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2" r:id="rId7"/>
    <p:sldId id="271" r:id="rId8"/>
    <p:sldId id="272" r:id="rId9"/>
    <p:sldId id="273" r:id="rId10"/>
    <p:sldId id="274" r:id="rId11"/>
    <p:sldId id="260" r:id="rId12"/>
    <p:sldId id="263" r:id="rId13"/>
    <p:sldId id="264" r:id="rId14"/>
    <p:sldId id="265" r:id="rId15"/>
    <p:sldId id="266" r:id="rId16"/>
    <p:sldId id="267" r:id="rId17"/>
    <p:sldId id="275" r:id="rId18"/>
    <p:sldId id="268" r:id="rId19"/>
    <p:sldId id="269" r:id="rId20"/>
    <p:sldId id="270"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a-IR"/>
              <a:t>برای ویرایش نسخه اصلی سبک عنوان کلیک کنید</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a:t>برای ویرایش نسخه اصلی سبک زیرنویس کلیک کنید</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تصویر پانوراما با زیرنوی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عنوان و زیرنوی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نقل قول با زیرنویس">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a-IR"/>
              <a:t>برای ویرایش نسخه اصلی سبک عنوان کلیک کنید</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کارت نام">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a-IR"/>
              <a:t>برای ویرایش نسخه اصلی سبک عنوان کلیک کنید</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ستون">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a-IR"/>
              <a:t>برای ویرایش نسخه اصلی سبک عنوان کلیک کنید</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5/22/2021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ستون 3 تصویری">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a-IR"/>
              <a:t>برای ویرایش نسخه اصلی سبک عنوان کلیک کنید</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a-IR"/>
              <a:t>برای افزودن تصویر نماد را کلیک کنید</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a:t>برای ویرایش سبک‌های متن اصلی، کلیک کنید</a:t>
            </a:r>
          </a:p>
        </p:txBody>
      </p:sp>
      <p:sp>
        <p:nvSpPr>
          <p:cNvPr id="3" name="Date Placeholder 2"/>
          <p:cNvSpPr>
            <a:spLocks noGrp="1"/>
          </p:cNvSpPr>
          <p:nvPr>
            <p:ph type="dt" sz="half" idx="10"/>
          </p:nvPr>
        </p:nvSpPr>
        <p:spPr/>
        <p:txBody>
          <a:bodyPr/>
          <a:lstStyle/>
          <a:p>
            <a:fld id="{48A87A34-81AB-432B-8DAE-1953F412C126}" type="datetimeFigureOut">
              <a:rPr lang="en-US" dirty="0"/>
              <a:t>5/22/2021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a-IR"/>
              <a:t>برای ویرایش نسخه اصلی سبک عنوان کلیک کنید</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a-IR"/>
              <a:t>برای ویرایش سبک‌های متن اصلی، کلیک کنید</a:t>
            </a:r>
          </a:p>
        </p:txBody>
      </p:sp>
      <p:sp>
        <p:nvSpPr>
          <p:cNvPr id="4" name="Date Placeholder 3"/>
          <p:cNvSpPr>
            <a:spLocks noGrp="1"/>
          </p:cNvSpPr>
          <p:nvPr>
            <p:ph type="dt" sz="half" idx="10"/>
          </p:nvPr>
        </p:nvSpPr>
        <p:spPr/>
        <p:txBody>
          <a:bodyPr/>
          <a:lstStyle/>
          <a:p>
            <a:fld id="{48A87A34-81AB-432B-8DAE-1953F412C126}" type="datetimeFigureOut">
              <a:rPr lang="en-US" dirty="0"/>
              <a:t>5/22/2021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a-IR"/>
              <a:t>برای ویرایش نسخه اصلی سبک عنوان کلیک کنید</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2" name="Content Placeholder 3"/>
          <p:cNvSpPr>
            <a:spLocks noGrp="1"/>
          </p:cNvSpPr>
          <p:nvPr>
            <p:ph sz="quarter" idx="13"/>
          </p:nvPr>
        </p:nvSpPr>
        <p:spPr>
          <a:xfrm>
            <a:off x="913774" y="3051012"/>
            <a:ext cx="5106027" cy="2740187"/>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a:t>برای ویرایش سبک‌های متن اصلی، کلیک کنید</a:t>
            </a:r>
          </a:p>
        </p:txBody>
      </p:sp>
      <p:sp>
        <p:nvSpPr>
          <p:cNvPr id="13" name="Content Placeholder 5"/>
          <p:cNvSpPr>
            <a:spLocks noGrp="1"/>
          </p:cNvSpPr>
          <p:nvPr>
            <p:ph sz="quarter" idx="14"/>
          </p:nvPr>
        </p:nvSpPr>
        <p:spPr>
          <a:xfrm>
            <a:off x="6172200" y="3051012"/>
            <a:ext cx="5105401" cy="2740187"/>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a-IR"/>
              <a:t>برای ویرایش نسخه اصلی سبک عنوان کلیک کنید</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a-IR"/>
              <a:t>برای ویرایش نسخه اصلی سبک عنوان کلیک کنید</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a-IR"/>
              <a:t>برای ویرایش نسخه اصلی سبک عنوان کلیک کنید</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a:t>برای افزودن تصویر نماد را کلیک کنید</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a-IR"/>
              <a:t>برای ویرایش سبک‌های متن اصلی، کلیک کنید</a:t>
            </a:r>
          </a:p>
        </p:txBody>
      </p:sp>
      <p:sp>
        <p:nvSpPr>
          <p:cNvPr id="5" name="Date Placeholder 4"/>
          <p:cNvSpPr>
            <a:spLocks noGrp="1"/>
          </p:cNvSpPr>
          <p:nvPr>
            <p:ph type="dt" sz="half" idx="10"/>
          </p:nvPr>
        </p:nvSpPr>
        <p:spPr/>
        <p:txBody>
          <a:bodyPr/>
          <a:lstStyle/>
          <a:p>
            <a:fld id="{48A87A34-81AB-432B-8DAE-1953F412C126}" type="datetimeFigureOut">
              <a:rPr lang="en-US" dirty="0"/>
              <a:t>5/22/2021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a-IR"/>
              <a:t>برای ویرایش نسخه اصلی سبک عنوان کلیک کنید</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a-IR"/>
              <a:t>برای ویرایش سبک‌های متن اصلی، کلیک کنید</a:t>
            </a:r>
          </a:p>
          <a:p>
            <a:pPr lvl="1"/>
            <a:r>
              <a:rPr lang="fa-IR"/>
              <a:t>سطح دوم</a:t>
            </a:r>
          </a:p>
          <a:p>
            <a:pPr lvl="2"/>
            <a:r>
              <a:rPr lang="fa-IR"/>
              <a:t>سطح سوم</a:t>
            </a:r>
          </a:p>
          <a:p>
            <a:pPr lvl="3"/>
            <a:r>
              <a:rPr lang="fa-IR"/>
              <a:t>سطح چهارم</a:t>
            </a:r>
          </a:p>
          <a:p>
            <a:pPr lvl="4"/>
            <a:r>
              <a:rPr lang="fa-IR"/>
              <a:t>سطح پنجم</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5/22/2021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hyperlink" Target="https://trendan-sport.com/product/creatine-monohydrate/" TargetMode="Externa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hyperlink" Target="http://www.144tehranpharmacy.com/products/%D9%88%DB%8C%D8%AA%D8%A7%D9%85%DB%8C%D9%86-%D9%87%D8%A7-%D9%88-%D9%85%D9%88%D8%A7%D8%AF-%D9%85%D8%B9%D8%AF%D9%86%DB%8C/246/view/#!/productgroup-246/" TargetMode="Externa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CEF5B79-7D8F-3E4E-897E-AE86291761A1}"/>
              </a:ext>
            </a:extLst>
          </p:cNvPr>
          <p:cNvSpPr>
            <a:spLocks noGrp="1"/>
          </p:cNvSpPr>
          <p:nvPr>
            <p:ph type="ctrTitle"/>
          </p:nvPr>
        </p:nvSpPr>
        <p:spPr>
          <a:xfrm>
            <a:off x="391187" y="537882"/>
            <a:ext cx="11307753" cy="1466952"/>
          </a:xfrm>
        </p:spPr>
        <p:txBody>
          <a:bodyPr/>
          <a:lstStyle/>
          <a:p>
            <a:r>
              <a:rPr lang="fa-IR"/>
              <a:t>بسم الله الرحمن الرحیم</a:t>
            </a:r>
          </a:p>
        </p:txBody>
      </p:sp>
      <p:sp>
        <p:nvSpPr>
          <p:cNvPr id="3" name="زیر نویس 2">
            <a:extLst>
              <a:ext uri="{FF2B5EF4-FFF2-40B4-BE49-F238E27FC236}">
                <a16:creationId xmlns:a16="http://schemas.microsoft.com/office/drawing/2014/main" id="{B6E73409-1D66-6544-82A2-19C4740AABFF}"/>
              </a:ext>
            </a:extLst>
          </p:cNvPr>
          <p:cNvSpPr>
            <a:spLocks noGrp="1"/>
          </p:cNvSpPr>
          <p:nvPr>
            <p:ph type="subTitle" idx="1"/>
          </p:nvPr>
        </p:nvSpPr>
        <p:spPr>
          <a:xfrm>
            <a:off x="1787686" y="2171177"/>
            <a:ext cx="8689976" cy="2585414"/>
          </a:xfrm>
        </p:spPr>
        <p:txBody>
          <a:bodyPr>
            <a:normAutofit fontScale="92500" lnSpcReduction="10000"/>
          </a:bodyPr>
          <a:lstStyle/>
          <a:p>
            <a:r>
              <a:rPr lang="fa-IR" sz="4800"/>
              <a:t>مکمل شناسی</a:t>
            </a:r>
          </a:p>
          <a:p>
            <a:r>
              <a:rPr lang="fa-IR" sz="4800">
                <a:solidFill>
                  <a:schemeClr val="accent4"/>
                </a:solidFill>
              </a:rPr>
              <a:t>علیرضا خدارحمی</a:t>
            </a:r>
          </a:p>
          <a:p>
            <a:r>
              <a:rPr lang="fa-IR" sz="4800">
                <a:solidFill>
                  <a:schemeClr val="accent1">
                    <a:lumMod val="40000"/>
                    <a:lumOff val="60000"/>
                  </a:schemeClr>
                </a:solidFill>
              </a:rPr>
              <a:t>دانشگاه آزاد اسلامی واحد سما کن</a:t>
            </a:r>
          </a:p>
        </p:txBody>
      </p:sp>
    </p:spTree>
    <p:extLst>
      <p:ext uri="{BB962C8B-B14F-4D97-AF65-F5344CB8AC3E}">
        <p14:creationId xmlns:p14="http://schemas.microsoft.com/office/powerpoint/2010/main" val="38433081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450FCB0-EC24-2D47-A1D9-A6AE1EE38779}"/>
              </a:ext>
            </a:extLst>
          </p:cNvPr>
          <p:cNvSpPr>
            <a:spLocks noGrp="1"/>
          </p:cNvSpPr>
          <p:nvPr>
            <p:ph type="title"/>
          </p:nvPr>
        </p:nvSpPr>
        <p:spPr>
          <a:xfrm>
            <a:off x="1096176" y="-399618"/>
            <a:ext cx="10364451" cy="1596177"/>
          </a:xfrm>
        </p:spPr>
        <p:txBody>
          <a:bodyPr>
            <a:normAutofit/>
          </a:bodyPr>
          <a:lstStyle/>
          <a:p>
            <a:r>
              <a:rPr lang="fa-IR" sz="6000">
                <a:solidFill>
                  <a:schemeClr val="accent6">
                    <a:lumMod val="75000"/>
                  </a:schemeClr>
                </a:solidFill>
              </a:rPr>
              <a:t>مکمل های پروهورمون </a:t>
            </a:r>
          </a:p>
        </p:txBody>
      </p:sp>
      <p:sp>
        <p:nvSpPr>
          <p:cNvPr id="3" name="نگهدارنده مکان محتوا 2">
            <a:extLst>
              <a:ext uri="{FF2B5EF4-FFF2-40B4-BE49-F238E27FC236}">
                <a16:creationId xmlns:a16="http://schemas.microsoft.com/office/drawing/2014/main" id="{379791F3-F807-354B-B620-A049554F3F0C}"/>
              </a:ext>
            </a:extLst>
          </p:cNvPr>
          <p:cNvSpPr>
            <a:spLocks noGrp="1"/>
          </p:cNvSpPr>
          <p:nvPr>
            <p:ph sz="quarter" idx="13"/>
          </p:nvPr>
        </p:nvSpPr>
        <p:spPr>
          <a:xfrm>
            <a:off x="3374071" y="690370"/>
            <a:ext cx="8086556" cy="5477259"/>
          </a:xfrm>
        </p:spPr>
        <p:txBody>
          <a:bodyPr>
            <a:noAutofit/>
          </a:bodyPr>
          <a:lstStyle/>
          <a:p>
            <a:pPr marL="0" indent="0">
              <a:buNone/>
            </a:pPr>
            <a:r>
              <a:rPr lang="fa-IR" sz="3200">
                <a:solidFill>
                  <a:schemeClr val="tx1">
                    <a:lumMod val="75000"/>
                    <a:lumOff val="25000"/>
                  </a:schemeClr>
                </a:solidFill>
              </a:rPr>
              <a:t>سطح تولید هورمون تستوسترون در مردان حدوداً از 20 سالگی رو به کاهش می باشد و مکمل پروهورمون یا بوستر تستوسترون باعث افزایش تولید هورمون تستوسترون در بدن شما می شوند. مکمل پروهورمون انواع مختلف دارند اما اغلب آنها روی افزایش سطح هورمون تستوسترون بدن اثر می گذارند . مدل های دیگر این مکمل روی ترشح هورمون رشد یا انسولین یا تیروئید اثر میگذارند .انتخاب مکمل پروهورمون خود مسئله ی مهمی است که با توجه به شرایط بدنی و سن ورزشکار انجام می شود.</a:t>
            </a:r>
          </a:p>
        </p:txBody>
      </p:sp>
      <p:pic>
        <p:nvPicPr>
          <p:cNvPr id="4" name="تصویر 4">
            <a:extLst>
              <a:ext uri="{FF2B5EF4-FFF2-40B4-BE49-F238E27FC236}">
                <a16:creationId xmlns:a16="http://schemas.microsoft.com/office/drawing/2014/main" id="{B30CC8D0-76E0-FD4C-8592-BF4E2ED6751C}"/>
              </a:ext>
            </a:extLst>
          </p:cNvPr>
          <p:cNvPicPr>
            <a:picLocks noChangeAspect="1"/>
          </p:cNvPicPr>
          <p:nvPr/>
        </p:nvPicPr>
        <p:blipFill>
          <a:blip r:embed="rId2"/>
          <a:stretch>
            <a:fillRect/>
          </a:stretch>
        </p:blipFill>
        <p:spPr>
          <a:xfrm>
            <a:off x="389246" y="1071552"/>
            <a:ext cx="2984825" cy="4714893"/>
          </a:xfrm>
          <a:prstGeom prst="rect">
            <a:avLst/>
          </a:prstGeom>
          <a:ln>
            <a:noFill/>
          </a:ln>
          <a:effectLst>
            <a:softEdge rad="112500"/>
          </a:effectLst>
        </p:spPr>
      </p:pic>
    </p:spTree>
    <p:extLst>
      <p:ext uri="{BB962C8B-B14F-4D97-AF65-F5344CB8AC3E}">
        <p14:creationId xmlns:p14="http://schemas.microsoft.com/office/powerpoint/2010/main" val="12131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D3EF01-5404-E54B-A028-68E0FA4BEBF8}"/>
              </a:ext>
            </a:extLst>
          </p:cNvPr>
          <p:cNvSpPr>
            <a:spLocks noGrp="1"/>
          </p:cNvSpPr>
          <p:nvPr>
            <p:ph type="title"/>
          </p:nvPr>
        </p:nvSpPr>
        <p:spPr>
          <a:xfrm>
            <a:off x="750958" y="-800886"/>
            <a:ext cx="10968536" cy="3090429"/>
          </a:xfrm>
        </p:spPr>
        <p:txBody>
          <a:bodyPr>
            <a:normAutofit/>
          </a:bodyPr>
          <a:lstStyle/>
          <a:p>
            <a:r>
              <a:rPr lang="fa-IR" sz="6600">
                <a:latin typeface="+mn-lt"/>
                <a:ea typeface="+mn-ea"/>
                <a:cs typeface="+mn-cs"/>
              </a:rPr>
              <a:t>رایج‌ترین انواع مکمل</a:t>
            </a:r>
          </a:p>
        </p:txBody>
      </p:sp>
      <p:sp>
        <p:nvSpPr>
          <p:cNvPr id="3" name="نگهدارنده مکان محتوا 2">
            <a:extLst>
              <a:ext uri="{FF2B5EF4-FFF2-40B4-BE49-F238E27FC236}">
                <a16:creationId xmlns:a16="http://schemas.microsoft.com/office/drawing/2014/main" id="{A2D6D449-9A78-ED4B-9958-FB5DF5716257}"/>
              </a:ext>
            </a:extLst>
          </p:cNvPr>
          <p:cNvSpPr>
            <a:spLocks noGrp="1"/>
          </p:cNvSpPr>
          <p:nvPr>
            <p:ph sz="quarter" idx="13"/>
          </p:nvPr>
        </p:nvSpPr>
        <p:spPr>
          <a:xfrm>
            <a:off x="3691829" y="1065938"/>
            <a:ext cx="7912820" cy="4484030"/>
          </a:xfrm>
        </p:spPr>
        <p:txBody>
          <a:bodyPr>
            <a:normAutofit fontScale="77500" lnSpcReduction="20000"/>
          </a:bodyPr>
          <a:lstStyle/>
          <a:p>
            <a:pPr marL="0" indent="0">
              <a:buNone/>
            </a:pPr>
            <a:r>
              <a:rPr lang="fa-IR" sz="6600">
                <a:solidFill>
                  <a:schemeClr val="accent4"/>
                </a:solidFill>
              </a:rPr>
              <a:t>۱</a:t>
            </a:r>
            <a:r>
              <a:rPr lang="fa-IR" sz="4000">
                <a:solidFill>
                  <a:schemeClr val="accent4"/>
                </a:solidFill>
              </a:rPr>
              <a:t>.پروتوئین :  </a:t>
            </a:r>
            <a:r>
              <a:rPr lang="fa-IR" sz="4000">
                <a:solidFill>
                  <a:schemeClr val="tx2"/>
                </a:solidFill>
              </a:rPr>
              <a:t>عنصر سازنده بافت عضلانی است. بدون وجود پروتئین کافی، ساخت یا ترمیم عضلات سالم بسیار دشوار است. هرچند افراد ممکن است بتوانند از رژیم غذایی خود پروتئین کافی دریافت کنند اما با این حال استفاده از مکمل‌های پروتئینی بخصوص برای ورزشکاران می‌تواند گزینه خوبی برای کمبود پروتئین مورد نیاز آنها باشد.
استفاده از اسیدهای آمینه و پروتئین گیاهی با کیفیت بالا می‌تواند بسیار موثر باشد. مانند انواع پروتئین وی </a:t>
            </a:r>
          </a:p>
          <a:p>
            <a:pPr marL="0" indent="0">
              <a:buNone/>
            </a:pPr>
            <a:endParaRPr lang="fa-IR" sz="4000">
              <a:solidFill>
                <a:schemeClr val="tx2"/>
              </a:solidFill>
            </a:endParaRPr>
          </a:p>
        </p:txBody>
      </p:sp>
      <p:pic>
        <p:nvPicPr>
          <p:cNvPr id="4" name="تصویر 4">
            <a:extLst>
              <a:ext uri="{FF2B5EF4-FFF2-40B4-BE49-F238E27FC236}">
                <a16:creationId xmlns:a16="http://schemas.microsoft.com/office/drawing/2014/main" id="{9F89B4D2-BF35-3A4B-BD5A-071C279AF2DC}"/>
              </a:ext>
            </a:extLst>
          </p:cNvPr>
          <p:cNvPicPr>
            <a:picLocks noChangeAspect="1"/>
          </p:cNvPicPr>
          <p:nvPr/>
        </p:nvPicPr>
        <p:blipFill>
          <a:blip r:embed="rId2"/>
          <a:stretch>
            <a:fillRect/>
          </a:stretch>
        </p:blipFill>
        <p:spPr>
          <a:xfrm>
            <a:off x="261974" y="1324788"/>
            <a:ext cx="2939259" cy="4787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37767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
                                        <p:tgtEl>
                                          <p:spTgt spid="3">
                                            <p:txEl>
                                              <p:pRg st="0" end="0"/>
                                            </p:txEl>
                                          </p:spTgt>
                                        </p:tgtEl>
                                      </p:cBhvr>
                                    </p:animEffect>
                                    <p:anim calcmode="lin" valueType="num">
                                      <p:cBhvr>
                                        <p:cTn id="21"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18AF3FC-04F9-204A-94C9-005472A84B55}"/>
              </a:ext>
            </a:extLst>
          </p:cNvPr>
          <p:cNvSpPr>
            <a:spLocks noGrp="1"/>
          </p:cNvSpPr>
          <p:nvPr>
            <p:ph type="title"/>
          </p:nvPr>
        </p:nvSpPr>
        <p:spPr>
          <a:xfrm>
            <a:off x="571486" y="7146453"/>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D1F15AAB-7F3D-BE47-A091-3CCF3EDB61E7}"/>
              </a:ext>
            </a:extLst>
          </p:cNvPr>
          <p:cNvSpPr>
            <a:spLocks noGrp="1"/>
          </p:cNvSpPr>
          <p:nvPr>
            <p:ph sz="quarter" idx="13"/>
          </p:nvPr>
        </p:nvSpPr>
        <p:spPr>
          <a:xfrm>
            <a:off x="4009667" y="618517"/>
            <a:ext cx="7127349" cy="4776557"/>
          </a:xfrm>
        </p:spPr>
        <p:txBody>
          <a:bodyPr>
            <a:normAutofit fontScale="62500" lnSpcReduction="20000"/>
          </a:bodyPr>
          <a:lstStyle/>
          <a:p>
            <a:r>
              <a:rPr lang="fa-IR" sz="6600">
                <a:solidFill>
                  <a:schemeClr val="accent3"/>
                </a:solidFill>
              </a:rPr>
              <a:t>2. </a:t>
            </a:r>
            <a:r>
              <a:rPr lang="fa-IR" sz="4800" b="1" i="0">
                <a:solidFill>
                  <a:schemeClr val="tx2">
                    <a:lumMod val="40000"/>
                    <a:lumOff val="60000"/>
                  </a:schemeClr>
                </a:solidFill>
                <a:effectLst/>
                <a:latin typeface="Georgia" panose="02000000000000000000" pitchFamily="2" charset="0"/>
              </a:rPr>
              <a:t>کراتین : </a:t>
            </a:r>
            <a:r>
              <a:rPr lang="fa-IR" sz="4400" b="0" i="0">
                <a:solidFill>
                  <a:srgbClr val="353535"/>
                </a:solidFill>
                <a:effectLst/>
                <a:latin typeface="Georgia" panose="02040502050405020303" pitchFamily="18" charset="0"/>
              </a:rPr>
              <a:t>کراتین یک اسید آلی نیتروژن‌دار است که از سه اسید آمینه ال- آرژنین، گلیسین و ال-متیونین تشکیل شده است. استفاده از کراتین در میان ورزشکاران بسیار رایج است. </a:t>
            </a:r>
            <a:r>
              <a:rPr lang="fa-IR" sz="4400" b="0" i="0">
                <a:solidFill>
                  <a:srgbClr val="0A89C0"/>
                </a:solidFill>
                <a:effectLst/>
                <a:latin typeface="Georgia" panose="02040502050405020303" pitchFamily="18" charset="0"/>
                <a:hlinkClick r:id="rId2"/>
              </a:rPr>
              <a:t>مکمل کراتین</a:t>
            </a:r>
            <a:r>
              <a:rPr lang="fa-IR" sz="4400" b="0" i="0">
                <a:solidFill>
                  <a:srgbClr val="353535"/>
                </a:solidFill>
                <a:effectLst/>
                <a:latin typeface="Georgia" panose="02040502050405020303" pitchFamily="18" charset="0"/>
              </a:rPr>
              <a:t> به تأمین انرژی سلول‌های بدن، به ویژه سلول‌های عضلانی کمک می‌کند.</a:t>
            </a:r>
          </a:p>
          <a:p>
            <a:r>
              <a:rPr lang="fa-IR" sz="4400" b="0" i="0">
                <a:solidFill>
                  <a:srgbClr val="353535"/>
                </a:solidFill>
                <a:effectLst/>
                <a:latin typeface="Georgia" panose="02040502050405020303" pitchFamily="18" charset="0"/>
              </a:rPr>
              <a:t>در یک بررسی که در سال 2017 انجام شد نتایجی بدست آمده نشان داد که کراتین به افزایش عملکرد ورزشی و سرعت ریکاوری کمک جالب توجهی می‌کند.</a:t>
            </a:r>
          </a:p>
          <a:p>
            <a:pPr marL="0" indent="0">
              <a:buNone/>
            </a:pPr>
            <a:endParaRPr lang="fa-IR" sz="4800" b="1" i="0">
              <a:solidFill>
                <a:schemeClr val="tx2">
                  <a:lumMod val="40000"/>
                  <a:lumOff val="60000"/>
                </a:schemeClr>
              </a:solidFill>
              <a:effectLst/>
              <a:latin typeface="Georgia" panose="02000000000000000000" pitchFamily="2" charset="0"/>
            </a:endParaRPr>
          </a:p>
          <a:p>
            <a:pPr marL="0" indent="0">
              <a:buNone/>
            </a:pPr>
            <a:endParaRPr lang="fa-IR" sz="6600">
              <a:solidFill>
                <a:schemeClr val="accent3"/>
              </a:solidFill>
            </a:endParaRPr>
          </a:p>
        </p:txBody>
      </p:sp>
      <p:pic>
        <p:nvPicPr>
          <p:cNvPr id="4" name="تصویر 4">
            <a:extLst>
              <a:ext uri="{FF2B5EF4-FFF2-40B4-BE49-F238E27FC236}">
                <a16:creationId xmlns:a16="http://schemas.microsoft.com/office/drawing/2014/main" id="{ACD64829-D688-4D4B-8D35-68572447EE57}"/>
              </a:ext>
            </a:extLst>
          </p:cNvPr>
          <p:cNvPicPr>
            <a:picLocks noChangeAspect="1"/>
          </p:cNvPicPr>
          <p:nvPr/>
        </p:nvPicPr>
        <p:blipFill>
          <a:blip r:embed="rId3"/>
          <a:stretch>
            <a:fillRect/>
          </a:stretch>
        </p:blipFill>
        <p:spPr>
          <a:xfrm>
            <a:off x="328752" y="1308032"/>
            <a:ext cx="3680916" cy="49627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0205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023D22D-B427-7347-A5AE-67DD66EFE22E}"/>
              </a:ext>
            </a:extLst>
          </p:cNvPr>
          <p:cNvSpPr>
            <a:spLocks noGrp="1"/>
          </p:cNvSpPr>
          <p:nvPr>
            <p:ph type="title"/>
          </p:nvPr>
        </p:nvSpPr>
        <p:spPr>
          <a:xfrm>
            <a:off x="1060470" y="8821223"/>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DD5EC632-76B9-F347-AE49-CEBE1EECED16}"/>
              </a:ext>
            </a:extLst>
          </p:cNvPr>
          <p:cNvSpPr>
            <a:spLocks noGrp="1"/>
          </p:cNvSpPr>
          <p:nvPr>
            <p:ph sz="quarter" idx="13"/>
          </p:nvPr>
        </p:nvSpPr>
        <p:spPr>
          <a:xfrm>
            <a:off x="4535326" y="635680"/>
            <a:ext cx="6742274" cy="5155520"/>
          </a:xfrm>
        </p:spPr>
        <p:txBody>
          <a:bodyPr>
            <a:normAutofit fontScale="47500" lnSpcReduction="20000"/>
          </a:bodyPr>
          <a:lstStyle/>
          <a:p>
            <a:r>
              <a:rPr lang="fa-IR" sz="6600"/>
              <a:t>3.</a:t>
            </a:r>
            <a:r>
              <a:rPr lang="fa-IR" sz="6600">
                <a:solidFill>
                  <a:schemeClr val="accent3">
                    <a:lumMod val="50000"/>
                  </a:schemeClr>
                </a:solidFill>
              </a:rPr>
              <a:t>کافئین</a:t>
            </a:r>
            <a:r>
              <a:rPr lang="fa-IR" sz="6600">
                <a:solidFill>
                  <a:schemeClr val="tx2">
                    <a:lumMod val="20000"/>
                    <a:lumOff val="80000"/>
                  </a:schemeClr>
                </a:solidFill>
              </a:rPr>
              <a:t> : </a:t>
            </a:r>
            <a:r>
              <a:rPr lang="fa-IR" sz="6000" b="0" i="0">
                <a:solidFill>
                  <a:srgbClr val="353535"/>
                </a:solidFill>
                <a:effectLst/>
                <a:latin typeface="Georgia" panose="02040502050405020303" pitchFamily="18" charset="0"/>
              </a:rPr>
              <a:t>استفاده از کافئین مزایای بسیاری برای بدن دارد. از جمله این مزایا می‌توان به:</a:t>
            </a:r>
          </a:p>
          <a:p>
            <a:r>
              <a:rPr lang="fa-IR" sz="6000" b="0" i="0">
                <a:solidFill>
                  <a:srgbClr val="353535"/>
                </a:solidFill>
                <a:effectLst/>
                <a:latin typeface="Georgia" panose="02040502050405020303" pitchFamily="18" charset="0"/>
              </a:rPr>
              <a:t>تقویت انرژی جسمی بدنساز</a:t>
            </a:r>
          </a:p>
          <a:p>
            <a:r>
              <a:rPr lang="fa-IR" sz="6000" b="0" i="0">
                <a:solidFill>
                  <a:srgbClr val="353535"/>
                </a:solidFill>
                <a:effectLst/>
                <a:latin typeface="Georgia" panose="02040502050405020303" pitchFamily="18" charset="0"/>
              </a:rPr>
              <a:t>تقویت آرامش روحی ورزشکار</a:t>
            </a:r>
          </a:p>
          <a:p>
            <a:r>
              <a:rPr lang="fa-IR" sz="6000" b="0" i="0">
                <a:solidFill>
                  <a:srgbClr val="353535"/>
                </a:solidFill>
                <a:effectLst/>
                <a:latin typeface="Georgia" panose="02040502050405020303" pitchFamily="18" charset="0"/>
              </a:rPr>
              <a:t>رفع علائم خستگی و درد ناشی از انجام تمرینات ورزشی</a:t>
            </a:r>
          </a:p>
          <a:p>
            <a:r>
              <a:rPr lang="fa-IR" sz="6000" b="0" i="0">
                <a:solidFill>
                  <a:srgbClr val="353535"/>
                </a:solidFill>
                <a:effectLst/>
                <a:latin typeface="Georgia" panose="02040502050405020303" pitchFamily="18" charset="0"/>
              </a:rPr>
              <a:t>افزایش قدرت عضلانی و کمک به انجام فعالیت‌های سنگین ورزشی بدون درد و خستگی</a:t>
            </a:r>
          </a:p>
          <a:p>
            <a:r>
              <a:rPr lang="fa-IR" sz="6000" b="0" i="0">
                <a:solidFill>
                  <a:srgbClr val="353535"/>
                </a:solidFill>
                <a:effectLst/>
                <a:latin typeface="Georgia" panose="02040502050405020303" pitchFamily="18" charset="0"/>
              </a:rPr>
              <a:t>افزایش حجم عضلات ورزشکاران</a:t>
            </a:r>
          </a:p>
          <a:p>
            <a:pPr marL="0" indent="0">
              <a:buNone/>
            </a:pPr>
            <a:endParaRPr lang="fa-IR" sz="6600">
              <a:solidFill>
                <a:schemeClr val="accent2">
                  <a:lumMod val="75000"/>
                </a:schemeClr>
              </a:solidFill>
            </a:endParaRPr>
          </a:p>
        </p:txBody>
      </p:sp>
      <p:pic>
        <p:nvPicPr>
          <p:cNvPr id="4" name="تصویر 4">
            <a:extLst>
              <a:ext uri="{FF2B5EF4-FFF2-40B4-BE49-F238E27FC236}">
                <a16:creationId xmlns:a16="http://schemas.microsoft.com/office/drawing/2014/main" id="{202C4F3C-6749-D247-B2D5-EF0D98924F89}"/>
              </a:ext>
            </a:extLst>
          </p:cNvPr>
          <p:cNvPicPr>
            <a:picLocks noChangeAspect="1"/>
          </p:cNvPicPr>
          <p:nvPr/>
        </p:nvPicPr>
        <p:blipFill>
          <a:blip r:embed="rId2"/>
          <a:stretch>
            <a:fillRect/>
          </a:stretch>
        </p:blipFill>
        <p:spPr>
          <a:xfrm>
            <a:off x="1060470" y="903035"/>
            <a:ext cx="3560428" cy="541866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0892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1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0B52C3-A1FC-0C4B-B331-E7BD76E5E1F9}"/>
              </a:ext>
            </a:extLst>
          </p:cNvPr>
          <p:cNvSpPr>
            <a:spLocks noGrp="1"/>
          </p:cNvSpPr>
          <p:nvPr>
            <p:ph type="title"/>
          </p:nvPr>
        </p:nvSpPr>
        <p:spPr>
          <a:xfrm>
            <a:off x="-272011" y="8784549"/>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15050C61-542E-EB4A-AD30-C0E3176964C1}"/>
              </a:ext>
            </a:extLst>
          </p:cNvPr>
          <p:cNvSpPr>
            <a:spLocks noGrp="1"/>
          </p:cNvSpPr>
          <p:nvPr>
            <p:ph sz="quarter" idx="13"/>
          </p:nvPr>
        </p:nvSpPr>
        <p:spPr>
          <a:xfrm>
            <a:off x="3496235" y="-94153"/>
            <a:ext cx="6500579" cy="6426496"/>
          </a:xfrm>
        </p:spPr>
        <p:txBody>
          <a:bodyPr>
            <a:normAutofit fontScale="55000" lnSpcReduction="20000"/>
          </a:bodyPr>
          <a:lstStyle/>
          <a:p>
            <a:pPr marL="0" indent="0">
              <a:buNone/>
            </a:pPr>
            <a:r>
              <a:rPr lang="fa-IR" sz="6600">
                <a:solidFill>
                  <a:schemeClr val="tx2"/>
                </a:solidFill>
              </a:rPr>
              <a:t>4</a:t>
            </a:r>
            <a:r>
              <a:rPr lang="fa-IR" sz="9800"/>
              <a:t>.آمینو اسید های شاخه ای:</a:t>
            </a:r>
          </a:p>
          <a:p>
            <a:pPr marL="0" indent="0">
              <a:buNone/>
            </a:pPr>
            <a:r>
              <a:rPr lang="fa-IR" sz="4800">
                <a:solidFill>
                  <a:schemeClr val="tx2"/>
                </a:solidFill>
              </a:rPr>
              <a:t>20 اسید آمینه برای بدن بسیار ضروری است. از این 20 اسید آمینه 3 اسید مربوط به دسته BCAAها می‌‌باشد. اگر می‌خواهید بدانید در این میان نقش مکمل بدنسازی چیست باید بگوییم که مشکل ما اینجاست که بدن نمی‌تواند بصورت خودکار این اسیدهای آمینه را تولید کند
بنابراین ما نیاز به یک عامل داریم تا این اسیدهای آمینه را در بدن جایگذاری کند. بدن ورزشکاران به کمک مکمل‌های BCCA می‌تواند شرایط ساخت و ترمیم بافت عضلانی را داشته باشد. برای گرفتن نتایج بهتر این مورد به خاطر داشته باشید که در کنار BCAA باید از سایر اسیدهای آمینه نیز استفاده کنید</a:t>
            </a:r>
            <a:endParaRPr lang="fa-IR" sz="6600">
              <a:solidFill>
                <a:schemeClr val="tx2"/>
              </a:solidFill>
            </a:endParaRPr>
          </a:p>
        </p:txBody>
      </p:sp>
      <p:pic>
        <p:nvPicPr>
          <p:cNvPr id="4" name="تصویر 4">
            <a:extLst>
              <a:ext uri="{FF2B5EF4-FFF2-40B4-BE49-F238E27FC236}">
                <a16:creationId xmlns:a16="http://schemas.microsoft.com/office/drawing/2014/main" id="{F9B06378-30E8-E046-9923-0101C111561F}"/>
              </a:ext>
            </a:extLst>
          </p:cNvPr>
          <p:cNvPicPr>
            <a:picLocks noChangeAspect="1"/>
          </p:cNvPicPr>
          <p:nvPr/>
        </p:nvPicPr>
        <p:blipFill>
          <a:blip r:embed="rId2"/>
          <a:stretch>
            <a:fillRect/>
          </a:stretch>
        </p:blipFill>
        <p:spPr>
          <a:xfrm>
            <a:off x="513432" y="1647152"/>
            <a:ext cx="2312433" cy="45140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855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AD34F1-9416-2047-B822-FA10E2A91673}"/>
              </a:ext>
            </a:extLst>
          </p:cNvPr>
          <p:cNvSpPr>
            <a:spLocks noGrp="1"/>
          </p:cNvSpPr>
          <p:nvPr>
            <p:ph type="title"/>
          </p:nvPr>
        </p:nvSpPr>
        <p:spPr>
          <a:xfrm>
            <a:off x="889326" y="8906795"/>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8A1889E5-E84D-4A47-9871-B43A69D86175}"/>
              </a:ext>
            </a:extLst>
          </p:cNvPr>
          <p:cNvSpPr>
            <a:spLocks noGrp="1"/>
          </p:cNvSpPr>
          <p:nvPr>
            <p:ph sz="quarter" idx="13"/>
          </p:nvPr>
        </p:nvSpPr>
        <p:spPr>
          <a:xfrm>
            <a:off x="3704052" y="268941"/>
            <a:ext cx="7573547" cy="5831133"/>
          </a:xfrm>
        </p:spPr>
        <p:txBody>
          <a:bodyPr>
            <a:normAutofit fontScale="62500" lnSpcReduction="20000"/>
          </a:bodyPr>
          <a:lstStyle/>
          <a:p>
            <a:pPr marL="0" indent="0">
              <a:buNone/>
            </a:pPr>
            <a:r>
              <a:rPr lang="fa-IR" sz="6000"/>
              <a:t>5.بتاهیدروکسی بتا متیل بوتیرات (HMB):
</a:t>
            </a:r>
            <a:r>
              <a:rPr lang="fa-IR" sz="6000">
                <a:solidFill>
                  <a:srgbClr val="00B0F0"/>
                </a:solidFill>
              </a:rPr>
              <a:t>تجزیه اسید آمینه در بدن منجر به تولید HMB می‌‌شود. HMB همچنین ممکن است به ریکاوری ورزشکاران و بدنسازان کمک کند. در کنار این مورد در صورت آسیب دیدگی بافت عضلانی این مواد می‌توانند این آسیب‌ها را کاهش داده و فرآیند بهبودی را تسریع کند. دیگر مزیت استفاده از مکمل‌های HMB بالا بردن توانایی و ظرفیت هوازی است.</a:t>
            </a:r>
          </a:p>
        </p:txBody>
      </p:sp>
      <p:pic>
        <p:nvPicPr>
          <p:cNvPr id="4" name="تصویر 4">
            <a:extLst>
              <a:ext uri="{FF2B5EF4-FFF2-40B4-BE49-F238E27FC236}">
                <a16:creationId xmlns:a16="http://schemas.microsoft.com/office/drawing/2014/main" id="{3733931B-156C-A341-ADE6-F33C8B3EC098}"/>
              </a:ext>
            </a:extLst>
          </p:cNvPr>
          <p:cNvPicPr>
            <a:picLocks noChangeAspect="1"/>
          </p:cNvPicPr>
          <p:nvPr/>
        </p:nvPicPr>
        <p:blipFill>
          <a:blip r:embed="rId2"/>
          <a:stretch>
            <a:fillRect/>
          </a:stretch>
        </p:blipFill>
        <p:spPr>
          <a:xfrm>
            <a:off x="702195" y="1086404"/>
            <a:ext cx="2670477" cy="54186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69566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9F9830-A55E-0D45-A5BE-FCB6CFD3ED73}"/>
              </a:ext>
            </a:extLst>
          </p:cNvPr>
          <p:cNvSpPr>
            <a:spLocks noGrp="1"/>
          </p:cNvSpPr>
          <p:nvPr>
            <p:ph type="title"/>
          </p:nvPr>
        </p:nvSpPr>
        <p:spPr>
          <a:xfrm>
            <a:off x="1280512" y="6987534"/>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2FD7EA64-36E9-E644-8280-2BC866855B4C}"/>
              </a:ext>
            </a:extLst>
          </p:cNvPr>
          <p:cNvSpPr>
            <a:spLocks noGrp="1"/>
          </p:cNvSpPr>
          <p:nvPr>
            <p:ph sz="quarter" idx="13"/>
          </p:nvPr>
        </p:nvSpPr>
        <p:spPr>
          <a:xfrm>
            <a:off x="4031162" y="0"/>
            <a:ext cx="7855024" cy="5896737"/>
          </a:xfrm>
        </p:spPr>
        <p:txBody>
          <a:bodyPr>
            <a:normAutofit lnSpcReduction="10000"/>
          </a:bodyPr>
          <a:lstStyle/>
          <a:p>
            <a:pPr marL="0" indent="0">
              <a:buNone/>
            </a:pPr>
            <a:r>
              <a:rPr lang="fa-IR" sz="6600"/>
              <a:t>6.گلوتامین : </a:t>
            </a:r>
            <a:r>
              <a:rPr lang="fa-IR" sz="3600"/>
              <a:t>یک آمینواسید غیرضروری است و بیشتر در پلاسما، عضلات و اسکلت بدن انسان وجود دارد. غلظت این آمینواسید در بدن یک فرد سالم 3 تا 4 برابر آمینواسیدهای دیگر است و 60 درصد آمینواسید درون سلولی ر</a:t>
            </a:r>
            <a:r>
              <a:rPr lang="fa-IR" sz="3200" b="0" i="0">
                <a:solidFill>
                  <a:srgbClr val="484646"/>
                </a:solidFill>
                <a:effectLst/>
                <a:latin typeface="IRANSans-web"/>
              </a:rPr>
              <a:t>گلوتامین در متابولیسم پروتین نقش بسیار مهمی دارد و حجم عضلات را افزایش می دهد. این آمینواسید به شکل مکمل بدنسازی گلوتامین نیز تهیه می شود نقش مهمی در رشد عضلات بازی می کند.</a:t>
            </a:r>
            <a:endParaRPr lang="fa-IR" sz="3600"/>
          </a:p>
        </p:txBody>
      </p:sp>
      <p:pic>
        <p:nvPicPr>
          <p:cNvPr id="6" name="تصویر 6">
            <a:extLst>
              <a:ext uri="{FF2B5EF4-FFF2-40B4-BE49-F238E27FC236}">
                <a16:creationId xmlns:a16="http://schemas.microsoft.com/office/drawing/2014/main" id="{55C5305F-D2C6-C54C-A909-700DA04583E4}"/>
              </a:ext>
            </a:extLst>
          </p:cNvPr>
          <p:cNvPicPr>
            <a:picLocks noChangeAspect="1"/>
          </p:cNvPicPr>
          <p:nvPr/>
        </p:nvPicPr>
        <p:blipFill>
          <a:blip r:embed="rId2"/>
          <a:stretch>
            <a:fillRect/>
          </a:stretch>
        </p:blipFill>
        <p:spPr>
          <a:xfrm>
            <a:off x="305814" y="1125138"/>
            <a:ext cx="3630507" cy="54186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248848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ppt_w</p:attrName>
                                        </p:attrNameLst>
                                      </p:cBhvr>
                                      <p:tavLst>
                                        <p:tav tm="0" fmla="#ppt_w*sin(2.5*pi*$)">
                                          <p:val>
                                            <p:fltVal val="0"/>
                                          </p:val>
                                        </p:tav>
                                        <p:tav tm="100000">
                                          <p:val>
                                            <p:fltVal val="1"/>
                                          </p:val>
                                        </p:tav>
                                      </p:tavLst>
                                    </p:anim>
                                    <p:anim calcmode="lin" valueType="num">
                                      <p:cBhvr>
                                        <p:cTn id="1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D3764D2-CAC7-0B48-929D-FF009880B0A3}"/>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3F6C8A35-9F9F-9849-81A9-BC194C8C46C1}"/>
              </a:ext>
            </a:extLst>
          </p:cNvPr>
          <p:cNvPicPr>
            <a:picLocks noGrp="1" noChangeAspect="1"/>
          </p:cNvPicPr>
          <p:nvPr>
            <p:ph sz="quarter" idx="13"/>
          </p:nvPr>
        </p:nvPicPr>
        <p:blipFill rotWithShape="1">
          <a:blip r:embed="rId2"/>
          <a:srcRect l="2320" t="-1676" r="-2320" b="1676"/>
          <a:stretch/>
        </p:blipFill>
        <p:spPr>
          <a:xfrm>
            <a:off x="564369" y="154309"/>
            <a:ext cx="11063261" cy="6336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6051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8CD3CD-30B7-2346-9D91-9110BBA7056F}"/>
              </a:ext>
            </a:extLst>
          </p:cNvPr>
          <p:cNvSpPr>
            <a:spLocks noGrp="1"/>
          </p:cNvSpPr>
          <p:nvPr>
            <p:ph type="title"/>
          </p:nvPr>
        </p:nvSpPr>
        <p:spPr>
          <a:xfrm>
            <a:off x="473689" y="8075522"/>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7E4CB0ED-17DF-2141-80EF-4A300BF196BC}"/>
              </a:ext>
            </a:extLst>
          </p:cNvPr>
          <p:cNvSpPr>
            <a:spLocks noGrp="1"/>
          </p:cNvSpPr>
          <p:nvPr>
            <p:ph sz="quarter" idx="13"/>
          </p:nvPr>
        </p:nvSpPr>
        <p:spPr>
          <a:xfrm>
            <a:off x="4682021" y="183369"/>
            <a:ext cx="6156119" cy="5831134"/>
          </a:xfrm>
        </p:spPr>
        <p:txBody>
          <a:bodyPr>
            <a:normAutofit fontScale="55000" lnSpcReduction="20000"/>
          </a:bodyPr>
          <a:lstStyle/>
          <a:p>
            <a:pPr marL="0" indent="0">
              <a:buNone/>
            </a:pPr>
            <a:r>
              <a:rPr lang="fa-IR" sz="6000"/>
              <a:t>7</a:t>
            </a:r>
            <a:r>
              <a:rPr lang="fa-IR" sz="1800" kern="1200" cap="all" baseline="0">
                <a:solidFill>
                  <a:srgbClr val="426626"/>
                </a:solidFill>
                <a:effectLst/>
                <a:latin typeface="Tw Cen MT" panose="020B0602020104020603" pitchFamily="34" charset="0"/>
                <a:ea typeface="+mn-ea"/>
                <a:cs typeface="Arial" panose="020B0604020202020204" pitchFamily="34" charset="0"/>
              </a:rPr>
              <a:t>گینر</a:t>
            </a:r>
            <a:r>
              <a:rPr lang="fa-IR" sz="8600">
                <a:solidFill>
                  <a:schemeClr val="accent3">
                    <a:lumMod val="50000"/>
                  </a:schemeClr>
                </a:solidFill>
              </a:rPr>
              <a:t>گینر</a:t>
            </a:r>
            <a:r>
              <a:rPr lang="fa-IR" sz="6000">
                <a:solidFill>
                  <a:schemeClr val="accent3">
                    <a:lumMod val="50000"/>
                  </a:schemeClr>
                </a:solidFill>
              </a:rPr>
              <a:t>: </a:t>
            </a:r>
            <a:r>
              <a:rPr lang="fa-IR" sz="6400">
                <a:solidFill>
                  <a:schemeClr val="accent6">
                    <a:lumMod val="50000"/>
                  </a:schemeClr>
                </a:solidFill>
              </a:rPr>
              <a:t>مکملی بسیار پرکالری و حاوی کربوهیدرات و پروتئین و مقادیری چربی سالم است. یک گینر خوب باید شامل اسید آمینه‌ لازم، کربوهیدرات پیچیده یا ساده (با توجه به نوع آن) و طیف وسیعی از مواد معدنی و ویتامین‌های لازم باشد.
هرچه مکمل باکیفیت‌تر باشد پروتئین به کار رفته در آن هم باکیفیت‌‌تر است.</a:t>
            </a:r>
          </a:p>
        </p:txBody>
      </p:sp>
      <p:pic>
        <p:nvPicPr>
          <p:cNvPr id="8" name="تصویر 8">
            <a:extLst>
              <a:ext uri="{FF2B5EF4-FFF2-40B4-BE49-F238E27FC236}">
                <a16:creationId xmlns:a16="http://schemas.microsoft.com/office/drawing/2014/main" id="{02D18766-52E9-944F-93B8-4F397278DA9C}"/>
              </a:ext>
            </a:extLst>
          </p:cNvPr>
          <p:cNvPicPr>
            <a:picLocks noChangeAspect="1"/>
          </p:cNvPicPr>
          <p:nvPr/>
        </p:nvPicPr>
        <p:blipFill>
          <a:blip r:embed="rId2"/>
          <a:stretch>
            <a:fillRect/>
          </a:stretch>
        </p:blipFill>
        <p:spPr>
          <a:xfrm>
            <a:off x="700811" y="903035"/>
            <a:ext cx="3675662" cy="54186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95575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CCE00CB-FADC-5640-A33E-DF8CF863B95C}"/>
              </a:ext>
            </a:extLst>
          </p:cNvPr>
          <p:cNvSpPr>
            <a:spLocks noGrp="1"/>
          </p:cNvSpPr>
          <p:nvPr>
            <p:ph type="title"/>
          </p:nvPr>
        </p:nvSpPr>
        <p:spPr>
          <a:xfrm>
            <a:off x="1827549" y="8931245"/>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CD96374A-18B3-2542-A4E3-281468FB73A1}"/>
              </a:ext>
            </a:extLst>
          </p:cNvPr>
          <p:cNvSpPr>
            <a:spLocks noGrp="1"/>
          </p:cNvSpPr>
          <p:nvPr>
            <p:ph sz="quarter" idx="13"/>
          </p:nvPr>
        </p:nvSpPr>
        <p:spPr>
          <a:xfrm>
            <a:off x="3314528" y="-24449"/>
            <a:ext cx="8050619" cy="5358854"/>
          </a:xfrm>
        </p:spPr>
        <p:txBody>
          <a:bodyPr>
            <a:normAutofit fontScale="70000" lnSpcReduction="20000"/>
          </a:bodyPr>
          <a:lstStyle/>
          <a:p>
            <a:pPr rtl="1" fontAlgn="base"/>
            <a:r>
              <a:rPr lang="fa-IR" sz="6600"/>
              <a:t>8.ال آرژنین : </a:t>
            </a:r>
            <a:r>
              <a:rPr lang="fa-IR" sz="4700" b="0" i="0">
                <a:solidFill>
                  <a:srgbClr val="333333"/>
                </a:solidFill>
                <a:effectLst/>
                <a:latin typeface="iransans_l"/>
              </a:rPr>
              <a:t>ال آرژنین نیز نوعی اسیدآمینه ضروری است که درون بدن ما تولید نمی‌شود و باید از طریق مصرف خوراکی به بدن برسد.</a:t>
            </a:r>
            <a:r>
              <a:rPr lang="fa-IR" sz="4400" b="0" i="0">
                <a:solidFill>
                  <a:srgbClr val="333333"/>
                </a:solidFill>
                <a:effectLst/>
                <a:latin typeface="iransans_l"/>
              </a:rPr>
              <a:t> آرژنین در مرحله رشد و همچنین سلامت انسان نقش دارد. این اسیدآمینه در ساختار بسیاری از پروتئین‌های بدن ما نقش دارد و فعالیت‌های متفاوتی را کنترل می‌کند.</a:t>
            </a:r>
          </a:p>
          <a:p>
            <a:pPr rtl="1" fontAlgn="base"/>
            <a:r>
              <a:rPr lang="fa-IR" sz="4400" b="0" i="0">
                <a:solidFill>
                  <a:srgbClr val="333333"/>
                </a:solidFill>
                <a:effectLst/>
                <a:latin typeface="iransans_l"/>
              </a:rPr>
              <a:t>به عنوان مثال آرژنین در شل شدن رگ‌ها، تحریک تولید هورمون رشد و دفع مواد زائد حاصل از مصرف پروتئین‌ها نقش دارد. همچنین کمبود آرژنین در بدن با ایجاد التهاب در ارتباط است.</a:t>
            </a:r>
          </a:p>
          <a:p>
            <a:pPr marL="0" indent="0">
              <a:buNone/>
            </a:pPr>
            <a:endParaRPr lang="fa-IR" sz="4700"/>
          </a:p>
        </p:txBody>
      </p:sp>
      <p:pic>
        <p:nvPicPr>
          <p:cNvPr id="4" name="تصویر 4">
            <a:extLst>
              <a:ext uri="{FF2B5EF4-FFF2-40B4-BE49-F238E27FC236}">
                <a16:creationId xmlns:a16="http://schemas.microsoft.com/office/drawing/2014/main" id="{A9459D5A-0E88-2A40-B952-2CF7683A742E}"/>
              </a:ext>
            </a:extLst>
          </p:cNvPr>
          <p:cNvPicPr>
            <a:picLocks noChangeAspect="1"/>
          </p:cNvPicPr>
          <p:nvPr/>
        </p:nvPicPr>
        <p:blipFill>
          <a:blip r:embed="rId2"/>
          <a:stretch>
            <a:fillRect/>
          </a:stretch>
        </p:blipFill>
        <p:spPr>
          <a:xfrm>
            <a:off x="627249" y="1047750"/>
            <a:ext cx="2600325" cy="4762500"/>
          </a:xfrm>
          <a:prstGeom prst="rect">
            <a:avLst/>
          </a:prstGeom>
          <a:ln>
            <a:noFill/>
          </a:ln>
          <a:effectLst>
            <a:softEdge rad="112500"/>
          </a:effectLst>
        </p:spPr>
      </p:pic>
    </p:spTree>
    <p:extLst>
      <p:ext uri="{BB962C8B-B14F-4D97-AF65-F5344CB8AC3E}">
        <p14:creationId xmlns:p14="http://schemas.microsoft.com/office/powerpoint/2010/main" val="10055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7BB6F7-799C-B040-82C4-70C2DA26A9CC}"/>
              </a:ext>
            </a:extLst>
          </p:cNvPr>
          <p:cNvSpPr>
            <a:spLocks noGrp="1"/>
          </p:cNvSpPr>
          <p:nvPr>
            <p:ph type="title"/>
          </p:nvPr>
        </p:nvSpPr>
        <p:spPr>
          <a:xfrm>
            <a:off x="1109368" y="-139408"/>
            <a:ext cx="10364451" cy="1596177"/>
          </a:xfrm>
        </p:spPr>
        <p:txBody>
          <a:bodyPr>
            <a:normAutofit/>
          </a:bodyPr>
          <a:lstStyle/>
          <a:p>
            <a:r>
              <a:rPr lang="fa-IR" sz="5400" b="1" i="1">
                <a:solidFill>
                  <a:schemeClr val="accent1">
                    <a:lumMod val="40000"/>
                    <a:lumOff val="60000"/>
                  </a:schemeClr>
                </a:solidFill>
              </a:rPr>
              <a:t>مکمل چیست ؟</a:t>
            </a:r>
          </a:p>
        </p:txBody>
      </p:sp>
      <p:sp>
        <p:nvSpPr>
          <p:cNvPr id="3" name="نگهدارنده مکان محتوا 2">
            <a:extLst>
              <a:ext uri="{FF2B5EF4-FFF2-40B4-BE49-F238E27FC236}">
                <a16:creationId xmlns:a16="http://schemas.microsoft.com/office/drawing/2014/main" id="{F002D9F8-8D56-E345-B52B-9C997D949018}"/>
              </a:ext>
            </a:extLst>
          </p:cNvPr>
          <p:cNvSpPr>
            <a:spLocks noGrp="1"/>
          </p:cNvSpPr>
          <p:nvPr>
            <p:ph sz="quarter" idx="13"/>
          </p:nvPr>
        </p:nvSpPr>
        <p:spPr>
          <a:xfrm>
            <a:off x="4999861" y="1169082"/>
            <a:ext cx="6278051" cy="3424107"/>
          </a:xfrm>
        </p:spPr>
        <p:txBody>
          <a:bodyPr>
            <a:normAutofit fontScale="85000" lnSpcReduction="20000"/>
          </a:bodyPr>
          <a:lstStyle/>
          <a:p>
            <a:pPr marL="0" indent="0">
              <a:buNone/>
            </a:pPr>
            <a:r>
              <a:rPr lang="fa-IR" sz="4000"/>
              <a:t>مکمل ها در یک تعریف ساده ابزارهایی برای افزایش توانایی ساختن ماهیچه در بدن ورزشکار هستند. در غالب موارد، افراد با مولتی ویتامین ها، پروتئین و کراتین و سپس چربی سوز(ال کارنیتین ) و گینر مصرف آنها را شروع می کنند.</a:t>
            </a:r>
          </a:p>
        </p:txBody>
      </p:sp>
      <p:pic>
        <p:nvPicPr>
          <p:cNvPr id="4" name="تصویر 4">
            <a:extLst>
              <a:ext uri="{FF2B5EF4-FFF2-40B4-BE49-F238E27FC236}">
                <a16:creationId xmlns:a16="http://schemas.microsoft.com/office/drawing/2014/main" id="{53B0E9D4-7EAC-4547-B9B8-BFA792E0DA87}"/>
              </a:ext>
            </a:extLst>
          </p:cNvPr>
          <p:cNvPicPr>
            <a:picLocks noChangeAspect="1"/>
          </p:cNvPicPr>
          <p:nvPr/>
        </p:nvPicPr>
        <p:blipFill>
          <a:blip r:embed="rId2"/>
          <a:stretch>
            <a:fillRect/>
          </a:stretch>
        </p:blipFill>
        <p:spPr>
          <a:xfrm>
            <a:off x="727313" y="1444544"/>
            <a:ext cx="3867150" cy="4762500"/>
          </a:xfrm>
          <a:prstGeom prst="rect">
            <a:avLst/>
          </a:prstGeom>
        </p:spPr>
      </p:pic>
    </p:spTree>
    <p:extLst>
      <p:ext uri="{BB962C8B-B14F-4D97-AF65-F5344CB8AC3E}">
        <p14:creationId xmlns:p14="http://schemas.microsoft.com/office/powerpoint/2010/main" val="97524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863170-2EEB-5544-9C82-5306763E48B6}"/>
              </a:ext>
            </a:extLst>
          </p:cNvPr>
          <p:cNvSpPr>
            <a:spLocks noGrp="1"/>
          </p:cNvSpPr>
          <p:nvPr>
            <p:ph type="title"/>
          </p:nvPr>
        </p:nvSpPr>
        <p:spPr>
          <a:xfrm>
            <a:off x="705957" y="9090164"/>
            <a:ext cx="10364451" cy="1596177"/>
          </a:xfrm>
        </p:spPr>
        <p:txBody>
          <a:bodyPr/>
          <a:lstStyle/>
          <a:p>
            <a:endParaRPr lang="fa-IR"/>
          </a:p>
        </p:txBody>
      </p:sp>
      <p:pic>
        <p:nvPicPr>
          <p:cNvPr id="4" name="تصویر 4">
            <a:extLst>
              <a:ext uri="{FF2B5EF4-FFF2-40B4-BE49-F238E27FC236}">
                <a16:creationId xmlns:a16="http://schemas.microsoft.com/office/drawing/2014/main" id="{66186072-8EBD-DB47-8561-AF8CE0F0229D}"/>
              </a:ext>
            </a:extLst>
          </p:cNvPr>
          <p:cNvPicPr>
            <a:picLocks noGrp="1" noChangeAspect="1"/>
          </p:cNvPicPr>
          <p:nvPr>
            <p:ph sz="quarter" idx="13"/>
          </p:nvPr>
        </p:nvPicPr>
        <p:blipFill>
          <a:blip r:embed="rId2"/>
          <a:stretch>
            <a:fillRect/>
          </a:stretch>
        </p:blipFill>
        <p:spPr>
          <a:xfrm>
            <a:off x="1039092" y="265112"/>
            <a:ext cx="9877476" cy="63972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6489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A2CC70-196A-7B42-BB57-C2683B6E339C}"/>
              </a:ext>
            </a:extLst>
          </p:cNvPr>
          <p:cNvSpPr>
            <a:spLocks noGrp="1"/>
          </p:cNvSpPr>
          <p:nvPr>
            <p:ph type="title"/>
          </p:nvPr>
        </p:nvSpPr>
        <p:spPr>
          <a:xfrm>
            <a:off x="1158267" y="7537640"/>
            <a:ext cx="10364451" cy="1596177"/>
          </a:xfrm>
        </p:spPr>
        <p:txBody>
          <a:bodyPr/>
          <a:lstStyle/>
          <a:p>
            <a:endParaRPr lang="fa-IR"/>
          </a:p>
        </p:txBody>
      </p:sp>
      <p:sp>
        <p:nvSpPr>
          <p:cNvPr id="3" name="نگهدارنده مکان محتوا 2">
            <a:extLst>
              <a:ext uri="{FF2B5EF4-FFF2-40B4-BE49-F238E27FC236}">
                <a16:creationId xmlns:a16="http://schemas.microsoft.com/office/drawing/2014/main" id="{5422CBBA-A308-DD40-9517-3055B983CD61}"/>
              </a:ext>
            </a:extLst>
          </p:cNvPr>
          <p:cNvSpPr>
            <a:spLocks noGrp="1"/>
          </p:cNvSpPr>
          <p:nvPr>
            <p:ph sz="quarter" idx="13"/>
          </p:nvPr>
        </p:nvSpPr>
        <p:spPr>
          <a:xfrm>
            <a:off x="914087" y="435606"/>
            <a:ext cx="10363826" cy="5322180"/>
          </a:xfrm>
        </p:spPr>
        <p:txBody>
          <a:bodyPr>
            <a:normAutofit/>
          </a:bodyPr>
          <a:lstStyle/>
          <a:p>
            <a:pPr marL="457200" lvl="1" indent="0">
              <a:buNone/>
            </a:pPr>
            <a:r>
              <a:rPr lang="fa-IR" sz="5200"/>
              <a:t>منابع : سایت ها معتبر و مربیان مجرب پرورش اندام</a:t>
            </a:r>
          </a:p>
          <a:p>
            <a:pPr marL="3657600" lvl="8" indent="0">
              <a:buNone/>
            </a:pPr>
            <a:endParaRPr lang="fa-IR" sz="9000"/>
          </a:p>
          <a:p>
            <a:pPr marL="3657600" lvl="8" indent="0">
              <a:buNone/>
            </a:pPr>
            <a:r>
              <a:rPr lang="fa-IR" sz="9000"/>
              <a:t>پایان</a:t>
            </a:r>
          </a:p>
        </p:txBody>
      </p:sp>
    </p:spTree>
    <p:extLst>
      <p:ext uri="{BB962C8B-B14F-4D97-AF65-F5344CB8AC3E}">
        <p14:creationId xmlns:p14="http://schemas.microsoft.com/office/powerpoint/2010/main" val="20206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2" end="2"/>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93F1C5F-746A-8043-958C-B96A8CA0E89A}"/>
              </a:ext>
            </a:extLst>
          </p:cNvPr>
          <p:cNvSpPr>
            <a:spLocks noGrp="1"/>
          </p:cNvSpPr>
          <p:nvPr>
            <p:ph type="title"/>
          </p:nvPr>
        </p:nvSpPr>
        <p:spPr>
          <a:xfrm>
            <a:off x="897089" y="0"/>
            <a:ext cx="10288419" cy="1677649"/>
          </a:xfrm>
        </p:spPr>
        <p:txBody>
          <a:bodyPr>
            <a:normAutofit/>
          </a:bodyPr>
          <a:lstStyle/>
          <a:p>
            <a:r>
              <a:rPr lang="fa-IR" sz="6000">
                <a:solidFill>
                  <a:schemeClr val="accent2">
                    <a:lumMod val="75000"/>
                  </a:schemeClr>
                </a:solidFill>
              </a:rPr>
              <a:t>کار مکمل های ورزشی </a:t>
            </a:r>
          </a:p>
        </p:txBody>
      </p:sp>
      <p:sp>
        <p:nvSpPr>
          <p:cNvPr id="3" name="نگهدارنده مکان محتوا 2">
            <a:extLst>
              <a:ext uri="{FF2B5EF4-FFF2-40B4-BE49-F238E27FC236}">
                <a16:creationId xmlns:a16="http://schemas.microsoft.com/office/drawing/2014/main" id="{ED2F3B28-2D87-924B-97B3-4749B92D8956}"/>
              </a:ext>
            </a:extLst>
          </p:cNvPr>
          <p:cNvSpPr>
            <a:spLocks noGrp="1"/>
          </p:cNvSpPr>
          <p:nvPr>
            <p:ph sz="quarter" idx="13"/>
          </p:nvPr>
        </p:nvSpPr>
        <p:spPr>
          <a:xfrm>
            <a:off x="3972377" y="1450248"/>
            <a:ext cx="7322534" cy="3720758"/>
          </a:xfrm>
        </p:spPr>
        <p:txBody>
          <a:bodyPr>
            <a:normAutofit/>
          </a:bodyPr>
          <a:lstStyle/>
          <a:p>
            <a:pPr marL="0" indent="0">
              <a:buNone/>
            </a:pPr>
            <a:r>
              <a:rPr lang="fa-IR" sz="4400">
                <a:solidFill>
                  <a:schemeClr val="accent3">
                    <a:lumMod val="75000"/>
                  </a:schemeClr>
                </a:solidFill>
              </a:rPr>
              <a:t>مکمل ورزشی به تامین مواد ضروری بدن، افزایش وزن، تسریع کاهش وزن یا بهبود ظاهر ورزشکارو عضله سازی کمک می کند</a:t>
            </a:r>
          </a:p>
        </p:txBody>
      </p:sp>
      <p:pic>
        <p:nvPicPr>
          <p:cNvPr id="6" name="تصویر 6">
            <a:extLst>
              <a:ext uri="{FF2B5EF4-FFF2-40B4-BE49-F238E27FC236}">
                <a16:creationId xmlns:a16="http://schemas.microsoft.com/office/drawing/2014/main" id="{AE95EA16-20CF-8249-8AF4-66046BA74249}"/>
              </a:ext>
            </a:extLst>
          </p:cNvPr>
          <p:cNvPicPr>
            <a:picLocks noChangeAspect="1"/>
          </p:cNvPicPr>
          <p:nvPr/>
        </p:nvPicPr>
        <p:blipFill>
          <a:blip r:embed="rId2"/>
          <a:stretch>
            <a:fillRect/>
          </a:stretch>
        </p:blipFill>
        <p:spPr>
          <a:xfrm>
            <a:off x="383656" y="1677649"/>
            <a:ext cx="3185927" cy="45771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3186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8"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5000" fill="hold"/>
                                        <p:tgtEl>
                                          <p:spTgt spid="6"/>
                                        </p:tgtEl>
                                        <p:attrNameLst>
                                          <p:attrName>ppt_x</p:attrName>
                                        </p:attrNameLst>
                                      </p:cBhvr>
                                      <p:tavLst>
                                        <p:tav tm="0">
                                          <p:val>
                                            <p:strVal val="#ppt_x"/>
                                          </p:val>
                                        </p:tav>
                                        <p:tav tm="100000">
                                          <p:val>
                                            <p:strVal val="#ppt_x"/>
                                          </p:val>
                                        </p:tav>
                                      </p:tavLst>
                                    </p:anim>
                                    <p:anim calcmode="lin" valueType="num">
                                      <p:cBhvr>
                                        <p:cTn id="15" dur="15000" fill="hold"/>
                                        <p:tgtEl>
                                          <p:spTgt spid="6"/>
                                        </p:tgtEl>
                                        <p:attrNameLst>
                                          <p:attrName>ppt_y</p:attrName>
                                        </p:attrNameLst>
                                      </p:cBhvr>
                                      <p:tavLst>
                                        <p:tav tm="0">
                                          <p:val>
                                            <p:strVal val="#ppt_y+1"/>
                                          </p:val>
                                        </p:tav>
                                        <p:tav tm="100000">
                                          <p:val>
                                            <p:strVal val="#ppt_y-1"/>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anim calcmode="lin" valueType="num">
                                      <p:cBhvr>
                                        <p:cTn id="21"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22"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8CC15C1-F3EC-AF40-B824-C4852CD27385}"/>
              </a:ext>
            </a:extLst>
          </p:cNvPr>
          <p:cNvSpPr>
            <a:spLocks noGrp="1"/>
          </p:cNvSpPr>
          <p:nvPr>
            <p:ph type="title"/>
          </p:nvPr>
        </p:nvSpPr>
        <p:spPr>
          <a:xfrm>
            <a:off x="913775" y="618517"/>
            <a:ext cx="10364451" cy="1596177"/>
          </a:xfrm>
        </p:spPr>
        <p:txBody>
          <a:bodyPr>
            <a:noAutofit/>
          </a:bodyPr>
          <a:lstStyle/>
          <a:p>
            <a:r>
              <a:rPr lang="fa-IR" sz="5400" b="1" i="0">
                <a:solidFill>
                  <a:schemeClr val="accent2">
                    <a:lumMod val="50000"/>
                  </a:schemeClr>
                </a:solidFill>
                <a:effectLst/>
                <a:latin typeface="IRANSans"/>
              </a:rPr>
              <a:t>مزایای استفاده از مکمل بدنسازی و ورزشی</a:t>
            </a:r>
            <a:br>
              <a:rPr lang="fa-IR" sz="5400" b="0" i="0">
                <a:solidFill>
                  <a:schemeClr val="accent2">
                    <a:lumMod val="50000"/>
                  </a:schemeClr>
                </a:solidFill>
                <a:effectLst/>
                <a:latin typeface="IRANSans"/>
              </a:rPr>
            </a:br>
            <a:endParaRPr lang="fa-IR" sz="5400">
              <a:solidFill>
                <a:schemeClr val="accent2">
                  <a:lumMod val="50000"/>
                </a:schemeClr>
              </a:solidFill>
              <a:latin typeface="+mn-lt"/>
              <a:ea typeface="+mn-ea"/>
              <a:cs typeface="+mn-cs"/>
            </a:endParaRPr>
          </a:p>
        </p:txBody>
      </p:sp>
      <p:sp>
        <p:nvSpPr>
          <p:cNvPr id="3" name="نگهدارنده مکان محتوا 2">
            <a:extLst>
              <a:ext uri="{FF2B5EF4-FFF2-40B4-BE49-F238E27FC236}">
                <a16:creationId xmlns:a16="http://schemas.microsoft.com/office/drawing/2014/main" id="{9A91CBB9-72B5-AC49-86FC-3C8C5139CE78}"/>
              </a:ext>
            </a:extLst>
          </p:cNvPr>
          <p:cNvSpPr>
            <a:spLocks noGrp="1"/>
          </p:cNvSpPr>
          <p:nvPr>
            <p:ph sz="quarter" idx="13"/>
          </p:nvPr>
        </p:nvSpPr>
        <p:spPr>
          <a:xfrm>
            <a:off x="3105048" y="1179063"/>
            <a:ext cx="8294798" cy="4236435"/>
          </a:xfrm>
        </p:spPr>
        <p:txBody>
          <a:bodyPr>
            <a:normAutofit fontScale="85000" lnSpcReduction="20000"/>
          </a:bodyPr>
          <a:lstStyle/>
          <a:p>
            <a:pPr marL="742950" indent="-742950">
              <a:buFont typeface="+mj-lt"/>
              <a:buAutoNum type="arabicPeriod"/>
            </a:pPr>
            <a:r>
              <a:rPr lang="fa-IR" sz="4800"/>
              <a:t>مقرون به صرفه هستند
استفاده از این مکمل ها بسیار ساده تر و آسان تر از فراهم کردن غذای روزانه می باشد.</a:t>
            </a:r>
          </a:p>
          <a:p>
            <a:pPr marL="742950" indent="-742950">
              <a:buFont typeface="+mj-lt"/>
              <a:buAutoNum type="arabicPeriod"/>
            </a:pPr>
            <a:r>
              <a:rPr lang="fa-IR" sz="4800"/>
              <a:t>تمام مواد مورد نیاز بدن برای ساخت عضلاتی حجیم و بدون چربی تامین شود</a:t>
            </a:r>
          </a:p>
          <a:p>
            <a:pPr marL="0" indent="0">
              <a:buNone/>
            </a:pPr>
            <a:endParaRPr lang="fa-IR" sz="5400"/>
          </a:p>
        </p:txBody>
      </p:sp>
      <p:pic>
        <p:nvPicPr>
          <p:cNvPr id="4" name="تصویر 4">
            <a:extLst>
              <a:ext uri="{FF2B5EF4-FFF2-40B4-BE49-F238E27FC236}">
                <a16:creationId xmlns:a16="http://schemas.microsoft.com/office/drawing/2014/main" id="{8E7F4E1A-6C6C-DA48-A590-487DAC59A47A}"/>
              </a:ext>
            </a:extLst>
          </p:cNvPr>
          <p:cNvPicPr>
            <a:picLocks noChangeAspect="1"/>
          </p:cNvPicPr>
          <p:nvPr/>
        </p:nvPicPr>
        <p:blipFill>
          <a:blip r:embed="rId2"/>
          <a:stretch>
            <a:fillRect/>
          </a:stretch>
        </p:blipFill>
        <p:spPr>
          <a:xfrm>
            <a:off x="368699" y="1612199"/>
            <a:ext cx="3044077" cy="50624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90153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B3AF12-16F0-DA4B-90B7-1B3821423026}"/>
              </a:ext>
            </a:extLst>
          </p:cNvPr>
          <p:cNvSpPr>
            <a:spLocks noGrp="1"/>
          </p:cNvSpPr>
          <p:nvPr>
            <p:ph type="title"/>
          </p:nvPr>
        </p:nvSpPr>
        <p:spPr>
          <a:xfrm>
            <a:off x="1243839" y="92860"/>
            <a:ext cx="10364451" cy="1596177"/>
          </a:xfrm>
        </p:spPr>
        <p:txBody>
          <a:bodyPr>
            <a:normAutofit/>
          </a:bodyPr>
          <a:lstStyle/>
          <a:p>
            <a:r>
              <a:rPr lang="fa-IR" sz="5400"/>
              <a:t>عوارض استفاده از مکمل بدنسازی چیست؟</a:t>
            </a:r>
          </a:p>
        </p:txBody>
      </p:sp>
      <p:sp>
        <p:nvSpPr>
          <p:cNvPr id="3" name="نگهدارنده مکان محتوا 2">
            <a:extLst>
              <a:ext uri="{FF2B5EF4-FFF2-40B4-BE49-F238E27FC236}">
                <a16:creationId xmlns:a16="http://schemas.microsoft.com/office/drawing/2014/main" id="{C91B68E7-B793-3845-889B-B8ED615248FA}"/>
              </a:ext>
            </a:extLst>
          </p:cNvPr>
          <p:cNvSpPr>
            <a:spLocks noGrp="1"/>
          </p:cNvSpPr>
          <p:nvPr>
            <p:ph sz="quarter" idx="13"/>
          </p:nvPr>
        </p:nvSpPr>
        <p:spPr>
          <a:xfrm>
            <a:off x="1057428" y="1336353"/>
            <a:ext cx="10363826" cy="4824845"/>
          </a:xfrm>
        </p:spPr>
        <p:txBody>
          <a:bodyPr>
            <a:normAutofit/>
          </a:bodyPr>
          <a:lstStyle/>
          <a:p>
            <a:pPr marL="742950" indent="-742950">
              <a:buFont typeface="+mj-lt"/>
              <a:buAutoNum type="arabicPeriod"/>
            </a:pPr>
            <a:r>
              <a:rPr lang="fa-IR" sz="4400">
                <a:solidFill>
                  <a:schemeClr val="accent1">
                    <a:lumMod val="60000"/>
                    <a:lumOff val="40000"/>
                  </a:schemeClr>
                </a:solidFill>
              </a:rPr>
              <a:t>بی‌خوابی
اسهال
کمبود آب بدن
عوارض سخت هورمونی</a:t>
            </a:r>
          </a:p>
        </p:txBody>
      </p:sp>
      <p:pic>
        <p:nvPicPr>
          <p:cNvPr id="4" name="تصویر 4">
            <a:extLst>
              <a:ext uri="{FF2B5EF4-FFF2-40B4-BE49-F238E27FC236}">
                <a16:creationId xmlns:a16="http://schemas.microsoft.com/office/drawing/2014/main" id="{95EC13BB-3965-5746-97FF-F6CB797D9581}"/>
              </a:ext>
            </a:extLst>
          </p:cNvPr>
          <p:cNvPicPr>
            <a:picLocks noChangeAspect="1"/>
          </p:cNvPicPr>
          <p:nvPr/>
        </p:nvPicPr>
        <p:blipFill>
          <a:blip r:embed="rId2"/>
          <a:stretch>
            <a:fillRect/>
          </a:stretch>
        </p:blipFill>
        <p:spPr>
          <a:xfrm>
            <a:off x="353289" y="1712083"/>
            <a:ext cx="5392271" cy="4426069"/>
          </a:xfrm>
          <a:prstGeom prst="roundRect">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842500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8"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5000" fill="hold"/>
                                        <p:tgtEl>
                                          <p:spTgt spid="4"/>
                                        </p:tgtEl>
                                        <p:attrNameLst>
                                          <p:attrName>ppt_x</p:attrName>
                                        </p:attrNameLst>
                                      </p:cBhvr>
                                      <p:tavLst>
                                        <p:tav tm="0">
                                          <p:val>
                                            <p:strVal val="#ppt_x"/>
                                          </p:val>
                                        </p:tav>
                                        <p:tav tm="100000">
                                          <p:val>
                                            <p:strVal val="#ppt_x"/>
                                          </p:val>
                                        </p:tav>
                                      </p:tavLst>
                                    </p:anim>
                                    <p:anim calcmode="lin" valueType="num">
                                      <p:cBhvr>
                                        <p:cTn id="26"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D3DE105-A7FE-7C42-8A68-91BB9594D4AA}"/>
              </a:ext>
            </a:extLst>
          </p:cNvPr>
          <p:cNvSpPr>
            <a:spLocks noGrp="1"/>
          </p:cNvSpPr>
          <p:nvPr>
            <p:ph type="title"/>
          </p:nvPr>
        </p:nvSpPr>
        <p:spPr>
          <a:xfrm>
            <a:off x="913774" y="-122688"/>
            <a:ext cx="10364451" cy="1564748"/>
          </a:xfrm>
        </p:spPr>
        <p:txBody>
          <a:bodyPr>
            <a:normAutofit/>
          </a:bodyPr>
          <a:lstStyle/>
          <a:p>
            <a:r>
              <a:rPr lang="fa-IR" sz="5400"/>
              <a:t>نحوه تشخیص مکمل اصل از غیر اصل</a:t>
            </a:r>
          </a:p>
        </p:txBody>
      </p:sp>
      <p:pic>
        <p:nvPicPr>
          <p:cNvPr id="4" name="تصویر 4">
            <a:extLst>
              <a:ext uri="{FF2B5EF4-FFF2-40B4-BE49-F238E27FC236}">
                <a16:creationId xmlns:a16="http://schemas.microsoft.com/office/drawing/2014/main" id="{74B40540-2222-BB45-9DC3-92D07920A088}"/>
              </a:ext>
            </a:extLst>
          </p:cNvPr>
          <p:cNvPicPr>
            <a:picLocks noGrp="1" noChangeAspect="1"/>
          </p:cNvPicPr>
          <p:nvPr>
            <p:ph sz="quarter" idx="13"/>
          </p:nvPr>
        </p:nvPicPr>
        <p:blipFill>
          <a:blip r:embed="rId2"/>
          <a:stretch>
            <a:fillRect/>
          </a:stretch>
        </p:blipFill>
        <p:spPr>
          <a:xfrm>
            <a:off x="1352856" y="1063098"/>
            <a:ext cx="8923958" cy="4975853"/>
          </a:xfrm>
        </p:spPr>
      </p:pic>
    </p:spTree>
    <p:extLst>
      <p:ext uri="{BB962C8B-B14F-4D97-AF65-F5344CB8AC3E}">
        <p14:creationId xmlns:p14="http://schemas.microsoft.com/office/powerpoint/2010/main" val="1135827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D5D16A1-69AC-834C-B7B0-FF66822ED32E}"/>
              </a:ext>
            </a:extLst>
          </p:cNvPr>
          <p:cNvSpPr>
            <a:spLocks noGrp="1"/>
          </p:cNvSpPr>
          <p:nvPr>
            <p:ph type="title"/>
          </p:nvPr>
        </p:nvSpPr>
        <p:spPr>
          <a:xfrm>
            <a:off x="1329412" y="-139408"/>
            <a:ext cx="10364451" cy="1596177"/>
          </a:xfrm>
        </p:spPr>
        <p:txBody>
          <a:bodyPr/>
          <a:lstStyle/>
          <a:p>
            <a:r>
              <a:rPr lang="fa-IR"/>
              <a:t>تقسیم بندی مکمل ها از نظر مواد تشکیل دهنده</a:t>
            </a:r>
          </a:p>
        </p:txBody>
      </p:sp>
      <p:sp>
        <p:nvSpPr>
          <p:cNvPr id="3" name="نگهدارنده مکان محتوا 2">
            <a:extLst>
              <a:ext uri="{FF2B5EF4-FFF2-40B4-BE49-F238E27FC236}">
                <a16:creationId xmlns:a16="http://schemas.microsoft.com/office/drawing/2014/main" id="{73017295-9EE5-6048-A858-3A3EB07961B4}"/>
              </a:ext>
            </a:extLst>
          </p:cNvPr>
          <p:cNvSpPr>
            <a:spLocks noGrp="1"/>
          </p:cNvSpPr>
          <p:nvPr>
            <p:ph sz="quarter" idx="13"/>
          </p:nvPr>
        </p:nvSpPr>
        <p:spPr>
          <a:xfrm>
            <a:off x="3838524" y="1138724"/>
            <a:ext cx="7024064" cy="4631287"/>
          </a:xfrm>
        </p:spPr>
        <p:txBody>
          <a:bodyPr>
            <a:normAutofit fontScale="77500" lnSpcReduction="20000"/>
          </a:bodyPr>
          <a:lstStyle/>
          <a:p>
            <a:pPr fontAlgn="t"/>
            <a:r>
              <a:rPr lang="fa-IR" sz="4000" b="0" i="0">
                <a:solidFill>
                  <a:srgbClr val="0070C0"/>
                </a:solidFill>
                <a:effectLst/>
                <a:latin typeface="IRANSans"/>
              </a:rPr>
              <a:t>مکمل لاغری و چربی سوز</a:t>
            </a:r>
            <a:endParaRPr lang="fa-IR" sz="4000" b="0" i="0">
              <a:solidFill>
                <a:srgbClr val="666666"/>
              </a:solidFill>
              <a:effectLst/>
              <a:latin typeface="IRANSans"/>
            </a:endParaRPr>
          </a:p>
          <a:p>
            <a:r>
              <a:rPr lang="fa-IR" sz="3200" b="0" i="0">
                <a:solidFill>
                  <a:srgbClr val="3F3F3F"/>
                </a:solidFill>
                <a:effectLst/>
                <a:latin typeface="IRANSans"/>
              </a:rPr>
              <a:t>چربی سوز ماده ای است که انرژی متابولیسم بدن را افزایش می دهد یکی از بزرگترین اشتباهاتی که بسیاری از مردم دچار آن می‌شوند این است که فکر ‌می‌کنند آنها فقط کافیست که ازیک مکمل چربی سوز قوی بدنسازی استفاده کنند.</a:t>
            </a:r>
            <a:br>
              <a:rPr lang="fa-IR" sz="3200" b="0" i="0">
                <a:solidFill>
                  <a:srgbClr val="3F3F3F"/>
                </a:solidFill>
                <a:effectLst/>
                <a:latin typeface="IRANSans"/>
              </a:rPr>
            </a:br>
            <a:r>
              <a:rPr lang="fa-IR" sz="3200" b="0" i="0">
                <a:solidFill>
                  <a:srgbClr val="3F3F3F"/>
                </a:solidFill>
                <a:effectLst/>
                <a:latin typeface="IRANSans"/>
              </a:rPr>
              <a:t>اما گرفتن رژیم غذایی با کالری محدود مهمترین اصل در سوخت چربی ها است در کنار رژیم غذایی مناسب مکمل های چربی سوز و کاهش اشتها نیز به لاغری و سوخت چربی ها بویژه در دوران استراحت ورزشکاران یا دوره کات کمک می کند .</a:t>
            </a:r>
            <a:endParaRPr lang="fa-IR" sz="3200"/>
          </a:p>
        </p:txBody>
      </p:sp>
      <p:pic>
        <p:nvPicPr>
          <p:cNvPr id="4" name="تصویر 4">
            <a:extLst>
              <a:ext uri="{FF2B5EF4-FFF2-40B4-BE49-F238E27FC236}">
                <a16:creationId xmlns:a16="http://schemas.microsoft.com/office/drawing/2014/main" id="{D0984996-BA21-3848-A841-5BABD11A9468}"/>
              </a:ext>
            </a:extLst>
          </p:cNvPr>
          <p:cNvPicPr>
            <a:picLocks noChangeAspect="1"/>
          </p:cNvPicPr>
          <p:nvPr/>
        </p:nvPicPr>
        <p:blipFill>
          <a:blip r:embed="rId2"/>
          <a:stretch>
            <a:fillRect/>
          </a:stretch>
        </p:blipFill>
        <p:spPr>
          <a:xfrm>
            <a:off x="396265" y="1026303"/>
            <a:ext cx="2862635" cy="5418667"/>
          </a:xfrm>
          <a:prstGeom prst="rect">
            <a:avLst/>
          </a:prstGeom>
        </p:spPr>
      </p:pic>
    </p:spTree>
    <p:extLst>
      <p:ext uri="{BB962C8B-B14F-4D97-AF65-F5344CB8AC3E}">
        <p14:creationId xmlns:p14="http://schemas.microsoft.com/office/powerpoint/2010/main" val="204864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5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902B41-C46B-2B4C-BBAA-BCC7D88BAA53}"/>
              </a:ext>
            </a:extLst>
          </p:cNvPr>
          <p:cNvSpPr>
            <a:spLocks noGrp="1"/>
          </p:cNvSpPr>
          <p:nvPr>
            <p:ph type="title"/>
          </p:nvPr>
        </p:nvSpPr>
        <p:spPr>
          <a:xfrm>
            <a:off x="913774" y="-268941"/>
            <a:ext cx="10364451" cy="1803995"/>
          </a:xfrm>
        </p:spPr>
        <p:txBody>
          <a:bodyPr>
            <a:normAutofit/>
          </a:bodyPr>
          <a:lstStyle/>
          <a:p>
            <a:r>
              <a:rPr lang="fa-IR" sz="5400">
                <a:solidFill>
                  <a:schemeClr val="tx2"/>
                </a:solidFill>
              </a:rPr>
              <a:t>مولتی ویتامینه ها</a:t>
            </a:r>
          </a:p>
        </p:txBody>
      </p:sp>
      <p:sp>
        <p:nvSpPr>
          <p:cNvPr id="3" name="نگهدارنده مکان محتوا 2">
            <a:extLst>
              <a:ext uri="{FF2B5EF4-FFF2-40B4-BE49-F238E27FC236}">
                <a16:creationId xmlns:a16="http://schemas.microsoft.com/office/drawing/2014/main" id="{0ADFE685-E42C-B24D-9420-21A2F6DC3F69}"/>
              </a:ext>
            </a:extLst>
          </p:cNvPr>
          <p:cNvSpPr>
            <a:spLocks noGrp="1"/>
          </p:cNvSpPr>
          <p:nvPr>
            <p:ph sz="quarter" idx="13"/>
          </p:nvPr>
        </p:nvSpPr>
        <p:spPr>
          <a:xfrm>
            <a:off x="3288416" y="867948"/>
            <a:ext cx="6894047" cy="3349539"/>
          </a:xfrm>
        </p:spPr>
        <p:txBody>
          <a:bodyPr>
            <a:noAutofit/>
          </a:bodyPr>
          <a:lstStyle/>
          <a:p>
            <a:r>
              <a:rPr lang="fa-IR" sz="3200" b="0" i="0">
                <a:solidFill>
                  <a:srgbClr val="3F3F3F"/>
                </a:solidFill>
                <a:effectLst/>
                <a:latin typeface="IRANSans"/>
              </a:rPr>
              <a:t>ویتامین ها ترکیبات آلی هستند که بدن انسان برای فعالیت های مختلف از قبیل ساختن عضلات ، سوزاندن چربی ها و تولید انرژی و ... به آن ها نیاز دارد. تمام </a:t>
            </a:r>
            <a:r>
              <a:rPr lang="fa-IR" sz="3200" b="0" i="0" u="none" strike="noStrike">
                <a:solidFill>
                  <a:srgbClr val="666666"/>
                </a:solidFill>
                <a:effectLst/>
                <a:latin typeface="IRANSans"/>
                <a:hlinkClick r:id="rId2"/>
              </a:rPr>
              <a:t>ویتامین ها و مواد معدنی</a:t>
            </a:r>
            <a:r>
              <a:rPr lang="fa-IR" sz="3200" b="0" i="0">
                <a:solidFill>
                  <a:srgbClr val="3F3F3F"/>
                </a:solidFill>
                <a:effectLst/>
                <a:latin typeface="IRANSans"/>
              </a:rPr>
              <a:t> مورد نیاز بدن انسان تنها از طریق غذا تامین نمی شوند و برای اطمینان ازنداشتن کمبود ویتامین ها و مواد معدنی باید از مکمل مولتی ویتامین استفاده کرد تا اطمینان حاصل شود که سطح عملکرد بدن پایین نیامده است.</a:t>
            </a:r>
            <a:endParaRPr lang="fa-IR" sz="3200"/>
          </a:p>
        </p:txBody>
      </p:sp>
      <p:pic>
        <p:nvPicPr>
          <p:cNvPr id="4" name="تصویر 4">
            <a:extLst>
              <a:ext uri="{FF2B5EF4-FFF2-40B4-BE49-F238E27FC236}">
                <a16:creationId xmlns:a16="http://schemas.microsoft.com/office/drawing/2014/main" id="{5F27C7C5-ECD0-7843-8EF8-DA8D1660F8E7}"/>
              </a:ext>
            </a:extLst>
          </p:cNvPr>
          <p:cNvPicPr>
            <a:picLocks noChangeAspect="1"/>
          </p:cNvPicPr>
          <p:nvPr/>
        </p:nvPicPr>
        <p:blipFill>
          <a:blip r:embed="rId3"/>
          <a:stretch>
            <a:fillRect/>
          </a:stretch>
        </p:blipFill>
        <p:spPr>
          <a:xfrm>
            <a:off x="571902" y="1159751"/>
            <a:ext cx="2368732" cy="541866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3305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2ED0EF6-D93E-5648-A4E7-3F2B3D869186}"/>
              </a:ext>
            </a:extLst>
          </p:cNvPr>
          <p:cNvSpPr>
            <a:spLocks noGrp="1"/>
          </p:cNvSpPr>
          <p:nvPr>
            <p:ph type="title"/>
          </p:nvPr>
        </p:nvSpPr>
        <p:spPr/>
        <p:txBody>
          <a:bodyPr/>
          <a:lstStyle/>
          <a:p>
            <a:endParaRPr lang="fa-IR"/>
          </a:p>
        </p:txBody>
      </p:sp>
      <p:pic>
        <p:nvPicPr>
          <p:cNvPr id="4" name="تصویر 4">
            <a:extLst>
              <a:ext uri="{FF2B5EF4-FFF2-40B4-BE49-F238E27FC236}">
                <a16:creationId xmlns:a16="http://schemas.microsoft.com/office/drawing/2014/main" id="{859ABCBA-A6CD-F447-AB14-8A46F5015857}"/>
              </a:ext>
            </a:extLst>
          </p:cNvPr>
          <p:cNvPicPr>
            <a:picLocks noGrp="1" noChangeAspect="1"/>
          </p:cNvPicPr>
          <p:nvPr>
            <p:ph sz="quarter" idx="13"/>
          </p:nvPr>
        </p:nvPicPr>
        <p:blipFill>
          <a:blip r:embed="rId2"/>
          <a:stretch>
            <a:fillRect/>
          </a:stretch>
        </p:blipFill>
        <p:spPr>
          <a:xfrm>
            <a:off x="1075765" y="403413"/>
            <a:ext cx="9975272" cy="6124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92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طره">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صفحه گسترده</PresentationFormat>
  <Slides>21</Slides>
  <Notes>0</Notes>
  <HiddenSlides>0</HiddenSlides>
  <ScaleCrop>false</ScaleCrop>
  <HeadingPairs>
    <vt:vector size="4" baseType="variant">
      <vt:variant>
        <vt:lpstr>طرح زمینه</vt:lpstr>
      </vt:variant>
      <vt:variant>
        <vt:i4>1</vt:i4>
      </vt:variant>
      <vt:variant>
        <vt:lpstr>عنوان های اسلاید</vt:lpstr>
      </vt:variant>
      <vt:variant>
        <vt:i4>21</vt:i4>
      </vt:variant>
    </vt:vector>
  </HeadingPairs>
  <TitlesOfParts>
    <vt:vector size="22" baseType="lpstr">
      <vt:lpstr>قطره</vt:lpstr>
      <vt:lpstr>بسم الله الرحمن الرحیم</vt:lpstr>
      <vt:lpstr>مکمل چیست ؟</vt:lpstr>
      <vt:lpstr>کار مکمل های ورزشی </vt:lpstr>
      <vt:lpstr>مزایای استفاده از مکمل بدنسازی و ورزشی </vt:lpstr>
      <vt:lpstr>عوارض استفاده از مکمل بدنسازی چیست؟</vt:lpstr>
      <vt:lpstr>نحوه تشخیص مکمل اصل از غیر اصل</vt:lpstr>
      <vt:lpstr>تقسیم بندی مکمل ها از نظر مواد تشکیل دهنده</vt:lpstr>
      <vt:lpstr>مولتی ویتامینه ها</vt:lpstr>
      <vt:lpstr>ارائه PowerPoint</vt:lpstr>
      <vt:lpstr>مکمل های پروهورمون </vt:lpstr>
      <vt:lpstr>رایج‌ترین انواع مکمل</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کاربر ناشناخته</dc:creator>
  <cp:lastModifiedBy>کاربر ناشناخته</cp:lastModifiedBy>
  <cp:revision>7</cp:revision>
  <dcterms:created xsi:type="dcterms:W3CDTF">2021-05-19T11:59:59Z</dcterms:created>
  <dcterms:modified xsi:type="dcterms:W3CDTF">2021-05-22T16:40:41Z</dcterms:modified>
</cp:coreProperties>
</file>