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firstSlideNum="1" rtl="0" saveSubsetFonts="0" serverZoom="0" showSpecialPlsOnTitleSld="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Lst>
  <p:sldSz type="screen4x3" cy="6858000" cx="9144000"/>
  <p:notesSz cx="6858000" cy="9144000"/>
  <p:defaultTex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showOutlineIcons="1" snapVertSplitter="0" vertBarState="restored" horzBarState="restored" preferSingleView="0">
    <p:restoredLeft sz="12972" autoAdjust="0"/>
    <p:restoredTop sz="99528" autoAdjust="0"/>
  </p:normalViewPr>
  <p:slideViewPr>
    <p:cSldViewPr showGuides="0" snapToGrid="1" snapToObjects="0">
      <p:cViewPr varScale="0">
        <p:scale>
          <a:sx n="50" d="100"/>
          <a:sy n="50" d="100"/>
        </p:scale>
        <p:origin x="-1260" y="-702"/>
      </p:cViewPr>
      <p:guideLst>
        <p:guide orient="horz" pos="2160"/>
        <p:guide orient="vert" pos="2925"/>
      </p:guideLst>
    </p:cSldViewPr>
  </p:slideViewPr>
  <p:gridSpacing cx="0" cy="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70" Type="http://schemas.openxmlformats.org/officeDocument/2006/relationships/slide" Target="slides/slide68.xml"/><Relationship Id="rId71" Type="http://schemas.openxmlformats.org/officeDocument/2006/relationships/slide" Target="slides/slide69.xml"/><Relationship Id="rId72" Type="http://schemas.openxmlformats.org/officeDocument/2006/relationships/slide" Target="slides/slide70.xml"/><Relationship Id="rId73" Type="http://schemas.openxmlformats.org/officeDocument/2006/relationships/slide" Target="slides/slide71.xml"/><Relationship Id="rId74" Type="http://schemas.openxmlformats.org/officeDocument/2006/relationships/slide" Target="slides/slide72.xml"/><Relationship Id="rId75" Type="http://schemas.openxmlformats.org/officeDocument/2006/relationships/slide" Target="slides/slide73.xml"/><Relationship Id="rId76" Type="http://schemas.openxmlformats.org/officeDocument/2006/relationships/slide" Target="slides/slide74.xml"/><Relationship Id="rId77" Type="http://schemas.openxmlformats.org/officeDocument/2006/relationships/slide" Target="slides/slide75.xml"/><Relationship Id="rId78" Type="http://schemas.openxmlformats.org/officeDocument/2006/relationships/slide" Target="slides/slide76.xml"/><Relationship Id="rId79" Type="http://schemas.openxmlformats.org/officeDocument/2006/relationships/slide" Target="slides/slide77.xml"/><Relationship Id="rId80" Type="http://schemas.openxmlformats.org/officeDocument/2006/relationships/slide" Target="slides/slide78.xml"/><Relationship Id="rId81" Type="http://schemas.openxmlformats.org/officeDocument/2006/relationships/slide" Target="slides/slide79.xml"/><Relationship Id="rId82" Type="http://schemas.openxmlformats.org/officeDocument/2006/relationships/slide" Target="slides/slide80.xml"/><Relationship Id="rId83" Type="http://schemas.openxmlformats.org/officeDocument/2006/relationships/slide" Target="slides/slide81.xml"/><Relationship Id="rId84" Type="http://schemas.openxmlformats.org/officeDocument/2006/relationships/slide" Target="slides/slide82.xml"/><Relationship Id="rId85" Type="http://schemas.openxmlformats.org/officeDocument/2006/relationships/tableStyles" Target="tableStyles.xml"/><Relationship Id="rId86" Type="http://schemas.openxmlformats.org/officeDocument/2006/relationships/presProps" Target="presProps.xml"/><Relationship Id="rId8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206" name=""/>
        <p:cNvGrpSpPr/>
        <p:nvPr/>
      </p:nvGrpSpPr>
      <p:grpSpPr>
        <a:xfrm rot="0">
          <a:off x="0" y="0"/>
          <a:ext cx="0" cy="0"/>
          <a:chOff x="0" y="0"/>
          <a:chExt cx="0" cy="0"/>
        </a:xfrm>
      </p:grpSpPr>
      <p:sp>
        <p:nvSpPr>
          <p:cNvPr id="1048919" name=""/>
          <p:cNvSpPr/>
          <p:nvPr>
            <p:ph type="hdr" sz="quarter" idx="0"/>
          </p:nvPr>
        </p:nvSpPr>
        <p:spPr>
          <a:xfrm rot="0">
            <a:off x="0" y="0"/>
            <a:ext cx="2971800" cy="457200"/>
          </a:xfrm>
          <a:prstGeom prst="rect"/>
          <a:noFill/>
          <a:ln>
            <a:noFill/>
          </a:ln>
        </p:spPr>
        <p:txBody>
          <a:bodyPr bIns="45720" lIns="91440" rIns="91440" tIns="45720"/>
          <a:p>
            <a:pPr eaLnBrk="1" hangingPunct="1" latinLnBrk="1" lvl="0"/>
            <a:endParaRPr altLang="en-US" sz="1200" lang="en-US"/>
          </a:p>
        </p:txBody>
      </p:sp>
      <p:sp>
        <p:nvSpPr>
          <p:cNvPr id="1048920" name=""/>
          <p:cNvSpPr/>
          <p:nvPr>
            <p:ph type="dt" sz="full" idx="1"/>
          </p:nvPr>
        </p:nvSpPr>
        <p:spPr>
          <a:xfrm rot="0">
            <a:off x="3886200" y="0"/>
            <a:ext cx="2971800" cy="457200"/>
          </a:xfrm>
          <a:prstGeom prst="rect"/>
          <a:noFill/>
          <a:ln>
            <a:noFill/>
          </a:ln>
        </p:spPr>
        <p:txBody>
          <a:bodyPr bIns="45720" lIns="91440" rIns="91440" tIns="45720"/>
          <a:p>
            <a:pPr algn="r" eaLnBrk="1" hangingPunct="1" latinLnBrk="1" lvl="0"/>
            <a:endParaRPr altLang="en-US" sz="1200" lang="en-US"/>
          </a:p>
        </p:txBody>
      </p:sp>
      <p:sp>
        <p:nvSpPr>
          <p:cNvPr id="1048921" name=""/>
          <p:cNvSpPr/>
          <p:nvPr>
            <p:ph type="sldImg" sz="full" idx="2"/>
          </p:nvPr>
        </p:nvSpPr>
        <p:spPr>
          <a:xfrm rot="0">
            <a:off x="1143000" y="685800"/>
            <a:ext cx="4572000" cy="3429000"/>
          </a:xfrm>
          <a:prstGeom prst="rect"/>
          <a:noFill/>
          <a:ln w="9525" cap="flat" cmpd="sng">
            <a:solidFill>
              <a:srgbClr val="000000">
                <a:alpha val="100000"/>
              </a:srgbClr>
            </a:solidFill>
            <a:prstDash val="solid"/>
            <a:miter/>
          </a:ln>
        </p:spPr>
        <p:txBody>
          <a:bodyPr anchor="ctr" bIns="45720" lIns="91440" rIns="91440" tIns="45720"/>
          <a:p/>
        </p:txBody>
      </p:sp>
      <p:sp>
        <p:nvSpPr>
          <p:cNvPr id="1048922" name=""/>
          <p:cNvSpPr/>
          <p:nvPr>
            <p:ph type="body" sz="quarter" idx="3"/>
          </p:nvPr>
        </p:nvSpPr>
        <p:spPr>
          <a:xfrm rot="0">
            <a:off x="914400" y="4343400"/>
            <a:ext cx="5029200" cy="4114800"/>
          </a:xfrm>
          <a:prstGeom prst="rect"/>
          <a:noFill/>
          <a:ln>
            <a:noFill/>
          </a:ln>
        </p:spPr>
        <p:txBody>
          <a:bodyPr bIns="45720" lIns="91440" rIns="91440" tIns="45720"/>
          <a:p>
            <a:pPr lvl="0"/>
            <a:r>
              <a:rPr altLang="en-US" lang="en-US"/>
              <a:t>Click to edit Master text styles</a:t>
            </a:r>
          </a:p>
          <a:p>
            <a:pPr lvl="1"/>
            <a:r>
              <a:rPr altLang="en-US" lang="en-US"/>
              <a:t>Second level</a:t>
            </a:r>
          </a:p>
          <a:p>
            <a:pPr lvl="2"/>
            <a:r>
              <a:rPr altLang="en-US" lang="en-US"/>
              <a:t>Third level</a:t>
            </a:r>
          </a:p>
          <a:p>
            <a:pPr lvl="3"/>
            <a:r>
              <a:rPr altLang="en-US" lang="en-US"/>
              <a:t>Fourth level</a:t>
            </a:r>
          </a:p>
          <a:p>
            <a:pPr lvl="4"/>
            <a:r>
              <a:rPr altLang="en-US" lang="en-US"/>
              <a:t>Fifth level</a:t>
            </a:r>
          </a:p>
        </p:txBody>
      </p:sp>
      <p:sp>
        <p:nvSpPr>
          <p:cNvPr id="1048923" name=""/>
          <p:cNvSpPr/>
          <p:nvPr>
            <p:ph type="ftr" sz="quarter" idx="4"/>
          </p:nvPr>
        </p:nvSpPr>
        <p:spPr>
          <a:xfrm rot="0">
            <a:off x="0" y="8686800"/>
            <a:ext cx="2971800" cy="457200"/>
          </a:xfrm>
          <a:prstGeom prst="rect"/>
          <a:noFill/>
          <a:ln>
            <a:noFill/>
          </a:ln>
        </p:spPr>
        <p:txBody>
          <a:bodyPr anchor="b" bIns="45720" lIns="91440" rIns="91440" tIns="45720"/>
          <a:p>
            <a:pPr eaLnBrk="1" hangingPunct="1" latinLnBrk="1" lvl="0"/>
            <a:endParaRPr altLang="en-US" sz="1200" lang="en-US"/>
          </a:p>
        </p:txBody>
      </p:sp>
      <p:sp>
        <p:nvSpPr>
          <p:cNvPr id="1048924" name=""/>
          <p:cNvSpPr/>
          <p:nvPr>
            <p:ph type="sldNum" sz="quarter" idx="5"/>
          </p:nvPr>
        </p:nvSpPr>
        <p:spPr>
          <a:xfrm rot="0">
            <a:off x="3886200" y="8686800"/>
            <a:ext cx="2971800" cy="457200"/>
          </a:xfrm>
          <a:prstGeom prst="rect"/>
          <a:noFill/>
          <a:ln>
            <a:noFill/>
          </a:ln>
        </p:spPr>
        <p:txBody>
          <a:bodyPr anchor="b" bIns="45720" lIns="91440" rIns="91440" tIns="45720"/>
          <a:p>
            <a:pPr algn="r" eaLnBrk="1" hangingPunct="1" latinLnBrk="1" lvl="0"/>
            <a:fld id="{566ABCEB-ACFC-4714-9973-3DA970169C29}" type="slidenum">
              <a:rPr altLang="en-US" sz="1200" lang="en-US"/>
              <a:pPr algn="r" eaLnBrk="1" hangingPunct="1" latinLnBrk="1" lvl="0"/>
            </a:fld>
            <a:endParaRPr altLang="en-US" sz="1200" lang="en-US"/>
          </a:p>
        </p:txBody>
      </p:sp>
    </p:spTree>
  </p:cSld>
  <p:clrMap accent1="dk1" accent2="dk1" accent3="dk1" accent4="dk1" accent5="dk1" accent6="dk1" bg1="dk1" bg2="dk1" tx1="dk1" tx2="dk1" hlink="dk1" folHlink="dk1"/>
  <p:notesStyle>
    <a:lvl1pPr algn="l" fontAlgn="base" indent="0" latinLnBrk="1" marL="0" rtl="0">
      <a:lnSpc>
        <a:spcPct val="100000"/>
      </a:lnSpc>
      <a:spcBef>
        <a:spcPct val="30000"/>
      </a:spcBef>
      <a:spcAft>
        <a:spcPct val="0"/>
      </a:spcAft>
      <a:buFontTx/>
      <a:buNone/>
      <a:defRPr baseline="0" b="0" sz="1200" i="0">
        <a:solidFill>
          <a:schemeClr val="dk1"/>
        </a:solidFill>
        <a:latin typeface="Times New Roman" pitchFamily="0" charset="0"/>
        <a:ea typeface="Times New Roman" pitchFamily="0" charset="0"/>
        <a:sym typeface="Arial" pitchFamily="0" charset="0"/>
      </a:defRPr>
    </a:lvl1pPr>
    <a:lvl2pPr algn="l" fontAlgn="base" indent="0" latinLnBrk="1" marL="457200" rtl="0">
      <a:lnSpc>
        <a:spcPct val="100000"/>
      </a:lnSpc>
      <a:spcBef>
        <a:spcPct val="30000"/>
      </a:spcBef>
      <a:spcAft>
        <a:spcPct val="0"/>
      </a:spcAft>
      <a:buFontTx/>
      <a:buNone/>
      <a:defRPr baseline="0" b="0" sz="1200" i="0">
        <a:solidFill>
          <a:schemeClr val="dk1"/>
        </a:solidFill>
        <a:latin typeface="Times New Roman" pitchFamily="0" charset="0"/>
        <a:ea typeface="Times New Roman" pitchFamily="0" charset="0"/>
        <a:sym typeface="Arial" pitchFamily="0" charset="0"/>
      </a:defRPr>
    </a:lvl2pPr>
    <a:lvl3pPr algn="l" fontAlgn="base" indent="0" latinLnBrk="1" marL="914400" rtl="0">
      <a:lnSpc>
        <a:spcPct val="100000"/>
      </a:lnSpc>
      <a:spcBef>
        <a:spcPct val="30000"/>
      </a:spcBef>
      <a:spcAft>
        <a:spcPct val="0"/>
      </a:spcAft>
      <a:buFontTx/>
      <a:buNone/>
      <a:defRPr baseline="0" b="0" sz="1200" i="0">
        <a:solidFill>
          <a:schemeClr val="dk1"/>
        </a:solidFill>
        <a:latin typeface="Times New Roman" pitchFamily="0" charset="0"/>
        <a:ea typeface="Times New Roman" pitchFamily="0" charset="0"/>
        <a:sym typeface="Arial" pitchFamily="0" charset="0"/>
      </a:defRPr>
    </a:lvl3pPr>
    <a:lvl4pPr algn="l" fontAlgn="base" indent="0" latinLnBrk="1" marL="1371600" rtl="0">
      <a:lnSpc>
        <a:spcPct val="100000"/>
      </a:lnSpc>
      <a:spcBef>
        <a:spcPct val="30000"/>
      </a:spcBef>
      <a:spcAft>
        <a:spcPct val="0"/>
      </a:spcAft>
      <a:buFontTx/>
      <a:buNone/>
      <a:defRPr baseline="0" b="0" sz="1200" i="0">
        <a:solidFill>
          <a:schemeClr val="dk1"/>
        </a:solidFill>
        <a:latin typeface="Times New Roman" pitchFamily="0" charset="0"/>
        <a:ea typeface="Times New Roman" pitchFamily="0" charset="0"/>
        <a:sym typeface="Arial" pitchFamily="0" charset="0"/>
      </a:defRPr>
    </a:lvl4pPr>
    <a:lvl5pPr algn="l" fontAlgn="base" indent="0" latinLnBrk="1" marL="1828800" rtl="0">
      <a:lnSpc>
        <a:spcPct val="100000"/>
      </a:lnSpc>
      <a:spcBef>
        <a:spcPct val="30000"/>
      </a:spcBef>
      <a:spcAft>
        <a:spcPct val="0"/>
      </a:spcAft>
      <a:buFontTx/>
      <a:buNone/>
      <a:defRPr baseline="0" b="0" sz="1200" i="0">
        <a:solidFill>
          <a:schemeClr val="dk1"/>
        </a:solidFill>
        <a:latin typeface="Times New Roman" pitchFamily="0" charset="0"/>
        <a:ea typeface="Times New Roman" pitchFamily="0" charset="0"/>
        <a:sym typeface="Arial" pitchFamily="0" charset="0"/>
      </a:defRPr>
    </a:lvl5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01" name=""/>
        <p:cNvGrpSpPr/>
        <p:nvPr/>
      </p:nvGrpSpPr>
      <p:grpSpPr>
        <a:xfrm>
          <a:off x="0" y="0"/>
          <a:ext cx="0" cy="0"/>
          <a:chOff x="0" y="0"/>
          <a:chExt cx="0" cy="0"/>
        </a:xfrm>
      </p:grpSpPr>
      <p:sp>
        <p:nvSpPr>
          <p:cNvPr id="1048911" name="Title 1"/>
          <p:cNvSpPr>
            <a:spLocks noGrp="1"/>
          </p:cNvSpPr>
          <p:nvPr>
            <p:ph type="ctrTitle"/>
          </p:nvPr>
        </p:nvSpPr>
        <p:spPr>
          <a:xfrm>
            <a:off x="685800" y="2130425"/>
            <a:ext cx="7772400" cy="1470025"/>
          </a:xfrm>
        </p:spPr>
        <p:txBody>
          <a:bodyPr/>
          <a:p>
            <a:r>
              <a:rPr lang="en-US" smtClean="0"/>
              <a:t>Click to edit Master title style</a:t>
            </a:r>
            <a:endParaRPr lang="en-US"/>
          </a:p>
        </p:txBody>
      </p:sp>
      <p:sp>
        <p:nvSpPr>
          <p:cNvPr id="1048912" name="Subtitle 2"/>
          <p:cNvSpPr>
            <a:spLocks noGrp="1"/>
          </p:cNvSpPr>
          <p:nvPr>
            <p:ph type="subTitle" idx="1"/>
          </p:nvPr>
        </p:nvSpPr>
        <p:spPr>
          <a:xfrm>
            <a:off x="1371600" y="3886200"/>
            <a:ext cx="6400800" cy="1752600"/>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smtClean="0"/>
              <a:t>Click to edit Master subtitle style</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04" name=""/>
        <p:cNvGrpSpPr/>
        <p:nvPr/>
      </p:nvGrpSpPr>
      <p:grpSpPr>
        <a:xfrm>
          <a:off x="0" y="0"/>
          <a:ext cx="0" cy="0"/>
          <a:chOff x="0" y="0"/>
          <a:chExt cx="0" cy="0"/>
        </a:xfrm>
      </p:grpSpPr>
      <p:sp>
        <p:nvSpPr>
          <p:cNvPr id="1048917" name="Title 1"/>
          <p:cNvSpPr>
            <a:spLocks noGrp="1"/>
          </p:cNvSpPr>
          <p:nvPr>
            <p:ph type="title"/>
          </p:nvPr>
        </p:nvSpPr>
        <p:spPr/>
        <p:txBody>
          <a:bodyPr/>
          <a:p>
            <a:r>
              <a:rPr lang="en-US" smtClean="0"/>
              <a:t>Click to edit Master title style</a:t>
            </a:r>
            <a:endParaRPr lang="en-US"/>
          </a:p>
        </p:txBody>
      </p:sp>
      <p:sp>
        <p:nvSpPr>
          <p:cNvPr id="1048918" name="Vertical Text Placeholder 2"/>
          <p:cNvSpPr>
            <a:spLocks noGrp="1"/>
          </p:cNvSpPr>
          <p:nvPr>
            <p:ph type="body" orient="vert" idx="1"/>
          </p:nvPr>
        </p:nvSpPr>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97" name=""/>
        <p:cNvGrpSpPr/>
        <p:nvPr/>
      </p:nvGrpSpPr>
      <p:grpSpPr>
        <a:xfrm>
          <a:off x="0" y="0"/>
          <a:ext cx="0" cy="0"/>
          <a:chOff x="0" y="0"/>
          <a:chExt cx="0" cy="0"/>
        </a:xfrm>
      </p:grpSpPr>
      <p:sp>
        <p:nvSpPr>
          <p:cNvPr id="1048899" name="Vertical Title 1"/>
          <p:cNvSpPr>
            <a:spLocks noGrp="1"/>
          </p:cNvSpPr>
          <p:nvPr>
            <p:ph type="title" orient="vert"/>
          </p:nvPr>
        </p:nvSpPr>
        <p:spPr>
          <a:xfrm>
            <a:off x="6629400" y="274638"/>
            <a:ext cx="2057400" cy="5851525"/>
          </a:xfrm>
        </p:spPr>
        <p:txBody>
          <a:bodyPr vert="eaVert"/>
          <a:p>
            <a:r>
              <a:rPr lang="en-US" smtClean="0"/>
              <a:t>Click to edit Master title style</a:t>
            </a:r>
            <a:endParaRPr lang="en-US"/>
          </a:p>
        </p:txBody>
      </p:sp>
      <p:sp>
        <p:nvSpPr>
          <p:cNvPr id="1048900" name="Vertical Text Placeholder 2"/>
          <p:cNvSpPr>
            <a:spLocks noGrp="1"/>
          </p:cNvSpPr>
          <p:nvPr>
            <p:ph type="body" orient="vert" idx="1"/>
          </p:nvPr>
        </p:nvSpPr>
        <p:spPr>
          <a:xfrm>
            <a:off x="457200" y="274638"/>
            <a:ext cx="6019800" cy="5851525"/>
          </a:xfrm>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18" name=""/>
        <p:cNvGrpSpPr/>
        <p:nvPr/>
      </p:nvGrpSpPr>
      <p:grpSpPr>
        <a:xfrm>
          <a:off x="0" y="0"/>
          <a:ext cx="0" cy="0"/>
          <a:chOff x="0" y="0"/>
          <a:chExt cx="0" cy="0"/>
        </a:xfrm>
      </p:grpSpPr>
      <p:sp>
        <p:nvSpPr>
          <p:cNvPr id="1048634" name="Title 1"/>
          <p:cNvSpPr>
            <a:spLocks noGrp="1"/>
          </p:cNvSpPr>
          <p:nvPr>
            <p:ph type="title"/>
          </p:nvPr>
        </p:nvSpPr>
        <p:spPr>
          <a:xfrm>
            <a:off x="1066800" y="76200"/>
            <a:ext cx="8229600" cy="1143000"/>
          </a:xfrm>
        </p:spPr>
        <p:txBody>
          <a:bodyPr/>
          <a:p>
            <a:r>
              <a:rPr lang="en-US" smtClean="0"/>
              <a:t>Click to edit Master title style</a:t>
            </a:r>
            <a:endParaRPr lang="en-US"/>
          </a:p>
        </p:txBody>
      </p:sp>
      <p:sp>
        <p:nvSpPr>
          <p:cNvPr id="1048635" name="Text Placeholder 2"/>
          <p:cNvSpPr>
            <a:spLocks noGrp="1"/>
          </p:cNvSpPr>
          <p:nvPr>
            <p:ph type="body" sz="half" idx="1"/>
          </p:nvPr>
        </p:nvSpPr>
        <p:spPr>
          <a:xfrm>
            <a:off x="914400" y="1600200"/>
            <a:ext cx="4038600" cy="4525963"/>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36" name="Content Placeholder 3"/>
          <p:cNvSpPr>
            <a:spLocks noGrp="1"/>
          </p:cNvSpPr>
          <p:nvPr>
            <p:ph sz="half" idx="2"/>
          </p:nvPr>
        </p:nvSpPr>
        <p:spPr>
          <a:xfrm>
            <a:off x="5105400" y="1600200"/>
            <a:ext cx="4038600" cy="4525963"/>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24" name=""/>
        <p:cNvGrpSpPr/>
        <p:nvPr/>
      </p:nvGrpSpPr>
      <p:grpSpPr>
        <a:xfrm>
          <a:off x="0" y="0"/>
          <a:ext cx="0" cy="0"/>
          <a:chOff x="0" y="0"/>
          <a:chExt cx="0" cy="0"/>
        </a:xfrm>
      </p:grpSpPr>
      <p:sp>
        <p:nvSpPr>
          <p:cNvPr id="1048678" name="Title 1"/>
          <p:cNvSpPr>
            <a:spLocks noGrp="1"/>
          </p:cNvSpPr>
          <p:nvPr>
            <p:ph type="title"/>
          </p:nvPr>
        </p:nvSpPr>
        <p:spPr>
          <a:xfrm>
            <a:off x="1066800" y="76200"/>
            <a:ext cx="8229600" cy="1143000"/>
          </a:xfrm>
        </p:spPr>
        <p:txBody>
          <a:bodyPr/>
          <a:p>
            <a:r>
              <a:rPr lang="en-US" smtClean="0"/>
              <a:t>Click to edit Master title style</a:t>
            </a:r>
            <a:endParaRPr lang="en-US"/>
          </a:p>
        </p:txBody>
      </p:sp>
      <p:sp>
        <p:nvSpPr>
          <p:cNvPr id="1048679" name="Content Placeholder 2"/>
          <p:cNvSpPr>
            <a:spLocks noGrp="1"/>
          </p:cNvSpPr>
          <p:nvPr>
            <p:ph sz="half" idx="1"/>
          </p:nvPr>
        </p:nvSpPr>
        <p:spPr>
          <a:xfrm>
            <a:off x="914400" y="1600200"/>
            <a:ext cx="8229600" cy="218598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80" name="Text Placeholder 3"/>
          <p:cNvSpPr>
            <a:spLocks noGrp="1"/>
          </p:cNvSpPr>
          <p:nvPr>
            <p:ph type="body" sz="half" idx="2"/>
          </p:nvPr>
        </p:nvSpPr>
        <p:spPr>
          <a:xfrm>
            <a:off x="914400" y="3938588"/>
            <a:ext cx="8229600" cy="2187575"/>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39" name=""/>
        <p:cNvGrpSpPr/>
        <p:nvPr/>
      </p:nvGrpSpPr>
      <p:grpSpPr>
        <a:xfrm>
          <a:off x="0" y="0"/>
          <a:ext cx="0" cy="0"/>
          <a:chOff x="0" y="0"/>
          <a:chExt cx="0" cy="0"/>
        </a:xfrm>
      </p:grpSpPr>
      <p:sp>
        <p:nvSpPr>
          <p:cNvPr id="1048723" name="Title 1"/>
          <p:cNvSpPr>
            <a:spLocks noGrp="1"/>
          </p:cNvSpPr>
          <p:nvPr>
            <p:ph type="title"/>
          </p:nvPr>
        </p:nvSpPr>
        <p:spPr>
          <a:xfrm>
            <a:off x="1066800" y="76200"/>
            <a:ext cx="8229600" cy="1143000"/>
          </a:xfrm>
        </p:spPr>
        <p:txBody>
          <a:bodyPr/>
          <a:p>
            <a:r>
              <a:rPr lang="en-US" smtClean="0"/>
              <a:t>Click to edit Master title style</a:t>
            </a:r>
            <a:endParaRPr lang="en-US"/>
          </a:p>
        </p:txBody>
      </p:sp>
      <p:sp>
        <p:nvSpPr>
          <p:cNvPr id="1048724" name="Text Placeholder 2"/>
          <p:cNvSpPr>
            <a:spLocks noGrp="1"/>
          </p:cNvSpPr>
          <p:nvPr>
            <p:ph type="body" sz="half" idx="1"/>
          </p:nvPr>
        </p:nvSpPr>
        <p:spPr>
          <a:xfrm>
            <a:off x="914400" y="1600200"/>
            <a:ext cx="8229600" cy="218598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25" name="Content Placeholder 3"/>
          <p:cNvSpPr>
            <a:spLocks noGrp="1"/>
          </p:cNvSpPr>
          <p:nvPr>
            <p:ph sz="half" idx="2"/>
          </p:nvPr>
        </p:nvSpPr>
        <p:spPr>
          <a:xfrm>
            <a:off x="914400" y="3938588"/>
            <a:ext cx="8229600" cy="2187575"/>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02" name=""/>
        <p:cNvGrpSpPr/>
        <p:nvPr/>
      </p:nvGrpSpPr>
      <p:grpSpPr>
        <a:xfrm>
          <a:off x="0" y="0"/>
          <a:ext cx="0" cy="0"/>
          <a:chOff x="0" y="0"/>
          <a:chExt cx="0" cy="0"/>
        </a:xfrm>
      </p:grpSpPr>
      <p:sp>
        <p:nvSpPr>
          <p:cNvPr id="1048587" name="Title 1"/>
          <p:cNvSpPr>
            <a:spLocks noGrp="1"/>
          </p:cNvSpPr>
          <p:nvPr>
            <p:ph type="title"/>
          </p:nvPr>
        </p:nvSpPr>
        <p:spPr/>
        <p:txBody>
          <a:bodyPr/>
          <a:p>
            <a:r>
              <a:rPr lang="en-US" smtClean="0"/>
              <a:t>Click to edit Master title style</a:t>
            </a:r>
            <a:endParaRPr lang="en-US"/>
          </a:p>
        </p:txBody>
      </p:sp>
      <p:sp>
        <p:nvSpPr>
          <p:cNvPr id="1048588" name="Content Placeholder 2"/>
          <p:cNvSpPr>
            <a:spLocks noGrp="1"/>
          </p:cNvSpPr>
          <p:nvPr>
            <p:ph idx="1"/>
          </p:nvPr>
        </p:nvSpPr>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199" name=""/>
        <p:cNvGrpSpPr/>
        <p:nvPr/>
      </p:nvGrpSpPr>
      <p:grpSpPr>
        <a:xfrm>
          <a:off x="0" y="0"/>
          <a:ext cx="0" cy="0"/>
          <a:chOff x="0" y="0"/>
          <a:chExt cx="0" cy="0"/>
        </a:xfrm>
      </p:grpSpPr>
      <p:sp>
        <p:nvSpPr>
          <p:cNvPr id="1048906" name="Title 1"/>
          <p:cNvSpPr>
            <a:spLocks noGrp="1"/>
          </p:cNvSpPr>
          <p:nvPr>
            <p:ph type="title"/>
          </p:nvPr>
        </p:nvSpPr>
        <p:spPr>
          <a:xfrm>
            <a:off x="722313" y="4406900"/>
            <a:ext cx="7772400" cy="1362075"/>
          </a:xfrm>
        </p:spPr>
        <p:txBody>
          <a:bodyPr anchor="t"/>
          <a:lstStyle>
            <a:lvl1pPr algn="l">
              <a:defRPr b="1" cap="all" sz="4000"/>
            </a:lvl1pPr>
          </a:lstStyle>
          <a:p>
            <a:r>
              <a:rPr lang="en-US" smtClean="0"/>
              <a:t>Click to edit Master title style</a:t>
            </a:r>
            <a:endParaRPr lang="en-US"/>
          </a:p>
        </p:txBody>
      </p:sp>
      <p:sp>
        <p:nvSpPr>
          <p:cNvPr id="1048907" name="Text Placeholder 2"/>
          <p:cNvSpPr>
            <a:spLocks noGrp="1"/>
          </p:cNvSpPr>
          <p:nvPr>
            <p:ph type="body" idx="1"/>
          </p:nvPr>
        </p:nvSpPr>
        <p:spPr>
          <a:xfrm>
            <a:off x="722313" y="2906713"/>
            <a:ext cx="7772400" cy="1500187"/>
          </a:xfrm>
        </p:spPr>
        <p:txBody>
          <a:bodyPr anchor="b"/>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00" name=""/>
        <p:cNvGrpSpPr/>
        <p:nvPr/>
      </p:nvGrpSpPr>
      <p:grpSpPr>
        <a:xfrm>
          <a:off x="0" y="0"/>
          <a:ext cx="0" cy="0"/>
          <a:chOff x="0" y="0"/>
          <a:chExt cx="0" cy="0"/>
        </a:xfrm>
      </p:grpSpPr>
      <p:sp>
        <p:nvSpPr>
          <p:cNvPr id="1048908" name="Title 1"/>
          <p:cNvSpPr>
            <a:spLocks noGrp="1"/>
          </p:cNvSpPr>
          <p:nvPr>
            <p:ph type="title"/>
          </p:nvPr>
        </p:nvSpPr>
        <p:spPr/>
        <p:txBody>
          <a:bodyPr/>
          <a:p>
            <a:r>
              <a:rPr lang="en-US" smtClean="0"/>
              <a:t>Click to edit Master title style</a:t>
            </a:r>
            <a:endParaRPr lang="en-US"/>
          </a:p>
        </p:txBody>
      </p:sp>
      <p:sp>
        <p:nvSpPr>
          <p:cNvPr id="1048909"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910"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98" name=""/>
        <p:cNvGrpSpPr/>
        <p:nvPr/>
      </p:nvGrpSpPr>
      <p:grpSpPr>
        <a:xfrm>
          <a:off x="0" y="0"/>
          <a:ext cx="0" cy="0"/>
          <a:chOff x="0" y="0"/>
          <a:chExt cx="0" cy="0"/>
        </a:xfrm>
      </p:grpSpPr>
      <p:sp>
        <p:nvSpPr>
          <p:cNvPr id="1048901" name="Title 1"/>
          <p:cNvSpPr>
            <a:spLocks noGrp="1"/>
          </p:cNvSpPr>
          <p:nvPr>
            <p:ph type="title"/>
          </p:nvPr>
        </p:nvSpPr>
        <p:spPr/>
        <p:txBody>
          <a:bodyPr/>
          <a:p>
            <a:r>
              <a:rPr lang="en-US" smtClean="0"/>
              <a:t>Click to edit Master title style</a:t>
            </a:r>
            <a:endParaRPr lang="en-US"/>
          </a:p>
        </p:txBody>
      </p:sp>
      <p:sp>
        <p:nvSpPr>
          <p:cNvPr id="1048902" name="Text Placeholder 2"/>
          <p:cNvSpPr>
            <a:spLocks noGrp="1"/>
          </p:cNvSpPr>
          <p:nvPr>
            <p:ph type="body" idx="1"/>
          </p:nvPr>
        </p:nvSpPr>
        <p:spPr>
          <a:xfrm>
            <a:off x="457200" y="1535113"/>
            <a:ext cx="4040188"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903"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904" name="Text Placeholder 4"/>
          <p:cNvSpPr>
            <a:spLocks noGrp="1"/>
          </p:cNvSpPr>
          <p:nvPr>
            <p:ph type="body" sz="quarter" idx="3"/>
          </p:nvPr>
        </p:nvSpPr>
        <p:spPr>
          <a:xfrm>
            <a:off x="4645025" y="1535113"/>
            <a:ext cx="4041775"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905"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202" name=""/>
        <p:cNvGrpSpPr/>
        <p:nvPr/>
      </p:nvGrpSpPr>
      <p:grpSpPr>
        <a:xfrm>
          <a:off x="0" y="0"/>
          <a:ext cx="0" cy="0"/>
          <a:chOff x="0" y="0"/>
          <a:chExt cx="0" cy="0"/>
        </a:xfrm>
      </p:grpSpPr>
      <p:sp>
        <p:nvSpPr>
          <p:cNvPr id="1048913" name="Title 1"/>
          <p:cNvSpPr>
            <a:spLocks noGrp="1"/>
          </p:cNvSpPr>
          <p:nvPr>
            <p:ph type="title"/>
          </p:nvPr>
        </p:nvSpPr>
        <p:spPr/>
        <p:txBody>
          <a:bodyPr/>
          <a:p>
            <a:r>
              <a:rPr lang="en-US" smtClean="0"/>
              <a:t>Click to edit Master title style</a:t>
            </a:r>
            <a:endParaRPr lang="en-US"/>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7" name=""/>
        <p:cNvGrpSpPr/>
        <p:nvPr/>
      </p:nvGrpSpPr>
      <p:grpSpPr>
        <a:xfrm>
          <a:off x="0" y="0"/>
          <a:ext cx="0" cy="0"/>
          <a:chOff x="0" y="0"/>
          <a:chExt cx="0" cy="0"/>
        </a:xfrm>
      </p:grpSpPr>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196" name=""/>
        <p:cNvGrpSpPr/>
        <p:nvPr/>
      </p:nvGrpSpPr>
      <p:grpSpPr>
        <a:xfrm>
          <a:off x="0" y="0"/>
          <a:ext cx="0" cy="0"/>
          <a:chOff x="0" y="0"/>
          <a:chExt cx="0" cy="0"/>
        </a:xfrm>
      </p:grpSpPr>
      <p:sp>
        <p:nvSpPr>
          <p:cNvPr id="1048896" name="Title 1"/>
          <p:cNvSpPr>
            <a:spLocks noGrp="1"/>
          </p:cNvSpPr>
          <p:nvPr>
            <p:ph type="title"/>
          </p:nvPr>
        </p:nvSpPr>
        <p:spPr>
          <a:xfrm>
            <a:off x="457200" y="273050"/>
            <a:ext cx="3008313" cy="1162050"/>
          </a:xfrm>
        </p:spPr>
        <p:txBody>
          <a:bodyPr anchor="b"/>
          <a:lstStyle>
            <a:lvl1pPr algn="l">
              <a:defRPr b="1" sz="2000"/>
            </a:lvl1pPr>
          </a:lstStyle>
          <a:p>
            <a:r>
              <a:rPr lang="en-US" smtClean="0"/>
              <a:t>Click to edit Master title style</a:t>
            </a:r>
            <a:endParaRPr lang="en-US"/>
          </a:p>
        </p:txBody>
      </p:sp>
      <p:sp>
        <p:nvSpPr>
          <p:cNvPr id="1048897"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898" name="Text Placeholder 3"/>
          <p:cNvSpPr>
            <a:spLocks noGrp="1"/>
          </p:cNvSpPr>
          <p:nvPr>
            <p:ph type="body" sz="half" idx="2"/>
          </p:nvPr>
        </p:nvSpPr>
        <p:spPr>
          <a:xfrm>
            <a:off x="457200" y="1435100"/>
            <a:ext cx="3008313" cy="4691063"/>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203" name=""/>
        <p:cNvGrpSpPr/>
        <p:nvPr/>
      </p:nvGrpSpPr>
      <p:grpSpPr>
        <a:xfrm>
          <a:off x="0" y="0"/>
          <a:ext cx="0" cy="0"/>
          <a:chOff x="0" y="0"/>
          <a:chExt cx="0" cy="0"/>
        </a:xfrm>
      </p:grpSpPr>
      <p:sp>
        <p:nvSpPr>
          <p:cNvPr id="1048914" name="Title 1"/>
          <p:cNvSpPr>
            <a:spLocks noGrp="1"/>
          </p:cNvSpPr>
          <p:nvPr>
            <p:ph type="title"/>
          </p:nvPr>
        </p:nvSpPr>
        <p:spPr>
          <a:xfrm>
            <a:off x="1792288" y="4800600"/>
            <a:ext cx="5486400" cy="566738"/>
          </a:xfrm>
        </p:spPr>
        <p:txBody>
          <a:bodyPr anchor="b"/>
          <a:lstStyle>
            <a:lvl1pPr algn="l">
              <a:defRPr b="1" sz="2000"/>
            </a:lvl1pPr>
          </a:lstStyle>
          <a:p>
            <a:r>
              <a:rPr lang="en-US" smtClean="0"/>
              <a:t>Click to edit Master title style</a:t>
            </a:r>
            <a:endParaRPr lang="en-US"/>
          </a:p>
        </p:txBody>
      </p:sp>
      <p:sp>
        <p:nvSpPr>
          <p:cNvPr id="1048915" name="Picture Placeholder 2"/>
          <p:cNvSpPr>
            <a:spLocks noGrp="1"/>
          </p:cNvSpPr>
          <p:nvPr>
            <p:ph type="pic" idx="1"/>
          </p:nvPr>
        </p:nvSpPr>
        <p:spPr>
          <a:xfrm>
            <a:off x="1792288" y="612775"/>
            <a:ext cx="5486400" cy="4114800"/>
          </a:xfrm>
        </p:spPr>
        <p:txBody>
          <a:bodyPr anchor="t" anchorCtr="0" bIns="45720" compatLnSpc="1" lIns="91440" numCol="1" rIns="91440" rtlCol="0" tIns="45720" vert="horz" wrap="square">
            <a:prstTxWarp prst="textNoShape"/>
            <a:normAutofit/>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pPr algn="l" defTabSz="914400" eaLnBrk="0" fontAlgn="base" hangingPunct="0" indent="0" latinLnBrk="0" lvl="0" marL="0" marR="0" rtl="0">
              <a:lnSpc>
                <a:spcPct val="100000"/>
              </a:lnSpc>
              <a:spcBef>
                <a:spcPct val="20000"/>
              </a:spcBef>
              <a:spcAft>
                <a:spcPct val="0"/>
              </a:spcAft>
              <a:buClrTx/>
              <a:buSzTx/>
              <a:buFont typeface="Arial" charset="0"/>
              <a:buNone/>
            </a:pPr>
            <a:endParaRPr baseline="0" b="0" cap="none" sz="3200" i="0" kern="1200" kumimoji="0" lang="en-US" noProof="0" normalizeH="0" spc="0" strike="noStrike" u="none" smtClean="0">
              <a:ln>
                <a:noFill/>
              </a:ln>
              <a:solidFill>
                <a:schemeClr val="tx1"/>
              </a:solidFill>
              <a:effectLst/>
              <a:uLnTx/>
              <a:uFillTx/>
              <a:latin typeface="+mn-lt"/>
              <a:ea typeface="+mn-ea"/>
              <a:cs typeface="+mn-cs"/>
            </a:endParaRPr>
          </a:p>
        </p:txBody>
      </p:sp>
      <p:sp>
        <p:nvSpPr>
          <p:cNvPr id="1048916" name="Text Placeholder 3"/>
          <p:cNvSpPr>
            <a:spLocks noGrp="1"/>
          </p:cNvSpPr>
          <p:nvPr>
            <p:ph type="body" sz="half" idx="2"/>
          </p:nvPr>
        </p:nvSpPr>
        <p:spPr>
          <a:xfrm>
            <a:off x="1792288" y="5367338"/>
            <a:ext cx="5486400" cy="804862"/>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25" name=""/>
        <p:cNvGrpSpPr/>
        <p:nvPr/>
      </p:nvGrpSpPr>
      <p:grpSpPr>
        <a:xfrm rot="0">
          <a:off x="0" y="0"/>
          <a:ext cx="0" cy="0"/>
          <a:chOff x="0" y="0"/>
          <a:chExt cx="0" cy="0"/>
        </a:xfrm>
      </p:grpSpPr>
      <p:sp>
        <p:nvSpPr>
          <p:cNvPr id="1048576" name=""/>
          <p:cNvSpPr/>
          <p:nvPr>
            <p:ph type="title" sz="full" idx="0"/>
          </p:nvPr>
        </p:nvSpPr>
        <p:spPr>
          <a:xfrm rot="0">
            <a:off x="457200" y="274637"/>
            <a:ext cx="8229600" cy="1143000"/>
          </a:xfrm>
          <a:prstGeom prst="rect"/>
          <a:noFill/>
          <a:ln>
            <a:noFill/>
          </a:ln>
        </p:spPr>
        <p:txBody>
          <a:bodyPr anchor="ctr" bIns="45720" lIns="91440" rIns="91440" tIns="45720"/>
          <a:p>
            <a:pPr lvl="0"/>
            <a:r>
              <a:rPr altLang="en-US" lang="en-US"/>
              <a:t>Click to edit Master title style</a:t>
            </a:r>
          </a:p>
        </p:txBody>
      </p:sp>
      <p:sp>
        <p:nvSpPr>
          <p:cNvPr id="1048577" name=""/>
          <p:cNvSpPr/>
          <p:nvPr>
            <p:ph type="body" sz="full" idx="1"/>
          </p:nvPr>
        </p:nvSpPr>
        <p:spPr>
          <a:xfrm rot="0">
            <a:off x="457200" y="1600200"/>
            <a:ext cx="8229600" cy="4525962"/>
          </a:xfrm>
          <a:prstGeom prst="rect"/>
          <a:noFill/>
          <a:ln>
            <a:noFill/>
          </a:ln>
        </p:spPr>
        <p:txBody>
          <a:bodyPr bIns="45720" lIns="91440" rIns="91440" tIns="45720"/>
          <a:p>
            <a:pPr lvl="0"/>
            <a:r>
              <a:rPr altLang="en-US" lang="en-US"/>
              <a:t>Click to edit Master text styles</a:t>
            </a:r>
          </a:p>
          <a:p>
            <a:pPr lvl="1"/>
            <a:r>
              <a:rPr altLang="en-US" lang="en-US"/>
              <a:t>Second level</a:t>
            </a:r>
          </a:p>
          <a:p>
            <a:pPr lvl="2"/>
            <a:r>
              <a:rPr altLang="en-US" lang="en-US"/>
              <a:t>Third level</a:t>
            </a:r>
          </a:p>
          <a:p>
            <a:pPr lvl="3"/>
            <a:r>
              <a:rPr altLang="en-US" lang="en-US"/>
              <a:t>Fourth level</a:t>
            </a:r>
          </a:p>
          <a:p>
            <a:pPr lvl="4"/>
            <a:r>
              <a:rPr altLang="en-US" lang="en-US"/>
              <a:t>Fifth level</a:t>
            </a:r>
          </a:p>
        </p:txBody>
      </p:sp>
      <p:sp>
        <p:nvSpPr>
          <p:cNvPr id="1048578" name=""/>
          <p:cNvSpPr/>
          <p:nvPr>
            <p:ph type="dt" sz="half" idx="2"/>
          </p:nvPr>
        </p:nvSpPr>
        <p:spPr>
          <a:xfrm rot="0">
            <a:off x="457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eaLnBrk="1" hangingPunct="1" latinLnBrk="1" lvl="0"/>
            <a:endParaRPr altLang="en-US" sz="1200" lang="en-US">
              <a:solidFill>
                <a:srgbClr val="898989"/>
              </a:solidFill>
            </a:endParaRPr>
          </a:p>
        </p:txBody>
      </p:sp>
      <p:sp>
        <p:nvSpPr>
          <p:cNvPr id="1048579" name=""/>
          <p:cNvSpPr/>
          <p:nvPr>
            <p:ph type="ftr" sz="quarter" idx="3"/>
          </p:nvPr>
        </p:nvSpPr>
        <p:spPr>
          <a:xfrm rot="0">
            <a:off x="3124200" y="6356350"/>
            <a:ext cx="2895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ctr" eaLnBrk="1" hangingPunct="1" latinLnBrk="1" lvl="0"/>
            <a:endParaRPr altLang="en-US" sz="1200" lang="en-US">
              <a:solidFill>
                <a:srgbClr val="898989"/>
              </a:solidFill>
            </a:endParaRPr>
          </a:p>
        </p:txBody>
      </p:sp>
      <p:sp>
        <p:nvSpPr>
          <p:cNvPr id="1048580" name=""/>
          <p:cNvSpPr/>
          <p:nvPr>
            <p:ph type="sldNum" sz="quarter" idx="4"/>
          </p:nvPr>
        </p:nvSpPr>
        <p:spPr>
          <a:xfrm rot="0">
            <a:off x="6553200" y="6356350"/>
            <a:ext cx="21336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Calibri" pitchFamily="34"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fld>
            <a:endParaRPr altLang="en-US" sz="1200" lang="en-US">
              <a:solidFill>
                <a:srgbClr val="898989"/>
              </a:solidFill>
            </a:endParaRPr>
          </a:p>
        </p:txBody>
      </p:sp>
    </p:spTree>
  </p:cSld>
  <p:clrMap accent1="accent1" accent2="accent2" accent3="accent3" accent4="accent4" accent5="accent5" accent6="accent6" bg1="lt1" bg2="dk2" tx1="dk1" tx2="lt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dt="0" ftr="0" hdr="0" sldNum="1"/>
  <p:txStyles>
    <p:titleStyle>
      <a:lvl1pPr algn="ctr" eaLnBrk="0" fontAlgn="base" hangingPunct="0" rtl="0">
        <a:spcBef>
          <a:spcPct val="0"/>
        </a:spcBef>
        <a:spcAft>
          <a:spcPct val="0"/>
        </a:spcAft>
        <a:defRPr sz="4400" kern="1200">
          <a:solidFill>
            <a:schemeClr val="tx1"/>
          </a:solidFill>
          <a:latin typeface="+mj-lt"/>
          <a:ea typeface="+mj-ea"/>
          <a:cs typeface="+mj-cs"/>
        </a:defRPr>
      </a:lvl1pPr>
      <a:lvl2pPr algn="ctr" eaLnBrk="0" fontAlgn="base" hangingPunct="0" rtl="0">
        <a:spcBef>
          <a:spcPct val="0"/>
        </a:spcBef>
        <a:spcAft>
          <a:spcPct val="0"/>
        </a:spcAft>
        <a:defRPr sz="4400">
          <a:solidFill>
            <a:schemeClr val="tx1"/>
          </a:solidFill>
          <a:latin typeface="Calibri" pitchFamily="34" charset="0"/>
        </a:defRPr>
      </a:lvl2pPr>
      <a:lvl3pPr algn="ctr" eaLnBrk="0" fontAlgn="base" hangingPunct="0" rtl="0">
        <a:spcBef>
          <a:spcPct val="0"/>
        </a:spcBef>
        <a:spcAft>
          <a:spcPct val="0"/>
        </a:spcAft>
        <a:defRPr sz="4400">
          <a:solidFill>
            <a:schemeClr val="tx1"/>
          </a:solidFill>
          <a:latin typeface="Calibri" pitchFamily="34" charset="0"/>
        </a:defRPr>
      </a:lvl3pPr>
      <a:lvl4pPr algn="ctr" eaLnBrk="0" fontAlgn="base" hangingPunct="0" rtl="0">
        <a:spcBef>
          <a:spcPct val="0"/>
        </a:spcBef>
        <a:spcAft>
          <a:spcPct val="0"/>
        </a:spcAft>
        <a:defRPr sz="4400">
          <a:solidFill>
            <a:schemeClr val="tx1"/>
          </a:solidFill>
          <a:latin typeface="Calibri" pitchFamily="34" charset="0"/>
        </a:defRPr>
      </a:lvl4pPr>
      <a:lvl5pPr algn="ctr" eaLnBrk="0" fontAlgn="base" hangingPunct="0" rtl="0">
        <a:spcBef>
          <a:spcPct val="0"/>
        </a:spcBef>
        <a:spcAft>
          <a:spcPct val="0"/>
        </a:spcAft>
        <a:defRPr sz="4400">
          <a:solidFill>
            <a:schemeClr val="tx1"/>
          </a:solidFill>
          <a:latin typeface="Calibri" pitchFamily="34" charset="0"/>
        </a:defRPr>
      </a:lvl5pPr>
      <a:lvl6pPr algn="ctr" fontAlgn="base" marL="457200" rtl="0">
        <a:spcBef>
          <a:spcPct val="0"/>
        </a:spcBef>
        <a:spcAft>
          <a:spcPct val="0"/>
        </a:spcAft>
        <a:defRPr sz="4400">
          <a:solidFill>
            <a:schemeClr val="tx1"/>
          </a:solidFill>
          <a:latin typeface="Calibri" pitchFamily="34" charset="0"/>
        </a:defRPr>
      </a:lvl6pPr>
      <a:lvl7pPr algn="ctr" fontAlgn="base" marL="914400" rtl="0">
        <a:spcBef>
          <a:spcPct val="0"/>
        </a:spcBef>
        <a:spcAft>
          <a:spcPct val="0"/>
        </a:spcAft>
        <a:defRPr sz="4400">
          <a:solidFill>
            <a:schemeClr val="tx1"/>
          </a:solidFill>
          <a:latin typeface="Calibri" pitchFamily="34" charset="0"/>
        </a:defRPr>
      </a:lvl7pPr>
      <a:lvl8pPr algn="ctr" fontAlgn="base" marL="1371600" rtl="0">
        <a:spcBef>
          <a:spcPct val="0"/>
        </a:spcBef>
        <a:spcAft>
          <a:spcPct val="0"/>
        </a:spcAft>
        <a:defRPr sz="4400">
          <a:solidFill>
            <a:schemeClr val="tx1"/>
          </a:solidFill>
          <a:latin typeface="Calibri" pitchFamily="34" charset="0"/>
        </a:defRPr>
      </a:lvl8pPr>
      <a:lvl9pPr algn="ctr" fontAlgn="base" marL="1828800" rtl="0">
        <a:spcBef>
          <a:spcPct val="0"/>
        </a:spcBef>
        <a:spcAft>
          <a:spcPct val="0"/>
        </a:spcAft>
        <a:defRPr sz="4400">
          <a:solidFill>
            <a:schemeClr val="tx1"/>
          </a:solidFill>
          <a:latin typeface="Calibri" pitchFamily="34" charset="0"/>
        </a:defRPr>
      </a:lvl9pPr>
    </p:titleStyle>
    <p:bodyStyle>
      <a:lvl1pPr algn="l" eaLnBrk="0" fontAlgn="base" hangingPunct="0" indent="-342900" marL="342900" rtl="0">
        <a:spcBef>
          <a:spcPct val="20000"/>
        </a:spcBef>
        <a:spcAft>
          <a:spcPct val="0"/>
        </a:spcAft>
        <a:buFont typeface="Arial" charset="0"/>
        <a:buChar char="•"/>
        <a:defRPr sz="3200" kern="1200">
          <a:solidFill>
            <a:schemeClr val="tx1"/>
          </a:solidFill>
          <a:latin typeface="+mn-lt"/>
          <a:ea typeface="+mn-ea"/>
          <a:cs typeface="+mn-cs"/>
        </a:defRPr>
      </a:lvl1pPr>
      <a:lvl2pPr algn="l" eaLnBrk="0" fontAlgn="base" hangingPunct="0" indent="-285750" marL="742950" rtl="0">
        <a:spcBef>
          <a:spcPct val="20000"/>
        </a:spcBef>
        <a:spcAft>
          <a:spcPct val="0"/>
        </a:spcAft>
        <a:buFont typeface="Arial" charset="0"/>
        <a:buChar char="–"/>
        <a:defRPr sz="2800" kern="1200">
          <a:solidFill>
            <a:schemeClr val="tx1"/>
          </a:solidFill>
          <a:latin typeface="+mn-lt"/>
          <a:ea typeface="+mn-ea"/>
          <a:cs typeface="+mn-cs"/>
        </a:defRPr>
      </a:lvl2pPr>
      <a:lvl3pPr algn="l" eaLnBrk="0" fontAlgn="base" hangingPunct="0" indent="-228600" marL="1143000" rtl="0">
        <a:spcBef>
          <a:spcPct val="20000"/>
        </a:spcBef>
        <a:spcAft>
          <a:spcPct val="0"/>
        </a:spcAft>
        <a:buFont typeface="Arial" charset="0"/>
        <a:buChar char="•"/>
        <a:defRPr sz="2400" kern="1200">
          <a:solidFill>
            <a:schemeClr val="tx1"/>
          </a:solidFill>
          <a:latin typeface="+mn-lt"/>
          <a:ea typeface="+mn-ea"/>
          <a:cs typeface="+mn-cs"/>
        </a:defRPr>
      </a:lvl3pPr>
      <a:lvl4pPr algn="l" eaLnBrk="0" fontAlgn="base" hangingPunct="0" indent="-228600" marL="1600200" rtl="0">
        <a:spcBef>
          <a:spcPct val="20000"/>
        </a:spcBef>
        <a:spcAft>
          <a:spcPct val="0"/>
        </a:spcAft>
        <a:buFont typeface="Arial" charset="0"/>
        <a:buChar char="–"/>
        <a:defRPr sz="2000" kern="1200">
          <a:solidFill>
            <a:schemeClr val="tx1"/>
          </a:solidFill>
          <a:latin typeface="+mn-lt"/>
          <a:ea typeface="+mn-ea"/>
          <a:cs typeface="+mn-cs"/>
        </a:defRPr>
      </a:lvl4pPr>
      <a:lvl5pPr algn="l" eaLnBrk="0" fontAlgn="base" hangingPunct="0" indent="-228600" marL="2057400" rtl="0">
        <a:spcBef>
          <a:spcPct val="20000"/>
        </a:spcBef>
        <a:spcAft>
          <a:spcPct val="0"/>
        </a:spcAft>
        <a:buFont typeface="Arial" charset="0"/>
        <a:buChar char="»"/>
        <a:defRPr sz="2000" kern="1200">
          <a:solidFill>
            <a:schemeClr val="tx1"/>
          </a:solidFill>
          <a:latin typeface="+mn-lt"/>
          <a:ea typeface="+mn-ea"/>
          <a:cs typeface="+mn-cs"/>
        </a:defRPr>
      </a:lvl5pPr>
      <a:lvl6pPr algn="l" defTabSz="914400" eaLnBrk="1" hangingPunct="1" indent="-228600" latinLnBrk="0" marL="2514600" rtl="0">
        <a:spcBef>
          <a:spcPct val="20000"/>
        </a:spcBef>
        <a:buFont typeface="Arial" pitchFamily="34" charset="0"/>
        <a:buChar char="•"/>
        <a:defRPr sz="2000" kern="1200">
          <a:solidFill>
            <a:schemeClr val="tx1"/>
          </a:solidFill>
          <a:latin typeface="+mn-lt"/>
          <a:ea typeface="+mn-ea"/>
          <a:cs typeface="+mn-cs"/>
        </a:defRPr>
      </a:lvl6pPr>
      <a:lvl7pPr algn="l" defTabSz="914400" eaLnBrk="1" hangingPunct="1" indent="-228600" latinLnBrk="0" marL="2971800" rtl="0">
        <a:spcBef>
          <a:spcPct val="20000"/>
        </a:spcBef>
        <a:buFont typeface="Arial" pitchFamily="34" charset="0"/>
        <a:buChar char="•"/>
        <a:defRPr sz="2000" kern="1200">
          <a:solidFill>
            <a:schemeClr val="tx1"/>
          </a:solidFill>
          <a:latin typeface="+mn-lt"/>
          <a:ea typeface="+mn-ea"/>
          <a:cs typeface="+mn-cs"/>
        </a:defRPr>
      </a:lvl7pPr>
      <a:lvl8pPr algn="l" defTabSz="914400" eaLnBrk="1" hangingPunct="1" indent="-228600" latinLnBrk="0" marL="3429000" rtl="0">
        <a:spcBef>
          <a:spcPct val="20000"/>
        </a:spcBef>
        <a:buFont typeface="Arial" pitchFamily="34" charset="0"/>
        <a:buChar char="•"/>
        <a:defRPr sz="2000" kern="1200">
          <a:solidFill>
            <a:schemeClr val="tx1"/>
          </a:solidFill>
          <a:latin typeface="+mn-lt"/>
          <a:ea typeface="+mn-ea"/>
          <a:cs typeface="+mn-cs"/>
        </a:defRPr>
      </a:lvl8pPr>
      <a:lvl9pPr algn="l" defTabSz="914400" eaLnBrk="1" hangingPunct="1" indent="-228600" latinLnBrk="0" marL="3886200" rtl="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p:cSld>
    <p:spTree>
      <p:nvGrpSpPr>
        <p:cNvPr id="26" name=""/>
        <p:cNvGrpSpPr/>
        <p:nvPr/>
      </p:nvGrpSpPr>
      <p:grpSpPr>
        <a:xfrm rot="0">
          <a:off x="0" y="0"/>
          <a:ext cx="0" cy="0"/>
          <a:chOff x="0" y="0"/>
          <a:chExt cx="0" cy="0"/>
        </a:xfrm>
      </p:grpSpPr>
      <p:sp>
        <p:nvSpPr>
          <p:cNvPr id="1048581"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a:t>
            </a:fld>
            <a:endParaRPr altLang="en-US" sz="1200" lang="en-US">
              <a:solidFill>
                <a:srgbClr val="898989"/>
              </a:solidFill>
            </a:endParaRPr>
          </a:p>
        </p:txBody>
      </p:sp>
      <p:pic>
        <p:nvPicPr>
          <p:cNvPr id="2097152" name=""/>
          <p:cNvPicPr>
            <a:picLocks/>
          </p:cNvPicPr>
          <p:nvPr/>
        </p:nvPicPr>
        <p:blipFill>
          <a:blip xmlns:r="http://schemas.openxmlformats.org/officeDocument/2006/relationships" r:embed="rId1"/>
          <a:srcRect l="0" t="0" r="0" b="0"/>
          <a:stretch>
            <a:fillRect/>
          </a:stretch>
        </p:blipFill>
        <p:spPr>
          <a:xfrm rot="0">
            <a:off x="0" y="-38100"/>
            <a:ext cx="9448800" cy="7086600"/>
          </a:xfrm>
          <a:prstGeom prst="rect"/>
          <a:noFill/>
          <a:ln>
            <a:noFill/>
          </a:ln>
        </p:spPr>
      </p:pic>
      <p:pic>
        <p:nvPicPr>
          <p:cNvPr id="2097153" name=""/>
          <p:cNvPicPr>
            <a:picLocks/>
          </p:cNvPicPr>
          <p:nvPr/>
        </p:nvPicPr>
        <p:blipFill>
          <a:blip xmlns:r="http://schemas.openxmlformats.org/officeDocument/2006/relationships" r:embed="rId1"/>
          <a:srcRect l="0" t="0" r="0" b="0"/>
          <a:stretch>
            <a:fillRect/>
          </a:stretch>
        </p:blipFill>
        <p:spPr>
          <a:xfrm rot="0">
            <a:off x="0" y="-228600"/>
            <a:ext cx="9448800" cy="7086600"/>
          </a:xfrm>
          <a:prstGeom prst="rect"/>
          <a:noFill/>
          <a:ln>
            <a:noFill/>
          </a:ln>
        </p:spPr>
      </p:pic>
      <p:sp>
        <p:nvSpPr>
          <p:cNvPr id="1048582" name=""/>
          <p:cNvSpPr txBox="1"/>
          <p:nvPr/>
        </p:nvSpPr>
        <p:spPr>
          <a:xfrm rot="0">
            <a:off x="1219200" y="0"/>
            <a:ext cx="6705600" cy="480681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latinLnBrk="1" lvl="0" rtl="1">
              <a:spcBef>
                <a:spcPct val="50000"/>
              </a:spcBef>
            </a:pPr>
            <a:r>
              <a:rPr altLang="en-US" sz="9600" lang="en-US">
                <a:solidFill>
                  <a:srgbClr val="C00000"/>
                </a:solidFill>
                <a:ea typeface="B Titr" pitchFamily="2" charset="-78"/>
              </a:rPr>
              <a:t>آمادگی</a:t>
            </a:r>
            <a:r>
              <a:rPr altLang="en-US" sz="9600" lang="en-US">
                <a:solidFill>
                  <a:srgbClr val="00FF00"/>
                </a:solidFill>
                <a:ea typeface="B Titr" pitchFamily="2" charset="-78"/>
              </a:rPr>
              <a:t> </a:t>
            </a:r>
            <a:r>
              <a:rPr altLang="en-US" sz="9600" lang="en-US">
                <a:solidFill>
                  <a:srgbClr val="C00000"/>
                </a:solidFill>
                <a:ea typeface="B Titr" pitchFamily="2" charset="-78"/>
              </a:rPr>
              <a:t>جسمانی</a:t>
            </a:r>
            <a:r>
              <a:rPr altLang="en-US" sz="9600" lang="en-US">
                <a:solidFill>
                  <a:srgbClr val="00FF00"/>
                </a:solidFill>
                <a:ea typeface="B Titr" pitchFamily="2" charset="-78"/>
              </a:rPr>
              <a:t> ( ویژه کودکان و نوجوانان)</a:t>
            </a:r>
          </a:p>
          <a:p>
            <a:pPr algn="ctr" eaLnBrk="1" hangingPunct="1" latinLnBrk="1" lvl="0" rtl="1">
              <a:spcBef>
                <a:spcPct val="50000"/>
              </a:spcBef>
            </a:pPr>
            <a:endParaRPr altLang="en-US" lang="zh-C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1">
  <p:cSld>
    <p:spTree>
      <p:nvGrpSpPr>
        <p:cNvPr id="109" name=""/>
        <p:cNvGrpSpPr/>
        <p:nvPr/>
      </p:nvGrpSpPr>
      <p:grpSpPr>
        <a:xfrm rot="0">
          <a:off x="0" y="0"/>
          <a:ext cx="0" cy="0"/>
          <a:chOff x="0" y="0"/>
          <a:chExt cx="0" cy="0"/>
        </a:xfrm>
      </p:grpSpPr>
      <p:sp>
        <p:nvSpPr>
          <p:cNvPr id="1048601" name=""/>
          <p:cNvSpPr/>
          <p:nvPr>
            <p:ph sz="full" idx="1"/>
          </p:nvPr>
        </p:nvSpPr>
        <p:spPr>
          <a:xfrm rot="0">
            <a:off x="471487" y="457200"/>
            <a:ext cx="8277225" cy="60198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r>
              <a:rPr altLang="en-US" b="1" sz="2400" lang="en-US">
                <a:ea typeface="B Lotus" pitchFamily="2" charset="-78"/>
              </a:rPr>
              <a:t>3. اهداف اختصاصي تربيت‌بدني‌</a:t>
            </a:r>
            <a:r>
              <a:rPr altLang="en-US" b="1" sz="2400" lang="en-US">
                <a:ea typeface="B Lotus" pitchFamily="2" charset="-78"/>
              </a:rPr>
              <a:t> و آمادگی جسمانی</a:t>
            </a:r>
          </a:p>
          <a:p>
            <a:pPr algn="just" eaLnBrk="1" hangingPunct="1" latinLnBrk="1" lvl="0" rtl="1">
              <a:lnSpc>
                <a:spcPct val="120000"/>
              </a:lnSpc>
              <a:buFontTx/>
              <a:buNone/>
            </a:pPr>
            <a:r>
              <a:rPr altLang="en-US" b="1" sz="2400" lang="en-US">
                <a:ea typeface="B Lotus" pitchFamily="2" charset="-78"/>
              </a:rPr>
              <a:t>اهداف اختصاصي در حقيقت اهداف نزديك و سهل‌الوصولي هستند كه در چارچوب اهداف كلي بيان مي‌شوند. اهداف اختصاصي با تجارب و سوابق يادگيري دانش‌آموزان و ميزان تواناييهاي جسماني و استعدادهاي حركتي آن مرتبط مي‌باشند. </a:t>
            </a:r>
          </a:p>
          <a:p>
            <a:pPr algn="just" eaLnBrk="1" hangingPunct="1" latinLnBrk="1" lvl="0" rtl="1">
              <a:buFontTx/>
              <a:buNone/>
            </a:pPr>
            <a:r>
              <a:rPr altLang="en-US" b="1" sz="2400" lang="en-US">
                <a:ea typeface="B Lotus" pitchFamily="2" charset="-78"/>
              </a:rPr>
              <a:t>اهداف اختصاصي تربيت‌بدني در دوره‌هاي مختلف تحصيلي به شرح زير بيان مي‌شوند: </a:t>
            </a:r>
          </a:p>
          <a:p>
            <a:pPr algn="just" eaLnBrk="1" hangingPunct="1" latinLnBrk="1" lvl="0" rtl="1">
              <a:buFontTx/>
              <a:buNone/>
            </a:pPr>
            <a:r>
              <a:rPr altLang="en-US" b="1" sz="2400" lang="en-US">
                <a:ea typeface="B Lotus" pitchFamily="2" charset="-78"/>
              </a:rPr>
              <a:t>3-1. توسعة تواناييها و مهارتهاي پايه و بنيادي در دانش‌آموزان كلاسهاي اول تا سوم دبستان‌. </a:t>
            </a:r>
          </a:p>
          <a:p>
            <a:pPr algn="just" eaLnBrk="1" hangingPunct="1" latinLnBrk="1" lvl="0" rtl="1">
              <a:buFontTx/>
              <a:buNone/>
            </a:pPr>
            <a:r>
              <a:rPr altLang="en-US" b="1" sz="2400" lang="en-US">
                <a:ea typeface="B Lotus" pitchFamily="2" charset="-78"/>
              </a:rPr>
              <a:t>3-2. توسعة تواناييها و مهارتهاي بنيادي پيشرفته و آمادگيهاي جسماني در كلاسهاي چهارم و پنجم دبستان‌. </a:t>
            </a:r>
          </a:p>
          <a:p>
            <a:pPr algn="just" eaLnBrk="1" hangingPunct="1" latinLnBrk="1" lvl="0" rtl="1">
              <a:buFontTx/>
              <a:buNone/>
            </a:pPr>
            <a:r>
              <a:rPr altLang="en-US" b="1" sz="2400" lang="en-US">
                <a:ea typeface="B Lotus" pitchFamily="2" charset="-78"/>
              </a:rPr>
              <a:t>3-3. توسعه و بهبود مهارتهاي ورزشي و آمادگيهاي جسماني در دوره‌هاي مختلف تحصيلي راهنمايي و دبيرستان‌. </a:t>
            </a:r>
          </a:p>
          <a:p>
            <a:pPr algn="just" eaLnBrk="1" hangingPunct="1" latinLnBrk="1" lvl="0" rtl="1">
              <a:lnSpc>
                <a:spcPct val="80000"/>
              </a:lnSpc>
              <a:buFontTx/>
              <a:buNone/>
            </a:pPr>
            <a:endParaRPr altLang="en-US" b="1" sz="2400" lang="en-US">
              <a:ea typeface="B Lotus" pitchFamily="2" charset="-78"/>
            </a:endParaRPr>
          </a:p>
        </p:txBody>
      </p:sp>
      <p:sp>
        <p:nvSpPr>
          <p:cNvPr id="1048602"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10</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11.xml><?xml version="1.0" encoding="utf-8"?>
<p:sld xmlns:a="http://schemas.openxmlformats.org/drawingml/2006/main" xmlns:r="http://schemas.openxmlformats.org/officeDocument/2006/relationships" xmlns:p="http://schemas.openxmlformats.org/presentationml/2006/main" showMasterSp="1">
  <p:cSld>
    <p:spTree>
      <p:nvGrpSpPr>
        <p:cNvPr id="110" name=""/>
        <p:cNvGrpSpPr/>
        <p:nvPr/>
      </p:nvGrpSpPr>
      <p:grpSpPr>
        <a:xfrm rot="0">
          <a:off x="0" y="0"/>
          <a:ext cx="0" cy="0"/>
          <a:chOff x="0" y="0"/>
          <a:chExt cx="0" cy="0"/>
        </a:xfrm>
      </p:grpSpPr>
      <p:sp>
        <p:nvSpPr>
          <p:cNvPr id="104860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11</a:t>
            </a:fld>
            <a:endParaRPr altLang="en-US" sz="1200" lang="en-US">
              <a:solidFill>
                <a:srgbClr val="898989"/>
              </a:solidFill>
            </a:endParaRPr>
          </a:p>
        </p:txBody>
      </p:sp>
      <p:sp>
        <p:nvSpPr>
          <p:cNvPr id="1048604" name=""/>
          <p:cNvSpPr/>
          <p:nvPr/>
        </p:nvSpPr>
        <p:spPr>
          <a:xfrm rot="0">
            <a:off x="1143000" y="914400"/>
            <a:ext cx="7620000" cy="613568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40000"/>
              </a:lnSpc>
              <a:spcBef>
                <a:spcPct val="20000"/>
              </a:spcBef>
            </a:pPr>
            <a:r>
              <a:rPr altLang="en-US" b="1" sz="2400" lang="en-US">
                <a:ea typeface="B Lotus" pitchFamily="2" charset="-78"/>
              </a:rPr>
              <a:t>در توضيح توسعة تواناييها و مهارتهاي بنيادي در دانش‌آموزان مدارس ابتدايي بايد گفت كه كودكان با مجموعه‌اي از قابليتهاي جسماني و تواناييهاي حركتي وارد دبستان مي‌شوند. اكثر آنها فاقد تجارب حركتي در سطحي مطلوب و قابل قبول مي‌باشند. </a:t>
            </a:r>
          </a:p>
          <a:p>
            <a:pPr algn="r" eaLnBrk="1" hangingPunct="1" latinLnBrk="1" lvl="0" rtl="1">
              <a:lnSpc>
                <a:spcPct val="140000"/>
              </a:lnSpc>
              <a:spcBef>
                <a:spcPct val="20000"/>
              </a:spcBef>
            </a:pPr>
            <a:r>
              <a:rPr altLang="en-US" b="1" sz="2400" lang="en-US">
                <a:ea typeface="B Lotus" pitchFamily="2" charset="-78"/>
              </a:rPr>
              <a:t>درس تربيت‌بدني‌، موقعيتهاي مختلف حركتي در جهت توسعة هرچه بيشتر اين قابليتها و تواناييهاي حركتي فراهم مي‌آورد. محور برنامه‌هاي تربيت‌بدني در مدارس ابتدايي به ويژه كلاسهاي اول تا سوم دبستان توسعة مهارتهاي بنيادي و تقويت و آموزش حركات پايه از قبيل راه‌رفتن صحيح‌، دويدن‌، جهيدن‌، گرفتن‌، پرتاب‌كردن و ساير موارد مشابه بوده كه از طريق فعاليتهاي جسماني مناسب و بازيها حاصل مي‌شود</a:t>
            </a:r>
          </a:p>
          <a:p>
            <a:pPr algn="r" eaLnBrk="1" hangingPunct="1" latinLnBrk="1" lvl="0" rtl="1">
              <a:lnSpc>
                <a:spcPct val="140000"/>
              </a:lnSpc>
              <a:spcBef>
                <a:spcPct val="20000"/>
              </a:spcBef>
            </a:pPr>
            <a:endParaRPr altLang="en-US" b="1" sz="2400" lang="en-US">
              <a:ea typeface="B Lotus" pitchFamily="2" charset="-78"/>
            </a:endParaRPr>
          </a:p>
          <a:p>
            <a:pPr algn="just" eaLnBrk="1" hangingPunct="1" latinLnBrk="1" lvl="0" rtl="1">
              <a:lnSpc>
                <a:spcPct val="80000"/>
              </a:lnSpc>
              <a:spcBef>
                <a:spcPct val="20000"/>
              </a:spcBef>
            </a:pPr>
            <a:r>
              <a:rPr altLang="en-US" b="1" lang="en-US">
                <a:ea typeface="B Lotus" pitchFamily="2" charset="-78"/>
              </a:rPr>
              <a:t>.</a:t>
            </a:r>
            <a:r>
              <a:rPr altLang="en-US" b="1" sz="1700" lang="en-US">
                <a:ea typeface="B Lotus" pitchFamily="2" charset="-78"/>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1">
  <p:cSld>
    <p:spTree>
      <p:nvGrpSpPr>
        <p:cNvPr id="111" name=""/>
        <p:cNvGrpSpPr/>
        <p:nvPr/>
      </p:nvGrpSpPr>
      <p:grpSpPr>
        <a:xfrm rot="0">
          <a:off x="0" y="0"/>
          <a:ext cx="0" cy="0"/>
          <a:chOff x="0" y="0"/>
          <a:chExt cx="0" cy="0"/>
        </a:xfrm>
      </p:grpSpPr>
      <p:sp>
        <p:nvSpPr>
          <p:cNvPr id="1048605"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12</a:t>
            </a:fld>
            <a:endParaRPr altLang="en-US" sz="1200" lang="en-US">
              <a:solidFill>
                <a:srgbClr val="898989"/>
              </a:solidFill>
            </a:endParaRPr>
          </a:p>
        </p:txBody>
      </p:sp>
      <p:sp>
        <p:nvSpPr>
          <p:cNvPr id="1048606" name=""/>
          <p:cNvSpPr/>
          <p:nvPr/>
        </p:nvSpPr>
        <p:spPr>
          <a:xfrm rot="0">
            <a:off x="1295400" y="457200"/>
            <a:ext cx="7391400" cy="597058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30000"/>
              </a:lnSpc>
              <a:spcBef>
                <a:spcPct val="50000"/>
              </a:spcBef>
            </a:pPr>
            <a:r>
              <a:rPr altLang="en-US" b="1" sz="2400" lang="en-US">
                <a:ea typeface="B Lotus" pitchFamily="2" charset="-78"/>
              </a:rPr>
              <a:t>توسعة تواناييها و مهارتهاي تركيبي و پيشرفته و بهبود آمادگيهاي جسماني دانش‌آموزان كلاسهاي چهارم و پنجم دبستان از اهميت زيادي برخوردار است‌. اجزاي آمادگيهاي جسماني عبارت‌اند از: قدرت عضلاني استقامت عضلاني‌، استقامت عمومي بدن‌، سرعت‌، هماهنگي‌، تعادل‌، چابكي و حفظ حالت بدن در شكل طبيعي است‌. چنانچه اين قابليتها به نحو مطلوب و با اجراي برنامه‌هاي مناسب حركتي توسعه يابند، دانش‌آموزان در دورة راهنمايي وضعيت جسماني مناسبي خواهند داشت‌. </a:t>
            </a:r>
          </a:p>
          <a:p>
            <a:pPr algn="r" eaLnBrk="1" hangingPunct="1" latinLnBrk="1" lvl="0" rtl="1">
              <a:lnSpc>
                <a:spcPct val="130000"/>
              </a:lnSpc>
              <a:spcBef>
                <a:spcPct val="50000"/>
              </a:spcBef>
            </a:pPr>
            <a:r>
              <a:rPr altLang="en-US" b="1" sz="2400" lang="en-US">
                <a:ea typeface="B Lotus" pitchFamily="2" charset="-78"/>
              </a:rPr>
              <a:t>3. اهداف اختصاصي تربيت‌بدني در دوره‌هاي راهنمايي و دبيرستان عمدتاً بر توسعه و بهبود مهارتهاي ورزشي استوار است‌. دوران نوجواني و جواني مناسبترين زمان براي يادگيري و توسعة مهارتهاي ورزشي است‌. بنابراين در برنامة آموزش تربيت‌بدني در مدارس راهنمايي و متوسطه با توجه به نيازها و علايق دانش‌آموزان بايد آموزش اين‌گونه مهارتها مورد توجه قرار گيرد.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1">
  <p:cSld>
    <p:spTree>
      <p:nvGrpSpPr>
        <p:cNvPr id="112" name=""/>
        <p:cNvGrpSpPr/>
        <p:nvPr/>
      </p:nvGrpSpPr>
      <p:grpSpPr>
        <a:xfrm rot="0">
          <a:off x="0" y="0"/>
          <a:ext cx="0" cy="0"/>
          <a:chOff x="0" y="0"/>
          <a:chExt cx="0" cy="0"/>
        </a:xfrm>
      </p:grpSpPr>
      <p:sp>
        <p:nvSpPr>
          <p:cNvPr id="1048607" name=""/>
          <p:cNvSpPr/>
          <p:nvPr>
            <p:ph sz="full" idx="1"/>
          </p:nvPr>
        </p:nvSpPr>
        <p:spPr>
          <a:xfrm rot="0">
            <a:off x="685800" y="457200"/>
            <a:ext cx="8277225" cy="446405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indent="-273050" latinLnBrk="1" lvl="0" marL="273050" rtl="1">
              <a:lnSpc>
                <a:spcPct val="70000"/>
              </a:lnSpc>
              <a:buFontTx/>
              <a:buNone/>
            </a:pPr>
            <a:endParaRPr altLang="en-US" sz="1400" lang="en-US">
              <a:ea typeface="Arial" pitchFamily="0" charset="0"/>
            </a:endParaRPr>
          </a:p>
          <a:p>
            <a:pPr algn="r" eaLnBrk="1" hangingPunct="1" indent="-273050" latinLnBrk="1" lvl="0" marL="273050" rtl="1">
              <a:lnSpc>
                <a:spcPct val="80000"/>
              </a:lnSpc>
              <a:buFontTx/>
              <a:buNone/>
            </a:pPr>
            <a:r>
              <a:rPr altLang="en-US" b="1" sz="2400" lang="en-US">
                <a:solidFill>
                  <a:srgbClr val="00FF00"/>
                </a:solidFill>
                <a:ea typeface="B Lotus" pitchFamily="2" charset="-78"/>
              </a:rPr>
              <a:t>اهميت تعيين اهداف در برنامه‌هاي تربيت‌بدني</a:t>
            </a:r>
            <a:r>
              <a:rPr altLang="en-US" b="1" sz="2000" lang="en-US">
                <a:ea typeface="B Lotus" pitchFamily="2" charset="-78"/>
              </a:rPr>
              <a:t>  </a:t>
            </a:r>
          </a:p>
          <a:p>
            <a:pPr algn="r" eaLnBrk="1" hangingPunct="1" indent="-273050" latinLnBrk="1" lvl="0" marL="273050" rtl="1">
              <a:lnSpc>
                <a:spcPct val="150000"/>
              </a:lnSpc>
              <a:buFontTx/>
              <a:buNone/>
            </a:pPr>
            <a:r>
              <a:rPr altLang="en-US" b="1" sz="2000" lang="en-US">
                <a:ea typeface="B Lotus" pitchFamily="2" charset="-78"/>
              </a:rPr>
              <a:t>اهداف تربيت‌بدني در مدارس همان مفاهيم‌، نظريه‌ها و قواعد نسبتاً كلي در زمينة درس تربيت‌بدني است كه راهنما و الگوي همة دست‌اندركاران اعم از معلمان تربيت‌بدني‌، مديران مدارس‌، برنامه‌ريزان آموزشي‌، والدين و دانش‌آموزان است‌. </a:t>
            </a:r>
          </a:p>
          <a:p>
            <a:pPr algn="r" eaLnBrk="1" hangingPunct="1" indent="-273050" latinLnBrk="1" lvl="0" marL="273050" rtl="1">
              <a:lnSpc>
                <a:spcPct val="150000"/>
              </a:lnSpc>
              <a:buFontTx/>
              <a:buNone/>
            </a:pPr>
            <a:r>
              <a:rPr altLang="en-US" b="1" sz="2000" lang="en-US">
                <a:ea typeface="B Lotus" pitchFamily="2" charset="-78"/>
              </a:rPr>
              <a:t>اگر اهداف برنامه‌هاي تربيت‌بدني در مدارس به صورت مشخص‌، روشن و كاربردي تدوين و به خوبي تعريف شوند، در اين صورت موفقيت و اثربخشي برنامه‌هاي تربيت‌بدني بيشتر خواهد شد.</a:t>
            </a:r>
          </a:p>
          <a:p>
            <a:pPr algn="r" eaLnBrk="1" hangingPunct="1" indent="-273050" latinLnBrk="1" lvl="0" marL="273050" rtl="1">
              <a:lnSpc>
                <a:spcPct val="150000"/>
              </a:lnSpc>
              <a:buFontTx/>
              <a:buNone/>
            </a:pPr>
            <a:r>
              <a:rPr altLang="en-US" b="1" sz="2000" lang="en-US">
                <a:ea typeface="B Lotus" pitchFamily="2" charset="-78"/>
              </a:rPr>
              <a:t> به طور كلي‌، هدف همة عملكردهاي مثبت و مؤثر از پيش تعيين مي‌شود و همة كارگزاران تعليم و تربيت بايد با اصولي كه اهداف بر آنها مبتني هستند به خوبي آشنا باشند. </a:t>
            </a:r>
          </a:p>
        </p:txBody>
      </p:sp>
      <p:sp>
        <p:nvSpPr>
          <p:cNvPr id="1048608"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13</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14.xml><?xml version="1.0" encoding="utf-8"?>
<p:sld xmlns:a="http://schemas.openxmlformats.org/drawingml/2006/main" xmlns:r="http://schemas.openxmlformats.org/officeDocument/2006/relationships" xmlns:p="http://schemas.openxmlformats.org/presentationml/2006/main" showMasterSp="1">
  <p:cSld>
    <p:spTree>
      <p:nvGrpSpPr>
        <p:cNvPr id="113" name=""/>
        <p:cNvGrpSpPr/>
        <p:nvPr/>
      </p:nvGrpSpPr>
      <p:grpSpPr>
        <a:xfrm rot="0">
          <a:off x="0" y="0"/>
          <a:ext cx="0" cy="0"/>
          <a:chOff x="0" y="0"/>
          <a:chExt cx="0" cy="0"/>
        </a:xfrm>
      </p:grpSpPr>
      <p:sp>
        <p:nvSpPr>
          <p:cNvPr id="1048609" name=""/>
          <p:cNvSpPr/>
          <p:nvPr>
            <p:ph sz="full" idx="1"/>
          </p:nvPr>
        </p:nvSpPr>
        <p:spPr>
          <a:xfrm rot="0">
            <a:off x="1143000" y="457200"/>
            <a:ext cx="7605712" cy="549275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indent="-273050" latinLnBrk="1" lvl="0" marL="273050" rtl="1">
              <a:lnSpc>
                <a:spcPct val="120000"/>
              </a:lnSpc>
              <a:buFontTx/>
              <a:buNone/>
            </a:pPr>
            <a:r>
              <a:rPr altLang="en-US" b="1" sz="1500" lang="en-US">
                <a:ea typeface="B Lotus" pitchFamily="2" charset="-78"/>
              </a:rPr>
              <a:t>. </a:t>
            </a:r>
            <a:r>
              <a:rPr altLang="en-US" b="1" sz="2200" lang="en-US">
                <a:ea typeface="B Lotus" pitchFamily="2" charset="-78"/>
              </a:rPr>
              <a:t>سؤالاتي كه دربارة اهداف تربيت‌بدني در مدارس بايد بدانها پاسخ داده شود عبارت‌اند از: </a:t>
            </a:r>
          </a:p>
          <a:p>
            <a:pPr algn="just" eaLnBrk="1" hangingPunct="1" indent="-273050" latinLnBrk="1" lvl="0" marL="273050" rtl="1">
              <a:lnSpc>
                <a:spcPct val="120000"/>
              </a:lnSpc>
              <a:buFontTx/>
              <a:buNone/>
            </a:pPr>
            <a:r>
              <a:rPr altLang="en-US" b="1" sz="2200" lang="en-US">
                <a:ea typeface="B Lotus" pitchFamily="2" charset="-78"/>
              </a:rPr>
              <a:t>آيا اهداف تربيت‌بدني با استناد به دلايل‌، مدارك و منابع علمي به صورتي روشن و كاربردي بيان مي‌شوند؟ </a:t>
            </a:r>
          </a:p>
          <a:p>
            <a:pPr algn="just" eaLnBrk="1" hangingPunct="1" indent="-273050" latinLnBrk="1" lvl="0" marL="273050" rtl="1">
              <a:lnSpc>
                <a:spcPct val="120000"/>
              </a:lnSpc>
              <a:buFontTx/>
              <a:buNone/>
            </a:pPr>
            <a:r>
              <a:rPr altLang="en-US" b="1" sz="2200" lang="en-US">
                <a:ea typeface="B Lotus" pitchFamily="2" charset="-78"/>
              </a:rPr>
              <a:t>آيا هدفهاي تربيت‌بدني نيازهاي دانش‌آموزان را برآورده مي‌كند و با هنجارهاي اجتماعي مطابقت دارد؟ و آيا همة اهداف تعيين شده‌، در يك دورة زماني مشخص‌، دست‌يافتني است ؟ </a:t>
            </a:r>
          </a:p>
          <a:p>
            <a:pPr algn="just" eaLnBrk="1" hangingPunct="1" indent="-273050" latinLnBrk="1" lvl="0" marL="273050" rtl="1">
              <a:lnSpc>
                <a:spcPct val="120000"/>
              </a:lnSpc>
              <a:buFontTx/>
              <a:buNone/>
            </a:pPr>
            <a:r>
              <a:rPr altLang="en-US" b="1" sz="2200" lang="en-US">
                <a:ea typeface="B Lotus" pitchFamily="2" charset="-78"/>
              </a:rPr>
              <a:t>برنامه‌ريزان و مسئولان ورزشي بايد برنامه‌هايي را طراحي كنند كه با طبيعت رشد و نمو دانش‌آموزان و نيازهاي واقعي آنان هماهنگ باشد، ارزشهاي جامعه را در خود داشته باشد، و همچنين‌، نيازهاي آينده را پيش‌بيني نمايد. اهداف اين برنامه‌ها بسيار ارزشمند است و دورنمايي مثبت از برنامه‌ها و فعاليتهاي آتي تربيت‌بدني در مدارس مي‌نماياند. </a:t>
            </a:r>
          </a:p>
        </p:txBody>
      </p:sp>
      <p:sp>
        <p:nvSpPr>
          <p:cNvPr id="104861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14</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15.xml><?xml version="1.0" encoding="utf-8"?>
<p:sld xmlns:a="http://schemas.openxmlformats.org/drawingml/2006/main" xmlns:r="http://schemas.openxmlformats.org/officeDocument/2006/relationships" xmlns:p="http://schemas.openxmlformats.org/presentationml/2006/main" showMasterSp="1">
  <p:cSld>
    <p:spTree>
      <p:nvGrpSpPr>
        <p:cNvPr id="114" name=""/>
        <p:cNvGrpSpPr/>
        <p:nvPr/>
      </p:nvGrpSpPr>
      <p:grpSpPr>
        <a:xfrm rot="0">
          <a:off x="0" y="0"/>
          <a:ext cx="0" cy="0"/>
          <a:chOff x="0" y="0"/>
          <a:chExt cx="0" cy="0"/>
        </a:xfrm>
      </p:grpSpPr>
      <p:sp>
        <p:nvSpPr>
          <p:cNvPr id="1048611" name=""/>
          <p:cNvSpPr/>
          <p:nvPr>
            <p:ph sz="full" idx="1"/>
          </p:nvPr>
        </p:nvSpPr>
        <p:spPr>
          <a:xfrm rot="0">
            <a:off x="762000" y="765175"/>
            <a:ext cx="7986712" cy="563562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buFontTx/>
              <a:buNone/>
            </a:pPr>
            <a:r>
              <a:rPr altLang="en-US" b="1" sz="2800" lang="en-US">
                <a:solidFill>
                  <a:srgbClr val="00FF00"/>
                </a:solidFill>
                <a:ea typeface="B Lotus" pitchFamily="2" charset="-78"/>
              </a:rPr>
              <a:t>اهداف رفتاري در تربيت‌بدني‌</a:t>
            </a:r>
            <a:r>
              <a:rPr altLang="en-US" b="1" sz="2800" lang="en-US">
                <a:solidFill>
                  <a:srgbClr val="00FF00"/>
                </a:solidFill>
                <a:ea typeface="B Lotus" pitchFamily="2" charset="-78"/>
              </a:rPr>
              <a:t> و آمادگی جسمانی</a:t>
            </a:r>
          </a:p>
          <a:p>
            <a:pPr algn="just" eaLnBrk="1" hangingPunct="1" latinLnBrk="1" lvl="0" rtl="1">
              <a:lnSpc>
                <a:spcPct val="170000"/>
              </a:lnSpc>
              <a:buFontTx/>
              <a:buNone/>
            </a:pPr>
            <a:r>
              <a:rPr altLang="en-US" b="1" sz="2400" lang="en-US">
                <a:ea typeface="B Lotus" pitchFamily="2" charset="-78"/>
              </a:rPr>
              <a:t>در آموزش و پرورش نوين توجه زيادي به اهداف رفتاري دانش‌آموزان در مدارس مي‌شود. زيرا اهداف رفتاري شرح اهداف كلي و مفاد آموزشي است و معيارهاي مناسبي را به منظور اندازه‌گيري و تعيين ميزان پيشرفت برنامه‌ها را در اختيار مي‌گذارند. از طرفي اهداف رفتاري‌، نوع برنامه‌هاي ورزشي و در حقيقت جهت‌دهي نوع فعاليتها را مشخص مي‌كنند.</a:t>
            </a:r>
          </a:p>
          <a:p>
            <a:pPr algn="just" eaLnBrk="1" hangingPunct="1" latinLnBrk="1" lvl="0" rtl="1">
              <a:lnSpc>
                <a:spcPct val="170000"/>
              </a:lnSpc>
              <a:buFontTx/>
              <a:buNone/>
            </a:pPr>
            <a:r>
              <a:rPr altLang="en-US" b="1" sz="2400" lang="en-US">
                <a:ea typeface="B Lotus" pitchFamily="2" charset="-78"/>
              </a:rPr>
              <a:t>    </a:t>
            </a:r>
            <a:r>
              <a:rPr altLang="en-US" b="1" sz="2400" lang="en-US">
                <a:ea typeface="B Lotus" pitchFamily="2" charset="-78"/>
              </a:rPr>
              <a:t> بلوم و همكارانش اهداف رفتاري را به سه دستة اصلي (اهداف شناختي‌، اهداف عاطفي‌و اهداف رواني ـ حركتي‌) تقسيم‌بندي مي‌كنند. </a:t>
            </a:r>
          </a:p>
        </p:txBody>
      </p:sp>
      <p:sp>
        <p:nvSpPr>
          <p:cNvPr id="1048612"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15</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16.xml><?xml version="1.0" encoding="utf-8"?>
<p:sld xmlns:a="http://schemas.openxmlformats.org/drawingml/2006/main" xmlns:r="http://schemas.openxmlformats.org/officeDocument/2006/relationships" xmlns:p="http://schemas.openxmlformats.org/presentationml/2006/main" showMasterSp="1">
  <p:cSld>
    <p:spTree>
      <p:nvGrpSpPr>
        <p:cNvPr id="115" name=""/>
        <p:cNvGrpSpPr/>
        <p:nvPr/>
      </p:nvGrpSpPr>
      <p:grpSpPr>
        <a:xfrm rot="0">
          <a:off x="0" y="0"/>
          <a:ext cx="0" cy="0"/>
          <a:chOff x="0" y="0"/>
          <a:chExt cx="0" cy="0"/>
        </a:xfrm>
      </p:grpSpPr>
      <p:sp>
        <p:nvSpPr>
          <p:cNvPr id="104861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16</a:t>
            </a:fld>
            <a:endParaRPr altLang="en-US" sz="1200" lang="en-US">
              <a:solidFill>
                <a:srgbClr val="898989"/>
              </a:solidFill>
            </a:endParaRPr>
          </a:p>
        </p:txBody>
      </p:sp>
      <p:sp>
        <p:nvSpPr>
          <p:cNvPr id="1048614" name=""/>
          <p:cNvSpPr/>
          <p:nvPr/>
        </p:nvSpPr>
        <p:spPr>
          <a:xfrm rot="0">
            <a:off x="762000" y="381000"/>
            <a:ext cx="7924800" cy="60071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20000"/>
              </a:lnSpc>
              <a:spcBef>
                <a:spcPct val="20000"/>
              </a:spcBef>
            </a:pPr>
            <a:r>
              <a:rPr altLang="en-US" b="1" sz="2400" lang="en-US">
                <a:ea typeface="B Lotus" pitchFamily="2" charset="-78"/>
              </a:rPr>
              <a:t>به منظور طبقه‌بندي اهداف آموزشي در تربيت‌بدني لازم است كه جزئيات اين اهداف به گونه‌اي طراحي و بيان شوند تا رفتارها برحسب سه حيطة رفتاري فوق تنظيم گردند. اين طبقه‌بندي به دو منظور انجام مي‌گيرد. اول براي پيش‌بيني و تعيين آنچه كه مي‌بايست در مفاد برنامه‌ريزي آموزشي قرار گيرد و دوم به منظور ارزيابي نتايج آموزشي و اصلاح احتمالي برنامه‌ها مؤثر مي‌باشند. </a:t>
            </a:r>
          </a:p>
          <a:p>
            <a:pPr algn="r" eaLnBrk="1" hangingPunct="1" latinLnBrk="1" lvl="0" rtl="1">
              <a:lnSpc>
                <a:spcPct val="120000"/>
              </a:lnSpc>
              <a:spcBef>
                <a:spcPct val="20000"/>
              </a:spcBef>
            </a:pPr>
            <a:r>
              <a:rPr altLang="en-US" b="1" sz="2400" lang="en-US">
                <a:ea typeface="B Lotus" pitchFamily="2" charset="-78"/>
              </a:rPr>
              <a:t>هدفهاي شناختي بر حفظكردن يا بازسازي چيزي كه احتمالاً يادگرفته‌شده تأكيد مي‌كند.</a:t>
            </a:r>
          </a:p>
          <a:p>
            <a:pPr algn="r" eaLnBrk="1" hangingPunct="1" latinLnBrk="1" lvl="0" rtl="1">
              <a:lnSpc>
                <a:spcPct val="120000"/>
              </a:lnSpc>
              <a:spcBef>
                <a:spcPct val="20000"/>
              </a:spcBef>
            </a:pPr>
            <a:r>
              <a:rPr altLang="en-US" b="1" sz="2400" lang="en-US">
                <a:ea typeface="B Lotus" pitchFamily="2" charset="-78"/>
              </a:rPr>
              <a:t> هدفهاي عاطفي «بر يك ماية احساسي يا درجه‌اي از پذيرش و يا عدم پذيرش‌» در يك موقعيت و يا فعاليت تأكيد دارد.</a:t>
            </a:r>
          </a:p>
          <a:p>
            <a:pPr algn="r" eaLnBrk="1" hangingPunct="1" latinLnBrk="1" lvl="0" rtl="1">
              <a:lnSpc>
                <a:spcPct val="120000"/>
              </a:lnSpc>
              <a:spcBef>
                <a:spcPct val="20000"/>
              </a:spcBef>
            </a:pPr>
            <a:r>
              <a:rPr altLang="en-US" b="1" sz="2400" lang="en-US">
                <a:ea typeface="B Lotus" pitchFamily="2" charset="-78"/>
              </a:rPr>
              <a:t> هدفهاي رواني‌حركتي كه در تربيت‌بدني بسيار مهم مي‌باشند بر مهارتهاي عضلاني‌، مهارتهاي حركتي‌، دستكاري مواد و اشيا، انجام ماهرانه و هماهنگ فعاليتها و كارها و يا برخي از اعمال مربوط به هماهنگيهاي عصبي عضلاني مدّ نظر است‌.</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1">
  <p:cSld>
    <p:spTree>
      <p:nvGrpSpPr>
        <p:cNvPr id="116" name=""/>
        <p:cNvGrpSpPr/>
        <p:nvPr/>
      </p:nvGrpSpPr>
      <p:grpSpPr>
        <a:xfrm rot="0">
          <a:off x="0" y="0"/>
          <a:ext cx="0" cy="0"/>
          <a:chOff x="0" y="0"/>
          <a:chExt cx="0" cy="0"/>
        </a:xfrm>
      </p:grpSpPr>
      <p:sp>
        <p:nvSpPr>
          <p:cNvPr id="1048615" name=""/>
          <p:cNvSpPr/>
          <p:nvPr>
            <p:ph type="body" sz="half" idx="1"/>
          </p:nvPr>
        </p:nvSpPr>
        <p:spPr>
          <a:xfrm rot="0">
            <a:off x="533400" y="228600"/>
            <a:ext cx="8277225" cy="1223962"/>
          </a:xfrm>
          <a:prstGeom prst="rect"/>
          <a:noFill/>
          <a:ln>
            <a:noFill/>
          </a:ln>
        </p:spPr>
        <p:txBody>
          <a:bodyPr anchor="t" bIns="45720" lIns="91440" rIns="91440" tIns="45720"/>
          <a:lstStyle>
            <a:lvl1pPr marL="342900">
              <a:lnSpc>
                <a:spcPct val="100000"/>
              </a:lnSpc>
              <a:spcBef>
                <a:spcPct val="20000"/>
              </a:spcBef>
              <a:spcAft>
                <a:spcPct val="0"/>
              </a:spcAft>
              <a:buFont typeface="Arial" pitchFamily="0" charset="0"/>
              <a:buChar char="•"/>
              <a:defRPr sz="2800">
                <a:solidFill>
                  <a:schemeClr val="dk1"/>
                </a:solidFill>
              </a:defRPr>
            </a:lvl1pPr>
            <a:lvl2pPr marL="742950">
              <a:lnSpc>
                <a:spcPct val="100000"/>
              </a:lnSpc>
              <a:spcBef>
                <a:spcPct val="20000"/>
              </a:spcBef>
              <a:spcAft>
                <a:spcPct val="0"/>
              </a:spcAft>
              <a:buFont typeface="Arial" pitchFamily="0" charset="0"/>
              <a:buChar char="–"/>
              <a:defRPr sz="2400">
                <a:solidFill>
                  <a:schemeClr val="dk1"/>
                </a:solidFill>
              </a:defRPr>
            </a:lvl2pPr>
            <a:lvl3pPr marL="1143000">
              <a:lnSpc>
                <a:spcPct val="100000"/>
              </a:lnSpc>
              <a:spcBef>
                <a:spcPct val="20000"/>
              </a:spcBef>
              <a:spcAft>
                <a:spcPct val="0"/>
              </a:spcAft>
              <a:buFont typeface="Arial" pitchFamily="0" charset="0"/>
              <a:buChar char="•"/>
              <a:defRPr sz="2000">
                <a:solidFill>
                  <a:schemeClr val="dk1"/>
                </a:solidFill>
              </a:defRPr>
            </a:lvl3pPr>
            <a:lvl4pPr marL="1600200">
              <a:lnSpc>
                <a:spcPct val="100000"/>
              </a:lnSpc>
              <a:spcBef>
                <a:spcPct val="20000"/>
              </a:spcBef>
              <a:spcAft>
                <a:spcPct val="0"/>
              </a:spcAft>
              <a:buFont typeface="Arial" pitchFamily="0" charset="0"/>
              <a:buChar char="–"/>
              <a:defRPr sz="1800">
                <a:solidFill>
                  <a:schemeClr val="dk1"/>
                </a:solidFill>
              </a:defRPr>
            </a:lvl4pPr>
            <a:lvl5pPr marL="2057400">
              <a:lnSpc>
                <a:spcPct val="100000"/>
              </a:lnSpc>
              <a:spcBef>
                <a:spcPct val="20000"/>
              </a:spcBef>
              <a:spcAft>
                <a:spcPct val="0"/>
              </a:spcAft>
              <a:buFont typeface="Arial" pitchFamily="0" charset="0"/>
              <a:buChar char="»"/>
              <a:defRPr sz="1800">
                <a:solidFill>
                  <a:schemeClr val="dk1"/>
                </a:solidFill>
              </a:defRPr>
            </a:lvl5pPr>
          </a:lstStyle>
          <a:p>
            <a:pPr algn="r" eaLnBrk="1" hangingPunct="1" latinLnBrk="1" lvl="0" rtl="1">
              <a:buFontTx/>
              <a:buNone/>
            </a:pPr>
            <a:r>
              <a:rPr altLang="en-US" b="1" sz="2400" lang="en-US">
                <a:ea typeface="B Lotus" pitchFamily="2" charset="-78"/>
              </a:rPr>
              <a:t>مثالهايي از لغات و مفاهيم كليدي كه مي‌تواند براي توصيف يك رفتار در سه حيطة شناختي‌، عاطفي و رواني ـ حركتي مورد استفاده قرار گيرد عبارتند از: </a:t>
            </a:r>
          </a:p>
          <a:p>
            <a:pPr algn="just" eaLnBrk="1" hangingPunct="1" latinLnBrk="1" lvl="0" rtl="1">
              <a:lnSpc>
                <a:spcPct val="80000"/>
              </a:lnSpc>
              <a:buFontTx/>
              <a:buNone/>
            </a:pPr>
            <a:endParaRPr altLang="en-US" sz="1800" lang="en-US"/>
          </a:p>
        </p:txBody>
      </p:sp>
      <p:graphicFrame>
        <p:nvGraphicFramePr>
          <p:cNvPr id="4194304" name=""/>
          <p:cNvGraphicFramePr>
            <a:graphicFrameLocks/>
          </p:cNvGraphicFramePr>
          <p:nvPr/>
        </p:nvGraphicFramePr>
        <p:xfrm rot="0">
          <a:off x="685800" y="1066800"/>
          <a:ext cx="7924800" cy="5557837"/>
        </p:xfrm>
        <a:graphic>
          <a:graphicData uri="http://schemas.openxmlformats.org/drawingml/2006/table">
            <a:tbl>
              <a:tblPr/>
              <a:tblGrid>
                <a:gridCol w="3062287"/>
                <a:gridCol w="2430462"/>
                <a:gridCol w="2432050"/>
              </a:tblGrid>
              <a:tr h="588962">
                <a:tc>
                  <a:txBody>
                    <a:bodyPr/>
                    <a:p>
                      <a:pPr algn="ctr" eaLnBrk="1" hangingPunct="1" latinLnBrk="1" lvl="0">
                        <a:spcBef>
                          <a:spcPct val="20000"/>
                        </a:spcBef>
                      </a:pPr>
                      <a:r>
                        <a:rPr altLang="en-US" b="1" sz="2400" lang="en-US">
                          <a:solidFill>
                            <a:schemeClr val="dk1"/>
                          </a:solidFill>
                          <a:ea typeface="B Lotus" pitchFamily="2" charset="-78"/>
                        </a:rPr>
                        <a:t>حیطه روانی- حرکتی</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28575" cap="flat" cmpd="sng">
                      <a:solidFill>
                        <a:schemeClr val="dk1">
                          <a:alpha val="100000"/>
                        </a:schemeClr>
                      </a:solidFill>
                      <a:prstDash val="solid"/>
                      <a:miter/>
                    </a:lnT>
                    <a:lnB w="12700" cap="flat" cmpd="sng">
                      <a:solidFill>
                        <a:schemeClr val="dk1">
                          <a:alpha val="100000"/>
                        </a:schemeClr>
                      </a:solidFill>
                      <a:prstDash val="solid"/>
                      <a:miter/>
                    </a:lnB>
                    <a:gradFill rotWithShape="0">
                      <a:gsLst>
                        <a:gs pos="0">
                          <a:schemeClr val="dk2">
                            <a:alpha val="100000"/>
                          </a:schemeClr>
                        </a:gs>
                        <a:gs pos="50000">
                          <a:srgbClr val="6E6D68">
                            <a:alpha val="100000"/>
                          </a:srgbClr>
                        </a:gs>
                        <a:gs pos="100000">
                          <a:schemeClr val="dk2">
                            <a:alpha val="100000"/>
                          </a:schemeClr>
                        </a:gs>
                      </a:gsLst>
                      <a:lin ang="5400000" scaled="1"/>
                    </a:gradFill>
                  </a:tcPr>
                </a:tc>
                <a:tc>
                  <a:txBody>
                    <a:bodyPr/>
                    <a:p>
                      <a:pPr algn="ctr" eaLnBrk="1" hangingPunct="1" latinLnBrk="1" lvl="0">
                        <a:spcBef>
                          <a:spcPct val="20000"/>
                        </a:spcBef>
                      </a:pPr>
                      <a:r>
                        <a:rPr altLang="en-US" b="1" sz="2400" lang="en-US">
                          <a:solidFill>
                            <a:schemeClr val="dk1"/>
                          </a:solidFill>
                          <a:ea typeface="B Lotus" pitchFamily="2" charset="-78"/>
                        </a:rPr>
                        <a:t>حیطه عاطفی</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28575" cap="flat" cmpd="sng">
                      <a:solidFill>
                        <a:schemeClr val="dk1">
                          <a:alpha val="100000"/>
                        </a:schemeClr>
                      </a:solidFill>
                      <a:prstDash val="solid"/>
                      <a:miter/>
                    </a:lnT>
                    <a:lnB w="12700" cap="flat" cmpd="sng">
                      <a:solidFill>
                        <a:schemeClr val="dk1">
                          <a:alpha val="100000"/>
                        </a:schemeClr>
                      </a:solidFill>
                      <a:prstDash val="solid"/>
                      <a:miter/>
                    </a:lnB>
                    <a:gradFill rotWithShape="0">
                      <a:gsLst>
                        <a:gs pos="0">
                          <a:schemeClr val="dk2">
                            <a:alpha val="100000"/>
                          </a:schemeClr>
                        </a:gs>
                        <a:gs pos="50000">
                          <a:srgbClr val="6E6D68">
                            <a:alpha val="100000"/>
                          </a:srgbClr>
                        </a:gs>
                        <a:gs pos="100000">
                          <a:schemeClr val="dk2">
                            <a:alpha val="100000"/>
                          </a:schemeClr>
                        </a:gs>
                      </a:gsLst>
                      <a:lin ang="5400000" scaled="1"/>
                    </a:gradFill>
                  </a:tcPr>
                </a:tc>
                <a:tc>
                  <a:txBody>
                    <a:bodyPr/>
                    <a:p>
                      <a:pPr algn="ctr" eaLnBrk="1" hangingPunct="1" latinLnBrk="1" lvl="0">
                        <a:spcBef>
                          <a:spcPct val="20000"/>
                        </a:spcBef>
                      </a:pPr>
                      <a:r>
                        <a:rPr altLang="en-US" b="1" sz="2400" lang="en-US">
                          <a:solidFill>
                            <a:schemeClr val="dk1"/>
                          </a:solidFill>
                          <a:ea typeface="B Lotus" pitchFamily="2" charset="-78"/>
                        </a:rPr>
                        <a:t>حیطه شناختی</a:t>
                      </a: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28575" cap="flat" cmpd="sng">
                      <a:solidFill>
                        <a:schemeClr val="dk1">
                          <a:alpha val="100000"/>
                        </a:schemeClr>
                      </a:solidFill>
                      <a:prstDash val="solid"/>
                      <a:miter/>
                    </a:lnT>
                    <a:lnB w="12700" cap="flat" cmpd="sng">
                      <a:solidFill>
                        <a:schemeClr val="dk1">
                          <a:alpha val="100000"/>
                        </a:schemeClr>
                      </a:solidFill>
                      <a:prstDash val="solid"/>
                      <a:miter/>
                    </a:lnB>
                    <a:gradFill rotWithShape="0">
                      <a:gsLst>
                        <a:gs pos="0">
                          <a:schemeClr val="dk2">
                            <a:alpha val="100000"/>
                          </a:schemeClr>
                        </a:gs>
                        <a:gs pos="50000">
                          <a:srgbClr val="6E6D68">
                            <a:alpha val="100000"/>
                          </a:srgbClr>
                        </a:gs>
                        <a:gs pos="100000">
                          <a:schemeClr val="dk2">
                            <a:alpha val="100000"/>
                          </a:schemeClr>
                        </a:gs>
                      </a:gsLst>
                      <a:lin ang="5400000" scaled="1"/>
                    </a:gradFill>
                  </a:tcPr>
                </a:tc>
              </a:tr>
              <a:tr h="914399">
                <a:tc>
                  <a:txBody>
                    <a:bodyPr/>
                    <a:p>
                      <a:pPr algn="ctr" eaLnBrk="1" hangingPunct="1" latinLnBrk="1" lvl="0">
                        <a:spcBef>
                          <a:spcPct val="20000"/>
                        </a:spcBef>
                      </a:pPr>
                      <a:r>
                        <a:rPr altLang="en-US" b="1" sz="1800" lang="en-US">
                          <a:solidFill>
                            <a:schemeClr val="dk1"/>
                          </a:solidFill>
                          <a:ea typeface="B Lotus" pitchFamily="2" charset="-78"/>
                        </a:rPr>
                        <a:t>مهارتها در تربیت بدنی</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gradFill rotWithShape="0">
                      <a:gsLst>
                        <a:gs pos="0">
                          <a:srgbClr val="592524">
                            <a:alpha val="100000"/>
                          </a:srgbClr>
                        </a:gs>
                        <a:gs pos="50000">
                          <a:schemeClr val="accent2">
                            <a:alpha val="100000"/>
                          </a:schemeClr>
                        </a:gs>
                        <a:gs pos="100000">
                          <a:srgbClr val="592524">
                            <a:alpha val="100000"/>
                          </a:srgbClr>
                        </a:gs>
                      </a:gsLst>
                      <a:lin ang="5400000" scaled="1"/>
                    </a:gradFill>
                  </a:tcPr>
                </a:tc>
                <a:tc>
                  <a:txBody>
                    <a:bodyPr/>
                    <a:p>
                      <a:pPr algn="ctr" eaLnBrk="1" hangingPunct="1" latinLnBrk="1" lvl="0">
                        <a:spcBef>
                          <a:spcPct val="20000"/>
                        </a:spcBef>
                      </a:pPr>
                      <a:r>
                        <a:rPr altLang="en-US" b="1" sz="1800" lang="en-US">
                          <a:solidFill>
                            <a:schemeClr val="dk1"/>
                          </a:solidFill>
                          <a:ea typeface="B Lotus" pitchFamily="2" charset="-78"/>
                        </a:rPr>
                        <a:t>احساسات درباره عملکردهای تربیت بدنی</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gradFill rotWithShape="0">
                      <a:gsLst>
                        <a:gs pos="0">
                          <a:srgbClr val="592524">
                            <a:alpha val="100000"/>
                          </a:srgbClr>
                        </a:gs>
                        <a:gs pos="50000">
                          <a:schemeClr val="accent2">
                            <a:alpha val="100000"/>
                          </a:schemeClr>
                        </a:gs>
                        <a:gs pos="100000">
                          <a:srgbClr val="592524">
                            <a:alpha val="100000"/>
                          </a:srgbClr>
                        </a:gs>
                      </a:gsLst>
                      <a:lin ang="5400000" scaled="1"/>
                    </a:gradFill>
                  </a:tcPr>
                </a:tc>
                <a:tc>
                  <a:txBody>
                    <a:bodyPr/>
                    <a:p>
                      <a:pPr algn="ctr" eaLnBrk="1" hangingPunct="1" latinLnBrk="1" lvl="0">
                        <a:spcBef>
                          <a:spcPct val="20000"/>
                        </a:spcBef>
                      </a:pPr>
                      <a:r>
                        <a:rPr altLang="en-US" b="1" sz="1800" lang="en-US">
                          <a:solidFill>
                            <a:schemeClr val="dk1"/>
                          </a:solidFill>
                          <a:ea typeface="B Lotus" pitchFamily="2" charset="-78"/>
                        </a:rPr>
                        <a:t>اعمالی که با دانش و درک مربوط به تربیت بدنی ارتباط دارد</a:t>
                      </a: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gradFill rotWithShape="0">
                      <a:gsLst>
                        <a:gs pos="0">
                          <a:srgbClr val="592524">
                            <a:alpha val="100000"/>
                          </a:srgbClr>
                        </a:gs>
                        <a:gs pos="50000">
                          <a:schemeClr val="accent2">
                            <a:alpha val="100000"/>
                          </a:schemeClr>
                        </a:gs>
                        <a:gs pos="100000">
                          <a:srgbClr val="592524">
                            <a:alpha val="100000"/>
                          </a:srgbClr>
                        </a:gs>
                      </a:gsLst>
                      <a:lin ang="5400000" scaled="1"/>
                    </a:gradFill>
                  </a:tcPr>
                </a:tc>
              </a:tr>
              <a:tr h="4054474">
                <a:tc>
                  <a:txBody>
                    <a:bodyPr/>
                    <a:p>
                      <a:pPr algn="ctr" eaLnBrk="1" hangingPunct="1" latinLnBrk="1" lvl="0">
                        <a:spcBef>
                          <a:spcPct val="20000"/>
                        </a:spcBef>
                      </a:pPr>
                      <a:r>
                        <a:rPr altLang="en-US" b="1" sz="2000" lang="en-US">
                          <a:solidFill>
                            <a:schemeClr val="dk1"/>
                          </a:solidFill>
                          <a:ea typeface="B Lotus" pitchFamily="2" charset="-78"/>
                        </a:rPr>
                        <a:t>نمایش حرکتی</a:t>
                      </a:r>
                    </a:p>
                    <a:p>
                      <a:pPr algn="ctr" eaLnBrk="1" hangingPunct="1" latinLnBrk="1" lvl="0">
                        <a:spcBef>
                          <a:spcPct val="20000"/>
                        </a:spcBef>
                      </a:pPr>
                      <a:r>
                        <a:rPr altLang="en-US" b="1" sz="2000" lang="en-US">
                          <a:solidFill>
                            <a:schemeClr val="dk1"/>
                          </a:solidFill>
                          <a:ea typeface="B Lotus" pitchFamily="2" charset="-78"/>
                        </a:rPr>
                        <a:t>مهارتهای بنیادی</a:t>
                      </a:r>
                    </a:p>
                    <a:p>
                      <a:pPr algn="ctr" eaLnBrk="1" hangingPunct="1" latinLnBrk="1" lvl="0">
                        <a:spcBef>
                          <a:spcPct val="20000"/>
                        </a:spcBef>
                      </a:pPr>
                      <a:r>
                        <a:rPr altLang="en-US" b="1" sz="2000" lang="en-US">
                          <a:solidFill>
                            <a:schemeClr val="dk1"/>
                          </a:solidFill>
                          <a:ea typeface="B Lotus" pitchFamily="2" charset="-78"/>
                        </a:rPr>
                        <a:t>دریافت کردن</a:t>
                      </a:r>
                    </a:p>
                    <a:p>
                      <a:pPr algn="ctr" eaLnBrk="1" hangingPunct="1" latinLnBrk="1" lvl="0">
                        <a:spcBef>
                          <a:spcPct val="20000"/>
                        </a:spcBef>
                      </a:pPr>
                      <a:r>
                        <a:rPr altLang="en-US" b="1" sz="2000" lang="en-US">
                          <a:solidFill>
                            <a:schemeClr val="dk1"/>
                          </a:solidFill>
                          <a:ea typeface="B Lotus" pitchFamily="2" charset="-78"/>
                        </a:rPr>
                        <a:t>پرتاب کردن</a:t>
                      </a:r>
                    </a:p>
                    <a:p>
                      <a:pPr algn="ctr" eaLnBrk="1" hangingPunct="1" latinLnBrk="1" lvl="0">
                        <a:spcBef>
                          <a:spcPct val="20000"/>
                        </a:spcBef>
                      </a:pPr>
                      <a:r>
                        <a:rPr altLang="en-US" b="1" sz="2000" lang="en-US">
                          <a:solidFill>
                            <a:schemeClr val="dk1"/>
                          </a:solidFill>
                          <a:ea typeface="B Lotus" pitchFamily="2" charset="-78"/>
                        </a:rPr>
                        <a:t>دویدن</a:t>
                      </a:r>
                    </a:p>
                    <a:p>
                      <a:pPr algn="ctr" eaLnBrk="1" hangingPunct="1" latinLnBrk="1" lvl="0">
                        <a:spcBef>
                          <a:spcPct val="20000"/>
                        </a:spcBef>
                      </a:pPr>
                      <a:r>
                        <a:rPr altLang="en-US" b="1" sz="2000" lang="en-US">
                          <a:solidFill>
                            <a:schemeClr val="dk1"/>
                          </a:solidFill>
                          <a:ea typeface="B Lotus" pitchFamily="2" charset="-78"/>
                        </a:rPr>
                        <a:t>پریدن</a:t>
                      </a:r>
                    </a:p>
                    <a:p>
                      <a:pPr algn="ctr" eaLnBrk="1" hangingPunct="1" latinLnBrk="1" lvl="0">
                        <a:spcBef>
                          <a:spcPct val="20000"/>
                        </a:spcBef>
                      </a:pPr>
                      <a:r>
                        <a:rPr altLang="en-US" b="1" sz="2000" lang="en-US">
                          <a:solidFill>
                            <a:schemeClr val="dk1"/>
                          </a:solidFill>
                          <a:ea typeface="B Lotus" pitchFamily="2" charset="-78"/>
                        </a:rPr>
                        <a:t>بازی</a:t>
                      </a:r>
                    </a:p>
                    <a:p>
                      <a:pPr algn="ctr" eaLnBrk="1" hangingPunct="1" latinLnBrk="1" lvl="0">
                        <a:spcBef>
                          <a:spcPct val="20000"/>
                        </a:spcBef>
                      </a:pPr>
                      <a:r>
                        <a:rPr altLang="en-US" b="1" sz="2000" lang="en-US">
                          <a:solidFill>
                            <a:schemeClr val="dk1"/>
                          </a:solidFill>
                          <a:ea typeface="B Lotus" pitchFamily="2" charset="-78"/>
                        </a:rPr>
                        <a:t>گرفتن</a:t>
                      </a:r>
                    </a:p>
                    <a:p>
                      <a:pPr algn="ctr" eaLnBrk="1" hangingPunct="1" latinLnBrk="1" lvl="0">
                        <a:spcBef>
                          <a:spcPct val="20000"/>
                        </a:spcBef>
                      </a:pPr>
                      <a:r>
                        <a:rPr altLang="en-US" b="1" sz="2000" lang="en-US">
                          <a:solidFill>
                            <a:schemeClr val="dk1"/>
                          </a:solidFill>
                          <a:ea typeface="B Lotus" pitchFamily="2" charset="-78"/>
                        </a:rPr>
                        <a:t>لی لی کردن</a:t>
                      </a:r>
                    </a:p>
                    <a:p>
                      <a:pPr algn="ctr" eaLnBrk="1" hangingPunct="1" latinLnBrk="1" lvl="0">
                        <a:spcBef>
                          <a:spcPct val="20000"/>
                        </a:spcBef>
                      </a:pPr>
                      <a:r>
                        <a:rPr altLang="en-US" b="1" sz="2000" lang="en-US">
                          <a:solidFill>
                            <a:schemeClr val="dk1"/>
                          </a:solidFill>
                          <a:ea typeface="B Lotus" pitchFamily="2" charset="-78"/>
                        </a:rPr>
                        <a:t>ضربه زدن به هدف</a:t>
                      </a:r>
                    </a:p>
                    <a:p>
                      <a:pPr algn="ctr" eaLnBrk="1" hangingPunct="1" latinLnBrk="1" lvl="0">
                        <a:spcBef>
                          <a:spcPct val="20000"/>
                        </a:spcBef>
                      </a:pPr>
                      <a:endParaRPr altLang="en-US" b="1" sz="2000" lang="en-US">
                        <a:ea typeface="B Lotus" pitchFamily="2" charset="-78"/>
                      </a:endParaRP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gradFill rotWithShape="0">
                      <a:gsLst>
                        <a:gs pos="0">
                          <a:srgbClr val="007600">
                            <a:alpha val="100000"/>
                          </a:srgbClr>
                        </a:gs>
                        <a:gs pos="100000">
                          <a:srgbClr val="00FF00">
                            <a:alpha val="100000"/>
                          </a:srgbClr>
                        </a:gs>
                      </a:gsLst>
                      <a:lin ang="5400000" scaled="1"/>
                    </a:gradFill>
                  </a:tcPr>
                </a:tc>
                <a:tc>
                  <a:txBody>
                    <a:bodyPr/>
                    <a:p>
                      <a:pPr algn="ctr" eaLnBrk="1" hangingPunct="1" latinLnBrk="1" lvl="0">
                        <a:spcBef>
                          <a:spcPct val="20000"/>
                        </a:spcBef>
                      </a:pPr>
                      <a:r>
                        <a:rPr altLang="en-US" b="1" sz="2000" lang="en-US">
                          <a:solidFill>
                            <a:schemeClr val="dk1"/>
                          </a:solidFill>
                          <a:ea typeface="B Lotus" pitchFamily="2" charset="-78"/>
                        </a:rPr>
                        <a:t>آگاهی</a:t>
                      </a:r>
                    </a:p>
                    <a:p>
                      <a:pPr algn="ctr" eaLnBrk="1" hangingPunct="1" latinLnBrk="1" lvl="0">
                        <a:spcBef>
                          <a:spcPct val="20000"/>
                        </a:spcBef>
                      </a:pPr>
                      <a:r>
                        <a:rPr altLang="en-US" b="1" sz="2000" lang="en-US">
                          <a:solidFill>
                            <a:schemeClr val="dk1"/>
                          </a:solidFill>
                          <a:ea typeface="B Lotus" pitchFamily="2" charset="-78"/>
                        </a:rPr>
                        <a:t>حساسیت</a:t>
                      </a:r>
                    </a:p>
                    <a:p>
                      <a:pPr algn="ctr" eaLnBrk="1" hangingPunct="1" latinLnBrk="1" lvl="0">
                        <a:spcBef>
                          <a:spcPct val="20000"/>
                        </a:spcBef>
                      </a:pPr>
                      <a:r>
                        <a:rPr altLang="en-US" b="1" sz="2000" lang="en-US">
                          <a:solidFill>
                            <a:schemeClr val="dk1"/>
                          </a:solidFill>
                          <a:ea typeface="B Lotus" pitchFamily="2" charset="-78"/>
                        </a:rPr>
                        <a:t>همدردی</a:t>
                      </a:r>
                    </a:p>
                    <a:p>
                      <a:pPr algn="ctr" eaLnBrk="1" hangingPunct="1" latinLnBrk="1" lvl="0">
                        <a:spcBef>
                          <a:spcPct val="20000"/>
                        </a:spcBef>
                      </a:pPr>
                      <a:r>
                        <a:rPr altLang="en-US" b="1" sz="2000" lang="en-US">
                          <a:solidFill>
                            <a:schemeClr val="dk1"/>
                          </a:solidFill>
                          <a:ea typeface="B Lotus" pitchFamily="2" charset="-78"/>
                        </a:rPr>
                        <a:t>خوشایندی</a:t>
                      </a:r>
                    </a:p>
                    <a:p>
                      <a:pPr algn="ctr" eaLnBrk="1" hangingPunct="1" latinLnBrk="1" lvl="0">
                        <a:spcBef>
                          <a:spcPct val="20000"/>
                        </a:spcBef>
                      </a:pPr>
                      <a:r>
                        <a:rPr altLang="en-US" b="1" sz="2000" lang="en-US">
                          <a:solidFill>
                            <a:schemeClr val="dk1"/>
                          </a:solidFill>
                          <a:ea typeface="B Lotus" pitchFamily="2" charset="-78"/>
                        </a:rPr>
                        <a:t>قدردانیها</a:t>
                      </a:r>
                    </a:p>
                    <a:p>
                      <a:pPr algn="ctr" eaLnBrk="1" hangingPunct="1" latinLnBrk="1" lvl="0">
                        <a:spcBef>
                          <a:spcPct val="20000"/>
                        </a:spcBef>
                      </a:pPr>
                      <a:r>
                        <a:rPr altLang="en-US" b="1" sz="2000" lang="en-US">
                          <a:solidFill>
                            <a:schemeClr val="dk1"/>
                          </a:solidFill>
                          <a:ea typeface="B Lotus" pitchFamily="2" charset="-78"/>
                        </a:rPr>
                        <a:t>جوایز و پاداشها</a:t>
                      </a:r>
                    </a:p>
                    <a:p>
                      <a:pPr algn="ctr" eaLnBrk="1" hangingPunct="1" latinLnBrk="1" lvl="0">
                        <a:spcBef>
                          <a:spcPct val="20000"/>
                        </a:spcBef>
                      </a:pPr>
                      <a:r>
                        <a:rPr altLang="en-US" b="1" sz="2000" lang="en-US">
                          <a:solidFill>
                            <a:schemeClr val="dk1"/>
                          </a:solidFill>
                          <a:ea typeface="B Lotus" pitchFamily="2" charset="-78"/>
                        </a:rPr>
                        <a:t>احساسات</a:t>
                      </a:r>
                    </a:p>
                    <a:p>
                      <a:pPr algn="ctr" eaLnBrk="1" hangingPunct="1" latinLnBrk="1" lvl="0">
                        <a:spcBef>
                          <a:spcPct val="20000"/>
                        </a:spcBef>
                      </a:pPr>
                      <a:r>
                        <a:rPr altLang="en-US" b="1" sz="2000" lang="en-US">
                          <a:solidFill>
                            <a:schemeClr val="dk1"/>
                          </a:solidFill>
                          <a:ea typeface="B Lotus" pitchFamily="2" charset="-78"/>
                        </a:rPr>
                        <a:t>هیجانات</a:t>
                      </a:r>
                    </a:p>
                    <a:p>
                      <a:pPr algn="ctr" eaLnBrk="1" hangingPunct="1" latinLnBrk="1" lvl="0">
                        <a:spcBef>
                          <a:spcPct val="20000"/>
                        </a:spcBef>
                      </a:pPr>
                      <a:r>
                        <a:rPr altLang="en-US" b="1" sz="2000" lang="en-US">
                          <a:solidFill>
                            <a:schemeClr val="dk1"/>
                          </a:solidFill>
                          <a:ea typeface="B Lotus" pitchFamily="2" charset="-78"/>
                        </a:rPr>
                        <a:t>شادیها</a:t>
                      </a:r>
                    </a:p>
                    <a:p>
                      <a:pPr algn="ctr" eaLnBrk="1" hangingPunct="1" latinLnBrk="1" lvl="0">
                        <a:spcBef>
                          <a:spcPct val="20000"/>
                        </a:spcBef>
                      </a:pPr>
                      <a:r>
                        <a:rPr altLang="en-US" b="1" sz="2000" lang="en-US">
                          <a:solidFill>
                            <a:schemeClr val="dk1"/>
                          </a:solidFill>
                          <a:ea typeface="B Lotus" pitchFamily="2" charset="-78"/>
                        </a:rPr>
                        <a:t>ارزشها</a:t>
                      </a:r>
                    </a:p>
                    <a:p>
                      <a:pPr algn="ctr" eaLnBrk="1" hangingPunct="1" latinLnBrk="1" lvl="0">
                        <a:spcBef>
                          <a:spcPct val="20000"/>
                        </a:spcBef>
                      </a:pPr>
                      <a:endParaRPr altLang="en-US" b="1" sz="2000" lang="en-US">
                        <a:ea typeface="B Lotus" pitchFamily="2" charset="-78"/>
                      </a:endParaRP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gradFill rotWithShape="0">
                      <a:gsLst>
                        <a:gs pos="0">
                          <a:srgbClr val="00FF00">
                            <a:alpha val="100000"/>
                          </a:srgbClr>
                        </a:gs>
                        <a:gs pos="100000">
                          <a:srgbClr val="007600">
                            <a:alpha val="100000"/>
                          </a:srgbClr>
                        </a:gs>
                      </a:gsLst>
                      <a:lin ang="5400000" scaled="1"/>
                    </a:gradFill>
                  </a:tcPr>
                </a:tc>
                <a:tc>
                  <a:txBody>
                    <a:bodyPr/>
                    <a:p>
                      <a:pPr algn="ctr" eaLnBrk="1" hangingPunct="1" latinLnBrk="1" lvl="0">
                        <a:spcBef>
                          <a:spcPct val="20000"/>
                        </a:spcBef>
                      </a:pPr>
                      <a:r>
                        <a:rPr altLang="en-US" b="1" sz="2000" lang="en-US">
                          <a:solidFill>
                            <a:schemeClr val="dk1"/>
                          </a:solidFill>
                          <a:ea typeface="B Lotus" pitchFamily="2" charset="-78"/>
                        </a:rPr>
                        <a:t>دانش</a:t>
                      </a:r>
                    </a:p>
                    <a:p>
                      <a:pPr algn="ctr" eaLnBrk="1" hangingPunct="1" latinLnBrk="1" lvl="0">
                        <a:spcBef>
                          <a:spcPct val="20000"/>
                        </a:spcBef>
                      </a:pPr>
                      <a:r>
                        <a:rPr altLang="en-US" b="1" sz="2000" lang="en-US">
                          <a:solidFill>
                            <a:schemeClr val="dk1"/>
                          </a:solidFill>
                          <a:ea typeface="B Lotus" pitchFamily="2" charset="-78"/>
                        </a:rPr>
                        <a:t>ادراک</a:t>
                      </a:r>
                    </a:p>
                    <a:p>
                      <a:pPr algn="ctr" eaLnBrk="1" hangingPunct="1" latinLnBrk="1" lvl="0">
                        <a:spcBef>
                          <a:spcPct val="20000"/>
                        </a:spcBef>
                      </a:pPr>
                      <a:r>
                        <a:rPr altLang="en-US" b="1" sz="2000" lang="en-US">
                          <a:solidFill>
                            <a:schemeClr val="dk1"/>
                          </a:solidFill>
                          <a:ea typeface="B Lotus" pitchFamily="2" charset="-78"/>
                        </a:rPr>
                        <a:t>تحلیلها</a:t>
                      </a:r>
                    </a:p>
                    <a:p>
                      <a:pPr algn="ctr" eaLnBrk="1" hangingPunct="1" latinLnBrk="1" lvl="0">
                        <a:spcBef>
                          <a:spcPct val="20000"/>
                        </a:spcBef>
                      </a:pPr>
                      <a:r>
                        <a:rPr altLang="en-US" b="1" sz="2000" lang="en-US">
                          <a:solidFill>
                            <a:schemeClr val="dk1"/>
                          </a:solidFill>
                          <a:ea typeface="B Lotus" pitchFamily="2" charset="-78"/>
                        </a:rPr>
                        <a:t>توضیحات</a:t>
                      </a:r>
                    </a:p>
                    <a:p>
                      <a:pPr algn="ctr" eaLnBrk="1" hangingPunct="1" latinLnBrk="1" lvl="0">
                        <a:spcBef>
                          <a:spcPct val="20000"/>
                        </a:spcBef>
                      </a:pPr>
                      <a:r>
                        <a:rPr altLang="en-US" b="1" sz="2000" lang="en-US">
                          <a:solidFill>
                            <a:schemeClr val="dk1"/>
                          </a:solidFill>
                          <a:ea typeface="B Lotus" pitchFamily="2" charset="-78"/>
                        </a:rPr>
                        <a:t>تفسیرها</a:t>
                      </a:r>
                    </a:p>
                    <a:p>
                      <a:pPr algn="ctr" eaLnBrk="1" hangingPunct="1" latinLnBrk="1" lvl="0">
                        <a:spcBef>
                          <a:spcPct val="20000"/>
                        </a:spcBef>
                      </a:pPr>
                      <a:r>
                        <a:rPr altLang="en-US" b="1" sz="2000" lang="en-US">
                          <a:solidFill>
                            <a:schemeClr val="dk1"/>
                          </a:solidFill>
                          <a:ea typeface="B Lotus" pitchFamily="2" charset="-78"/>
                        </a:rPr>
                        <a:t>تفاوتها</a:t>
                      </a:r>
                    </a:p>
                    <a:p>
                      <a:pPr algn="ctr" eaLnBrk="1" hangingPunct="1" latinLnBrk="1" lvl="0">
                        <a:spcBef>
                          <a:spcPct val="20000"/>
                        </a:spcBef>
                      </a:pPr>
                      <a:r>
                        <a:rPr altLang="en-US" b="1" sz="2000" lang="en-US">
                          <a:solidFill>
                            <a:schemeClr val="dk1"/>
                          </a:solidFill>
                          <a:ea typeface="B Lotus" pitchFamily="2" charset="-78"/>
                        </a:rPr>
                        <a:t>ارزیابیها</a:t>
                      </a:r>
                    </a:p>
                    <a:p>
                      <a:pPr algn="ctr" eaLnBrk="1" hangingPunct="1" latinLnBrk="1" lvl="0">
                        <a:spcBef>
                          <a:spcPct val="20000"/>
                        </a:spcBef>
                      </a:pPr>
                      <a:r>
                        <a:rPr altLang="en-US" b="1" sz="2000" lang="en-US">
                          <a:solidFill>
                            <a:schemeClr val="dk1"/>
                          </a:solidFill>
                          <a:ea typeface="B Lotus" pitchFamily="2" charset="-78"/>
                        </a:rPr>
                        <a:t>ارتباطها</a:t>
                      </a:r>
                    </a:p>
                    <a:p>
                      <a:pPr algn="ctr" eaLnBrk="1" hangingPunct="1" latinLnBrk="1" lvl="0">
                        <a:spcBef>
                          <a:spcPct val="20000"/>
                        </a:spcBef>
                      </a:pPr>
                      <a:r>
                        <a:rPr altLang="en-US" b="1" sz="2000" lang="en-US">
                          <a:solidFill>
                            <a:schemeClr val="dk1"/>
                          </a:solidFill>
                          <a:ea typeface="B Lotus" pitchFamily="2" charset="-78"/>
                        </a:rPr>
                        <a:t>گزینش</a:t>
                      </a:r>
                    </a:p>
                    <a:p>
                      <a:pPr algn="ctr" eaLnBrk="1" hangingPunct="1" latinLnBrk="1" lvl="0">
                        <a:spcBef>
                          <a:spcPct val="20000"/>
                        </a:spcBef>
                      </a:pPr>
                      <a:r>
                        <a:rPr altLang="en-US" b="1" sz="2000" lang="en-US">
                          <a:solidFill>
                            <a:schemeClr val="dk1"/>
                          </a:solidFill>
                          <a:ea typeface="B Lotus" pitchFamily="2" charset="-78"/>
                        </a:rPr>
                        <a:t>پیش بینیها</a:t>
                      </a:r>
                    </a:p>
                    <a:p>
                      <a:pPr algn="ctr" eaLnBrk="1" hangingPunct="1" latinLnBrk="1" lvl="0">
                        <a:spcBef>
                          <a:spcPct val="20000"/>
                        </a:spcBef>
                      </a:pPr>
                      <a:r>
                        <a:rPr altLang="en-US" b="1" sz="2000" lang="en-US">
                          <a:solidFill>
                            <a:schemeClr val="dk1"/>
                          </a:solidFill>
                          <a:ea typeface="B Lotus" pitchFamily="2" charset="-78"/>
                        </a:rPr>
                        <a:t>کاربردها</a:t>
                      </a: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gradFill rotWithShape="0">
                      <a:gsLst>
                        <a:gs pos="0">
                          <a:srgbClr val="007600">
                            <a:alpha val="100000"/>
                          </a:srgbClr>
                        </a:gs>
                        <a:gs pos="100000">
                          <a:srgbClr val="00FF00">
                            <a:alpha val="100000"/>
                          </a:srgbClr>
                        </a:gs>
                      </a:gsLst>
                      <a:lin ang="5400000" scaled="1"/>
                    </a:gradFill>
                  </a:tcPr>
                </a:tc>
              </a:tr>
            </a:tbl>
          </a:graphicData>
        </a:graphic>
      </p:graphicFrame>
      <p:sp>
        <p:nvSpPr>
          <p:cNvPr id="104863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17</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18.xml><?xml version="1.0" encoding="utf-8"?>
<p:sld xmlns:a="http://schemas.openxmlformats.org/drawingml/2006/main" xmlns:r="http://schemas.openxmlformats.org/officeDocument/2006/relationships" xmlns:p="http://schemas.openxmlformats.org/presentationml/2006/main" showMasterSp="1">
  <p:cSld>
    <p:spTree>
      <p:nvGrpSpPr>
        <p:cNvPr id="119" name=""/>
        <p:cNvGrpSpPr/>
        <p:nvPr/>
      </p:nvGrpSpPr>
      <p:grpSpPr>
        <a:xfrm rot="0">
          <a:off x="0" y="0"/>
          <a:ext cx="0" cy="0"/>
          <a:chOff x="0" y="0"/>
          <a:chExt cx="0" cy="0"/>
        </a:xfrm>
      </p:grpSpPr>
      <p:sp>
        <p:nvSpPr>
          <p:cNvPr id="1048637"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18</a:t>
            </a:fld>
            <a:endParaRPr altLang="en-US" sz="1200" lang="en-US">
              <a:solidFill>
                <a:srgbClr val="898989"/>
              </a:solidFill>
            </a:endParaRPr>
          </a:p>
        </p:txBody>
      </p:sp>
      <p:sp>
        <p:nvSpPr>
          <p:cNvPr id="1048638" name=""/>
          <p:cNvSpPr/>
          <p:nvPr/>
        </p:nvSpPr>
        <p:spPr>
          <a:xfrm rot="0">
            <a:off x="1066800" y="533400"/>
            <a:ext cx="7391400" cy="556895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spcBef>
                <a:spcPct val="50000"/>
              </a:spcBef>
            </a:pPr>
            <a:r>
              <a:rPr altLang="en-US" b="1" sz="2400" lang="en-US">
                <a:ea typeface="B Lotus" pitchFamily="2" charset="-78"/>
              </a:rPr>
              <a:t>دكتر كين‌، (1973 ) در يك مطالعة تحقيقي نتيجه گرفت كه برنامه‌هاي تربيت‌بدني در مدارس اهداف زير را دنبال مي‌كند. اين اهداف را در سه حيطة شناختي‌، عاطفي و رواني‌حركتي مي‌توان بدين شكل تقسيم‌بندي كرد: </a:t>
            </a:r>
          </a:p>
          <a:p>
            <a:pPr algn="r" eaLnBrk="1" hangingPunct="1" latinLnBrk="1" lvl="0" rtl="1">
              <a:spcBef>
                <a:spcPct val="50000"/>
              </a:spcBef>
            </a:pPr>
            <a:r>
              <a:rPr altLang="en-US" b="1" sz="2400" lang="en-US">
                <a:ea typeface="B Lotus" pitchFamily="2" charset="-78"/>
              </a:rPr>
              <a:t>1. رشد مهارتهاي حركتي در دانش‌آموزان‌; </a:t>
            </a:r>
          </a:p>
          <a:p>
            <a:pPr algn="r" eaLnBrk="1" hangingPunct="1" latinLnBrk="1" lvl="0" rtl="1">
              <a:spcBef>
                <a:spcPct val="50000"/>
              </a:spcBef>
            </a:pPr>
            <a:r>
              <a:rPr altLang="en-US" b="1" sz="2400" lang="en-US">
                <a:ea typeface="B Lotus" pitchFamily="2" charset="-78"/>
              </a:rPr>
              <a:t>2. تحقق استعدادهاي بالقوه و پراكندة دانش‌آموزان‌; </a:t>
            </a:r>
          </a:p>
          <a:p>
            <a:pPr algn="r" eaLnBrk="1" hangingPunct="1" latinLnBrk="1" lvl="0" rtl="1">
              <a:spcBef>
                <a:spcPct val="50000"/>
              </a:spcBef>
            </a:pPr>
            <a:r>
              <a:rPr altLang="en-US" b="1" sz="2400" lang="en-US">
                <a:ea typeface="B Lotus" pitchFamily="2" charset="-78"/>
              </a:rPr>
              <a:t>3. گذراندن اوقات فراغت‌; </a:t>
            </a:r>
          </a:p>
          <a:p>
            <a:pPr algn="r" eaLnBrk="1" hangingPunct="1" latinLnBrk="1" lvl="0" rtl="1">
              <a:spcBef>
                <a:spcPct val="50000"/>
              </a:spcBef>
            </a:pPr>
            <a:r>
              <a:rPr altLang="en-US" b="1" sz="2400" lang="en-US">
                <a:ea typeface="B Lotus" pitchFamily="2" charset="-78"/>
              </a:rPr>
              <a:t>4. رشد اخلاقي‌; </a:t>
            </a:r>
          </a:p>
          <a:p>
            <a:pPr algn="r" eaLnBrk="1" hangingPunct="1" latinLnBrk="1" lvl="0" rtl="1">
              <a:spcBef>
                <a:spcPct val="50000"/>
              </a:spcBef>
            </a:pPr>
            <a:r>
              <a:rPr altLang="en-US" b="1" sz="2400" lang="en-US">
                <a:ea typeface="B Lotus" pitchFamily="2" charset="-78"/>
              </a:rPr>
              <a:t>5كسب شايستگيهاي اجتماعي‌; </a:t>
            </a:r>
          </a:p>
          <a:p>
            <a:pPr algn="r" eaLnBrk="1" hangingPunct="1" latinLnBrk="1" lvl="0" rtl="1">
              <a:spcBef>
                <a:spcPct val="50000"/>
              </a:spcBef>
            </a:pPr>
            <a:r>
              <a:rPr altLang="en-US" b="1" sz="2400" lang="en-US">
                <a:ea typeface="B Lotus" pitchFamily="2" charset="-78"/>
              </a:rPr>
              <a:t>6. كارايي اعضا و اندامهاي بدن‌; </a:t>
            </a:r>
          </a:p>
          <a:p>
            <a:pPr algn="r" eaLnBrk="1" hangingPunct="1" latinLnBrk="1" lvl="0" rtl="1">
              <a:spcBef>
                <a:spcPct val="50000"/>
              </a:spcBef>
            </a:pPr>
            <a:r>
              <a:rPr altLang="en-US" b="1" sz="2400" lang="en-US">
                <a:ea typeface="B Lotus" pitchFamily="2" charset="-78"/>
              </a:rPr>
              <a:t>7. رشد شناختي و ادراكي‌; </a:t>
            </a:r>
          </a:p>
          <a:p>
            <a:pPr algn="r" eaLnBrk="1" hangingPunct="1" latinLnBrk="1" lvl="0" rtl="1">
              <a:spcBef>
                <a:spcPct val="50000"/>
              </a:spcBef>
            </a:pPr>
            <a:r>
              <a:rPr altLang="en-US" b="1" sz="2400" lang="en-US">
                <a:ea typeface="B Lotus" pitchFamily="2" charset="-78"/>
              </a:rPr>
              <a:t>8. شناخت و تحسين زيبايي‌.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1">
  <p:cSld>
    <p:spTree>
      <p:nvGrpSpPr>
        <p:cNvPr id="120" name=""/>
        <p:cNvGrpSpPr/>
        <p:nvPr/>
      </p:nvGrpSpPr>
      <p:grpSpPr>
        <a:xfrm rot="0">
          <a:off x="0" y="0"/>
          <a:ext cx="0" cy="0"/>
          <a:chOff x="0" y="0"/>
          <a:chExt cx="0" cy="0"/>
        </a:xfrm>
      </p:grpSpPr>
      <p:sp>
        <p:nvSpPr>
          <p:cNvPr id="1048639" name=""/>
          <p:cNvSpPr/>
          <p:nvPr>
            <p:ph sz="full" idx="1"/>
          </p:nvPr>
        </p:nvSpPr>
        <p:spPr>
          <a:xfrm rot="0">
            <a:off x="1066800" y="533400"/>
            <a:ext cx="7678737" cy="58674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30000"/>
              </a:lnSpc>
              <a:buFontTx/>
              <a:buNone/>
            </a:pPr>
            <a:r>
              <a:rPr altLang="en-US" b="1" sz="2400" lang="en-US">
                <a:ea typeface="B Lotus" pitchFamily="2" charset="-78"/>
              </a:rPr>
              <a:t>دكتر ناش‌اهداف تربيت‌بدني</a:t>
            </a:r>
            <a:r>
              <a:rPr altLang="en-US" b="1" sz="2400" lang="en-US">
                <a:ea typeface="B Lotus" pitchFamily="2" charset="-78"/>
              </a:rPr>
              <a:t> و آمادگی جسمانی</a:t>
            </a:r>
            <a:r>
              <a:rPr altLang="en-US" b="1" sz="2400" lang="en-US">
                <a:ea typeface="B Lotus" pitchFamily="2" charset="-78"/>
              </a:rPr>
              <a:t> در مدارس را چنين برمي‌شمارد: </a:t>
            </a:r>
          </a:p>
          <a:p>
            <a:pPr algn="just" eaLnBrk="1" hangingPunct="1" latinLnBrk="1" lvl="0" rtl="1">
              <a:lnSpc>
                <a:spcPct val="140000"/>
              </a:lnSpc>
              <a:buFontTx/>
              <a:buNone/>
            </a:pPr>
            <a:r>
              <a:rPr altLang="en-US" b="1" sz="2400" lang="en-US">
                <a:ea typeface="B Lotus" pitchFamily="2" charset="-78"/>
              </a:rPr>
              <a:t>- </a:t>
            </a:r>
            <a:r>
              <a:rPr altLang="en-US" b="1" sz="2400" lang="en-US">
                <a:ea typeface="B Lotus" pitchFamily="2" charset="-78"/>
              </a:rPr>
              <a:t>تقويت جسم‌: ارتقاي قابليتهاي جسماني و انتقال آن در زندگي (حيطة شناختي‌). </a:t>
            </a:r>
          </a:p>
          <a:p>
            <a:pPr algn="just" eaLnBrk="1" hangingPunct="1" latinLnBrk="1" lvl="0" rtl="1">
              <a:lnSpc>
                <a:spcPct val="140000"/>
              </a:lnSpc>
              <a:buFontTx/>
              <a:buNone/>
            </a:pPr>
            <a:r>
              <a:rPr altLang="en-US" b="1" sz="2400" lang="en-US">
                <a:ea typeface="B Lotus" pitchFamily="2" charset="-78"/>
              </a:rPr>
              <a:t>- </a:t>
            </a:r>
            <a:r>
              <a:rPr altLang="en-US" b="1" sz="2400" lang="en-US">
                <a:ea typeface="B Lotus" pitchFamily="2" charset="-78"/>
              </a:rPr>
              <a:t>تقويت هماهنگي عصبي ـ عضلاني‌: ارتقا بخشيدن به كار اعضاي بدن در كلية مهارتهاي زندگي كه به اين همكاري نياز دارند (حيطة رواني‌حركتي‌). </a:t>
            </a:r>
          </a:p>
          <a:p>
            <a:pPr algn="just" eaLnBrk="1" hangingPunct="1" latinLnBrk="1" lvl="0" rtl="1">
              <a:lnSpc>
                <a:spcPct val="140000"/>
              </a:lnSpc>
              <a:buFontTx/>
              <a:buNone/>
            </a:pPr>
            <a:r>
              <a:rPr altLang="en-US" b="1" sz="2400" lang="en-US">
                <a:ea typeface="B Lotus" pitchFamily="2" charset="-78"/>
              </a:rPr>
              <a:t>- </a:t>
            </a:r>
            <a:r>
              <a:rPr altLang="en-US" b="1" sz="2400" lang="en-US">
                <a:ea typeface="B Lotus" pitchFamily="2" charset="-78"/>
              </a:rPr>
              <a:t>تقويت درك و سرعت انتقال و عمل‌: ايجاد ارتباط بين انگيزه‌، محرك و پاسخ و تفكر مفيد، قدرت تصميم‌گيري و اجرا (حيطة رواني‌حركتي‌). </a:t>
            </a:r>
          </a:p>
          <a:p>
            <a:pPr algn="just" eaLnBrk="1" hangingPunct="1" latinLnBrk="1" lvl="0" rtl="1">
              <a:lnSpc>
                <a:spcPct val="140000"/>
              </a:lnSpc>
              <a:buFontTx/>
              <a:buChar char="-"/>
            </a:pPr>
            <a:r>
              <a:rPr altLang="en-US" b="1" sz="2400" lang="en-US">
                <a:ea typeface="B Lotus" pitchFamily="2" charset="-78"/>
              </a:rPr>
              <a:t>تقويت احساسات‌: تقويت هيجانات و عواطف فطري و استفاده از آنها در اجراي مطلوب و بهتر كارهاي روزمره (حيطة عاطفي‌). </a:t>
            </a:r>
          </a:p>
          <a:p>
            <a:pPr algn="just" eaLnBrk="1" hangingPunct="1" latinLnBrk="1" lvl="0" rtl="1">
              <a:lnSpc>
                <a:spcPct val="140000"/>
              </a:lnSpc>
              <a:buFontTx/>
              <a:buChar char="-"/>
            </a:pPr>
            <a:endParaRPr altLang="en-US" b="1" sz="2400" lang="en-US">
              <a:ea typeface="B Lotus" pitchFamily="2" charset="-78"/>
            </a:endParaRPr>
          </a:p>
        </p:txBody>
      </p:sp>
      <p:sp>
        <p:nvSpPr>
          <p:cNvPr id="104864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19</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2.xml><?xml version="1.0" encoding="utf-8"?>
<p:sld xmlns:a="http://schemas.openxmlformats.org/drawingml/2006/main" xmlns:r="http://schemas.openxmlformats.org/officeDocument/2006/relationships" xmlns:p="http://schemas.openxmlformats.org/presentationml/2006/main" showMasterSp="1">
  <p:cSld>
    <p:spTree>
      <p:nvGrpSpPr>
        <p:cNvPr id="100" name=""/>
        <p:cNvGrpSpPr/>
        <p:nvPr/>
      </p:nvGrpSpPr>
      <p:grpSpPr>
        <a:xfrm rot="0">
          <a:off x="0" y="0"/>
          <a:ext cx="0" cy="0"/>
          <a:chOff x="0" y="0"/>
          <a:chExt cx="0" cy="0"/>
        </a:xfrm>
      </p:grpSpPr>
      <p:sp>
        <p:nvSpPr>
          <p:cNvPr id="104858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a:t>
            </a:fld>
            <a:endParaRPr altLang="en-US" sz="1200" lang="en-US">
              <a:solidFill>
                <a:srgbClr val="898989"/>
              </a:solidFill>
            </a:endParaRPr>
          </a:p>
        </p:txBody>
      </p:sp>
      <p:sp>
        <p:nvSpPr>
          <p:cNvPr id="1048584" name=""/>
          <p:cNvSpPr/>
          <p:nvPr/>
        </p:nvSpPr>
        <p:spPr>
          <a:xfrm rot="0">
            <a:off x="1219199" y="0"/>
            <a:ext cx="7010400" cy="4996919"/>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spcBef>
                <a:spcPct val="50000"/>
              </a:spcBef>
            </a:pPr>
            <a:r>
              <a:rPr altLang="en-US" b="1" sz="2800" lang="en-US">
                <a:solidFill>
                  <a:srgbClr val="00FF00"/>
                </a:solidFill>
                <a:ea typeface="B Lotus" pitchFamily="2" charset="-78"/>
              </a:rPr>
              <a:t>مفهوم تربيت‌بدني</a:t>
            </a:r>
            <a:r>
              <a:rPr altLang="en-US" b="1" sz="2800" lang="en-US">
                <a:ea typeface="B Lotus" pitchFamily="2" charset="-78"/>
              </a:rPr>
              <a:t>‌</a:t>
            </a:r>
          </a:p>
          <a:p>
            <a:pPr algn="r" eaLnBrk="1" hangingPunct="1" latinLnBrk="1" lvl="0" rtl="1">
              <a:lnSpc>
                <a:spcPct val="120000"/>
              </a:lnSpc>
              <a:spcBef>
                <a:spcPct val="50000"/>
              </a:spcBef>
            </a:pPr>
            <a:r>
              <a:rPr altLang="en-US" b="1" sz="2400" lang="en-US">
                <a:ea typeface="B Lotus" pitchFamily="2" charset="-78"/>
              </a:rPr>
              <a:t>به منظور تعيين اهداف تربيت‌بدني ابتدا لازم است كه مفهوم تربيت‌بدني در مدارس به درستي شناخته شود. بسياري از افراد جامعه و حتي تعدادي از معلمان و مربيان تربيت‌بدني دو واژة ورزش و تربيت‌بدني را به جاي يكديگر به كار مي‌برند. اين موضوع چنان فراگير شده است كه در بسياري از برنامه‌هاي آموزشي واژة ورزشي به جاي واژة تربيت‌بدني به كار برده مي‌شود. اگرچه هر دو بر پاية فعاليتهاي جسماني بنا شده اما تربيت‌بدني از نظر ماهيت و اهداف با ورزش تفاوت داشته و اين تفاوتها در اجراي برنامه‌ها شكل واقعي و عيني به خود مي‌گيرد. اين تفاوتها در تعاريف هر يك از واژه‌هاي تربيت‌بدني و ورزش به خوبي مشاهده مي‌شود. </a:t>
            </a:r>
          </a:p>
        </p:txBody>
      </p:sp>
      <p:sp>
        <p:nvSpPr>
          <p:cNvPr id="1048925" name=""/>
          <p:cNvSpPr txBox="1"/>
          <p:nvPr/>
        </p:nvSpPr>
        <p:spPr>
          <a:xfrm rot="71156">
            <a:off x="682978" y="479080"/>
            <a:ext cx="7778045" cy="480681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latinLnBrk="1" lvl="0" rtl="1">
              <a:spcBef>
                <a:spcPct val="50000"/>
              </a:spcBef>
            </a:pPr>
            <a:r>
              <a:rPr altLang="en-US" sz="9600" lang="en-US">
                <a:solidFill>
                  <a:srgbClr val="C00000"/>
                </a:solidFill>
                <a:ea typeface="B Titr" pitchFamily="2" charset="-78"/>
              </a:rPr>
              <a:t>آمادگی</a:t>
            </a:r>
            <a:r>
              <a:rPr altLang="en-US" sz="9600" lang="en-US">
                <a:solidFill>
                  <a:srgbClr val="00FF00"/>
                </a:solidFill>
                <a:ea typeface="B Titr" pitchFamily="2" charset="-78"/>
              </a:rPr>
              <a:t> </a:t>
            </a:r>
            <a:r>
              <a:rPr altLang="en-US" sz="9600" lang="en-US">
                <a:solidFill>
                  <a:srgbClr val="C00000"/>
                </a:solidFill>
                <a:ea typeface="B Titr" pitchFamily="2" charset="-78"/>
              </a:rPr>
              <a:t>جسمانی</a:t>
            </a:r>
            <a:r>
              <a:rPr altLang="en-US" sz="9600" lang="en-US">
                <a:solidFill>
                  <a:srgbClr val="00FF00"/>
                </a:solidFill>
                <a:ea typeface="B Titr" pitchFamily="2" charset="-78"/>
              </a:rPr>
              <a:t> ( ویژه کودکان و نوجوانان)</a:t>
            </a:r>
          </a:p>
          <a:p>
            <a:pPr algn="ctr" eaLnBrk="1" hangingPunct="1" latinLnBrk="1" lvl="0" rtl="1">
              <a:spcBef>
                <a:spcPct val="50000"/>
              </a:spcBef>
            </a:pPr>
            <a:r>
              <a:rPr altLang="zh-CN" lang="en-US"/>
              <a:t>@</a:t>
            </a:r>
            <a:r>
              <a:rPr altLang="zh-CN" lang="en-US"/>
              <a:t>p</a:t>
            </a:r>
            <a:r>
              <a:rPr altLang="zh-CN" lang="en-US"/>
              <a:t>d</a:t>
            </a:r>
            <a:r>
              <a:rPr altLang="zh-CN" lang="en-US"/>
              <a:t>f</a:t>
            </a:r>
            <a:r>
              <a:rPr altLang="zh-CN" lang="en-US"/>
              <a:t>_</a:t>
            </a:r>
            <a:r>
              <a:rPr altLang="zh-CN" lang="en-US"/>
              <a:t>s</a:t>
            </a:r>
            <a:r>
              <a:rPr altLang="zh-CN" lang="en-US"/>
              <a:t>p</a:t>
            </a:r>
            <a:r>
              <a:rPr altLang="zh-CN" lang="en-US"/>
              <a:t>o</a:t>
            </a:r>
            <a:r>
              <a:rPr altLang="zh-CN" lang="en-US"/>
              <a:t>r</a:t>
            </a:r>
            <a:r>
              <a:rPr altLang="zh-CN" lang="en-US"/>
              <a:t>t</a:t>
            </a:r>
            <a:r>
              <a:rPr altLang="zh-CN" lang="en-US"/>
              <a:t>_</a:t>
            </a:r>
            <a:r>
              <a:rPr altLang="zh-CN" lang="en-US"/>
              <a:t>m</a:t>
            </a:r>
            <a:r>
              <a:rPr altLang="zh-CN" lang="en-US"/>
              <a:t>a</a:t>
            </a:r>
            <a:r>
              <a:rPr altLang="zh-CN" lang="en-US"/>
              <a:t>n</a:t>
            </a:r>
            <a:r>
              <a:rPr altLang="zh-CN" lang="en-US"/>
              <a:t>s</a:t>
            </a:r>
            <a:r>
              <a:rPr altLang="zh-CN" lang="en-US"/>
              <a:t>o</a:t>
            </a:r>
            <a:r>
              <a:rPr altLang="zh-CN" lang="en-US"/>
              <a:t>r</a:t>
            </a:r>
            <a:r>
              <a:rPr altLang="zh-CN" lang="en-US"/>
              <a:t>i</a:t>
            </a:r>
            <a:endParaRPr altLang="en-US" lang="zh-CN"/>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1">
  <p:cSld>
    <p:spTree>
      <p:nvGrpSpPr>
        <p:cNvPr id="121" name=""/>
        <p:cNvGrpSpPr/>
        <p:nvPr/>
      </p:nvGrpSpPr>
      <p:grpSpPr>
        <a:xfrm rot="0">
          <a:off x="0" y="0"/>
          <a:ext cx="0" cy="0"/>
          <a:chOff x="0" y="0"/>
          <a:chExt cx="0" cy="0"/>
        </a:xfrm>
      </p:grpSpPr>
      <p:sp>
        <p:nvSpPr>
          <p:cNvPr id="1048641"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20</a:t>
            </a:fld>
            <a:endParaRPr altLang="en-US" sz="1200" lang="en-US">
              <a:solidFill>
                <a:srgbClr val="898989"/>
              </a:solidFill>
            </a:endParaRPr>
          </a:p>
        </p:txBody>
      </p:sp>
      <p:sp>
        <p:nvSpPr>
          <p:cNvPr id="1048642" name=""/>
          <p:cNvSpPr/>
          <p:nvPr/>
        </p:nvSpPr>
        <p:spPr>
          <a:xfrm rot="0">
            <a:off x="1219200" y="457200"/>
            <a:ext cx="7467600" cy="468153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40000"/>
              </a:lnSpc>
              <a:spcBef>
                <a:spcPct val="50000"/>
              </a:spcBef>
            </a:pPr>
            <a:r>
              <a:rPr altLang="en-US" b="1" sz="3200" lang="en-US">
                <a:solidFill>
                  <a:srgbClr val="00FF00"/>
                </a:solidFill>
                <a:ea typeface="B Lotus" pitchFamily="2" charset="-78"/>
              </a:rPr>
              <a:t>عوامل اهداف رفتاري</a:t>
            </a:r>
            <a:r>
              <a:rPr altLang="en-US" b="1" sz="2400" lang="en-US">
                <a:ea typeface="B Lotus" pitchFamily="2" charset="-78"/>
              </a:rPr>
              <a:t>‌</a:t>
            </a:r>
          </a:p>
          <a:p>
            <a:pPr algn="r" eaLnBrk="1" hangingPunct="1" latinLnBrk="1" lvl="0" rtl="1">
              <a:lnSpc>
                <a:spcPct val="170000"/>
              </a:lnSpc>
              <a:spcBef>
                <a:spcPct val="50000"/>
              </a:spcBef>
            </a:pPr>
            <a:r>
              <a:rPr altLang="en-US" b="1" sz="2400" lang="en-US">
                <a:ea typeface="B Lotus" pitchFamily="2" charset="-78"/>
              </a:rPr>
              <a:t>تدوين اهداف رفتاري براساس اهداف آموزشي نياز به توصيف چهار عامل ويژه دارد. ابتدا بايد مشخص شود چه كسي رفتار را اجرا مي‌كند، دوم بايد مشخص شود كه دانش‌آموز چه فعاليت و يا وظايفي را بايد انجام دهد، و سومين عامل وضعيتي است كه فعاليت مورد نظر در آن انجام مي‌شود، و چهارمين عامل‌، در رابطه با نقطه‌نظرهاي آموزشي‌، همان اندازه‌گيري كيفيت اجراي حركت با شرح چگونگي‌اجراي حركت ورزشي است‌.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1">
  <p:cSld>
    <p:spTree>
      <p:nvGrpSpPr>
        <p:cNvPr id="122" name=""/>
        <p:cNvGrpSpPr/>
        <p:nvPr/>
      </p:nvGrpSpPr>
      <p:grpSpPr>
        <a:xfrm rot="0">
          <a:off x="0" y="0"/>
          <a:ext cx="0" cy="0"/>
          <a:chOff x="0" y="0"/>
          <a:chExt cx="0" cy="0"/>
        </a:xfrm>
      </p:grpSpPr>
      <p:sp>
        <p:nvSpPr>
          <p:cNvPr id="1048643" name=""/>
          <p:cNvSpPr/>
          <p:nvPr>
            <p:ph type="title" sz="full" idx="0"/>
          </p:nvPr>
        </p:nvSpPr>
        <p:spPr>
          <a:xfrm rot="0">
            <a:off x="838200" y="304800"/>
            <a:ext cx="7924800" cy="600075"/>
          </a:xfrm>
          <a:prstGeom prst="rect"/>
          <a:gradFill rotWithShape="0">
            <a:gsLst>
              <a:gs pos="0">
                <a:srgbClr val="253C57">
                  <a:alpha val="100000"/>
                </a:srgbClr>
              </a:gs>
              <a:gs pos="50000">
                <a:schemeClr val="accent1">
                  <a:alpha val="100000"/>
                </a:schemeClr>
              </a:gs>
              <a:gs pos="100000">
                <a:srgbClr val="253C57">
                  <a:alpha val="100000"/>
                </a:srgbClr>
              </a:gs>
            </a:gsLst>
            <a:lin ang="5400000" scaled="1"/>
          </a:gradFill>
          <a:ln w="9525" cap="flat" cmpd="sng">
            <a:solidFill>
              <a:srgbClr val="FF0000">
                <a:alpha val="100000"/>
              </a:srgbClr>
            </a:solidFill>
            <a:prstDash val="solid"/>
            <a:miter/>
          </a:ln>
        </p:spPr>
        <p:txBody>
          <a:bodyPr anchor="ctr" bIns="45720" lIns="91440" rIns="91440" tIns="45720"/>
          <a:lstStyle>
            <a:lvl1pPr algn="ctr" fontAlgn="base" indent="0" latinLnBrk="1" marL="0" rtl="0">
              <a:lnSpc>
                <a:spcPct val="100000"/>
              </a:lnSpc>
              <a:spcBef>
                <a:spcPct val="0"/>
              </a:spcBef>
              <a:spcAft>
                <a:spcPct val="0"/>
              </a:spcAft>
              <a:buFontTx/>
              <a:buNone/>
              <a:defRPr baseline="0" b="0" sz="4400" i="0">
                <a:solidFill>
                  <a:schemeClr val="dk1"/>
                </a:solidFill>
                <a:latin typeface="Calibri" pitchFamily="34" charset="0"/>
                <a:sym typeface="Arial" pitchFamily="0" charset="0"/>
              </a:defRPr>
            </a:lvl1pPr>
          </a:lstStyle>
          <a:p>
            <a:pPr eaLnBrk="1" hangingPunct="1" latinLnBrk="1" lvl="0" rtl="1"/>
            <a:r>
              <a:rPr altLang="en-US" b="1" sz="2800" i="1" lang="en-US">
                <a:solidFill>
                  <a:srgbClr val="88A44D"/>
                </a:solidFill>
                <a:ea typeface="B Lotus" pitchFamily="2" charset="-78"/>
              </a:rPr>
              <a:t>جدول شمارة 1: عوامل اهداف رفتاري و ارتباط آن با اهداف</a:t>
            </a:r>
            <a:r>
              <a:rPr altLang="en-US" b="1" sz="2400" i="1" lang="en-US">
                <a:solidFill>
                  <a:srgbClr val="88A44D"/>
                </a:solidFill>
                <a:ea typeface="B Lotus" pitchFamily="2" charset="-78"/>
              </a:rPr>
              <a:t>‌</a:t>
            </a:r>
            <a:r>
              <a:rPr altLang="en-US" b="1" sz="1800" i="1" lang="en-US">
                <a:solidFill>
                  <a:srgbClr val="88A44D"/>
                </a:solidFill>
                <a:ea typeface="B Lotus" pitchFamily="2" charset="-78"/>
              </a:rPr>
              <a:t> </a:t>
            </a:r>
          </a:p>
        </p:txBody>
      </p:sp>
      <p:graphicFrame>
        <p:nvGraphicFramePr>
          <p:cNvPr id="4194305" name=""/>
          <p:cNvGraphicFramePr>
            <a:graphicFrameLocks/>
          </p:cNvGraphicFramePr>
          <p:nvPr/>
        </p:nvGraphicFramePr>
        <p:xfrm rot="0">
          <a:off x="685800" y="1130300"/>
          <a:ext cx="8153400" cy="5208587"/>
        </p:xfrm>
        <a:graphic>
          <a:graphicData uri="http://schemas.openxmlformats.org/drawingml/2006/table">
            <a:tbl>
              <a:tblPr/>
              <a:tblGrid>
                <a:gridCol w="2038350"/>
                <a:gridCol w="2038350"/>
                <a:gridCol w="2038350"/>
                <a:gridCol w="2038350"/>
              </a:tblGrid>
              <a:tr h="600074">
                <a:tc gridSpan="3">
                  <a:txBody>
                    <a:bodyPr/>
                    <a:p>
                      <a:pPr algn="ctr" eaLnBrk="1" hangingPunct="1" latinLnBrk="1" lvl="0" rtl="1">
                        <a:spcBef>
                          <a:spcPct val="20000"/>
                        </a:spcBef>
                      </a:pPr>
                      <a:r>
                        <a:rPr altLang="en-US" b="1" sz="2000" lang="en-US">
                          <a:solidFill>
                            <a:schemeClr val="dk1"/>
                          </a:solidFill>
                          <a:ea typeface="B Lotus" pitchFamily="2" charset="-78"/>
                        </a:rPr>
                        <a:t>اهداف</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28575"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c hMerge="1">
                  <a:txBody>
                    <a:bodyPr/>
                    <a:p>
                      <a:endParaRPr sz="2800"/>
                    </a:p>
                  </a:txBody>
                </a:tc>
                <a:tc hMerge="1">
                  <a:txBody>
                    <a:bodyPr/>
                    <a:p>
                      <a:endParaRPr sz="2800"/>
                    </a:p>
                  </a:txBody>
                </a:tc>
                <a:tc rowSpan="2">
                  <a:txBody>
                    <a:bodyPr/>
                    <a:p>
                      <a:pPr algn="ctr" eaLnBrk="1" hangingPunct="1" latinLnBrk="1" lvl="0" rtl="1">
                        <a:spcBef>
                          <a:spcPct val="20000"/>
                        </a:spcBef>
                      </a:pPr>
                      <a:r>
                        <a:rPr altLang="en-US" b="1" sz="2000" lang="en-US">
                          <a:solidFill>
                            <a:schemeClr val="dk1"/>
                          </a:solidFill>
                          <a:ea typeface="B Lotus" pitchFamily="2" charset="-78"/>
                        </a:rPr>
                        <a:t>عوامل</a:t>
                      </a: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28575"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r>
              <a:tr h="600074">
                <a:tc>
                  <a:txBody>
                    <a:bodyPr/>
                    <a:p>
                      <a:pPr algn="ctr" eaLnBrk="1" hangingPunct="1" latinLnBrk="1" lvl="0" rtl="1">
                        <a:spcBef>
                          <a:spcPct val="20000"/>
                        </a:spcBef>
                      </a:pPr>
                      <a:r>
                        <a:rPr altLang="en-US" b="1" sz="2000" lang="en-US">
                          <a:solidFill>
                            <a:schemeClr val="dk1"/>
                          </a:solidFill>
                          <a:ea typeface="B Lotus" pitchFamily="2" charset="-78"/>
                        </a:rPr>
                        <a:t>روانی- حرکتی</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c>
                  <a:txBody>
                    <a:bodyPr/>
                    <a:p>
                      <a:pPr algn="ctr" eaLnBrk="1" hangingPunct="1" latinLnBrk="1" lvl="0" rtl="1">
                        <a:spcBef>
                          <a:spcPct val="20000"/>
                        </a:spcBef>
                      </a:pPr>
                      <a:r>
                        <a:rPr altLang="en-US" b="1" sz="2000" lang="en-US">
                          <a:solidFill>
                            <a:schemeClr val="dk1"/>
                          </a:solidFill>
                          <a:ea typeface="B Lotus" pitchFamily="2" charset="-78"/>
                        </a:rPr>
                        <a:t>عاطفی</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c>
                  <a:txBody>
                    <a:bodyPr/>
                    <a:p>
                      <a:pPr algn="ctr" eaLnBrk="1" hangingPunct="1" latinLnBrk="1" lvl="0" rtl="1">
                        <a:spcBef>
                          <a:spcPct val="20000"/>
                        </a:spcBef>
                      </a:pPr>
                      <a:r>
                        <a:rPr altLang="en-US" b="1" sz="2000" lang="en-US">
                          <a:solidFill>
                            <a:schemeClr val="dk1"/>
                          </a:solidFill>
                          <a:ea typeface="B Lotus" pitchFamily="2" charset="-78"/>
                        </a:rPr>
                        <a:t>شناختی</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c vMerge="1">
                  <a:txBody>
                    <a:bodyPr/>
                    <a:p>
                      <a:endParaRPr sz="2800"/>
                    </a:p>
                  </a:txBody>
                </a:tc>
              </a:tr>
              <a:tr h="998537">
                <a:tc>
                  <a:txBody>
                    <a:bodyPr/>
                    <a:p>
                      <a:pPr algn="ctr" eaLnBrk="1" hangingPunct="1" latinLnBrk="1" lvl="0" rtl="1">
                        <a:spcBef>
                          <a:spcPct val="20000"/>
                        </a:spcBef>
                      </a:pPr>
                      <a:r>
                        <a:rPr altLang="en-US" b="1" sz="2000" lang="en-US">
                          <a:solidFill>
                            <a:schemeClr val="dk1"/>
                          </a:solidFill>
                          <a:ea typeface="B Lotus" pitchFamily="2" charset="-78"/>
                        </a:rPr>
                        <a:t>شاگرد مبتدی</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شاگرد</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چه کسی آن را انجام می دهد؟</a:t>
                      </a: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r>
              <a:tr h="1006474">
                <a:tc>
                  <a:txBody>
                    <a:bodyPr/>
                    <a:p>
                      <a:pPr algn="ctr" eaLnBrk="1" hangingPunct="1" latinLnBrk="1" lvl="0" rtl="1">
                        <a:spcBef>
                          <a:spcPct val="20000"/>
                        </a:spcBef>
                      </a:pPr>
                      <a:r>
                        <a:rPr altLang="en-US" b="1" sz="2000" lang="en-US">
                          <a:solidFill>
                            <a:schemeClr val="dk1"/>
                          </a:solidFill>
                          <a:ea typeface="B Lotus" pitchFamily="2" charset="-78"/>
                        </a:rPr>
                        <a:t>اجرای پاس پنجه را به طور صحیح انجام دهد</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مفهوم حرکت پاس پنجه در والیبال را بیان کند</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چه چیزی باید انجام بدهد؟</a:t>
                      </a: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r>
              <a:tr h="998537">
                <a:tc>
                  <a:txBody>
                    <a:bodyPr/>
                    <a:p>
                      <a:pPr algn="ctr" eaLnBrk="1" hangingPunct="1" latinLnBrk="1" lvl="0" rtl="1">
                        <a:spcBef>
                          <a:spcPct val="20000"/>
                        </a:spcBef>
                      </a:pPr>
                      <a:r>
                        <a:rPr altLang="en-US" b="1" sz="2000" lang="en-US">
                          <a:solidFill>
                            <a:schemeClr val="dk1"/>
                          </a:solidFill>
                          <a:ea typeface="B Lotus" pitchFamily="2" charset="-78"/>
                        </a:rPr>
                        <a:t>در مقابل یک وسیله کمک آموزشی</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در مقابل یک وسیله کمک آموزشی</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پس از مطالعه موارد آموزشی</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تحت چه شرایطی انجام دهد؟</a:t>
                      </a: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r>
              <a:tr h="1004887">
                <a:tc>
                  <a:txBody>
                    <a:bodyPr/>
                    <a:p>
                      <a:pPr algn="ctr" eaLnBrk="1" hangingPunct="1" latinLnBrk="1" lvl="0" rtl="1">
                        <a:spcBef>
                          <a:spcPct val="20000"/>
                        </a:spcBef>
                      </a:pPr>
                      <a:r>
                        <a:rPr altLang="en-US" b="1" sz="2000" lang="en-US">
                          <a:solidFill>
                            <a:schemeClr val="dk1"/>
                          </a:solidFill>
                          <a:ea typeface="B Lotus" pitchFamily="2" charset="-78"/>
                        </a:rPr>
                        <a:t>زدن 20 پنجه صحیح به دیوار در فاصله سه متری</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در خارج از وقت رسمی کلاس</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صحیح،َ براساس قضاوت شاگردان کلاس</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noFill/>
                  </a:tcPr>
                </a:tc>
                <a:tc>
                  <a:txBody>
                    <a:bodyPr/>
                    <a:p>
                      <a:pPr algn="ctr" eaLnBrk="1" hangingPunct="1" latinLnBrk="1" lvl="0" rtl="1">
                        <a:spcBef>
                          <a:spcPct val="20000"/>
                        </a:spcBef>
                      </a:pPr>
                      <a:r>
                        <a:rPr altLang="en-US" b="1" sz="2000" lang="en-US">
                          <a:solidFill>
                            <a:schemeClr val="dk1"/>
                          </a:solidFill>
                          <a:ea typeface="B Lotus" pitchFamily="2" charset="-78"/>
                        </a:rPr>
                        <a:t>با چه کیفیتی انجام      می دهد؟</a:t>
                      </a: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solidFill>
                      <a:srgbClr val="006600"/>
                    </a:solidFill>
                  </a:tcPr>
                </a:tc>
              </a:tr>
            </a:tbl>
          </a:graphicData>
        </a:graphic>
      </p:graphicFrame>
      <p:sp>
        <p:nvSpPr>
          <p:cNvPr id="1048677"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21</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22.xml><?xml version="1.0" encoding="utf-8"?>
<p:sld xmlns:a="http://schemas.openxmlformats.org/drawingml/2006/main" xmlns:r="http://schemas.openxmlformats.org/officeDocument/2006/relationships" xmlns:p="http://schemas.openxmlformats.org/presentationml/2006/main" showMasterSp="1">
  <p:cSld>
    <p:spTree>
      <p:nvGrpSpPr>
        <p:cNvPr id="125" name=""/>
        <p:cNvGrpSpPr/>
        <p:nvPr/>
      </p:nvGrpSpPr>
      <p:grpSpPr>
        <a:xfrm rot="0">
          <a:off x="0" y="0"/>
          <a:ext cx="0" cy="0"/>
          <a:chOff x="0" y="0"/>
          <a:chExt cx="0" cy="0"/>
        </a:xfrm>
      </p:grpSpPr>
      <p:sp>
        <p:nvSpPr>
          <p:cNvPr id="1048681"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22</a:t>
            </a:fld>
            <a:endParaRPr altLang="en-US" sz="1200" lang="en-US">
              <a:solidFill>
                <a:srgbClr val="898989"/>
              </a:solidFill>
            </a:endParaRPr>
          </a:p>
        </p:txBody>
      </p:sp>
      <p:pic>
        <p:nvPicPr>
          <p:cNvPr id="2097154" name=""/>
          <p:cNvPicPr>
            <a:picLocks/>
          </p:cNvPicPr>
          <p:nvPr/>
        </p:nvPicPr>
        <p:blipFill>
          <a:blip xmlns:r="http://schemas.openxmlformats.org/officeDocument/2006/relationships" r:embed="rId1"/>
          <a:srcRect l="0" t="0" r="0" b="0"/>
          <a:stretch>
            <a:fillRect/>
          </a:stretch>
        </p:blipFill>
        <p:spPr>
          <a:xfrm rot="0">
            <a:off x="0" y="0"/>
            <a:ext cx="9144000" cy="6858000"/>
          </a:xfrm>
          <a:prstGeom prst="rect"/>
          <a:noFill/>
          <a:ln>
            <a:noFill/>
          </a:ln>
        </p:spPr>
      </p:pic>
      <p:sp>
        <p:nvSpPr>
          <p:cNvPr id="1048682" name=""/>
          <p:cNvSpPr txBox="1"/>
          <p:nvPr/>
        </p:nvSpPr>
        <p:spPr>
          <a:xfrm rot="0">
            <a:off x="228600" y="0"/>
            <a:ext cx="4876800" cy="17399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latinLnBrk="1" lvl="0">
              <a:spcBef>
                <a:spcPct val="50000"/>
              </a:spcBef>
            </a:pPr>
            <a:r>
              <a:rPr altLang="en-US" b="1" sz="3600" lang="en-US">
                <a:solidFill>
                  <a:srgbClr val="FF3300"/>
                </a:solidFill>
                <a:ea typeface="B Nazanin" pitchFamily="2" charset="-78"/>
              </a:rPr>
              <a:t>فصل دوم‌</a:t>
            </a:r>
            <a:br/>
            <a:r>
              <a:rPr altLang="en-US" b="1" sz="3600" lang="en-US">
                <a:solidFill>
                  <a:srgbClr val="FF3300"/>
                </a:solidFill>
                <a:ea typeface="B Nazanin" pitchFamily="2" charset="-78"/>
              </a:rPr>
              <a:t>برنامه‌ريزي </a:t>
            </a:r>
            <a:r>
              <a:rPr altLang="en-US" b="1" sz="3600" lang="en-US">
                <a:solidFill>
                  <a:srgbClr val="FF3300"/>
                </a:solidFill>
                <a:ea typeface="B Nazanin" pitchFamily="2" charset="-78"/>
              </a:rPr>
              <a:t>برای</a:t>
            </a:r>
            <a:r>
              <a:rPr altLang="en-US" b="1" sz="3600" lang="en-US">
                <a:solidFill>
                  <a:srgbClr val="FF3300"/>
                </a:solidFill>
                <a:ea typeface="B Nazanin" pitchFamily="2" charset="-78"/>
              </a:rPr>
              <a:t> </a:t>
            </a:r>
            <a:r>
              <a:rPr altLang="en-US" b="1" sz="3600" lang="en-US">
                <a:solidFill>
                  <a:srgbClr val="FF3300"/>
                </a:solidFill>
                <a:ea typeface="B Nazanin" pitchFamily="2" charset="-78"/>
              </a:rPr>
              <a:t>آمادگی جسمانی</a:t>
            </a:r>
            <a:r>
              <a:rPr altLang="en-US" b="1" sz="3600" lang="en-US">
                <a:solidFill>
                  <a:srgbClr val="FF3300"/>
                </a:solidFill>
                <a:ea typeface="B Nazanin" pitchFamily="2" charset="-78"/>
              </a:rPr>
              <a:t> و ورزش در مدارس‌</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1">
  <p:cSld>
    <p:spTree>
      <p:nvGrpSpPr>
        <p:cNvPr id="126" name=""/>
        <p:cNvGrpSpPr/>
        <p:nvPr/>
      </p:nvGrpSpPr>
      <p:grpSpPr>
        <a:xfrm rot="0">
          <a:off x="0" y="0"/>
          <a:ext cx="0" cy="0"/>
          <a:chOff x="0" y="0"/>
          <a:chExt cx="0" cy="0"/>
        </a:xfrm>
      </p:grpSpPr>
      <p:sp>
        <p:nvSpPr>
          <p:cNvPr id="1048683" name=""/>
          <p:cNvSpPr/>
          <p:nvPr>
            <p:ph sz="full" idx="1"/>
          </p:nvPr>
        </p:nvSpPr>
        <p:spPr>
          <a:xfrm rot="0">
            <a:off x="468312" y="228600"/>
            <a:ext cx="8277225" cy="571817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r>
              <a:rPr altLang="en-US" b="1" lang="en-US">
                <a:solidFill>
                  <a:srgbClr val="00FF00"/>
                </a:solidFill>
                <a:ea typeface="B Lotus" pitchFamily="2" charset="-78"/>
              </a:rPr>
              <a:t>تعريف برنامه‌ريزي‌</a:t>
            </a:r>
          </a:p>
          <a:p>
            <a:pPr algn="just" eaLnBrk="1" hangingPunct="1" latinLnBrk="1" lvl="0" rtl="1">
              <a:lnSpc>
                <a:spcPct val="110000"/>
              </a:lnSpc>
              <a:buFontTx/>
              <a:buNone/>
            </a:pPr>
            <a:r>
              <a:rPr altLang="en-US" b="1" sz="2400" lang="en-US">
                <a:ea typeface="B Lotus" pitchFamily="2" charset="-78"/>
              </a:rPr>
              <a:t>از برنامه‌ريزي آموزشي تعاريف گوناگون ارائه شده است‌. فيليپ كومز در كتاب برنامه‌ريزي آموزشي چيست‌؟ مي‌گويد: «برنامه‌ريزي آموزشي به معناي وسيع كلمه عبارت است از بررسي نيازهاي آموزشي در جامعة مورد عمل‌، تجزيه و تحليل وضع موجود، كشف كمبودها، علل و انگيزه‌هاي توسعه و اتخاذ روشهاي هرچه بهتر و كارآمدتر براي تأمين خواسته‌هاي اجتماعي به منظور حصول نتايج بهتر، جامعتر و مؤثرتر». </a:t>
            </a:r>
          </a:p>
          <a:p>
            <a:pPr algn="just" eaLnBrk="1" hangingPunct="1" latinLnBrk="1" lvl="0" rtl="1">
              <a:lnSpc>
                <a:spcPct val="110000"/>
              </a:lnSpc>
              <a:buFontTx/>
              <a:buNone/>
            </a:pPr>
            <a:r>
              <a:rPr altLang="en-US" b="1" sz="2400" lang="en-US">
                <a:ea typeface="B Lotus" pitchFamily="2" charset="-78"/>
              </a:rPr>
              <a:t>برنامه‌ريزي درسي نه تنها شامل مسئوليت برنامه‌ريزان‌، مسئولان آموزشي و مديران در سطح مقامات عالي وزارت آموزش و پرورش مي‌شود بلكه در سطح يك كلاس درس نيز مي‌تواند مصداق پيدا كند، و بنابراين‌، يكي از مسئوليتهاي مهم معلمان است‌. </a:t>
            </a:r>
          </a:p>
          <a:p>
            <a:pPr algn="just" eaLnBrk="1" hangingPunct="1" latinLnBrk="1" lvl="0" rtl="1">
              <a:lnSpc>
                <a:spcPct val="110000"/>
              </a:lnSpc>
              <a:buFontTx/>
              <a:buNone/>
            </a:pPr>
            <a:r>
              <a:rPr altLang="en-US" b="1" sz="2400" lang="en-US">
                <a:ea typeface="B Lotus" pitchFamily="2" charset="-78"/>
              </a:rPr>
              <a:t>برنامه‌ريزي درس تربيت‌بدني‌، در واقع‌، راههاي رسيدن به اهداف تربيت‌بدني و ورزش در مدارس را نشان مي‌دهد. </a:t>
            </a:r>
          </a:p>
        </p:txBody>
      </p:sp>
      <p:sp>
        <p:nvSpPr>
          <p:cNvPr id="1048684"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23</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24.xml><?xml version="1.0" encoding="utf-8"?>
<p:sld xmlns:a="http://schemas.openxmlformats.org/drawingml/2006/main" xmlns:r="http://schemas.openxmlformats.org/officeDocument/2006/relationships" xmlns:p="http://schemas.openxmlformats.org/presentationml/2006/main" showMasterSp="1">
  <p:cSld>
    <p:spTree>
      <p:nvGrpSpPr>
        <p:cNvPr id="127" name=""/>
        <p:cNvGrpSpPr/>
        <p:nvPr/>
      </p:nvGrpSpPr>
      <p:grpSpPr>
        <a:xfrm rot="0">
          <a:off x="0" y="0"/>
          <a:ext cx="0" cy="0"/>
          <a:chOff x="0" y="0"/>
          <a:chExt cx="0" cy="0"/>
        </a:xfrm>
      </p:grpSpPr>
      <p:sp>
        <p:nvSpPr>
          <p:cNvPr id="1048685"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24</a:t>
            </a:fld>
            <a:endParaRPr altLang="en-US" sz="1200" lang="en-US">
              <a:solidFill>
                <a:srgbClr val="898989"/>
              </a:solidFill>
            </a:endParaRPr>
          </a:p>
        </p:txBody>
      </p:sp>
      <p:sp>
        <p:nvSpPr>
          <p:cNvPr id="1048686" name=""/>
          <p:cNvSpPr txBox="1"/>
          <p:nvPr/>
        </p:nvSpPr>
        <p:spPr>
          <a:xfrm rot="0">
            <a:off x="1219200" y="381000"/>
            <a:ext cx="7620000" cy="6372225"/>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just" eaLnBrk="1" hangingPunct="1" latinLnBrk="1" lvl="0" rtl="1">
              <a:lnSpc>
                <a:spcPct val="110000"/>
              </a:lnSpc>
              <a:spcBef>
                <a:spcPct val="20000"/>
              </a:spcBef>
            </a:pPr>
            <a:r>
              <a:rPr altLang="en-US" b="1" sz="2400" lang="en-US">
                <a:ea typeface="B Lotus" pitchFamily="2" charset="-78"/>
              </a:rPr>
              <a:t>ضرورت برنامه‌ريزي براي درس تربيت‌بدني</a:t>
            </a:r>
            <a:r>
              <a:rPr altLang="en-US" b="1" sz="2400" lang="en-US">
                <a:ea typeface="B Lotus" pitchFamily="2" charset="-78"/>
              </a:rPr>
              <a:t> و آمادگی جسمانی </a:t>
            </a:r>
            <a:r>
              <a:rPr altLang="en-US" b="1" sz="2400" lang="en-US">
                <a:ea typeface="B Lotus" pitchFamily="2" charset="-78"/>
              </a:rPr>
              <a:t> از اين جهت است كه بسياري از خواسته‌ها و نيازهاي دانش‌آموزان در ارتباط با فعاليتهاي ورزشي مطرح مي‌شود و اين در حالي است كه منابع‌، تجهيزات‌، امكانات و فضاهاي ورزشي محدود است و پاسخگوي متقاضيان و شركت كنندگان در برنامه‌هاي تربيت‌بدني نيست‌. </a:t>
            </a:r>
          </a:p>
          <a:p>
            <a:pPr algn="just" eaLnBrk="1" hangingPunct="1" latinLnBrk="1" lvl="0" rtl="1">
              <a:lnSpc>
                <a:spcPct val="110000"/>
              </a:lnSpc>
              <a:spcBef>
                <a:spcPct val="20000"/>
              </a:spcBef>
            </a:pPr>
            <a:r>
              <a:rPr altLang="en-US" b="1" sz="2400" lang="en-US">
                <a:ea typeface="B Lotus" pitchFamily="2" charset="-78"/>
              </a:rPr>
              <a:t> نداشتن يك برنامة صحيح موجب نابساماني و از هم گسيختگي و ناهماهنگي برنامه‌هاي تربيت‌بدني و، در نتيجه‌، عملكرد سليقه‌اي و متشتت معلمان در سطح مدارس مي‌شود. اين امر ناموفق بودن برنامه‌ها و دست نيافتن به اهداف ارزشمند تربيت‌بدني و ورزش در مدارس و اتلاف‌ِ بودجه‌، منابع‌، نيروها و ساير امكانات را در پي خواهدداشت‌. بنابراين‌، پس از تعيين اهداف تربيت‌بدني‌، كه در فصل اول توضيح داده‌شد، برنامه‌ريزي براي اجراي مطلوب و مؤثر درس تربيت‌بدني در مدارس و توجه به همة جوانب از جمله (وسايل‌، امكانات‌، نگرش و بينشها، خصوصيات و ويژگيهاي دانش‌آموزان در هر كلاس درس‌، ارزشيابي و غيره‌) امري اجتناب‌ناپذير است</a:t>
            </a:r>
          </a:p>
          <a:p>
            <a:pPr eaLnBrk="1" hangingPunct="1" latinLnBrk="1" lvl="0">
              <a:lnSpc>
                <a:spcPct val="110000"/>
              </a:lnSpc>
              <a:spcBef>
                <a:spcPct val="50000"/>
              </a:spcBef>
            </a:pPr>
            <a:endParaRPr altLang="en-US" sz="2400" lang="en-US">
              <a:ea typeface="B Lotus" pitchFamily="2"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1">
  <p:cSld>
    <p:spTree>
      <p:nvGrpSpPr>
        <p:cNvPr id="128" name=""/>
        <p:cNvGrpSpPr/>
        <p:nvPr/>
      </p:nvGrpSpPr>
      <p:grpSpPr>
        <a:xfrm rot="0">
          <a:off x="0" y="0"/>
          <a:ext cx="0" cy="0"/>
          <a:chOff x="0" y="0"/>
          <a:chExt cx="0" cy="0"/>
        </a:xfrm>
      </p:grpSpPr>
      <p:sp>
        <p:nvSpPr>
          <p:cNvPr id="1048687" name=""/>
          <p:cNvSpPr/>
          <p:nvPr>
            <p:ph sz="full" idx="1"/>
          </p:nvPr>
        </p:nvSpPr>
        <p:spPr>
          <a:xfrm rot="0">
            <a:off x="990600" y="381000"/>
            <a:ext cx="7754937" cy="5494337"/>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r>
              <a:rPr altLang="en-US" b="1" sz="2800" lang="en-US">
                <a:solidFill>
                  <a:srgbClr val="00FF00"/>
                </a:solidFill>
                <a:ea typeface="B Lotus" pitchFamily="2" charset="-78"/>
              </a:rPr>
              <a:t>اصول‌كلي‌برنامه‌ريزي‌عبارت‌انداز:</a:t>
            </a:r>
          </a:p>
          <a:p>
            <a:pPr algn="just" eaLnBrk="1" hangingPunct="1" latinLnBrk="1" lvl="0" rtl="1">
              <a:lnSpc>
                <a:spcPct val="90000"/>
              </a:lnSpc>
              <a:buFontTx/>
              <a:buNone/>
            </a:pPr>
            <a:r>
              <a:rPr altLang="en-US" b="1" sz="2000" lang="en-US">
                <a:ea typeface="B Lotus" pitchFamily="2" charset="-78"/>
              </a:rPr>
              <a:t>1</a:t>
            </a:r>
            <a:r>
              <a:rPr altLang="en-US" b="1" sz="2000" lang="en-US">
                <a:ea typeface="B Lotus" pitchFamily="2" charset="-78"/>
              </a:rPr>
              <a:t>. </a:t>
            </a:r>
            <a:r>
              <a:rPr altLang="en-US" b="1" sz="2400" lang="en-US">
                <a:ea typeface="B Lotus" pitchFamily="2" charset="-78"/>
              </a:rPr>
              <a:t>برنامة درس تربيت‌بدني و ورزش مدارس بايد به عنوان يك بخش از برنامة كل آموزش تلقي شود و با ساير برنامه‌هاي آموزش و پرورش هماهنگ باشد. </a:t>
            </a:r>
          </a:p>
          <a:p>
            <a:pPr algn="just" eaLnBrk="1" hangingPunct="1" latinLnBrk="1" lvl="0" rtl="1">
              <a:lnSpc>
                <a:spcPct val="90000"/>
              </a:lnSpc>
              <a:buFontTx/>
              <a:buNone/>
            </a:pPr>
            <a:r>
              <a:rPr altLang="en-US" b="1" sz="2400" lang="en-US">
                <a:ea typeface="B Lotus" pitchFamily="2" charset="-78"/>
              </a:rPr>
              <a:t>2. برنامة درس تربيت‌بدني بايد انعكاسي از ماهيت جامعه باشد و متناسب با علايق‌، خواسته‌ها و احتياجات دانش‌آموزان تنظيم گردد. </a:t>
            </a:r>
          </a:p>
          <a:p>
            <a:pPr algn="just" eaLnBrk="1" hangingPunct="1" latinLnBrk="1" lvl="0" rtl="1">
              <a:lnSpc>
                <a:spcPct val="90000"/>
              </a:lnSpc>
              <a:buFontTx/>
              <a:buNone/>
            </a:pPr>
            <a:r>
              <a:rPr altLang="en-US" b="1" sz="2400" lang="en-US">
                <a:ea typeface="B Lotus" pitchFamily="2" charset="-78"/>
              </a:rPr>
              <a:t>3. برنامة درس تربيت‌بدني بايد جريان پيوسته‌اي از تجربه‌آموزي را از دوران دبستان‌، راهنمايي‌، دبيرستان و پس از آن در طول عمر براي يك زندگي پويا، سالم و سازنده تضمين كند. </a:t>
            </a:r>
          </a:p>
          <a:p>
            <a:pPr algn="just" eaLnBrk="1" hangingPunct="1" latinLnBrk="1" lvl="0" rtl="1">
              <a:lnSpc>
                <a:spcPct val="90000"/>
              </a:lnSpc>
              <a:buFontTx/>
              <a:buNone/>
            </a:pPr>
            <a:r>
              <a:rPr altLang="en-US" b="1" sz="2400" lang="en-US">
                <a:ea typeface="B Lotus" pitchFamily="2" charset="-78"/>
              </a:rPr>
              <a:t>4. برنامة درس تربيت‌بدني بايد به همة ابعاد وجودي انسان اعم از جسماني‌، رواني‌، اجتماعي‌، اخلاقي و عاطفي توجه داشته باشد. </a:t>
            </a:r>
          </a:p>
          <a:p>
            <a:pPr algn="just" eaLnBrk="1" hangingPunct="1" latinLnBrk="1" lvl="0" rtl="1">
              <a:lnSpc>
                <a:spcPct val="90000"/>
              </a:lnSpc>
              <a:buFontTx/>
              <a:buNone/>
            </a:pPr>
            <a:r>
              <a:rPr altLang="en-US" b="1" sz="2400" lang="en-US">
                <a:ea typeface="B Lotus" pitchFamily="2" charset="-78"/>
              </a:rPr>
              <a:t>5. در برنامة درس تربيت‌بدني بايد با بهداشت و سالم‌سازي جسم و روان كودكان و نوجوانان و جوانان به طور ويژه لحاظ شود. </a:t>
            </a:r>
          </a:p>
          <a:p>
            <a:pPr algn="just" eaLnBrk="1" hangingPunct="1" latinLnBrk="1" lvl="0" rtl="1">
              <a:lnSpc>
                <a:spcPct val="90000"/>
              </a:lnSpc>
              <a:buFontTx/>
              <a:buNone/>
            </a:pPr>
            <a:r>
              <a:rPr altLang="en-US" b="1" sz="2400" lang="en-US">
                <a:ea typeface="B Lotus" pitchFamily="2" charset="-78"/>
              </a:rPr>
              <a:t> </a:t>
            </a:r>
          </a:p>
        </p:txBody>
      </p:sp>
      <p:sp>
        <p:nvSpPr>
          <p:cNvPr id="1048688"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25</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26.xml><?xml version="1.0" encoding="utf-8"?>
<p:sld xmlns:a="http://schemas.openxmlformats.org/drawingml/2006/main" xmlns:r="http://schemas.openxmlformats.org/officeDocument/2006/relationships" xmlns:p="http://schemas.openxmlformats.org/presentationml/2006/main" showMasterSp="1">
  <p:cSld>
    <p:spTree>
      <p:nvGrpSpPr>
        <p:cNvPr id="129" name=""/>
        <p:cNvGrpSpPr/>
        <p:nvPr/>
      </p:nvGrpSpPr>
      <p:grpSpPr>
        <a:xfrm rot="0">
          <a:off x="0" y="0"/>
          <a:ext cx="0" cy="0"/>
          <a:chOff x="0" y="0"/>
          <a:chExt cx="0" cy="0"/>
        </a:xfrm>
      </p:grpSpPr>
      <p:sp>
        <p:nvSpPr>
          <p:cNvPr id="1048689"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26</a:t>
            </a:fld>
            <a:endParaRPr altLang="en-US" sz="1200" lang="en-US">
              <a:solidFill>
                <a:srgbClr val="898989"/>
              </a:solidFill>
            </a:endParaRPr>
          </a:p>
        </p:txBody>
      </p:sp>
      <p:sp>
        <p:nvSpPr>
          <p:cNvPr id="1048690" name=""/>
          <p:cNvSpPr/>
          <p:nvPr/>
        </p:nvSpPr>
        <p:spPr>
          <a:xfrm rot="0">
            <a:off x="457200" y="381000"/>
            <a:ext cx="8077200" cy="54483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10000"/>
              </a:lnSpc>
              <a:spcBef>
                <a:spcPct val="50000"/>
              </a:spcBef>
            </a:pPr>
            <a:r>
              <a:rPr altLang="en-US" b="1" sz="3200" lang="en-US">
                <a:solidFill>
                  <a:srgbClr val="00FF00"/>
                </a:solidFill>
                <a:ea typeface="B Lotus" pitchFamily="2" charset="-78"/>
              </a:rPr>
              <a:t>اهميت برنامه‌ريزي در اجراي درس تربيت‌بدني</a:t>
            </a:r>
            <a:r>
              <a:rPr altLang="en-US" b="1" sz="2400" lang="en-US">
                <a:ea typeface="B Lotus" pitchFamily="2" charset="-78"/>
              </a:rPr>
              <a:t>‌ </a:t>
            </a:r>
            <a:r>
              <a:rPr altLang="en-US" b="1" sz="2400" lang="en-US">
                <a:solidFill>
                  <a:srgbClr val="00FF00"/>
                </a:solidFill>
                <a:ea typeface="B Lotus" pitchFamily="2" charset="-78"/>
              </a:rPr>
              <a:t>و آمادگی جسمانی</a:t>
            </a:r>
          </a:p>
          <a:p>
            <a:pPr algn="r" eaLnBrk="1" hangingPunct="1" latinLnBrk="1" lvl="0" rtl="1">
              <a:lnSpc>
                <a:spcPct val="110000"/>
              </a:lnSpc>
              <a:spcBef>
                <a:spcPct val="50000"/>
              </a:spcBef>
            </a:pPr>
            <a:r>
              <a:rPr altLang="en-US" b="1" sz="2400" lang="en-US">
                <a:ea typeface="B Lotus" pitchFamily="2" charset="-78"/>
              </a:rPr>
              <a:t>در برنامه‌ريزي تربيت‌بدني اهداف و اولويتهاي درسي مربوط به هر كلاس و پاية تحصيلي با استفاده از اطلاعات مربوط به فعاليتها و تجارب گذشته‌، تنظيم مي‌شود.. </a:t>
            </a:r>
          </a:p>
          <a:p>
            <a:pPr algn="r" eaLnBrk="1" hangingPunct="1" latinLnBrk="1" lvl="0" rtl="1">
              <a:lnSpc>
                <a:spcPct val="110000"/>
              </a:lnSpc>
              <a:spcBef>
                <a:spcPct val="50000"/>
              </a:spcBef>
            </a:pPr>
            <a:r>
              <a:rPr altLang="en-US" b="1" sz="2400" lang="en-US">
                <a:ea typeface="B Lotus" pitchFamily="2" charset="-78"/>
              </a:rPr>
              <a:t>به طور كلي‌، برنامه‌ريزي درس تربيت‌بدني و اعمال مديريت صحيح در اجراي آن باعث مي‌شود كه‌: </a:t>
            </a:r>
          </a:p>
          <a:p>
            <a:pPr algn="r" eaLnBrk="1" hangingPunct="1" latinLnBrk="1" lvl="0" rtl="1">
              <a:lnSpc>
                <a:spcPct val="110000"/>
              </a:lnSpc>
              <a:spcBef>
                <a:spcPct val="50000"/>
              </a:spcBef>
            </a:pPr>
            <a:r>
              <a:rPr altLang="en-US" b="1" sz="2400" lang="en-US">
                <a:ea typeface="B Lotus" pitchFamily="2" charset="-78"/>
              </a:rPr>
              <a:t>1. به اهداف از پيش تعيين شدة درس تربيت‌بدني و ورزش در مدارس دست يابيم‌. </a:t>
            </a:r>
          </a:p>
          <a:p>
            <a:pPr algn="r" eaLnBrk="1" hangingPunct="1" latinLnBrk="1" lvl="0" rtl="1">
              <a:lnSpc>
                <a:spcPct val="110000"/>
              </a:lnSpc>
              <a:spcBef>
                <a:spcPct val="50000"/>
              </a:spcBef>
            </a:pPr>
            <a:r>
              <a:rPr altLang="en-US" b="1" sz="2400" lang="en-US">
                <a:ea typeface="B Lotus" pitchFamily="2" charset="-78"/>
              </a:rPr>
              <a:t>2. از منابع و امكانات موجود به رغم تمام كمبودها و محدوديتها به نحو مطلوب بهره‌برداري شود. </a:t>
            </a:r>
          </a:p>
          <a:p>
            <a:pPr algn="r" eaLnBrk="1" hangingPunct="1" latinLnBrk="1" lvl="0" rtl="1">
              <a:lnSpc>
                <a:spcPct val="110000"/>
              </a:lnSpc>
              <a:spcBef>
                <a:spcPct val="50000"/>
              </a:spcBef>
            </a:pPr>
            <a:endParaRPr altLang="en-US" b="1" sz="1700" lang="en-US">
              <a:ea typeface="B Lotus" pitchFamily="2"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1">
  <p:cSld>
    <p:spTree>
      <p:nvGrpSpPr>
        <p:cNvPr id="130" name=""/>
        <p:cNvGrpSpPr/>
        <p:nvPr/>
      </p:nvGrpSpPr>
      <p:grpSpPr>
        <a:xfrm rot="0">
          <a:off x="0" y="0"/>
          <a:ext cx="0" cy="0"/>
          <a:chOff x="0" y="0"/>
          <a:chExt cx="0" cy="0"/>
        </a:xfrm>
      </p:grpSpPr>
      <p:sp>
        <p:nvSpPr>
          <p:cNvPr id="1048691"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27</a:t>
            </a:fld>
            <a:endParaRPr altLang="en-US" sz="1200" lang="en-US">
              <a:solidFill>
                <a:srgbClr val="898989"/>
              </a:solidFill>
            </a:endParaRPr>
          </a:p>
        </p:txBody>
      </p:sp>
      <p:sp>
        <p:nvSpPr>
          <p:cNvPr id="1048692" name=""/>
          <p:cNvSpPr/>
          <p:nvPr/>
        </p:nvSpPr>
        <p:spPr>
          <a:xfrm rot="0">
            <a:off x="1295400" y="534987"/>
            <a:ext cx="7391400" cy="553243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10000"/>
              </a:lnSpc>
              <a:spcBef>
                <a:spcPct val="50000"/>
              </a:spcBef>
            </a:pPr>
            <a:r>
              <a:rPr altLang="en-US" b="1" sz="2400" lang="en-US">
                <a:ea typeface="B Lotus" pitchFamily="2" charset="-78"/>
              </a:rPr>
              <a:t>3</a:t>
            </a:r>
            <a:r>
              <a:rPr altLang="en-US" b="1" sz="2400" lang="en-US">
                <a:ea typeface="B Lotus" pitchFamily="2" charset="-78"/>
              </a:rPr>
              <a:t>. تواناييها و استعدادهاي بالقوة دانش‌آموزان را در همة زمينه‌ها شكوفا كنيم و اطلاعات واقعي از آنها به دست آوريم‌.</a:t>
            </a:r>
          </a:p>
          <a:p>
            <a:pPr algn="r" eaLnBrk="1" hangingPunct="1" latinLnBrk="1" lvl="0" rtl="1">
              <a:lnSpc>
                <a:spcPct val="110000"/>
              </a:lnSpc>
              <a:spcBef>
                <a:spcPct val="50000"/>
              </a:spcBef>
            </a:pPr>
            <a:r>
              <a:rPr altLang="en-US" b="1" sz="2400" lang="en-US">
                <a:ea typeface="B Lotus" pitchFamily="2" charset="-78"/>
              </a:rPr>
              <a:t>4. وظايف و حوزة مسئوليتهاي همة دست‌اندركاران آموزش اعم از، معلمان تربيت‌بدني‌، مسئولان مدارس و تربيت‌بدني آموزشگاهها و نحوة مشاركت‌ِ والدين و دانش‌آموزان در اجراي صحيح و مطلوب درس تربيت‌بدني و ورزش مشخص شود. </a:t>
            </a:r>
          </a:p>
          <a:p>
            <a:pPr algn="r" eaLnBrk="1" hangingPunct="1" latinLnBrk="1" lvl="0" rtl="1">
              <a:lnSpc>
                <a:spcPct val="110000"/>
              </a:lnSpc>
              <a:spcBef>
                <a:spcPct val="50000"/>
              </a:spcBef>
            </a:pPr>
            <a:r>
              <a:rPr altLang="en-US" b="1" sz="2400" lang="en-US">
                <a:ea typeface="B Lotus" pitchFamily="2" charset="-78"/>
              </a:rPr>
              <a:t>5. همة افراد و، به خصوص‌، دانش‌آموزان و والدين و معلمان تربيت‌بدني در تنظيم و اجراي برنامه‌ها مشاركت فعال داشته باشند و براي پيشبرد اهداف همة همت خود را مصروف دارند. </a:t>
            </a:r>
          </a:p>
          <a:p>
            <a:pPr algn="r" eaLnBrk="1" hangingPunct="1" latinLnBrk="1" lvl="0" rtl="1">
              <a:lnSpc>
                <a:spcPct val="110000"/>
              </a:lnSpc>
              <a:spcBef>
                <a:spcPct val="50000"/>
              </a:spcBef>
            </a:pPr>
            <a:r>
              <a:rPr altLang="en-US" b="1" sz="2400" lang="en-US">
                <a:ea typeface="B Lotus" pitchFamily="2" charset="-78"/>
              </a:rPr>
              <a:t>6. به موقع در رفع كمبودها و نقايص برنامه‌هاي تربيت‌بدني و ورزش اقدام نماييم‌.</a:t>
            </a:r>
            <a:r>
              <a:rPr altLang="en-US" sz="2400" lang="en-US">
                <a:ea typeface="B Lotus" pitchFamily="2" charset="-78"/>
              </a:rPr>
              <a:t> </a:t>
            </a:r>
          </a:p>
          <a:p>
            <a:pPr eaLnBrk="1" hangingPunct="1" latinLnBrk="1" lvl="0" rtl="1">
              <a:lnSpc>
                <a:spcPct val="80000"/>
              </a:lnSpc>
              <a:spcBef>
                <a:spcPct val="50000"/>
              </a:spcBef>
            </a:pPr>
            <a:endParaRPr altLang="en-US" sz="2400" lang="en-US">
              <a:ea typeface="B Lotus"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1">
  <p:cSld>
    <p:spTree>
      <p:nvGrpSpPr>
        <p:cNvPr id="131" name=""/>
        <p:cNvGrpSpPr/>
        <p:nvPr/>
      </p:nvGrpSpPr>
      <p:grpSpPr>
        <a:xfrm rot="0">
          <a:off x="0" y="0"/>
          <a:ext cx="0" cy="0"/>
          <a:chOff x="0" y="0"/>
          <a:chExt cx="0" cy="0"/>
        </a:xfrm>
      </p:grpSpPr>
      <p:sp>
        <p:nvSpPr>
          <p:cNvPr id="1048693" name=""/>
          <p:cNvSpPr/>
          <p:nvPr>
            <p:ph sz="full" idx="1"/>
          </p:nvPr>
        </p:nvSpPr>
        <p:spPr>
          <a:xfrm rot="0">
            <a:off x="468312" y="0"/>
            <a:ext cx="8277225" cy="66294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30000"/>
              </a:lnSpc>
              <a:buFontTx/>
              <a:buNone/>
            </a:pPr>
            <a:r>
              <a:rPr altLang="en-US" b="1" sz="2400" lang="en-US">
                <a:solidFill>
                  <a:srgbClr val="00FF00"/>
                </a:solidFill>
                <a:ea typeface="B Lotus" pitchFamily="2" charset="-78"/>
              </a:rPr>
              <a:t>مواد برنامه‌هاي تربيت‌بدني </a:t>
            </a:r>
            <a:r>
              <a:rPr altLang="en-US" b="1" sz="2400" lang="en-US">
                <a:solidFill>
                  <a:srgbClr val="00FF00"/>
                </a:solidFill>
                <a:ea typeface="B Lotus" pitchFamily="2" charset="-78"/>
              </a:rPr>
              <a:t>و آمادگی جسمانی </a:t>
            </a:r>
            <a:r>
              <a:rPr altLang="en-US" b="1" sz="2400" lang="en-US">
                <a:solidFill>
                  <a:srgbClr val="00FF00"/>
                </a:solidFill>
                <a:ea typeface="B Lotus" pitchFamily="2" charset="-78"/>
              </a:rPr>
              <a:t>و ورزش در مدارس</a:t>
            </a:r>
            <a:r>
              <a:rPr altLang="en-US" b="1" sz="2400" lang="en-US">
                <a:ea typeface="B Lotus" pitchFamily="2" charset="-78"/>
              </a:rPr>
              <a:t>‌</a:t>
            </a:r>
          </a:p>
          <a:p>
            <a:pPr algn="just" eaLnBrk="1" hangingPunct="1" latinLnBrk="1" lvl="0" rtl="1">
              <a:lnSpc>
                <a:spcPct val="130000"/>
              </a:lnSpc>
              <a:buFontTx/>
              <a:buNone/>
            </a:pPr>
            <a:r>
              <a:rPr altLang="en-US" b="1" sz="2400" lang="en-US">
                <a:ea typeface="B Lotus" pitchFamily="2" charset="-78"/>
              </a:rPr>
              <a:t>در ارتباط با مواد و عناصر تشكيل‌دهندة برنامة تربيت‌بدني و ورزش نمي‌توان به طور قاطع اظهار نظر كرد و فعاليتها و برنامه‌هاي يكنواخت و يكساني را براي تمام مدارس‌، در دوره‌هاي تحصيلي مختلف‌، در سطح كشور ارائه داد. علت اين امر را مي‌توان در چند مورد بيان كرد: </a:t>
            </a:r>
          </a:p>
          <a:p>
            <a:pPr algn="just" eaLnBrk="1" hangingPunct="1" latinLnBrk="1" lvl="0" rtl="1">
              <a:lnSpc>
                <a:spcPct val="130000"/>
              </a:lnSpc>
              <a:buFontTx/>
              <a:buNone/>
            </a:pPr>
            <a:r>
              <a:rPr altLang="en-US" b="1" sz="2400" lang="en-US">
                <a:ea typeface="B Lotus" pitchFamily="2" charset="-78"/>
              </a:rPr>
              <a:t>الف‌) نگرش دانش‌آموزان و والدين آنها نسبت به برنامه‌هاي تربيت‌بدني و ورزش متفاوت است‌. عده‌اي فعاليتهاي تربيت‌بدني در ساعت آموزشي را نوعي تفريح و سرگرمي مي‌دانند و معتقدند كه فعاليتهاي ورزشي براي گذراندن اوقات فراغت و تفريح در برنامة مدارس گنجانده شده است‌. عده‌اي ديگر از دانش‌آموزان و والدين آنها به نقش سالم‌سازي و بهداشتي تربيت‌بدني آگاه‌اند و معتقدند كه فعاليتهاي تربيت‌بدني بهترين وسيله براي تربيت جسم و روان است و با اين ديدگاه در كلاسهاي تربيت‌بدني به فعاليت مي‌پردازند. </a:t>
            </a:r>
          </a:p>
        </p:txBody>
      </p:sp>
      <p:sp>
        <p:nvSpPr>
          <p:cNvPr id="1048694"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28</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29.xml><?xml version="1.0" encoding="utf-8"?>
<p:sld xmlns:a="http://schemas.openxmlformats.org/drawingml/2006/main" xmlns:r="http://schemas.openxmlformats.org/officeDocument/2006/relationships" xmlns:p="http://schemas.openxmlformats.org/presentationml/2006/main" showMasterSp="1">
  <p:cSld>
    <p:spTree>
      <p:nvGrpSpPr>
        <p:cNvPr id="132" name=""/>
        <p:cNvGrpSpPr/>
        <p:nvPr/>
      </p:nvGrpSpPr>
      <p:grpSpPr>
        <a:xfrm rot="0">
          <a:off x="0" y="0"/>
          <a:ext cx="0" cy="0"/>
          <a:chOff x="0" y="0"/>
          <a:chExt cx="0" cy="0"/>
        </a:xfrm>
      </p:grpSpPr>
      <p:sp>
        <p:nvSpPr>
          <p:cNvPr id="1048695" name=""/>
          <p:cNvSpPr/>
          <p:nvPr>
            <p:ph sz="full" idx="1"/>
          </p:nvPr>
        </p:nvSpPr>
        <p:spPr>
          <a:xfrm rot="0">
            <a:off x="1143000" y="765175"/>
            <a:ext cx="7602537" cy="525462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buFontTx/>
              <a:buNone/>
            </a:pPr>
            <a:r>
              <a:rPr altLang="en-US" b="1" sz="2400" lang="en-US">
                <a:ea typeface="B Lotus" pitchFamily="2" charset="-78"/>
              </a:rPr>
              <a:t>ب‌) آموزشگاهها و مدارس در سراسر كشور داراي امكانات‌، تأسيسات و تجهيزات ورزشي يكسان نيستند. بنابراين‌، هر مدرسه و آموزشگاه‌، با توجه به وضعيت و امكانات خود، هدفهايي دست‌يافتني در برنامة فعاليتهاي تربيت‌بدني و ورزشي در نظر مي‌گيرد و اجرا مي‌كند. </a:t>
            </a:r>
          </a:p>
          <a:p>
            <a:pPr algn="just" eaLnBrk="1" hangingPunct="1" latinLnBrk="1" lvl="0" rtl="1">
              <a:buFontTx/>
              <a:buNone/>
            </a:pPr>
            <a:r>
              <a:rPr altLang="en-US" b="1" sz="2400" lang="en-US">
                <a:ea typeface="B Lotus" pitchFamily="2" charset="-78"/>
              </a:rPr>
              <a:t>با توجه به نگرش‌، خواسته‌ها و نيازهاي فوق‌، كه براي فعاليتهاي تربيت‌بدني و ورزش در نظر گرفته شده است‌، صرف‌نظر از ميزان امكانات و تأسيسات ورزشي‌ِ مدارس‌، برنامه‌هاي تربيت‌بدني و ورزش مي‌بايست شامل موارد زير باشد: </a:t>
            </a:r>
          </a:p>
          <a:p>
            <a:pPr algn="just" eaLnBrk="1" hangingPunct="1" latinLnBrk="1" lvl="0" rtl="1">
              <a:buFontTx/>
              <a:buNone/>
            </a:pPr>
            <a:r>
              <a:rPr altLang="en-US" b="1" sz="2400" lang="en-US">
                <a:ea typeface="B Lotus" pitchFamily="2" charset="-78"/>
              </a:rPr>
              <a:t>1. برنامة كلاسهاي آموزش تربيت‌بدني و ورزش‌; </a:t>
            </a:r>
          </a:p>
          <a:p>
            <a:pPr algn="just" eaLnBrk="1" hangingPunct="1" latinLnBrk="1" lvl="0" rtl="1">
              <a:buFontTx/>
              <a:buNone/>
            </a:pPr>
            <a:r>
              <a:rPr altLang="en-US" b="1" sz="2400" lang="en-US">
                <a:ea typeface="B Lotus" pitchFamily="2" charset="-78"/>
              </a:rPr>
              <a:t>2. برنامه كلاسهاي فوق برنامة تربيت‌بدني و ورزش‌; </a:t>
            </a:r>
          </a:p>
          <a:p>
            <a:pPr algn="just" eaLnBrk="1" hangingPunct="1" latinLnBrk="1" lvl="0" rtl="1">
              <a:buFontTx/>
              <a:buNone/>
            </a:pPr>
            <a:r>
              <a:rPr altLang="en-US" b="1" sz="2400" lang="en-US">
                <a:ea typeface="B Lotus" pitchFamily="2" charset="-78"/>
              </a:rPr>
              <a:t>3. برنامة كلاسهاي تربيت‌بدني اصلاحي‌; </a:t>
            </a:r>
          </a:p>
          <a:p>
            <a:pPr algn="just" eaLnBrk="1" hangingPunct="1" latinLnBrk="1" lvl="0" rtl="1">
              <a:buFontTx/>
              <a:buNone/>
            </a:pPr>
            <a:r>
              <a:rPr altLang="en-US" b="1" sz="2400" lang="en-US">
                <a:ea typeface="B Lotus" pitchFamily="2" charset="-78"/>
              </a:rPr>
              <a:t>4. برنامة مسابقات و رقابتهاي ورزشي‌. </a:t>
            </a:r>
          </a:p>
        </p:txBody>
      </p:sp>
      <p:sp>
        <p:nvSpPr>
          <p:cNvPr id="104869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29</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3.xml><?xml version="1.0" encoding="utf-8"?>
<p:sld xmlns:a="http://schemas.openxmlformats.org/drawingml/2006/main" xmlns:r="http://schemas.openxmlformats.org/officeDocument/2006/relationships" xmlns:p="http://schemas.openxmlformats.org/presentationml/2006/main" showMasterSp="1">
  <p:cSld>
    <p:spTree>
      <p:nvGrpSpPr>
        <p:cNvPr id="101" name=""/>
        <p:cNvGrpSpPr/>
        <p:nvPr/>
      </p:nvGrpSpPr>
      <p:grpSpPr>
        <a:xfrm rot="0">
          <a:off x="0" y="0"/>
          <a:ext cx="0" cy="0"/>
          <a:chOff x="0" y="0"/>
          <a:chExt cx="0" cy="0"/>
        </a:xfrm>
      </p:grpSpPr>
      <p:sp>
        <p:nvSpPr>
          <p:cNvPr id="1048585" name=""/>
          <p:cNvSpPr/>
          <p:nvPr>
            <p:ph sz="full" idx="1"/>
          </p:nvPr>
        </p:nvSpPr>
        <p:spPr>
          <a:xfrm rot="0">
            <a:off x="533400" y="381000"/>
            <a:ext cx="8305800" cy="64770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30000"/>
              </a:lnSpc>
              <a:buFontTx/>
              <a:buNone/>
            </a:pPr>
            <a:r>
              <a:rPr altLang="en-US" b="1" sz="2000" lang="en-US">
                <a:ea typeface="B Lotus" pitchFamily="2" charset="-78"/>
              </a:rPr>
              <a:t>ژرژهپر </a:t>
            </a:r>
            <a:r>
              <a:rPr altLang="en-US" b="1" sz="2400" lang="en-US">
                <a:ea typeface="B Lotus" pitchFamily="2" charset="-78"/>
              </a:rPr>
              <a:t>:</a:t>
            </a:r>
            <a:r>
              <a:rPr altLang="en-US" b="1" sz="2400" lang="en-US">
                <a:ea typeface="B Lotus" pitchFamily="2" charset="-78"/>
              </a:rPr>
              <a:t> «تربيت‌بدني علمي است منظم‌، اصولي‌، تدريجي و مداوم كه از سن كودكي تا كهولت به منظور تقويت كامل بدن كسب سلامتي و بالابردن قدرت و استقامت دستگاههاي مختلف بدن و پرورش استعدادهاي افراد براي انجام هر نوع فعاليت مي‌باشد».</a:t>
            </a:r>
          </a:p>
          <a:p>
            <a:pPr algn="just" eaLnBrk="1" hangingPunct="1" latinLnBrk="1" lvl="0" rtl="1">
              <a:lnSpc>
                <a:spcPct val="130000"/>
              </a:lnSpc>
              <a:buFontTx/>
              <a:buNone/>
            </a:pPr>
            <a:r>
              <a:rPr altLang="en-US" b="1" sz="2400" lang="en-US">
                <a:ea typeface="B Lotus" pitchFamily="2" charset="-78"/>
              </a:rPr>
              <a:t> دكتر لوبوش </a:t>
            </a:r>
            <a:r>
              <a:rPr altLang="en-US" b="1" sz="2400" lang="en-US">
                <a:ea typeface="B Lotus" pitchFamily="2" charset="-78"/>
              </a:rPr>
              <a:t>:</a:t>
            </a:r>
            <a:r>
              <a:rPr altLang="en-US" b="1" sz="2400" lang="en-US">
                <a:ea typeface="B Lotus" pitchFamily="2" charset="-78"/>
              </a:rPr>
              <a:t> «تربيت‌بدني مجموع روشهايي است كه جهت تبديل بدن به يك وسيلة مورد اعتماد و تطابق و همگامي با محيطهاي بيولوژيكي و اجتماعي از طريق پرورش عوامل بيولوژيكي (قدرت و استقامت دستگاههاي گردش خون و تنفس‌) و عوامل رواني‌ـ حركتي كه خود باعث به وجود آمدن كنترل و مهارتهاي بدني كه يكي از عوامل مهم رفتار و شخصيت آدمي است مي‌باشد». </a:t>
            </a:r>
          </a:p>
          <a:p>
            <a:pPr algn="just" eaLnBrk="1" hangingPunct="1" latinLnBrk="1" lvl="0" rtl="1">
              <a:lnSpc>
                <a:spcPct val="130000"/>
              </a:lnSpc>
              <a:buFontTx/>
              <a:buNone/>
            </a:pPr>
            <a:r>
              <a:rPr altLang="en-US" b="1" sz="2400" lang="en-US">
                <a:ea typeface="B Lotus" pitchFamily="2" charset="-78"/>
              </a:rPr>
              <a:t>با تعاريف فوق مي‌توان چنين نتيجه گرفت كه ورزش بخشي از تربيت‌بدني است كه انجام‌دادن آن منوط به كسب انواع مهارتهاي حركتي و ورزشي است‌. </a:t>
            </a:r>
          </a:p>
          <a:p>
            <a:pPr algn="just" eaLnBrk="1" hangingPunct="1" latinLnBrk="1" lvl="0" rtl="1">
              <a:lnSpc>
                <a:spcPct val="130000"/>
              </a:lnSpc>
              <a:buFontTx/>
              <a:buNone/>
            </a:pPr>
            <a:endParaRPr altLang="en-US" b="1" sz="2400" lang="en-US">
              <a:ea typeface="B Lotus" pitchFamily="2" charset="-78"/>
            </a:endParaRPr>
          </a:p>
        </p:txBody>
      </p:sp>
      <p:sp>
        <p:nvSpPr>
          <p:cNvPr id="104858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30.xml><?xml version="1.0" encoding="utf-8"?>
<p:sld xmlns:a="http://schemas.openxmlformats.org/drawingml/2006/main" xmlns:r="http://schemas.openxmlformats.org/officeDocument/2006/relationships" xmlns:p="http://schemas.openxmlformats.org/presentationml/2006/main" showMasterSp="1">
  <p:cSld>
    <p:spTree>
      <p:nvGrpSpPr>
        <p:cNvPr id="133" name=""/>
        <p:cNvGrpSpPr/>
        <p:nvPr/>
      </p:nvGrpSpPr>
      <p:grpSpPr>
        <a:xfrm rot="0">
          <a:off x="0" y="0"/>
          <a:ext cx="0" cy="0"/>
          <a:chOff x="0" y="0"/>
          <a:chExt cx="0" cy="0"/>
        </a:xfrm>
      </p:grpSpPr>
      <p:sp>
        <p:nvSpPr>
          <p:cNvPr id="1048697"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30</a:t>
            </a:fld>
            <a:endParaRPr altLang="en-US" sz="1200" lang="en-US">
              <a:solidFill>
                <a:srgbClr val="898989"/>
              </a:solidFill>
            </a:endParaRPr>
          </a:p>
        </p:txBody>
      </p:sp>
      <p:sp>
        <p:nvSpPr>
          <p:cNvPr id="1048698" name=""/>
          <p:cNvSpPr/>
          <p:nvPr/>
        </p:nvSpPr>
        <p:spPr>
          <a:xfrm rot="0">
            <a:off x="1066800" y="457200"/>
            <a:ext cx="7772400" cy="58166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spcBef>
                <a:spcPct val="50000"/>
              </a:spcBef>
            </a:pPr>
            <a:r>
              <a:rPr altLang="en-US" b="1" sz="2400" lang="en-US">
                <a:ea typeface="B Lotus" pitchFamily="2" charset="-78"/>
              </a:rPr>
              <a:t>حال به شرح اجمالي هر كدام از چهار مورد فوق مي‌پردازيم‌: </a:t>
            </a:r>
          </a:p>
          <a:p>
            <a:pPr algn="r" eaLnBrk="1" hangingPunct="1" latinLnBrk="1" lvl="0" rtl="1">
              <a:spcBef>
                <a:spcPct val="50000"/>
              </a:spcBef>
            </a:pPr>
            <a:endParaRPr altLang="en-US" b="1" sz="2400" lang="en-US">
              <a:ea typeface="B Lotus" pitchFamily="2" charset="-78"/>
            </a:endParaRPr>
          </a:p>
          <a:p>
            <a:pPr algn="r" eaLnBrk="1" hangingPunct="1" latinLnBrk="1" lvl="0" rtl="1">
              <a:spcBef>
                <a:spcPct val="50000"/>
              </a:spcBef>
            </a:pPr>
            <a:r>
              <a:rPr altLang="en-US" b="1" sz="2400" lang="en-US">
                <a:ea typeface="B Lotus" pitchFamily="2" charset="-78"/>
              </a:rPr>
              <a:t>1</a:t>
            </a:r>
            <a:r>
              <a:rPr altLang="en-US" b="1" sz="2400" lang="en-US">
                <a:solidFill>
                  <a:srgbClr val="00FF00"/>
                </a:solidFill>
                <a:ea typeface="B Lotus" pitchFamily="2" charset="-78"/>
              </a:rPr>
              <a:t>. برنامة كلاسهاي آموزش تربيت‌بدني و آمادگی جسمانی </a:t>
            </a:r>
            <a:r>
              <a:rPr altLang="en-US" b="1" sz="2400" lang="en-US">
                <a:solidFill>
                  <a:srgbClr val="00FF00"/>
                </a:solidFill>
                <a:ea typeface="B Lotus" pitchFamily="2" charset="-78"/>
              </a:rPr>
              <a:t>و ورزش</a:t>
            </a:r>
            <a:r>
              <a:rPr altLang="en-US" b="1" sz="2400" lang="en-US">
                <a:ea typeface="B Lotus" pitchFamily="2" charset="-78"/>
              </a:rPr>
              <a:t>‌</a:t>
            </a:r>
          </a:p>
          <a:p>
            <a:pPr algn="r" eaLnBrk="1" hangingPunct="1" latinLnBrk="1" lvl="0" rtl="1">
              <a:spcBef>
                <a:spcPct val="50000"/>
              </a:spcBef>
            </a:pPr>
            <a:r>
              <a:rPr altLang="en-US" b="1" sz="2400" lang="en-US">
                <a:ea typeface="B Lotus" pitchFamily="2" charset="-78"/>
              </a:rPr>
              <a:t>برنامة كلاسهاي آموزش تربيت‌بدني و ورزش در مدارس در دوره‌هاي مختلف تحصيلي عبارت است از كلاسهاي آموزش تربيت‌بدني اجباري براي تمام دانش‌آموزاني كه از سلامت كامل جسمي و رواني برخوردارند. اين كلاسها، همانند ساير دروس‌، در متن برنامه‌هاي هفتگي دانش‌آموزان گنجانيده مي‌شود. اين كلاسها عموماً در قالب زماني دو ساعت در هفته برنامه‌ريزي مي‌شود و جزء برنامه‌هاي تدريس موظف معلمان تربيت‌بدني در مدارس محسوب مي‌شود. محتواي اين كلاسها عمدتاً شامل موارد زير است‌: آموزش فعاليتها و مهارتهاي مختلف حركتي‌، ارائة شيوه‌هاي مختلف توسعه و افزايش قابليتهاي جسماني‌، آموزش قواعد و مقررات رشته‌هاي مختلف ورزشي‌، آموزش شيوه‌هاي صحيح اجراي تمرينهاي ورزشي با رعايت تمام مسائل و اصول پرورشي و تربيتي و سلامتي‌.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1">
  <p:cSld>
    <p:spTree>
      <p:nvGrpSpPr>
        <p:cNvPr id="134" name=""/>
        <p:cNvGrpSpPr/>
        <p:nvPr/>
      </p:nvGrpSpPr>
      <p:grpSpPr>
        <a:xfrm rot="0">
          <a:off x="0" y="0"/>
          <a:ext cx="0" cy="0"/>
          <a:chOff x="0" y="0"/>
          <a:chExt cx="0" cy="0"/>
        </a:xfrm>
      </p:grpSpPr>
      <p:sp>
        <p:nvSpPr>
          <p:cNvPr id="1048699" name=""/>
          <p:cNvSpPr/>
          <p:nvPr>
            <p:ph sz="full" idx="1"/>
          </p:nvPr>
        </p:nvSpPr>
        <p:spPr>
          <a:xfrm rot="0">
            <a:off x="457200" y="609600"/>
            <a:ext cx="8277225" cy="553402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20000"/>
              </a:lnSpc>
              <a:buFontTx/>
              <a:buNone/>
            </a:pPr>
            <a:r>
              <a:rPr altLang="en-US" b="1" sz="1800" lang="en-US">
                <a:solidFill>
                  <a:srgbClr val="00FF00"/>
                </a:solidFill>
                <a:ea typeface="B Lotus" pitchFamily="2" charset="-78"/>
              </a:rPr>
              <a:t> </a:t>
            </a:r>
            <a:r>
              <a:rPr altLang="en-US" b="1" sz="2400" lang="en-US">
                <a:solidFill>
                  <a:srgbClr val="00FF00"/>
                </a:solidFill>
                <a:ea typeface="B Lotus" pitchFamily="2" charset="-78"/>
              </a:rPr>
              <a:t>2. برنامة كلاسهاي فوق برنامة تربيت‌بدني و آمادگی جسمانی </a:t>
            </a:r>
            <a:r>
              <a:rPr altLang="en-US" b="1" sz="2400" lang="en-US">
                <a:solidFill>
                  <a:srgbClr val="00FF00"/>
                </a:solidFill>
                <a:ea typeface="B Lotus" pitchFamily="2" charset="-78"/>
              </a:rPr>
              <a:t> و ورزش‌</a:t>
            </a:r>
          </a:p>
          <a:p>
            <a:pPr algn="just" eaLnBrk="1" hangingPunct="1" latinLnBrk="1" lvl="0" rtl="1">
              <a:lnSpc>
                <a:spcPct val="120000"/>
              </a:lnSpc>
              <a:buFontTx/>
              <a:buNone/>
            </a:pPr>
            <a:r>
              <a:rPr altLang="en-US" b="1" sz="2400" lang="en-US">
                <a:ea typeface="B Lotus" pitchFamily="2" charset="-78"/>
              </a:rPr>
              <a:t>برنامة كلاسهاي فوق برنامة تربيت‌بدني و ورزش عبارت است از كلاسهايي كه مسئولان آموزشگاه و معلمان تربيت‌بدني و ورزش در خارج از ساعات برنامه‌هاي هفتگي درسي برنامه‌ريزي و دانش‌آموزان به طور داوطلبانه در اين كلاسها شركت مي‌كنند. در اين‌گونه كلاسهاي تكميلي‌ِ تربيت‌بدني كه در برنامة هفتگي گنجانيده مي‌شود، معمولاً آن دسته از دانش‌آموزان كه در اجراي مهارتهاي ورزشي دچار مشكل هستند و احتمال بهبود آنها با شركت در كلاسهاي فوق برنامة تربيت‌بدني وجود دارد، به اين كلاسها هدايت مي‌شوند. </a:t>
            </a:r>
          </a:p>
          <a:p>
            <a:pPr algn="just" eaLnBrk="1" hangingPunct="1" latinLnBrk="1" lvl="0" rtl="1">
              <a:lnSpc>
                <a:spcPct val="120000"/>
              </a:lnSpc>
              <a:buFontTx/>
              <a:buNone/>
            </a:pPr>
            <a:r>
              <a:rPr altLang="en-US" b="1" sz="2400" lang="en-US">
                <a:ea typeface="B Lotus" pitchFamily="2" charset="-78"/>
              </a:rPr>
              <a:t>بنابراين توصيه مي‌شود كه شركت‌كنندگان در كلاسهاي فوق برنامه در فعاليتهايي شركت كنند كه قبلاً در كلاسهاي آموزشي تدريس شده است تا بتوانند با تمرين بيشتر در كلاسهاي فوق برنامه كمبودهاي جسماني‌، مهارتي و رواني‌اجتماعي خود را برطرف كنند. </a:t>
            </a:r>
          </a:p>
        </p:txBody>
      </p:sp>
      <p:sp>
        <p:nvSpPr>
          <p:cNvPr id="104870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31</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32.xml><?xml version="1.0" encoding="utf-8"?>
<p:sld xmlns:a="http://schemas.openxmlformats.org/drawingml/2006/main" xmlns:r="http://schemas.openxmlformats.org/officeDocument/2006/relationships" xmlns:p="http://schemas.openxmlformats.org/presentationml/2006/main" showMasterSp="1">
  <p:cSld>
    <p:spTree>
      <p:nvGrpSpPr>
        <p:cNvPr id="135" name=""/>
        <p:cNvGrpSpPr/>
        <p:nvPr/>
      </p:nvGrpSpPr>
      <p:grpSpPr>
        <a:xfrm rot="0">
          <a:off x="0" y="0"/>
          <a:ext cx="0" cy="0"/>
          <a:chOff x="0" y="0"/>
          <a:chExt cx="0" cy="0"/>
        </a:xfrm>
      </p:grpSpPr>
      <p:sp>
        <p:nvSpPr>
          <p:cNvPr id="1048701"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32</a:t>
            </a:fld>
            <a:endParaRPr altLang="en-US" sz="1200" lang="en-US">
              <a:solidFill>
                <a:srgbClr val="898989"/>
              </a:solidFill>
            </a:endParaRPr>
          </a:p>
        </p:txBody>
      </p:sp>
      <p:sp>
        <p:nvSpPr>
          <p:cNvPr id="1048702" name=""/>
          <p:cNvSpPr/>
          <p:nvPr/>
        </p:nvSpPr>
        <p:spPr>
          <a:xfrm rot="0">
            <a:off x="838200" y="685800"/>
            <a:ext cx="7772400" cy="565308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80000"/>
              </a:lnSpc>
              <a:spcBef>
                <a:spcPct val="50000"/>
              </a:spcBef>
            </a:pPr>
            <a:r>
              <a:rPr altLang="en-US" b="1" sz="2800" lang="en-US">
                <a:solidFill>
                  <a:srgbClr val="00FF00"/>
                </a:solidFill>
                <a:ea typeface="B Lotus" pitchFamily="2" charset="-78"/>
              </a:rPr>
              <a:t>3. برنامة كلاسهاي تربيت‌بدني اصلاحي</a:t>
            </a:r>
            <a:r>
              <a:rPr altLang="en-US" b="1" sz="2400" lang="en-US">
                <a:ea typeface="B Lotus" pitchFamily="2" charset="-78"/>
              </a:rPr>
              <a:t>‌</a:t>
            </a:r>
          </a:p>
          <a:p>
            <a:pPr algn="r" eaLnBrk="1" hangingPunct="1" latinLnBrk="1" lvl="0" rtl="1">
              <a:lnSpc>
                <a:spcPct val="130000"/>
              </a:lnSpc>
              <a:spcBef>
                <a:spcPct val="50000"/>
              </a:spcBef>
            </a:pPr>
            <a:r>
              <a:rPr altLang="en-US" b="1" sz="2000" lang="en-US">
                <a:ea typeface="B Lotus" pitchFamily="2" charset="-78"/>
              </a:rPr>
              <a:t>برنامة كلاسهاي تربيت‌بدني اصلاحي در مدارس براي آن دسته از دانش‌آموزاني ارائه مي‌شود كه نيازها و احتياجات حركتي و مهارتهاي ويژه دارند. به طور مشخص مي‌توان از دانش‌آموزاني نام برد كه داراي عقب‌ماندگي جسمي و يا ناهنجارهاي اسكلتي مي‌باشند، مانند افرادِ گوژپشت يا كساني كه پاهاي پرانتزي دارند يا دانش‌آموزاني كه داراي چرخش غيرطبيعي لگن هستند و بالاخره آن دسته از دانش‌آموزاني كه هماهنگي عصبي عضلاني ندارند.</a:t>
            </a:r>
          </a:p>
          <a:p>
            <a:pPr algn="r" eaLnBrk="1" hangingPunct="1" latinLnBrk="1" lvl="0" rtl="1">
              <a:lnSpc>
                <a:spcPct val="130000"/>
              </a:lnSpc>
              <a:spcBef>
                <a:spcPct val="50000"/>
              </a:spcBef>
            </a:pPr>
            <a:r>
              <a:rPr altLang="en-US" b="1" sz="2000" lang="en-US">
                <a:ea typeface="B Lotus" pitchFamily="2" charset="-78"/>
              </a:rPr>
              <a:t> اين كلاسها زير نظر معلمان تربيت‌بدني واجد شرايط و با صلاحيت و آموزش ديده با امكانات آموزشي مناسب داير مي‌گردد. در اين كلاسها افرادي كه نمي‌توانند در فعاليتهاي ورزشي عادي شركت كنند، فرصتهايي را براي رفع نقايص و كمبودهاي جسماني ـ حركتي خود به دست مي‌آورند. اين كلاسها به خصوص در دورة تحصيلي دبستان‌، كه امكان رفع نقص و بهبود ناتوانيهاي جسمي و رواني كودكان و نوجوانان بيشتر است‌، از اهميت فوق‌العاده‌اي برخوردار است‌. </a:t>
            </a:r>
          </a:p>
          <a:p>
            <a:pPr algn="r" eaLnBrk="1" hangingPunct="1" latinLnBrk="1" lvl="0" rtl="1">
              <a:lnSpc>
                <a:spcPct val="130000"/>
              </a:lnSpc>
              <a:spcBef>
                <a:spcPct val="50000"/>
              </a:spcBef>
            </a:pPr>
            <a:endParaRPr altLang="en-US" b="1" sz="2000" lang="en-US">
              <a:ea typeface="B Lotus" pitchFamily="2" charset="-78"/>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1">
  <p:cSld>
    <p:spTree>
      <p:nvGrpSpPr>
        <p:cNvPr id="136" name=""/>
        <p:cNvGrpSpPr/>
        <p:nvPr/>
      </p:nvGrpSpPr>
      <p:grpSpPr>
        <a:xfrm rot="0">
          <a:off x="0" y="0"/>
          <a:ext cx="0" cy="0"/>
          <a:chOff x="0" y="0"/>
          <a:chExt cx="0" cy="0"/>
        </a:xfrm>
      </p:grpSpPr>
      <p:sp>
        <p:nvSpPr>
          <p:cNvPr id="1048703" name=""/>
          <p:cNvSpPr/>
          <p:nvPr>
            <p:ph sz="full" idx="1"/>
          </p:nvPr>
        </p:nvSpPr>
        <p:spPr>
          <a:xfrm rot="0">
            <a:off x="1066800" y="1143000"/>
            <a:ext cx="7602537" cy="54102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endParaRPr altLang="en-US" b="1" sz="1800" lang="en-US">
              <a:ea typeface="B Lotus" pitchFamily="2" charset="-78"/>
            </a:endParaRPr>
          </a:p>
          <a:p>
            <a:pPr algn="just" eaLnBrk="1" hangingPunct="1" latinLnBrk="1" lvl="0" rtl="1">
              <a:lnSpc>
                <a:spcPct val="110000"/>
              </a:lnSpc>
              <a:buFontTx/>
              <a:buNone/>
            </a:pPr>
            <a:r>
              <a:rPr altLang="en-US" b="1" sz="2800" lang="en-US">
                <a:ea typeface="B Lotus" pitchFamily="2" charset="-78"/>
              </a:rPr>
              <a:t>4. برنامة مسابقات و رقابتهاي ورزشي‌</a:t>
            </a:r>
          </a:p>
          <a:p>
            <a:pPr algn="just" eaLnBrk="1" hangingPunct="1" latinLnBrk="1" lvl="0" rtl="1">
              <a:lnSpc>
                <a:spcPct val="150000"/>
              </a:lnSpc>
              <a:buFontTx/>
              <a:buNone/>
            </a:pPr>
            <a:r>
              <a:rPr altLang="en-US" b="1" sz="2400" lang="en-US">
                <a:ea typeface="B Lotus" pitchFamily="2" charset="-78"/>
              </a:rPr>
              <a:t>برنامة مسابقات و رقابتهاي ورزشي مدارس شامل برنامة مسابقات ورزشي بين دانش‌آموزان يك كلاس‌، مسابقات ورزشي بين دانش‌آموزان منتخب كلاسهاي مختلف در يك مدرسه‌و برگزاري مسابقات بين مدارس‌مختلف است‌. دانش‌آموزان صاحب مستعد از لحاظ ورزشي و آموزش ديده و آگاه به قوانين و مقررات رشته‌هاي ورزشي مي‌توانند در اين مسابقات و رقابتهاي ورزشي شركت كنند. </a:t>
            </a:r>
          </a:p>
          <a:p>
            <a:pPr algn="just" eaLnBrk="1" hangingPunct="1" latinLnBrk="1" lvl="0" rtl="1">
              <a:lnSpc>
                <a:spcPct val="150000"/>
              </a:lnSpc>
              <a:buFontTx/>
              <a:buNone/>
            </a:pPr>
            <a:r>
              <a:rPr altLang="en-US" b="1" sz="2400" lang="en-US">
                <a:ea typeface="B Lotus" pitchFamily="2" charset="-78"/>
              </a:rPr>
              <a:t>مواد برنامه‌هاي تربيت‌بدني و ورزش در مدارس در جدول شمارة 1 آمده‌است‌. </a:t>
            </a:r>
          </a:p>
        </p:txBody>
      </p:sp>
      <p:sp>
        <p:nvSpPr>
          <p:cNvPr id="1048704"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33</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34.xml><?xml version="1.0" encoding="utf-8"?>
<p:sld xmlns:a="http://schemas.openxmlformats.org/drawingml/2006/main" xmlns:r="http://schemas.openxmlformats.org/officeDocument/2006/relationships" xmlns:p="http://schemas.openxmlformats.org/presentationml/2006/main" showMasterSp="1">
  <p:cSld>
    <p:spTree>
      <p:nvGrpSpPr>
        <p:cNvPr id="137" name=""/>
        <p:cNvGrpSpPr/>
        <p:nvPr/>
      </p:nvGrpSpPr>
      <p:grpSpPr>
        <a:xfrm rot="0">
          <a:off x="0" y="0"/>
          <a:ext cx="0" cy="0"/>
          <a:chOff x="0" y="0"/>
          <a:chExt cx="0" cy="0"/>
        </a:xfrm>
      </p:grpSpPr>
      <p:sp>
        <p:nvSpPr>
          <p:cNvPr id="1048705" name=""/>
          <p:cNvSpPr/>
          <p:nvPr>
            <p:ph type="title" sz="full" idx="0"/>
          </p:nvPr>
        </p:nvSpPr>
        <p:spPr>
          <a:xfrm rot="0">
            <a:off x="1293812" y="260350"/>
            <a:ext cx="7772400" cy="360362"/>
          </a:xfrm>
          <a:prstGeom prst="rect"/>
          <a:noFill/>
          <a:ln>
            <a:noFill/>
          </a:ln>
        </p:spPr>
        <p:txBody>
          <a:bodyPr anchor="ctr" bIns="45720" lIns="91440" rIns="91440" tIns="45720"/>
          <a:lstStyle>
            <a:lvl1pPr algn="ctr" fontAlgn="base" indent="0" latinLnBrk="1" marL="0" rtl="0">
              <a:lnSpc>
                <a:spcPct val="100000"/>
              </a:lnSpc>
              <a:spcBef>
                <a:spcPct val="0"/>
              </a:spcBef>
              <a:spcAft>
                <a:spcPct val="0"/>
              </a:spcAft>
              <a:buFontTx/>
              <a:buNone/>
              <a:defRPr baseline="0" b="0" sz="4400" i="0">
                <a:solidFill>
                  <a:schemeClr val="dk1"/>
                </a:solidFill>
                <a:latin typeface="Calibri" pitchFamily="34" charset="0"/>
                <a:sym typeface="Arial" pitchFamily="0" charset="0"/>
              </a:defRPr>
            </a:lvl1pPr>
          </a:lstStyle>
          <a:p>
            <a:pPr eaLnBrk="1" hangingPunct="1" latinLnBrk="1" lvl="0" rtl="1"/>
            <a:r>
              <a:rPr altLang="en-US" b="1" sz="1600" i="1" lang="en-US">
                <a:ea typeface="B Lotus" pitchFamily="2" charset="-78"/>
              </a:rPr>
              <a:t>جدول شمارة 1: مواد برنامه‌هاي تربيت‌بدني و ورزشي در مدارس‌</a:t>
            </a:r>
            <a:r>
              <a:rPr altLang="en-US" b="1" sz="1600" i="1" lang="en-US">
                <a:ea typeface="B Lotus" pitchFamily="2" charset="-78"/>
              </a:rPr>
              <a:t> </a:t>
            </a:r>
          </a:p>
        </p:txBody>
      </p:sp>
      <p:graphicFrame>
        <p:nvGraphicFramePr>
          <p:cNvPr id="4194306" name=""/>
          <p:cNvGraphicFramePr>
            <a:graphicFrameLocks/>
          </p:cNvGraphicFramePr>
          <p:nvPr/>
        </p:nvGraphicFramePr>
        <p:xfrm rot="0">
          <a:off x="684212" y="963612"/>
          <a:ext cx="7847012" cy="5346700"/>
        </p:xfrm>
        <a:graphic>
          <a:graphicData uri="http://schemas.openxmlformats.org/drawingml/2006/table">
            <a:tbl>
              <a:tblPr/>
              <a:tblGrid>
                <a:gridCol w="1962149"/>
                <a:gridCol w="1962149"/>
                <a:gridCol w="1960562"/>
                <a:gridCol w="1962149"/>
              </a:tblGrid>
              <a:tr h="695325">
                <a:tc>
                  <a:txBody>
                    <a:bodyPr/>
                    <a:p>
                      <a:pPr algn="ctr" eaLnBrk="1" hangingPunct="1" latinLnBrk="1" lvl="0">
                        <a:spcBef>
                          <a:spcPct val="20000"/>
                        </a:spcBef>
                      </a:pPr>
                      <a:r>
                        <a:rPr altLang="en-US" b="1" sz="1800" lang="en-US">
                          <a:solidFill>
                            <a:schemeClr val="dk1"/>
                          </a:solidFill>
                          <a:ea typeface="B Lotus" pitchFamily="2" charset="-78"/>
                        </a:rPr>
                        <a:t>موضوع</a:t>
                      </a:r>
                    </a:p>
                    <a:p>
                      <a:pPr algn="ctr" eaLnBrk="1" hangingPunct="1" latinLnBrk="1" lvl="0">
                        <a:spcBef>
                          <a:spcPct val="20000"/>
                        </a:spcBef>
                      </a:pPr>
                      <a:r>
                        <a:rPr altLang="en-US" b="1" sz="1800" lang="en-US">
                          <a:solidFill>
                            <a:schemeClr val="dk1"/>
                          </a:solidFill>
                          <a:ea typeface="B Lotus" pitchFamily="2" charset="-78"/>
                        </a:rPr>
                        <a:t> مسابقات ورزشی</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28575"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c>
                  <a:txBody>
                    <a:bodyPr/>
                    <a:p>
                      <a:pPr algn="ctr" eaLnBrk="1" hangingPunct="1" latinLnBrk="1" lvl="0">
                        <a:spcBef>
                          <a:spcPct val="20000"/>
                        </a:spcBef>
                      </a:pPr>
                      <a:r>
                        <a:rPr altLang="en-US" b="1" sz="1800" lang="en-US">
                          <a:solidFill>
                            <a:schemeClr val="dk1"/>
                          </a:solidFill>
                          <a:ea typeface="B Lotus" pitchFamily="2" charset="-78"/>
                        </a:rPr>
                        <a:t>موضوع کلاسهای </a:t>
                      </a:r>
                    </a:p>
                    <a:p>
                      <a:pPr algn="ctr" eaLnBrk="1" hangingPunct="1" latinLnBrk="1" lvl="0">
                        <a:spcBef>
                          <a:spcPct val="20000"/>
                        </a:spcBef>
                      </a:pPr>
                      <a:r>
                        <a:rPr altLang="en-US" b="1" sz="1800" lang="en-US">
                          <a:solidFill>
                            <a:schemeClr val="dk1"/>
                          </a:solidFill>
                          <a:ea typeface="B Lotus" pitchFamily="2" charset="-78"/>
                        </a:rPr>
                        <a:t>فوق برنامه</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28575"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c>
                  <a:txBody>
                    <a:bodyPr/>
                    <a:p>
                      <a:pPr algn="ctr" eaLnBrk="1" hangingPunct="1" latinLnBrk="1" lvl="0">
                        <a:spcBef>
                          <a:spcPct val="20000"/>
                        </a:spcBef>
                      </a:pPr>
                      <a:r>
                        <a:rPr altLang="en-US" b="1" sz="1800" lang="en-US">
                          <a:solidFill>
                            <a:schemeClr val="dk1"/>
                          </a:solidFill>
                          <a:ea typeface="B Lotus" pitchFamily="2" charset="-78"/>
                        </a:rPr>
                        <a:t>موضوع کلاسهای حرکات اصلاحی</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28575"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c>
                  <a:txBody>
                    <a:bodyPr/>
                    <a:p>
                      <a:pPr algn="ctr" eaLnBrk="1" hangingPunct="1" latinLnBrk="1" lvl="0">
                        <a:spcBef>
                          <a:spcPct val="20000"/>
                        </a:spcBef>
                      </a:pPr>
                      <a:r>
                        <a:rPr altLang="en-US" b="1" sz="1800" lang="en-US">
                          <a:solidFill>
                            <a:schemeClr val="dk1"/>
                          </a:solidFill>
                          <a:ea typeface="B Lotus" pitchFamily="2" charset="-78"/>
                        </a:rPr>
                        <a:t>موضوع کلاسهای آموزشی تربیت بدنی</a:t>
                      </a: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28575" cap="flat" cmpd="sng">
                      <a:solidFill>
                        <a:schemeClr val="dk1">
                          <a:alpha val="100000"/>
                        </a:schemeClr>
                      </a:solidFill>
                      <a:prstDash val="solid"/>
                      <a:miter/>
                    </a:lnT>
                    <a:lnB w="12700" cap="flat" cmpd="sng">
                      <a:solidFill>
                        <a:schemeClr val="dk1">
                          <a:alpha val="100000"/>
                        </a:schemeClr>
                      </a:solidFill>
                      <a:prstDash val="solid"/>
                      <a:miter/>
                    </a:lnB>
                    <a:solidFill>
                      <a:srgbClr val="006600"/>
                    </a:solidFill>
                  </a:tcPr>
                </a:tc>
              </a:tr>
              <a:tr h="4651375">
                <a:tc>
                  <a:txBody>
                    <a:bodyPr/>
                    <a:p>
                      <a:pPr algn="r" eaLnBrk="1" hangingPunct="1" latinLnBrk="1" lvl="0" rtl="1">
                        <a:spcBef>
                          <a:spcPct val="20000"/>
                        </a:spcBef>
                      </a:pPr>
                      <a:r>
                        <a:rPr altLang="en-US" b="1" sz="1700" lang="en-US">
                          <a:solidFill>
                            <a:schemeClr val="dk1"/>
                          </a:solidFill>
                          <a:ea typeface="B Lotus" pitchFamily="2" charset="-78"/>
                        </a:rPr>
                        <a:t>1- شرکت در رقابتهای ورزشی بین دانش آموزان یک کلاس</a:t>
                      </a:r>
                    </a:p>
                    <a:p>
                      <a:pPr algn="r" eaLnBrk="1" hangingPunct="1" latinLnBrk="1" lvl="0" rtl="1">
                        <a:spcBef>
                          <a:spcPct val="20000"/>
                        </a:spcBef>
                      </a:pPr>
                      <a:r>
                        <a:rPr altLang="en-US" b="1" sz="1700" lang="en-US">
                          <a:solidFill>
                            <a:schemeClr val="dk1"/>
                          </a:solidFill>
                          <a:ea typeface="B Lotus" pitchFamily="2" charset="-78"/>
                        </a:rPr>
                        <a:t>2- شرکت در مسابقات ورزشی بین کلاسهای مختلف (درون مدرسه ای)</a:t>
                      </a:r>
                    </a:p>
                    <a:p>
                      <a:pPr algn="r" eaLnBrk="1" hangingPunct="1" latinLnBrk="1" lvl="0" rtl="1">
                        <a:spcBef>
                          <a:spcPct val="20000"/>
                        </a:spcBef>
                      </a:pPr>
                      <a:r>
                        <a:rPr altLang="en-US" b="1" sz="1700" lang="en-US">
                          <a:solidFill>
                            <a:schemeClr val="dk1"/>
                          </a:solidFill>
                          <a:ea typeface="B Lotus" pitchFamily="2" charset="-78"/>
                        </a:rPr>
                        <a:t>3- شرکت در مسابقات ورزشی (برون مدرسه ای)</a:t>
                      </a:r>
                    </a:p>
                    <a:p>
                      <a:pPr algn="r" eaLnBrk="1" hangingPunct="1" latinLnBrk="1" lvl="0" rtl="1">
                        <a:spcBef>
                          <a:spcPct val="20000"/>
                        </a:spcBef>
                      </a:pPr>
                      <a:r>
                        <a:rPr altLang="en-US" b="1" sz="1700" lang="en-US">
                          <a:solidFill>
                            <a:schemeClr val="dk1"/>
                          </a:solidFill>
                          <a:ea typeface="B Lotus" pitchFamily="2" charset="-78"/>
                        </a:rPr>
                        <a:t>4- شرکت در مسابقات ورزشی استان</a:t>
                      </a:r>
                    </a:p>
                    <a:p>
                      <a:pPr algn="r" eaLnBrk="1" hangingPunct="1" latinLnBrk="1" lvl="0" rtl="1">
                        <a:spcBef>
                          <a:spcPct val="20000"/>
                        </a:spcBef>
                      </a:pPr>
                      <a:r>
                        <a:rPr altLang="en-US" b="1" sz="1700" lang="en-US">
                          <a:solidFill>
                            <a:schemeClr val="dk1"/>
                          </a:solidFill>
                          <a:ea typeface="B Lotus" pitchFamily="2" charset="-78"/>
                        </a:rPr>
                        <a:t>5- شرکت در تورنومنتهای منطقه ای و المپیادهای ورزشی</a:t>
                      </a:r>
                    </a:p>
                  </a:txBody>
                  <a:tcPr marL="91440" marR="91440" marT="45720" marB="45720" anchor="ctr">
                    <a:lnL w="28575"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gradFill rotWithShape="0">
                      <a:gsLst>
                        <a:gs pos="0">
                          <a:srgbClr val="253C57">
                            <a:alpha val="100000"/>
                          </a:srgbClr>
                        </a:gs>
                        <a:gs pos="100000">
                          <a:schemeClr val="accent1">
                            <a:alpha val="100000"/>
                          </a:schemeClr>
                        </a:gs>
                      </a:gsLst>
                      <a:lin ang="5400000" scaled="1"/>
                    </a:gradFill>
                  </a:tcPr>
                </a:tc>
                <a:tc>
                  <a:txBody>
                    <a:bodyPr/>
                    <a:p>
                      <a:pPr algn="r" eaLnBrk="1" hangingPunct="1" latinLnBrk="1" lvl="0" rtl="1">
                        <a:spcBef>
                          <a:spcPct val="20000"/>
                        </a:spcBef>
                      </a:pPr>
                      <a:r>
                        <a:rPr altLang="en-US" b="1" sz="1700" lang="en-US">
                          <a:solidFill>
                            <a:schemeClr val="dk1"/>
                          </a:solidFill>
                          <a:ea typeface="B Lotus" pitchFamily="2" charset="-78"/>
                        </a:rPr>
                        <a:t>1- تکمیل کمبود آموزشی در کلاسهای اجباری</a:t>
                      </a:r>
                    </a:p>
                    <a:p>
                      <a:pPr algn="r" eaLnBrk="1" hangingPunct="1" latinLnBrk="1" lvl="0" rtl="1">
                        <a:spcBef>
                          <a:spcPct val="20000"/>
                        </a:spcBef>
                      </a:pPr>
                      <a:r>
                        <a:rPr altLang="en-US" b="1" sz="1700" lang="en-US">
                          <a:solidFill>
                            <a:schemeClr val="dk1"/>
                          </a:solidFill>
                          <a:ea typeface="B Lotus" pitchFamily="2" charset="-78"/>
                        </a:rPr>
                        <a:t>2- تمرین مهارتهای ورزشی</a:t>
                      </a:r>
                    </a:p>
                    <a:p>
                      <a:pPr algn="r" eaLnBrk="1" hangingPunct="1" latinLnBrk="1" lvl="0" rtl="1">
                        <a:spcBef>
                          <a:spcPct val="20000"/>
                        </a:spcBef>
                      </a:pPr>
                      <a:r>
                        <a:rPr altLang="en-US" b="1" sz="1700" lang="en-US">
                          <a:solidFill>
                            <a:schemeClr val="dk1"/>
                          </a:solidFill>
                          <a:ea typeface="B Lotus" pitchFamily="2" charset="-78"/>
                        </a:rPr>
                        <a:t>3- ارضای افراد علاقمند به شرکت در فعالیتها</a:t>
                      </a:r>
                    </a:p>
                    <a:p>
                      <a:pPr algn="r" eaLnBrk="1" hangingPunct="1" latinLnBrk="1" lvl="0" rtl="1">
                        <a:spcBef>
                          <a:spcPct val="20000"/>
                        </a:spcBef>
                      </a:pPr>
                      <a:r>
                        <a:rPr altLang="en-US" b="1" sz="1700" lang="en-US">
                          <a:solidFill>
                            <a:schemeClr val="dk1"/>
                          </a:solidFill>
                          <a:ea typeface="B Lotus" pitchFamily="2" charset="-78"/>
                        </a:rPr>
                        <a:t>4- پر کردن اوقات فراغت</a:t>
                      </a:r>
                    </a:p>
                    <a:p>
                      <a:pPr algn="r" eaLnBrk="1" hangingPunct="1" latinLnBrk="1" lvl="0" rtl="1">
                        <a:spcBef>
                          <a:spcPct val="20000"/>
                        </a:spcBef>
                      </a:pPr>
                      <a:r>
                        <a:rPr altLang="en-US" b="1" sz="1700" lang="en-US">
                          <a:solidFill>
                            <a:schemeClr val="dk1"/>
                          </a:solidFill>
                          <a:ea typeface="B Lotus" pitchFamily="2" charset="-78"/>
                        </a:rPr>
                        <a:t>5- انجام دادن فعالیتهایی که در کلاس آموزشی امکان اجرای آن نیست.</a:t>
                      </a:r>
                    </a:p>
                    <a:p>
                      <a:pPr algn="r" eaLnBrk="1" hangingPunct="1" latinLnBrk="1" lvl="0" rtl="1">
                        <a:spcBef>
                          <a:spcPct val="20000"/>
                        </a:spcBef>
                      </a:pPr>
                      <a:r>
                        <a:rPr altLang="en-US" b="1" sz="1700" lang="en-US">
                          <a:solidFill>
                            <a:schemeClr val="dk1"/>
                          </a:solidFill>
                          <a:ea typeface="B Lotus" pitchFamily="2" charset="-78"/>
                        </a:rPr>
                        <a:t>6- مشارکت ورزشی در برگزاری مراسم و جشنها و مناسبتها</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gradFill rotWithShape="0">
                      <a:gsLst>
                        <a:gs pos="0">
                          <a:schemeClr val="accent1">
                            <a:alpha val="100000"/>
                          </a:schemeClr>
                        </a:gs>
                        <a:gs pos="100000">
                          <a:srgbClr val="253C57">
                            <a:alpha val="100000"/>
                          </a:srgbClr>
                        </a:gs>
                      </a:gsLst>
                      <a:lin ang="5400000" scaled="1"/>
                    </a:gradFill>
                  </a:tcPr>
                </a:tc>
                <a:tc>
                  <a:txBody>
                    <a:bodyPr/>
                    <a:p>
                      <a:pPr algn="r" eaLnBrk="1" hangingPunct="1" latinLnBrk="1" lvl="0" rtl="1">
                        <a:spcBef>
                          <a:spcPct val="20000"/>
                        </a:spcBef>
                      </a:pPr>
                      <a:r>
                        <a:rPr altLang="en-US" b="1" sz="1700" lang="en-US">
                          <a:solidFill>
                            <a:schemeClr val="dk1"/>
                          </a:solidFill>
                          <a:ea typeface="B Lotus" pitchFamily="2" charset="-78"/>
                        </a:rPr>
                        <a:t>شناسایی افراد ویژه و دچار معلولیت نظیر:</a:t>
                      </a:r>
                    </a:p>
                    <a:p>
                      <a:pPr algn="r" eaLnBrk="1" hangingPunct="1" latinLnBrk="1" lvl="0" rtl="1">
                        <a:spcBef>
                          <a:spcPct val="20000"/>
                        </a:spcBef>
                      </a:pPr>
                      <a:r>
                        <a:rPr altLang="en-US" b="1" sz="1700" lang="en-US">
                          <a:solidFill>
                            <a:schemeClr val="dk1"/>
                          </a:solidFill>
                          <a:ea typeface="B Lotus" pitchFamily="2" charset="-78"/>
                        </a:rPr>
                        <a:t>1- ضعف عضلانی شدید</a:t>
                      </a:r>
                    </a:p>
                    <a:p>
                      <a:pPr algn="r" eaLnBrk="1" hangingPunct="1" latinLnBrk="1" lvl="0" rtl="1">
                        <a:spcBef>
                          <a:spcPct val="20000"/>
                        </a:spcBef>
                      </a:pPr>
                      <a:r>
                        <a:rPr altLang="en-US" b="1" sz="1700" lang="en-US">
                          <a:solidFill>
                            <a:schemeClr val="dk1"/>
                          </a:solidFill>
                          <a:ea typeface="B Lotus" pitchFamily="2" charset="-78"/>
                        </a:rPr>
                        <a:t>2- تغییر شکل استخوان بندی و اندامها</a:t>
                      </a:r>
                    </a:p>
                    <a:p>
                      <a:pPr algn="r" eaLnBrk="1" hangingPunct="1" latinLnBrk="1" lvl="0" rtl="1">
                        <a:spcBef>
                          <a:spcPct val="20000"/>
                        </a:spcBef>
                      </a:pPr>
                      <a:r>
                        <a:rPr altLang="en-US" b="1" sz="1700" lang="en-US">
                          <a:solidFill>
                            <a:schemeClr val="dk1"/>
                          </a:solidFill>
                          <a:ea typeface="B Lotus" pitchFamily="2" charset="-78"/>
                        </a:rPr>
                        <a:t>3- ضعف هماهنگی عصب و عضله در حرکات</a:t>
                      </a:r>
                    </a:p>
                    <a:p>
                      <a:pPr algn="r" eaLnBrk="1" hangingPunct="1" latinLnBrk="1" lvl="0" rtl="1">
                        <a:spcBef>
                          <a:spcPct val="20000"/>
                        </a:spcBef>
                      </a:pPr>
                      <a:r>
                        <a:rPr altLang="en-US" b="1" sz="1700" lang="en-US">
                          <a:solidFill>
                            <a:schemeClr val="dk1"/>
                          </a:solidFill>
                          <a:ea typeface="B Lotus" pitchFamily="2" charset="-78"/>
                        </a:rPr>
                        <a:t>4- چرخش غیرطبیعی لگن</a:t>
                      </a:r>
                    </a:p>
                    <a:p>
                      <a:pPr algn="r" eaLnBrk="1" hangingPunct="1" latinLnBrk="1" lvl="0" rtl="1">
                        <a:spcBef>
                          <a:spcPct val="20000"/>
                        </a:spcBef>
                      </a:pPr>
                      <a:r>
                        <a:rPr altLang="en-US" b="1" sz="1700" lang="en-US">
                          <a:solidFill>
                            <a:schemeClr val="dk1"/>
                          </a:solidFill>
                          <a:ea typeface="B Lotus" pitchFamily="2" charset="-78"/>
                        </a:rPr>
                        <a:t>5- وزن اضافی بدن (چاقی)</a:t>
                      </a:r>
                    </a:p>
                    <a:p>
                      <a:pPr algn="r" eaLnBrk="1" hangingPunct="1" latinLnBrk="1" lvl="0" rtl="1">
                        <a:spcBef>
                          <a:spcPct val="20000"/>
                        </a:spcBef>
                      </a:pPr>
                      <a:r>
                        <a:rPr altLang="en-US" b="1" sz="1700" lang="en-US">
                          <a:solidFill>
                            <a:schemeClr val="dk1"/>
                          </a:solidFill>
                          <a:ea typeface="B Lotus" pitchFamily="2" charset="-78"/>
                        </a:rPr>
                        <a:t>6- ضعف شدید آمادگی جسمانی</a:t>
                      </a:r>
                    </a:p>
                    <a:p>
                      <a:pPr algn="r" eaLnBrk="1" hangingPunct="1" latinLnBrk="1" lvl="0" rtl="1">
                        <a:spcBef>
                          <a:spcPct val="20000"/>
                        </a:spcBef>
                      </a:pPr>
                      <a:r>
                        <a:rPr altLang="en-US" b="1" sz="1700" lang="en-US">
                          <a:solidFill>
                            <a:schemeClr val="dk1"/>
                          </a:solidFill>
                          <a:ea typeface="B Lotus" pitchFamily="2" charset="-78"/>
                        </a:rPr>
                        <a:t>7- ستون فقرات خمیده</a:t>
                      </a:r>
                    </a:p>
                    <a:p>
                      <a:pPr algn="r" eaLnBrk="1" hangingPunct="1" latinLnBrk="1" lvl="0" rtl="1">
                        <a:spcBef>
                          <a:spcPct val="20000"/>
                        </a:spcBef>
                      </a:pPr>
                      <a:r>
                        <a:rPr altLang="en-US" b="1" sz="1700" lang="en-US">
                          <a:solidFill>
                            <a:schemeClr val="dk1"/>
                          </a:solidFill>
                          <a:ea typeface="B Lotus" pitchFamily="2" charset="-78"/>
                        </a:rPr>
                        <a:t>8- کف پای صاف</a:t>
                      </a:r>
                    </a:p>
                  </a:txBody>
                  <a:tcPr marL="91440" marR="91440" marT="45720" marB="45720" anchor="ctr">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gradFill rotWithShape="0">
                      <a:gsLst>
                        <a:gs pos="0">
                          <a:srgbClr val="253C57">
                            <a:alpha val="100000"/>
                          </a:srgbClr>
                        </a:gs>
                        <a:gs pos="100000">
                          <a:schemeClr val="accent1">
                            <a:alpha val="100000"/>
                          </a:schemeClr>
                        </a:gs>
                      </a:gsLst>
                      <a:lin ang="5400000" scaled="1"/>
                    </a:gradFill>
                  </a:tcPr>
                </a:tc>
                <a:tc>
                  <a:txBody>
                    <a:bodyPr/>
                    <a:p>
                      <a:pPr algn="r" eaLnBrk="1" hangingPunct="1" latinLnBrk="1" lvl="0" rtl="1">
                        <a:spcBef>
                          <a:spcPct val="20000"/>
                        </a:spcBef>
                      </a:pPr>
                      <a:r>
                        <a:rPr altLang="en-US" b="1" sz="1700" lang="en-US">
                          <a:solidFill>
                            <a:schemeClr val="dk1"/>
                          </a:solidFill>
                          <a:ea typeface="B Lotus" pitchFamily="2" charset="-78"/>
                        </a:rPr>
                        <a:t>1- تشکیل کلاسهای آموزشی اجباری</a:t>
                      </a:r>
                    </a:p>
                    <a:p>
                      <a:pPr algn="r" eaLnBrk="1" hangingPunct="1" latinLnBrk="1" lvl="0" rtl="1">
                        <a:spcBef>
                          <a:spcPct val="20000"/>
                        </a:spcBef>
                      </a:pPr>
                      <a:r>
                        <a:rPr altLang="en-US" b="1" sz="1700" lang="en-US">
                          <a:solidFill>
                            <a:schemeClr val="dk1"/>
                          </a:solidFill>
                          <a:ea typeface="B Lotus" pitchFamily="2" charset="-78"/>
                        </a:rPr>
                        <a:t>2- تشکیل کلاسهای آموزشی اختیاری</a:t>
                      </a:r>
                    </a:p>
                    <a:p>
                      <a:pPr algn="r" eaLnBrk="1" hangingPunct="1" latinLnBrk="1" lvl="0" rtl="1">
                        <a:spcBef>
                          <a:spcPct val="20000"/>
                        </a:spcBef>
                      </a:pPr>
                      <a:r>
                        <a:rPr altLang="en-US" b="1" sz="1700" lang="en-US">
                          <a:solidFill>
                            <a:schemeClr val="dk1"/>
                          </a:solidFill>
                          <a:ea typeface="B Lotus" pitchFamily="2" charset="-78"/>
                        </a:rPr>
                        <a:t>3- آموزش مهارتهای ورزشی</a:t>
                      </a:r>
                    </a:p>
                    <a:p>
                      <a:pPr algn="r" eaLnBrk="1" hangingPunct="1" latinLnBrk="1" lvl="0" rtl="1">
                        <a:spcBef>
                          <a:spcPct val="20000"/>
                        </a:spcBef>
                      </a:pPr>
                      <a:r>
                        <a:rPr altLang="en-US" b="1" sz="1700" lang="en-US">
                          <a:solidFill>
                            <a:schemeClr val="dk1"/>
                          </a:solidFill>
                          <a:ea typeface="B Lotus" pitchFamily="2" charset="-78"/>
                        </a:rPr>
                        <a:t>4- ارتقای سطح آمادگیهای جسمانی</a:t>
                      </a:r>
                    </a:p>
                    <a:p>
                      <a:pPr algn="r" eaLnBrk="1" hangingPunct="1" latinLnBrk="1" lvl="0" rtl="1">
                        <a:spcBef>
                          <a:spcPct val="20000"/>
                        </a:spcBef>
                      </a:pPr>
                      <a:r>
                        <a:rPr altLang="en-US" b="1" sz="1700" lang="en-US">
                          <a:solidFill>
                            <a:schemeClr val="dk1"/>
                          </a:solidFill>
                          <a:ea typeface="B Lotus" pitchFamily="2" charset="-78"/>
                        </a:rPr>
                        <a:t>5- تمرین حرکات و بازیهای تیمی مثل: بازیهای پرورشی، بازیهای محلی و بومی، بازیهای انفرادی و ژیمناستیک</a:t>
                      </a:r>
                    </a:p>
                    <a:p>
                      <a:pPr algn="r" eaLnBrk="1" hangingPunct="1" latinLnBrk="1" lvl="0" rtl="1">
                        <a:spcBef>
                          <a:spcPct val="20000"/>
                        </a:spcBef>
                      </a:pPr>
                      <a:endParaRPr altLang="en-US" b="1" sz="1700" lang="en-US">
                        <a:ea typeface="B Lotus" pitchFamily="2" charset="-78"/>
                      </a:endParaRPr>
                    </a:p>
                    <a:p>
                      <a:pPr algn="r" eaLnBrk="1" hangingPunct="1" latinLnBrk="1" lvl="0" rtl="1">
                        <a:spcBef>
                          <a:spcPct val="20000"/>
                        </a:spcBef>
                      </a:pPr>
                      <a:endParaRPr altLang="en-US" b="1" sz="1700" lang="en-US">
                        <a:ea typeface="B Lotus" pitchFamily="2" charset="-78"/>
                      </a:endParaRPr>
                    </a:p>
                    <a:p>
                      <a:pPr algn="r" eaLnBrk="1" hangingPunct="1" latinLnBrk="1" lvl="0" rtl="1">
                        <a:spcBef>
                          <a:spcPct val="20000"/>
                        </a:spcBef>
                      </a:pPr>
                      <a:endParaRPr altLang="en-US" b="1" sz="1700" lang="en-US">
                        <a:ea typeface="B Lotus" pitchFamily="2" charset="-78"/>
                      </a:endParaRPr>
                    </a:p>
                  </a:txBody>
                  <a:tcPr marL="91440" marR="91440" marT="45720" marB="45720" anchor="ctr">
                    <a:lnL w="12700" cap="flat" cmpd="sng">
                      <a:solidFill>
                        <a:schemeClr val="dk1">
                          <a:alpha val="100000"/>
                        </a:schemeClr>
                      </a:solidFill>
                      <a:prstDash val="solid"/>
                      <a:miter/>
                    </a:lnL>
                    <a:lnR w="28575" cap="flat" cmpd="sng">
                      <a:solidFill>
                        <a:schemeClr val="dk1">
                          <a:alpha val="100000"/>
                        </a:schemeClr>
                      </a:solidFill>
                      <a:prstDash val="solid"/>
                      <a:miter/>
                    </a:lnR>
                    <a:lnT w="12700" cap="flat" cmpd="sng">
                      <a:solidFill>
                        <a:schemeClr val="dk1">
                          <a:alpha val="100000"/>
                        </a:schemeClr>
                      </a:solidFill>
                      <a:prstDash val="solid"/>
                      <a:miter/>
                    </a:lnT>
                    <a:lnB w="28575" cap="flat" cmpd="sng">
                      <a:solidFill>
                        <a:schemeClr val="dk1">
                          <a:alpha val="100000"/>
                        </a:schemeClr>
                      </a:solidFill>
                      <a:prstDash val="solid"/>
                      <a:miter/>
                    </a:lnB>
                    <a:gradFill rotWithShape="0">
                      <a:gsLst>
                        <a:gs pos="0">
                          <a:srgbClr val="00FF00">
                            <a:alpha val="100000"/>
                          </a:srgbClr>
                        </a:gs>
                        <a:gs pos="100000">
                          <a:srgbClr val="007600">
                            <a:alpha val="100000"/>
                          </a:srgbClr>
                        </a:gs>
                      </a:gsLst>
                      <a:lin ang="5400000" scaled="1"/>
                    </a:gradFill>
                  </a:tcPr>
                </a:tc>
              </a:tr>
            </a:tbl>
          </a:graphicData>
        </a:graphic>
      </p:graphicFrame>
      <p:sp>
        <p:nvSpPr>
          <p:cNvPr id="1048722"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34</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35.xml><?xml version="1.0" encoding="utf-8"?>
<p:sld xmlns:a="http://schemas.openxmlformats.org/drawingml/2006/main" xmlns:r="http://schemas.openxmlformats.org/officeDocument/2006/relationships" xmlns:p="http://schemas.openxmlformats.org/presentationml/2006/main" showMasterSp="1">
  <p:cSld>
    <p:spTree>
      <p:nvGrpSpPr>
        <p:cNvPr id="140" name=""/>
        <p:cNvGrpSpPr/>
        <p:nvPr/>
      </p:nvGrpSpPr>
      <p:grpSpPr>
        <a:xfrm rot="0">
          <a:off x="0" y="0"/>
          <a:ext cx="0" cy="0"/>
          <a:chOff x="0" y="0"/>
          <a:chExt cx="0" cy="0"/>
        </a:xfrm>
      </p:grpSpPr>
      <p:sp>
        <p:nvSpPr>
          <p:cNvPr id="1048726" name=""/>
          <p:cNvSpPr/>
          <p:nvPr>
            <p:ph type="title" sz="full" idx="0"/>
          </p:nvPr>
        </p:nvSpPr>
        <p:spPr>
          <a:xfrm rot="0">
            <a:off x="2771775" y="6308725"/>
            <a:ext cx="3981450" cy="433387"/>
          </a:xfrm>
          <a:prstGeom prst="rect"/>
          <a:noFill/>
          <a:ln>
            <a:noFill/>
          </a:ln>
        </p:spPr>
        <p:txBody>
          <a:bodyPr anchor="ctr" bIns="45720" lIns="91440" rIns="91440" tIns="45720"/>
          <a:lstStyle>
            <a:lvl1pPr algn="ctr" fontAlgn="base" indent="0" latinLnBrk="1" marL="0" rtl="0">
              <a:lnSpc>
                <a:spcPct val="100000"/>
              </a:lnSpc>
              <a:spcBef>
                <a:spcPct val="0"/>
              </a:spcBef>
              <a:spcAft>
                <a:spcPct val="0"/>
              </a:spcAft>
              <a:buFontTx/>
              <a:buNone/>
              <a:defRPr baseline="0" b="0" sz="4400" i="0">
                <a:solidFill>
                  <a:schemeClr val="dk1"/>
                </a:solidFill>
                <a:latin typeface="Calibri" pitchFamily="34" charset="0"/>
                <a:sym typeface="Arial" pitchFamily="0" charset="0"/>
              </a:defRPr>
            </a:lvl1pPr>
          </a:lstStyle>
          <a:p>
            <a:pPr eaLnBrk="1" hangingPunct="1" latinLnBrk="1" lvl="0" rtl="1"/>
            <a:r>
              <a:rPr altLang="en-US" b="1" sz="1600" lang="en-US">
                <a:ea typeface="B Lotus" pitchFamily="2" charset="-78"/>
              </a:rPr>
              <a:t>شکل1-2.عوامل مؤثر در طراحی برنامه های تربیت بدنی</a:t>
            </a:r>
          </a:p>
        </p:txBody>
      </p:sp>
      <p:sp>
        <p:nvSpPr>
          <p:cNvPr id="1048727" name=""/>
          <p:cNvSpPr/>
          <p:nvPr>
            <p:ph type="body" sz="half" idx="1"/>
          </p:nvPr>
        </p:nvSpPr>
        <p:spPr>
          <a:xfrm rot="0">
            <a:off x="250825" y="188912"/>
            <a:ext cx="2952750" cy="2087562"/>
          </a:xfrm>
          <a:prstGeom prst="rect"/>
          <a:noFill/>
          <a:ln>
            <a:noFill/>
          </a:ln>
        </p:spPr>
        <p:txBody>
          <a:bodyPr anchor="t" bIns="45720" lIns="91440" rIns="91440" tIns="45720"/>
          <a:lstStyle>
            <a:lvl1pPr marL="342900">
              <a:lnSpc>
                <a:spcPct val="100000"/>
              </a:lnSpc>
              <a:spcBef>
                <a:spcPct val="20000"/>
              </a:spcBef>
              <a:spcAft>
                <a:spcPct val="0"/>
              </a:spcAft>
              <a:buFont typeface="Arial" pitchFamily="0" charset="0"/>
              <a:buChar char="•"/>
              <a:defRPr sz="2800">
                <a:solidFill>
                  <a:schemeClr val="dk1"/>
                </a:solidFill>
              </a:defRPr>
            </a:lvl1pPr>
            <a:lvl2pPr marL="742950">
              <a:lnSpc>
                <a:spcPct val="100000"/>
              </a:lnSpc>
              <a:spcBef>
                <a:spcPct val="20000"/>
              </a:spcBef>
              <a:spcAft>
                <a:spcPct val="0"/>
              </a:spcAft>
              <a:buFont typeface="Arial" pitchFamily="0" charset="0"/>
              <a:buChar char="–"/>
              <a:defRPr sz="2400">
                <a:solidFill>
                  <a:schemeClr val="dk1"/>
                </a:solidFill>
              </a:defRPr>
            </a:lvl2pPr>
            <a:lvl3pPr marL="1143000">
              <a:lnSpc>
                <a:spcPct val="100000"/>
              </a:lnSpc>
              <a:spcBef>
                <a:spcPct val="20000"/>
              </a:spcBef>
              <a:spcAft>
                <a:spcPct val="0"/>
              </a:spcAft>
              <a:buFont typeface="Arial" pitchFamily="0" charset="0"/>
              <a:buChar char="•"/>
              <a:defRPr sz="2000">
                <a:solidFill>
                  <a:schemeClr val="dk1"/>
                </a:solidFill>
              </a:defRPr>
            </a:lvl3pPr>
            <a:lvl4pPr marL="1600200">
              <a:lnSpc>
                <a:spcPct val="100000"/>
              </a:lnSpc>
              <a:spcBef>
                <a:spcPct val="20000"/>
              </a:spcBef>
              <a:spcAft>
                <a:spcPct val="0"/>
              </a:spcAft>
              <a:buFont typeface="Arial" pitchFamily="0" charset="0"/>
              <a:buChar char="–"/>
              <a:defRPr sz="1800">
                <a:solidFill>
                  <a:schemeClr val="dk1"/>
                </a:solidFill>
              </a:defRPr>
            </a:lvl4pPr>
            <a:lvl5pPr marL="2057400">
              <a:lnSpc>
                <a:spcPct val="100000"/>
              </a:lnSpc>
              <a:spcBef>
                <a:spcPct val="20000"/>
              </a:spcBef>
              <a:spcAft>
                <a:spcPct val="0"/>
              </a:spcAft>
              <a:buFont typeface="Arial" pitchFamily="0" charset="0"/>
              <a:buChar char="»"/>
              <a:defRPr sz="1800">
                <a:solidFill>
                  <a:schemeClr val="dk1"/>
                </a:solidFill>
              </a:defRPr>
            </a:lvl5pPr>
          </a:lstStyle>
          <a:p>
            <a:pPr algn="just" eaLnBrk="1" hangingPunct="1" latinLnBrk="1" lvl="0" rtl="1">
              <a:lnSpc>
                <a:spcPct val="80000"/>
              </a:lnSpc>
              <a:buFontTx/>
              <a:buNone/>
            </a:pPr>
            <a:r>
              <a:rPr altLang="en-US" sz="1900" lang="en-US">
                <a:solidFill>
                  <a:srgbClr val="00FF00"/>
                </a:solidFill>
                <a:ea typeface="B Lotus" pitchFamily="2" charset="-78"/>
              </a:rPr>
              <a:t>نیازهای اجتماعی</a:t>
            </a:r>
          </a:p>
          <a:p>
            <a:pPr algn="just" eaLnBrk="1" hangingPunct="1" latinLnBrk="1" lvl="0" rtl="1">
              <a:lnSpc>
                <a:spcPct val="80000"/>
              </a:lnSpc>
              <a:buFontTx/>
              <a:buNone/>
            </a:pPr>
            <a:r>
              <a:rPr altLang="en-US" sz="1900" lang="en-US">
                <a:solidFill>
                  <a:srgbClr val="00FF00"/>
                </a:solidFill>
                <a:ea typeface="B Lotus" pitchFamily="2" charset="-78"/>
              </a:rPr>
              <a:t>- تـــحقیقات در زمــینة نـــیازها و      اولویت بندی  فعالیتها</a:t>
            </a:r>
          </a:p>
          <a:p>
            <a:pPr algn="just" eaLnBrk="1" hangingPunct="1" latinLnBrk="1" lvl="0" rtl="1">
              <a:lnSpc>
                <a:spcPct val="80000"/>
              </a:lnSpc>
              <a:buFontTx/>
              <a:buNone/>
            </a:pPr>
            <a:r>
              <a:rPr altLang="en-US" sz="1900" lang="en-US">
                <a:solidFill>
                  <a:srgbClr val="00FF00"/>
                </a:solidFill>
                <a:ea typeface="B Lotus" pitchFamily="2" charset="-78"/>
              </a:rPr>
              <a:t>- سازماندهی کل برنامه های آموزشی</a:t>
            </a:r>
          </a:p>
          <a:p>
            <a:pPr algn="just" eaLnBrk="1" hangingPunct="1" latinLnBrk="1" lvl="0" rtl="1">
              <a:lnSpc>
                <a:spcPct val="80000"/>
              </a:lnSpc>
              <a:buFontTx/>
              <a:buNone/>
            </a:pPr>
            <a:r>
              <a:rPr altLang="en-US" sz="1900" lang="en-US">
                <a:solidFill>
                  <a:srgbClr val="00FF00"/>
                </a:solidFill>
                <a:ea typeface="B Lotus" pitchFamily="2" charset="-78"/>
              </a:rPr>
              <a:t>- نـگرش والدین در مورد بــرنامه های تربیت بدنی</a:t>
            </a:r>
          </a:p>
          <a:p>
            <a:pPr algn="just" eaLnBrk="1" hangingPunct="1" latinLnBrk="1" lvl="0" rtl="1">
              <a:lnSpc>
                <a:spcPct val="80000"/>
              </a:lnSpc>
              <a:buFontTx/>
              <a:buNone/>
            </a:pPr>
            <a:r>
              <a:rPr altLang="en-US" sz="1900" lang="en-US">
                <a:solidFill>
                  <a:srgbClr val="00FF00"/>
                </a:solidFill>
                <a:ea typeface="B Lotus" pitchFamily="2" charset="-78"/>
              </a:rPr>
              <a:t>- وضعیت اقتصادی - اجتماعی</a:t>
            </a:r>
          </a:p>
          <a:p>
            <a:pPr algn="r" eaLnBrk="1" hangingPunct="1" latinLnBrk="1" lvl="0" rtl="1">
              <a:lnSpc>
                <a:spcPct val="80000"/>
              </a:lnSpc>
              <a:buFontTx/>
              <a:buNone/>
            </a:pPr>
            <a:endParaRPr altLang="en-US" sz="1900" lang="en-US">
              <a:solidFill>
                <a:srgbClr val="00FF00"/>
              </a:solidFill>
              <a:ea typeface="B Lotus" pitchFamily="2" charset="-78"/>
            </a:endParaRPr>
          </a:p>
          <a:p>
            <a:pPr algn="r" eaLnBrk="1" hangingPunct="1" latinLnBrk="1" lvl="0" rtl="1">
              <a:lnSpc>
                <a:spcPct val="80000"/>
              </a:lnSpc>
              <a:buFontTx/>
              <a:buNone/>
            </a:pPr>
            <a:endParaRPr altLang="en-US" sz="1900" lang="en-US">
              <a:solidFill>
                <a:srgbClr val="00FF00"/>
              </a:solidFill>
              <a:ea typeface="B Lotus" pitchFamily="2" charset="-78"/>
            </a:endParaRPr>
          </a:p>
        </p:txBody>
      </p:sp>
      <p:sp>
        <p:nvSpPr>
          <p:cNvPr id="1048728" name=""/>
          <p:cNvSpPr/>
          <p:nvPr>
            <p:ph sz="half" idx="2"/>
          </p:nvPr>
        </p:nvSpPr>
        <p:spPr>
          <a:xfrm rot="0">
            <a:off x="4381500" y="2714625"/>
            <a:ext cx="1439862" cy="1651000"/>
          </a:xfrm>
          <a:prstGeom prst="rect"/>
          <a:noFill/>
          <a:ln>
            <a:noFill/>
          </a:ln>
        </p:spPr>
        <p:txBody>
          <a:bodyPr anchor="t" bIns="45720" lIns="91440" rIns="91440" tIns="45720"/>
          <a:lstStyle>
            <a:lvl1pPr marL="342900">
              <a:lnSpc>
                <a:spcPct val="100000"/>
              </a:lnSpc>
              <a:spcBef>
                <a:spcPct val="20000"/>
              </a:spcBef>
              <a:spcAft>
                <a:spcPct val="0"/>
              </a:spcAft>
              <a:buFont typeface="Arial" pitchFamily="0" charset="0"/>
              <a:buChar char="•"/>
              <a:defRPr sz="2800">
                <a:solidFill>
                  <a:schemeClr val="dk1"/>
                </a:solidFill>
              </a:defRPr>
            </a:lvl1pPr>
            <a:lvl2pPr marL="742950">
              <a:lnSpc>
                <a:spcPct val="100000"/>
              </a:lnSpc>
              <a:spcBef>
                <a:spcPct val="20000"/>
              </a:spcBef>
              <a:spcAft>
                <a:spcPct val="0"/>
              </a:spcAft>
              <a:buFont typeface="Arial" pitchFamily="0" charset="0"/>
              <a:buChar char="–"/>
              <a:defRPr sz="2400">
                <a:solidFill>
                  <a:schemeClr val="dk1"/>
                </a:solidFill>
              </a:defRPr>
            </a:lvl2pPr>
            <a:lvl3pPr marL="1143000">
              <a:lnSpc>
                <a:spcPct val="100000"/>
              </a:lnSpc>
              <a:spcBef>
                <a:spcPct val="20000"/>
              </a:spcBef>
              <a:spcAft>
                <a:spcPct val="0"/>
              </a:spcAft>
              <a:buFont typeface="Arial" pitchFamily="0" charset="0"/>
              <a:buChar char="•"/>
              <a:defRPr sz="2000">
                <a:solidFill>
                  <a:schemeClr val="dk1"/>
                </a:solidFill>
              </a:defRPr>
            </a:lvl3pPr>
            <a:lvl4pPr marL="1600200">
              <a:lnSpc>
                <a:spcPct val="100000"/>
              </a:lnSpc>
              <a:spcBef>
                <a:spcPct val="20000"/>
              </a:spcBef>
              <a:spcAft>
                <a:spcPct val="0"/>
              </a:spcAft>
              <a:buFont typeface="Arial" pitchFamily="0" charset="0"/>
              <a:buChar char="–"/>
              <a:defRPr sz="1800">
                <a:solidFill>
                  <a:schemeClr val="dk1"/>
                </a:solidFill>
              </a:defRPr>
            </a:lvl4pPr>
            <a:lvl5pPr marL="2057400">
              <a:lnSpc>
                <a:spcPct val="100000"/>
              </a:lnSpc>
              <a:spcBef>
                <a:spcPct val="20000"/>
              </a:spcBef>
              <a:spcAft>
                <a:spcPct val="0"/>
              </a:spcAft>
              <a:buFont typeface="Arial" pitchFamily="0" charset="0"/>
              <a:buChar char="»"/>
              <a:defRPr sz="1800">
                <a:solidFill>
                  <a:schemeClr val="dk1"/>
                </a:solidFill>
              </a:defRPr>
            </a:lvl5pPr>
          </a:lstStyle>
          <a:p>
            <a:pPr eaLnBrk="1" hangingPunct="1" latinLnBrk="1" lvl="0"/>
            <a:endParaRPr altLang="en-US" lang="en-US"/>
          </a:p>
        </p:txBody>
      </p:sp>
      <p:sp>
        <p:nvSpPr>
          <p:cNvPr id="1048729"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35</a:t>
            </a:fld>
            <a:endParaRPr altLang="en-US" sz="1200" lang="en-US">
              <a:solidFill>
                <a:srgbClr val="898989"/>
              </a:solidFill>
            </a:endParaRPr>
          </a:p>
        </p:txBody>
      </p:sp>
      <p:sp>
        <p:nvSpPr>
          <p:cNvPr id="1048730" name=""/>
          <p:cNvSpPr/>
          <p:nvPr/>
        </p:nvSpPr>
        <p:spPr>
          <a:xfrm rot="0">
            <a:off x="6011862" y="188912"/>
            <a:ext cx="2881312" cy="2303462"/>
          </a:xfrm>
          <a:prstGeom prst="rect"/>
          <a:noFill/>
          <a:ln>
            <a:noFill/>
          </a:ln>
        </p:spPr>
        <p:txBody>
          <a:bodyP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indent="-342900" latinLnBrk="1" lvl="0" marL="342900" rtl="1">
              <a:spcBef>
                <a:spcPct val="20000"/>
              </a:spcBef>
            </a:pPr>
            <a:r>
              <a:rPr altLang="en-US" sz="2000" lang="en-US">
                <a:solidFill>
                  <a:srgbClr val="00FF00"/>
                </a:solidFill>
                <a:ea typeface="B Lotus" pitchFamily="2" charset="-78"/>
              </a:rPr>
              <a:t>عوامل شخصی و گروهی</a:t>
            </a:r>
          </a:p>
          <a:p>
            <a:pPr algn="r" eaLnBrk="1" hangingPunct="1" indent="-342900" latinLnBrk="1" lvl="0" marL="342900" rtl="1">
              <a:spcBef>
                <a:spcPct val="20000"/>
              </a:spcBef>
            </a:pPr>
            <a:r>
              <a:rPr altLang="en-US" sz="2000" lang="en-US">
                <a:solidFill>
                  <a:srgbClr val="00FF00"/>
                </a:solidFill>
                <a:ea typeface="B Lotus" pitchFamily="2" charset="-78"/>
              </a:rPr>
              <a:t>- نیازهای بهداشتی</a:t>
            </a:r>
          </a:p>
          <a:p>
            <a:pPr algn="r" eaLnBrk="1" hangingPunct="1" indent="-342900" latinLnBrk="1" lvl="0" marL="342900" rtl="1">
              <a:spcBef>
                <a:spcPct val="20000"/>
              </a:spcBef>
            </a:pPr>
            <a:r>
              <a:rPr altLang="en-US" sz="2000" lang="en-US">
                <a:solidFill>
                  <a:srgbClr val="00FF00"/>
                </a:solidFill>
                <a:ea typeface="B Lotus" pitchFamily="2" charset="-78"/>
              </a:rPr>
              <a:t>- شرایط جسمانی</a:t>
            </a:r>
          </a:p>
          <a:p>
            <a:pPr algn="r" eaLnBrk="1" hangingPunct="1" indent="-342900" latinLnBrk="1" lvl="0" marL="342900" rtl="1">
              <a:spcBef>
                <a:spcPct val="20000"/>
              </a:spcBef>
            </a:pPr>
            <a:r>
              <a:rPr altLang="en-US" sz="2000" lang="en-US">
                <a:solidFill>
                  <a:srgbClr val="00FF00"/>
                </a:solidFill>
                <a:ea typeface="B Lotus" pitchFamily="2" charset="-78"/>
              </a:rPr>
              <a:t>-تواناییهای حرکتی</a:t>
            </a:r>
          </a:p>
          <a:p>
            <a:pPr algn="r" eaLnBrk="1" hangingPunct="1" indent="-342900" latinLnBrk="1" lvl="0" marL="342900" rtl="1">
              <a:spcBef>
                <a:spcPct val="20000"/>
              </a:spcBef>
            </a:pPr>
            <a:r>
              <a:rPr altLang="en-US" sz="2000" lang="en-US">
                <a:solidFill>
                  <a:srgbClr val="00FF00"/>
                </a:solidFill>
                <a:ea typeface="B Lotus" pitchFamily="2" charset="-78"/>
              </a:rPr>
              <a:t>- علایق ونگرشهانسبت به تربیت بدنی</a:t>
            </a:r>
          </a:p>
          <a:p>
            <a:pPr algn="r" eaLnBrk="1" hangingPunct="1" indent="-342900" latinLnBrk="1" lvl="0" marL="342900" rtl="1">
              <a:spcBef>
                <a:spcPct val="20000"/>
              </a:spcBef>
            </a:pPr>
            <a:r>
              <a:rPr altLang="en-US" sz="2000" lang="en-US">
                <a:solidFill>
                  <a:srgbClr val="00FF00"/>
                </a:solidFill>
                <a:ea typeface="B Lotus" pitchFamily="2" charset="-78"/>
              </a:rPr>
              <a:t>- تفاوتهای فردی از نظر جسمانی</a:t>
            </a:r>
          </a:p>
          <a:p>
            <a:pPr algn="r" eaLnBrk="1" hangingPunct="1" indent="-342900" latinLnBrk="1" lvl="0" marL="342900" rtl="1">
              <a:spcBef>
                <a:spcPct val="20000"/>
              </a:spcBef>
            </a:pPr>
            <a:r>
              <a:rPr altLang="en-US" sz="2000" lang="en-US">
                <a:solidFill>
                  <a:srgbClr val="00FF00"/>
                </a:solidFill>
                <a:ea typeface="B Lotus" pitchFamily="2" charset="-78"/>
              </a:rPr>
              <a:t>- ظرفیتهای اجتماعی</a:t>
            </a:r>
          </a:p>
          <a:p>
            <a:pPr algn="r" eaLnBrk="1" hangingPunct="1" indent="-342900" latinLnBrk="1" lvl="0" marL="342900" rtl="1">
              <a:spcBef>
                <a:spcPct val="20000"/>
              </a:spcBef>
            </a:pPr>
            <a:endParaRPr altLang="en-US" sz="2000" lang="en-US">
              <a:solidFill>
                <a:srgbClr val="00FF00"/>
              </a:solidFill>
              <a:ea typeface="B Lotus" pitchFamily="2" charset="-78"/>
            </a:endParaRPr>
          </a:p>
        </p:txBody>
      </p:sp>
      <p:sp>
        <p:nvSpPr>
          <p:cNvPr id="1048731" name=""/>
          <p:cNvSpPr/>
          <p:nvPr/>
        </p:nvSpPr>
        <p:spPr>
          <a:xfrm rot="0">
            <a:off x="250825" y="3573462"/>
            <a:ext cx="2952750" cy="2663825"/>
          </a:xfrm>
          <a:prstGeom prst="rect"/>
          <a:noFill/>
          <a:ln>
            <a:noFill/>
          </a:ln>
        </p:spPr>
        <p:txBody>
          <a:bodyP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just" eaLnBrk="1" hangingPunct="1" indent="-342900" latinLnBrk="1" lvl="0" marL="342900" rtl="1">
              <a:lnSpc>
                <a:spcPct val="90000"/>
              </a:lnSpc>
              <a:spcBef>
                <a:spcPct val="20000"/>
              </a:spcBef>
            </a:pPr>
            <a:r>
              <a:rPr altLang="en-US" b="1" sz="2000" lang="en-US">
                <a:solidFill>
                  <a:srgbClr val="00FF00"/>
                </a:solidFill>
                <a:ea typeface="B Lotus" pitchFamily="2" charset="-78"/>
              </a:rPr>
              <a:t>سازمان و مقررات دولتی</a:t>
            </a:r>
          </a:p>
          <a:p>
            <a:pPr algn="just" eaLnBrk="1" hangingPunct="1" indent="-342900" latinLnBrk="1" lvl="0" marL="342900" rtl="1">
              <a:lnSpc>
                <a:spcPct val="90000"/>
              </a:lnSpc>
              <a:spcBef>
                <a:spcPct val="20000"/>
              </a:spcBef>
            </a:pPr>
            <a:r>
              <a:rPr altLang="en-US" b="1" sz="2000" lang="en-US">
                <a:solidFill>
                  <a:srgbClr val="00FF00"/>
                </a:solidFill>
                <a:ea typeface="B Lotus" pitchFamily="2" charset="-78"/>
              </a:rPr>
              <a:t>- اهداف آموزشی و تربیت بدنی برای دخــتران و پــسران در سه دورة تحصیلی</a:t>
            </a:r>
          </a:p>
          <a:p>
            <a:pPr algn="just" eaLnBrk="1" hangingPunct="1" indent="-342900" latinLnBrk="1" lvl="0" marL="342900" rtl="1">
              <a:lnSpc>
                <a:spcPct val="90000"/>
              </a:lnSpc>
              <a:spcBef>
                <a:spcPct val="20000"/>
              </a:spcBef>
            </a:pPr>
            <a:r>
              <a:rPr altLang="en-US" b="1" sz="2000" lang="en-US">
                <a:solidFill>
                  <a:srgbClr val="00FF00"/>
                </a:solidFill>
                <a:ea typeface="B Lotus" pitchFamily="2" charset="-78"/>
              </a:rPr>
              <a:t>- مقررات و ضوابط مدرسه</a:t>
            </a:r>
          </a:p>
          <a:p>
            <a:pPr algn="just" eaLnBrk="1" hangingPunct="1" indent="-342900" latinLnBrk="1" lvl="0" marL="342900" rtl="1">
              <a:lnSpc>
                <a:spcPct val="90000"/>
              </a:lnSpc>
              <a:spcBef>
                <a:spcPct val="20000"/>
              </a:spcBef>
            </a:pPr>
            <a:r>
              <a:rPr altLang="en-US" b="1" sz="2000" lang="en-US">
                <a:solidFill>
                  <a:srgbClr val="00FF00"/>
                </a:solidFill>
                <a:ea typeface="B Lotus" pitchFamily="2" charset="-78"/>
              </a:rPr>
              <a:t>- تصمیمات اولیای مدرسه</a:t>
            </a:r>
          </a:p>
          <a:p>
            <a:pPr algn="just" eaLnBrk="1" hangingPunct="1" indent="-342900" latinLnBrk="1" lvl="0" marL="342900" rtl="1">
              <a:lnSpc>
                <a:spcPct val="90000"/>
              </a:lnSpc>
              <a:spcBef>
                <a:spcPct val="20000"/>
              </a:spcBef>
            </a:pPr>
            <a:r>
              <a:rPr altLang="en-US" b="1" sz="2000" lang="en-US">
                <a:solidFill>
                  <a:srgbClr val="00FF00"/>
                </a:solidFill>
                <a:ea typeface="B Lotus" pitchFamily="2" charset="-78"/>
              </a:rPr>
              <a:t>- تبلیغات</a:t>
            </a:r>
          </a:p>
          <a:p>
            <a:pPr algn="just" eaLnBrk="1" hangingPunct="1" indent="-342900" latinLnBrk="1" lvl="0" marL="342900" rtl="1">
              <a:lnSpc>
                <a:spcPct val="90000"/>
              </a:lnSpc>
              <a:spcBef>
                <a:spcPct val="20000"/>
              </a:spcBef>
            </a:pPr>
            <a:r>
              <a:rPr altLang="en-US" b="1" sz="2000" lang="en-US">
                <a:solidFill>
                  <a:srgbClr val="00FF00"/>
                </a:solidFill>
                <a:ea typeface="B Lotus" pitchFamily="2" charset="-78"/>
              </a:rPr>
              <a:t>- بخشنامه ها وآیین نامه های صادره ازسوی سازمانهای ذی ربط ورزشی</a:t>
            </a:r>
          </a:p>
          <a:p>
            <a:pPr algn="r" eaLnBrk="1" hangingPunct="1" indent="-342900" latinLnBrk="1" lvl="0" marL="342900" rtl="1">
              <a:lnSpc>
                <a:spcPct val="90000"/>
              </a:lnSpc>
              <a:spcBef>
                <a:spcPct val="20000"/>
              </a:spcBef>
            </a:pPr>
            <a:endParaRPr altLang="en-US" b="1" sz="2000" lang="en-US">
              <a:solidFill>
                <a:srgbClr val="00FF00"/>
              </a:solidFill>
              <a:ea typeface="B Lotus" pitchFamily="2" charset="-78"/>
            </a:endParaRPr>
          </a:p>
          <a:p>
            <a:pPr algn="r" eaLnBrk="1" hangingPunct="1" indent="-342900" latinLnBrk="1" lvl="0" marL="342900" rtl="1">
              <a:lnSpc>
                <a:spcPct val="90000"/>
              </a:lnSpc>
              <a:spcBef>
                <a:spcPct val="20000"/>
              </a:spcBef>
            </a:pPr>
            <a:endParaRPr altLang="en-US" b="1" lang="en-US">
              <a:ea typeface="B Lotus" pitchFamily="2" charset="-78"/>
            </a:endParaRPr>
          </a:p>
        </p:txBody>
      </p:sp>
      <p:sp>
        <p:nvSpPr>
          <p:cNvPr id="1048732" name=""/>
          <p:cNvSpPr/>
          <p:nvPr/>
        </p:nvSpPr>
        <p:spPr>
          <a:xfrm rot="0">
            <a:off x="6588125" y="3717925"/>
            <a:ext cx="2305050" cy="1582737"/>
          </a:xfrm>
          <a:prstGeom prst="rect"/>
          <a:noFill/>
          <a:ln>
            <a:noFill/>
          </a:ln>
        </p:spPr>
        <p:txBody>
          <a:bodyP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just" eaLnBrk="1" hangingPunct="1" indent="-342900" latinLnBrk="1" lvl="0" marL="342900" rtl="1">
              <a:lnSpc>
                <a:spcPct val="90000"/>
              </a:lnSpc>
              <a:spcBef>
                <a:spcPct val="20000"/>
              </a:spcBef>
            </a:pPr>
            <a:r>
              <a:rPr altLang="en-US" sz="2000" lang="en-US">
                <a:solidFill>
                  <a:srgbClr val="00FF00"/>
                </a:solidFill>
                <a:ea typeface="B Lotus" pitchFamily="2" charset="-78"/>
              </a:rPr>
              <a:t>شرایط محیطی</a:t>
            </a:r>
          </a:p>
          <a:p>
            <a:pPr algn="just" eaLnBrk="1" hangingPunct="1" indent="-342900" latinLnBrk="1" lvl="0" marL="342900" rtl="1">
              <a:lnSpc>
                <a:spcPct val="90000"/>
              </a:lnSpc>
              <a:spcBef>
                <a:spcPct val="20000"/>
              </a:spcBef>
            </a:pPr>
            <a:r>
              <a:rPr altLang="en-US" sz="2000" lang="en-US">
                <a:solidFill>
                  <a:srgbClr val="00FF00"/>
                </a:solidFill>
                <a:ea typeface="B Lotus" pitchFamily="2" charset="-78"/>
              </a:rPr>
              <a:t>- محیط و شرایط مدرسه</a:t>
            </a:r>
          </a:p>
          <a:p>
            <a:pPr algn="just" eaLnBrk="1" hangingPunct="1" indent="-342900" latinLnBrk="1" lvl="0" marL="342900" rtl="1">
              <a:lnSpc>
                <a:spcPct val="90000"/>
              </a:lnSpc>
              <a:spcBef>
                <a:spcPct val="20000"/>
              </a:spcBef>
            </a:pPr>
            <a:r>
              <a:rPr altLang="en-US" sz="2000" lang="en-US">
                <a:solidFill>
                  <a:srgbClr val="00FF00"/>
                </a:solidFill>
                <a:ea typeface="B Lotus" pitchFamily="2" charset="-78"/>
              </a:rPr>
              <a:t>- وسایل، امکانات و تجهیزات</a:t>
            </a:r>
          </a:p>
          <a:p>
            <a:pPr algn="just" eaLnBrk="1" hangingPunct="1" indent="-342900" latinLnBrk="1" lvl="0" marL="342900" rtl="1">
              <a:lnSpc>
                <a:spcPct val="90000"/>
              </a:lnSpc>
              <a:spcBef>
                <a:spcPct val="20000"/>
              </a:spcBef>
            </a:pPr>
            <a:r>
              <a:rPr altLang="en-US" sz="2000" lang="en-US">
                <a:solidFill>
                  <a:srgbClr val="00FF00"/>
                </a:solidFill>
                <a:ea typeface="B Lotus" pitchFamily="2" charset="-78"/>
              </a:rPr>
              <a:t>- نیروی انسانی واجد شرایط</a:t>
            </a:r>
          </a:p>
          <a:p>
            <a:pPr algn="r" eaLnBrk="1" hangingPunct="1" indent="-342900" latinLnBrk="1" lvl="0" marL="342900" rtl="1">
              <a:lnSpc>
                <a:spcPct val="90000"/>
              </a:lnSpc>
              <a:spcBef>
                <a:spcPct val="20000"/>
              </a:spcBef>
            </a:pPr>
            <a:r>
              <a:rPr altLang="en-US" sz="2000" lang="en-US">
                <a:solidFill>
                  <a:srgbClr val="00FF00"/>
                </a:solidFill>
                <a:ea typeface="B Lotus" pitchFamily="2" charset="-78"/>
              </a:rPr>
              <a:t> - بودجه</a:t>
            </a:r>
          </a:p>
        </p:txBody>
      </p:sp>
      <p:sp>
        <p:nvSpPr>
          <p:cNvPr id="1048733" name=""/>
          <p:cNvSpPr/>
          <p:nvPr/>
        </p:nvSpPr>
        <p:spPr>
          <a:xfrm rot="0">
            <a:off x="3657600" y="2209800"/>
            <a:ext cx="2514600" cy="2438400"/>
          </a:xfrm>
          <a:prstGeom prst="ellipse"/>
          <a:solidFill>
            <a:schemeClr val="accent1"/>
          </a:solidFill>
          <a:ln w="9525" cap="flat" cmpd="sng">
            <a:solidFill>
              <a:srgbClr val="FF0000">
                <a:alpha val="100000"/>
              </a:srgbClr>
            </a:solidFill>
            <a:prstDash val="solid"/>
            <a:miter/>
          </a:ln>
        </p:spPr>
        <p:txBody>
          <a:bodyPr anchor="ctr" bIns="45720" lIns="91440" rIns="91440" tIns="4572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latinLnBrk="1" lvl="0"/>
            <a:r>
              <a:rPr altLang="en-US" b="1" sz="2800" lang="en-US">
                <a:ea typeface="Arial" pitchFamily="0" charset="0"/>
              </a:rPr>
              <a:t>دانش آموز و مدرسه</a:t>
            </a:r>
          </a:p>
        </p:txBody>
      </p:sp>
      <p:sp>
        <p:nvSpPr>
          <p:cNvPr id="1048734" name=""/>
          <p:cNvSpPr/>
          <p:nvPr/>
        </p:nvSpPr>
        <p:spPr>
          <a:xfrm rot="0">
            <a:off x="6172200" y="3810000"/>
            <a:ext cx="609600" cy="381000"/>
          </a:xfrm>
          <a:prstGeom prst="line"/>
          <a:noFill/>
          <a:ln w="9525" cap="flat" cmpd="sng">
            <a:solidFill>
              <a:srgbClr val="FF0000">
                <a:alpha val="100000"/>
              </a:srgbClr>
            </a:solidFill>
            <a:prstDash val="solid"/>
            <a:miter/>
            <a:tailEnd type="triangle" w="med" len="med"/>
          </a:ln>
        </p:spPr>
      </p:sp>
      <p:sp>
        <p:nvSpPr>
          <p:cNvPr id="1048735" name=""/>
          <p:cNvSpPr/>
          <p:nvPr/>
        </p:nvSpPr>
        <p:spPr>
          <a:xfrm rot="0" flipH="1">
            <a:off x="3124200" y="3886200"/>
            <a:ext cx="609600" cy="533400"/>
          </a:xfrm>
          <a:prstGeom prst="line"/>
          <a:noFill/>
          <a:ln w="9525" cap="flat" cmpd="sng">
            <a:solidFill>
              <a:srgbClr val="FF0000">
                <a:alpha val="100000"/>
              </a:srgbClr>
            </a:solidFill>
            <a:prstDash val="solid"/>
            <a:miter/>
            <a:tailEnd type="triangle" w="med" len="med"/>
          </a:ln>
        </p:spPr>
      </p:sp>
      <p:sp>
        <p:nvSpPr>
          <p:cNvPr id="1048736" name=""/>
          <p:cNvSpPr/>
          <p:nvPr/>
        </p:nvSpPr>
        <p:spPr>
          <a:xfrm rot="0" flipH="1" flipV="1">
            <a:off x="3581400" y="1371600"/>
            <a:ext cx="685800" cy="990600"/>
          </a:xfrm>
          <a:prstGeom prst="line"/>
          <a:noFill/>
          <a:ln w="9525" cap="flat" cmpd="sng">
            <a:solidFill>
              <a:srgbClr val="FF0000">
                <a:alpha val="100000"/>
              </a:srgbClr>
            </a:solidFill>
            <a:prstDash val="solid"/>
            <a:miter/>
            <a:tailEnd type="triangle" w="med" len="med"/>
          </a:ln>
        </p:spPr>
      </p:sp>
      <p:sp>
        <p:nvSpPr>
          <p:cNvPr id="1048737" name=""/>
          <p:cNvSpPr/>
          <p:nvPr/>
        </p:nvSpPr>
        <p:spPr>
          <a:xfrm rot="0" flipV="1">
            <a:off x="5562600" y="1371600"/>
            <a:ext cx="1066800" cy="990600"/>
          </a:xfrm>
          <a:prstGeom prst="line"/>
          <a:noFill/>
          <a:ln w="9525" cap="flat" cmpd="sng">
            <a:solidFill>
              <a:srgbClr val="FF0000">
                <a:alpha val="100000"/>
              </a:srgbClr>
            </a:solidFill>
            <a:prstDash val="solid"/>
            <a:miter/>
            <a:tailEnd type="triangle" w="med" len="med"/>
          </a:ln>
        </p:spPr>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1">
  <p:cSld>
    <p:spTree>
      <p:nvGrpSpPr>
        <p:cNvPr id="141" name=""/>
        <p:cNvGrpSpPr/>
        <p:nvPr/>
      </p:nvGrpSpPr>
      <p:grpSpPr>
        <a:xfrm rot="0">
          <a:off x="0" y="0"/>
          <a:ext cx="0" cy="0"/>
          <a:chOff x="0" y="0"/>
          <a:chExt cx="0" cy="0"/>
        </a:xfrm>
      </p:grpSpPr>
      <p:sp>
        <p:nvSpPr>
          <p:cNvPr id="1048738" name=""/>
          <p:cNvSpPr/>
          <p:nvPr>
            <p:ph type="body" sz="half" idx="2"/>
          </p:nvPr>
        </p:nvSpPr>
        <p:spPr>
          <a:xfrm rot="0">
            <a:off x="1143000" y="685800"/>
            <a:ext cx="7605712" cy="5038725"/>
          </a:xfrm>
          <a:prstGeom prst="rect"/>
          <a:noFill/>
          <a:ln>
            <a:noFill/>
          </a:ln>
        </p:spPr>
        <p:txBody>
          <a:bodyPr anchor="t" bIns="45720" lIns="91440" rIns="91440" tIns="45720"/>
          <a:lstStyle>
            <a:lvl1pPr marL="342900">
              <a:lnSpc>
                <a:spcPct val="100000"/>
              </a:lnSpc>
              <a:spcBef>
                <a:spcPct val="20000"/>
              </a:spcBef>
              <a:spcAft>
                <a:spcPct val="0"/>
              </a:spcAft>
              <a:buFont typeface="Arial" pitchFamily="0" charset="0"/>
              <a:buChar char="•"/>
              <a:defRPr sz="2800">
                <a:solidFill>
                  <a:schemeClr val="dk1"/>
                </a:solidFill>
              </a:defRPr>
            </a:lvl1pPr>
            <a:lvl2pPr marL="742950">
              <a:lnSpc>
                <a:spcPct val="100000"/>
              </a:lnSpc>
              <a:spcBef>
                <a:spcPct val="20000"/>
              </a:spcBef>
              <a:spcAft>
                <a:spcPct val="0"/>
              </a:spcAft>
              <a:buFont typeface="Arial" pitchFamily="0" charset="0"/>
              <a:buChar char="–"/>
              <a:defRPr sz="2400">
                <a:solidFill>
                  <a:schemeClr val="dk1"/>
                </a:solidFill>
              </a:defRPr>
            </a:lvl2pPr>
            <a:lvl3pPr marL="1143000">
              <a:lnSpc>
                <a:spcPct val="100000"/>
              </a:lnSpc>
              <a:spcBef>
                <a:spcPct val="20000"/>
              </a:spcBef>
              <a:spcAft>
                <a:spcPct val="0"/>
              </a:spcAft>
              <a:buFont typeface="Arial" pitchFamily="0" charset="0"/>
              <a:buChar char="•"/>
              <a:defRPr sz="2000">
                <a:solidFill>
                  <a:schemeClr val="dk1"/>
                </a:solidFill>
              </a:defRPr>
            </a:lvl3pPr>
            <a:lvl4pPr marL="1600200">
              <a:lnSpc>
                <a:spcPct val="100000"/>
              </a:lnSpc>
              <a:spcBef>
                <a:spcPct val="20000"/>
              </a:spcBef>
              <a:spcAft>
                <a:spcPct val="0"/>
              </a:spcAft>
              <a:buFont typeface="Arial" pitchFamily="0" charset="0"/>
              <a:buChar char="–"/>
              <a:defRPr sz="1800">
                <a:solidFill>
                  <a:schemeClr val="dk1"/>
                </a:solidFill>
              </a:defRPr>
            </a:lvl4pPr>
            <a:lvl5pPr marL="2057400">
              <a:lnSpc>
                <a:spcPct val="100000"/>
              </a:lnSpc>
              <a:spcBef>
                <a:spcPct val="20000"/>
              </a:spcBef>
              <a:spcAft>
                <a:spcPct val="0"/>
              </a:spcAft>
              <a:buFont typeface="Arial" pitchFamily="0" charset="0"/>
              <a:buChar char="»"/>
              <a:defRPr sz="1800">
                <a:solidFill>
                  <a:schemeClr val="dk1"/>
                </a:solidFill>
              </a:defRPr>
            </a:lvl5pPr>
          </a:lstStyle>
          <a:p>
            <a:pPr algn="just" eaLnBrk="1" hangingPunct="1" latinLnBrk="1" lvl="0" rtl="1">
              <a:lnSpc>
                <a:spcPct val="130000"/>
              </a:lnSpc>
              <a:buFontTx/>
              <a:buNone/>
            </a:pPr>
            <a:r>
              <a:rPr altLang="en-US" b="1" sz="1900" lang="en-US">
                <a:ea typeface="B Lotus" pitchFamily="2" charset="-78"/>
              </a:rPr>
              <a:t>عوامل و عناصري كه در طراحي و اجراي برنامه‌هاي تربيت‌بدني اثرگذار هستند به چهار دستة كلي طبقه‌بندي شده‌اند كه عبارت‌اند از: </a:t>
            </a:r>
          </a:p>
          <a:p>
            <a:pPr algn="just" eaLnBrk="1" hangingPunct="1" latinLnBrk="1" lvl="0" rtl="1">
              <a:lnSpc>
                <a:spcPct val="130000"/>
              </a:lnSpc>
              <a:buFontTx/>
              <a:buNone/>
            </a:pPr>
            <a:r>
              <a:rPr altLang="en-US" b="1" sz="1900" lang="en-US">
                <a:ea typeface="B Lotus" pitchFamily="2" charset="-78"/>
              </a:rPr>
              <a:t>1. عوامل شخصي و گروهي‌: اين عوامل شامل خصوصيات و ويژگيهاي رشدي‌، سطح بهداشت‌، علايق و تمايلات‌، ظرفيتها و استعدادها و نيازهاي عمومي دانش‌آموزان مي‌باشد. </a:t>
            </a:r>
          </a:p>
          <a:p>
            <a:pPr algn="just" eaLnBrk="1" hangingPunct="1" latinLnBrk="1" lvl="0" rtl="1">
              <a:lnSpc>
                <a:spcPct val="130000"/>
              </a:lnSpc>
              <a:buFontTx/>
              <a:buNone/>
            </a:pPr>
            <a:r>
              <a:rPr altLang="en-US" b="1" sz="1900" lang="en-US">
                <a:ea typeface="B Lotus" pitchFamily="2" charset="-78"/>
              </a:rPr>
              <a:t>2. عوامل محيطي‌: شامل وسايل و تجهيزات‌، امكانات‌، فضاهاي ورزشي در دسترس‌، نيروي انساني واجد شرايط و بودجه است‌. </a:t>
            </a:r>
          </a:p>
          <a:p>
            <a:pPr algn="just" eaLnBrk="1" hangingPunct="1" latinLnBrk="1" lvl="0" rtl="1">
              <a:lnSpc>
                <a:spcPct val="130000"/>
              </a:lnSpc>
              <a:buFontTx/>
              <a:buNone/>
            </a:pPr>
            <a:r>
              <a:rPr altLang="en-US" b="1" sz="1900" lang="en-US">
                <a:ea typeface="B Lotus" pitchFamily="2" charset="-78"/>
              </a:rPr>
              <a:t>3. نيازهاي اجتماعي‌: كه در برگيرندة عواملي همچون نگرش والدين و خانواده‌ها درمورد برنامه‌هاي تربيت‌بدني وضعيت اقتصادي‌ـ اجتماعي افراد، اولويت‌بندي در برنامه‌ها براساس نيازها است‌. </a:t>
            </a:r>
          </a:p>
          <a:p>
            <a:pPr algn="just" eaLnBrk="1" hangingPunct="1" latinLnBrk="1" lvl="0" rtl="1">
              <a:lnSpc>
                <a:spcPct val="130000"/>
              </a:lnSpc>
              <a:buFontTx/>
              <a:buNone/>
            </a:pPr>
            <a:r>
              <a:rPr altLang="en-US" b="1" sz="1900" lang="en-US">
                <a:ea typeface="B Lotus" pitchFamily="2" charset="-78"/>
              </a:rPr>
              <a:t>4. عوامل غير مدرسه‌اي‌: كه شامل تبليغات مجلات و رسانه‌ها، نقش سازمانهاي ورزشي‌، اهداف آموزشي و مقررات و سياستهاي آموزش و پرورش در مورد برنامه‌هاي تربيت‌بدني در مدارس است‌. </a:t>
            </a:r>
          </a:p>
        </p:txBody>
      </p:sp>
      <p:sp>
        <p:nvSpPr>
          <p:cNvPr id="1048739"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36</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37.xml><?xml version="1.0" encoding="utf-8"?>
<p:sld xmlns:a="http://schemas.openxmlformats.org/drawingml/2006/main" xmlns:r="http://schemas.openxmlformats.org/officeDocument/2006/relationships" xmlns:p="http://schemas.openxmlformats.org/presentationml/2006/main" showMasterSp="1">
  <p:cSld>
    <p:spTree>
      <p:nvGrpSpPr>
        <p:cNvPr id="142" name=""/>
        <p:cNvGrpSpPr/>
        <p:nvPr/>
      </p:nvGrpSpPr>
      <p:grpSpPr>
        <a:xfrm rot="0">
          <a:off x="0" y="0"/>
          <a:ext cx="0" cy="0"/>
          <a:chOff x="0" y="0"/>
          <a:chExt cx="0" cy="0"/>
        </a:xfrm>
      </p:grpSpPr>
      <p:sp>
        <p:nvSpPr>
          <p:cNvPr id="104874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37</a:t>
            </a:fld>
            <a:endParaRPr altLang="en-US" sz="1200" lang="en-US">
              <a:solidFill>
                <a:srgbClr val="898989"/>
              </a:solidFill>
            </a:endParaRPr>
          </a:p>
        </p:txBody>
      </p:sp>
      <p:pic>
        <p:nvPicPr>
          <p:cNvPr id="2097155" name=""/>
          <p:cNvPicPr>
            <a:picLocks/>
          </p:cNvPicPr>
          <p:nvPr/>
        </p:nvPicPr>
        <p:blipFill>
          <a:blip xmlns:r="http://schemas.openxmlformats.org/officeDocument/2006/relationships" r:embed="rId1"/>
          <a:srcRect l="0" t="0" r="0" b="0"/>
          <a:stretch>
            <a:fillRect/>
          </a:stretch>
        </p:blipFill>
        <p:spPr>
          <a:xfrm rot="0">
            <a:off x="0" y="0"/>
            <a:ext cx="9144000" cy="6858000"/>
          </a:xfrm>
          <a:prstGeom prst="rect"/>
          <a:noFill/>
          <a:ln>
            <a:noFill/>
          </a:ln>
        </p:spPr>
      </p:pic>
      <p:sp>
        <p:nvSpPr>
          <p:cNvPr id="1048741" name=""/>
          <p:cNvSpPr txBox="1"/>
          <p:nvPr/>
        </p:nvSpPr>
        <p:spPr>
          <a:xfrm rot="0">
            <a:off x="228600" y="4191000"/>
            <a:ext cx="4876800" cy="240823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latinLnBrk="1" lvl="0">
              <a:spcBef>
                <a:spcPct val="50000"/>
              </a:spcBef>
            </a:pPr>
            <a:br/>
            <a:r>
              <a:rPr altLang="en-US" b="1" sz="4000" lang="en-US">
                <a:solidFill>
                  <a:srgbClr val="FF0000"/>
                </a:solidFill>
                <a:ea typeface="B Nazanin" pitchFamily="2" charset="-78"/>
              </a:rPr>
              <a:t>شناخت خصوصيات و ويژگيهاي رشدي دانش‌آموزان</a:t>
            </a:r>
            <a:r>
              <a:rPr altLang="en-US" b="1" sz="3200" lang="en-US">
                <a:solidFill>
                  <a:srgbClr val="00FF00"/>
                </a:solidFill>
                <a:ea typeface="B Nazanin" pitchFamily="2" charset="-78"/>
              </a:rPr>
              <a:t>‌</a:t>
            </a:r>
          </a:p>
        </p:txBody>
      </p:sp>
      <p:sp>
        <p:nvSpPr>
          <p:cNvPr id="1048742" name=""/>
          <p:cNvSpPr txBox="1"/>
          <p:nvPr/>
        </p:nvSpPr>
        <p:spPr>
          <a:xfrm rot="0">
            <a:off x="4191000" y="304800"/>
            <a:ext cx="2286000" cy="82391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eaLnBrk="1" hangingPunct="1" latinLnBrk="1" lvl="0">
              <a:spcBef>
                <a:spcPct val="50000"/>
              </a:spcBef>
            </a:pPr>
            <a:r>
              <a:rPr altLang="en-US" b="1" sz="4800" lang="en-US">
                <a:solidFill>
                  <a:srgbClr val="FF0000"/>
                </a:solidFill>
                <a:ea typeface="B Nazanin" pitchFamily="2" charset="-78"/>
              </a:rPr>
              <a:t>فصل سوم</a:t>
            </a:r>
            <a:r>
              <a:rPr altLang="en-US" b="1" sz="4800" lang="en-US">
                <a:solidFill>
                  <a:srgbClr val="00FF00"/>
                </a:solidFill>
                <a:ea typeface="B Nazanin" pitchFamily="2" charset="-78"/>
              </a:rPr>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1">
  <p:cSld>
    <p:spTree>
      <p:nvGrpSpPr>
        <p:cNvPr id="143" name=""/>
        <p:cNvGrpSpPr/>
        <p:nvPr/>
      </p:nvGrpSpPr>
      <p:grpSpPr>
        <a:xfrm rot="0">
          <a:off x="0" y="0"/>
          <a:ext cx="0" cy="0"/>
          <a:chOff x="0" y="0"/>
          <a:chExt cx="0" cy="0"/>
        </a:xfrm>
      </p:grpSpPr>
      <p:sp>
        <p:nvSpPr>
          <p:cNvPr id="104874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38</a:t>
            </a:fld>
            <a:endParaRPr altLang="en-US" sz="1200" lang="en-US">
              <a:solidFill>
                <a:srgbClr val="898989"/>
              </a:solidFill>
            </a:endParaRPr>
          </a:p>
        </p:txBody>
      </p:sp>
      <p:sp>
        <p:nvSpPr>
          <p:cNvPr id="1048744" name=""/>
          <p:cNvSpPr/>
          <p:nvPr/>
        </p:nvSpPr>
        <p:spPr>
          <a:xfrm rot="0">
            <a:off x="914400" y="914400"/>
            <a:ext cx="7848600" cy="518001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80000"/>
              </a:lnSpc>
              <a:spcBef>
                <a:spcPct val="50000"/>
              </a:spcBef>
            </a:pPr>
            <a:r>
              <a:rPr altLang="en-US" b="1" sz="2800" lang="en-US">
                <a:solidFill>
                  <a:srgbClr val="00FF00"/>
                </a:solidFill>
                <a:ea typeface="B Lotus" pitchFamily="2" charset="-78"/>
              </a:rPr>
              <a:t>ضرورت شناخت ويژگيهاي رشدي دانش‌آموزان‌</a:t>
            </a:r>
          </a:p>
          <a:p>
            <a:pPr algn="r" eaLnBrk="1" hangingPunct="1" latinLnBrk="1" lvl="0" rtl="1">
              <a:lnSpc>
                <a:spcPct val="110000"/>
              </a:lnSpc>
              <a:spcBef>
                <a:spcPct val="50000"/>
              </a:spcBef>
            </a:pPr>
            <a:r>
              <a:rPr altLang="en-US" b="1" sz="2400" lang="en-US">
                <a:ea typeface="B Lotus" pitchFamily="2" charset="-78"/>
              </a:rPr>
              <a:t>بررسي و مطالعة خصوصيات رشدي دانش‌آموزان در هر دورة سني‌، اطلاعات مناسبي را در اختيار معلمان تربيت‌بدني قرار مي‌دهد كه مهمترين آن عبارت‌اند از: </a:t>
            </a:r>
          </a:p>
          <a:p>
            <a:pPr algn="r" eaLnBrk="1" hangingPunct="1" latinLnBrk="1" lvl="0" rtl="1">
              <a:lnSpc>
                <a:spcPct val="110000"/>
              </a:lnSpc>
              <a:spcBef>
                <a:spcPct val="50000"/>
              </a:spcBef>
            </a:pPr>
            <a:r>
              <a:rPr altLang="en-US" b="1" sz="2400" lang="en-US">
                <a:ea typeface="B Lotus" pitchFamily="2" charset="-78"/>
              </a:rPr>
              <a:t>الف‌) آنان مي‌توانند با معيارهاي مناسبي كه براي هر يك از مراحل رشد جسماني مثل‌ِ ارتباط قد با وزن‌، وزن با سن‌، اندازة قد و سن دانش‌آموزان وجود دارد، ميزان رشد طبيعي دانش‌آموزان را تشخيص دهند. </a:t>
            </a:r>
          </a:p>
          <a:p>
            <a:pPr algn="r" eaLnBrk="1" hangingPunct="1" latinLnBrk="1" lvl="0" rtl="1">
              <a:lnSpc>
                <a:spcPct val="110000"/>
              </a:lnSpc>
              <a:spcBef>
                <a:spcPct val="50000"/>
              </a:spcBef>
            </a:pPr>
            <a:r>
              <a:rPr altLang="en-US" b="1" sz="2400" lang="en-US">
                <a:ea typeface="B Lotus" pitchFamily="2" charset="-78"/>
              </a:rPr>
              <a:t>ب‌) نيز مي‌توانند دانش‌آموزان را ازحيث رشد جسماني و رواني ـ حركتي‌طبقه‌بندي‌نمايند. </a:t>
            </a:r>
          </a:p>
          <a:p>
            <a:pPr algn="r" eaLnBrk="1" hangingPunct="1" latinLnBrk="1" lvl="0" rtl="1">
              <a:lnSpc>
                <a:spcPct val="110000"/>
              </a:lnSpc>
              <a:spcBef>
                <a:spcPct val="50000"/>
              </a:spcBef>
            </a:pPr>
            <a:r>
              <a:rPr altLang="en-US" b="1" sz="2400" lang="en-US">
                <a:ea typeface="B Lotus" pitchFamily="2" charset="-78"/>
              </a:rPr>
              <a:t>ج‌)</a:t>
            </a:r>
            <a:r>
              <a:rPr altLang="en-US" b="1" sz="2400" lang="en-US">
                <a:ea typeface="B Lotus" pitchFamily="2" charset="-78"/>
              </a:rPr>
              <a:t>آشنايي با مراحل رشد و تكامل سبب مي‌شود كه دانش‌آموزان نابهنجار و غيرعادي از دانش‌آموزان عادي متمايز شوند و تحت تربيت ويژه قرار گيرند.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1">
  <p:cSld>
    <p:spTree>
      <p:nvGrpSpPr>
        <p:cNvPr id="144" name=""/>
        <p:cNvGrpSpPr/>
        <p:nvPr/>
      </p:nvGrpSpPr>
      <p:grpSpPr>
        <a:xfrm rot="0">
          <a:off x="0" y="0"/>
          <a:ext cx="0" cy="0"/>
          <a:chOff x="0" y="0"/>
          <a:chExt cx="0" cy="0"/>
        </a:xfrm>
      </p:grpSpPr>
      <p:sp>
        <p:nvSpPr>
          <p:cNvPr id="1048745" name=""/>
          <p:cNvSpPr/>
          <p:nvPr>
            <p:ph sz="full" idx="1"/>
          </p:nvPr>
        </p:nvSpPr>
        <p:spPr>
          <a:xfrm rot="0">
            <a:off x="1143000" y="908050"/>
            <a:ext cx="7239000" cy="594995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20000"/>
              </a:lnSpc>
              <a:buFontTx/>
              <a:buNone/>
            </a:pPr>
            <a:r>
              <a:rPr altLang="en-US" b="1" sz="2000" lang="en-US">
                <a:ea typeface="B Lotus" pitchFamily="2" charset="-78"/>
              </a:rPr>
              <a:t>د) همچنين معلمان تربيت‌بدني قادر خواهند شد ميزان ارتباط مظاهر زندگي و پديده‌هاي اجتماعي با رشد جسماني را بهتر درك نمايند. </a:t>
            </a:r>
          </a:p>
          <a:p>
            <a:pPr algn="just" eaLnBrk="1" hangingPunct="1" latinLnBrk="1" lvl="0" rtl="1">
              <a:lnSpc>
                <a:spcPct val="120000"/>
              </a:lnSpc>
              <a:buFontTx/>
              <a:buNone/>
            </a:pPr>
            <a:r>
              <a:rPr altLang="en-US" b="1" sz="2000" lang="en-US">
                <a:ea typeface="B Lotus" pitchFamily="2" charset="-78"/>
              </a:rPr>
              <a:t>ه</a:t>
            </a:r>
            <a:r>
              <a:rPr altLang="en-US" b="1" sz="2000" lang="en-US">
                <a:ea typeface="B Lotus" pitchFamily="2" charset="-78"/>
              </a:rPr>
              <a:t>) با مطالعة علمي رشد و تكامل دانش‌آموزان معلمان تربيت‌بدني مي‌توانند دانش‌آموزان را در محيطهاي مختلف با يكديگر مقايسه كرده و تأثير محيط و فرهنگ موجود را در چگونگي رشد و تكامل آنان بشناسند و تا حد امكان بكوشند محيطهاي مناسبي براي فعاليتهاي جسماني و ورزشي آنان ايجاد نمايند. </a:t>
            </a:r>
          </a:p>
          <a:p>
            <a:pPr algn="just" eaLnBrk="1" hangingPunct="1" latinLnBrk="1" lvl="0" rtl="1">
              <a:lnSpc>
                <a:spcPct val="120000"/>
              </a:lnSpc>
              <a:buFontTx/>
              <a:buNone/>
            </a:pPr>
            <a:r>
              <a:rPr altLang="en-US" b="1" sz="2000" lang="en-US">
                <a:ea typeface="B Lotus" pitchFamily="2" charset="-78"/>
              </a:rPr>
              <a:t>و) مطالعة رشد و تكامل و ويژگيهاي مرحله‌اي آن نشان مي‌دهد كه در هر مقطع سني از دانش‌آموزان چه انتظاري بايد داشت‌. </a:t>
            </a:r>
          </a:p>
          <a:p>
            <a:pPr algn="just" eaLnBrk="1" hangingPunct="1" latinLnBrk="1" lvl="0" rtl="1">
              <a:lnSpc>
                <a:spcPct val="120000"/>
              </a:lnSpc>
              <a:buFontTx/>
              <a:buNone/>
            </a:pPr>
            <a:r>
              <a:rPr altLang="en-US" b="1" sz="2000" lang="en-US">
                <a:ea typeface="B Lotus" pitchFamily="2" charset="-78"/>
              </a:rPr>
              <a:t>ز) علاوه بر اين‌، معلم تربيت‌بدني را قادر مي‌سازد كه فعاليتهاي مناسب جسماني و ورزشي را متناسب با مراحل طبيعي رشد دانش‌آموزان از كلاسهاي اول تا چهارم دبيرستان انتخاب كنند. </a:t>
            </a:r>
          </a:p>
          <a:p>
            <a:pPr algn="just" eaLnBrk="1" hangingPunct="1" latinLnBrk="1" lvl="0" rtl="1">
              <a:lnSpc>
                <a:spcPct val="120000"/>
              </a:lnSpc>
              <a:buFontTx/>
              <a:buNone/>
            </a:pPr>
            <a:r>
              <a:rPr altLang="en-US" b="1" sz="2000" lang="en-US">
                <a:ea typeface="B Lotus" pitchFamily="2" charset="-78"/>
              </a:rPr>
              <a:t>ح‌) مطالعة اصول و قوانين رشد و تكامل جسماني دانش‌آموزان به معلمان تربيت‌بدني در شناخت نوع رفتارها، گرايشها و برخوردهاي متناسب در هر سني كمك مي‌كند. </a:t>
            </a:r>
          </a:p>
        </p:txBody>
      </p:sp>
      <p:sp>
        <p:nvSpPr>
          <p:cNvPr id="104874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39</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4.xml><?xml version="1.0" encoding="utf-8"?>
<p:sld xmlns:a="http://schemas.openxmlformats.org/drawingml/2006/main" xmlns:r="http://schemas.openxmlformats.org/officeDocument/2006/relationships" xmlns:p="http://schemas.openxmlformats.org/presentationml/2006/main" showMasterSp="1">
  <p:cSld>
    <p:spTree>
      <p:nvGrpSpPr>
        <p:cNvPr id="103" name=""/>
        <p:cNvGrpSpPr/>
        <p:nvPr/>
      </p:nvGrpSpPr>
      <p:grpSpPr>
        <a:xfrm rot="0">
          <a:off x="0" y="0"/>
          <a:ext cx="0" cy="0"/>
          <a:chOff x="0" y="0"/>
          <a:chExt cx="0" cy="0"/>
        </a:xfrm>
      </p:grpSpPr>
      <p:sp>
        <p:nvSpPr>
          <p:cNvPr id="1048589"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a:t>
            </a:fld>
            <a:endParaRPr altLang="en-US" sz="1200" lang="en-US">
              <a:solidFill>
                <a:srgbClr val="898989"/>
              </a:solidFill>
            </a:endParaRPr>
          </a:p>
        </p:txBody>
      </p:sp>
      <p:sp>
        <p:nvSpPr>
          <p:cNvPr id="1048590" name=""/>
          <p:cNvSpPr/>
          <p:nvPr/>
        </p:nvSpPr>
        <p:spPr>
          <a:xfrm rot="0">
            <a:off x="685800" y="304800"/>
            <a:ext cx="8153400" cy="5616834"/>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20000"/>
              </a:lnSpc>
              <a:spcBef>
                <a:spcPct val="50000"/>
              </a:spcBef>
            </a:pPr>
            <a:r>
              <a:rPr altLang="en-US" b="1" sz="2800" lang="en-US">
                <a:solidFill>
                  <a:srgbClr val="00FF00"/>
                </a:solidFill>
                <a:ea typeface="B Lotus" pitchFamily="2" charset="-78"/>
              </a:rPr>
              <a:t>ماهيت تربيت‌بدني</a:t>
            </a:r>
            <a:r>
              <a:rPr altLang="en-US" b="1" sz="2800" lang="en-US">
                <a:ea typeface="B Lotus" pitchFamily="2" charset="-78"/>
              </a:rPr>
              <a:t>‌</a:t>
            </a:r>
          </a:p>
          <a:p>
            <a:pPr algn="r" eaLnBrk="1" hangingPunct="1" latinLnBrk="1" lvl="0" rtl="1">
              <a:lnSpc>
                <a:spcPct val="120000"/>
              </a:lnSpc>
              <a:spcBef>
                <a:spcPct val="50000"/>
              </a:spcBef>
            </a:pPr>
            <a:r>
              <a:rPr altLang="en-US" b="1" sz="2400" lang="en-US">
                <a:ea typeface="B Lotus" pitchFamily="2" charset="-78"/>
              </a:rPr>
              <a:t>محتوا يا كلية فعاليتهايي كه با نام تربيت‌بدني آموزش داده مي‌شود بر پاية فعاليتهاي جسماني استوار بوده و از ورزش جدا نمي‌باشد و حتي مي‌توان عنوان نمود كه در بسياري مواقع از طريق انواع رشته‌هاي ورزشي مي‌توان به اهداف تربيت‌بدني دست يافت اما بايد اين موضوع مهم را يادآوري نمود كه در شيوه‌هاي اجرايي و هدف كار و فعاليت تربيت‌بدني و ورزش تفاوت وجود دارد. </a:t>
            </a:r>
          </a:p>
          <a:p>
            <a:pPr algn="r" eaLnBrk="1" hangingPunct="1" latinLnBrk="1" lvl="0" rtl="1">
              <a:lnSpc>
                <a:spcPct val="120000"/>
              </a:lnSpc>
              <a:spcBef>
                <a:spcPct val="50000"/>
              </a:spcBef>
            </a:pPr>
            <a:r>
              <a:rPr altLang="en-US" b="1" sz="2400" lang="en-US">
                <a:ea typeface="B Lotus" pitchFamily="2" charset="-78"/>
              </a:rPr>
              <a:t>تربيت‌بدني جزئي لاينفك از برنامه‌هاي آموزش و پرورش بوده كه آموزش همگاني براي تمام دانش‌آموزان مطرح است و در آموزش تربيت‌بدني در مدارس صحبت از ورزشكاران نخبه‌، كار مداوم و خسته‌كننده براي رسانيدن آنان به درجة قهرماني در يك رشتة ورزشي خاص مطرح نيست‌. </a:t>
            </a:r>
          </a:p>
          <a:p>
            <a:pPr algn="r" eaLnBrk="1" hangingPunct="1" latinLnBrk="1" lvl="0" rtl="1">
              <a:lnSpc>
                <a:spcPct val="120000"/>
              </a:lnSpc>
              <a:spcBef>
                <a:spcPct val="50000"/>
              </a:spcBef>
            </a:pPr>
            <a:r>
              <a:rPr altLang="en-US" b="1" sz="2400" lang="en-US">
                <a:ea typeface="B Lotus" pitchFamily="2" charset="-78"/>
              </a:rPr>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1">
  <p:cSld>
    <p:spTree>
      <p:nvGrpSpPr>
        <p:cNvPr id="145" name=""/>
        <p:cNvGrpSpPr/>
        <p:nvPr/>
      </p:nvGrpSpPr>
      <p:grpSpPr>
        <a:xfrm rot="0">
          <a:off x="0" y="0"/>
          <a:ext cx="0" cy="0"/>
          <a:chOff x="0" y="0"/>
          <a:chExt cx="0" cy="0"/>
        </a:xfrm>
      </p:grpSpPr>
      <p:sp>
        <p:nvSpPr>
          <p:cNvPr id="1048747" name=""/>
          <p:cNvSpPr/>
          <p:nvPr>
            <p:ph sz="full" idx="1"/>
          </p:nvPr>
        </p:nvSpPr>
        <p:spPr>
          <a:xfrm rot="0">
            <a:off x="914400" y="304800"/>
            <a:ext cx="7834312" cy="60198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endParaRPr altLang="en-US" b="1" sz="1600" lang="en-US">
              <a:ea typeface="B Lotus" pitchFamily="2" charset="-78"/>
            </a:endParaRPr>
          </a:p>
          <a:p>
            <a:pPr algn="just" eaLnBrk="1" hangingPunct="1" latinLnBrk="1" lvl="0" rtl="1">
              <a:lnSpc>
                <a:spcPct val="90000"/>
              </a:lnSpc>
              <a:buFontTx/>
              <a:buNone/>
            </a:pPr>
            <a:r>
              <a:rPr altLang="en-US" b="1" sz="2400" lang="en-US">
                <a:ea typeface="B Lotus" pitchFamily="2" charset="-78"/>
              </a:rPr>
              <a:t>1</a:t>
            </a:r>
            <a:r>
              <a:rPr altLang="en-US" b="1" sz="2400" lang="en-US">
                <a:solidFill>
                  <a:srgbClr val="00FF00"/>
                </a:solidFill>
                <a:ea typeface="B Lotus" pitchFamily="2" charset="-78"/>
              </a:rPr>
              <a:t>. خصوصيات و ويژگيهاي رشدي كودكان پيش‌دبستاني 3ـ6 سال</a:t>
            </a:r>
            <a:r>
              <a:rPr altLang="en-US" b="1" sz="2000" lang="en-US">
                <a:solidFill>
                  <a:srgbClr val="00FF00"/>
                </a:solidFill>
                <a:ea typeface="B Lotus" pitchFamily="2" charset="-78"/>
              </a:rPr>
              <a:t>‌</a:t>
            </a:r>
          </a:p>
          <a:p>
            <a:pPr algn="just" eaLnBrk="1" hangingPunct="1" latinLnBrk="1" lvl="0" rtl="1">
              <a:lnSpc>
                <a:spcPct val="90000"/>
              </a:lnSpc>
              <a:buFontTx/>
              <a:buNone/>
            </a:pPr>
            <a:r>
              <a:rPr altLang="en-US" b="1" sz="2000" lang="en-US">
                <a:ea typeface="B Lotus" pitchFamily="2" charset="-78"/>
              </a:rPr>
              <a:t>1ـ1. خصوصيات جسماني‌</a:t>
            </a:r>
          </a:p>
          <a:p>
            <a:pPr algn="just" eaLnBrk="1" hangingPunct="1" latinLnBrk="1" lvl="0" rtl="1">
              <a:lnSpc>
                <a:spcPct val="140000"/>
              </a:lnSpc>
              <a:buFontTx/>
              <a:buNone/>
            </a:pPr>
            <a:r>
              <a:rPr altLang="en-US" b="1" sz="2000" lang="en-US">
                <a:ea typeface="B Lotus" pitchFamily="2" charset="-78"/>
              </a:rPr>
              <a:t>آهنگ رشد جسماني كودكان در سالهاي اول زندگي تا شش‌سالگي بسيار سريع است‌. در اين دوره رشد اندامهاي تحتاني (پاها) نسبت به تنه سريعتر است‌. افزايش رشد طولي بدن و تسريع در رشد استخوانها نقش مهمي در افزايش وزن بدن دارد. به وزن بدن كودكان در اين دوره تقريباً، در هر سال دو كيلوگرم و به طول قد نيز، در هر سال‌، حدود 6 سانتيمتر اضافه مي‌شود. قد تقريبي يك كودك معمولي در پنج‌سالگي حدود 115 سانتي‌متر و وزن تقريبي او حدود 23 كيلوگرم مي‌باشد. </a:t>
            </a:r>
          </a:p>
          <a:p>
            <a:pPr algn="just" eaLnBrk="1" hangingPunct="1" latinLnBrk="1" lvl="0" rtl="1">
              <a:lnSpc>
                <a:spcPct val="140000"/>
              </a:lnSpc>
              <a:buFontTx/>
              <a:buNone/>
            </a:pPr>
            <a:r>
              <a:rPr altLang="en-US" b="1" sz="2000" lang="en-US">
                <a:ea typeface="B Lotus" pitchFamily="2" charset="-78"/>
              </a:rPr>
              <a:t>در اين سنين پاها سريعتر از دستها و دستها سريعتر از تنه و تنه سريعتر از جمجمه رشد مي‌كند. رشد عضله‌ها نسبت به وزن بدن تا پنج‌سالگي ثابت است‌، به طوري كه وزن عضله‌ها 25% وزن بدن را تشكيل مي‌دهد. به دليل رشد ناكامل استخوانهاي بدن و ميزان مصرف كمتر مواد معدني فشارهاي جسماني سنگين را نمي‌توانند تحمل كنند. </a:t>
            </a:r>
          </a:p>
        </p:txBody>
      </p:sp>
      <p:sp>
        <p:nvSpPr>
          <p:cNvPr id="1048748"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40</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41.xml><?xml version="1.0" encoding="utf-8"?>
<p:sld xmlns:a="http://schemas.openxmlformats.org/drawingml/2006/main" xmlns:r="http://schemas.openxmlformats.org/officeDocument/2006/relationships" xmlns:p="http://schemas.openxmlformats.org/presentationml/2006/main" showMasterSp="1">
  <p:cSld>
    <p:spTree>
      <p:nvGrpSpPr>
        <p:cNvPr id="146" name=""/>
        <p:cNvGrpSpPr/>
        <p:nvPr/>
      </p:nvGrpSpPr>
      <p:grpSpPr>
        <a:xfrm rot="0">
          <a:off x="0" y="0"/>
          <a:ext cx="0" cy="0"/>
          <a:chOff x="0" y="0"/>
          <a:chExt cx="0" cy="0"/>
        </a:xfrm>
      </p:grpSpPr>
      <p:sp>
        <p:nvSpPr>
          <p:cNvPr id="1048749" name=""/>
          <p:cNvSpPr/>
          <p:nvPr>
            <p:ph sz="full" idx="1"/>
          </p:nvPr>
        </p:nvSpPr>
        <p:spPr>
          <a:xfrm rot="0">
            <a:off x="609600" y="609600"/>
            <a:ext cx="8139112" cy="62484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r>
              <a:rPr altLang="en-US" b="1" sz="2400" lang="en-US">
                <a:solidFill>
                  <a:srgbClr val="00FF00"/>
                </a:solidFill>
                <a:ea typeface="B Lotus" pitchFamily="2" charset="-78"/>
              </a:rPr>
              <a:t>1ـ2. خصوصيات و ويژگيهاي عاطفي‌</a:t>
            </a:r>
          </a:p>
          <a:p>
            <a:pPr algn="just" eaLnBrk="1" hangingPunct="1" latinLnBrk="1" lvl="0" rtl="1">
              <a:lnSpc>
                <a:spcPct val="110000"/>
              </a:lnSpc>
              <a:buFontTx/>
              <a:buNone/>
            </a:pPr>
            <a:r>
              <a:rPr altLang="en-US" b="1" sz="2400" lang="en-US">
                <a:ea typeface="B Lotus" pitchFamily="2" charset="-78"/>
              </a:rPr>
              <a:t>   كودكان سه تا شش سال معمولاً قادر نيستند واكنشهاي عاطفي و هيجاني خود را كنترل نمايند. كودك‌، در آغاز، نسبت به مواردي چون شادي‌، ترس‌، خشم‌، حسادت‌، كينه و اين‌گونه حالتها، واكنشي از خود نشان نمي‌دهند اما رفته رفته ياد مي‌گيرد كه در برابر اين حالتها چگونه بايد رفتار كند. نكتة مهم اين است كه مربيان بدانند چه عواملي يا وضعيتي كودك را شاد يا عصباني يا اندوهگين يا ترسان مي‌كند. وقتي كودك بهنجار بداند كه براي عمل به خواسته‌هايش حد و حدودي وجود دارد خويشتن‌دار مي‌شود. اگر بتوانيم كودكان را به موقع از عواملي كه موجب ترس و خشمشان مي‌شود آگاه كنيم و با علاقه به سازندگي و پرورش نيروهاي هيجاني آنان بپردازيم‌، مي‌توانيم اميدوار باشيم كه در راه آرامش و امنيت رواني آنان گامهاي مؤثري برداشته‌ايم‌. كودكان سه و چهار ساله براي فرونشاندن خشم خود بيشتر از زبان استفاده مي‌كنند و داد و فرياد راه مي‌اندازند. اما كودكان پنج و شش ساله غالباً از راه كناره‌گيري و قهر كردن و جريحه‌دار كردن احساسات ديگران خشم خود را تسكين مي‌دهند. </a:t>
            </a:r>
          </a:p>
          <a:p>
            <a:pPr algn="just" eaLnBrk="1" hangingPunct="1" latinLnBrk="1" lvl="0" rtl="1">
              <a:lnSpc>
                <a:spcPct val="110000"/>
              </a:lnSpc>
              <a:buFontTx/>
              <a:buNone/>
            </a:pPr>
            <a:r>
              <a:rPr altLang="en-US" b="1" sz="2400" lang="en-US">
                <a:ea typeface="B Lotus" pitchFamily="2" charset="-78"/>
              </a:rPr>
              <a:t> </a:t>
            </a:r>
          </a:p>
        </p:txBody>
      </p:sp>
      <p:sp>
        <p:nvSpPr>
          <p:cNvPr id="104875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41</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42.xml><?xml version="1.0" encoding="utf-8"?>
<p:sld xmlns:a="http://schemas.openxmlformats.org/drawingml/2006/main" xmlns:r="http://schemas.openxmlformats.org/officeDocument/2006/relationships" xmlns:p="http://schemas.openxmlformats.org/presentationml/2006/main" showMasterSp="1">
  <p:cSld>
    <p:spTree>
      <p:nvGrpSpPr>
        <p:cNvPr id="147" name=""/>
        <p:cNvGrpSpPr/>
        <p:nvPr/>
      </p:nvGrpSpPr>
      <p:grpSpPr>
        <a:xfrm rot="0">
          <a:off x="0" y="0"/>
          <a:ext cx="0" cy="0"/>
          <a:chOff x="0" y="0"/>
          <a:chExt cx="0" cy="0"/>
        </a:xfrm>
      </p:grpSpPr>
      <p:sp>
        <p:nvSpPr>
          <p:cNvPr id="1048751"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42</a:t>
            </a:fld>
            <a:endParaRPr altLang="en-US" sz="1200" lang="en-US">
              <a:solidFill>
                <a:srgbClr val="898989"/>
              </a:solidFill>
            </a:endParaRPr>
          </a:p>
        </p:txBody>
      </p:sp>
      <p:sp>
        <p:nvSpPr>
          <p:cNvPr id="1048752" name=""/>
          <p:cNvSpPr/>
          <p:nvPr/>
        </p:nvSpPr>
        <p:spPr>
          <a:xfrm rot="0">
            <a:off x="990600" y="685800"/>
            <a:ext cx="7620000" cy="598963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80000"/>
              </a:lnSpc>
              <a:spcBef>
                <a:spcPct val="50000"/>
              </a:spcBef>
            </a:pPr>
            <a:r>
              <a:rPr altLang="en-US" b="1" sz="2400" lang="en-US">
                <a:ea typeface="B Lotus" pitchFamily="2" charset="-78"/>
              </a:rPr>
              <a:t>1ـ3. خصوصيات رواني ـ حركتي‌</a:t>
            </a:r>
          </a:p>
          <a:p>
            <a:pPr algn="r" eaLnBrk="1" hangingPunct="1" latinLnBrk="1" lvl="0" rtl="1">
              <a:lnSpc>
                <a:spcPct val="130000"/>
              </a:lnSpc>
              <a:spcBef>
                <a:spcPct val="50000"/>
              </a:spcBef>
            </a:pPr>
            <a:r>
              <a:rPr altLang="en-US" b="1" sz="2000" lang="en-US">
                <a:ea typeface="B Lotus" pitchFamily="2" charset="-78"/>
              </a:rPr>
              <a:t>كودك در اين سنين فعال و پرانرژي است و بازي كردن را حتي در تمام ساعات روز دوست دارد. بنابراين‌، مي‌بايست براي كودكان‌ِ اين سنين محيطي را ايجاد كرد تا بتوانند آزادانه به فعاليت و حركت بپردازند. اهم خصوصيات رواني‌ـ حركتي كودكان سه تا شش ساله عبارت است از: </a:t>
            </a:r>
          </a:p>
          <a:p>
            <a:pPr algn="r" eaLnBrk="1" hangingPunct="1" latinLnBrk="1" lvl="0" rtl="1">
              <a:lnSpc>
                <a:spcPct val="130000"/>
              </a:lnSpc>
              <a:spcBef>
                <a:spcPct val="50000"/>
              </a:spcBef>
            </a:pPr>
            <a:r>
              <a:rPr altLang="en-US" b="1" sz="2000" lang="en-US">
                <a:ea typeface="B Lotus" pitchFamily="2" charset="-78"/>
              </a:rPr>
              <a:t>الف‌) در سنين دو تا سه‌سالگي ديد و بينايي چشم تقويت مي‌شود، ولي هنوز هماهنگي كامل بين دست و چشم به وجود نيامده است‌.</a:t>
            </a:r>
          </a:p>
          <a:p>
            <a:pPr algn="r" eaLnBrk="1" hangingPunct="1" latinLnBrk="1" lvl="0" rtl="1">
              <a:lnSpc>
                <a:spcPct val="130000"/>
              </a:lnSpc>
              <a:spcBef>
                <a:spcPct val="20000"/>
              </a:spcBef>
            </a:pPr>
            <a:r>
              <a:rPr altLang="en-US" b="1" sz="2000" lang="en-US">
                <a:ea typeface="B Lotus" pitchFamily="2" charset="-78"/>
              </a:rPr>
              <a:t>ب‌) به دليل رشد ناهماهنگ اندامهاي مختلف بدن مثل (بزرگي شكم نسبت به اعضاي ديگر يا جلو بردن شانه‌ها) برنامه‌هاي حركتي و بازي و حركات آزاد و مداوم باعث هماهنگي در رشد متناسب همة اندامهاي بدن مي‌شود.</a:t>
            </a:r>
          </a:p>
          <a:p>
            <a:pPr algn="r" eaLnBrk="1" hangingPunct="1" latinLnBrk="1" lvl="0" rtl="1">
              <a:lnSpc>
                <a:spcPct val="130000"/>
              </a:lnSpc>
              <a:spcBef>
                <a:spcPct val="20000"/>
              </a:spcBef>
            </a:pPr>
            <a:r>
              <a:rPr altLang="en-US" b="1" sz="2000" lang="en-US">
                <a:ea typeface="B Lotus" pitchFamily="2" charset="-78"/>
              </a:rPr>
              <a:t> ج‌) كودك سه ساله قادر به حركات جنبشي بنيادي مثل دويدن‌، پريدن و صعود كردن است‌. كودك در اين سن به راحتي قادر است از پاهاي خود در ايجاد انواع حركات استفاده كند. </a:t>
            </a:r>
          </a:p>
          <a:p>
            <a:pPr algn="r" eaLnBrk="1" hangingPunct="1" latinLnBrk="1" lvl="0" rtl="1">
              <a:lnSpc>
                <a:spcPct val="130000"/>
              </a:lnSpc>
              <a:spcBef>
                <a:spcPct val="20000"/>
              </a:spcBef>
            </a:pPr>
            <a:r>
              <a:rPr altLang="en-US" b="1" sz="2000" lang="en-US">
                <a:ea typeface="B Lotus" pitchFamily="2" charset="-78"/>
              </a:rPr>
              <a:t> </a:t>
            </a:r>
          </a:p>
          <a:p>
            <a:pPr eaLnBrk="1" hangingPunct="1" latinLnBrk="1" lvl="0" rtl="1">
              <a:lnSpc>
                <a:spcPct val="80000"/>
              </a:lnSpc>
              <a:spcBef>
                <a:spcPct val="50000"/>
              </a:spcBef>
            </a:pPr>
            <a:r>
              <a:rPr altLang="en-US" b="1" lang="en-US">
                <a:ea typeface="B Lotus" pitchFamily="2" charset="-78"/>
              </a:rPr>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1">
  <p:cSld>
    <p:spTree>
      <p:nvGrpSpPr>
        <p:cNvPr id="148" name=""/>
        <p:cNvGrpSpPr/>
        <p:nvPr/>
      </p:nvGrpSpPr>
      <p:grpSpPr>
        <a:xfrm rot="0">
          <a:off x="0" y="0"/>
          <a:ext cx="0" cy="0"/>
          <a:chOff x="0" y="0"/>
          <a:chExt cx="0" cy="0"/>
        </a:xfrm>
      </p:grpSpPr>
      <p:sp>
        <p:nvSpPr>
          <p:cNvPr id="1048753" name=""/>
          <p:cNvSpPr/>
          <p:nvPr>
            <p:ph sz="full" idx="1"/>
          </p:nvPr>
        </p:nvSpPr>
        <p:spPr>
          <a:xfrm rot="0">
            <a:off x="914400" y="533400"/>
            <a:ext cx="7831137" cy="60960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buFontTx/>
              <a:buNone/>
            </a:pPr>
            <a:r>
              <a:rPr altLang="en-US" b="1" sz="2400" lang="en-US">
                <a:ea typeface="B Lotus" pitchFamily="2" charset="-78"/>
              </a:rPr>
              <a:t>د) كودك در سه‌سالگي با هر دو پاي خود مي‌پرد، صعود مي‌كند، از پله‌ها به راحتي بالا مي‌رود، به طور طبيعي مي‌دود و جاهايي كه لازم باشد تعادل خود را حفظ مي‌كند. </a:t>
            </a:r>
          </a:p>
          <a:p>
            <a:pPr algn="just" eaLnBrk="1" hangingPunct="1" latinLnBrk="1" lvl="0" rtl="1">
              <a:buFontTx/>
              <a:buNone/>
            </a:pPr>
            <a:r>
              <a:rPr altLang="en-US" b="1" sz="2400" lang="en-US">
                <a:ea typeface="B Lotus" pitchFamily="2" charset="-78"/>
              </a:rPr>
              <a:t>ه</a:t>
            </a:r>
            <a:r>
              <a:rPr altLang="en-US" b="1" sz="2400" lang="en-US">
                <a:ea typeface="B Lotus" pitchFamily="2" charset="-78"/>
              </a:rPr>
              <a:t>) كودك در سن چهارسالگي مي‌تواند به راحتي روي پنجه‌هاي پا راه برود. در به‌كار بردن دستها، پاها و بازوان بيشتر از كار كردن با انگشتان مهارت دارد. </a:t>
            </a:r>
          </a:p>
          <a:p>
            <a:pPr algn="just" eaLnBrk="1" hangingPunct="1" latinLnBrk="1" lvl="0" rtl="1">
              <a:buFontTx/>
              <a:buNone/>
            </a:pPr>
            <a:r>
              <a:rPr altLang="en-US" b="1" sz="2400" lang="en-US">
                <a:ea typeface="B Lotus" pitchFamily="2" charset="-78"/>
              </a:rPr>
              <a:t>و) روي سه چرخه مي‌نشيند و پا مي‌زند، خودش به تنهايي لباس و كفشهايش را مي‌پوشد و مي‌تواند از دستهاي خود براي آويزان شدن استفاده كند. </a:t>
            </a:r>
          </a:p>
          <a:p>
            <a:pPr algn="just" eaLnBrk="1" hangingPunct="1" latinLnBrk="1" lvl="0" rtl="1">
              <a:buFontTx/>
              <a:buNone/>
            </a:pPr>
            <a:r>
              <a:rPr altLang="en-US" b="1" sz="2400" lang="en-US">
                <a:ea typeface="B Lotus" pitchFamily="2" charset="-78"/>
              </a:rPr>
              <a:t>ز) مهارت توپ‌گيري از سن چهارسالگي شروع مي‌شود و نيز كودك مي‌تواند برخي مهارتهاي تركيبي را انجام دهد. </a:t>
            </a:r>
          </a:p>
          <a:p>
            <a:pPr algn="just" eaLnBrk="1" hangingPunct="1" latinLnBrk="1" lvl="0" rtl="1">
              <a:buFontTx/>
              <a:buNone/>
            </a:pPr>
            <a:r>
              <a:rPr altLang="en-US" b="1" sz="2400" lang="en-US">
                <a:ea typeface="B Lotus" pitchFamily="2" charset="-78"/>
              </a:rPr>
              <a:t>از آنجا كه كودك در نخستين مراحل كسب تجارب حركتي است‌، ارائة برنامه‌هاي حركتي و فعاليتهاي جسماني صحيح در اين دوره حائز اهميت بسيار است‌. مجموعه فعاليتهايي كه براي كودكان سه تا شش سال در نظر گرفته مي‌شود بايد بسيار آسان و ساده باشد، به نحوي كه كودك بتواند آنها را انجام دهد. </a:t>
            </a:r>
          </a:p>
        </p:txBody>
      </p:sp>
      <p:sp>
        <p:nvSpPr>
          <p:cNvPr id="1048754"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43</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44.xml><?xml version="1.0" encoding="utf-8"?>
<p:sld xmlns:a="http://schemas.openxmlformats.org/drawingml/2006/main" xmlns:r="http://schemas.openxmlformats.org/officeDocument/2006/relationships" xmlns:p="http://schemas.openxmlformats.org/presentationml/2006/main" showMasterSp="1">
  <p:cSld>
    <p:spTree>
      <p:nvGrpSpPr>
        <p:cNvPr id="149" name=""/>
        <p:cNvGrpSpPr/>
        <p:nvPr/>
      </p:nvGrpSpPr>
      <p:grpSpPr>
        <a:xfrm rot="0">
          <a:off x="0" y="0"/>
          <a:ext cx="0" cy="0"/>
          <a:chOff x="0" y="0"/>
          <a:chExt cx="0" cy="0"/>
        </a:xfrm>
      </p:grpSpPr>
      <p:sp>
        <p:nvSpPr>
          <p:cNvPr id="1048755" name=""/>
          <p:cNvSpPr/>
          <p:nvPr>
            <p:ph sz="full" idx="1"/>
          </p:nvPr>
        </p:nvSpPr>
        <p:spPr>
          <a:xfrm rot="0">
            <a:off x="914400" y="457200"/>
            <a:ext cx="7831137" cy="60960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r>
              <a:rPr altLang="en-US" b="1" sz="2800" lang="en-US">
                <a:ea typeface="B Lotus" pitchFamily="2" charset="-78"/>
              </a:rPr>
              <a:t>2. خصوصيات و ويژگيهاي رشدي كودكان 6 تا 9 سال</a:t>
            </a:r>
            <a:r>
              <a:rPr altLang="en-US" b="1" sz="2000" lang="en-US">
                <a:ea typeface="B Lotus" pitchFamily="2" charset="-78"/>
              </a:rPr>
              <a:t>‌</a:t>
            </a:r>
          </a:p>
          <a:p>
            <a:pPr algn="just" eaLnBrk="1" hangingPunct="1" latinLnBrk="1" lvl="0" rtl="1">
              <a:lnSpc>
                <a:spcPct val="80000"/>
              </a:lnSpc>
              <a:buFontTx/>
              <a:buNone/>
            </a:pPr>
            <a:r>
              <a:rPr altLang="en-US" b="1" sz="2000" lang="en-US">
                <a:ea typeface="B Lotus" pitchFamily="2" charset="-78"/>
              </a:rPr>
              <a:t>2ـ1. خصوصيات جسماني‌</a:t>
            </a:r>
          </a:p>
          <a:p>
            <a:pPr algn="just" eaLnBrk="1" hangingPunct="1" latinLnBrk="1" lvl="0" rtl="1">
              <a:buFontTx/>
              <a:buNone/>
            </a:pPr>
            <a:r>
              <a:rPr altLang="en-US" b="1" sz="2000" lang="en-US">
                <a:ea typeface="B Lotus" pitchFamily="2" charset="-78"/>
              </a:rPr>
              <a:t>كودكان در شش‌سالگي وارد مرحلة دوم زندگي رشدي خود مي‌شوند. رشد طولي آنها نسبت به دوران قبل كندتر مي‌شود. ولي رشد عرضي آنها سريعتر، و، به همين دليل‌، عضله‌ها نيز بزرگتر و حجيمتر مي‌شود، به طوري كه 75 درصد وزن بدن آنها را ماهيچه‌هاي بدن تشكيل مي‌دهد. يك كودك معمولي در شش‌سالگي حدود 123 سانتيمتر قد و حدود 23 كيلوگرم وزن دارد. يك كودك نه ساله نيز 139 سانتيمتر قد و حدود 28 كيلوگرم وزن دارد. </a:t>
            </a:r>
          </a:p>
          <a:p>
            <a:pPr algn="just" eaLnBrk="1" hangingPunct="1" latinLnBrk="1" lvl="0" rtl="1">
              <a:buFontTx/>
              <a:buNone/>
            </a:pPr>
            <a:r>
              <a:rPr altLang="en-US" b="1" sz="2000" lang="en-US">
                <a:ea typeface="B Lotus" pitchFamily="2" charset="-78"/>
              </a:rPr>
              <a:t>سيستم عصبي در عضلات كوچك هنوز كارايي لازم را پيدا نكرده است و كودك در اجراي حركات و فعاليتهاي جسماني عضلات بزرگ بدن را به كار مي‌گيرد. به دليل كاهش برجستگي شكم در سنين بعد از 6 سالگي ميزان انعطاف‌پذيري مفاصل بدن بيشتر مي‌شود. در دانش‌آموزان كلاس اول دبستان هنوز هماهنگي كامل بين چشمها، دستها و پاها وجود ندارد و اين موضوع باعث مي‌شود كه كودكان براي عمل به مهارتهاي ورزشي حركات زايد و غير ضروري نيز داشته باشند. </a:t>
            </a:r>
          </a:p>
          <a:p>
            <a:pPr algn="just" eaLnBrk="1" hangingPunct="1" latinLnBrk="1" lvl="0" rtl="1">
              <a:buFontTx/>
              <a:buNone/>
            </a:pPr>
            <a:r>
              <a:rPr altLang="en-US" b="1" sz="2000" lang="en-US">
                <a:ea typeface="B Lotus" pitchFamily="2" charset="-78"/>
              </a:rPr>
              <a:t>در سنين شش تا نه‌سالگي شكلگيري بدن تدريجي و رشد استخوانها در جهت افزايش ضخامت آنهاست‌. در اين سنين‌، در هنگام فعاليتهاي جسماني‌، به دليل كوچك‌بودن ششها تعداد تنفس و ضربان قلب به سرعت افزايش پيدا مي‌كند و حركات ورزشي شديد كودك را به نفس نفس وا مي‌دارد. پس معلم تربيت‌بدني مي‌بايست در نحوة ارائه و اجراي تمرينات بيش از پيش دقت كند. </a:t>
            </a:r>
          </a:p>
        </p:txBody>
      </p:sp>
      <p:sp>
        <p:nvSpPr>
          <p:cNvPr id="104875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44</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45.xml><?xml version="1.0" encoding="utf-8"?>
<p:sld xmlns:a="http://schemas.openxmlformats.org/drawingml/2006/main" xmlns:r="http://schemas.openxmlformats.org/officeDocument/2006/relationships" xmlns:p="http://schemas.openxmlformats.org/presentationml/2006/main" showMasterSp="1">
  <p:cSld>
    <p:spTree>
      <p:nvGrpSpPr>
        <p:cNvPr id="150" name=""/>
        <p:cNvGrpSpPr/>
        <p:nvPr/>
      </p:nvGrpSpPr>
      <p:grpSpPr>
        <a:xfrm rot="0">
          <a:off x="0" y="0"/>
          <a:ext cx="0" cy="0"/>
          <a:chOff x="0" y="0"/>
          <a:chExt cx="0" cy="0"/>
        </a:xfrm>
      </p:grpSpPr>
      <p:sp>
        <p:nvSpPr>
          <p:cNvPr id="1048757" name=""/>
          <p:cNvSpPr/>
          <p:nvPr>
            <p:ph sz="full" idx="1"/>
          </p:nvPr>
        </p:nvSpPr>
        <p:spPr>
          <a:xfrm rot="0">
            <a:off x="471487" y="908050"/>
            <a:ext cx="8277225" cy="50419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r>
              <a:rPr altLang="en-US" b="1" sz="2400" lang="en-US">
                <a:ea typeface="B Lotus" pitchFamily="2" charset="-78"/>
              </a:rPr>
              <a:t>2ـ2. خصوصيات و ويژگيهاي عاطفي</a:t>
            </a:r>
            <a:r>
              <a:rPr altLang="en-US" b="1" sz="2000" lang="en-US">
                <a:ea typeface="B Lotus" pitchFamily="2" charset="-78"/>
              </a:rPr>
              <a:t>‌</a:t>
            </a:r>
          </a:p>
          <a:p>
            <a:pPr algn="just" eaLnBrk="1" hangingPunct="1" latinLnBrk="1" lvl="0" rtl="1">
              <a:lnSpc>
                <a:spcPct val="120000"/>
              </a:lnSpc>
              <a:buFontTx/>
              <a:buNone/>
            </a:pPr>
            <a:r>
              <a:rPr altLang="en-US" b="1" sz="2000" lang="en-US">
                <a:ea typeface="B Lotus" pitchFamily="2" charset="-78"/>
              </a:rPr>
              <a:t>ويژگيهاي عاطفي كودكان شش تا نه ساله با خصوصيات كودكان سنين پيشين متفاوت است‌، به عنوان مثال‌، كودك از شش‌سالگي به بعد كم‌كم ياد مي‌گيرد كه چگونه واكنشهاي عاطفي و هيجاني خود را كنترل كند. كودكان در اين دوره سرشار از عواطف و احساسات‌اند و به سبب حساسيت فراوان از وقايع زندگي به شدت متأثر مي‌شوند و اين تأثير، پايه‌هاي عواطف آنان را در آينده بنا مي‌كند. </a:t>
            </a:r>
          </a:p>
          <a:p>
            <a:pPr algn="just" eaLnBrk="1" hangingPunct="1" latinLnBrk="1" lvl="0" rtl="1">
              <a:lnSpc>
                <a:spcPct val="120000"/>
              </a:lnSpc>
              <a:buFontTx/>
              <a:buNone/>
            </a:pPr>
            <a:r>
              <a:rPr altLang="en-US" b="1" sz="2000" lang="en-US">
                <a:ea typeface="B Lotus" pitchFamily="2" charset="-78"/>
              </a:rPr>
              <a:t>انواع واكنشهاي عاطفي در اين دوره عبارت‌اند از: خشم‌، ترس‌، حسادت‌، كنجكاوي‌، لذت‌، محبت‌، هيجانات شديد و غيره‌. دانش‌آموزان كلاس اول و دوم بايد خود را با وضعيت جديد سازگار كنند، هر چند كه در دوره‌هاي بعد نيز اغلب دچار مشكلات عاطفي و رفتاري مي‌شوند. كودكان در اين دوره ممكن است هيجانات خود را به شيوه‌هاي مختلفي تخليه كنند. انتقام و درگيريهاي بدني در اين دوره و، به ويژه‌، در هنگام تمرينات ورزشي رايج است‌. بازي و فعاليتهاي ورزشي وسيلة بسيار مناسبي براي تخلية هيجاني در اين دوره است و نظارت معلم تربيت‌بدني بر كلاس بسيار ضروري است تا كلاس تربيت‌بدني محل انتقام‌گيري بين دانش‌آموزان نشود. </a:t>
            </a:r>
          </a:p>
          <a:p>
            <a:pPr algn="just" eaLnBrk="1" hangingPunct="1" latinLnBrk="1" lvl="0" rtl="1">
              <a:lnSpc>
                <a:spcPct val="120000"/>
              </a:lnSpc>
              <a:buFontTx/>
              <a:buNone/>
            </a:pPr>
            <a:endParaRPr altLang="en-US" b="1" sz="2000" lang="en-US">
              <a:ea typeface="B Lotus" pitchFamily="2" charset="-78"/>
            </a:endParaRPr>
          </a:p>
        </p:txBody>
      </p:sp>
      <p:sp>
        <p:nvSpPr>
          <p:cNvPr id="1048758"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45</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46.xml><?xml version="1.0" encoding="utf-8"?>
<p:sld xmlns:a="http://schemas.openxmlformats.org/drawingml/2006/main" xmlns:r="http://schemas.openxmlformats.org/officeDocument/2006/relationships" xmlns:p="http://schemas.openxmlformats.org/presentationml/2006/main" showMasterSp="1">
  <p:cSld>
    <p:spTree>
      <p:nvGrpSpPr>
        <p:cNvPr id="151" name=""/>
        <p:cNvGrpSpPr/>
        <p:nvPr/>
      </p:nvGrpSpPr>
      <p:grpSpPr>
        <a:xfrm rot="0">
          <a:off x="0" y="0"/>
          <a:ext cx="0" cy="0"/>
          <a:chOff x="0" y="0"/>
          <a:chExt cx="0" cy="0"/>
        </a:xfrm>
      </p:grpSpPr>
      <p:sp>
        <p:nvSpPr>
          <p:cNvPr id="1048759"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46</a:t>
            </a:fld>
            <a:endParaRPr altLang="en-US" sz="1200" lang="en-US">
              <a:solidFill>
                <a:srgbClr val="898989"/>
              </a:solidFill>
            </a:endParaRPr>
          </a:p>
        </p:txBody>
      </p:sp>
      <p:sp>
        <p:nvSpPr>
          <p:cNvPr id="1048760" name=""/>
          <p:cNvSpPr/>
          <p:nvPr/>
        </p:nvSpPr>
        <p:spPr>
          <a:xfrm rot="0">
            <a:off x="1371600" y="685800"/>
            <a:ext cx="7162800" cy="51181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60000"/>
              </a:lnSpc>
              <a:spcBef>
                <a:spcPct val="50000"/>
              </a:spcBef>
            </a:pPr>
            <a:r>
              <a:rPr altLang="en-US" b="1" sz="2000" lang="en-US">
                <a:ea typeface="B Lotus" pitchFamily="2" charset="-78"/>
              </a:rPr>
              <a:t>در سن 8 سالگي دانش‌آموزان ياد مي‌گيرند كه به تدريج بر اميال خود مسلط شوند و قوانين و مقررات ورزشي‌ِ فراگرفته را رعايت كنند. در اين دوره‌، كودكان ياد مي‌گيرند به ديگران اعتماد كنند و حس ابتكار و استقلال در آنان پرورش مي‌يابد. كودكان سنين هشت و نه‌سالگي صاحب شخصيت پايدارتري نسبت به گذشته هستند. در اين سنين تأثيرپذيري كودك از اشخاص مورد علاقه‌، به ويژه معلم‌، بيشتر مي‌شود. معلم تربيت‌بدني‌، با تنظيم برنامه‌هاي ورزشي مناسب‌، از گرايش افراد به فعاليتهاي ورزشي به نحو سودمندي استفاده مي‌كند و برخي قوانين و مقررات اجتماعي مثل رعايت نظم‌، همكاري و مسئوليت‌پذيري را در كلاسهاي تربيت‌بدني به دانش‌آموزان آموزش مي‌دهد. </a:t>
            </a:r>
          </a:p>
          <a:p>
            <a:pPr algn="r" eaLnBrk="1" hangingPunct="1" latinLnBrk="1" lvl="0" rtl="1">
              <a:lnSpc>
                <a:spcPct val="160000"/>
              </a:lnSpc>
              <a:spcBef>
                <a:spcPct val="50000"/>
              </a:spcBef>
            </a:pPr>
            <a:r>
              <a:rPr altLang="en-US" b="1" sz="2000" lang="en-US">
                <a:ea typeface="B Lotus" pitchFamily="2" charset="-78"/>
              </a:rPr>
              <a:t>در اواخر اين دوره يعني نه‌سالگي گرايش دانش‌آموز به فعاليتهاي اجتماعي افزايش مي‌يابد و دوست دارد در بازيهاي گروهي چندنفره شركت كند.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1">
  <p:cSld>
    <p:spTree>
      <p:nvGrpSpPr>
        <p:cNvPr id="152" name=""/>
        <p:cNvGrpSpPr/>
        <p:nvPr/>
      </p:nvGrpSpPr>
      <p:grpSpPr>
        <a:xfrm rot="0">
          <a:off x="0" y="0"/>
          <a:ext cx="0" cy="0"/>
          <a:chOff x="0" y="0"/>
          <a:chExt cx="0" cy="0"/>
        </a:xfrm>
      </p:grpSpPr>
      <p:sp>
        <p:nvSpPr>
          <p:cNvPr id="1048761" name=""/>
          <p:cNvSpPr/>
          <p:nvPr>
            <p:ph sz="full" idx="1"/>
          </p:nvPr>
        </p:nvSpPr>
        <p:spPr>
          <a:xfrm rot="0">
            <a:off x="914400" y="911225"/>
            <a:ext cx="7831137" cy="503872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buFontTx/>
              <a:buNone/>
            </a:pPr>
            <a:r>
              <a:rPr altLang="en-US" b="1" sz="2400" lang="en-US">
                <a:ea typeface="B Lotus" pitchFamily="2" charset="-78"/>
              </a:rPr>
              <a:t>2ـ3. خصوصيات رواني ـ حركتي‌</a:t>
            </a:r>
          </a:p>
          <a:p>
            <a:pPr algn="just" eaLnBrk="1" hangingPunct="1" latinLnBrk="1" lvl="0" rtl="1">
              <a:lnSpc>
                <a:spcPct val="120000"/>
              </a:lnSpc>
              <a:buFontTx/>
              <a:buNone/>
            </a:pPr>
            <a:r>
              <a:rPr altLang="en-US" b="1" sz="2400" lang="en-US">
                <a:ea typeface="B Lotus" pitchFamily="2" charset="-78"/>
              </a:rPr>
              <a:t>دانش‌آموزان كلاسهاي اول تا سوم دبستان در معرض تجربه‌هاي بزرگ قرار دارند. عادت به كم‌كاري و يا فعاليت و تحرك در اين دوره در دانش‌آموزان پديد مي‌آيد. بنابراين‌، لزوم تدوين برنامه‌هاي مناسب حركتي در برنامه‌هاي آموزشي براي همة دانش‌آموزان كلاس امري اجتناب ناپذير مي‌نمايد. </a:t>
            </a:r>
          </a:p>
          <a:p>
            <a:pPr algn="just" eaLnBrk="1" hangingPunct="1" latinLnBrk="1" lvl="0" rtl="1">
              <a:lnSpc>
                <a:spcPct val="120000"/>
              </a:lnSpc>
              <a:buFontTx/>
              <a:buNone/>
            </a:pPr>
            <a:r>
              <a:rPr altLang="en-US" b="1" sz="2400" lang="en-US">
                <a:ea typeface="B Lotus" pitchFamily="2" charset="-78"/>
              </a:rPr>
              <a:t>در اين دوره رشد حركتي در دختران و پسران متفاوت است‌. دختران در مهارتهاي مربوط به ماهيچه‌هاي كوچك و ظريفتر كه نياز به دقت بيشتري دارد (مثل نقاشي‌، خياطي‌، بافندگي و.... بر پسران برتري پيدا مي‌كنند. در حالي كه پسران در مهارتهاي مربوط به ماهيچه‌هاي درشت‌تر و قويتر مثل‌ِ پرش‌، پرتاب توپ بسكتبال و واليبال‌، توپ‌زدن با پا بر دختران برتري مي‌يابند. </a:t>
            </a:r>
          </a:p>
        </p:txBody>
      </p:sp>
      <p:sp>
        <p:nvSpPr>
          <p:cNvPr id="1048762"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47</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timing/>
</p:sld>
</file>

<file path=ppt/slides/slide48.xml><?xml version="1.0" encoding="utf-8"?>
<p:sld xmlns:a="http://schemas.openxmlformats.org/drawingml/2006/main" xmlns:r="http://schemas.openxmlformats.org/officeDocument/2006/relationships" xmlns:p="http://schemas.openxmlformats.org/presentationml/2006/main" showMasterSp="1">
  <p:cSld>
    <p:spTree>
      <p:nvGrpSpPr>
        <p:cNvPr id="153" name=""/>
        <p:cNvGrpSpPr/>
        <p:nvPr/>
      </p:nvGrpSpPr>
      <p:grpSpPr>
        <a:xfrm rot="0">
          <a:off x="0" y="0"/>
          <a:ext cx="0" cy="0"/>
          <a:chOff x="0" y="0"/>
          <a:chExt cx="0" cy="0"/>
        </a:xfrm>
      </p:grpSpPr>
      <p:sp>
        <p:nvSpPr>
          <p:cNvPr id="104876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48</a:t>
            </a:fld>
            <a:endParaRPr altLang="en-US" sz="1200" lang="en-US">
              <a:solidFill>
                <a:srgbClr val="898989"/>
              </a:solidFill>
            </a:endParaRPr>
          </a:p>
        </p:txBody>
      </p:sp>
      <p:sp>
        <p:nvSpPr>
          <p:cNvPr id="1048764" name=""/>
          <p:cNvSpPr/>
          <p:nvPr/>
        </p:nvSpPr>
        <p:spPr>
          <a:xfrm rot="0">
            <a:off x="609600" y="533400"/>
            <a:ext cx="8001000" cy="586105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30000"/>
              </a:lnSpc>
              <a:spcBef>
                <a:spcPct val="20000"/>
              </a:spcBef>
            </a:pPr>
            <a:r>
              <a:rPr altLang="en-US" b="1" sz="2400" lang="en-US">
                <a:ea typeface="B Lotus" pitchFamily="2" charset="-78"/>
              </a:rPr>
              <a:t>دانش‌آموزان در سنين شش تا نه سال بايد در مهارتهاي بنيادي در قالب بازيهاي ورزشي نظيرِ انداختن و گرفتن توپ‌، ضربه زدن به توپ‌، راه رفتن‌، دويدن‌، صعود كردن‌، و نيز مهارتهايي مثل دوچرخه سواري‌، شنا و غيره مهارت كافي پيدا كنند. البته مهارتهاي بنيادي در ابتداي اين دوره اهميت بيشتري دارد و هرچه سن دانش‌آموز بالا مي‌رود و به سنين بلوغ نزديك مي‌شود، علاقه به بازي و اجراي مهارتهاي پيچيده‌تر جاي خود را به علاقه به سرگرميها و تفريحات مي‌دهد. سرعت انتقال مهارت كودكان در اين سالها در حدود نصف ميزان سرعت انتقال بزرگترهاست‌.</a:t>
            </a:r>
          </a:p>
          <a:p>
            <a:pPr algn="r" eaLnBrk="1" hangingPunct="1" latinLnBrk="1" lvl="0" rtl="1">
              <a:lnSpc>
                <a:spcPct val="130000"/>
              </a:lnSpc>
              <a:spcBef>
                <a:spcPct val="20000"/>
              </a:spcBef>
            </a:pPr>
            <a:r>
              <a:rPr altLang="en-US" b="1" sz="2400" lang="en-US">
                <a:ea typeface="B Lotus" pitchFamily="2" charset="-78"/>
              </a:rPr>
              <a:t> در اجراي حركات نيز پيشرفتهايي حاصل مي‌شود; به طوري كه طول قدمها در راه رفتن و دويدن بيشتر و تعادل بدن كاملتر مي‌شود. جهيدن‌، پريدن و لي‌لي كردن را خيلي سريع ياد مي‌گيرند و نواقص مهارتي خود را رفته رفته مرتفع و با چابكي و زيبايي حركت را انجام مي‌دهند و قادرند از روي موانع كوتاه بپرند.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1">
  <p:cSld>
    <p:spTree>
      <p:nvGrpSpPr>
        <p:cNvPr id="154" name=""/>
        <p:cNvGrpSpPr/>
        <p:nvPr/>
      </p:nvGrpSpPr>
      <p:grpSpPr>
        <a:xfrm rot="0">
          <a:off x="0" y="0"/>
          <a:ext cx="0" cy="0"/>
          <a:chOff x="0" y="0"/>
          <a:chExt cx="0" cy="0"/>
        </a:xfrm>
      </p:grpSpPr>
      <p:sp>
        <p:nvSpPr>
          <p:cNvPr id="1048765" name=""/>
          <p:cNvSpPr/>
          <p:nvPr>
            <p:ph sz="full" idx="1"/>
          </p:nvPr>
        </p:nvSpPr>
        <p:spPr>
          <a:xfrm rot="0">
            <a:off x="468312" y="304800"/>
            <a:ext cx="8277225" cy="61722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r>
              <a:rPr altLang="en-US" b="1" sz="2000" lang="en-US">
                <a:ea typeface="B Lotus" pitchFamily="2" charset="-78"/>
              </a:rPr>
              <a:t>3. خصوصيات و ويژگيهاي رشدي دانش‌آموزان 9 تا 12 سال‌</a:t>
            </a:r>
          </a:p>
          <a:p>
            <a:pPr algn="just" eaLnBrk="1" hangingPunct="1" latinLnBrk="1" lvl="0" rtl="1">
              <a:lnSpc>
                <a:spcPct val="80000"/>
              </a:lnSpc>
              <a:buFontTx/>
              <a:buNone/>
            </a:pPr>
            <a:r>
              <a:rPr altLang="en-US" b="1" sz="2000" lang="en-US">
                <a:ea typeface="B Lotus" pitchFamily="2" charset="-78"/>
              </a:rPr>
              <a:t>3ـ1. خصوصيات جسماني‌</a:t>
            </a:r>
          </a:p>
          <a:p>
            <a:pPr algn="just" eaLnBrk="1" hangingPunct="1" latinLnBrk="1" lvl="0" rtl="1">
              <a:lnSpc>
                <a:spcPct val="90000"/>
              </a:lnSpc>
              <a:buFontTx/>
              <a:buNone/>
            </a:pPr>
            <a:r>
              <a:rPr altLang="en-US" b="1" sz="2400" lang="en-US">
                <a:ea typeface="B Lotus" pitchFamily="2" charset="-78"/>
              </a:rPr>
              <a:t>مهمترين ويژگيهاي جسماني اين دوره عبارت‌اند از: </a:t>
            </a:r>
          </a:p>
          <a:p>
            <a:pPr algn="just" eaLnBrk="1" hangingPunct="1" latinLnBrk="1" lvl="0" rtl="1">
              <a:lnSpc>
                <a:spcPct val="90000"/>
              </a:lnSpc>
              <a:buFontTx/>
              <a:buNone/>
            </a:pPr>
            <a:r>
              <a:rPr altLang="en-US" b="1" sz="2400" lang="en-US">
                <a:ea typeface="B Lotus" pitchFamily="2" charset="-78"/>
              </a:rPr>
              <a:t>الف‌) ميانگين افزايش وزن‌، در هر سال‌، 2/3 كيلوگرم و معدل رشد قد، در هر سال‌، 5 سانتيمتر است‌. يك نوجوان دوازده سالة معمولي حدود 153 سانتيمتر قد و حدود 42 كيلوگرم وزن دارد. </a:t>
            </a:r>
          </a:p>
          <a:p>
            <a:pPr algn="just" eaLnBrk="1" hangingPunct="1" latinLnBrk="1" lvl="0" rtl="1">
              <a:lnSpc>
                <a:spcPct val="90000"/>
              </a:lnSpc>
              <a:buFontTx/>
              <a:buNone/>
            </a:pPr>
            <a:r>
              <a:rPr altLang="en-US" b="1" sz="2400" lang="en-US">
                <a:ea typeface="B Lotus" pitchFamily="2" charset="-78"/>
              </a:rPr>
              <a:t>ب‌) رشد عمومي بدن دختران سريعتر از پسران است‌، اما پسران توانايي و قدرت عمومي بيشتري دارند. </a:t>
            </a:r>
          </a:p>
          <a:p>
            <a:pPr algn="just" eaLnBrk="1" hangingPunct="1" latinLnBrk="1" lvl="0" rtl="1">
              <a:lnSpc>
                <a:spcPct val="90000"/>
              </a:lnSpc>
              <a:buFontTx/>
              <a:buNone/>
            </a:pPr>
            <a:r>
              <a:rPr altLang="en-US" b="1" sz="2400" lang="en-US">
                <a:ea typeface="B Lotus" pitchFamily="2" charset="-78"/>
              </a:rPr>
              <a:t>ج‌) رشد قد دانش‌آموزان به كندي انجام مي‌شود، اما به وزن بدن و نيروي جسمي آنها افزوده مي‌شود. </a:t>
            </a:r>
          </a:p>
          <a:p>
            <a:pPr algn="just" eaLnBrk="1" hangingPunct="1" latinLnBrk="1" lvl="0" rtl="1">
              <a:lnSpc>
                <a:spcPct val="90000"/>
              </a:lnSpc>
              <a:buFontTx/>
              <a:buNone/>
            </a:pPr>
            <a:r>
              <a:rPr altLang="en-US" b="1" sz="2400" lang="en-US">
                <a:ea typeface="B Lotus" pitchFamily="2" charset="-78"/>
              </a:rPr>
              <a:t>د) دانش‌آموزان در اين سنين‌، به سبب افزايش رشد استخوانها و بافتهاي پيوندي و افزايش قطر عضلات قابليتهاي جسماني آنها نيز به ميزان بسيار زيادي توسعه مي‌يابد. </a:t>
            </a:r>
          </a:p>
          <a:p>
            <a:pPr algn="just" eaLnBrk="1" hangingPunct="1" latinLnBrk="1" lvl="0" rtl="1">
              <a:lnSpc>
                <a:spcPct val="90000"/>
              </a:lnSpc>
              <a:buFontTx/>
              <a:buNone/>
            </a:pPr>
            <a:r>
              <a:rPr altLang="en-US" b="1" sz="2400" lang="en-US">
                <a:ea typeface="B Lotus" pitchFamily="2" charset="-78"/>
              </a:rPr>
              <a:t>ه</a:t>
            </a:r>
            <a:r>
              <a:rPr altLang="en-US" b="1" sz="2400" lang="en-US">
                <a:ea typeface="B Lotus" pitchFamily="2" charset="-78"/>
              </a:rPr>
              <a:t>) دانش‌آموزان در اين سنين خستگي ناپذيرند.</a:t>
            </a:r>
          </a:p>
          <a:p>
            <a:pPr algn="just" eaLnBrk="1" hangingPunct="1" latinLnBrk="1" lvl="0" rtl="1">
              <a:lnSpc>
                <a:spcPct val="90000"/>
              </a:lnSpc>
              <a:buFontTx/>
              <a:buNone/>
            </a:pPr>
            <a:r>
              <a:rPr altLang="en-US" b="1" sz="2400" lang="en-US">
                <a:ea typeface="B Lotus" pitchFamily="2" charset="-78"/>
              </a:rPr>
              <a:t>و) در سنين نه تا دوازده‌سالگي ساعد و دستها رشد بيشتري دارند و بلندتر مي‌شوند. </a:t>
            </a:r>
          </a:p>
          <a:p>
            <a:pPr algn="just" eaLnBrk="1" hangingPunct="1" latinLnBrk="1" lvl="0" rtl="1">
              <a:lnSpc>
                <a:spcPct val="90000"/>
              </a:lnSpc>
              <a:buFontTx/>
              <a:buNone/>
            </a:pPr>
            <a:r>
              <a:rPr altLang="en-US" b="1" sz="2400" lang="en-US">
                <a:ea typeface="B Lotus" pitchFamily="2" charset="-78"/>
              </a:rPr>
              <a:t>ز) مقاومت بدن دانش‌آموزان در مقابل بيماريها زيادتر مي‌شود .</a:t>
            </a:r>
          </a:p>
        </p:txBody>
      </p:sp>
      <p:sp>
        <p:nvSpPr>
          <p:cNvPr id="104876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49</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timing/>
</p:sld>
</file>

<file path=ppt/slides/slide5.xml><?xml version="1.0" encoding="utf-8"?>
<p:sld xmlns:a="http://schemas.openxmlformats.org/drawingml/2006/main" xmlns:r="http://schemas.openxmlformats.org/officeDocument/2006/relationships" xmlns:p="http://schemas.openxmlformats.org/presentationml/2006/main" showMasterSp="1">
  <p:cSld>
    <p:spTree>
      <p:nvGrpSpPr>
        <p:cNvPr id="104" name=""/>
        <p:cNvGrpSpPr/>
        <p:nvPr/>
      </p:nvGrpSpPr>
      <p:grpSpPr>
        <a:xfrm rot="0">
          <a:off x="0" y="0"/>
          <a:ext cx="0" cy="0"/>
          <a:chOff x="0" y="0"/>
          <a:chExt cx="0" cy="0"/>
        </a:xfrm>
      </p:grpSpPr>
      <p:sp>
        <p:nvSpPr>
          <p:cNvPr id="1048591" name=""/>
          <p:cNvSpPr/>
          <p:nvPr>
            <p:ph sz="full" idx="1"/>
          </p:nvPr>
        </p:nvSpPr>
        <p:spPr>
          <a:xfrm rot="0">
            <a:off x="381000" y="609600"/>
            <a:ext cx="8763000" cy="4681537"/>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r" eaLnBrk="1" hangingPunct="1" latinLnBrk="1" lvl="0" rtl="1">
              <a:lnSpc>
                <a:spcPct val="90000"/>
              </a:lnSpc>
              <a:buFontTx/>
              <a:buNone/>
            </a:pPr>
            <a:r>
              <a:rPr altLang="en-US" b="1" sz="1900" lang="en-US">
                <a:solidFill>
                  <a:srgbClr val="00FF00"/>
                </a:solidFill>
                <a:ea typeface="B Lotus" pitchFamily="2" charset="-78"/>
              </a:rPr>
              <a:t>اهداف تربيت‌بدني</a:t>
            </a:r>
            <a:r>
              <a:rPr altLang="en-US" b="1" sz="1900" lang="en-US">
                <a:ea typeface="B Lotus" pitchFamily="2" charset="-78"/>
              </a:rPr>
              <a:t>  </a:t>
            </a:r>
            <a:r>
              <a:rPr altLang="en-US" b="1" sz="1900" lang="en-US">
                <a:solidFill>
                  <a:srgbClr val="00FF00"/>
                </a:solidFill>
                <a:ea typeface="B Lotus" pitchFamily="2" charset="-78"/>
              </a:rPr>
              <a:t>و آمادگی جسمانی</a:t>
            </a:r>
          </a:p>
          <a:p>
            <a:pPr algn="r" eaLnBrk="1" hangingPunct="1" latinLnBrk="1" lvl="0" rtl="1">
              <a:lnSpc>
                <a:spcPct val="90000"/>
              </a:lnSpc>
              <a:buFontTx/>
              <a:buNone/>
            </a:pPr>
            <a:r>
              <a:rPr altLang="en-US" b="1" sz="1900" lang="en-US">
                <a:ea typeface="B Lotus" pitchFamily="2" charset="-78"/>
              </a:rPr>
              <a:t>برنامه‌هاي تربيت‌بدني داراي اهداف مشخص مي‌باشد. معلمان و برنامه‌ريزان تربيت‌بدني مي‌بايست با اهداف اين درس آشنا بوده و بتوانند آنها را با استناد به دلايل‌، مدارك و منابع علمي براي دانش‌آموزان و والدين آنها توجيه كنند. چنانچه اهداف برنامه‌هاي تربيت‌بدني در هر سطح از تحصيل (ابتدايي‌، راهنمايي‌، متوسطه‌) به طور واضح و روشن بيان گردند، در اين صورت همة افرادي كه در تهيه و تدوين و يا اجراي برنامه‌ها، مشاركت مي‌كنند، قادر خواهند بود، پاسخ به اين سؤال مهم و اساسي كه «چرا و براي چه منظور فعاليت مي‌كنند» با درك و آگاهي كامل دريافت نمايند.</a:t>
            </a:r>
          </a:p>
          <a:p>
            <a:pPr algn="r" eaLnBrk="1" hangingPunct="1" latinLnBrk="1" lvl="0" rtl="1">
              <a:lnSpc>
                <a:spcPct val="90000"/>
              </a:lnSpc>
              <a:buFontTx/>
              <a:buNone/>
            </a:pPr>
            <a:endParaRPr altLang="en-US" b="1" sz="1900" lang="en-US">
              <a:ea typeface="B Lotus" pitchFamily="2" charset="-78"/>
            </a:endParaRPr>
          </a:p>
          <a:p>
            <a:pPr algn="r" eaLnBrk="1" hangingPunct="1" latinLnBrk="1" lvl="0" rtl="1">
              <a:lnSpc>
                <a:spcPct val="90000"/>
              </a:lnSpc>
              <a:buFontTx/>
              <a:buNone/>
            </a:pPr>
            <a:endParaRPr altLang="en-US" b="1" sz="1900" lang="en-US">
              <a:ea typeface="B Lotus" pitchFamily="2" charset="-78"/>
            </a:endParaRPr>
          </a:p>
          <a:p>
            <a:pPr algn="r" eaLnBrk="1" hangingPunct="1" latinLnBrk="1" lvl="0" rtl="1">
              <a:lnSpc>
                <a:spcPct val="90000"/>
              </a:lnSpc>
              <a:buFontTx/>
              <a:buNone/>
            </a:pPr>
            <a:r>
              <a:rPr altLang="en-US" b="1" sz="1900" lang="en-US">
                <a:ea typeface="B Lotus" pitchFamily="2" charset="-78"/>
              </a:rPr>
              <a:t>پاسخ منطقي و فلسفي اين «چرايي‌» در واقع محور و مركزيتي براي جهت‌دهي و كسب موفقيت در اجراي برنامه‌هاي تربيت‌بدني در مدارس خواهد بود. در اين بخش از كتاب اهداف تربيت‌بدني را با در نظرگرفتن ابعاد وجودي انسان و نيازهاي واقعي آنان به دو دستة اهداف عمومي و اختصاصي در هر دورة تحصيلي به شرح زير بيان مي‌گردد. </a:t>
            </a:r>
          </a:p>
          <a:p>
            <a:pPr algn="r" eaLnBrk="1" hangingPunct="1" latinLnBrk="1" lvl="0" rtl="1">
              <a:lnSpc>
                <a:spcPct val="90000"/>
              </a:lnSpc>
              <a:buFontTx/>
              <a:buNone/>
            </a:pPr>
            <a:endParaRPr altLang="en-US" b="1" sz="1900" lang="en-US">
              <a:ea typeface="B Lotus" pitchFamily="2" charset="-78"/>
            </a:endParaRPr>
          </a:p>
          <a:p>
            <a:pPr algn="r" eaLnBrk="1" hangingPunct="1" latinLnBrk="1" lvl="0" rtl="1">
              <a:lnSpc>
                <a:spcPct val="90000"/>
              </a:lnSpc>
              <a:buFontTx/>
              <a:buNone/>
            </a:pPr>
            <a:endParaRPr altLang="en-US" b="1" sz="1900" lang="en-US">
              <a:ea typeface="B Lotus" pitchFamily="2" charset="-78"/>
            </a:endParaRPr>
          </a:p>
          <a:p>
            <a:pPr algn="just" eaLnBrk="1" hangingPunct="1" latinLnBrk="1" lvl="0" rtl="1">
              <a:lnSpc>
                <a:spcPct val="60000"/>
              </a:lnSpc>
              <a:buFontTx/>
              <a:buNone/>
            </a:pPr>
            <a:r>
              <a:rPr altLang="en-US" b="1" sz="1900" lang="en-US">
                <a:ea typeface="B Lotus" pitchFamily="2" charset="-78"/>
              </a:rPr>
              <a:t> </a:t>
            </a:r>
          </a:p>
        </p:txBody>
      </p:sp>
      <p:sp>
        <p:nvSpPr>
          <p:cNvPr id="1048592"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50.xml><?xml version="1.0" encoding="utf-8"?>
<p:sld xmlns:a="http://schemas.openxmlformats.org/drawingml/2006/main" xmlns:r="http://schemas.openxmlformats.org/officeDocument/2006/relationships" xmlns:p="http://schemas.openxmlformats.org/presentationml/2006/main" showMasterSp="1">
  <p:cSld>
    <p:spTree>
      <p:nvGrpSpPr>
        <p:cNvPr id="155" name=""/>
        <p:cNvGrpSpPr/>
        <p:nvPr/>
      </p:nvGrpSpPr>
      <p:grpSpPr>
        <a:xfrm rot="0">
          <a:off x="0" y="0"/>
          <a:ext cx="0" cy="0"/>
          <a:chOff x="0" y="0"/>
          <a:chExt cx="0" cy="0"/>
        </a:xfrm>
      </p:grpSpPr>
      <p:sp>
        <p:nvSpPr>
          <p:cNvPr id="1048767" name=""/>
          <p:cNvSpPr/>
          <p:nvPr>
            <p:ph sz="full" idx="1"/>
          </p:nvPr>
        </p:nvSpPr>
        <p:spPr>
          <a:xfrm rot="0">
            <a:off x="1066800" y="620712"/>
            <a:ext cx="7681912" cy="5545137"/>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60000"/>
              </a:lnSpc>
              <a:buFontTx/>
              <a:buNone/>
            </a:pPr>
            <a:r>
              <a:rPr altLang="en-US" b="1" sz="1900" lang="en-US">
                <a:ea typeface="B Lotus" pitchFamily="2" charset="-78"/>
              </a:rPr>
              <a:t>3ـ2. خصوصيات و ويژگيهاي عاطفي‌</a:t>
            </a:r>
          </a:p>
          <a:p>
            <a:pPr algn="just" eaLnBrk="1" hangingPunct="1" latinLnBrk="1" lvl="0" rtl="1">
              <a:lnSpc>
                <a:spcPct val="110000"/>
              </a:lnSpc>
              <a:buFontTx/>
              <a:buNone/>
            </a:pPr>
            <a:r>
              <a:rPr altLang="en-US" b="1" sz="1900" lang="en-US">
                <a:ea typeface="B Lotus" pitchFamily="2" charset="-78"/>
              </a:rPr>
              <a:t>در اين سنين مقبوليت دانش‌آموزان از طرف گروه همسالان‌، از جنبة عاطفي‌، براي آنها بسيار مهم است و واكنشهاي عاطفي از خود نشان مي‌دهند، خشم و نفرت نمود واكنشهاي آنهاست‌، مهر و محبت را دوست دارند. معني و مفهوم شكست را مي‌فهمند و راههاي موفقيت را تجربه مي‌كنند. دانش‌آموزان در اين سنين با آگاهي به عواطف و احساسات دروني ديگران احترام مي‌گذارند و اين احترام و بينش‌، اساس روحية قهرماني و جوانمردي آنها را پايه گذاري مي‌كند. به موازات افزايش مهارتها، از ناراحتي و عصبانيت آنها در رويارويي با شكست كاسته مي‌شود.</a:t>
            </a:r>
          </a:p>
          <a:p>
            <a:pPr algn="just" eaLnBrk="1" hangingPunct="1" latinLnBrk="1" lvl="0" rtl="1">
              <a:lnSpc>
                <a:spcPct val="110000"/>
              </a:lnSpc>
              <a:buFontTx/>
              <a:buNone/>
            </a:pPr>
            <a:r>
              <a:rPr altLang="en-US" b="1" sz="1900" lang="en-US">
                <a:ea typeface="B Lotus" pitchFamily="2" charset="-78"/>
              </a:rPr>
              <a:t>  . سالهاي آخر دبستان‌، دورة ايجاد حس قضاوت و تشخيص ارزشهاي موجود اجتماعي است‌. وجود اين حس‌، كه مهمترين عامل بهسازي زندگي انسانهاست‌، در سنين نه تا دوازده‌سالگي احساس مي‌شود. در اين دوره مهمترين اهداف و برنامه‌هاي تربيت‌بدني‌، جهت‌دادن به واكنشهاي عاطفي دانش‌آموزان در مقابل پيروزي و شكست در بازيها، آگاهي و شناخت صحيح از ميزان تواناييهاي واقعي دانش‌آموزان‌، كمك به تقويت مهارتهاي حركتي پايه در آنان و تقويت ارتباط با گروههاي همسال در بين آنان است‌. </a:t>
            </a:r>
          </a:p>
          <a:p>
            <a:pPr algn="just" eaLnBrk="1" hangingPunct="1" latinLnBrk="1" lvl="0" rtl="1">
              <a:lnSpc>
                <a:spcPct val="110000"/>
              </a:lnSpc>
              <a:buFontTx/>
              <a:buNone/>
            </a:pPr>
            <a:r>
              <a:rPr altLang="en-US" b="1" sz="1700" lang="en-US">
                <a:ea typeface="B Lotus" pitchFamily="2" charset="-78"/>
              </a:rPr>
              <a:t> </a:t>
            </a:r>
          </a:p>
          <a:p>
            <a:pPr algn="just" eaLnBrk="1" hangingPunct="1" latinLnBrk="1" lvl="0" rtl="1">
              <a:lnSpc>
                <a:spcPct val="110000"/>
              </a:lnSpc>
              <a:buFontTx/>
              <a:buNone/>
            </a:pPr>
            <a:r>
              <a:rPr altLang="en-US" b="1" sz="1700" lang="en-US">
                <a:ea typeface="B Lotus" pitchFamily="2" charset="-78"/>
              </a:rPr>
              <a:t>.</a:t>
            </a:r>
          </a:p>
        </p:txBody>
      </p:sp>
      <p:sp>
        <p:nvSpPr>
          <p:cNvPr id="1048768"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50</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51.xml><?xml version="1.0" encoding="utf-8"?>
<p:sld xmlns:a="http://schemas.openxmlformats.org/drawingml/2006/main" xmlns:r="http://schemas.openxmlformats.org/officeDocument/2006/relationships" xmlns:p="http://schemas.openxmlformats.org/presentationml/2006/main" showMasterSp="1">
  <p:cSld>
    <p:spTree>
      <p:nvGrpSpPr>
        <p:cNvPr id="156" name=""/>
        <p:cNvGrpSpPr/>
        <p:nvPr/>
      </p:nvGrpSpPr>
      <p:grpSpPr>
        <a:xfrm rot="0">
          <a:off x="0" y="0"/>
          <a:ext cx="0" cy="0"/>
          <a:chOff x="0" y="0"/>
          <a:chExt cx="0" cy="0"/>
        </a:xfrm>
      </p:grpSpPr>
      <p:sp>
        <p:nvSpPr>
          <p:cNvPr id="1048769"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51</a:t>
            </a:fld>
            <a:endParaRPr altLang="en-US" sz="1200" lang="en-US">
              <a:solidFill>
                <a:srgbClr val="898989"/>
              </a:solidFill>
            </a:endParaRPr>
          </a:p>
        </p:txBody>
      </p:sp>
      <p:sp>
        <p:nvSpPr>
          <p:cNvPr id="1048770" name=""/>
          <p:cNvSpPr/>
          <p:nvPr/>
        </p:nvSpPr>
        <p:spPr>
          <a:xfrm rot="0">
            <a:off x="1752600" y="609600"/>
            <a:ext cx="6705600" cy="5299075"/>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80000"/>
              </a:lnSpc>
              <a:spcBef>
                <a:spcPct val="50000"/>
              </a:spcBef>
            </a:pPr>
            <a:r>
              <a:rPr altLang="en-US" b="1" sz="2400" lang="en-US">
                <a:ea typeface="B Lotus" pitchFamily="2" charset="-78"/>
              </a:rPr>
              <a:t>3ـ3. خصوصيات و ويژگيهاي رواني ـ حركتي</a:t>
            </a:r>
            <a:r>
              <a:rPr altLang="en-US" b="1" sz="2000" lang="en-US">
                <a:ea typeface="B Lotus" pitchFamily="2" charset="-78"/>
              </a:rPr>
              <a:t>‌</a:t>
            </a:r>
          </a:p>
          <a:p>
            <a:pPr algn="r" eaLnBrk="1" hangingPunct="1" latinLnBrk="1" lvl="0" rtl="1">
              <a:lnSpc>
                <a:spcPct val="130000"/>
              </a:lnSpc>
              <a:spcBef>
                <a:spcPct val="50000"/>
              </a:spcBef>
            </a:pPr>
            <a:r>
              <a:rPr altLang="en-US" b="1" sz="2000" lang="en-US">
                <a:ea typeface="B Lotus" pitchFamily="2" charset="-78"/>
              </a:rPr>
              <a:t>در اين دوره يكي از عوامل پذيرش و عضويت در گروه‌، تواناييهاي حركتي و قدرت جسماني است‌. به همين علت افراد سعي مي‌كنند تواناييهاي جسماني خود را افزايش دهند و از تناسب اندام و زيبايي ظاهري برخوردار شوند. در اين سنين‌، مهارتهاي ورزشي به سرعت افزايش مي‌يابد. حركات و مهارتهاي ورزشي‌، زيباتر، كاملتر، صحيحتر و با قدرت بيشتري انجام مي‌شود. اجراي مهارتهاي ورزشي منظم و از زيبايي خاصي برخوردار است‌. تسلط بر انجام‌دادن مهارتها، به شرط اينكه در سنين قبل مهارتهاي پايه را به خوبي فراگرفته باشند، به نحو چشمگيري افزايش مي‌يابد. نوجوانان در اين سنين به ورزشهاي قدرتي و انفرادي علاقه نشان مي‌دهند، و از وسايل ورزشي واقعي و استاندارد استفاده مي‌كنند. علاوه بر اين‌، ورزشهاي سخت و هيجان انگيز انجام مي‌دهند، مثل‌، بالانس زدن‌، پرش‌، حركات ريتميك و تعادلي‌. بيشتر آنان به حركات تحسين‌برانگيز مانند معلق زدن و حركات سخت و قدرتي براي جلب نظر ديگران علاقة خاصي پيدا مي‌كنند</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1">
  <p:cSld>
    <p:spTree>
      <p:nvGrpSpPr>
        <p:cNvPr id="157" name=""/>
        <p:cNvGrpSpPr/>
        <p:nvPr/>
      </p:nvGrpSpPr>
      <p:grpSpPr>
        <a:xfrm rot="0">
          <a:off x="0" y="0"/>
          <a:ext cx="0" cy="0"/>
          <a:chOff x="0" y="0"/>
          <a:chExt cx="0" cy="0"/>
        </a:xfrm>
      </p:grpSpPr>
      <p:sp>
        <p:nvSpPr>
          <p:cNvPr id="1048771" name=""/>
          <p:cNvSpPr/>
          <p:nvPr>
            <p:ph sz="full" idx="1"/>
          </p:nvPr>
        </p:nvSpPr>
        <p:spPr>
          <a:xfrm rot="0">
            <a:off x="914400" y="911225"/>
            <a:ext cx="7831137" cy="503872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70000"/>
              </a:lnSpc>
              <a:buFontTx/>
              <a:buNone/>
            </a:pPr>
            <a:r>
              <a:rPr altLang="en-US" b="1" sz="2000" lang="en-US">
                <a:ea typeface="B Lotus" pitchFamily="2" charset="-78"/>
              </a:rPr>
              <a:t>4ـ2. خصوصيات و ويژگيهاي عاطفي‌</a:t>
            </a:r>
          </a:p>
          <a:p>
            <a:pPr algn="just" eaLnBrk="1" hangingPunct="1" latinLnBrk="1" lvl="0" rtl="1">
              <a:lnSpc>
                <a:spcPct val="150000"/>
              </a:lnSpc>
              <a:buFontTx/>
              <a:buNone/>
            </a:pPr>
            <a:r>
              <a:rPr altLang="en-US" b="1" sz="2000" lang="en-US">
                <a:ea typeface="B Lotus" pitchFamily="2" charset="-78"/>
              </a:rPr>
              <a:t>يكي از ويژگيهاي مهم رشد عاطفي نوجوانان در اين مرحله سازش يافتن با احساسهاي جديدي است كه در نتيجة دگرگونيهاي جسماني پديد آمده است‌. اين احساسها بيشتر حالت برانگيختگي دارند. حتي پسران و دختراني كه به پدر و مادرشان علاقه دارند، در هنگام برخورد با آنان غالباً از خود سوءظن‌، بي‌اعتمادي‌، خشم و برافروختگي نشان مي‌دهند. با افزايش سن تقويمي‌، توانايي آنان در درك معاني و كسب معرفت‌، بينش و آگاهي و، همچنين‌، توانايي آنها بر طولاني‌تر شدن زمان تمركز حواس بر روي يك موضوع بيشتر مي‌شود. در اواخر سالهاي تحصيلي توجه و نگرانيهاي دانش‌آموزان دربارة هدفهاي آينده‌، انتخاب شغل و تشكيل خانواده بيشتر مي‌شود. در اين سنين معلمان مي‌بايست نقش مشاوري با حوصله و راهنمايي صبور را بر عهده گيرند و در اين دورة بحراني‌، دانش‌آموزان را راهنمايي كنند. </a:t>
            </a:r>
          </a:p>
          <a:p>
            <a:pPr algn="just" eaLnBrk="1" hangingPunct="1" latinLnBrk="1" lvl="0" rtl="1">
              <a:lnSpc>
                <a:spcPct val="70000"/>
              </a:lnSpc>
              <a:buFontTx/>
              <a:buNone/>
            </a:pPr>
            <a:endParaRPr altLang="en-US" b="1" sz="2000" lang="en-US">
              <a:ea typeface="B Lotus" pitchFamily="2" charset="-78"/>
            </a:endParaRPr>
          </a:p>
        </p:txBody>
      </p:sp>
      <p:sp>
        <p:nvSpPr>
          <p:cNvPr id="1048772"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52</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53.xml><?xml version="1.0" encoding="utf-8"?>
<p:sld xmlns:a="http://schemas.openxmlformats.org/drawingml/2006/main" xmlns:r="http://schemas.openxmlformats.org/officeDocument/2006/relationships" xmlns:p="http://schemas.openxmlformats.org/presentationml/2006/main" showMasterSp="1">
  <p:cSld>
    <p:spTree>
      <p:nvGrpSpPr>
        <p:cNvPr id="158" name=""/>
        <p:cNvGrpSpPr/>
        <p:nvPr/>
      </p:nvGrpSpPr>
      <p:grpSpPr>
        <a:xfrm rot="0">
          <a:off x="0" y="0"/>
          <a:ext cx="0" cy="0"/>
          <a:chOff x="0" y="0"/>
          <a:chExt cx="0" cy="0"/>
        </a:xfrm>
      </p:grpSpPr>
      <p:sp>
        <p:nvSpPr>
          <p:cNvPr id="104877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53</a:t>
            </a:fld>
            <a:endParaRPr altLang="en-US" sz="1200" lang="en-US">
              <a:solidFill>
                <a:srgbClr val="898989"/>
              </a:solidFill>
            </a:endParaRPr>
          </a:p>
        </p:txBody>
      </p:sp>
      <p:sp>
        <p:nvSpPr>
          <p:cNvPr id="1048774" name=""/>
          <p:cNvSpPr/>
          <p:nvPr/>
        </p:nvSpPr>
        <p:spPr>
          <a:xfrm rot="0">
            <a:off x="914400" y="685800"/>
            <a:ext cx="7848600" cy="643255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80000"/>
              </a:lnSpc>
              <a:spcBef>
                <a:spcPct val="50000"/>
              </a:spcBef>
            </a:pPr>
            <a:r>
              <a:rPr altLang="en-US" b="1" sz="2000" lang="en-US">
                <a:ea typeface="B Lotus" pitchFamily="2" charset="-78"/>
              </a:rPr>
              <a:t>4ـ3. خصوصيات و ويژگيهاي رواني ـ حركتي‌</a:t>
            </a:r>
          </a:p>
          <a:p>
            <a:pPr algn="r" eaLnBrk="1" hangingPunct="1" latinLnBrk="1" lvl="0" rtl="1">
              <a:lnSpc>
                <a:spcPct val="150000"/>
              </a:lnSpc>
              <a:spcBef>
                <a:spcPct val="50000"/>
              </a:spcBef>
            </a:pPr>
            <a:r>
              <a:rPr altLang="en-US" b="1" sz="2000" lang="en-US">
                <a:ea typeface="B Lotus" pitchFamily="2" charset="-78"/>
              </a:rPr>
              <a:t>در اين مرحله‌، رشد عقلي و هوشي نوجوان به كمال مي‌رسد و، براساس استعدادها و تواناييهاي ذاتي خود، قادر است هر نوع دانش و مهارتي را بياموزد. در سن چهارده‌سالگي به بعد نگرش و بينش تازه‌اي در رفتار و كردار نوجوان مشاهده مي‌شود. نوجوان مي‌كوشد تا آن دسته از باورها و ارزشهايي را كه در هدفهاي زندگي او تأثير دارند درون‌سازي كند و به درك مفاهيم مجرّد دست يابد. </a:t>
            </a:r>
          </a:p>
          <a:p>
            <a:pPr algn="r" eaLnBrk="1" hangingPunct="1" latinLnBrk="1" lvl="0" rtl="1">
              <a:lnSpc>
                <a:spcPct val="150000"/>
              </a:lnSpc>
              <a:spcBef>
                <a:spcPct val="50000"/>
              </a:spcBef>
            </a:pPr>
            <a:r>
              <a:rPr altLang="en-US" b="1" sz="2000" lang="en-US">
                <a:ea typeface="B Lotus" pitchFamily="2" charset="-78"/>
              </a:rPr>
              <a:t>در اين دوره‌، به سبب تجربيات حركتي از پيش فراگرفته‌، دانش‌آموزان قادرند مهارتهاي پيچيدة ورزشي را به نحو بسيار مطلوب انجام دهند. قدرت عضلاني و استقامت عمومي بدن افزايش مي‌يابد و مي‌توانند در مسابقات ورزشي شركت كنند. همچنين مي‌توانند در تمرينات ورزشي فشرده شركت نمايند.</a:t>
            </a:r>
          </a:p>
          <a:p>
            <a:pPr algn="r" eaLnBrk="1" hangingPunct="1" latinLnBrk="1" lvl="0" rtl="1">
              <a:lnSpc>
                <a:spcPct val="150000"/>
              </a:lnSpc>
              <a:spcBef>
                <a:spcPct val="50000"/>
              </a:spcBef>
            </a:pPr>
            <a:r>
              <a:rPr altLang="en-US" b="1" sz="2000" lang="en-US">
                <a:ea typeface="B Lotus" pitchFamily="2" charset="-78"/>
              </a:rPr>
              <a:t> هدف تربيت‌بدني در اين دوره تعليم روشهاي صحيح تمرينات ورزشي‌، كنترل وزن و افزايش تواناييهاي حركتي و آمادگي جسماني است‌. </a:t>
            </a:r>
          </a:p>
          <a:p>
            <a:pPr algn="r" eaLnBrk="1" hangingPunct="1" latinLnBrk="1" lvl="0" rtl="1">
              <a:lnSpc>
                <a:spcPct val="150000"/>
              </a:lnSpc>
              <a:spcBef>
                <a:spcPct val="50000"/>
              </a:spcBef>
            </a:pPr>
            <a:endParaRPr altLang="en-US" b="1" sz="2000" lang="en-US">
              <a:ea typeface="B Lotus" pitchFamily="2" charset="-78"/>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1">
  <p:cSld>
    <p:spTree>
      <p:nvGrpSpPr>
        <p:cNvPr id="159" name=""/>
        <p:cNvGrpSpPr/>
        <p:nvPr/>
      </p:nvGrpSpPr>
      <p:grpSpPr>
        <a:xfrm rot="0">
          <a:off x="0" y="0"/>
          <a:ext cx="0" cy="0"/>
          <a:chOff x="0" y="0"/>
          <a:chExt cx="0" cy="0"/>
        </a:xfrm>
      </p:grpSpPr>
      <p:sp>
        <p:nvSpPr>
          <p:cNvPr id="1048775"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54</a:t>
            </a:fld>
            <a:endParaRPr altLang="en-US" sz="1200" lang="en-US">
              <a:solidFill>
                <a:srgbClr val="898989"/>
              </a:solidFill>
            </a:endParaRPr>
          </a:p>
        </p:txBody>
      </p:sp>
      <p:pic>
        <p:nvPicPr>
          <p:cNvPr id="2097156" name=""/>
          <p:cNvPicPr>
            <a:picLocks/>
          </p:cNvPicPr>
          <p:nvPr/>
        </p:nvPicPr>
        <p:blipFill>
          <a:blip xmlns:r="http://schemas.openxmlformats.org/officeDocument/2006/relationships" r:embed="rId1"/>
          <a:srcRect l="0" t="0" r="0" b="0"/>
          <a:stretch>
            <a:fillRect/>
          </a:stretch>
        </p:blipFill>
        <p:spPr>
          <a:xfrm rot="0">
            <a:off x="0" y="0"/>
            <a:ext cx="9144000" cy="6858000"/>
          </a:xfrm>
          <a:prstGeom prst="rect"/>
          <a:noFill/>
          <a:ln>
            <a:noFill/>
          </a:ln>
        </p:spPr>
      </p:pic>
      <p:sp>
        <p:nvSpPr>
          <p:cNvPr id="1048776" name=""/>
          <p:cNvSpPr txBox="1"/>
          <p:nvPr/>
        </p:nvSpPr>
        <p:spPr>
          <a:xfrm rot="0">
            <a:off x="3962400" y="304800"/>
            <a:ext cx="4953000" cy="2124075"/>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latinLnBrk="1" lvl="0">
              <a:spcBef>
                <a:spcPct val="50000"/>
              </a:spcBef>
            </a:pPr>
            <a:r>
              <a:rPr altLang="en-US" b="1" sz="4400" lang="en-US">
                <a:solidFill>
                  <a:srgbClr val="FF0000"/>
                </a:solidFill>
                <a:ea typeface="B Nazanin" pitchFamily="2" charset="-78"/>
              </a:rPr>
              <a:t>فصل چهارم  </a:t>
            </a:r>
            <a:br/>
            <a:r>
              <a:rPr altLang="en-US" b="1" sz="4400" lang="en-US">
                <a:solidFill>
                  <a:srgbClr val="FF0000"/>
                </a:solidFill>
                <a:ea typeface="B Nazanin" pitchFamily="2" charset="-78"/>
              </a:rPr>
              <a:t>محتواي درس </a:t>
            </a:r>
            <a:r>
              <a:rPr altLang="en-US" b="1" sz="4400" lang="en-US">
                <a:solidFill>
                  <a:srgbClr val="FF0000"/>
                </a:solidFill>
                <a:ea typeface="B Nazanin" pitchFamily="2" charset="-78"/>
              </a:rPr>
              <a:t> آمادگی جسمانی </a:t>
            </a:r>
            <a:r>
              <a:rPr altLang="en-US" b="1" sz="4400" lang="en-US">
                <a:solidFill>
                  <a:srgbClr val="FF0000"/>
                </a:solidFill>
                <a:ea typeface="B Nazanin" pitchFamily="2" charset="-78"/>
              </a:rPr>
              <a:t>در مدارس</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1">
  <p:cSld>
    <p:spTree>
      <p:nvGrpSpPr>
        <p:cNvPr id="160" name=""/>
        <p:cNvGrpSpPr/>
        <p:nvPr/>
      </p:nvGrpSpPr>
      <p:grpSpPr>
        <a:xfrm rot="0">
          <a:off x="0" y="0"/>
          <a:ext cx="0" cy="0"/>
          <a:chOff x="0" y="0"/>
          <a:chExt cx="0" cy="0"/>
        </a:xfrm>
      </p:grpSpPr>
      <p:sp>
        <p:nvSpPr>
          <p:cNvPr id="1048777"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55</a:t>
            </a:fld>
            <a:endParaRPr altLang="en-US" sz="1200" lang="en-US">
              <a:solidFill>
                <a:srgbClr val="898989"/>
              </a:solidFill>
            </a:endParaRPr>
          </a:p>
        </p:txBody>
      </p:sp>
      <p:sp>
        <p:nvSpPr>
          <p:cNvPr id="1048778" name=""/>
          <p:cNvSpPr/>
          <p:nvPr/>
        </p:nvSpPr>
        <p:spPr>
          <a:xfrm rot="0">
            <a:off x="1143000" y="1143000"/>
            <a:ext cx="7772400" cy="545941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spcBef>
                <a:spcPct val="50000"/>
              </a:spcBef>
            </a:pPr>
            <a:r>
              <a:rPr altLang="en-US" b="1" sz="2800" lang="en-US">
                <a:solidFill>
                  <a:srgbClr val="00FF00"/>
                </a:solidFill>
                <a:ea typeface="B Lotus" pitchFamily="2" charset="-78"/>
              </a:rPr>
              <a:t>عوامل مؤثر در برنامه‌ريزي درس تربيت‌بدني </a:t>
            </a:r>
            <a:r>
              <a:rPr altLang="en-US" b="1" sz="2800" lang="en-US">
                <a:solidFill>
                  <a:srgbClr val="00FF00"/>
                </a:solidFill>
                <a:ea typeface="B Lotus" pitchFamily="2" charset="-78"/>
              </a:rPr>
              <a:t>و آمادگی جسمانی </a:t>
            </a:r>
            <a:r>
              <a:rPr altLang="en-US" b="1" sz="2800" lang="en-US">
                <a:solidFill>
                  <a:srgbClr val="00FF00"/>
                </a:solidFill>
                <a:ea typeface="B Lotus" pitchFamily="2" charset="-78"/>
              </a:rPr>
              <a:t>در مدارس</a:t>
            </a:r>
            <a:r>
              <a:rPr altLang="en-US" b="1" sz="2400" lang="en-US">
                <a:ea typeface="B Lotus" pitchFamily="2" charset="-78"/>
              </a:rPr>
              <a:t>  </a:t>
            </a:r>
          </a:p>
          <a:p>
            <a:pPr algn="r" eaLnBrk="1" hangingPunct="1" latinLnBrk="1" lvl="0" rtl="1">
              <a:lnSpc>
                <a:spcPct val="130000"/>
              </a:lnSpc>
              <a:spcBef>
                <a:spcPct val="50000"/>
              </a:spcBef>
            </a:pPr>
            <a:r>
              <a:rPr altLang="en-US" b="1" sz="2400" lang="en-US">
                <a:ea typeface="B Lotus" pitchFamily="2" charset="-78"/>
              </a:rPr>
              <a:t>به طور كلي سه عامل در برنامه‌ريزي و تعيين محتواي درس تربيت‌بدني و ورزش در مدارس نقش عمده و تعيين كننده دارند. اين عوامل عبارت‌اند از: جامعه و دانش‌آموزان و علوم ورزشي‌. اوضاع خاص اجتماعي و فرهنگي جامعه در انتخاب مواد آموزشي‌، كيفيت و كميت آنها نيز اثرگذار است‌. ارزشها، هنجارها و رفتارهاي مطلوب جامعه در شكلگيري اهداف آموزشي تربيت‌بدني و ورزش مؤثر و يكي از عوامل مهم در انتخاب مواد برنامه‌هاي تربيت‌بدني است‌. مقاصد، علايق‌، نيازها، تواناييها و استعدادهاي دانش‌آموزان يكي ديگر از عواملي است كه برنامه‌ريزان بايد در انتخاب محتوا و مواد مورد تدريس در درس تربيت‌بدني بدان توجه جدي نمايند.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1">
  <p:cSld>
    <p:spTree>
      <p:nvGrpSpPr>
        <p:cNvPr id="161" name=""/>
        <p:cNvGrpSpPr/>
        <p:nvPr/>
      </p:nvGrpSpPr>
      <p:grpSpPr>
        <a:xfrm rot="0">
          <a:off x="0" y="0"/>
          <a:ext cx="0" cy="0"/>
          <a:chOff x="0" y="0"/>
          <a:chExt cx="0" cy="0"/>
        </a:xfrm>
      </p:grpSpPr>
      <p:sp>
        <p:nvSpPr>
          <p:cNvPr id="1048779" name=""/>
          <p:cNvSpPr/>
          <p:nvPr>
            <p:ph sz="full" idx="1"/>
          </p:nvPr>
        </p:nvSpPr>
        <p:spPr>
          <a:xfrm rot="0">
            <a:off x="285750" y="533400"/>
            <a:ext cx="8539162" cy="589597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10000"/>
              </a:lnSpc>
              <a:buFontTx/>
              <a:buNone/>
            </a:pPr>
            <a:r>
              <a:rPr altLang="en-US" b="1" sz="2400" lang="en-US">
                <a:ea typeface="B Lotus" pitchFamily="2" charset="-78"/>
              </a:rPr>
              <a:t>ويژگيهاي محتواي درس تربيت‌بدني</a:t>
            </a:r>
            <a:r>
              <a:rPr altLang="en-US" b="1" sz="2000" lang="en-US">
                <a:ea typeface="B Lotus" pitchFamily="2" charset="-78"/>
              </a:rPr>
              <a:t>‌</a:t>
            </a:r>
          </a:p>
          <a:p>
            <a:pPr algn="r" eaLnBrk="1" hangingPunct="1" latinLnBrk="1" lvl="0" rtl="1">
              <a:lnSpc>
                <a:spcPct val="90000"/>
              </a:lnSpc>
              <a:spcBef>
                <a:spcPct val="50000"/>
              </a:spcBef>
              <a:buFontTx/>
              <a:buNone/>
            </a:pPr>
            <a:r>
              <a:rPr altLang="en-US" b="1" sz="2400" lang="en-US">
                <a:ea typeface="B Lotus" pitchFamily="2" charset="-78"/>
              </a:rPr>
              <a:t>ويژگيهاي عمومي زير مي‌تواند راهنمايي كلي براي برنامه‌ريزان و طراحان برنامة درسي در زمينة انتخاب مواد آموزشي در هر يك از دوره‌هاي تحصيلي در مدارس باشد: </a:t>
            </a:r>
          </a:p>
          <a:p>
            <a:pPr algn="r" eaLnBrk="1" hangingPunct="1" latinLnBrk="1" lvl="0" rtl="1">
              <a:lnSpc>
                <a:spcPct val="90000"/>
              </a:lnSpc>
              <a:spcBef>
                <a:spcPct val="50000"/>
              </a:spcBef>
              <a:buFontTx/>
              <a:buNone/>
            </a:pPr>
            <a:r>
              <a:rPr altLang="en-US" b="1" sz="2400" lang="en-US">
                <a:ea typeface="B Lotus" pitchFamily="2" charset="-78"/>
              </a:rPr>
              <a:t>1. محتوا و مضمون بايد با عنوان درس تربيت‌بدني و اهداف آن در مدارس سنخيت كامل داشته باشد و دانش‌آموز اين امر را به خوبي در كلاسهاي تربيت‌بدني درك كند. </a:t>
            </a:r>
          </a:p>
          <a:p>
            <a:pPr algn="r" eaLnBrk="1" hangingPunct="1" latinLnBrk="1" lvl="0" rtl="1">
              <a:lnSpc>
                <a:spcPct val="90000"/>
              </a:lnSpc>
              <a:spcBef>
                <a:spcPct val="50000"/>
              </a:spcBef>
              <a:buFontTx/>
              <a:buNone/>
            </a:pPr>
            <a:r>
              <a:rPr altLang="en-US" b="1" sz="2400" lang="en-US">
                <a:ea typeface="B Lotus" pitchFamily="2" charset="-78"/>
              </a:rPr>
              <a:t>2. محتوابايددركي‌صحيح‌ازساختاربنيادي تربيت‌بدني و ورزش به دانش‌آموزان ارائه بدهد. </a:t>
            </a:r>
          </a:p>
          <a:p>
            <a:pPr algn="r" eaLnBrk="1" hangingPunct="1" latinLnBrk="1" lvl="0" rtl="1">
              <a:lnSpc>
                <a:spcPct val="90000"/>
              </a:lnSpc>
              <a:spcBef>
                <a:spcPct val="50000"/>
              </a:spcBef>
              <a:buFontTx/>
              <a:buNone/>
            </a:pPr>
            <a:r>
              <a:rPr altLang="en-US" b="1" sz="2400" lang="en-US">
                <a:ea typeface="B Lotus" pitchFamily="2" charset="-78"/>
              </a:rPr>
              <a:t>3. محتوا و مواد آموزشي درس تربيت‌بدني بايد اصول بهداشتي و سلامتي در طول زندگي را با مواد عملي به دانش‌آموزان بفهماند. </a:t>
            </a:r>
          </a:p>
          <a:p>
            <a:pPr algn="r" eaLnBrk="1" hangingPunct="1" latinLnBrk="1" lvl="0" rtl="1">
              <a:lnSpc>
                <a:spcPct val="90000"/>
              </a:lnSpc>
              <a:spcBef>
                <a:spcPct val="50000"/>
              </a:spcBef>
              <a:buFontTx/>
              <a:buNone/>
            </a:pPr>
            <a:r>
              <a:rPr altLang="en-US" b="1" sz="2400" lang="en-US">
                <a:ea typeface="B Lotus" pitchFamily="2" charset="-78"/>
              </a:rPr>
              <a:t>4. مواد آموزشي انتخاب شده براي هر دورة تحصيلي بايد با ايجاد انگيزه و شور، يادگيري را در دانش‌آموز تقويت كند</a:t>
            </a:r>
            <a:r>
              <a:rPr altLang="en-US" b="1" sz="1500" lang="en-US">
                <a:ea typeface="B Lotus" pitchFamily="2" charset="-78"/>
              </a:rPr>
              <a:t>. </a:t>
            </a:r>
          </a:p>
          <a:p>
            <a:pPr algn="r" eaLnBrk="1" hangingPunct="1" latinLnBrk="1" lvl="0" rtl="1">
              <a:lnSpc>
                <a:spcPct val="110000"/>
              </a:lnSpc>
              <a:buFontTx/>
              <a:buNone/>
            </a:pPr>
            <a:endParaRPr altLang="en-US" b="1" sz="2000" lang="en-US">
              <a:ea typeface="B Lotus" pitchFamily="2" charset="-78"/>
            </a:endParaRPr>
          </a:p>
          <a:p>
            <a:pPr algn="just" eaLnBrk="1" hangingPunct="1" latinLnBrk="1" lvl="0" rtl="1">
              <a:lnSpc>
                <a:spcPct val="110000"/>
              </a:lnSpc>
              <a:buFontTx/>
              <a:buNone/>
            </a:pPr>
            <a:r>
              <a:rPr altLang="en-US" b="1" sz="2000" lang="en-US">
                <a:ea typeface="B Lotus" pitchFamily="2" charset="-78"/>
              </a:rPr>
              <a:t>    </a:t>
            </a:r>
          </a:p>
        </p:txBody>
      </p:sp>
      <p:sp>
        <p:nvSpPr>
          <p:cNvPr id="104878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56</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57.xml><?xml version="1.0" encoding="utf-8"?>
<p:sld xmlns:a="http://schemas.openxmlformats.org/drawingml/2006/main" xmlns:r="http://schemas.openxmlformats.org/officeDocument/2006/relationships" xmlns:p="http://schemas.openxmlformats.org/presentationml/2006/main" showMasterSp="1">
  <p:cSld>
    <p:spTree>
      <p:nvGrpSpPr>
        <p:cNvPr id="162" name=""/>
        <p:cNvGrpSpPr/>
        <p:nvPr/>
      </p:nvGrpSpPr>
      <p:grpSpPr>
        <a:xfrm rot="0">
          <a:off x="0" y="0"/>
          <a:ext cx="0" cy="0"/>
          <a:chOff x="0" y="0"/>
          <a:chExt cx="0" cy="0"/>
        </a:xfrm>
      </p:grpSpPr>
      <p:sp>
        <p:nvSpPr>
          <p:cNvPr id="1048781" name=""/>
          <p:cNvSpPr/>
          <p:nvPr>
            <p:ph sz="full" idx="1"/>
          </p:nvPr>
        </p:nvSpPr>
        <p:spPr>
          <a:xfrm rot="0">
            <a:off x="1219200" y="911225"/>
            <a:ext cx="7526337" cy="548957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buFontTx/>
              <a:buNone/>
            </a:pPr>
            <a:r>
              <a:rPr altLang="en-US" b="1" sz="1600" lang="en-US">
                <a:ea typeface="B Lotus" pitchFamily="2" charset="-78"/>
              </a:rPr>
              <a:t>5. </a:t>
            </a:r>
            <a:r>
              <a:rPr altLang="en-US" b="1" sz="2400" lang="en-US">
                <a:ea typeface="B Lotus" pitchFamily="2" charset="-78"/>
              </a:rPr>
              <a:t>حركات و مهارتهاي انتخابي براي تدريس بايد متناسب با وضعيت جسماني و تواناييهاي دانش‌آموزان باشد. به عبارت ديگر، حركات و مهارتهاي بسيار دشوار و پيچيده يا حركات نسبتاً ساده و آسان بايد با مقتضيات سني و تجارب حركتي و نيازهاي جسماني آنان هماهنگ و متعادل باشد. </a:t>
            </a:r>
          </a:p>
          <a:p>
            <a:pPr algn="just" eaLnBrk="1" hangingPunct="1" latinLnBrk="1" lvl="0" rtl="1">
              <a:buFontTx/>
              <a:buNone/>
            </a:pPr>
            <a:r>
              <a:rPr altLang="en-US" b="1" sz="2400" lang="en-US">
                <a:ea typeface="B Lotus" pitchFamily="2" charset="-78"/>
              </a:rPr>
              <a:t>6. محتوا بايد متناسب با توقعات و انتظارات دانش‌آموزان باشد و آنان پس از شركت در فعاليتهاي ورزشي احساس رضايت و شادماني كنند. </a:t>
            </a:r>
          </a:p>
          <a:p>
            <a:pPr algn="just" eaLnBrk="1" hangingPunct="1" latinLnBrk="1" lvl="0" rtl="1">
              <a:buFontTx/>
              <a:buNone/>
            </a:pPr>
            <a:r>
              <a:rPr altLang="en-US" b="1" sz="2400" lang="en-US">
                <a:ea typeface="B Lotus" pitchFamily="2" charset="-78"/>
              </a:rPr>
              <a:t>7. تسلسل مواد آموزشي و برنامه‌هاي تربيت‌بدني در هر دورة تحصيلي بايد حفظ شود. به عنوان مثال آموزش مهارتهاي بنيادي و بازيهاي سادة ورزشي در دوره ابتدايي و آموزش مهارتهاي پيشرفتة ورزشي در دورة دبيرستان انجام گيرد. </a:t>
            </a:r>
          </a:p>
          <a:p>
            <a:pPr algn="just" eaLnBrk="1" hangingPunct="1" latinLnBrk="1" lvl="0" rtl="1">
              <a:buFontTx/>
              <a:buNone/>
            </a:pPr>
            <a:r>
              <a:rPr altLang="en-US" b="1" sz="2400" lang="en-US">
                <a:ea typeface="B Lotus" pitchFamily="2" charset="-78"/>
              </a:rPr>
              <a:t>8. برنامه‌هاي تربيت‌بدني و ورزش در مدارس بايد ضامن رشد و تكامل طبيعي كودك و نوجوان‌، افزايش قابليتهاي اجتماعي و رواني و بسط شخصيت او باشد. </a:t>
            </a:r>
          </a:p>
          <a:p>
            <a:pPr algn="just" eaLnBrk="1" hangingPunct="1" latinLnBrk="1" lvl="0" rtl="1">
              <a:buFontTx/>
              <a:buNone/>
            </a:pPr>
            <a:endParaRPr altLang="en-US" b="1" sz="2400" lang="en-US">
              <a:ea typeface="B Lotus" pitchFamily="2" charset="-78"/>
            </a:endParaRPr>
          </a:p>
        </p:txBody>
      </p:sp>
      <p:sp>
        <p:nvSpPr>
          <p:cNvPr id="1048782"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57</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58.xml><?xml version="1.0" encoding="utf-8"?>
<p:sld xmlns:a="http://schemas.openxmlformats.org/drawingml/2006/main" xmlns:r="http://schemas.openxmlformats.org/officeDocument/2006/relationships" xmlns:p="http://schemas.openxmlformats.org/presentationml/2006/main" showMasterSp="1">
  <p:cSld>
    <p:spTree>
      <p:nvGrpSpPr>
        <p:cNvPr id="163" name=""/>
        <p:cNvGrpSpPr/>
        <p:nvPr/>
      </p:nvGrpSpPr>
      <p:grpSpPr>
        <a:xfrm rot="0">
          <a:off x="0" y="0"/>
          <a:ext cx="0" cy="0"/>
          <a:chOff x="0" y="0"/>
          <a:chExt cx="0" cy="0"/>
        </a:xfrm>
      </p:grpSpPr>
      <p:sp>
        <p:nvSpPr>
          <p:cNvPr id="104878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58</a:t>
            </a:fld>
            <a:endParaRPr altLang="en-US" sz="1200" lang="en-US">
              <a:solidFill>
                <a:srgbClr val="898989"/>
              </a:solidFill>
            </a:endParaRPr>
          </a:p>
        </p:txBody>
      </p:sp>
      <p:sp>
        <p:nvSpPr>
          <p:cNvPr id="1048784" name=""/>
          <p:cNvSpPr/>
          <p:nvPr/>
        </p:nvSpPr>
        <p:spPr>
          <a:xfrm rot="0">
            <a:off x="1143000" y="838200"/>
            <a:ext cx="7391400" cy="53086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10000"/>
              </a:lnSpc>
              <a:spcBef>
                <a:spcPct val="50000"/>
              </a:spcBef>
            </a:pPr>
            <a:r>
              <a:rPr altLang="en-US" b="1" sz="2800" lang="en-US">
                <a:ea typeface="B Lotus" pitchFamily="2" charset="-78"/>
              </a:rPr>
              <a:t>سن دانش‌آموزان و برنامه‌هاي تربيت‌بدني</a:t>
            </a:r>
            <a:r>
              <a:rPr altLang="en-US" b="1" sz="2400" lang="en-US">
                <a:ea typeface="B Lotus" pitchFamily="2" charset="-78"/>
              </a:rPr>
              <a:t>  </a:t>
            </a:r>
          </a:p>
          <a:p>
            <a:pPr algn="r" eaLnBrk="1" hangingPunct="1" latinLnBrk="1" lvl="0" rtl="1">
              <a:lnSpc>
                <a:spcPct val="110000"/>
              </a:lnSpc>
              <a:spcBef>
                <a:spcPct val="50000"/>
              </a:spcBef>
            </a:pPr>
            <a:r>
              <a:rPr altLang="en-US" b="1" sz="2400" lang="en-US">
                <a:ea typeface="B Lotus" pitchFamily="2" charset="-78"/>
              </a:rPr>
              <a:t>يكي از شاخصهاي مهم در تعيين محتواي درس تربيت‌بدني و انتخاب نوع فعاليتهاي حركتي‌، سن دانش‌آموزان است‌. سن افراد، نشان‌دهندة بسياري از خصوصيات و ويژگيهاي آنان است و دانش‌آموزان در هر مقطع سني داراي تواناييهاي جسماني‌، حركتي و ويژگيهاي رفتاري مخصوص آن سن مي‌باشند. </a:t>
            </a:r>
          </a:p>
          <a:p>
            <a:pPr algn="r" eaLnBrk="1" hangingPunct="1" latinLnBrk="1" lvl="0" rtl="1">
              <a:lnSpc>
                <a:spcPct val="110000"/>
              </a:lnSpc>
              <a:spcBef>
                <a:spcPct val="50000"/>
              </a:spcBef>
            </a:pPr>
            <a:r>
              <a:rPr altLang="en-US" b="1" sz="2400" lang="en-US">
                <a:ea typeface="B Lotus" pitchFamily="2" charset="-78"/>
              </a:rPr>
              <a:t>پيشنهاد مي‌شود برنامه‌هاي تربيت‌بدني در مدارس به شكل زير تنظيم گردد: </a:t>
            </a:r>
          </a:p>
          <a:p>
            <a:pPr algn="r" eaLnBrk="1" hangingPunct="1" latinLnBrk="1" lvl="0" rtl="1">
              <a:lnSpc>
                <a:spcPct val="110000"/>
              </a:lnSpc>
              <a:spcBef>
                <a:spcPct val="50000"/>
              </a:spcBef>
            </a:pPr>
            <a:r>
              <a:rPr altLang="en-US" b="1" sz="2400" lang="en-US">
                <a:ea typeface="B Lotus" pitchFamily="2" charset="-78"/>
              </a:rPr>
              <a:t>الف‌) برنامه‌هاي تربيت‌بدني و ورزشي براي سنين 2 تا 6 سالگي (دورة آمادگي و پيش‌دبستاني‌). </a:t>
            </a:r>
          </a:p>
          <a:p>
            <a:pPr algn="r" eaLnBrk="1" hangingPunct="1" latinLnBrk="1" lvl="0" rtl="1">
              <a:lnSpc>
                <a:spcPct val="110000"/>
              </a:lnSpc>
              <a:spcBef>
                <a:spcPct val="50000"/>
              </a:spcBef>
            </a:pPr>
            <a:r>
              <a:rPr altLang="en-US" b="1" sz="2400" lang="en-US">
                <a:ea typeface="B Lotus" pitchFamily="2" charset="-78"/>
              </a:rPr>
              <a:t>ب‌) برنامه‌هاي تربيت‌بدني و ورزشي براي سنين 6 تا 12 سالگي (دورة دبستان‌).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1">
  <p:cSld>
    <p:spTree>
      <p:nvGrpSpPr>
        <p:cNvPr id="164" name=""/>
        <p:cNvGrpSpPr/>
        <p:nvPr/>
      </p:nvGrpSpPr>
      <p:grpSpPr>
        <a:xfrm rot="0">
          <a:off x="0" y="0"/>
          <a:ext cx="0" cy="0"/>
          <a:chOff x="0" y="0"/>
          <a:chExt cx="0" cy="0"/>
        </a:xfrm>
      </p:grpSpPr>
      <p:sp>
        <p:nvSpPr>
          <p:cNvPr id="1048785" name=""/>
          <p:cNvSpPr/>
          <p:nvPr>
            <p:ph sz="full" idx="1"/>
          </p:nvPr>
        </p:nvSpPr>
        <p:spPr>
          <a:xfrm rot="0">
            <a:off x="1066800" y="908050"/>
            <a:ext cx="7678737" cy="503872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10000"/>
              </a:lnSpc>
              <a:buFontTx/>
              <a:buNone/>
            </a:pPr>
            <a:r>
              <a:rPr altLang="en-US" b="1" sz="2400" lang="en-US">
                <a:ea typeface="B Lotus" pitchFamily="2" charset="-78"/>
              </a:rPr>
              <a:t>به منظور دستيابي به اهداف تربيت‌بدني در مدارس ابتدايي و با توجه به خصوصيات و ويژگيهاي دانش‌آموزان در اين سنين و تغييرات عمده و ناگهاني‌ِ رشد جسماني‌، عاطفي و رواني‌ـ حركتي آنان ـ عمدتاً در نه تا يازده‌سالگي ـ مي‌توان به دو نوع برنامه قائل شد: </a:t>
            </a:r>
          </a:p>
          <a:p>
            <a:pPr algn="just" eaLnBrk="1" hangingPunct="1" latinLnBrk="1" lvl="0" rtl="1">
              <a:lnSpc>
                <a:spcPct val="110000"/>
              </a:lnSpc>
              <a:buFontTx/>
              <a:buNone/>
            </a:pPr>
            <a:endParaRPr altLang="en-US" b="1" sz="2400" lang="en-US">
              <a:ea typeface="B Lotus" pitchFamily="2" charset="-78"/>
            </a:endParaRPr>
          </a:p>
          <a:p>
            <a:pPr algn="just" eaLnBrk="1" hangingPunct="1" latinLnBrk="1" lvl="0" rtl="1">
              <a:lnSpc>
                <a:spcPct val="110000"/>
              </a:lnSpc>
              <a:buFontTx/>
              <a:buNone/>
            </a:pPr>
            <a:r>
              <a:rPr altLang="en-US" b="1" sz="2400" lang="en-US">
                <a:ea typeface="B Lotus" pitchFamily="2" charset="-78"/>
              </a:rPr>
              <a:t>1. برنامه‌هاي تربيت‌بدني براي سنين 6ـ9 سالگي (اول تا سوم دبستان‌)، </a:t>
            </a:r>
          </a:p>
          <a:p>
            <a:pPr algn="just" eaLnBrk="1" hangingPunct="1" latinLnBrk="1" lvl="0" rtl="1">
              <a:lnSpc>
                <a:spcPct val="110000"/>
              </a:lnSpc>
              <a:buFontTx/>
              <a:buNone/>
            </a:pPr>
            <a:r>
              <a:rPr altLang="en-US" b="1" sz="2400" lang="en-US">
                <a:ea typeface="B Lotus" pitchFamily="2" charset="-78"/>
              </a:rPr>
              <a:t>2. برنامه‌هاي تربيت‌بدني براي سنين 9ـ11 سالگي (چهارم و پنجم دبستان‌)، </a:t>
            </a:r>
          </a:p>
          <a:p>
            <a:pPr algn="just" eaLnBrk="1" hangingPunct="1" latinLnBrk="1" lvl="0" rtl="1">
              <a:lnSpc>
                <a:spcPct val="110000"/>
              </a:lnSpc>
              <a:buFontTx/>
              <a:buNone/>
            </a:pPr>
            <a:r>
              <a:rPr altLang="en-US" b="1" sz="2400" lang="en-US">
                <a:ea typeface="B Lotus" pitchFamily="2" charset="-78"/>
              </a:rPr>
              <a:t>3. برنامه‌هاي تربيت‌بدني و ورزش در سنين 12ـ14 سالگي (دورة راهنمايي‌)، </a:t>
            </a:r>
          </a:p>
          <a:p>
            <a:pPr algn="just" eaLnBrk="1" hangingPunct="1" latinLnBrk="1" lvl="0" rtl="1">
              <a:lnSpc>
                <a:spcPct val="110000"/>
              </a:lnSpc>
              <a:buFontTx/>
              <a:buNone/>
            </a:pPr>
            <a:r>
              <a:rPr altLang="en-US" b="1" sz="2400" lang="en-US">
                <a:ea typeface="B Lotus" pitchFamily="2" charset="-78"/>
              </a:rPr>
              <a:t>4. برنامه‌هاي تربيت‌بدني و ورزش در سنين‌ـ18 سالگي (دورة دبيرستان‌). </a:t>
            </a:r>
          </a:p>
          <a:p>
            <a:pPr algn="just" eaLnBrk="1" hangingPunct="1" latinLnBrk="1" lvl="0" rtl="1">
              <a:lnSpc>
                <a:spcPct val="110000"/>
              </a:lnSpc>
              <a:buFontTx/>
              <a:buNone/>
            </a:pPr>
            <a:endParaRPr altLang="en-US" b="1" sz="2400" lang="en-US">
              <a:ea typeface="B Lotus" pitchFamily="2" charset="-78"/>
            </a:endParaRPr>
          </a:p>
        </p:txBody>
      </p:sp>
      <p:sp>
        <p:nvSpPr>
          <p:cNvPr id="104878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59</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6.xml><?xml version="1.0" encoding="utf-8"?>
<p:sld xmlns:a="http://schemas.openxmlformats.org/drawingml/2006/main" xmlns:r="http://schemas.openxmlformats.org/officeDocument/2006/relationships" xmlns:p="http://schemas.openxmlformats.org/presentationml/2006/main" showMasterSp="1">
  <p:cSld>
    <p:spTree>
      <p:nvGrpSpPr>
        <p:cNvPr id="105" name=""/>
        <p:cNvGrpSpPr/>
        <p:nvPr/>
      </p:nvGrpSpPr>
      <p:grpSpPr>
        <a:xfrm rot="0">
          <a:off x="0" y="0"/>
          <a:ext cx="0" cy="0"/>
          <a:chOff x="0" y="0"/>
          <a:chExt cx="0" cy="0"/>
        </a:xfrm>
      </p:grpSpPr>
      <p:sp>
        <p:nvSpPr>
          <p:cNvPr id="1048593" name=""/>
          <p:cNvSpPr/>
          <p:nvPr>
            <p:ph sz="full" idx="1"/>
          </p:nvPr>
        </p:nvSpPr>
        <p:spPr>
          <a:xfrm rot="0">
            <a:off x="1295400" y="304800"/>
            <a:ext cx="7453312" cy="535622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endParaRPr altLang="en-US" b="1" sz="1600" lang="en-US">
              <a:ea typeface="B Lotus" pitchFamily="2" charset="-78"/>
            </a:endParaRPr>
          </a:p>
          <a:p>
            <a:pPr algn="just" eaLnBrk="1" hangingPunct="1" latinLnBrk="1" lvl="0" rtl="1">
              <a:lnSpc>
                <a:spcPct val="120000"/>
              </a:lnSpc>
              <a:buFontTx/>
              <a:buNone/>
            </a:pPr>
            <a:r>
              <a:rPr altLang="en-US" b="1" sz="1800" lang="en-US">
                <a:ea typeface="B Lotus" pitchFamily="2" charset="-78"/>
              </a:rPr>
              <a:t>1. </a:t>
            </a:r>
            <a:r>
              <a:rPr altLang="en-US" b="1" sz="2400" lang="en-US">
                <a:ea typeface="B Lotus" pitchFamily="2" charset="-78"/>
              </a:rPr>
              <a:t>اهداف عمومي تربيت‌بدني  و آمادگی جسمانی </a:t>
            </a:r>
            <a:r>
              <a:rPr altLang="en-US" b="1" sz="2400" lang="en-US">
                <a:ea typeface="B Lotus" pitchFamily="2" charset="-78"/>
              </a:rPr>
              <a:t>در دورة ابتدايي‌</a:t>
            </a:r>
          </a:p>
          <a:p>
            <a:pPr algn="just" eaLnBrk="1" hangingPunct="1" latinLnBrk="1" lvl="0" rtl="1">
              <a:lnSpc>
                <a:spcPct val="120000"/>
              </a:lnSpc>
              <a:buFontTx/>
              <a:buNone/>
            </a:pPr>
            <a:r>
              <a:rPr altLang="en-US" b="1" sz="2400" lang="en-US">
                <a:ea typeface="B Lotus" pitchFamily="2" charset="-78"/>
              </a:rPr>
              <a:t>اهداف تربيت‌بدني در دورة ابتدايي را مي‌توان به شرح زير بيان نمود:  </a:t>
            </a:r>
          </a:p>
          <a:p>
            <a:pPr algn="just" eaLnBrk="1" hangingPunct="1" latinLnBrk="1" lvl="0" rtl="1">
              <a:lnSpc>
                <a:spcPct val="120000"/>
              </a:lnSpc>
              <a:buFontTx/>
              <a:buNone/>
            </a:pPr>
            <a:r>
              <a:rPr altLang="en-US" b="1" sz="2400" lang="en-US">
                <a:ea typeface="B Lotus" pitchFamily="2" charset="-78"/>
              </a:rPr>
              <a:t>1-1. پرورش قابليتهاي جسماني با به‌كارگيري عضلات مختلف بدن از طريق حركات و فعاليتهاي جسماني متناسب با هر يك از اندامها </a:t>
            </a:r>
          </a:p>
          <a:p>
            <a:pPr algn="just" eaLnBrk="1" hangingPunct="1" latinLnBrk="1" lvl="0" rtl="1">
              <a:lnSpc>
                <a:spcPct val="120000"/>
              </a:lnSpc>
              <a:buFontTx/>
              <a:buNone/>
            </a:pPr>
            <a:r>
              <a:rPr altLang="en-US" b="1" sz="2400" lang="en-US">
                <a:ea typeface="B Lotus" pitchFamily="2" charset="-78"/>
              </a:rPr>
              <a:t>1-2. پرورش قواي ذهني دانش‌آموزان از طريق بازيهاي سازمان‌يافته‌</a:t>
            </a:r>
          </a:p>
          <a:p>
            <a:pPr algn="just" eaLnBrk="1" hangingPunct="1" latinLnBrk="1" lvl="0" rtl="1">
              <a:lnSpc>
                <a:spcPct val="120000"/>
              </a:lnSpc>
              <a:buFontTx/>
              <a:buNone/>
            </a:pPr>
            <a:r>
              <a:rPr altLang="en-US" b="1" sz="2400" lang="en-US">
                <a:ea typeface="B Lotus" pitchFamily="2" charset="-78"/>
              </a:rPr>
              <a:t>1-3. تقويت روحية اجتماعي و مسئوليت‌پذيري از طريق بازيها و حركات‌دسته‌جمعي‌</a:t>
            </a:r>
          </a:p>
          <a:p>
            <a:pPr algn="just" eaLnBrk="1" hangingPunct="1" latinLnBrk="1" lvl="0" rtl="1">
              <a:lnSpc>
                <a:spcPct val="120000"/>
              </a:lnSpc>
              <a:buFontTx/>
              <a:buNone/>
            </a:pPr>
            <a:r>
              <a:rPr altLang="en-US" b="1" sz="2400" lang="en-US">
                <a:ea typeface="B Lotus" pitchFamily="2" charset="-78"/>
              </a:rPr>
              <a:t>1-4. رشد اخلاق و حس به گزيني از طريق مشاركت در بازيهاي اجتماعي‌</a:t>
            </a:r>
          </a:p>
          <a:p>
            <a:pPr algn="just" eaLnBrk="1" hangingPunct="1" latinLnBrk="1" lvl="0" rtl="1">
              <a:lnSpc>
                <a:spcPct val="120000"/>
              </a:lnSpc>
              <a:buFontTx/>
              <a:buNone/>
            </a:pPr>
            <a:r>
              <a:rPr altLang="en-US" b="1" sz="2400" lang="en-US">
                <a:ea typeface="B Lotus" pitchFamily="2" charset="-78"/>
              </a:rPr>
              <a:t>1-5. كمك به رشد و جلوة شخصيت كودك با ايجاد تفكر خودكار در او از طريق‌انواع فعاليتهاي جسماني‌</a:t>
            </a:r>
          </a:p>
        </p:txBody>
      </p:sp>
      <p:sp>
        <p:nvSpPr>
          <p:cNvPr id="1048594"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60.xml><?xml version="1.0" encoding="utf-8"?>
<p:sld xmlns:a="http://schemas.openxmlformats.org/drawingml/2006/main" xmlns:r="http://schemas.openxmlformats.org/officeDocument/2006/relationships" xmlns:p="http://schemas.openxmlformats.org/presentationml/2006/main" showMasterSp="1">
  <p:cSld>
    <p:spTree>
      <p:nvGrpSpPr>
        <p:cNvPr id="165" name=""/>
        <p:cNvGrpSpPr/>
        <p:nvPr/>
      </p:nvGrpSpPr>
      <p:grpSpPr>
        <a:xfrm rot="0">
          <a:off x="0" y="0"/>
          <a:ext cx="0" cy="0"/>
          <a:chOff x="0" y="0"/>
          <a:chExt cx="0" cy="0"/>
        </a:xfrm>
      </p:grpSpPr>
      <p:sp>
        <p:nvSpPr>
          <p:cNvPr id="1048787"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60</a:t>
            </a:fld>
            <a:endParaRPr altLang="en-US" sz="1200" lang="en-US">
              <a:solidFill>
                <a:srgbClr val="898989"/>
              </a:solidFill>
            </a:endParaRPr>
          </a:p>
        </p:txBody>
      </p:sp>
      <p:sp>
        <p:nvSpPr>
          <p:cNvPr id="1048788" name=""/>
          <p:cNvSpPr/>
          <p:nvPr/>
        </p:nvSpPr>
        <p:spPr>
          <a:xfrm rot="0">
            <a:off x="990600" y="533400"/>
            <a:ext cx="7543800" cy="604361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10000"/>
              </a:lnSpc>
              <a:spcBef>
                <a:spcPct val="50000"/>
              </a:spcBef>
            </a:pPr>
            <a:r>
              <a:rPr altLang="en-US" b="1" sz="2400" lang="en-US">
                <a:ea typeface="B Lotus" pitchFamily="2" charset="-78"/>
              </a:rPr>
              <a:t>چنين برنامه‌هايي حداقل چهار مزيت كلي دارد: </a:t>
            </a:r>
          </a:p>
          <a:p>
            <a:pPr algn="r" eaLnBrk="1" hangingPunct="1" latinLnBrk="1" lvl="0" rtl="1">
              <a:lnSpc>
                <a:spcPct val="110000"/>
              </a:lnSpc>
              <a:spcBef>
                <a:spcPct val="50000"/>
              </a:spcBef>
            </a:pPr>
            <a:r>
              <a:rPr altLang="en-US" b="1" sz="2400" lang="en-US">
                <a:ea typeface="B Lotus" pitchFamily="2" charset="-78"/>
              </a:rPr>
              <a:t>1. فرصتهاي يادگيري براساس علايق و نيازها براي همة دانش‌آموزان فراهم مي‌شود. </a:t>
            </a:r>
          </a:p>
          <a:p>
            <a:pPr algn="r" eaLnBrk="1" hangingPunct="1" latinLnBrk="1" lvl="0" rtl="1">
              <a:lnSpc>
                <a:spcPct val="110000"/>
              </a:lnSpc>
              <a:spcBef>
                <a:spcPct val="50000"/>
              </a:spcBef>
            </a:pPr>
            <a:r>
              <a:rPr altLang="en-US" b="1" sz="2400" lang="en-US">
                <a:ea typeface="B Lotus" pitchFamily="2" charset="-78"/>
              </a:rPr>
              <a:t>2. توجه به علايق و نيازهاي موجود ايجاد انگيزه در سطح مطلوب و، در نتيجه موفقيت برنامه و نيل به اهداف مي‌شود. </a:t>
            </a:r>
          </a:p>
          <a:p>
            <a:pPr algn="r" eaLnBrk="1" hangingPunct="1" latinLnBrk="1" lvl="0" rtl="1">
              <a:lnSpc>
                <a:spcPct val="110000"/>
              </a:lnSpc>
              <a:spcBef>
                <a:spcPct val="50000"/>
              </a:spcBef>
            </a:pPr>
            <a:r>
              <a:rPr altLang="en-US" b="1" sz="2400" lang="en-US">
                <a:ea typeface="B Lotus" pitchFamily="2" charset="-78"/>
              </a:rPr>
              <a:t>3. از طريق ارائة چنين فعاليتهايي‌، استعدادهاي بالقوة دانش‌آموزان بيشتر و بهتر شكوفا خواهد شد. </a:t>
            </a:r>
          </a:p>
          <a:p>
            <a:pPr algn="r" eaLnBrk="1" hangingPunct="1" latinLnBrk="1" lvl="0" rtl="1">
              <a:lnSpc>
                <a:spcPct val="110000"/>
              </a:lnSpc>
              <a:spcBef>
                <a:spcPct val="50000"/>
              </a:spcBef>
            </a:pPr>
            <a:r>
              <a:rPr altLang="en-US" b="1" sz="2400" lang="en-US">
                <a:ea typeface="B Lotus" pitchFamily="2" charset="-78"/>
              </a:rPr>
              <a:t>4. گروههاي مختلف دانش‌آموزان مانندِ دانش‌آموزان مستعد از لحاظ حركتي‌، معلولان جسمي‌، عقب‌ماندگان ذهني‌، افراد منزوي و گوشه‌گير، افراد اجتماعي‌، تيزهوشان‌، افراد معمولي و دانش‌آموزان با ويژگيهاي رفتاري متفاوت در يك كلاس وجود دارند كه همة آنها علايق ورزشي يكساني ندارند و در چنين وضعيتي ارائة يك نوع فعاليت يا مهارت ورزشي براي همة گروههاي فوق‌الذكر نتايج چندان مطلوبي نخواهد داشت‌.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1">
  <p:cSld>
    <p:spTree>
      <p:nvGrpSpPr>
        <p:cNvPr id="166" name=""/>
        <p:cNvGrpSpPr/>
        <p:nvPr/>
      </p:nvGrpSpPr>
      <p:grpSpPr>
        <a:xfrm rot="0">
          <a:off x="0" y="0"/>
          <a:ext cx="0" cy="0"/>
          <a:chOff x="0" y="0"/>
          <a:chExt cx="0" cy="0"/>
        </a:xfrm>
      </p:grpSpPr>
      <p:sp>
        <p:nvSpPr>
          <p:cNvPr id="1048789" name=""/>
          <p:cNvSpPr/>
          <p:nvPr>
            <p:ph type="title" sz="full" idx="0"/>
          </p:nvPr>
        </p:nvSpPr>
        <p:spPr>
          <a:xfrm rot="0">
            <a:off x="685800" y="6226175"/>
            <a:ext cx="7772400" cy="371475"/>
          </a:xfrm>
          <a:prstGeom prst="rect"/>
          <a:noFill/>
          <a:ln>
            <a:noFill/>
          </a:ln>
        </p:spPr>
        <p:txBody>
          <a:bodyPr anchor="ctr" bIns="45720" lIns="91440" rIns="91440" tIns="45720"/>
          <a:lstStyle>
            <a:lvl1pPr algn="ctr" fontAlgn="base" indent="0" latinLnBrk="1" marL="0" rtl="0">
              <a:lnSpc>
                <a:spcPct val="100000"/>
              </a:lnSpc>
              <a:spcBef>
                <a:spcPct val="0"/>
              </a:spcBef>
              <a:spcAft>
                <a:spcPct val="0"/>
              </a:spcAft>
              <a:buFontTx/>
              <a:buNone/>
              <a:defRPr baseline="0" b="0" sz="4400" i="0">
                <a:solidFill>
                  <a:schemeClr val="dk1"/>
                </a:solidFill>
                <a:latin typeface="Calibri" pitchFamily="34" charset="0"/>
                <a:sym typeface="Arial" pitchFamily="0" charset="0"/>
              </a:defRPr>
            </a:lvl1pPr>
          </a:lstStyle>
          <a:p>
            <a:pPr eaLnBrk="1" hangingPunct="1" latinLnBrk="1" lvl="0" rtl="1"/>
            <a:r>
              <a:rPr altLang="en-US" b="1" sz="1800" i="1" lang="en-US">
                <a:ea typeface="B Lotus" pitchFamily="2" charset="-78"/>
              </a:rPr>
              <a:t>نمودار 1ـ4. محتواي كلي برنامه‌هاي تربيت‌بدني مدارس براساس سن‌. </a:t>
            </a:r>
          </a:p>
        </p:txBody>
      </p:sp>
      <p:pic>
        <p:nvPicPr>
          <p:cNvPr id="2097157" name=""/>
          <p:cNvPicPr>
            <a:picLocks/>
          </p:cNvPicPr>
          <p:nvPr>
            <p:ph sz="half" idx="1"/>
          </p:nvPr>
        </p:nvPicPr>
        <p:blipFill>
          <a:blip xmlns:r="http://schemas.openxmlformats.org/officeDocument/2006/relationships" r:embed="rId1"/>
          <a:srcRect l="0" t="0" r="0" b="0"/>
          <a:stretch>
            <a:fillRect/>
          </a:stretch>
        </p:blipFill>
        <p:spPr>
          <a:xfrm rot="0">
            <a:off x="928687" y="357187"/>
            <a:ext cx="7572375" cy="5811837"/>
          </a:xfrm>
          <a:prstGeom prst="rect"/>
          <a:solidFill>
            <a:srgbClr val="00FF00">
              <a:alpha val="100000"/>
            </a:srgbClr>
          </a:solidFill>
          <a:ln>
            <a:noFill/>
          </a:ln>
        </p:spPr>
      </p:pic>
      <p:sp>
        <p:nvSpPr>
          <p:cNvPr id="104879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61</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timing/>
</p:sld>
</file>

<file path=ppt/slides/slide62.xml><?xml version="1.0" encoding="utf-8"?>
<p:sld xmlns:a="http://schemas.openxmlformats.org/drawingml/2006/main" xmlns:r="http://schemas.openxmlformats.org/officeDocument/2006/relationships" xmlns:p="http://schemas.openxmlformats.org/presentationml/2006/main" showMasterSp="1">
  <p:cSld>
    <p:spTree>
      <p:nvGrpSpPr>
        <p:cNvPr id="167" name=""/>
        <p:cNvGrpSpPr/>
        <p:nvPr/>
      </p:nvGrpSpPr>
      <p:grpSpPr>
        <a:xfrm rot="0">
          <a:off x="0" y="0"/>
          <a:ext cx="0" cy="0"/>
          <a:chOff x="0" y="0"/>
          <a:chExt cx="0" cy="0"/>
        </a:xfrm>
      </p:grpSpPr>
      <p:sp>
        <p:nvSpPr>
          <p:cNvPr id="1048791"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62</a:t>
            </a:fld>
            <a:endParaRPr altLang="en-US" sz="1200" lang="en-US">
              <a:solidFill>
                <a:srgbClr val="898989"/>
              </a:solidFill>
            </a:endParaRPr>
          </a:p>
        </p:txBody>
      </p:sp>
      <p:sp>
        <p:nvSpPr>
          <p:cNvPr id="1048792" name=""/>
          <p:cNvSpPr/>
          <p:nvPr/>
        </p:nvSpPr>
        <p:spPr>
          <a:xfrm rot="0">
            <a:off x="914400" y="365125"/>
            <a:ext cx="7696200" cy="58293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80000"/>
              </a:lnSpc>
              <a:spcBef>
                <a:spcPct val="50000"/>
              </a:spcBef>
            </a:pPr>
            <a:r>
              <a:rPr altLang="en-US" b="1" sz="2800" lang="en-US">
                <a:solidFill>
                  <a:srgbClr val="00FF00"/>
                </a:solidFill>
                <a:ea typeface="B Lotus" pitchFamily="2" charset="-78"/>
              </a:rPr>
              <a:t>طبقه‌بندي محتواي درس تربيت‌بدني</a:t>
            </a:r>
            <a:r>
              <a:rPr altLang="en-US" b="1" sz="2400" lang="en-US">
                <a:solidFill>
                  <a:srgbClr val="00FF00"/>
                </a:solidFill>
                <a:ea typeface="B Lotus" pitchFamily="2" charset="-78"/>
              </a:rPr>
              <a:t>‌ و آمادگی جسمانی</a:t>
            </a:r>
          </a:p>
          <a:p>
            <a:pPr algn="r" eaLnBrk="1" hangingPunct="1" latinLnBrk="1" lvl="0" rtl="1">
              <a:lnSpc>
                <a:spcPct val="80000"/>
              </a:lnSpc>
              <a:spcBef>
                <a:spcPct val="50000"/>
              </a:spcBef>
            </a:pPr>
            <a:r>
              <a:rPr altLang="en-US" b="1" sz="2400" lang="en-US">
                <a:ea typeface="B Lotus" pitchFamily="2" charset="-78"/>
              </a:rPr>
              <a:t>1. آمادگي جسماني‌، </a:t>
            </a:r>
          </a:p>
          <a:p>
            <a:pPr algn="r" eaLnBrk="1" hangingPunct="1" latinLnBrk="1" lvl="0" rtl="1">
              <a:lnSpc>
                <a:spcPct val="80000"/>
              </a:lnSpc>
              <a:spcBef>
                <a:spcPct val="50000"/>
              </a:spcBef>
            </a:pPr>
            <a:r>
              <a:rPr altLang="en-US" b="1" sz="2400" lang="en-US">
                <a:ea typeface="B Lotus" pitchFamily="2" charset="-78"/>
              </a:rPr>
              <a:t>2. آمادگي حركتي‌. </a:t>
            </a:r>
          </a:p>
          <a:p>
            <a:pPr algn="r" eaLnBrk="1" hangingPunct="1" latinLnBrk="1" lvl="0" rtl="1">
              <a:spcBef>
                <a:spcPct val="50000"/>
              </a:spcBef>
            </a:pPr>
            <a:r>
              <a:rPr altLang="en-US" b="1" sz="2400" lang="en-US">
                <a:ea typeface="B Lotus" pitchFamily="2" charset="-78"/>
              </a:rPr>
              <a:t>آمادگيهاي جسماني آن دسته از قابليتها و تواناييها هستند كه به صورت بالقوه در فرد وجود دارند و در اثر تمرين بدني پرورش مي‌يابند و تواناييهاي فرد را براي حضور موفق و پرنشاط در زندگي فردي و اجتماعي بالا مي‌برند. </a:t>
            </a:r>
          </a:p>
          <a:p>
            <a:pPr algn="r" eaLnBrk="1" hangingPunct="1" latinLnBrk="1" lvl="0" rtl="1">
              <a:spcBef>
                <a:spcPct val="50000"/>
              </a:spcBef>
            </a:pPr>
            <a:r>
              <a:rPr altLang="en-US" b="1" sz="2400" lang="en-US">
                <a:ea typeface="B Lotus" pitchFamily="2" charset="-78"/>
              </a:rPr>
              <a:t>زير مجموعه‌هاي آن عبارت‌اند از: استقامت‌، قدرت‌، سرعت‌، انعطاف‌پذيري‌، هماهنگي و چابكي‌. </a:t>
            </a:r>
          </a:p>
          <a:p>
            <a:pPr algn="r" eaLnBrk="1" hangingPunct="1" latinLnBrk="1" lvl="0" rtl="1">
              <a:spcBef>
                <a:spcPct val="50000"/>
              </a:spcBef>
            </a:pPr>
            <a:r>
              <a:rPr altLang="en-US" b="1" sz="2400" lang="en-US">
                <a:ea typeface="B Lotus" pitchFamily="2" charset="-78"/>
              </a:rPr>
              <a:t>آمادگيهاي حركتي آن دسته از استعدادها و قابليتها هستند كه فرد در اثر آموزش به آنها مي‌رسد و، در نتيجه‌، تواناييهاي مهارتي و هنري و حركتي پرورش مي‌يابند. </a:t>
            </a:r>
          </a:p>
          <a:p>
            <a:pPr algn="r" eaLnBrk="1" hangingPunct="1" latinLnBrk="1" lvl="0" rtl="1">
              <a:spcBef>
                <a:spcPct val="50000"/>
              </a:spcBef>
            </a:pPr>
            <a:r>
              <a:rPr altLang="en-US" b="1" sz="2400" lang="en-US">
                <a:ea typeface="B Lotus" pitchFamily="2" charset="-78"/>
              </a:rPr>
              <a:t>نكته شايان ذكر اين است كه بدون داشتن حداقل آمادگيهاي جسماني موفقيت در آمادگيهاي حركتي مقدور نيست‌.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1">
  <p:cSld>
    <p:spTree>
      <p:nvGrpSpPr>
        <p:cNvPr id="168" name=""/>
        <p:cNvGrpSpPr/>
        <p:nvPr/>
      </p:nvGrpSpPr>
      <p:grpSpPr>
        <a:xfrm rot="0">
          <a:off x="0" y="0"/>
          <a:ext cx="0" cy="0"/>
          <a:chOff x="0" y="0"/>
          <a:chExt cx="0" cy="0"/>
        </a:xfrm>
      </p:grpSpPr>
      <p:sp>
        <p:nvSpPr>
          <p:cNvPr id="1048793" name=""/>
          <p:cNvSpPr/>
          <p:nvPr>
            <p:ph sz="full" idx="1"/>
          </p:nvPr>
        </p:nvSpPr>
        <p:spPr>
          <a:xfrm rot="0">
            <a:off x="1219200" y="476250"/>
            <a:ext cx="7526337" cy="493395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r" eaLnBrk="1" hangingPunct="1" latinLnBrk="1" lvl="0" rtl="1">
              <a:lnSpc>
                <a:spcPct val="150000"/>
              </a:lnSpc>
              <a:spcBef>
                <a:spcPct val="50000"/>
              </a:spcBef>
              <a:buFontTx/>
              <a:buNone/>
            </a:pPr>
            <a:r>
              <a:rPr altLang="en-US" b="1" sz="2200" lang="en-US">
                <a:solidFill>
                  <a:srgbClr val="00FF00"/>
                </a:solidFill>
                <a:ea typeface="B Lotus" pitchFamily="2" charset="-78"/>
              </a:rPr>
              <a:t>در طراحي و تعيين محتواي درس تربيت‌بدني مدارس چگونه مي‌توان از آمادگيهاي جسماني به آمادگيهاي حركتي دست يافت‌؟ </a:t>
            </a:r>
          </a:p>
          <a:p>
            <a:pPr algn="r" eaLnBrk="1" hangingPunct="1" latinLnBrk="1" lvl="0" rtl="1">
              <a:lnSpc>
                <a:spcPct val="150000"/>
              </a:lnSpc>
              <a:spcBef>
                <a:spcPct val="50000"/>
              </a:spcBef>
              <a:buFontTx/>
              <a:buNone/>
            </a:pPr>
            <a:r>
              <a:rPr altLang="en-US" b="1" sz="2200" lang="en-US">
                <a:ea typeface="B Lotus" pitchFamily="2" charset="-78"/>
              </a:rPr>
              <a:t>    طبق اسلاید بعدی ساختار مهارتي دانش‌آموزان به ترتيب شكل مي‌گيرد. آمادگيهاي جسماني زيربناي تمام فعاليتهاي بدني و اجراي مهارتهاي ورزشي است‌. دانش‌آموزان در هر دوره از تحصيل به حدي از آمادگيهاي جسماني‌نياز دارند و در كلاسهاي تربيت‌بدني اين موقعيت فراهم مي‌شود. </a:t>
            </a:r>
          </a:p>
          <a:p>
            <a:pPr algn="just" eaLnBrk="1" hangingPunct="1" latinLnBrk="1" lvl="0" rtl="1">
              <a:lnSpc>
                <a:spcPct val="160000"/>
              </a:lnSpc>
              <a:buFontTx/>
              <a:buNone/>
            </a:pPr>
            <a:r>
              <a:rPr altLang="en-US" b="1" sz="2200" lang="en-US">
                <a:ea typeface="B Lotus" pitchFamily="2" charset="-78"/>
              </a:rPr>
              <a:t>بنابراين محتواي فعاليتهاي ورزشي در كلاسها عموماً به منظور افزايش آمادگيهاي جسماني و آمادگيهاي حركتي و مهارتي دانش‌آموزان تدوين مي‌شود. </a:t>
            </a:r>
          </a:p>
        </p:txBody>
      </p:sp>
      <p:sp>
        <p:nvSpPr>
          <p:cNvPr id="1048794"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63</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64.xml><?xml version="1.0" encoding="utf-8"?>
<p:sld xmlns:a="http://schemas.openxmlformats.org/drawingml/2006/main" xmlns:r="http://schemas.openxmlformats.org/officeDocument/2006/relationships" xmlns:p="http://schemas.openxmlformats.org/presentationml/2006/main" showMasterSp="1">
  <p:cSld>
    <p:spTree>
      <p:nvGrpSpPr>
        <p:cNvPr id="169" name=""/>
        <p:cNvGrpSpPr/>
        <p:nvPr/>
      </p:nvGrpSpPr>
      <p:grpSpPr>
        <a:xfrm rot="0">
          <a:off x="0" y="0"/>
          <a:ext cx="0" cy="0"/>
          <a:chOff x="0" y="0"/>
          <a:chExt cx="0" cy="0"/>
        </a:xfrm>
      </p:grpSpPr>
      <p:sp>
        <p:nvSpPr>
          <p:cNvPr id="1048795" name=""/>
          <p:cNvSpPr/>
          <p:nvPr>
            <p:ph type="title" sz="full" idx="0"/>
          </p:nvPr>
        </p:nvSpPr>
        <p:spPr>
          <a:xfrm rot="0">
            <a:off x="2743200" y="0"/>
            <a:ext cx="3810000" cy="762000"/>
          </a:xfrm>
          <a:prstGeom prst="rect"/>
          <a:noFill/>
          <a:ln>
            <a:noFill/>
          </a:ln>
        </p:spPr>
        <p:txBody>
          <a:bodyPr anchor="ctr" bIns="45720" lIns="91440" rIns="91440" tIns="45720"/>
          <a:lstStyle>
            <a:lvl1pPr algn="ctr" fontAlgn="base" indent="0" latinLnBrk="1" marL="0" rtl="0">
              <a:lnSpc>
                <a:spcPct val="100000"/>
              </a:lnSpc>
              <a:spcBef>
                <a:spcPct val="0"/>
              </a:spcBef>
              <a:spcAft>
                <a:spcPct val="0"/>
              </a:spcAft>
              <a:buFontTx/>
              <a:buNone/>
              <a:defRPr baseline="0" b="0" sz="4400" i="0">
                <a:solidFill>
                  <a:schemeClr val="dk1"/>
                </a:solidFill>
                <a:latin typeface="Calibri" pitchFamily="34" charset="0"/>
                <a:sym typeface="Arial" pitchFamily="0" charset="0"/>
              </a:defRPr>
            </a:lvl1pPr>
          </a:lstStyle>
          <a:p>
            <a:pPr eaLnBrk="1" hangingPunct="1" latinLnBrk="1" lvl="0"/>
            <a:r>
              <a:rPr altLang="en-US" b="1" sz="2800" lang="en-US">
                <a:solidFill>
                  <a:srgbClr val="7B9899"/>
                </a:solidFill>
                <a:ea typeface="B Lotus" pitchFamily="2" charset="-78"/>
              </a:rPr>
              <a:t>مهارتهای ورزشی پیشرفته</a:t>
            </a:r>
          </a:p>
        </p:txBody>
      </p:sp>
      <p:sp>
        <p:nvSpPr>
          <p:cNvPr id="1048796" name=""/>
          <p:cNvSpPr/>
          <p:nvPr>
            <p:ph sz="full" idx="1"/>
          </p:nvPr>
        </p:nvSpPr>
        <p:spPr>
          <a:xfrm rot="0">
            <a:off x="395287" y="5264150"/>
            <a:ext cx="1439862" cy="6477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ctr" eaLnBrk="1" hangingPunct="1" latinLnBrk="1" lvl="0" rtl="1">
              <a:lnSpc>
                <a:spcPct val="90000"/>
              </a:lnSpc>
              <a:buFontTx/>
              <a:buNone/>
            </a:pPr>
            <a:r>
              <a:rPr altLang="en-US" b="1" sz="1800" lang="en-US">
                <a:ea typeface="B Lotus" pitchFamily="2" charset="-78"/>
              </a:rPr>
              <a:t>مهارتهای</a:t>
            </a:r>
          </a:p>
          <a:p>
            <a:pPr algn="just" eaLnBrk="1" hangingPunct="1" latinLnBrk="1" lvl="0" rtl="1">
              <a:lnSpc>
                <a:spcPct val="90000"/>
              </a:lnSpc>
              <a:buFontTx/>
              <a:buNone/>
            </a:pPr>
            <a:r>
              <a:rPr altLang="en-US" b="1" sz="1800" lang="en-US">
                <a:ea typeface="B Lotus" pitchFamily="2" charset="-78"/>
              </a:rPr>
              <a:t> ادراکی- حرکتی</a:t>
            </a:r>
          </a:p>
        </p:txBody>
      </p:sp>
      <p:sp>
        <p:nvSpPr>
          <p:cNvPr id="1048797"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64</a:t>
            </a:fld>
            <a:endParaRPr altLang="en-US" sz="1200" lang="en-US">
              <a:solidFill>
                <a:srgbClr val="898989"/>
              </a:solidFill>
            </a:endParaRPr>
          </a:p>
        </p:txBody>
      </p:sp>
      <p:graphicFrame>
        <p:nvGraphicFramePr>
          <p:cNvPr id="4194307" name=""/>
          <p:cNvGraphicFramePr>
            <a:graphicFrameLocks/>
          </p:cNvGraphicFramePr>
          <p:nvPr/>
        </p:nvGraphicFramePr>
        <p:xfrm rot="0">
          <a:off x="2843212" y="981075"/>
          <a:ext cx="3168650" cy="365125"/>
        </p:xfrm>
        <a:graphic>
          <a:graphicData uri="http://schemas.openxmlformats.org/drawingml/2006/table">
            <a:tbl>
              <a:tblPr/>
              <a:tblGrid>
                <a:gridCol w="3168650"/>
              </a:tblGrid>
              <a:tr h="365125">
                <a:tc>
                  <a:txBody>
                    <a:bodyPr/>
                    <a:p>
                      <a:pPr algn="just" eaLnBrk="1" hangingPunct="1" latinLnBrk="1" lvl="0">
                        <a:spcBef>
                          <a:spcPct val="20000"/>
                        </a:spcBef>
                      </a:pPr>
                      <a:r>
                        <a:rPr altLang="en-US" b="1" sz="1800" lang="en-US">
                          <a:solidFill>
                            <a:schemeClr val="dk1"/>
                          </a:solidFill>
                          <a:ea typeface="B Lotus" pitchFamily="2" charset="-78"/>
                        </a:rPr>
                        <a:t>آمادگیهای حرکتی(مهارتهای حرکتی)</a:t>
                      </a:r>
                    </a:p>
                  </a:txBody>
                  <a:tcPr marL="91440" marR="91440" marT="45720" marB="45720">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noFill/>
                  </a:tcPr>
                </a:tc>
              </a:tr>
            </a:tbl>
          </a:graphicData>
        </a:graphic>
      </p:graphicFrame>
      <p:graphicFrame>
        <p:nvGraphicFramePr>
          <p:cNvPr id="4194308" name=""/>
          <p:cNvGraphicFramePr>
            <a:graphicFrameLocks/>
          </p:cNvGraphicFramePr>
          <p:nvPr/>
        </p:nvGraphicFramePr>
        <p:xfrm rot="0">
          <a:off x="685800" y="762000"/>
          <a:ext cx="7239000" cy="822325"/>
        </p:xfrm>
        <a:graphic>
          <a:graphicData uri="http://schemas.openxmlformats.org/drawingml/2006/table">
            <a:tbl>
              <a:tblPr/>
              <a:tblGrid>
                <a:gridCol w="7239000"/>
              </a:tblGrid>
              <a:tr h="822325">
                <a:tc>
                  <a:txBody>
                    <a:bodyPr/>
                    <a:p>
                      <a:pPr algn="ctr" eaLnBrk="1" hangingPunct="1" latinLnBrk="1" lvl="0" rtl="1">
                        <a:spcBef>
                          <a:spcPct val="20000"/>
                        </a:spcBef>
                      </a:pPr>
                      <a:r>
                        <a:rPr altLang="en-US" b="1" sz="2400" lang="en-US">
                          <a:solidFill>
                            <a:srgbClr val="3333CC"/>
                          </a:solidFill>
                          <a:ea typeface="B Lotus" pitchFamily="2" charset="-78"/>
                        </a:rPr>
                        <a:t>مهارتهای ورزشی ساده مثل دریبل بسکتبال- پاس والیبال- و....</a:t>
                      </a:r>
                    </a:p>
                    <a:p>
                      <a:pPr algn="l" eaLnBrk="1" hangingPunct="1" latinLnBrk="1" lvl="0">
                        <a:spcBef>
                          <a:spcPct val="20000"/>
                        </a:spcBef>
                      </a:pPr>
                      <a:endParaRPr altLang="en-US" sz="2000" lang="en-US">
                        <a:solidFill>
                          <a:srgbClr val="3333CC"/>
                        </a:solidFill>
                      </a:endParaRPr>
                    </a:p>
                  </a:txBody>
                  <a:tcPr marL="91440" marR="91440" marT="45720" marB="45720">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rgbClr val="FFFF00"/>
                    </a:solidFill>
                  </a:tcPr>
                </a:tc>
              </a:tr>
            </a:tbl>
          </a:graphicData>
        </a:graphic>
      </p:graphicFrame>
      <p:graphicFrame>
        <p:nvGraphicFramePr>
          <p:cNvPr id="4194309" name=""/>
          <p:cNvGraphicFramePr>
            <a:graphicFrameLocks/>
          </p:cNvGraphicFramePr>
          <p:nvPr/>
        </p:nvGraphicFramePr>
        <p:xfrm rot="0">
          <a:off x="381000" y="1773237"/>
          <a:ext cx="1598612" cy="3260725"/>
        </p:xfrm>
        <a:graphic>
          <a:graphicData uri="http://schemas.openxmlformats.org/drawingml/2006/table">
            <a:tbl>
              <a:tblPr/>
              <a:tblGrid>
                <a:gridCol w="1598612"/>
              </a:tblGrid>
              <a:tr h="3260725">
                <a:tc>
                  <a:txBody>
                    <a:bodyPr/>
                    <a:p>
                      <a:pPr algn="r" eaLnBrk="1" hangingPunct="1" latinLnBrk="1" lvl="0" rtl="1">
                        <a:spcBef>
                          <a:spcPct val="20000"/>
                        </a:spcBef>
                        <a:buFontTx/>
                        <a:buChar char="-"/>
                      </a:pPr>
                      <a:r>
                        <a:rPr altLang="en-US" b="1" sz="1600" lang="en-US">
                          <a:solidFill>
                            <a:schemeClr val="dk1"/>
                          </a:solidFill>
                          <a:ea typeface="B Lotus" pitchFamily="2" charset="-78"/>
                        </a:rPr>
                        <a:t>آگاهی ازبدن مثل:</a:t>
                      </a:r>
                    </a:p>
                    <a:p>
                      <a:pPr algn="r" eaLnBrk="1" hangingPunct="1" latinLnBrk="1" lvl="0" rtl="1">
                        <a:spcBef>
                          <a:spcPct val="20000"/>
                        </a:spcBef>
                      </a:pPr>
                      <a:r>
                        <a:rPr altLang="en-US" b="1" sz="1600" lang="en-US">
                          <a:solidFill>
                            <a:schemeClr val="dk1"/>
                          </a:solidFill>
                          <a:latin typeface="B Lotus" pitchFamily="2" charset="-78"/>
                          <a:ea typeface="B Lotus" pitchFamily="2" charset="-78"/>
                        </a:rPr>
                        <a:t>*</a:t>
                      </a:r>
                      <a:r>
                        <a:rPr altLang="en-US" b="1" sz="1600" lang="en-US">
                          <a:solidFill>
                            <a:schemeClr val="dk1"/>
                          </a:solidFill>
                          <a:ea typeface="B Lotus" pitchFamily="2" charset="-78"/>
                        </a:rPr>
                        <a:t>شکل</a:t>
                      </a:r>
                    </a:p>
                    <a:p>
                      <a:pPr algn="r" eaLnBrk="1" hangingPunct="1" latinLnBrk="1" lvl="0" rtl="1">
                        <a:spcBef>
                          <a:spcPct val="20000"/>
                        </a:spcBef>
                      </a:pPr>
                      <a:r>
                        <a:rPr altLang="en-US" b="1" sz="1600" lang="en-US">
                          <a:solidFill>
                            <a:schemeClr val="dk1"/>
                          </a:solidFill>
                          <a:latin typeface="B Lotus" pitchFamily="2" charset="-78"/>
                          <a:ea typeface="B Lotus" pitchFamily="2" charset="-78"/>
                        </a:rPr>
                        <a:t>*</a:t>
                      </a:r>
                      <a:r>
                        <a:rPr altLang="en-US" b="1" sz="1600" lang="en-US">
                          <a:solidFill>
                            <a:schemeClr val="dk1"/>
                          </a:solidFill>
                          <a:ea typeface="B Lotus" pitchFamily="2" charset="-78"/>
                        </a:rPr>
                        <a:t> تعادل</a:t>
                      </a:r>
                    </a:p>
                    <a:p>
                      <a:pPr algn="r" eaLnBrk="1" hangingPunct="1" latinLnBrk="1" lvl="0" rtl="1">
                        <a:spcBef>
                          <a:spcPct val="20000"/>
                        </a:spcBef>
                      </a:pPr>
                      <a:r>
                        <a:rPr altLang="en-US" b="1" sz="1600" lang="en-US">
                          <a:solidFill>
                            <a:schemeClr val="dk1"/>
                          </a:solidFill>
                          <a:latin typeface="B Lotus" pitchFamily="2" charset="-78"/>
                          <a:ea typeface="B Lotus" pitchFamily="2" charset="-78"/>
                        </a:rPr>
                        <a:t>*</a:t>
                      </a:r>
                      <a:r>
                        <a:rPr altLang="en-US" b="1" sz="1600" lang="en-US">
                          <a:solidFill>
                            <a:schemeClr val="dk1"/>
                          </a:solidFill>
                          <a:ea typeface="B Lotus" pitchFamily="2" charset="-78"/>
                        </a:rPr>
                        <a:t> انتقال وزن</a:t>
                      </a:r>
                    </a:p>
                    <a:p>
                      <a:pPr algn="r" eaLnBrk="1" hangingPunct="1" latinLnBrk="1" lvl="0" rtl="1">
                        <a:spcBef>
                          <a:spcPct val="20000"/>
                        </a:spcBef>
                        <a:buFontTx/>
                        <a:buChar char="-"/>
                      </a:pPr>
                      <a:r>
                        <a:rPr altLang="en-US" b="1" sz="1600" lang="en-US">
                          <a:solidFill>
                            <a:schemeClr val="dk1"/>
                          </a:solidFill>
                          <a:ea typeface="B Lotus" pitchFamily="2" charset="-78"/>
                        </a:rPr>
                        <a:t>آگاهی فضایی</a:t>
                      </a:r>
                    </a:p>
                    <a:p>
                      <a:pPr algn="r" eaLnBrk="1" hangingPunct="1" latinLnBrk="1" lvl="0" rtl="1">
                        <a:spcBef>
                          <a:spcPct val="20000"/>
                        </a:spcBef>
                      </a:pPr>
                      <a:r>
                        <a:rPr altLang="en-US" b="1" sz="1600" lang="en-US">
                          <a:solidFill>
                            <a:schemeClr val="dk1"/>
                          </a:solidFill>
                          <a:latin typeface="B Lotus" pitchFamily="2" charset="-78"/>
                          <a:ea typeface="B Lotus" pitchFamily="2" charset="-78"/>
                        </a:rPr>
                        <a:t>*</a:t>
                      </a:r>
                      <a:r>
                        <a:rPr altLang="en-US" b="1" sz="1600" lang="en-US">
                          <a:solidFill>
                            <a:schemeClr val="dk1"/>
                          </a:solidFill>
                          <a:ea typeface="B Lotus" pitchFamily="2" charset="-78"/>
                        </a:rPr>
                        <a:t> تخمین مسافت</a:t>
                      </a:r>
                    </a:p>
                    <a:p>
                      <a:pPr algn="r" eaLnBrk="1" hangingPunct="1" latinLnBrk="1" lvl="0" rtl="1">
                        <a:spcBef>
                          <a:spcPct val="20000"/>
                        </a:spcBef>
                      </a:pPr>
                      <a:r>
                        <a:rPr altLang="en-US" b="1" sz="1600" lang="en-US">
                          <a:solidFill>
                            <a:schemeClr val="dk1"/>
                          </a:solidFill>
                          <a:latin typeface="B Lotus" pitchFamily="2" charset="-78"/>
                          <a:ea typeface="B Lotus" pitchFamily="2" charset="-78"/>
                        </a:rPr>
                        <a:t>*</a:t>
                      </a:r>
                      <a:r>
                        <a:rPr altLang="en-US" b="1" sz="1600" lang="en-US">
                          <a:solidFill>
                            <a:schemeClr val="dk1"/>
                          </a:solidFill>
                          <a:ea typeface="B Lotus" pitchFamily="2" charset="-78"/>
                        </a:rPr>
                        <a:t> جهت شناسی</a:t>
                      </a:r>
                    </a:p>
                    <a:p>
                      <a:pPr algn="r" eaLnBrk="1" hangingPunct="1" latinLnBrk="1" lvl="0" rtl="1">
                        <a:spcBef>
                          <a:spcPct val="20000"/>
                        </a:spcBef>
                      </a:pPr>
                      <a:r>
                        <a:rPr altLang="en-US" b="1" sz="1600" lang="en-US">
                          <a:solidFill>
                            <a:schemeClr val="dk1"/>
                          </a:solidFill>
                          <a:latin typeface="B Lotus" pitchFamily="2" charset="-78"/>
                          <a:ea typeface="B Lotus" pitchFamily="2" charset="-78"/>
                        </a:rPr>
                        <a:t>*</a:t>
                      </a:r>
                      <a:r>
                        <a:rPr altLang="en-US" b="1" sz="1600" lang="en-US">
                          <a:solidFill>
                            <a:schemeClr val="dk1"/>
                          </a:solidFill>
                          <a:ea typeface="B Lotus" pitchFamily="2" charset="-78"/>
                        </a:rPr>
                        <a:t> کیفیت</a:t>
                      </a:r>
                    </a:p>
                    <a:p>
                      <a:pPr algn="r" eaLnBrk="1" hangingPunct="1" latinLnBrk="1" lvl="0" rtl="1">
                        <a:spcBef>
                          <a:spcPct val="20000"/>
                        </a:spcBef>
                        <a:buFontTx/>
                        <a:buChar char="-"/>
                      </a:pPr>
                      <a:r>
                        <a:rPr altLang="en-US" b="1" sz="1600" lang="en-US">
                          <a:solidFill>
                            <a:schemeClr val="dk1"/>
                          </a:solidFill>
                          <a:ea typeface="B Lotus" pitchFamily="2" charset="-78"/>
                        </a:rPr>
                        <a:t>جریان حرکت:</a:t>
                      </a:r>
                    </a:p>
                    <a:p>
                      <a:pPr algn="r" eaLnBrk="1" hangingPunct="1" latinLnBrk="1" lvl="0" rtl="1">
                        <a:spcBef>
                          <a:spcPct val="20000"/>
                        </a:spcBef>
                      </a:pPr>
                      <a:r>
                        <a:rPr altLang="en-US" b="1" sz="1600" lang="en-US">
                          <a:solidFill>
                            <a:schemeClr val="dk1"/>
                          </a:solidFill>
                          <a:latin typeface="B Lotus" pitchFamily="2" charset="-78"/>
                          <a:ea typeface="B Lotus" pitchFamily="2" charset="-78"/>
                        </a:rPr>
                        <a:t>*</a:t>
                      </a:r>
                      <a:r>
                        <a:rPr altLang="en-US" b="1" sz="1600" lang="en-US">
                          <a:solidFill>
                            <a:schemeClr val="dk1"/>
                          </a:solidFill>
                          <a:ea typeface="B Lotus" pitchFamily="2" charset="-78"/>
                        </a:rPr>
                        <a:t> ارتباط با افراد</a:t>
                      </a:r>
                    </a:p>
                    <a:p>
                      <a:pPr algn="r" eaLnBrk="1" hangingPunct="1" latinLnBrk="1" lvl="0" rtl="1">
                        <a:spcBef>
                          <a:spcPct val="20000"/>
                        </a:spcBef>
                      </a:pPr>
                      <a:r>
                        <a:rPr altLang="en-US" b="1" sz="1600" lang="en-US">
                          <a:solidFill>
                            <a:schemeClr val="dk1"/>
                          </a:solidFill>
                          <a:latin typeface="B Lotus" pitchFamily="2" charset="-78"/>
                          <a:ea typeface="B Lotus" pitchFamily="2" charset="-78"/>
                        </a:rPr>
                        <a:t>*</a:t>
                      </a:r>
                      <a:r>
                        <a:rPr altLang="en-US" b="1" sz="1600" lang="en-US">
                          <a:solidFill>
                            <a:schemeClr val="dk1"/>
                          </a:solidFill>
                          <a:ea typeface="B Lotus" pitchFamily="2" charset="-78"/>
                        </a:rPr>
                        <a:t> ارتباط با اشیا</a:t>
                      </a:r>
                    </a:p>
                  </a:txBody>
                  <a:tcPr marL="91440" marR="91440" marT="45720" marB="45720">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chemeClr val="accent1"/>
                    </a:solidFill>
                  </a:tcPr>
                </a:tc>
              </a:tr>
            </a:tbl>
          </a:graphicData>
        </a:graphic>
      </p:graphicFrame>
      <p:graphicFrame>
        <p:nvGraphicFramePr>
          <p:cNvPr id="4194310" name=""/>
          <p:cNvGraphicFramePr>
            <a:graphicFrameLocks/>
          </p:cNvGraphicFramePr>
          <p:nvPr/>
        </p:nvGraphicFramePr>
        <p:xfrm rot="0">
          <a:off x="2743200" y="1768475"/>
          <a:ext cx="1468437" cy="3316287"/>
        </p:xfrm>
        <a:graphic>
          <a:graphicData uri="http://schemas.openxmlformats.org/drawingml/2006/table">
            <a:tbl>
              <a:tblPr/>
              <a:tblGrid>
                <a:gridCol w="1468437"/>
              </a:tblGrid>
              <a:tr h="3316287">
                <a:tc>
                  <a:txBody>
                    <a:bodyPr/>
                    <a:p>
                      <a:pPr algn="r" eaLnBrk="1" hangingPunct="1" latinLnBrk="1" lvl="0" rtl="1">
                        <a:spcBef>
                          <a:spcPct val="20000"/>
                        </a:spcBef>
                      </a:pPr>
                      <a:r>
                        <a:rPr altLang="en-US" b="1" sz="2000" lang="en-US">
                          <a:solidFill>
                            <a:schemeClr val="dk1"/>
                          </a:solidFill>
                          <a:ea typeface="B Lotus" pitchFamily="2" charset="-78"/>
                        </a:rPr>
                        <a:t>راه رفتن</a:t>
                      </a:r>
                    </a:p>
                    <a:p>
                      <a:pPr algn="r" eaLnBrk="1" hangingPunct="1" latinLnBrk="1" lvl="0" rtl="1">
                        <a:spcBef>
                          <a:spcPct val="20000"/>
                        </a:spcBef>
                      </a:pPr>
                      <a:r>
                        <a:rPr altLang="en-US" b="1" sz="2000" lang="en-US">
                          <a:solidFill>
                            <a:schemeClr val="dk1"/>
                          </a:solidFill>
                          <a:ea typeface="B Lotus" pitchFamily="2" charset="-78"/>
                        </a:rPr>
                        <a:t>دویدن</a:t>
                      </a:r>
                    </a:p>
                    <a:p>
                      <a:pPr algn="r" eaLnBrk="1" hangingPunct="1" latinLnBrk="1" lvl="0" rtl="1">
                        <a:spcBef>
                          <a:spcPct val="20000"/>
                        </a:spcBef>
                      </a:pPr>
                      <a:r>
                        <a:rPr altLang="en-US" b="1" sz="2000" lang="en-US">
                          <a:solidFill>
                            <a:schemeClr val="dk1"/>
                          </a:solidFill>
                          <a:ea typeface="B Lotus" pitchFamily="2" charset="-78"/>
                        </a:rPr>
                        <a:t>پریدن</a:t>
                      </a:r>
                    </a:p>
                    <a:p>
                      <a:pPr algn="r" eaLnBrk="1" hangingPunct="1" latinLnBrk="1" lvl="0" rtl="1">
                        <a:spcBef>
                          <a:spcPct val="20000"/>
                        </a:spcBef>
                      </a:pPr>
                      <a:r>
                        <a:rPr altLang="en-US" b="1" sz="2000" lang="en-US">
                          <a:solidFill>
                            <a:schemeClr val="dk1"/>
                          </a:solidFill>
                          <a:ea typeface="B Lotus" pitchFamily="2" charset="-78"/>
                        </a:rPr>
                        <a:t>لی لی کردن</a:t>
                      </a:r>
                    </a:p>
                    <a:p>
                      <a:pPr algn="r" eaLnBrk="1" hangingPunct="1" latinLnBrk="1" lvl="0" rtl="1">
                        <a:spcBef>
                          <a:spcPct val="20000"/>
                        </a:spcBef>
                      </a:pPr>
                      <a:r>
                        <a:rPr altLang="en-US" b="1" sz="2000" lang="en-US">
                          <a:solidFill>
                            <a:schemeClr val="dk1"/>
                          </a:solidFill>
                          <a:ea typeface="B Lotus" pitchFamily="2" charset="-78"/>
                        </a:rPr>
                        <a:t>جهیدن</a:t>
                      </a:r>
                    </a:p>
                    <a:p>
                      <a:pPr algn="r" eaLnBrk="1" hangingPunct="1" latinLnBrk="1" lvl="0" rtl="1">
                        <a:spcBef>
                          <a:spcPct val="20000"/>
                        </a:spcBef>
                      </a:pPr>
                      <a:r>
                        <a:rPr altLang="en-US" b="1" sz="2000" lang="en-US">
                          <a:solidFill>
                            <a:schemeClr val="dk1"/>
                          </a:solidFill>
                          <a:ea typeface="B Lotus" pitchFamily="2" charset="-78"/>
                        </a:rPr>
                        <a:t>متوقف شدن</a:t>
                      </a:r>
                    </a:p>
                    <a:p>
                      <a:pPr algn="r" eaLnBrk="1" hangingPunct="1" latinLnBrk="1" lvl="0" rtl="1">
                        <a:spcBef>
                          <a:spcPct val="20000"/>
                        </a:spcBef>
                      </a:pPr>
                      <a:r>
                        <a:rPr altLang="en-US" b="1" sz="2000" lang="en-US">
                          <a:solidFill>
                            <a:schemeClr val="dk1"/>
                          </a:solidFill>
                          <a:ea typeface="B Lotus" pitchFamily="2" charset="-78"/>
                        </a:rPr>
                        <a:t>جابجایی دادن</a:t>
                      </a:r>
                    </a:p>
                    <a:p>
                      <a:pPr algn="r" eaLnBrk="1" hangingPunct="1" latinLnBrk="1" lvl="0" rtl="1">
                        <a:spcBef>
                          <a:spcPct val="20000"/>
                        </a:spcBef>
                      </a:pPr>
                      <a:r>
                        <a:rPr altLang="en-US" b="1" sz="2000" lang="en-US">
                          <a:solidFill>
                            <a:schemeClr val="dk1"/>
                          </a:solidFill>
                          <a:ea typeface="B Lotus" pitchFamily="2" charset="-78"/>
                        </a:rPr>
                        <a:t>تغییرمسیر</a:t>
                      </a:r>
                    </a:p>
                  </a:txBody>
                  <a:tcPr marL="91440" marR="91440" marT="45720" marB="45720">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chemeClr val="accent1"/>
                    </a:solidFill>
                  </a:tcPr>
                </a:tc>
              </a:tr>
            </a:tbl>
          </a:graphicData>
        </a:graphic>
      </p:graphicFrame>
      <p:graphicFrame>
        <p:nvGraphicFramePr>
          <p:cNvPr id="4194311" name=""/>
          <p:cNvGraphicFramePr>
            <a:graphicFrameLocks/>
          </p:cNvGraphicFramePr>
          <p:nvPr/>
        </p:nvGraphicFramePr>
        <p:xfrm rot="0">
          <a:off x="4800600" y="1768475"/>
          <a:ext cx="1573212" cy="3244850"/>
        </p:xfrm>
        <a:graphic>
          <a:graphicData uri="http://schemas.openxmlformats.org/drawingml/2006/table">
            <a:tbl>
              <a:tblPr/>
              <a:tblGrid>
                <a:gridCol w="1573212"/>
              </a:tblGrid>
              <a:tr h="3244850">
                <a:tc>
                  <a:txBody>
                    <a:bodyPr/>
                    <a:p>
                      <a:pPr algn="r" eaLnBrk="1" hangingPunct="1" latinLnBrk="1" lvl="0" rtl="1">
                        <a:spcBef>
                          <a:spcPct val="20000"/>
                        </a:spcBef>
                      </a:pPr>
                      <a:r>
                        <a:rPr altLang="en-US" b="1" sz="2000" lang="en-US">
                          <a:solidFill>
                            <a:schemeClr val="dk1"/>
                          </a:solidFill>
                          <a:ea typeface="B Lotus" pitchFamily="2" charset="-78"/>
                        </a:rPr>
                        <a:t>خم شدن</a:t>
                      </a:r>
                    </a:p>
                    <a:p>
                      <a:pPr algn="r" eaLnBrk="1" hangingPunct="1" latinLnBrk="1" lvl="0" rtl="1">
                        <a:spcBef>
                          <a:spcPct val="20000"/>
                        </a:spcBef>
                      </a:pPr>
                      <a:r>
                        <a:rPr altLang="en-US" b="1" sz="2000" lang="en-US">
                          <a:solidFill>
                            <a:schemeClr val="dk1"/>
                          </a:solidFill>
                          <a:ea typeface="B Lotus" pitchFamily="2" charset="-78"/>
                        </a:rPr>
                        <a:t>هل دادن</a:t>
                      </a:r>
                    </a:p>
                    <a:p>
                      <a:pPr algn="r" eaLnBrk="1" hangingPunct="1" latinLnBrk="1" lvl="0" rtl="1">
                        <a:spcBef>
                          <a:spcPct val="20000"/>
                        </a:spcBef>
                      </a:pPr>
                      <a:r>
                        <a:rPr altLang="en-US" b="1" sz="2000" lang="en-US">
                          <a:solidFill>
                            <a:schemeClr val="dk1"/>
                          </a:solidFill>
                          <a:ea typeface="B Lotus" pitchFamily="2" charset="-78"/>
                        </a:rPr>
                        <a:t>کشیدن</a:t>
                      </a:r>
                    </a:p>
                    <a:p>
                      <a:pPr algn="r" eaLnBrk="1" hangingPunct="1" latinLnBrk="1" lvl="0" rtl="1">
                        <a:spcBef>
                          <a:spcPct val="20000"/>
                        </a:spcBef>
                      </a:pPr>
                      <a:r>
                        <a:rPr altLang="en-US" b="1" sz="2000" lang="en-US">
                          <a:solidFill>
                            <a:schemeClr val="dk1"/>
                          </a:solidFill>
                          <a:ea typeface="B Lotus" pitchFamily="2" charset="-78"/>
                        </a:rPr>
                        <a:t>فشاردادن</a:t>
                      </a:r>
                    </a:p>
                    <a:p>
                      <a:pPr algn="r" eaLnBrk="1" hangingPunct="1" latinLnBrk="1" lvl="0" rtl="1">
                        <a:spcBef>
                          <a:spcPct val="20000"/>
                        </a:spcBef>
                      </a:pPr>
                      <a:r>
                        <a:rPr altLang="en-US" b="1" sz="2000" lang="en-US">
                          <a:solidFill>
                            <a:schemeClr val="dk1"/>
                          </a:solidFill>
                          <a:ea typeface="B Lotus" pitchFamily="2" charset="-78"/>
                        </a:rPr>
                        <a:t>برگشتن</a:t>
                      </a:r>
                    </a:p>
                  </a:txBody>
                  <a:tcPr marL="91440" marR="91440" marT="45720" marB="45720">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chemeClr val="accent1"/>
                    </a:solidFill>
                  </a:tcPr>
                </a:tc>
              </a:tr>
            </a:tbl>
          </a:graphicData>
        </a:graphic>
      </p:graphicFrame>
      <p:graphicFrame>
        <p:nvGraphicFramePr>
          <p:cNvPr id="4194312" name=""/>
          <p:cNvGraphicFramePr>
            <a:graphicFrameLocks/>
          </p:cNvGraphicFramePr>
          <p:nvPr/>
        </p:nvGraphicFramePr>
        <p:xfrm rot="0">
          <a:off x="7086600" y="1806575"/>
          <a:ext cx="1373187" cy="3206750"/>
        </p:xfrm>
        <a:graphic>
          <a:graphicData uri="http://schemas.openxmlformats.org/drawingml/2006/table">
            <a:tbl>
              <a:tblPr/>
              <a:tblGrid>
                <a:gridCol w="1373187"/>
              </a:tblGrid>
              <a:tr h="3206750">
                <a:tc>
                  <a:txBody>
                    <a:bodyPr/>
                    <a:p>
                      <a:pPr algn="r" eaLnBrk="1" hangingPunct="1" latinLnBrk="1" lvl="0" rtl="1">
                        <a:spcBef>
                          <a:spcPct val="20000"/>
                        </a:spcBef>
                      </a:pPr>
                      <a:r>
                        <a:rPr altLang="en-US" b="1" sz="2000" lang="en-US">
                          <a:solidFill>
                            <a:schemeClr val="dk1"/>
                          </a:solidFill>
                          <a:ea typeface="B Lotus" pitchFamily="2" charset="-78"/>
                        </a:rPr>
                        <a:t>پرتاب کردن</a:t>
                      </a:r>
                    </a:p>
                    <a:p>
                      <a:pPr algn="r" eaLnBrk="1" hangingPunct="1" latinLnBrk="1" lvl="0" rtl="1">
                        <a:spcBef>
                          <a:spcPct val="20000"/>
                        </a:spcBef>
                      </a:pPr>
                      <a:r>
                        <a:rPr altLang="en-US" b="1" sz="2000" lang="en-US">
                          <a:solidFill>
                            <a:schemeClr val="dk1"/>
                          </a:solidFill>
                          <a:ea typeface="B Lotus" pitchFamily="2" charset="-78"/>
                        </a:rPr>
                        <a:t>دریافت کردن</a:t>
                      </a:r>
                    </a:p>
                    <a:p>
                      <a:pPr algn="r" eaLnBrk="1" hangingPunct="1" latinLnBrk="1" lvl="0" rtl="1">
                        <a:spcBef>
                          <a:spcPct val="20000"/>
                        </a:spcBef>
                      </a:pPr>
                      <a:r>
                        <a:rPr altLang="en-US" b="1" sz="2000" lang="en-US">
                          <a:solidFill>
                            <a:schemeClr val="dk1"/>
                          </a:solidFill>
                          <a:ea typeface="B Lotus" pitchFamily="2" charset="-78"/>
                        </a:rPr>
                        <a:t>انداختن</a:t>
                      </a:r>
                    </a:p>
                    <a:p>
                      <a:pPr algn="r" eaLnBrk="1" hangingPunct="1" latinLnBrk="1" lvl="0" rtl="1">
                        <a:spcBef>
                          <a:spcPct val="20000"/>
                        </a:spcBef>
                      </a:pPr>
                      <a:r>
                        <a:rPr altLang="en-US" b="1" sz="2000" lang="en-US">
                          <a:solidFill>
                            <a:schemeClr val="dk1"/>
                          </a:solidFill>
                          <a:ea typeface="B Lotus" pitchFamily="2" charset="-78"/>
                        </a:rPr>
                        <a:t>ضربه زدن</a:t>
                      </a:r>
                    </a:p>
                    <a:p>
                      <a:pPr algn="r" eaLnBrk="1" hangingPunct="1" latinLnBrk="1" lvl="0" rtl="1">
                        <a:spcBef>
                          <a:spcPct val="20000"/>
                        </a:spcBef>
                      </a:pPr>
                      <a:r>
                        <a:rPr altLang="en-US" b="1" sz="2000" lang="en-US">
                          <a:solidFill>
                            <a:schemeClr val="dk1"/>
                          </a:solidFill>
                          <a:ea typeface="B Lotus" pitchFamily="2" charset="-78"/>
                        </a:rPr>
                        <a:t>صعود کردن</a:t>
                      </a:r>
                    </a:p>
                  </a:txBody>
                  <a:tcPr marL="91440" marR="91440" marT="45720" marB="45720">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chemeClr val="accent1"/>
                    </a:solidFill>
                  </a:tcPr>
                </a:tc>
              </a:tr>
            </a:tbl>
          </a:graphicData>
        </a:graphic>
      </p:graphicFrame>
      <p:sp>
        <p:nvSpPr>
          <p:cNvPr id="1048828" name=""/>
          <p:cNvSpPr/>
          <p:nvPr/>
        </p:nvSpPr>
        <p:spPr>
          <a:xfrm rot="0">
            <a:off x="2484437" y="5229225"/>
            <a:ext cx="1655762" cy="647700"/>
          </a:xfrm>
          <a:prstGeom prst="rect"/>
          <a:noFill/>
          <a:ln>
            <a:noFill/>
          </a:ln>
        </p:spPr>
        <p:txBody>
          <a:bodyP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indent="-342900" latinLnBrk="1" lvl="0" marL="342900" rtl="1">
              <a:lnSpc>
                <a:spcPct val="90000"/>
              </a:lnSpc>
              <a:spcBef>
                <a:spcPct val="20000"/>
              </a:spcBef>
            </a:pPr>
            <a:r>
              <a:rPr altLang="en-US" b="1" lang="en-US">
                <a:ea typeface="B Lotus" pitchFamily="2" charset="-78"/>
              </a:rPr>
              <a:t>مهارتهای بنیادی</a:t>
            </a:r>
          </a:p>
          <a:p>
            <a:pPr algn="just" eaLnBrk="1" hangingPunct="1" indent="-342900" latinLnBrk="1" lvl="0" marL="342900" rtl="1">
              <a:lnSpc>
                <a:spcPct val="90000"/>
              </a:lnSpc>
              <a:spcBef>
                <a:spcPct val="20000"/>
              </a:spcBef>
            </a:pPr>
            <a:r>
              <a:rPr altLang="en-US" b="1" lang="en-US">
                <a:ea typeface="B Lotus" pitchFamily="2" charset="-78"/>
              </a:rPr>
              <a:t> جنبشی( حرکتی)</a:t>
            </a:r>
          </a:p>
        </p:txBody>
      </p:sp>
      <p:sp>
        <p:nvSpPr>
          <p:cNvPr id="1048829" name=""/>
          <p:cNvSpPr/>
          <p:nvPr/>
        </p:nvSpPr>
        <p:spPr>
          <a:xfrm rot="0">
            <a:off x="4716462" y="5157787"/>
            <a:ext cx="1582737" cy="647700"/>
          </a:xfrm>
          <a:prstGeom prst="rect"/>
          <a:noFill/>
          <a:ln>
            <a:noFill/>
          </a:ln>
        </p:spPr>
        <p:txBody>
          <a:bodyP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indent="-342900" latinLnBrk="1" lvl="0" marL="342900" rtl="1">
              <a:lnSpc>
                <a:spcPct val="90000"/>
              </a:lnSpc>
              <a:spcBef>
                <a:spcPct val="20000"/>
              </a:spcBef>
            </a:pPr>
            <a:r>
              <a:rPr altLang="en-US" b="1" lang="en-US">
                <a:ea typeface="B Lotus" pitchFamily="2" charset="-78"/>
              </a:rPr>
              <a:t>مهارتهای بنیادی</a:t>
            </a:r>
          </a:p>
          <a:p>
            <a:pPr algn="just" eaLnBrk="1" hangingPunct="1" indent="-342900" latinLnBrk="1" lvl="0" marL="342900" rtl="1">
              <a:lnSpc>
                <a:spcPct val="90000"/>
              </a:lnSpc>
              <a:spcBef>
                <a:spcPct val="20000"/>
              </a:spcBef>
            </a:pPr>
            <a:r>
              <a:rPr altLang="en-US" b="1" lang="en-US">
                <a:ea typeface="B Lotus" pitchFamily="2" charset="-78"/>
              </a:rPr>
              <a:t> غیرجنبشی(ساکن)</a:t>
            </a:r>
          </a:p>
        </p:txBody>
      </p:sp>
      <p:sp>
        <p:nvSpPr>
          <p:cNvPr id="1048830" name=""/>
          <p:cNvSpPr/>
          <p:nvPr/>
        </p:nvSpPr>
        <p:spPr>
          <a:xfrm rot="0">
            <a:off x="6732587" y="5229225"/>
            <a:ext cx="1655762" cy="647700"/>
          </a:xfrm>
          <a:prstGeom prst="rect"/>
          <a:noFill/>
          <a:ln>
            <a:noFill/>
          </a:ln>
        </p:spPr>
        <p:txBody>
          <a:bodyP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indent="-342900" latinLnBrk="1" lvl="0" marL="342900" rtl="1">
              <a:lnSpc>
                <a:spcPct val="90000"/>
              </a:lnSpc>
              <a:spcBef>
                <a:spcPct val="20000"/>
              </a:spcBef>
            </a:pPr>
            <a:r>
              <a:rPr altLang="en-US" b="1" lang="en-US">
                <a:ea typeface="B Lotus" pitchFamily="2" charset="-78"/>
              </a:rPr>
              <a:t>مهارتهای بنیادی</a:t>
            </a:r>
          </a:p>
          <a:p>
            <a:pPr algn="just" eaLnBrk="1" hangingPunct="1" indent="-342900" latinLnBrk="1" lvl="0" marL="342900" rtl="1">
              <a:lnSpc>
                <a:spcPct val="90000"/>
              </a:lnSpc>
              <a:spcBef>
                <a:spcPct val="20000"/>
              </a:spcBef>
            </a:pPr>
            <a:r>
              <a:rPr altLang="en-US" b="1" lang="en-US">
                <a:ea typeface="B Lotus" pitchFamily="2" charset="-78"/>
              </a:rPr>
              <a:t> ترکیبی وپیشرفته</a:t>
            </a:r>
          </a:p>
        </p:txBody>
      </p:sp>
      <p:graphicFrame>
        <p:nvGraphicFramePr>
          <p:cNvPr id="4194313" name=""/>
          <p:cNvGraphicFramePr>
            <a:graphicFrameLocks/>
          </p:cNvGraphicFramePr>
          <p:nvPr/>
        </p:nvGraphicFramePr>
        <p:xfrm rot="0">
          <a:off x="2051050" y="5892800"/>
          <a:ext cx="4968875" cy="431800"/>
        </p:xfrm>
        <a:graphic>
          <a:graphicData uri="http://schemas.openxmlformats.org/drawingml/2006/table">
            <a:tbl>
              <a:tblPr/>
              <a:tblGrid>
                <a:gridCol w="4968875"/>
              </a:tblGrid>
              <a:tr h="431800">
                <a:tc>
                  <a:txBody>
                    <a:bodyPr/>
                    <a:p>
                      <a:pPr algn="r" eaLnBrk="1" hangingPunct="1" latinLnBrk="1" lvl="0" rtl="1">
                        <a:spcBef>
                          <a:spcPct val="20000"/>
                        </a:spcBef>
                      </a:pPr>
                      <a:r>
                        <a:rPr altLang="en-US" b="1" sz="1800" lang="en-US">
                          <a:solidFill>
                            <a:schemeClr val="dk1"/>
                          </a:solidFill>
                          <a:ea typeface="B Lotus" pitchFamily="2" charset="-78"/>
                        </a:rPr>
                        <a:t>استقامت- قدرت- سرعت- انعطاف پذیری- هماهنگی- چابکی</a:t>
                      </a:r>
                    </a:p>
                  </a:txBody>
                  <a:tcPr marL="91440" marR="91440" marT="45720" marB="45720">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rgbClr val="993300"/>
                    </a:solidFill>
                  </a:tcPr>
                </a:tc>
              </a:tr>
            </a:tbl>
          </a:graphicData>
        </a:graphic>
      </p:graphicFrame>
      <p:graphicFrame>
        <p:nvGraphicFramePr>
          <p:cNvPr id="4194314" name=""/>
          <p:cNvGraphicFramePr>
            <a:graphicFrameLocks/>
          </p:cNvGraphicFramePr>
          <p:nvPr/>
        </p:nvGraphicFramePr>
        <p:xfrm rot="0">
          <a:off x="3419475" y="6510337"/>
          <a:ext cx="2305050" cy="334962"/>
        </p:xfrm>
        <a:graphic>
          <a:graphicData uri="http://schemas.openxmlformats.org/drawingml/2006/table">
            <a:tbl>
              <a:tblPr/>
              <a:tblGrid>
                <a:gridCol w="2305050"/>
              </a:tblGrid>
              <a:tr h="334962">
                <a:tc>
                  <a:txBody>
                    <a:bodyPr/>
                    <a:p>
                      <a:pPr algn="ctr" eaLnBrk="1" hangingPunct="1" latinLnBrk="1" lvl="0" rtl="1">
                        <a:spcBef>
                          <a:spcPct val="20000"/>
                        </a:spcBef>
                      </a:pPr>
                      <a:r>
                        <a:rPr altLang="en-US" b="1" sz="1600" lang="en-US">
                          <a:solidFill>
                            <a:schemeClr val="dk1"/>
                          </a:solidFill>
                          <a:ea typeface="B Lotus" pitchFamily="2" charset="-78"/>
                        </a:rPr>
                        <a:t>آمادگیهای جسمانی</a:t>
                      </a:r>
                    </a:p>
                  </a:txBody>
                  <a:tcPr marL="91440" marR="91440" marT="45720" marB="45720">
                    <a:lnL w="12700" cap="flat" cmpd="sng">
                      <a:solidFill>
                        <a:schemeClr val="dk1">
                          <a:alpha val="100000"/>
                        </a:schemeClr>
                      </a:solidFill>
                      <a:prstDash val="solid"/>
                      <a:miter/>
                    </a:lnL>
                    <a:lnR w="12700" cap="flat" cmpd="sng">
                      <a:solidFill>
                        <a:schemeClr val="dk1">
                          <a:alpha val="100000"/>
                        </a:schemeClr>
                      </a:solidFill>
                      <a:prstDash val="solid"/>
                      <a:miter/>
                    </a:lnR>
                    <a:lnT w="12700" cap="flat" cmpd="sng">
                      <a:solidFill>
                        <a:schemeClr val="dk1">
                          <a:alpha val="100000"/>
                        </a:schemeClr>
                      </a:solidFill>
                      <a:prstDash val="solid"/>
                      <a:miter/>
                    </a:lnT>
                    <a:lnB w="12700" cap="flat" cmpd="sng">
                      <a:solidFill>
                        <a:schemeClr val="dk1">
                          <a:alpha val="100000"/>
                        </a:schemeClr>
                      </a:solidFill>
                      <a:prstDash val="solid"/>
                      <a:miter/>
                    </a:lnB>
                    <a:solidFill>
                      <a:srgbClr val="FF3300"/>
                    </a:solidFill>
                  </a:tcPr>
                </a:tc>
              </a:tr>
            </a:tbl>
          </a:graphicData>
        </a:graphic>
      </p:graphicFrame>
      <p:sp>
        <p:nvSpPr>
          <p:cNvPr id="1048841" name=""/>
          <p:cNvSpPr/>
          <p:nvPr/>
        </p:nvSpPr>
        <p:spPr>
          <a:xfrm rot="0" flipV="1">
            <a:off x="4648200" y="609600"/>
            <a:ext cx="0" cy="215900"/>
          </a:xfrm>
          <a:prstGeom prst="line"/>
          <a:noFill/>
          <a:ln w="9525" cap="flat" cmpd="sng">
            <a:solidFill>
              <a:schemeClr val="dk1">
                <a:alpha val="100000"/>
              </a:schemeClr>
            </a:solidFill>
            <a:prstDash val="solid"/>
            <a:miter/>
            <a:tailEnd type="triangle" w="med" len="med"/>
          </a:ln>
        </p:spPr>
      </p:sp>
      <p:sp>
        <p:nvSpPr>
          <p:cNvPr id="1048842" name=""/>
          <p:cNvSpPr/>
          <p:nvPr/>
        </p:nvSpPr>
        <p:spPr>
          <a:xfrm rot="0" flipV="1">
            <a:off x="1258887" y="1485900"/>
            <a:ext cx="0" cy="287337"/>
          </a:xfrm>
          <a:prstGeom prst="line"/>
          <a:noFill/>
          <a:ln w="9525" cap="flat" cmpd="sng">
            <a:solidFill>
              <a:schemeClr val="dk1">
                <a:alpha val="100000"/>
              </a:schemeClr>
            </a:solidFill>
            <a:prstDash val="solid"/>
            <a:miter/>
            <a:tailEnd type="triangle" w="med" len="med"/>
          </a:ln>
        </p:spPr>
      </p:sp>
      <p:sp>
        <p:nvSpPr>
          <p:cNvPr id="1048843" name=""/>
          <p:cNvSpPr/>
          <p:nvPr/>
        </p:nvSpPr>
        <p:spPr>
          <a:xfrm rot="0" flipV="1">
            <a:off x="3492500" y="1465262"/>
            <a:ext cx="0" cy="287337"/>
          </a:xfrm>
          <a:prstGeom prst="line"/>
          <a:noFill/>
          <a:ln w="9525" cap="flat" cmpd="sng">
            <a:solidFill>
              <a:schemeClr val="dk1">
                <a:alpha val="100000"/>
              </a:schemeClr>
            </a:solidFill>
            <a:prstDash val="solid"/>
            <a:miter/>
            <a:tailEnd type="triangle" w="med" len="med"/>
          </a:ln>
        </p:spPr>
      </p:sp>
      <p:sp>
        <p:nvSpPr>
          <p:cNvPr id="1048844" name=""/>
          <p:cNvSpPr/>
          <p:nvPr/>
        </p:nvSpPr>
        <p:spPr>
          <a:xfrm rot="0" flipV="1">
            <a:off x="5580062" y="1462087"/>
            <a:ext cx="0" cy="287337"/>
          </a:xfrm>
          <a:prstGeom prst="line"/>
          <a:noFill/>
          <a:ln w="9525" cap="flat" cmpd="sng">
            <a:solidFill>
              <a:schemeClr val="dk1">
                <a:alpha val="100000"/>
              </a:schemeClr>
            </a:solidFill>
            <a:prstDash val="solid"/>
            <a:miter/>
            <a:tailEnd type="triangle" w="med" len="med"/>
          </a:ln>
        </p:spPr>
      </p:sp>
      <p:sp>
        <p:nvSpPr>
          <p:cNvPr id="1048845" name=""/>
          <p:cNvSpPr/>
          <p:nvPr/>
        </p:nvSpPr>
        <p:spPr>
          <a:xfrm rot="0" flipV="1">
            <a:off x="7524750" y="1484312"/>
            <a:ext cx="0" cy="287337"/>
          </a:xfrm>
          <a:prstGeom prst="line"/>
          <a:noFill/>
          <a:ln w="9525" cap="flat" cmpd="sng">
            <a:solidFill>
              <a:schemeClr val="dk1">
                <a:alpha val="100000"/>
              </a:schemeClr>
            </a:solidFill>
            <a:prstDash val="solid"/>
            <a:miter/>
            <a:tailEnd type="triangle" w="med" len="med"/>
          </a:ln>
        </p:spPr>
      </p:sp>
      <p:sp>
        <p:nvSpPr>
          <p:cNvPr id="1048846" name=""/>
          <p:cNvSpPr/>
          <p:nvPr/>
        </p:nvSpPr>
        <p:spPr>
          <a:xfrm rot="0" flipV="1">
            <a:off x="1116012" y="5046662"/>
            <a:ext cx="0" cy="288925"/>
          </a:xfrm>
          <a:prstGeom prst="line"/>
          <a:noFill/>
          <a:ln w="9525" cap="flat" cmpd="sng">
            <a:solidFill>
              <a:schemeClr val="dk1">
                <a:alpha val="100000"/>
              </a:schemeClr>
            </a:solidFill>
            <a:prstDash val="solid"/>
            <a:miter/>
            <a:tailEnd type="triangle" w="med" len="med"/>
          </a:ln>
        </p:spPr>
      </p:sp>
      <p:sp>
        <p:nvSpPr>
          <p:cNvPr id="1048847" name=""/>
          <p:cNvSpPr/>
          <p:nvPr/>
        </p:nvSpPr>
        <p:spPr>
          <a:xfrm rot="0" flipV="1">
            <a:off x="3348037" y="5086350"/>
            <a:ext cx="0" cy="287337"/>
          </a:xfrm>
          <a:prstGeom prst="line"/>
          <a:noFill/>
          <a:ln w="9525" cap="flat" cmpd="sng">
            <a:solidFill>
              <a:schemeClr val="dk1">
                <a:alpha val="100000"/>
              </a:schemeClr>
            </a:solidFill>
            <a:prstDash val="solid"/>
            <a:miter/>
            <a:tailEnd type="triangle" w="med" len="med"/>
          </a:ln>
        </p:spPr>
      </p:sp>
      <p:sp>
        <p:nvSpPr>
          <p:cNvPr id="1048848" name=""/>
          <p:cNvSpPr/>
          <p:nvPr/>
        </p:nvSpPr>
        <p:spPr>
          <a:xfrm rot="0" flipV="1">
            <a:off x="7740650" y="5013325"/>
            <a:ext cx="0" cy="287337"/>
          </a:xfrm>
          <a:prstGeom prst="line"/>
          <a:noFill/>
          <a:ln w="9525" cap="flat" cmpd="sng">
            <a:solidFill>
              <a:schemeClr val="dk1">
                <a:alpha val="100000"/>
              </a:schemeClr>
            </a:solidFill>
            <a:prstDash val="solid"/>
            <a:miter/>
            <a:tailEnd type="triangle" w="med" len="med"/>
          </a:ln>
        </p:spPr>
      </p:sp>
      <p:sp>
        <p:nvSpPr>
          <p:cNvPr id="1048849" name=""/>
          <p:cNvSpPr/>
          <p:nvPr/>
        </p:nvSpPr>
        <p:spPr>
          <a:xfrm rot="0" flipV="1">
            <a:off x="5508625" y="5013325"/>
            <a:ext cx="0" cy="287337"/>
          </a:xfrm>
          <a:prstGeom prst="line"/>
          <a:noFill/>
          <a:ln w="9525" cap="flat" cmpd="sng">
            <a:solidFill>
              <a:schemeClr val="dk1">
                <a:alpha val="100000"/>
              </a:schemeClr>
            </a:solidFill>
            <a:prstDash val="solid"/>
            <a:miter/>
            <a:tailEnd type="triangle" w="med" len="med"/>
          </a:ln>
        </p:spPr>
      </p:sp>
      <p:sp>
        <p:nvSpPr>
          <p:cNvPr id="1048850" name=""/>
          <p:cNvSpPr/>
          <p:nvPr/>
        </p:nvSpPr>
        <p:spPr>
          <a:xfrm rot="0" flipH="1" flipV="1">
            <a:off x="1619250" y="5805487"/>
            <a:ext cx="360362" cy="215900"/>
          </a:xfrm>
          <a:prstGeom prst="line"/>
          <a:noFill/>
          <a:ln w="9525" cap="flat" cmpd="sng">
            <a:solidFill>
              <a:schemeClr val="dk1">
                <a:alpha val="100000"/>
              </a:schemeClr>
            </a:solidFill>
            <a:prstDash val="solid"/>
            <a:miter/>
            <a:tailEnd type="triangle" w="med" len="med"/>
          </a:ln>
        </p:spPr>
      </p:sp>
      <p:sp>
        <p:nvSpPr>
          <p:cNvPr id="1048851" name=""/>
          <p:cNvSpPr/>
          <p:nvPr/>
        </p:nvSpPr>
        <p:spPr>
          <a:xfrm rot="0" flipV="1">
            <a:off x="7019925" y="5805487"/>
            <a:ext cx="288925" cy="215900"/>
          </a:xfrm>
          <a:prstGeom prst="line"/>
          <a:noFill/>
          <a:ln w="9525" cap="flat" cmpd="sng">
            <a:solidFill>
              <a:schemeClr val="dk1">
                <a:alpha val="100000"/>
              </a:schemeClr>
            </a:solidFill>
            <a:prstDash val="solid"/>
            <a:miter/>
            <a:tailEnd type="triangle" w="med" len="med"/>
          </a:ln>
        </p:spPr>
      </p:sp>
      <p:sp>
        <p:nvSpPr>
          <p:cNvPr id="1048852" name=""/>
          <p:cNvSpPr/>
          <p:nvPr/>
        </p:nvSpPr>
        <p:spPr>
          <a:xfrm rot="0" flipV="1">
            <a:off x="3492500" y="5676900"/>
            <a:ext cx="0" cy="215900"/>
          </a:xfrm>
          <a:prstGeom prst="line"/>
          <a:noFill/>
          <a:ln w="9525" cap="flat" cmpd="sng">
            <a:solidFill>
              <a:schemeClr val="dk1">
                <a:alpha val="100000"/>
              </a:schemeClr>
            </a:solidFill>
            <a:prstDash val="solid"/>
            <a:miter/>
            <a:tailEnd type="triangle" w="med" len="med"/>
          </a:ln>
        </p:spPr>
      </p:sp>
      <p:sp>
        <p:nvSpPr>
          <p:cNvPr id="1048853" name=""/>
          <p:cNvSpPr/>
          <p:nvPr/>
        </p:nvSpPr>
        <p:spPr>
          <a:xfrm rot="0" flipV="1">
            <a:off x="5580062" y="5661025"/>
            <a:ext cx="0" cy="215900"/>
          </a:xfrm>
          <a:prstGeom prst="line"/>
          <a:noFill/>
          <a:ln w="9525" cap="flat" cmpd="sng">
            <a:solidFill>
              <a:schemeClr val="dk1">
                <a:alpha val="100000"/>
              </a:schemeClr>
            </a:solidFill>
            <a:prstDash val="solid"/>
            <a:miter/>
            <a:tailEnd type="triangle" w="med" len="med"/>
          </a:ln>
        </p:spPr>
      </p:sp>
      <p:sp>
        <p:nvSpPr>
          <p:cNvPr id="1048854" name=""/>
          <p:cNvSpPr/>
          <p:nvPr/>
        </p:nvSpPr>
        <p:spPr>
          <a:xfrm rot="0" flipH="1" flipV="1">
            <a:off x="2843212" y="6381750"/>
            <a:ext cx="576262" cy="215900"/>
          </a:xfrm>
          <a:prstGeom prst="line"/>
          <a:noFill/>
          <a:ln w="9525" cap="flat" cmpd="sng">
            <a:solidFill>
              <a:schemeClr val="dk1">
                <a:alpha val="100000"/>
              </a:schemeClr>
            </a:solidFill>
            <a:prstDash val="solid"/>
            <a:miter/>
            <a:tailEnd type="triangle" w="med" len="med"/>
          </a:ln>
        </p:spPr>
      </p:sp>
      <p:sp>
        <p:nvSpPr>
          <p:cNvPr id="1048855" name=""/>
          <p:cNvSpPr/>
          <p:nvPr/>
        </p:nvSpPr>
        <p:spPr>
          <a:xfrm rot="0" flipH="1" flipV="1">
            <a:off x="3492500" y="6289675"/>
            <a:ext cx="215900" cy="215900"/>
          </a:xfrm>
          <a:prstGeom prst="line"/>
          <a:noFill/>
          <a:ln w="9525" cap="flat" cmpd="sng">
            <a:solidFill>
              <a:schemeClr val="dk1">
                <a:alpha val="100000"/>
              </a:schemeClr>
            </a:solidFill>
            <a:prstDash val="solid"/>
            <a:miter/>
            <a:tailEnd type="triangle" w="med" len="med"/>
          </a:ln>
        </p:spPr>
      </p:sp>
      <p:sp>
        <p:nvSpPr>
          <p:cNvPr id="1048856" name=""/>
          <p:cNvSpPr/>
          <p:nvPr/>
        </p:nvSpPr>
        <p:spPr>
          <a:xfrm rot="0" flipV="1">
            <a:off x="4500562" y="6289675"/>
            <a:ext cx="0" cy="215900"/>
          </a:xfrm>
          <a:prstGeom prst="line"/>
          <a:noFill/>
          <a:ln w="9525" cap="flat" cmpd="sng">
            <a:solidFill>
              <a:schemeClr val="dk1">
                <a:alpha val="100000"/>
              </a:schemeClr>
            </a:solidFill>
            <a:prstDash val="solid"/>
            <a:miter/>
            <a:tailEnd type="triangle" w="med" len="med"/>
          </a:ln>
        </p:spPr>
      </p:sp>
      <p:sp>
        <p:nvSpPr>
          <p:cNvPr id="1048857" name=""/>
          <p:cNvSpPr/>
          <p:nvPr/>
        </p:nvSpPr>
        <p:spPr>
          <a:xfrm rot="0" flipV="1">
            <a:off x="4859337" y="6237287"/>
            <a:ext cx="360362" cy="287337"/>
          </a:xfrm>
          <a:prstGeom prst="line"/>
          <a:noFill/>
          <a:ln w="9525" cap="flat" cmpd="sng">
            <a:solidFill>
              <a:schemeClr val="dk1">
                <a:alpha val="100000"/>
              </a:schemeClr>
            </a:solidFill>
            <a:prstDash val="solid"/>
            <a:miter/>
            <a:tailEnd type="triangle" w="med" len="med"/>
          </a:ln>
        </p:spPr>
      </p:sp>
      <p:sp>
        <p:nvSpPr>
          <p:cNvPr id="1048858" name=""/>
          <p:cNvSpPr/>
          <p:nvPr/>
        </p:nvSpPr>
        <p:spPr>
          <a:xfrm rot="0" flipV="1">
            <a:off x="5724525" y="6308725"/>
            <a:ext cx="719137" cy="288925"/>
          </a:xfrm>
          <a:prstGeom prst="line"/>
          <a:noFill/>
          <a:ln w="9525" cap="flat" cmpd="sng">
            <a:solidFill>
              <a:schemeClr val="dk1">
                <a:alpha val="100000"/>
              </a:schemeClr>
            </a:solidFill>
            <a:prstDash val="solid"/>
            <a:miter/>
            <a:tailEnd type="triangle" w="med" len="med"/>
          </a:ln>
        </p:spPr>
      </p:sp>
      <p:sp>
        <p:nvSpPr>
          <p:cNvPr id="1048859" name=""/>
          <p:cNvSpPr/>
          <p:nvPr/>
        </p:nvSpPr>
        <p:spPr>
          <a:xfrm rot="0" flipV="1">
            <a:off x="5651500" y="6308725"/>
            <a:ext cx="215900" cy="215900"/>
          </a:xfrm>
          <a:prstGeom prst="line"/>
          <a:noFill/>
          <a:ln w="9525" cap="flat" cmpd="sng">
            <a:solidFill>
              <a:schemeClr val="dk1">
                <a:alpha val="100000"/>
              </a:schemeClr>
            </a:solidFill>
            <a:prstDash val="solid"/>
            <a:miter/>
            <a:tailEnd type="triangle" w="med" len="med"/>
          </a:ln>
        </p:spPr>
      </p:sp>
    </p:spTree>
  </p:cSld>
  <p:clrMapOvr>
    <a:masterClrMapping/>
  </p:clrMapOvr>
  <p:timing/>
</p:sld>
</file>

<file path=ppt/slides/slide65.xml><?xml version="1.0" encoding="utf-8"?>
<p:sld xmlns:a="http://schemas.openxmlformats.org/drawingml/2006/main" xmlns:r="http://schemas.openxmlformats.org/officeDocument/2006/relationships" xmlns:p="http://schemas.openxmlformats.org/presentationml/2006/main" showMasterSp="1">
  <p:cSld>
    <p:spTree>
      <p:nvGrpSpPr>
        <p:cNvPr id="178" name=""/>
        <p:cNvGrpSpPr/>
        <p:nvPr/>
      </p:nvGrpSpPr>
      <p:grpSpPr>
        <a:xfrm rot="0">
          <a:off x="0" y="0"/>
          <a:ext cx="0" cy="0"/>
          <a:chOff x="0" y="0"/>
          <a:chExt cx="0" cy="0"/>
        </a:xfrm>
      </p:grpSpPr>
      <p:sp>
        <p:nvSpPr>
          <p:cNvPr id="104886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65</a:t>
            </a:fld>
            <a:endParaRPr altLang="en-US" sz="1200" lang="en-US">
              <a:solidFill>
                <a:srgbClr val="898989"/>
              </a:solidFill>
            </a:endParaRPr>
          </a:p>
        </p:txBody>
      </p:sp>
      <p:pic>
        <p:nvPicPr>
          <p:cNvPr id="2097158" name=""/>
          <p:cNvPicPr>
            <a:picLocks/>
          </p:cNvPicPr>
          <p:nvPr/>
        </p:nvPicPr>
        <p:blipFill>
          <a:blip xmlns:r="http://schemas.openxmlformats.org/officeDocument/2006/relationships" r:embed="rId1"/>
          <a:srcRect l="0" t="0" r="0" b="0"/>
          <a:stretch>
            <a:fillRect/>
          </a:stretch>
        </p:blipFill>
        <p:spPr>
          <a:xfrm rot="0">
            <a:off x="0" y="0"/>
            <a:ext cx="9144000" cy="6858000"/>
          </a:xfrm>
          <a:prstGeom prst="rect"/>
          <a:noFill/>
          <a:ln>
            <a:noFill/>
          </a:ln>
        </p:spPr>
      </p:pic>
      <p:sp>
        <p:nvSpPr>
          <p:cNvPr id="1048861" name=""/>
          <p:cNvSpPr txBox="1"/>
          <p:nvPr/>
        </p:nvSpPr>
        <p:spPr>
          <a:xfrm rot="0">
            <a:off x="4267200" y="4114800"/>
            <a:ext cx="4876800" cy="2771775"/>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ctr" eaLnBrk="1" hangingPunct="1" latinLnBrk="1" lvl="0">
              <a:spcBef>
                <a:spcPct val="50000"/>
              </a:spcBef>
            </a:pPr>
            <a:r>
              <a:rPr altLang="en-US" b="1" sz="4400" lang="en-US">
                <a:solidFill>
                  <a:srgbClr val="006600"/>
                </a:solidFill>
                <a:ea typeface="B Nazanin" pitchFamily="2" charset="-78"/>
              </a:rPr>
              <a:t>فصل پنجم‌</a:t>
            </a:r>
            <a:br/>
            <a:r>
              <a:rPr altLang="en-US" b="1" sz="4400" lang="en-US">
                <a:solidFill>
                  <a:srgbClr val="006600"/>
                </a:solidFill>
                <a:ea typeface="B Nazanin" pitchFamily="2" charset="-78"/>
              </a:rPr>
              <a:t>وظايف و مسئوليتهاي نهادها و مسئولان آموزشي‌</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1">
  <p:cSld>
    <p:spTree>
      <p:nvGrpSpPr>
        <p:cNvPr id="179" name=""/>
        <p:cNvGrpSpPr/>
        <p:nvPr/>
      </p:nvGrpSpPr>
      <p:grpSpPr>
        <a:xfrm rot="0">
          <a:off x="0" y="0"/>
          <a:ext cx="0" cy="0"/>
          <a:chOff x="0" y="0"/>
          <a:chExt cx="0" cy="0"/>
        </a:xfrm>
      </p:grpSpPr>
      <p:sp>
        <p:nvSpPr>
          <p:cNvPr id="1048862" name=""/>
          <p:cNvSpPr/>
          <p:nvPr>
            <p:ph sz="full" idx="1"/>
          </p:nvPr>
        </p:nvSpPr>
        <p:spPr>
          <a:xfrm rot="0">
            <a:off x="1066800" y="914400"/>
            <a:ext cx="7743825" cy="47244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r>
              <a:rPr altLang="en-US" b="1" lang="en-US">
                <a:solidFill>
                  <a:srgbClr val="00FF00"/>
                </a:solidFill>
                <a:ea typeface="B Lotus" pitchFamily="2" charset="-78"/>
              </a:rPr>
              <a:t>هدف كلي‌</a:t>
            </a:r>
          </a:p>
          <a:p>
            <a:pPr algn="just" eaLnBrk="1" hangingPunct="1" latinLnBrk="1" lvl="0" rtl="1">
              <a:lnSpc>
                <a:spcPct val="80000"/>
              </a:lnSpc>
              <a:buFontTx/>
              <a:buNone/>
            </a:pPr>
            <a:r>
              <a:rPr altLang="en-US" b="1" sz="2800" lang="en-US">
                <a:ea typeface="B Lotus" pitchFamily="2" charset="-78"/>
              </a:rPr>
              <a:t>بيان وظايف و مسئوليتهاي افراد، نهادها و سازمانهاي متصدي امر تربيت‌بدني و ورزش در مدارس و آشنايي دانشجويان و خوانندگان با اين وظايف و مسئوليتها. </a:t>
            </a:r>
          </a:p>
          <a:p>
            <a:pPr algn="just" eaLnBrk="1" hangingPunct="1" latinLnBrk="1" lvl="0" rtl="1">
              <a:lnSpc>
                <a:spcPct val="80000"/>
              </a:lnSpc>
              <a:buFontTx/>
              <a:buNone/>
            </a:pPr>
            <a:r>
              <a:rPr altLang="en-US" b="1" sz="2000" lang="en-US">
                <a:ea typeface="B Lotus" pitchFamily="2" charset="-78"/>
              </a:rPr>
              <a:t> </a:t>
            </a:r>
          </a:p>
          <a:p>
            <a:pPr algn="just" eaLnBrk="1" hangingPunct="1" latinLnBrk="1" lvl="0" rtl="1">
              <a:lnSpc>
                <a:spcPct val="80000"/>
              </a:lnSpc>
              <a:buFontTx/>
              <a:buNone/>
            </a:pPr>
            <a:endParaRPr altLang="en-US" b="1" sz="2000" lang="en-US">
              <a:ea typeface="B Lotus" pitchFamily="2" charset="-78"/>
            </a:endParaRPr>
          </a:p>
          <a:p>
            <a:pPr algn="just" eaLnBrk="1" hangingPunct="1" latinLnBrk="1" lvl="0" rtl="1">
              <a:lnSpc>
                <a:spcPct val="80000"/>
              </a:lnSpc>
              <a:buFontTx/>
              <a:buNone/>
            </a:pPr>
            <a:r>
              <a:rPr altLang="en-US" b="1" sz="2000" lang="en-US">
                <a:ea typeface="B Lotus" pitchFamily="2" charset="-78"/>
              </a:rPr>
              <a:t>هدفهاي رفتاري‌</a:t>
            </a:r>
          </a:p>
          <a:p>
            <a:pPr algn="just" eaLnBrk="1" hangingPunct="1" latinLnBrk="1" lvl="0" rtl="1">
              <a:lnSpc>
                <a:spcPct val="110000"/>
              </a:lnSpc>
              <a:buFontTx/>
              <a:buNone/>
            </a:pPr>
            <a:r>
              <a:rPr altLang="en-US" b="1" sz="2000" lang="en-US">
                <a:ea typeface="B Lotus" pitchFamily="2" charset="-78"/>
              </a:rPr>
              <a:t>1. عوامل‌، سازمانها و افرادي را كه در ارائة درس تربيت‌بدني سهيم هستند</a:t>
            </a:r>
          </a:p>
          <a:p>
            <a:pPr algn="just" eaLnBrk="1" hangingPunct="1" latinLnBrk="1" lvl="0" rtl="1">
              <a:lnSpc>
                <a:spcPct val="110000"/>
              </a:lnSpc>
              <a:buFontTx/>
              <a:buNone/>
            </a:pPr>
            <a:r>
              <a:rPr altLang="en-US" b="1" sz="2000" lang="en-US">
                <a:ea typeface="B Lotus" pitchFamily="2" charset="-78"/>
              </a:rPr>
              <a:t>2. نقش خانواده در گسترش و تعميم فعاليتهاي ورزشي در مدارس </a:t>
            </a:r>
          </a:p>
          <a:p>
            <a:pPr algn="just" eaLnBrk="1" hangingPunct="1" latinLnBrk="1" lvl="0" rtl="1">
              <a:lnSpc>
                <a:spcPct val="110000"/>
              </a:lnSpc>
              <a:buFontTx/>
              <a:buNone/>
            </a:pPr>
            <a:r>
              <a:rPr altLang="en-US" b="1" sz="2000" lang="en-US">
                <a:ea typeface="B Lotus" pitchFamily="2" charset="-78"/>
              </a:rPr>
              <a:t>3. وظايف و مسئوليتهاي والدين در قبال درس تربيت‌بدني</a:t>
            </a:r>
          </a:p>
          <a:p>
            <a:pPr algn="just" eaLnBrk="1" hangingPunct="1" latinLnBrk="1" lvl="0" rtl="1">
              <a:lnSpc>
                <a:spcPct val="110000"/>
              </a:lnSpc>
              <a:buFontTx/>
              <a:buNone/>
            </a:pPr>
            <a:r>
              <a:rPr altLang="en-US" b="1" sz="2000" lang="en-US">
                <a:ea typeface="B Lotus" pitchFamily="2" charset="-78"/>
              </a:rPr>
              <a:t>4. وظايف و مسئوليتهاي معلمان تربيت‌بدني، مسئولان آموزشي مدرسه  و كارشناسي تربيت‌بدني </a:t>
            </a:r>
          </a:p>
        </p:txBody>
      </p:sp>
      <p:sp>
        <p:nvSpPr>
          <p:cNvPr id="104886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66</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67.xml><?xml version="1.0" encoding="utf-8"?>
<p:sld xmlns:a="http://schemas.openxmlformats.org/drawingml/2006/main" xmlns:r="http://schemas.openxmlformats.org/officeDocument/2006/relationships" xmlns:p="http://schemas.openxmlformats.org/presentationml/2006/main" showMasterSp="1">
  <p:cSld>
    <p:spTree>
      <p:nvGrpSpPr>
        <p:cNvPr id="180" name=""/>
        <p:cNvGrpSpPr/>
        <p:nvPr/>
      </p:nvGrpSpPr>
      <p:grpSpPr>
        <a:xfrm rot="0">
          <a:off x="0" y="0"/>
          <a:ext cx="0" cy="0"/>
          <a:chOff x="0" y="0"/>
          <a:chExt cx="0" cy="0"/>
        </a:xfrm>
      </p:grpSpPr>
      <p:sp>
        <p:nvSpPr>
          <p:cNvPr id="1048864" name=""/>
          <p:cNvSpPr/>
          <p:nvPr>
            <p:ph sz="full" idx="1"/>
          </p:nvPr>
        </p:nvSpPr>
        <p:spPr>
          <a:xfrm rot="0">
            <a:off x="1066800" y="457200"/>
            <a:ext cx="7758112" cy="503872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70000"/>
              </a:lnSpc>
              <a:buFontTx/>
              <a:buNone/>
            </a:pPr>
            <a:r>
              <a:rPr altLang="en-US" b="1" sz="2800" lang="en-US">
                <a:solidFill>
                  <a:srgbClr val="00FF00"/>
                </a:solidFill>
                <a:ea typeface="B Lotus" pitchFamily="2" charset="-78"/>
              </a:rPr>
              <a:t>همكاري نهادهاي اجتماعي در اجراي برنامه‌هاي تربيت‌بدني</a:t>
            </a:r>
            <a:r>
              <a:rPr altLang="en-US" b="1" sz="2000" lang="en-US">
                <a:ea typeface="B Lotus" pitchFamily="2" charset="-78"/>
              </a:rPr>
              <a:t> </a:t>
            </a:r>
          </a:p>
          <a:p>
            <a:pPr algn="just" eaLnBrk="1" hangingPunct="1" latinLnBrk="1" lvl="0" rtl="1">
              <a:lnSpc>
                <a:spcPct val="110000"/>
              </a:lnSpc>
              <a:buFontTx/>
              <a:buNone/>
            </a:pPr>
            <a:r>
              <a:rPr altLang="en-US" b="1" sz="2400" lang="en-US">
                <a:ea typeface="B Lotus" pitchFamily="2" charset="-78"/>
              </a:rPr>
              <a:t>    گرچه بسياري از افراد آموزش و پرورش را مسئول تحقق بخشيدن به اين مهم مي‌دانند، اما دستيابي به چنين هدف ارزشمندي مستلزم اين است كه تمامي افراد جامعه و مسئولان و نهادهاي اجتماعي هر يك به وظيفه‌اي كه دارند، به خوبي آگاه باشند و به درستي به آن عمل نمايند. والدين اميدوارند كه فرزندانشان با معلمان كارامد و متعهدي سروكار داشته باشند كه آنان را به نحو شايسته‌، در راه رسيدن به كمال‌، معرفت و خودشناسي هدايت كنند. آموزش و پرورش بايد با ايجاد فضاي مناسب همة دانش‌آموزان را با شركت در كلاسهاي تربيت‌بدني به حداكثر رشد و تكامل در اندامها و دستگاه عصبي‌ـ عضلاني برساند. تواناييهاي ادراكي و قوة شناخت دانش‌آموزان پرورش يابد و آنان را در كشف استعدادهاي خود و، همچنين‌، منابع قابل دسترس در هنگام فشار و سختي در زندگي ياري دهد. </a:t>
            </a:r>
          </a:p>
        </p:txBody>
      </p:sp>
      <p:sp>
        <p:nvSpPr>
          <p:cNvPr id="1048865"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67</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68.xml><?xml version="1.0" encoding="utf-8"?>
<p:sld xmlns:a="http://schemas.openxmlformats.org/drawingml/2006/main" xmlns:r="http://schemas.openxmlformats.org/officeDocument/2006/relationships" xmlns:p="http://schemas.openxmlformats.org/presentationml/2006/main" showMasterSp="1">
  <p:cSld>
    <p:spTree>
      <p:nvGrpSpPr>
        <p:cNvPr id="181" name=""/>
        <p:cNvGrpSpPr/>
        <p:nvPr/>
      </p:nvGrpSpPr>
      <p:grpSpPr>
        <a:xfrm rot="0">
          <a:off x="0" y="0"/>
          <a:ext cx="0" cy="0"/>
          <a:chOff x="0" y="0"/>
          <a:chExt cx="0" cy="0"/>
        </a:xfrm>
      </p:grpSpPr>
      <p:sp>
        <p:nvSpPr>
          <p:cNvPr id="104886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68</a:t>
            </a:fld>
            <a:endParaRPr altLang="en-US" sz="1200" lang="en-US">
              <a:solidFill>
                <a:srgbClr val="898989"/>
              </a:solidFill>
            </a:endParaRPr>
          </a:p>
        </p:txBody>
      </p:sp>
      <p:sp>
        <p:nvSpPr>
          <p:cNvPr id="1048867" name=""/>
          <p:cNvSpPr/>
          <p:nvPr/>
        </p:nvSpPr>
        <p:spPr>
          <a:xfrm rot="0">
            <a:off x="762000" y="1295400"/>
            <a:ext cx="7620000" cy="42545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just" eaLnBrk="1" hangingPunct="1" latinLnBrk="1" lvl="0" rtl="1">
              <a:lnSpc>
                <a:spcPct val="130000"/>
              </a:lnSpc>
              <a:spcBef>
                <a:spcPct val="20000"/>
              </a:spcBef>
            </a:pPr>
            <a:r>
              <a:rPr altLang="en-US" b="1" sz="2400" lang="en-US">
                <a:ea typeface="B Lotus" pitchFamily="2" charset="-78"/>
              </a:rPr>
              <a:t>معلمان تربيت‌بدني نيز بايد بدانند كه گفتار، اعمال‌، روشها و رفتارهايشان در هنگام تدريس‌، تأثير چشمگيري بر روي دانش‌آموزان تحت تعليم آنها دارد. </a:t>
            </a:r>
          </a:p>
          <a:p>
            <a:pPr algn="r" eaLnBrk="1" hangingPunct="1" latinLnBrk="1" lvl="0" rtl="1">
              <a:lnSpc>
                <a:spcPct val="130000"/>
              </a:lnSpc>
              <a:spcBef>
                <a:spcPct val="50000"/>
              </a:spcBef>
            </a:pPr>
            <a:r>
              <a:rPr altLang="en-US" b="1" sz="2400" lang="en-US">
                <a:ea typeface="B Lotus" pitchFamily="2" charset="-78"/>
              </a:rPr>
              <a:t>والدين كه در آرزوي داشتن فرزندي سالم‌، برومند و مؤثر در جامعه‌اند بايد نهايت همكاري و مشاركت جدي را با آموزشگاهها و معلمان در راه رسيدن به چنين اهدافي داشته باشند و خلاصه اينكه دانش‌آموزان نيز بايد به وظايف و مسئوليتهاي خود در كلاسهاي تربيت‌بدني و هنگام اجراي تمرينات و فعاليتهاي جسماني آگاه باشند. </a:t>
            </a:r>
          </a:p>
          <a:p>
            <a:pPr algn="r" eaLnBrk="1" hangingPunct="1" latinLnBrk="1" lvl="0" rtl="1">
              <a:lnSpc>
                <a:spcPct val="130000"/>
              </a:lnSpc>
              <a:spcBef>
                <a:spcPct val="50000"/>
              </a:spcBef>
            </a:pPr>
            <a:r>
              <a:rPr altLang="en-US" b="1" sz="2400" lang="en-US">
                <a:ea typeface="B Lotus" pitchFamily="2" charset="-78"/>
              </a:rPr>
              <a:t>در امر تربيت‌بدني و ورزش در مدارس مي‌پردازيم‌.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1">
  <p:cSld>
    <p:spTree>
      <p:nvGrpSpPr>
        <p:cNvPr id="182" name=""/>
        <p:cNvGrpSpPr/>
        <p:nvPr/>
      </p:nvGrpSpPr>
      <p:grpSpPr>
        <a:xfrm rot="0">
          <a:off x="0" y="0"/>
          <a:ext cx="0" cy="0"/>
          <a:chOff x="0" y="0"/>
          <a:chExt cx="0" cy="0"/>
        </a:xfrm>
      </p:grpSpPr>
      <p:sp>
        <p:nvSpPr>
          <p:cNvPr id="1048868" name=""/>
          <p:cNvSpPr/>
          <p:nvPr>
            <p:ph sz="full" idx="1"/>
          </p:nvPr>
        </p:nvSpPr>
        <p:spPr>
          <a:xfrm rot="0">
            <a:off x="762000" y="911225"/>
            <a:ext cx="7986712" cy="503872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buFontTx/>
              <a:buNone/>
            </a:pPr>
            <a:r>
              <a:rPr altLang="en-US" b="1" sz="2400" lang="en-US">
                <a:ea typeface="B Lotus" pitchFamily="2" charset="-78"/>
              </a:rPr>
              <a:t>الف‌)</a:t>
            </a:r>
            <a:r>
              <a:rPr altLang="en-US" b="1" sz="2000" lang="en-US">
                <a:ea typeface="B Lotus" pitchFamily="2" charset="-78"/>
              </a:rPr>
              <a:t> </a:t>
            </a:r>
            <a:r>
              <a:rPr altLang="en-US" b="1" sz="2400" lang="en-US">
                <a:ea typeface="B Lotus" pitchFamily="2" charset="-78"/>
              </a:rPr>
              <a:t>مسئوليتهاي والدين‌</a:t>
            </a:r>
          </a:p>
          <a:p>
            <a:pPr algn="just" eaLnBrk="1" hangingPunct="1" latinLnBrk="1" lvl="0" rtl="1">
              <a:lnSpc>
                <a:spcPct val="130000"/>
              </a:lnSpc>
              <a:buFontTx/>
              <a:buNone/>
            </a:pPr>
            <a:r>
              <a:rPr altLang="en-US" b="1" sz="2400" lang="en-US">
                <a:ea typeface="B Lotus" pitchFamily="2" charset="-78"/>
              </a:rPr>
              <a:t>محيط خانواده اولين و مهمترين پايگاه به منظور حضور فعال و مؤثر دانش‌آموزان در فعاليتهاي تربيت‌بدني و ورزش محسوب مي‌شود. نگرش مثبت والدين به فعاليتهاي جسماني و كلاسهاي تربيت‌بدني بسيار مهم است‌. والدين بايد بدانند كه كودكانشان به فعاليتهاي جسماني نياز دارند و قسمت اعظم اين نياز در كلاسهاي تربيت‌بدني و برنامه‌هاي ورزشي مدرسه برآورده مي‌شود. </a:t>
            </a:r>
          </a:p>
          <a:p>
            <a:pPr algn="just" eaLnBrk="1" hangingPunct="1" latinLnBrk="1" lvl="0" rtl="1">
              <a:lnSpc>
                <a:spcPct val="130000"/>
              </a:lnSpc>
              <a:buFontTx/>
              <a:buNone/>
            </a:pPr>
            <a:r>
              <a:rPr altLang="en-US" b="1" sz="2400" lang="en-US">
                <a:ea typeface="B Lotus" pitchFamily="2" charset="-78"/>
              </a:rPr>
              <a:t>   ‌. حضور مؤثر دانش‌آموزان در كلاسهاي تربيت‌بدني علاوه بر بهبود تواناييهاي جسماني و حركتي دانش‌آموزان‌، موجب اعتلاي تواناييهاي رواني و جسماني دانش‌آموزان و فراگيري دروس ديگر مي‌شود. </a:t>
            </a:r>
          </a:p>
        </p:txBody>
      </p:sp>
      <p:sp>
        <p:nvSpPr>
          <p:cNvPr id="1048869"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69</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7.xml><?xml version="1.0" encoding="utf-8"?>
<p:sld xmlns:a="http://schemas.openxmlformats.org/drawingml/2006/main" xmlns:r="http://schemas.openxmlformats.org/officeDocument/2006/relationships" xmlns:p="http://schemas.openxmlformats.org/presentationml/2006/main" showMasterSp="1">
  <p:cSld>
    <p:spTree>
      <p:nvGrpSpPr>
        <p:cNvPr id="106" name=""/>
        <p:cNvGrpSpPr/>
        <p:nvPr/>
      </p:nvGrpSpPr>
      <p:grpSpPr>
        <a:xfrm rot="0">
          <a:off x="0" y="0"/>
          <a:ext cx="0" cy="0"/>
          <a:chOff x="0" y="0"/>
          <a:chExt cx="0" cy="0"/>
        </a:xfrm>
      </p:grpSpPr>
      <p:sp>
        <p:nvSpPr>
          <p:cNvPr id="1048595" name=""/>
          <p:cNvSpPr/>
          <p:nvPr>
            <p:ph sz="full" idx="1"/>
          </p:nvPr>
        </p:nvSpPr>
        <p:spPr>
          <a:xfrm rot="0">
            <a:off x="928687" y="571500"/>
            <a:ext cx="7754937" cy="5354637"/>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indent="-273050" latinLnBrk="1" lvl="0" marL="273050" rtl="1">
              <a:lnSpc>
                <a:spcPct val="90000"/>
              </a:lnSpc>
              <a:buFontTx/>
              <a:buNone/>
            </a:pPr>
            <a:r>
              <a:rPr altLang="en-US" b="1" sz="1600" lang="en-US">
                <a:ea typeface="B Lotus" pitchFamily="2" charset="-78"/>
              </a:rPr>
              <a:t>1</a:t>
            </a:r>
            <a:r>
              <a:rPr altLang="en-US" b="1" sz="2100" lang="en-US">
                <a:ea typeface="B Lotus" pitchFamily="2" charset="-78"/>
              </a:rPr>
              <a:t>-6. كمك به دانش‌آموزان در فراگرفتن مهارتهاي صحيح حركتي پايه و بنيادي از قبيل‌راه‌رفتن‌، دويدن‌، پريدن و... </a:t>
            </a:r>
          </a:p>
          <a:p>
            <a:pPr algn="just" eaLnBrk="1" hangingPunct="1" indent="-273050" latinLnBrk="1" lvl="0" marL="273050" rtl="1">
              <a:lnSpc>
                <a:spcPct val="90000"/>
              </a:lnSpc>
              <a:buFontTx/>
              <a:buNone/>
            </a:pPr>
            <a:endParaRPr altLang="en-US" b="1" sz="1600" lang="en-US">
              <a:ea typeface="B Lotus" pitchFamily="2" charset="-78"/>
            </a:endParaRPr>
          </a:p>
          <a:p>
            <a:pPr algn="just" eaLnBrk="1" hangingPunct="1" indent="-273050" latinLnBrk="1" lvl="0" marL="273050" rtl="1">
              <a:lnSpc>
                <a:spcPct val="90000"/>
              </a:lnSpc>
              <a:buFontTx/>
              <a:buNone/>
            </a:pPr>
            <a:r>
              <a:rPr altLang="en-US" b="1" sz="1600" lang="en-US">
                <a:ea typeface="B Lotus" pitchFamily="2" charset="-78"/>
              </a:rPr>
              <a:t>1</a:t>
            </a:r>
            <a:r>
              <a:rPr altLang="en-US" b="1" sz="2100" lang="en-US">
                <a:ea typeface="B Lotus" pitchFamily="2" charset="-78"/>
              </a:rPr>
              <a:t>-7. ايجاد عادتهاي ايمني و آشنا ساختن آنها با اجراي كارهاي مقدماتي در موقع‌برخورد با حوادث و مشكلات‌</a:t>
            </a:r>
          </a:p>
          <a:p>
            <a:pPr algn="just" eaLnBrk="1" hangingPunct="1" indent="-273050" latinLnBrk="1" lvl="0" marL="273050" rtl="1">
              <a:lnSpc>
                <a:spcPct val="90000"/>
              </a:lnSpc>
              <a:buFontTx/>
              <a:buNone/>
            </a:pPr>
            <a:endParaRPr altLang="en-US" b="1" sz="1900" lang="en-US">
              <a:ea typeface="B Lotus" pitchFamily="2" charset="-78"/>
            </a:endParaRPr>
          </a:p>
          <a:p>
            <a:pPr algn="just" eaLnBrk="1" hangingPunct="1" indent="-273050" latinLnBrk="1" lvl="0" marL="273050" rtl="1">
              <a:lnSpc>
                <a:spcPct val="90000"/>
              </a:lnSpc>
              <a:buFontTx/>
              <a:buNone/>
            </a:pPr>
            <a:r>
              <a:rPr altLang="en-US" b="1" sz="1900" lang="en-US">
                <a:ea typeface="B Lotus" pitchFamily="2" charset="-78"/>
              </a:rPr>
              <a:t>1-8. ايجاد عادتهاي بهداشتي در دانش‌آموزان و علاقه‌مند ساختن آنها به رعايت اموربهداشتي در حفظ سلامتي خود و ديگران‌</a:t>
            </a:r>
          </a:p>
          <a:p>
            <a:pPr algn="just" eaLnBrk="1" hangingPunct="1" indent="-273050" latinLnBrk="1" lvl="0" marL="273050" rtl="1">
              <a:lnSpc>
                <a:spcPct val="90000"/>
              </a:lnSpc>
              <a:buFontTx/>
              <a:buNone/>
            </a:pPr>
            <a:endParaRPr altLang="en-US" b="1" sz="1900" lang="en-US">
              <a:ea typeface="B Lotus" pitchFamily="2" charset="-78"/>
            </a:endParaRPr>
          </a:p>
          <a:p>
            <a:pPr algn="just" eaLnBrk="1" hangingPunct="1" indent="-273050" latinLnBrk="1" lvl="0" marL="273050" rtl="1">
              <a:lnSpc>
                <a:spcPct val="90000"/>
              </a:lnSpc>
              <a:buFontTx/>
              <a:buNone/>
            </a:pPr>
            <a:r>
              <a:rPr altLang="en-US" b="1" sz="1900" lang="en-US">
                <a:ea typeface="B Lotus" pitchFamily="2" charset="-78"/>
              </a:rPr>
              <a:t>1-9. پرورش و تقويت روحية نظم و انضباط در كارها </a:t>
            </a:r>
          </a:p>
          <a:p>
            <a:pPr algn="just" eaLnBrk="1" hangingPunct="1" indent="-273050" latinLnBrk="1" lvl="0" marL="273050" rtl="1">
              <a:lnSpc>
                <a:spcPct val="90000"/>
              </a:lnSpc>
              <a:buFontTx/>
              <a:buNone/>
            </a:pPr>
            <a:r>
              <a:rPr altLang="en-US" b="1" sz="1900" lang="en-US">
                <a:ea typeface="B Lotus" pitchFamily="2" charset="-78"/>
              </a:rPr>
              <a:t>1-10.علاقه‌مند ساختن دانش‌آموزان به تقويت و سلامتي بدن و داراشدن اعضا واندامهاي متناسب‌</a:t>
            </a:r>
          </a:p>
          <a:p>
            <a:pPr algn="just" eaLnBrk="1" hangingPunct="1" indent="-273050" latinLnBrk="1" lvl="0" marL="273050" rtl="1">
              <a:lnSpc>
                <a:spcPct val="90000"/>
              </a:lnSpc>
              <a:buFontTx/>
              <a:buNone/>
            </a:pPr>
            <a:r>
              <a:rPr altLang="en-US" b="1" sz="1900" lang="en-US">
                <a:ea typeface="B Lotus" pitchFamily="2" charset="-78"/>
              </a:rPr>
              <a:t>تحقق اهداف فوق از طريق محتواي درسي مناسب در قالب بازيها، حركات موزون‌، ورزشها، بازيهاي محلي و به طور كلي فعاليتهاي جسماني امكان‌پذير خواهد بود. </a:t>
            </a:r>
          </a:p>
          <a:p>
            <a:pPr algn="just" eaLnBrk="1" hangingPunct="1" indent="-273050" latinLnBrk="1" lvl="0" marL="273050" rtl="1">
              <a:lnSpc>
                <a:spcPct val="90000"/>
              </a:lnSpc>
              <a:buFontTx/>
              <a:buNone/>
            </a:pPr>
            <a:endParaRPr altLang="en-US" b="1" sz="1500" lang="en-US">
              <a:ea typeface="B Lotus" pitchFamily="2" charset="-78"/>
            </a:endParaRPr>
          </a:p>
          <a:p>
            <a:pPr algn="just" eaLnBrk="1" hangingPunct="1" indent="-273050" latinLnBrk="1" lvl="0" marL="273050" rtl="1">
              <a:lnSpc>
                <a:spcPct val="70000"/>
              </a:lnSpc>
              <a:buFontTx/>
              <a:buNone/>
            </a:pPr>
            <a:r>
              <a:rPr altLang="en-US" b="1" sz="1500" lang="en-US">
                <a:ea typeface="B Lotus" pitchFamily="2" charset="-78"/>
              </a:rPr>
              <a:t>2</a:t>
            </a:r>
          </a:p>
        </p:txBody>
      </p:sp>
      <p:sp>
        <p:nvSpPr>
          <p:cNvPr id="104859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70.xml><?xml version="1.0" encoding="utf-8"?>
<p:sld xmlns:a="http://schemas.openxmlformats.org/drawingml/2006/main" xmlns:r="http://schemas.openxmlformats.org/officeDocument/2006/relationships" xmlns:p="http://schemas.openxmlformats.org/presentationml/2006/main" showMasterSp="1">
  <p:cSld>
    <p:spTree>
      <p:nvGrpSpPr>
        <p:cNvPr id="183" name=""/>
        <p:cNvGrpSpPr/>
        <p:nvPr/>
      </p:nvGrpSpPr>
      <p:grpSpPr>
        <a:xfrm rot="0">
          <a:off x="0" y="0"/>
          <a:ext cx="0" cy="0"/>
          <a:chOff x="0" y="0"/>
          <a:chExt cx="0" cy="0"/>
        </a:xfrm>
      </p:grpSpPr>
      <p:sp>
        <p:nvSpPr>
          <p:cNvPr id="104887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70</a:t>
            </a:fld>
            <a:endParaRPr altLang="en-US" sz="1200" lang="en-US">
              <a:solidFill>
                <a:srgbClr val="898989"/>
              </a:solidFill>
            </a:endParaRPr>
          </a:p>
        </p:txBody>
      </p:sp>
      <p:sp>
        <p:nvSpPr>
          <p:cNvPr id="1048871" name=""/>
          <p:cNvSpPr/>
          <p:nvPr/>
        </p:nvSpPr>
        <p:spPr>
          <a:xfrm rot="0">
            <a:off x="1219200" y="381000"/>
            <a:ext cx="7543800" cy="5934075"/>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spcBef>
                <a:spcPct val="50000"/>
              </a:spcBef>
            </a:pPr>
            <a:endParaRPr altLang="en-US" b="1" sz="2400" lang="en-US">
              <a:ea typeface="B Lotus" pitchFamily="2" charset="-78"/>
            </a:endParaRPr>
          </a:p>
          <a:p>
            <a:pPr algn="r" eaLnBrk="1" hangingPunct="1" latinLnBrk="1" lvl="0" rtl="1">
              <a:lnSpc>
                <a:spcPct val="130000"/>
              </a:lnSpc>
              <a:spcBef>
                <a:spcPct val="50000"/>
              </a:spcBef>
            </a:pPr>
            <a:r>
              <a:rPr altLang="en-US" b="1" sz="2400" lang="en-US">
                <a:ea typeface="B Lotus" pitchFamily="2" charset="-78"/>
              </a:rPr>
              <a:t>اهم وظايف و مسئوليتهاي اخلاقي والدين در قبال فرزندانشان براي شركت در برنامه‌هاي ورزشي مدارس را به شرح زير مي‌توان برشمرد: </a:t>
            </a:r>
          </a:p>
          <a:p>
            <a:pPr algn="r" eaLnBrk="1" hangingPunct="1" latinLnBrk="1" lvl="0" rtl="1">
              <a:lnSpc>
                <a:spcPct val="130000"/>
              </a:lnSpc>
              <a:spcBef>
                <a:spcPct val="50000"/>
              </a:spcBef>
            </a:pPr>
            <a:r>
              <a:rPr altLang="en-US" b="1" sz="2400" lang="en-US">
                <a:ea typeface="B Lotus" pitchFamily="2" charset="-78"/>
              </a:rPr>
              <a:t>1. فرزندان خود را به شركت در فعاليتهاي ورزشي تشويق و فرصتهاي لازم را بدين منظور براي آنان فراهم كنند. </a:t>
            </a:r>
          </a:p>
          <a:p>
            <a:pPr algn="r" eaLnBrk="1" hangingPunct="1" latinLnBrk="1" lvl="0" rtl="1">
              <a:lnSpc>
                <a:spcPct val="130000"/>
              </a:lnSpc>
              <a:spcBef>
                <a:spcPct val="50000"/>
              </a:spcBef>
            </a:pPr>
            <a:r>
              <a:rPr altLang="en-US" b="1" sz="2400" lang="en-US">
                <a:ea typeface="B Lotus" pitchFamily="2" charset="-78"/>
              </a:rPr>
              <a:t>2. به اهداف تربيتي‌، اخلاقي و آموزشي تربيت‌بدني و تأثيرات آن بر جسم و روان فرزندان توجه نمايند و فعاليتهاي ورزشي را تنها يك عامل تفريحي و سرگرم كننده تلقي نكنند. </a:t>
            </a:r>
          </a:p>
          <a:p>
            <a:pPr algn="r" eaLnBrk="1" hangingPunct="1" latinLnBrk="1" lvl="0" rtl="1">
              <a:lnSpc>
                <a:spcPct val="130000"/>
              </a:lnSpc>
              <a:spcBef>
                <a:spcPct val="50000"/>
              </a:spcBef>
            </a:pPr>
            <a:r>
              <a:rPr altLang="en-US" b="1" sz="2400" lang="en-US">
                <a:ea typeface="B Lotus" pitchFamily="2" charset="-78"/>
              </a:rPr>
              <a:t>3. با كسب اطلاع از برنامه‌هاي ورزشي مدرسه در بهبود و گسترش كمي و كيفي برنامه‌ها بكوشند و با معلمان تربيت‌بدني و ساير مسئولان آموزشي مدرسه براي اجراي مطلوب درس تربيت‌بدني و ورزش همكاري نمايند.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1">
  <p:cSld>
    <p:spTree>
      <p:nvGrpSpPr>
        <p:cNvPr id="184" name=""/>
        <p:cNvGrpSpPr/>
        <p:nvPr/>
      </p:nvGrpSpPr>
      <p:grpSpPr>
        <a:xfrm rot="0">
          <a:off x="0" y="0"/>
          <a:ext cx="0" cy="0"/>
          <a:chOff x="0" y="0"/>
          <a:chExt cx="0" cy="0"/>
        </a:xfrm>
      </p:grpSpPr>
      <p:sp>
        <p:nvSpPr>
          <p:cNvPr id="1048872" name=""/>
          <p:cNvSpPr/>
          <p:nvPr>
            <p:ph sz="full" idx="1"/>
          </p:nvPr>
        </p:nvSpPr>
        <p:spPr>
          <a:xfrm rot="0">
            <a:off x="990600" y="765175"/>
            <a:ext cx="7754937" cy="5326062"/>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30000"/>
              </a:lnSpc>
              <a:buFontTx/>
              <a:buNone/>
            </a:pPr>
            <a:r>
              <a:rPr altLang="en-US" b="1" sz="2400" lang="en-US">
                <a:ea typeface="B Lotus" pitchFamily="2" charset="-78"/>
              </a:rPr>
              <a:t>4.</a:t>
            </a:r>
            <a:r>
              <a:rPr altLang="en-US" b="1" sz="2000" lang="en-US">
                <a:ea typeface="B Lotus" pitchFamily="2" charset="-78"/>
              </a:rPr>
              <a:t> </a:t>
            </a:r>
            <a:r>
              <a:rPr altLang="en-US" b="1" sz="2400" lang="en-US">
                <a:ea typeface="B Lotus" pitchFamily="2" charset="-78"/>
              </a:rPr>
              <a:t>وسايل ورزشي مورد نياز فرزند خود را طبق مقررات و تصميمات مسئولان مدرسه و مربيان ورزشي (در حد مقدورات‌) تهيه نمايند. </a:t>
            </a:r>
          </a:p>
          <a:p>
            <a:pPr algn="just" eaLnBrk="1" hangingPunct="1" latinLnBrk="1" lvl="0" rtl="1">
              <a:lnSpc>
                <a:spcPct val="130000"/>
              </a:lnSpc>
              <a:buFontTx/>
              <a:buNone/>
            </a:pPr>
            <a:r>
              <a:rPr altLang="en-US" b="1" sz="2400" lang="en-US">
                <a:ea typeface="B Lotus" pitchFamily="2" charset="-78"/>
              </a:rPr>
              <a:t>5. براي تشويق فرزندان خود به تماشاي مسابقه‌ها و رقابتهاي ورزشي بروند و فرزندان خود را از نزديك مورد تشويق قرار دهند. </a:t>
            </a:r>
          </a:p>
          <a:p>
            <a:pPr algn="just" eaLnBrk="1" hangingPunct="1" latinLnBrk="1" lvl="0" rtl="1">
              <a:lnSpc>
                <a:spcPct val="130000"/>
              </a:lnSpc>
              <a:buFontTx/>
              <a:buNone/>
            </a:pPr>
            <a:r>
              <a:rPr altLang="en-US" b="1" sz="2400" lang="en-US">
                <a:ea typeface="B Lotus" pitchFamily="2" charset="-78"/>
              </a:rPr>
              <a:t>6. از تواناييها و استعدادهاي ورزشي فرزندان خود از طريق ارتباط مستمر با معلمان تربيت‌بدني و بررسي پرونده‌هاي بهداشتي‌ـ ورزشي مطلع شوند. </a:t>
            </a:r>
          </a:p>
          <a:p>
            <a:pPr algn="just" eaLnBrk="1" hangingPunct="1" latinLnBrk="1" lvl="0" rtl="1">
              <a:lnSpc>
                <a:spcPct val="130000"/>
              </a:lnSpc>
              <a:buFontTx/>
              <a:buNone/>
            </a:pPr>
            <a:r>
              <a:rPr altLang="en-US" b="1" sz="2400" lang="en-US">
                <a:ea typeface="B Lotus" pitchFamily="2" charset="-78"/>
              </a:rPr>
              <a:t>7. ساعاتي را در هفته همراه با فرزندان خود به ورزش بپردازند. </a:t>
            </a:r>
          </a:p>
          <a:p>
            <a:pPr algn="just" eaLnBrk="1" hangingPunct="1" latinLnBrk="1" lvl="0" rtl="1">
              <a:lnSpc>
                <a:spcPct val="130000"/>
              </a:lnSpc>
              <a:buFontTx/>
              <a:buNone/>
            </a:pPr>
            <a:r>
              <a:rPr altLang="en-US" b="1" sz="2400" lang="en-US">
                <a:ea typeface="B Lotus" pitchFamily="2" charset="-78"/>
              </a:rPr>
              <a:t>8. در برطرف‌كردن ضعفهاي جسماني و ناتوانيهاي حركتي فرزندان خود با كمك و راهنمايي مربيان تربيت‌بدني و متخصصان علوم ورزشي كوشا باشند. </a:t>
            </a:r>
          </a:p>
          <a:p>
            <a:pPr algn="just" eaLnBrk="1" hangingPunct="1" latinLnBrk="1" lvl="0" rtl="1">
              <a:lnSpc>
                <a:spcPct val="130000"/>
              </a:lnSpc>
              <a:buFontTx/>
              <a:buNone/>
            </a:pPr>
            <a:endParaRPr altLang="en-US" b="1" sz="2400" lang="en-US">
              <a:ea typeface="B Lotus" pitchFamily="2" charset="-78"/>
            </a:endParaRPr>
          </a:p>
        </p:txBody>
      </p:sp>
      <p:sp>
        <p:nvSpPr>
          <p:cNvPr id="104887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71</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72.xml><?xml version="1.0" encoding="utf-8"?>
<p:sld xmlns:a="http://schemas.openxmlformats.org/drawingml/2006/main" xmlns:r="http://schemas.openxmlformats.org/officeDocument/2006/relationships" xmlns:p="http://schemas.openxmlformats.org/presentationml/2006/main" showMasterSp="1">
  <p:cSld>
    <p:spTree>
      <p:nvGrpSpPr>
        <p:cNvPr id="185" name=""/>
        <p:cNvGrpSpPr/>
        <p:nvPr/>
      </p:nvGrpSpPr>
      <p:grpSpPr>
        <a:xfrm rot="0">
          <a:off x="0" y="0"/>
          <a:ext cx="0" cy="0"/>
          <a:chOff x="0" y="0"/>
          <a:chExt cx="0" cy="0"/>
        </a:xfrm>
      </p:grpSpPr>
      <p:sp>
        <p:nvSpPr>
          <p:cNvPr id="1048874"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72</a:t>
            </a:fld>
            <a:endParaRPr altLang="en-US" sz="1200" lang="en-US">
              <a:solidFill>
                <a:srgbClr val="898989"/>
              </a:solidFill>
            </a:endParaRPr>
          </a:p>
        </p:txBody>
      </p:sp>
      <p:sp>
        <p:nvSpPr>
          <p:cNvPr id="1048875" name=""/>
          <p:cNvSpPr/>
          <p:nvPr/>
        </p:nvSpPr>
        <p:spPr>
          <a:xfrm rot="0">
            <a:off x="990600" y="381000"/>
            <a:ext cx="7772400" cy="671988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90000"/>
              </a:lnSpc>
              <a:spcBef>
                <a:spcPct val="50000"/>
              </a:spcBef>
            </a:pPr>
            <a:r>
              <a:rPr altLang="en-US" b="1" sz="2800" lang="en-US">
                <a:solidFill>
                  <a:srgbClr val="00FF00"/>
                </a:solidFill>
                <a:ea typeface="B Lotus" pitchFamily="2" charset="-78"/>
              </a:rPr>
              <a:t>ب‌) وظايف معلمان تربيت‌بدني و ورزش</a:t>
            </a:r>
            <a:r>
              <a:rPr altLang="en-US" b="1" sz="2400" lang="en-US">
                <a:solidFill>
                  <a:srgbClr val="00FF00"/>
                </a:solidFill>
                <a:ea typeface="B Lotus" pitchFamily="2" charset="-78"/>
              </a:rPr>
              <a:t>‌</a:t>
            </a:r>
          </a:p>
          <a:p>
            <a:pPr algn="r" eaLnBrk="1" hangingPunct="1" latinLnBrk="1" lvl="0" rtl="1">
              <a:lnSpc>
                <a:spcPct val="110000"/>
              </a:lnSpc>
              <a:spcBef>
                <a:spcPct val="50000"/>
              </a:spcBef>
            </a:pPr>
            <a:r>
              <a:rPr altLang="en-US" b="1" sz="2400" lang="en-US">
                <a:ea typeface="B Lotus" pitchFamily="2" charset="-78"/>
              </a:rPr>
              <a:t>وظايف انساني معلم در آماده ساختن دانش‌آموزان براي فردايي بهتر، فراتر از وظايف و مسئوليتهاي قانوني اوست‌. ولي براي اينكه معلم تربيت‌بدني و ورزش بهتر بتواند دانش‌آموزان تحت تعليم را بشناسد ناگزير است وظايف خود را در قالب دستورالعملهايي روشن و واضح بيان كند تا به اهداف از پيش تعيين شدة خود نايل آيد. اين دستورالعملها به شرح زیر است.</a:t>
            </a:r>
          </a:p>
          <a:p>
            <a:pPr algn="r" eaLnBrk="1" hangingPunct="1" latinLnBrk="1" lvl="0" rtl="1">
              <a:lnSpc>
                <a:spcPct val="110000"/>
              </a:lnSpc>
              <a:spcBef>
                <a:spcPct val="50000"/>
              </a:spcBef>
            </a:pPr>
            <a:r>
              <a:rPr altLang="en-US" b="1" sz="2400" lang="en-US">
                <a:ea typeface="B Lotus" pitchFamily="2" charset="-78"/>
              </a:rPr>
              <a:t>1.</a:t>
            </a:r>
            <a:r>
              <a:rPr altLang="en-US" b="1" sz="2400" lang="en-US">
                <a:ea typeface="B Lotus" pitchFamily="2" charset="-78"/>
              </a:rPr>
              <a:t> در كلاسهاي آموزشي تربيت‌بدني به تفاوتها و ويژگيهاي جسماني‌، رواني‌، اجتماعي و اخلاقي آنان توجه نمايد. </a:t>
            </a:r>
          </a:p>
          <a:p>
            <a:pPr algn="just" eaLnBrk="1" hangingPunct="1" latinLnBrk="1" lvl="0" rtl="1">
              <a:lnSpc>
                <a:spcPct val="110000"/>
              </a:lnSpc>
              <a:spcBef>
                <a:spcPct val="20000"/>
              </a:spcBef>
            </a:pPr>
            <a:r>
              <a:rPr altLang="en-US" b="1" sz="2400" lang="en-US">
                <a:ea typeface="B Lotus" pitchFamily="2" charset="-78"/>
              </a:rPr>
              <a:t>2. اهداف‌ِ واضح‌، روشن و ارزشمندي را تعيين و دانش‌آموزان‌، والدين و ديگران را از اين اهداف آگاه كند. </a:t>
            </a:r>
          </a:p>
          <a:p>
            <a:pPr algn="just" eaLnBrk="1" hangingPunct="1" latinLnBrk="1" lvl="0" rtl="1">
              <a:lnSpc>
                <a:spcPct val="110000"/>
              </a:lnSpc>
              <a:spcBef>
                <a:spcPct val="20000"/>
              </a:spcBef>
            </a:pPr>
            <a:r>
              <a:rPr altLang="en-US" b="1" sz="2400" lang="en-US">
                <a:ea typeface="B Lotus" pitchFamily="2" charset="-78"/>
              </a:rPr>
              <a:t>3. به رشد و بهداشت رواني دانش‌آموزان‌ توجه نمايد. </a:t>
            </a:r>
          </a:p>
          <a:p>
            <a:pPr algn="just" eaLnBrk="1" hangingPunct="1" latinLnBrk="1" lvl="0" rtl="1">
              <a:lnSpc>
                <a:spcPct val="110000"/>
              </a:lnSpc>
              <a:spcBef>
                <a:spcPct val="20000"/>
              </a:spcBef>
            </a:pPr>
            <a:r>
              <a:rPr altLang="en-US" b="1" sz="2400" lang="en-US">
                <a:ea typeface="B Lotus" pitchFamily="2" charset="-78"/>
              </a:rPr>
              <a:t>4. طرح درس مدون و مشخصي را براي هر يك از جلسات‌ِ آموزش تربيت‌بدني و ورزش تنظيم كند . </a:t>
            </a:r>
          </a:p>
          <a:p>
            <a:pPr algn="just" eaLnBrk="1" hangingPunct="1" latinLnBrk="1" lvl="0" rtl="1">
              <a:lnSpc>
                <a:spcPct val="110000"/>
              </a:lnSpc>
              <a:spcBef>
                <a:spcPct val="20000"/>
              </a:spcBef>
            </a:pPr>
            <a:r>
              <a:rPr altLang="en-US" b="1" sz="2400" lang="en-US">
                <a:ea typeface="B Lotus" pitchFamily="2" charset="-78"/>
              </a:rPr>
              <a:t>5. در تمامي كلاسهاي ورزش از لباس كامل ورزشي و سوت استفاده كند</a:t>
            </a:r>
            <a:r>
              <a:rPr altLang="en-US" b="1" sz="2000" lang="en-US">
                <a:ea typeface="B Lotus" pitchFamily="2" charset="-78"/>
              </a:rPr>
              <a:t> .</a:t>
            </a:r>
          </a:p>
          <a:p>
            <a:pPr algn="just" eaLnBrk="1" hangingPunct="1" latinLnBrk="1" lvl="0" rtl="1">
              <a:spcBef>
                <a:spcPct val="20000"/>
              </a:spcBef>
            </a:pPr>
            <a:endParaRPr altLang="en-US" b="1" sz="2000" lang="en-US">
              <a:ea typeface="B Lotus" pitchFamily="2" charset="-78"/>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1">
  <p:cSld>
    <p:spTree>
      <p:nvGrpSpPr>
        <p:cNvPr id="186" name=""/>
        <p:cNvGrpSpPr/>
        <p:nvPr/>
      </p:nvGrpSpPr>
      <p:grpSpPr>
        <a:xfrm rot="0">
          <a:off x="0" y="0"/>
          <a:ext cx="0" cy="0"/>
          <a:chOff x="0" y="0"/>
          <a:chExt cx="0" cy="0"/>
        </a:xfrm>
      </p:grpSpPr>
      <p:sp>
        <p:nvSpPr>
          <p:cNvPr id="104887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73</a:t>
            </a:fld>
            <a:endParaRPr altLang="en-US" sz="1200" lang="en-US">
              <a:solidFill>
                <a:srgbClr val="898989"/>
              </a:solidFill>
            </a:endParaRPr>
          </a:p>
        </p:txBody>
      </p:sp>
      <p:sp>
        <p:nvSpPr>
          <p:cNvPr id="1048877" name=""/>
          <p:cNvSpPr/>
          <p:nvPr/>
        </p:nvSpPr>
        <p:spPr>
          <a:xfrm rot="0">
            <a:off x="990600" y="304800"/>
            <a:ext cx="7696200" cy="611663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spcBef>
                <a:spcPct val="50000"/>
              </a:spcBef>
            </a:pPr>
            <a:r>
              <a:rPr altLang="en-US" b="1" lang="en-US">
                <a:ea typeface="B Lotus" pitchFamily="2" charset="-78"/>
              </a:rPr>
              <a:t>6</a:t>
            </a:r>
            <a:r>
              <a:rPr altLang="en-US" b="1" sz="2400" lang="en-US">
                <a:ea typeface="B Lotus" pitchFamily="2" charset="-78"/>
              </a:rPr>
              <a:t>. تمامي اصول‌، معيارها و قوانيني كه از طرف كارشناسي تربيت‌بدني آموزش و پرورش ابلاغ مي‌شود رعايت و با جديت پيگيري كند. </a:t>
            </a:r>
          </a:p>
          <a:p>
            <a:pPr algn="r" eaLnBrk="1" hangingPunct="1" latinLnBrk="1" lvl="0" rtl="1">
              <a:spcBef>
                <a:spcPct val="50000"/>
              </a:spcBef>
            </a:pPr>
            <a:r>
              <a:rPr altLang="en-US" b="1" sz="2400" lang="en-US">
                <a:ea typeface="B Lotus" pitchFamily="2" charset="-78"/>
              </a:rPr>
              <a:t>7. به نيازها، خصوصيات و ويژگيهاي دانش‌آموزان در مقاطع مختلف تحصيلي براي تدوين برنامه‌هاي ورزشي توجه كند. </a:t>
            </a:r>
          </a:p>
          <a:p>
            <a:pPr algn="r" eaLnBrk="1" hangingPunct="1" latinLnBrk="1" lvl="0" rtl="1">
              <a:spcBef>
                <a:spcPct val="50000"/>
              </a:spcBef>
            </a:pPr>
            <a:r>
              <a:rPr altLang="en-US" b="1" sz="2400" lang="en-US">
                <a:ea typeface="B Lotus" pitchFamily="2" charset="-78"/>
              </a:rPr>
              <a:t>8. به منظور توسعه و تعميم فعاليتهاي ورزشي و مشاركت والدين و دانش‌آموزان‌، در مدرسه‌، انجمنهاي ورزشي‌، گروههاي ورزشي و كانونهاي ورزشي تشكيل دهد. </a:t>
            </a:r>
          </a:p>
          <a:p>
            <a:pPr algn="r" eaLnBrk="1" hangingPunct="1" latinLnBrk="1" lvl="0" rtl="1">
              <a:spcBef>
                <a:spcPct val="50000"/>
              </a:spcBef>
            </a:pPr>
            <a:r>
              <a:rPr altLang="en-US" b="1" sz="2400" lang="en-US">
                <a:ea typeface="B Lotus" pitchFamily="2" charset="-78"/>
              </a:rPr>
              <a:t>9. به منظور آشنايي با آخرين دستاوردهاي علمي در زمينه‌هاي ورزشي همواره به مطالعه و تحقيق اهتمام ورزد و در كلاسهاي بازآموزي‌، ضمن خدمت و در همايشهاي علمي تربيت‌بدني با انگيزه و احساس مسئوليت شركت كند.</a:t>
            </a:r>
            <a:r>
              <a:rPr altLang="en-US" b="1" sz="2400" lang="en-US">
                <a:ea typeface="B Lotus" pitchFamily="2" charset="-78"/>
              </a:rPr>
              <a:t> </a:t>
            </a:r>
          </a:p>
          <a:p>
            <a:pPr algn="r" eaLnBrk="1" hangingPunct="1" latinLnBrk="1" lvl="0" rtl="1">
              <a:spcBef>
                <a:spcPct val="50000"/>
              </a:spcBef>
            </a:pPr>
            <a:r>
              <a:rPr altLang="en-US" b="1" sz="2400" lang="en-US">
                <a:ea typeface="B Lotus" pitchFamily="2" charset="-78"/>
              </a:rPr>
              <a:t>10. پرونده‌هاي بهداشتي ـ ورزشي براي هر يك از دانش‌آموزان با كمك ديگر مربيان و مسئولان مدرسه تشكيل دهد و نتايج آن را به اطلاع اولياي مدرسه و والدين برساند. </a:t>
            </a:r>
          </a:p>
          <a:p>
            <a:pPr algn="r" eaLnBrk="1" hangingPunct="1" latinLnBrk="1" lvl="0" rtl="1">
              <a:spcBef>
                <a:spcPct val="50000"/>
              </a:spcBef>
            </a:pPr>
            <a:r>
              <a:rPr altLang="en-US" b="1" sz="2400" lang="en-US">
                <a:ea typeface="B Lotus" pitchFamily="2" charset="-78"/>
              </a:rPr>
              <a:t>11. رقابتهاي درون مدرسه‌اي را به گونه‌اي متناسب برنامه‌ريزي و اجرا كند.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1">
  <p:cSld>
    <p:spTree>
      <p:nvGrpSpPr>
        <p:cNvPr id="187" name=""/>
        <p:cNvGrpSpPr/>
        <p:nvPr/>
      </p:nvGrpSpPr>
      <p:grpSpPr>
        <a:xfrm rot="0">
          <a:off x="0" y="0"/>
          <a:ext cx="0" cy="0"/>
          <a:chOff x="0" y="0"/>
          <a:chExt cx="0" cy="0"/>
        </a:xfrm>
      </p:grpSpPr>
      <p:sp>
        <p:nvSpPr>
          <p:cNvPr id="1048878" name=""/>
          <p:cNvSpPr/>
          <p:nvPr>
            <p:ph sz="full" idx="1"/>
          </p:nvPr>
        </p:nvSpPr>
        <p:spPr>
          <a:xfrm rot="0">
            <a:off x="990600" y="533400"/>
            <a:ext cx="7831137" cy="549275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20000"/>
              </a:lnSpc>
              <a:buFontTx/>
              <a:buNone/>
            </a:pPr>
            <a:r>
              <a:rPr altLang="en-US" b="1" sz="1700" lang="en-US">
                <a:ea typeface="B Lotus" pitchFamily="2" charset="-78"/>
              </a:rPr>
              <a:t>12</a:t>
            </a:r>
            <a:r>
              <a:rPr altLang="en-US" b="1" sz="1900" lang="en-US">
                <a:ea typeface="B Lotus" pitchFamily="2" charset="-78"/>
              </a:rPr>
              <a:t>. </a:t>
            </a:r>
            <a:r>
              <a:rPr altLang="en-US" b="1" sz="2200" lang="en-US">
                <a:ea typeface="B Lotus" pitchFamily="2" charset="-78"/>
              </a:rPr>
              <a:t>هر معلم مي‌بايست به انواع روشهاي تدريس تربيت‌بدني و نحوة آموزش مهارتهاي ورزشي آگاه باشد و مورد استفادة آنها را بداند. موقعيت زماني و مكاني را در انتخاب روشهاي تدريس مورد نظر قرار دهد. البته بايد گفت هيچ روش واحدي به عنوان بهترين روش تدريس وجود ندارد. </a:t>
            </a:r>
          </a:p>
          <a:p>
            <a:pPr algn="just" eaLnBrk="1" hangingPunct="1" latinLnBrk="1" lvl="0" rtl="1">
              <a:lnSpc>
                <a:spcPct val="120000"/>
              </a:lnSpc>
              <a:buFontTx/>
              <a:buNone/>
            </a:pPr>
            <a:r>
              <a:rPr altLang="en-US" b="1" sz="2200" lang="en-US">
                <a:ea typeface="B Lotus" pitchFamily="2" charset="-78"/>
              </a:rPr>
              <a:t>13. در جلسات مسئولان و انجمن اوليا و مربيان شركت كند و توجه مسئولان و والدين را به اهميت درس تربيت‌بدني و ورزش براي دانش‌آموزان جلب نمايد. </a:t>
            </a:r>
          </a:p>
          <a:p>
            <a:pPr algn="just" eaLnBrk="1" hangingPunct="1" latinLnBrk="1" lvl="0" rtl="1">
              <a:lnSpc>
                <a:spcPct val="120000"/>
              </a:lnSpc>
              <a:buFontTx/>
              <a:buNone/>
            </a:pPr>
            <a:r>
              <a:rPr altLang="en-US" b="1" sz="2200" lang="en-US">
                <a:ea typeface="B Lotus" pitchFamily="2" charset="-78"/>
              </a:rPr>
              <a:t>14. بر اماكن‌، تأسيسات و امكانات ورزشي مدرسه نظارت دقيق داشته باشد. </a:t>
            </a:r>
          </a:p>
          <a:p>
            <a:pPr algn="just" eaLnBrk="1" hangingPunct="1" latinLnBrk="1" lvl="0" rtl="1">
              <a:lnSpc>
                <a:spcPct val="120000"/>
              </a:lnSpc>
              <a:buFontTx/>
              <a:buNone/>
            </a:pPr>
            <a:r>
              <a:rPr altLang="en-US" b="1" sz="2200" lang="en-US">
                <a:ea typeface="B Lotus" pitchFamily="2" charset="-78"/>
              </a:rPr>
              <a:t>15. در حفظ و نگهداري و استفادة بهينه از امكانات ورزشي موجود در مدرسه كوشا باشد. </a:t>
            </a:r>
          </a:p>
          <a:p>
            <a:pPr algn="just" eaLnBrk="1" hangingPunct="1" latinLnBrk="1" lvl="0" rtl="1">
              <a:lnSpc>
                <a:spcPct val="120000"/>
              </a:lnSpc>
              <a:buFontTx/>
              <a:buNone/>
            </a:pPr>
            <a:r>
              <a:rPr altLang="en-US" b="1" sz="2200" lang="en-US">
                <a:ea typeface="B Lotus" pitchFamily="2" charset="-78"/>
              </a:rPr>
              <a:t>16. ارزشيابي دقيق درس تربيت‌بدني‌، براساس دستورالعملهاي مربوط، از دانش‌آموزان به عمل آورده و نمره را براساس تواناييها و پيشرفتها در كارنامه‌هاي دانش‌آموزان منظور نمايد. </a:t>
            </a:r>
          </a:p>
          <a:p>
            <a:pPr algn="just" eaLnBrk="1" hangingPunct="1" latinLnBrk="1" lvl="0" rtl="1">
              <a:lnSpc>
                <a:spcPct val="120000"/>
              </a:lnSpc>
              <a:buFontTx/>
              <a:buNone/>
            </a:pPr>
            <a:endParaRPr altLang="en-US" b="1" sz="2200" lang="en-US">
              <a:ea typeface="B Lotus" pitchFamily="2" charset="-78"/>
            </a:endParaRPr>
          </a:p>
        </p:txBody>
      </p:sp>
      <p:sp>
        <p:nvSpPr>
          <p:cNvPr id="1048879"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74</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75.xml><?xml version="1.0" encoding="utf-8"?>
<p:sld xmlns:a="http://schemas.openxmlformats.org/drawingml/2006/main" xmlns:r="http://schemas.openxmlformats.org/officeDocument/2006/relationships" xmlns:p="http://schemas.openxmlformats.org/presentationml/2006/main" showMasterSp="1">
  <p:cSld>
    <p:spTree>
      <p:nvGrpSpPr>
        <p:cNvPr id="188" name=""/>
        <p:cNvGrpSpPr/>
        <p:nvPr/>
      </p:nvGrpSpPr>
      <p:grpSpPr>
        <a:xfrm rot="0">
          <a:off x="0" y="0"/>
          <a:ext cx="0" cy="0"/>
          <a:chOff x="0" y="0"/>
          <a:chExt cx="0" cy="0"/>
        </a:xfrm>
      </p:grpSpPr>
      <p:sp>
        <p:nvSpPr>
          <p:cNvPr id="104888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75</a:t>
            </a:fld>
            <a:endParaRPr altLang="en-US" sz="1200" lang="en-US">
              <a:solidFill>
                <a:srgbClr val="898989"/>
              </a:solidFill>
            </a:endParaRPr>
          </a:p>
        </p:txBody>
      </p:sp>
      <p:sp>
        <p:nvSpPr>
          <p:cNvPr id="1048881" name=""/>
          <p:cNvSpPr/>
          <p:nvPr/>
        </p:nvSpPr>
        <p:spPr>
          <a:xfrm rot="0">
            <a:off x="914400" y="457200"/>
            <a:ext cx="8001000" cy="62992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indent="-457200" latinLnBrk="1" lvl="0" marL="457200" rtl="1">
              <a:spcBef>
                <a:spcPct val="50000"/>
              </a:spcBef>
            </a:pPr>
            <a:r>
              <a:rPr altLang="en-US" b="1" sz="2400" lang="en-US">
                <a:ea typeface="B Lotus" pitchFamily="2" charset="-78"/>
              </a:rPr>
              <a:t>ج‌) وظايف مديران و مسئولان آموزشي مدرسه‌</a:t>
            </a:r>
          </a:p>
          <a:p>
            <a:pPr algn="r" eaLnBrk="1" hangingPunct="1" indent="-457200" latinLnBrk="1" lvl="0" marL="457200" rtl="1">
              <a:spcBef>
                <a:spcPct val="50000"/>
              </a:spcBef>
            </a:pPr>
            <a:r>
              <a:rPr altLang="en-US" b="1" sz="2400" lang="en-US">
                <a:ea typeface="B Lotus" pitchFamily="2" charset="-78"/>
              </a:rPr>
              <a:t>اهم وظايف و مسئوليتهاي مديران و مسئولان آموزشي مدرسه را مي‌توان به شرح زير برشمرد: </a:t>
            </a:r>
          </a:p>
          <a:p>
            <a:pPr algn="r" eaLnBrk="1" hangingPunct="1" indent="-457200" latinLnBrk="1" lvl="0" marL="457200" rtl="1">
              <a:spcBef>
                <a:spcPct val="50000"/>
              </a:spcBef>
            </a:pPr>
            <a:r>
              <a:rPr altLang="en-US" b="1" sz="2400" lang="en-US">
                <a:ea typeface="B Lotus" pitchFamily="2" charset="-78"/>
              </a:rPr>
              <a:t>1.تدوين برنامه‌هاي ورزشي مدرسه با كمك معلمان تربيت‌بدني در طول سال تحصيلي به نحوي كه همة دانش‌آموزان از اين برنامه‌ها حداكثر استفاده را ببرند.</a:t>
            </a:r>
          </a:p>
          <a:p>
            <a:pPr algn="just" eaLnBrk="1" hangingPunct="1" indent="-457200" latinLnBrk="1" lvl="0" marL="457200" rtl="1">
              <a:spcBef>
                <a:spcPct val="20000"/>
              </a:spcBef>
            </a:pPr>
            <a:r>
              <a:rPr altLang="en-US" b="1" sz="2400" lang="en-US">
                <a:ea typeface="B Lotus" pitchFamily="2" charset="-78"/>
              </a:rPr>
              <a:t>2.تأييد و پشتيباني لازم از برنامه‌هاي تربيت‌بدني و كمك به اجراي جزئيات برنامه‌. </a:t>
            </a:r>
          </a:p>
          <a:p>
            <a:pPr algn="just" eaLnBrk="1" hangingPunct="1" indent="-457200" latinLnBrk="1" lvl="0" marL="457200" rtl="1">
              <a:spcBef>
                <a:spcPct val="20000"/>
              </a:spcBef>
            </a:pPr>
            <a:r>
              <a:rPr altLang="en-US" b="1" sz="2400" lang="en-US">
                <a:ea typeface="B Lotus" pitchFamily="2" charset="-78"/>
              </a:rPr>
              <a:t>3. تهية وسايل‌، امكانات و تجهيزات ورزشي مناسب به طوري كه جوابگوي نيازهاي دانش‌آموزان باشد. </a:t>
            </a:r>
          </a:p>
          <a:p>
            <a:pPr algn="just" eaLnBrk="1" hangingPunct="1" indent="-457200" latinLnBrk="1" lvl="0" marL="457200" rtl="1">
              <a:spcBef>
                <a:spcPct val="20000"/>
              </a:spcBef>
            </a:pPr>
            <a:r>
              <a:rPr altLang="en-US" b="1" sz="2400" lang="en-US">
                <a:ea typeface="B Lotus" pitchFamily="2" charset="-78"/>
              </a:rPr>
              <a:t>4. جذب معلمان شايسته و واجد شرايط براي درس تربيت‌بدني و فعاليتهاي فوق برنامه‌. </a:t>
            </a:r>
          </a:p>
          <a:p>
            <a:pPr algn="just" eaLnBrk="1" hangingPunct="1" indent="-457200" latinLnBrk="1" lvl="0" marL="457200" rtl="1">
              <a:spcBef>
                <a:spcPct val="20000"/>
              </a:spcBef>
            </a:pPr>
            <a:r>
              <a:rPr altLang="en-US" b="1" sz="2400" lang="en-US">
                <a:ea typeface="B Lotus" pitchFamily="2" charset="-78"/>
              </a:rPr>
              <a:t>5. اقدام به تشكيل انجمنهاي ورزشي و همايشهاي علمي تربيت‌بدني براي اولياي دانش‌آموزان‌. </a:t>
            </a:r>
          </a:p>
          <a:p>
            <a:pPr algn="just" eaLnBrk="1" hangingPunct="1" indent="-457200" latinLnBrk="1" lvl="0" marL="457200" rtl="1">
              <a:spcBef>
                <a:spcPct val="20000"/>
              </a:spcBef>
            </a:pPr>
            <a:r>
              <a:rPr altLang="en-US" b="1" sz="2400" lang="en-US">
                <a:ea typeface="B Lotus" pitchFamily="2" charset="-78"/>
              </a:rPr>
              <a:t>6. نظارت بر اجراي مطلوب درس تربيت‌بدني و ورزش</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1">
  <p:cSld>
    <p:spTree>
      <p:nvGrpSpPr>
        <p:cNvPr id="189" name=""/>
        <p:cNvGrpSpPr/>
        <p:nvPr/>
      </p:nvGrpSpPr>
      <p:grpSpPr>
        <a:xfrm rot="0">
          <a:off x="0" y="0"/>
          <a:ext cx="0" cy="0"/>
          <a:chOff x="0" y="0"/>
          <a:chExt cx="0" cy="0"/>
        </a:xfrm>
      </p:grpSpPr>
      <p:sp>
        <p:nvSpPr>
          <p:cNvPr id="1048882" name=""/>
          <p:cNvSpPr/>
          <p:nvPr>
            <p:ph sz="full" idx="1"/>
          </p:nvPr>
        </p:nvSpPr>
        <p:spPr>
          <a:xfrm rot="0">
            <a:off x="1143000" y="908050"/>
            <a:ext cx="7677150" cy="50419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30000"/>
              </a:lnSpc>
              <a:buFontTx/>
              <a:buNone/>
            </a:pPr>
            <a:r>
              <a:rPr altLang="en-US" b="1" sz="1800" lang="en-US">
                <a:ea typeface="B Lotus" pitchFamily="2" charset="-78"/>
              </a:rPr>
              <a:t>4. </a:t>
            </a:r>
            <a:r>
              <a:rPr altLang="en-US" b="1" sz="2400" lang="en-US">
                <a:ea typeface="B Lotus" pitchFamily="2" charset="-78"/>
              </a:rPr>
              <a:t>برگزاري كلاسهاي ضمن خدمت‌، سمينارها و گردهماييهاي علمي به منظور ارتقاي سطح علمي معلمان تربيت‌بدني و شناسايي محققان و معلمان شايسته و تشويق آنها. </a:t>
            </a:r>
          </a:p>
          <a:p>
            <a:pPr algn="just" eaLnBrk="1" hangingPunct="1" latinLnBrk="1" lvl="0" rtl="1">
              <a:lnSpc>
                <a:spcPct val="130000"/>
              </a:lnSpc>
              <a:buFontTx/>
              <a:buNone/>
            </a:pPr>
            <a:r>
              <a:rPr altLang="en-US" b="1" sz="2400" lang="en-US">
                <a:ea typeface="B Lotus" pitchFamily="2" charset="-78"/>
              </a:rPr>
              <a:t>5. تهيه كتب و نشريات‌، راه‌اندازي كارگاههاي آموزشي‌، وسايل كمك آموزشي به منظور ارتقاي سطح كيفي مربيان ورزشي‌. </a:t>
            </a:r>
          </a:p>
          <a:p>
            <a:pPr algn="just" eaLnBrk="1" hangingPunct="1" latinLnBrk="1" lvl="0" rtl="1">
              <a:lnSpc>
                <a:spcPct val="130000"/>
              </a:lnSpc>
              <a:buFontTx/>
              <a:buNone/>
            </a:pPr>
            <a:r>
              <a:rPr altLang="en-US" b="1" sz="2400" lang="en-US">
                <a:ea typeface="B Lotus" pitchFamily="2" charset="-78"/>
              </a:rPr>
              <a:t>6. برنامه‌ريزي مسابقات قهرماني دانش‌آموزان در فرصتهاي مناسب‌. </a:t>
            </a:r>
          </a:p>
          <a:p>
            <a:pPr algn="just" eaLnBrk="1" hangingPunct="1" latinLnBrk="1" lvl="0" rtl="1">
              <a:lnSpc>
                <a:spcPct val="130000"/>
              </a:lnSpc>
              <a:buFontTx/>
              <a:buNone/>
            </a:pPr>
            <a:r>
              <a:rPr altLang="en-US" b="1" sz="2400" lang="en-US">
                <a:ea typeface="B Lotus" pitchFamily="2" charset="-78"/>
              </a:rPr>
              <a:t>7. سعي در ساخت اماكن و تأسيسات ورزشي مورد نياز مدارس و جذب حمايتها و كمكهاي والدين و ديگر نهادها و سازمانها. </a:t>
            </a:r>
          </a:p>
          <a:p>
            <a:pPr algn="just" eaLnBrk="1" hangingPunct="1" latinLnBrk="1" lvl="0" rtl="1">
              <a:lnSpc>
                <a:spcPct val="130000"/>
              </a:lnSpc>
              <a:buFontTx/>
              <a:buNone/>
            </a:pPr>
            <a:endParaRPr altLang="en-US" b="1" sz="2400" lang="en-US">
              <a:ea typeface="B Lotus" pitchFamily="2" charset="-78"/>
            </a:endParaRPr>
          </a:p>
        </p:txBody>
      </p:sp>
      <p:sp>
        <p:nvSpPr>
          <p:cNvPr id="104888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76</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77.xml><?xml version="1.0" encoding="utf-8"?>
<p:sld xmlns:a="http://schemas.openxmlformats.org/drawingml/2006/main" xmlns:r="http://schemas.openxmlformats.org/officeDocument/2006/relationships" xmlns:p="http://schemas.openxmlformats.org/presentationml/2006/main" showMasterSp="1">
  <p:cSld>
    <p:spTree>
      <p:nvGrpSpPr>
        <p:cNvPr id="190" name=""/>
        <p:cNvGrpSpPr/>
        <p:nvPr/>
      </p:nvGrpSpPr>
      <p:grpSpPr>
        <a:xfrm rot="0">
          <a:off x="0" y="0"/>
          <a:ext cx="0" cy="0"/>
          <a:chOff x="0" y="0"/>
          <a:chExt cx="0" cy="0"/>
        </a:xfrm>
      </p:grpSpPr>
      <p:sp>
        <p:nvSpPr>
          <p:cNvPr id="1048884"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77</a:t>
            </a:fld>
            <a:endParaRPr altLang="en-US" sz="1200" lang="en-US">
              <a:solidFill>
                <a:srgbClr val="898989"/>
              </a:solidFill>
            </a:endParaRPr>
          </a:p>
        </p:txBody>
      </p:sp>
      <p:sp>
        <p:nvSpPr>
          <p:cNvPr id="1048885" name=""/>
          <p:cNvSpPr/>
          <p:nvPr/>
        </p:nvSpPr>
        <p:spPr>
          <a:xfrm rot="0">
            <a:off x="838200" y="304800"/>
            <a:ext cx="8001000" cy="6226175"/>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indent="-457200" latinLnBrk="1" lvl="0" marL="457200" rtl="1">
              <a:lnSpc>
                <a:spcPct val="90000"/>
              </a:lnSpc>
              <a:spcBef>
                <a:spcPct val="50000"/>
              </a:spcBef>
            </a:pPr>
            <a:r>
              <a:rPr altLang="en-US" b="1" sz="2400" lang="en-US">
                <a:ea typeface="B Lotus" pitchFamily="2" charset="-78"/>
              </a:rPr>
              <a:t>ه</a:t>
            </a:r>
            <a:r>
              <a:rPr altLang="en-US" b="1" sz="2400" lang="en-US">
                <a:ea typeface="B Lotus" pitchFamily="2" charset="-78"/>
              </a:rPr>
              <a:t>) وظايف دانش‌آموزان‌</a:t>
            </a:r>
          </a:p>
          <a:p>
            <a:pPr algn="r" eaLnBrk="1" hangingPunct="1" indent="-457200" latinLnBrk="1" lvl="0" marL="457200" rtl="1">
              <a:lnSpc>
                <a:spcPct val="110000"/>
              </a:lnSpc>
              <a:spcBef>
                <a:spcPct val="50000"/>
              </a:spcBef>
            </a:pPr>
            <a:r>
              <a:rPr altLang="en-US" b="1" sz="2400" lang="en-US">
                <a:ea typeface="B Lotus" pitchFamily="2" charset="-78"/>
              </a:rPr>
              <a:t>مواردي كه دانش‌آموزان مي‌بايست در خصوص فعاليتهاي ورزشي بدانند عبارت‌اند از: </a:t>
            </a:r>
          </a:p>
          <a:p>
            <a:pPr algn="r" eaLnBrk="1" hangingPunct="1" indent="-457200" latinLnBrk="1" lvl="0" marL="457200" rtl="1">
              <a:lnSpc>
                <a:spcPct val="110000"/>
              </a:lnSpc>
              <a:spcBef>
                <a:spcPct val="50000"/>
              </a:spcBef>
              <a:buFontTx/>
              <a:buAutoNum type="arabicPeriod" startAt="1"/>
            </a:pPr>
            <a:r>
              <a:rPr altLang="en-US" b="1" sz="2400" lang="en-US">
                <a:ea typeface="B Lotus" pitchFamily="2" charset="-78"/>
              </a:rPr>
              <a:t>به قوانين و مقررات ورزشي احترام بگذارند </a:t>
            </a:r>
          </a:p>
          <a:p>
            <a:pPr algn="r" eaLnBrk="1" hangingPunct="1" indent="-457200" latinLnBrk="1" lvl="0" marL="457200" rtl="1">
              <a:lnSpc>
                <a:spcPct val="110000"/>
              </a:lnSpc>
              <a:spcBef>
                <a:spcPct val="50000"/>
              </a:spcBef>
              <a:buFontTx/>
              <a:buAutoNum type="arabicPeriod" startAt="1"/>
            </a:pPr>
            <a:r>
              <a:rPr altLang="en-US" b="1" sz="2400" lang="en-US">
                <a:ea typeface="B Lotus" pitchFamily="2" charset="-78"/>
              </a:rPr>
              <a:t>2.از تواناييهاي جسماني و مهارتي خودآگاه باشند. </a:t>
            </a:r>
          </a:p>
          <a:p>
            <a:pPr algn="just" eaLnBrk="1" hangingPunct="1" indent="-457200" latinLnBrk="1" lvl="0" marL="457200" rtl="1">
              <a:lnSpc>
                <a:spcPct val="110000"/>
              </a:lnSpc>
              <a:spcBef>
                <a:spcPct val="20000"/>
              </a:spcBef>
            </a:pPr>
            <a:r>
              <a:rPr altLang="en-US" b="1" sz="2400" lang="en-US">
                <a:ea typeface="B Lotus" pitchFamily="2" charset="-78"/>
              </a:rPr>
              <a:t>3</a:t>
            </a:r>
            <a:r>
              <a:rPr altLang="en-US" b="1" sz="2400" lang="en-US">
                <a:ea typeface="B Lotus" pitchFamily="2" charset="-78"/>
              </a:rPr>
              <a:t>. اصول اخلاقي و تربيتي را رعايت كنند. </a:t>
            </a:r>
          </a:p>
          <a:p>
            <a:pPr algn="just" eaLnBrk="1" hangingPunct="1" indent="-457200" latinLnBrk="1" lvl="0" marL="457200" rtl="1">
              <a:lnSpc>
                <a:spcPct val="110000"/>
              </a:lnSpc>
              <a:spcBef>
                <a:spcPct val="20000"/>
              </a:spcBef>
            </a:pPr>
            <a:r>
              <a:rPr altLang="en-US" b="1" sz="2400" lang="en-US">
                <a:ea typeface="B Lotus" pitchFamily="2" charset="-78"/>
              </a:rPr>
              <a:t>4. در هنگام ورزش از لباس و كفش ورزش مناسب استفاده كنند. </a:t>
            </a:r>
          </a:p>
          <a:p>
            <a:pPr algn="just" eaLnBrk="1" hangingPunct="1" indent="-457200" latinLnBrk="1" lvl="0" marL="457200" rtl="1">
              <a:lnSpc>
                <a:spcPct val="110000"/>
              </a:lnSpc>
              <a:spcBef>
                <a:spcPct val="20000"/>
              </a:spcBef>
            </a:pPr>
            <a:r>
              <a:rPr altLang="en-US" b="1" sz="2400" lang="en-US">
                <a:ea typeface="B Lotus" pitchFamily="2" charset="-78"/>
              </a:rPr>
              <a:t>5. زير نظر مربي به تمرين و فعاليت بپردازند. </a:t>
            </a:r>
          </a:p>
          <a:p>
            <a:pPr algn="just" eaLnBrk="1" hangingPunct="1" indent="-457200" latinLnBrk="1" lvl="0" marL="457200" rtl="1">
              <a:lnSpc>
                <a:spcPct val="110000"/>
              </a:lnSpc>
              <a:spcBef>
                <a:spcPct val="20000"/>
              </a:spcBef>
            </a:pPr>
            <a:r>
              <a:rPr altLang="en-US" b="1" sz="2400" lang="en-US">
                <a:ea typeface="B Lotus" pitchFamily="2" charset="-78"/>
              </a:rPr>
              <a:t>6. آمادگيهاي جسماني را علاوه بر محيطهاي ورزشي در زندگي روزمره به كار برند. </a:t>
            </a:r>
          </a:p>
          <a:p>
            <a:pPr algn="just" eaLnBrk="1" hangingPunct="1" indent="-457200" latinLnBrk="1" lvl="0" marL="457200" rtl="1">
              <a:lnSpc>
                <a:spcPct val="110000"/>
              </a:lnSpc>
              <a:spcBef>
                <a:spcPct val="20000"/>
              </a:spcBef>
            </a:pPr>
            <a:r>
              <a:rPr altLang="en-US" b="1" sz="2400" lang="en-US">
                <a:ea typeface="B Lotus" pitchFamily="2" charset="-78"/>
              </a:rPr>
              <a:t>7. كتابها، مجلات و مقالات علمي ورزشي را مطالعه كنند. </a:t>
            </a:r>
          </a:p>
          <a:p>
            <a:pPr algn="just" eaLnBrk="1" hangingPunct="1" indent="-457200" latinLnBrk="1" lvl="0" marL="457200" rtl="1">
              <a:lnSpc>
                <a:spcPct val="110000"/>
              </a:lnSpc>
              <a:spcBef>
                <a:spcPct val="20000"/>
              </a:spcBef>
            </a:pPr>
            <a:r>
              <a:rPr altLang="en-US" b="1" sz="2400" lang="en-US">
                <a:ea typeface="B Lotus" pitchFamily="2" charset="-78"/>
              </a:rPr>
              <a:t>8. هدفشان از شركت در فعاليتهاي ورزشي‌، در وهلة اول‌، كسب سلامت و تندرستي و نشاط و شادماني باشد. </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MasterSp="1">
  <p:cSld>
    <p:spTree>
      <p:nvGrpSpPr>
        <p:cNvPr id="191" name=""/>
        <p:cNvGrpSpPr/>
        <p:nvPr/>
      </p:nvGrpSpPr>
      <p:grpSpPr>
        <a:xfrm rot="0">
          <a:off x="0" y="0"/>
          <a:ext cx="0" cy="0"/>
          <a:chOff x="0" y="0"/>
          <a:chExt cx="0" cy="0"/>
        </a:xfrm>
      </p:grpSpPr>
      <p:sp>
        <p:nvSpPr>
          <p:cNvPr id="1048886"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78</a:t>
            </a:fld>
            <a:endParaRPr altLang="en-US" sz="1200" lang="en-US">
              <a:solidFill>
                <a:srgbClr val="898989"/>
              </a:solidFill>
            </a:endParaRPr>
          </a:p>
        </p:txBody>
      </p:sp>
      <p:pic>
        <p:nvPicPr>
          <p:cNvPr id="2097159" name=""/>
          <p:cNvPicPr>
            <a:picLocks/>
          </p:cNvPicPr>
          <p:nvPr/>
        </p:nvPicPr>
        <p:blipFill>
          <a:blip xmlns:r="http://schemas.openxmlformats.org/officeDocument/2006/relationships" r:embed="rId1"/>
          <a:srcRect l="0" t="0" r="0" b="0"/>
          <a:stretch>
            <a:fillRect/>
          </a:stretch>
        </p:blipFill>
        <p:spPr>
          <a:xfrm rot="0">
            <a:off x="0" y="0"/>
            <a:ext cx="9372600" cy="6858000"/>
          </a:xfrm>
          <a:prstGeom prst="rect"/>
          <a:noFill/>
          <a:ln>
            <a:noFill/>
          </a:ln>
        </p:spPr>
      </p:pic>
      <p:sp>
        <p:nvSpPr>
          <p:cNvPr id="1048887" name=""/>
          <p:cNvSpPr txBox="1"/>
          <p:nvPr/>
        </p:nvSpPr>
        <p:spPr>
          <a:xfrm rot="0">
            <a:off x="381000" y="1600200"/>
            <a:ext cx="4572000" cy="295433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eaLnBrk="1" hangingPunct="1" latinLnBrk="1" lvl="0">
              <a:spcBef>
                <a:spcPct val="50000"/>
              </a:spcBef>
            </a:pPr>
            <a:r>
              <a:rPr altLang="en-US" b="1" sz="5400" lang="en-US">
                <a:solidFill>
                  <a:srgbClr val="FF0000"/>
                </a:solidFill>
                <a:ea typeface="B Lotus" pitchFamily="2" charset="-78"/>
              </a:rPr>
              <a:t>فصل </a:t>
            </a:r>
            <a:r>
              <a:rPr altLang="en-US" b="1" sz="5400" lang="en-US">
                <a:solidFill>
                  <a:srgbClr val="FF0000"/>
                </a:solidFill>
                <a:ea typeface="B Lotus" pitchFamily="2" charset="-78"/>
              </a:rPr>
              <a:t>ششم</a:t>
            </a:r>
            <a:r>
              <a:rPr altLang="en-US" b="1" sz="4400" lang="en-US">
                <a:solidFill>
                  <a:srgbClr val="FF0000"/>
                </a:solidFill>
                <a:ea typeface="B Lotus" pitchFamily="2" charset="-78"/>
              </a:rPr>
              <a:t> </a:t>
            </a:r>
            <a:br/>
            <a:r>
              <a:rPr altLang="en-US" b="1" sz="4400" lang="en-US">
                <a:solidFill>
                  <a:srgbClr val="FF0000"/>
                </a:solidFill>
                <a:ea typeface="B Lotus" pitchFamily="2" charset="-78"/>
              </a:rPr>
              <a:t>برنامة تربيت‌بدني </a:t>
            </a:r>
            <a:r>
              <a:rPr altLang="en-US" b="1" sz="4400" lang="en-US">
                <a:solidFill>
                  <a:srgbClr val="FF0000"/>
                </a:solidFill>
                <a:ea typeface="B Lotus" pitchFamily="2" charset="-78"/>
              </a:rPr>
              <a:t>و آمادگی جسمانی </a:t>
            </a:r>
            <a:r>
              <a:rPr altLang="en-US" b="1" sz="4400" lang="en-US">
                <a:solidFill>
                  <a:srgbClr val="FF0000"/>
                </a:solidFill>
                <a:ea typeface="B Lotus" pitchFamily="2" charset="-78"/>
              </a:rPr>
              <a:t>ويژه در مدارس</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MasterSp="1">
  <p:cSld>
    <p:spTree>
      <p:nvGrpSpPr>
        <p:cNvPr id="192" name=""/>
        <p:cNvGrpSpPr/>
        <p:nvPr/>
      </p:nvGrpSpPr>
      <p:grpSpPr>
        <a:xfrm rot="0">
          <a:off x="0" y="0"/>
          <a:ext cx="0" cy="0"/>
          <a:chOff x="0" y="0"/>
          <a:chExt cx="0" cy="0"/>
        </a:xfrm>
      </p:grpSpPr>
      <p:sp>
        <p:nvSpPr>
          <p:cNvPr id="1048888" name=""/>
          <p:cNvSpPr/>
          <p:nvPr>
            <p:ph sz="full" idx="1"/>
          </p:nvPr>
        </p:nvSpPr>
        <p:spPr>
          <a:xfrm rot="0">
            <a:off x="468312" y="304800"/>
            <a:ext cx="8277225" cy="63246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buFontTx/>
              <a:buNone/>
            </a:pPr>
            <a:r>
              <a:rPr altLang="en-US" b="1" sz="2800" lang="en-US">
                <a:solidFill>
                  <a:srgbClr val="00FF00"/>
                </a:solidFill>
                <a:ea typeface="B Lotus" pitchFamily="2" charset="-78"/>
              </a:rPr>
              <a:t>تربيت‌بدني ويژه</a:t>
            </a:r>
            <a:r>
              <a:rPr altLang="en-US" b="1" sz="2800" lang="en-US">
                <a:ea typeface="B Lotus" pitchFamily="2" charset="-78"/>
              </a:rPr>
              <a:t>‌</a:t>
            </a:r>
          </a:p>
          <a:p>
            <a:pPr algn="just" eaLnBrk="1" hangingPunct="1" latinLnBrk="1" lvl="0" rtl="1">
              <a:lnSpc>
                <a:spcPct val="140000"/>
              </a:lnSpc>
              <a:buFontTx/>
              <a:buNone/>
            </a:pPr>
            <a:r>
              <a:rPr altLang="en-US" b="1" sz="2400" lang="en-US">
                <a:ea typeface="B Lotus" pitchFamily="2" charset="-78"/>
              </a:rPr>
              <a:t>    </a:t>
            </a:r>
            <a:r>
              <a:rPr altLang="en-US" b="1" sz="2400" lang="en-US">
                <a:ea typeface="B Lotus" pitchFamily="2" charset="-78"/>
              </a:rPr>
              <a:t>بيماري و عقب‌افتادگي يا ناسازگاريهاي جسماني‌، ذهني و رفتاري بعضي از دانش‌آموزان از قبيل پايين بودن استعداد ذهني‌، نقص بينايي يا شنوايي‌، كوتاهي بيش از اندازة قد، چاقي‌، لاغري و ضعف عضلاني‌، امراض و نارساييهاي قلبي‌، فلج‌، نرمي استخوان‌، آسم و تنگي نفس‌، صرع و غش و انحرافات رواني و عاطفي باعث مي‌شود كه اين‌گونه افراد نتوانند همراه با ساير دانش‌آموزان در برنامة كلاسهاي عادي تربيت‌بدني به فعاليت بپردازند. اين افراد به كمك ويژه نياز دارند تا استعدادهاي نهاني خود را به شكل مطلوب شكوفا سازند. در برنامه‌هاي درسي تربيت‌بدني در موقعيتهاي پرورشي و آموزشي ويژه‌، به افرادي كه قادر نيستند از برنامه‌هاي معمولي كلاسهاي تربيت‌بدني استفاده كنند، برنامه‌هاي مخصوصي متناسب با وضعيت جسماني‌، رواني و ذهني آنان ارائه مي‌شود. </a:t>
            </a:r>
          </a:p>
        </p:txBody>
      </p:sp>
      <p:sp>
        <p:nvSpPr>
          <p:cNvPr id="1048889"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79</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8.xml><?xml version="1.0" encoding="utf-8"?>
<p:sld xmlns:a="http://schemas.openxmlformats.org/drawingml/2006/main" xmlns:r="http://schemas.openxmlformats.org/officeDocument/2006/relationships" xmlns:p="http://schemas.openxmlformats.org/presentationml/2006/main" showMasterSp="1">
  <p:cSld>
    <p:spTree>
      <p:nvGrpSpPr>
        <p:cNvPr id="107" name=""/>
        <p:cNvGrpSpPr/>
        <p:nvPr/>
      </p:nvGrpSpPr>
      <p:grpSpPr>
        <a:xfrm rot="0">
          <a:off x="0" y="0"/>
          <a:ext cx="0" cy="0"/>
          <a:chOff x="0" y="0"/>
          <a:chExt cx="0" cy="0"/>
        </a:xfrm>
      </p:grpSpPr>
      <p:sp>
        <p:nvSpPr>
          <p:cNvPr id="1048597"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8</a:t>
            </a:fld>
            <a:endParaRPr altLang="en-US" sz="1200" lang="en-US">
              <a:solidFill>
                <a:srgbClr val="898989"/>
              </a:solidFill>
            </a:endParaRPr>
          </a:p>
        </p:txBody>
      </p:sp>
      <p:sp>
        <p:nvSpPr>
          <p:cNvPr id="1048598" name=""/>
          <p:cNvSpPr/>
          <p:nvPr/>
        </p:nvSpPr>
        <p:spPr>
          <a:xfrm rot="0">
            <a:off x="762000" y="381000"/>
            <a:ext cx="7696200" cy="6469024"/>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80000"/>
              </a:lnSpc>
              <a:spcBef>
                <a:spcPct val="50000"/>
              </a:spcBef>
            </a:pPr>
            <a:r>
              <a:rPr altLang="en-US" b="1" sz="2000" lang="en-US">
                <a:ea typeface="B Lotus" pitchFamily="2" charset="-78"/>
              </a:rPr>
              <a:t>2</a:t>
            </a:r>
            <a:r>
              <a:rPr altLang="en-US" b="1" sz="2000" lang="en-US">
                <a:solidFill>
                  <a:srgbClr val="00FF00"/>
                </a:solidFill>
                <a:ea typeface="B Lotus" pitchFamily="2" charset="-78"/>
              </a:rPr>
              <a:t>. </a:t>
            </a:r>
            <a:r>
              <a:rPr altLang="en-US" b="1" sz="2400" lang="en-US">
                <a:solidFill>
                  <a:srgbClr val="00FF00"/>
                </a:solidFill>
                <a:ea typeface="B Lotus" pitchFamily="2" charset="-78"/>
              </a:rPr>
              <a:t>اهداف عمومي تربيت‌بدني و آمادگی جسمانی </a:t>
            </a:r>
            <a:r>
              <a:rPr altLang="en-US" b="1" sz="2400" lang="en-US">
                <a:solidFill>
                  <a:srgbClr val="00FF00"/>
                </a:solidFill>
                <a:ea typeface="B Lotus" pitchFamily="2" charset="-78"/>
              </a:rPr>
              <a:t>در دوره‌هاي راهنمايي و دبيرستان‌</a:t>
            </a:r>
          </a:p>
          <a:p>
            <a:pPr algn="r" eaLnBrk="1" hangingPunct="1" latinLnBrk="1" lvl="0" rtl="1">
              <a:lnSpc>
                <a:spcPct val="120000"/>
              </a:lnSpc>
              <a:spcBef>
                <a:spcPct val="50000"/>
              </a:spcBef>
            </a:pPr>
            <a:r>
              <a:rPr altLang="en-US" b="1" sz="2400" lang="en-US">
                <a:ea typeface="B Lotus" pitchFamily="2" charset="-78"/>
              </a:rPr>
              <a:t>همة دانش‌آموزان در دورة راهنمايي و دبيرستان مي‌بايست آمادگي پيدا نمايند تا بتوانند در فعاليتهاي سازنده و مطلوب اجتماعي جامعه شركت نمايند. به دنبال هدفهاي عمده‌اي كه براي درس تربيت‌بدني در دورة ابتدايي بيان گرديد، اهداف كلي براي اين درس در دورة راهنمايي و متوسطه مي‌توان در نظر گرفت‌. دانش‌آموزان به منظور رويارويي با شرايط و اوضاع زندگي روزمره و فائق‌آمدن بر مشكلات روزافزون و پيچيدة آن‌، نياز به توسعه و تكامل قابليتها و تواناييهاي خود دارند تا قادر باشند سلامتي‌، تندرستي و نشاط دورة نوجواني و جواني خود را حفظ كرده‌، مسائل و مشكلات را با انديشة خلاق خود حل كنند، گزينشهاي اخلاقي نيكو بنمايند و با ابراز تمايلات خوشايند، نگرشهاي منطقي‌، درك ارزشها و قدرشناسيها، بتوانند عواطف و احساسات خود را به نحو مطلوبي بيان نمايند. دانش‌آموزان در اين دوره از تحصيل از طريق شركت در گروههاي اجتماعي روابط رودررو با ديگران و همسالان خود برقرار مي‌سازند. </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1">
  <p:cSld>
    <p:spTree>
      <p:nvGrpSpPr>
        <p:cNvPr id="193" name=""/>
        <p:cNvGrpSpPr/>
        <p:nvPr/>
      </p:nvGrpSpPr>
      <p:grpSpPr>
        <a:xfrm rot="0">
          <a:off x="0" y="0"/>
          <a:ext cx="0" cy="0"/>
          <a:chOff x="0" y="0"/>
          <a:chExt cx="0" cy="0"/>
        </a:xfrm>
      </p:grpSpPr>
      <p:sp>
        <p:nvSpPr>
          <p:cNvPr id="104889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80</a:t>
            </a:fld>
            <a:endParaRPr altLang="en-US" sz="1200" lang="en-US">
              <a:solidFill>
                <a:srgbClr val="898989"/>
              </a:solidFill>
            </a:endParaRPr>
          </a:p>
        </p:txBody>
      </p:sp>
      <p:sp>
        <p:nvSpPr>
          <p:cNvPr id="1048891" name=""/>
          <p:cNvSpPr/>
          <p:nvPr/>
        </p:nvSpPr>
        <p:spPr>
          <a:xfrm rot="0">
            <a:off x="533400" y="304800"/>
            <a:ext cx="8382000" cy="575151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rtl="1">
              <a:lnSpc>
                <a:spcPct val="140000"/>
              </a:lnSpc>
              <a:spcBef>
                <a:spcPct val="50000"/>
              </a:spcBef>
            </a:pPr>
            <a:r>
              <a:rPr altLang="en-US" b="1" sz="2400" lang="en-US">
                <a:ea typeface="B Lotus" pitchFamily="2" charset="-78"/>
              </a:rPr>
              <a:t>اين‌گونه برنامه‌ها كه در مدارس به اجرا درمي‌آيد معمولاً تحت سه عنوان تربيت‌بدني اصلاحي‌، تربيت‌بدني تكاملي‌و تربيت‌بدني انطباقي‌مطرح مي‌شود كه به شرح مختصر هر كدام از آنها مي‌پردازيم‌; </a:t>
            </a:r>
          </a:p>
          <a:p>
            <a:pPr algn="r" eaLnBrk="1" hangingPunct="1" latinLnBrk="1" lvl="0" rtl="1">
              <a:lnSpc>
                <a:spcPct val="140000"/>
              </a:lnSpc>
              <a:spcBef>
                <a:spcPct val="50000"/>
              </a:spcBef>
            </a:pPr>
            <a:r>
              <a:rPr altLang="en-US" b="1" sz="2400" lang="en-US">
                <a:ea typeface="B Lotus" pitchFamily="2" charset="-78"/>
              </a:rPr>
              <a:t>تربيت‌بدني اصلاحي‌. عبارت است از برنامه‌هايي كه با بهره‌گيري از تمرينهاي خاص در اصلاح‌، تغيير كاركرد و يا تغيير ساختمان بدن مؤثر است‌. </a:t>
            </a:r>
          </a:p>
          <a:p>
            <a:pPr algn="r" eaLnBrk="1" hangingPunct="1" latinLnBrk="1" lvl="0" rtl="1">
              <a:lnSpc>
                <a:spcPct val="140000"/>
              </a:lnSpc>
              <a:spcBef>
                <a:spcPct val="50000"/>
              </a:spcBef>
            </a:pPr>
            <a:r>
              <a:rPr altLang="en-US" b="1" sz="2400" lang="en-US">
                <a:ea typeface="B Lotus" pitchFamily="2" charset="-78"/>
              </a:rPr>
              <a:t>تربيت‌بدني تكاملي‌. بر پرورش تواناييهاي حركتي و ارتقاي سطح آمادگي جسماني افرادي كه پايينتر از سطح مورد قبول هستند تأكيد مي‌ورزند. </a:t>
            </a:r>
          </a:p>
          <a:p>
            <a:pPr algn="r" eaLnBrk="1" hangingPunct="1" latinLnBrk="1" lvl="0" rtl="1">
              <a:lnSpc>
                <a:spcPct val="140000"/>
              </a:lnSpc>
              <a:spcBef>
                <a:spcPct val="50000"/>
              </a:spcBef>
            </a:pPr>
            <a:r>
              <a:rPr altLang="en-US" b="1" sz="2400" lang="en-US">
                <a:ea typeface="B Lotus" pitchFamily="2" charset="-78"/>
              </a:rPr>
              <a:t>تربيت‌بدني انطباقي‌. عبارت است از برنامه‌اي كه اهداف تربيت‌بدني معمولي را دنبال مي‌كند اما با تغييرهايي در آنها تلاش مي‌كند تا نيازهاي كودكان استثنايي را برآورده سازد</a:t>
            </a:r>
            <a:r>
              <a:rPr altLang="en-US" b="1" sz="2400" lang="en-US">
                <a:ea typeface="B Lotus" pitchFamily="2" charset="-78"/>
              </a:rPr>
              <a:t>.</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Sp="1">
  <p:cSld>
    <p:spTree>
      <p:nvGrpSpPr>
        <p:cNvPr id="194" name=""/>
        <p:cNvGrpSpPr/>
        <p:nvPr/>
      </p:nvGrpSpPr>
      <p:grpSpPr>
        <a:xfrm rot="0">
          <a:off x="0" y="0"/>
          <a:ext cx="0" cy="0"/>
          <a:chOff x="0" y="0"/>
          <a:chExt cx="0" cy="0"/>
        </a:xfrm>
      </p:grpSpPr>
      <p:sp>
        <p:nvSpPr>
          <p:cNvPr id="1048892" name=""/>
          <p:cNvSpPr/>
          <p:nvPr>
            <p:ph sz="full" idx="1"/>
          </p:nvPr>
        </p:nvSpPr>
        <p:spPr>
          <a:xfrm rot="0">
            <a:off x="1066800" y="911225"/>
            <a:ext cx="7753350" cy="571817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10000"/>
              </a:lnSpc>
              <a:buFontTx/>
              <a:buNone/>
            </a:pPr>
            <a:r>
              <a:rPr altLang="en-US" b="1" sz="2800" lang="en-US">
                <a:solidFill>
                  <a:srgbClr val="00FF00"/>
                </a:solidFill>
                <a:ea typeface="B Lotus" pitchFamily="2" charset="-78"/>
              </a:rPr>
              <a:t>شناسايي افراد معلول و ناتوان‌</a:t>
            </a:r>
          </a:p>
          <a:p>
            <a:pPr algn="just" eaLnBrk="1" hangingPunct="1" latinLnBrk="1" lvl="0" rtl="1">
              <a:lnSpc>
                <a:spcPct val="140000"/>
              </a:lnSpc>
              <a:buFontTx/>
              <a:buNone/>
            </a:pPr>
            <a:r>
              <a:rPr altLang="en-US" b="1" sz="2400" lang="en-US">
                <a:ea typeface="B Lotus" pitchFamily="2" charset="-78"/>
              </a:rPr>
              <a:t>براي اجراي برنامه‌هاي تربيت‌بدني اصلاحي در مدارس در وهلة اول شناسايي دقيق دانش‌آموزان معلول ضروري به نظر مي‌رسد. اين شناسايي معمولاً به وسيلة گروهي از افراد متخصص از جمله پزشك مدرسه‌، معلم پرورشي‌، مدير، معلم تربيت‌بدني و معلمان ساير درسها انجام مي‌گيرد. </a:t>
            </a:r>
          </a:p>
          <a:p>
            <a:pPr algn="just" eaLnBrk="1" hangingPunct="1" latinLnBrk="1" lvl="0" rtl="1">
              <a:lnSpc>
                <a:spcPct val="140000"/>
              </a:lnSpc>
              <a:buFontTx/>
              <a:buNone/>
            </a:pPr>
            <a:endParaRPr altLang="en-US" b="1" sz="2400" lang="en-US">
              <a:ea typeface="B Lotus" pitchFamily="2" charset="-78"/>
            </a:endParaRPr>
          </a:p>
          <a:p>
            <a:pPr algn="just" eaLnBrk="1" hangingPunct="1" latinLnBrk="1" lvl="0" rtl="1">
              <a:lnSpc>
                <a:spcPct val="140000"/>
              </a:lnSpc>
              <a:buFontTx/>
              <a:buNone/>
            </a:pPr>
            <a:r>
              <a:rPr altLang="en-US" b="1" sz="2400" lang="en-US">
                <a:ea typeface="B Lotus" pitchFamily="2" charset="-78"/>
              </a:rPr>
              <a:t>    </a:t>
            </a:r>
            <a:r>
              <a:rPr altLang="en-US" b="1" sz="2400" lang="en-US">
                <a:ea typeface="B Lotus" pitchFamily="2" charset="-78"/>
              </a:rPr>
              <a:t>براي شناسايي اين‌گونه افراد از منابعي مانند تشخيص طبي‌، آزمونهاي رسمي از ناتواناييهاي يادگيري‌ـ ادراكي‌، ارزيابي و مشاهدة معلمان در خصوص نحوة حركات و رفتارهاي عيني دانش‌آموزان استفاده مي‌كنند. </a:t>
            </a:r>
          </a:p>
        </p:txBody>
      </p:sp>
      <p:sp>
        <p:nvSpPr>
          <p:cNvPr id="1048893"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81</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82.xml><?xml version="1.0" encoding="utf-8"?>
<p:sld xmlns:a="http://schemas.openxmlformats.org/drawingml/2006/main" xmlns:r="http://schemas.openxmlformats.org/officeDocument/2006/relationships" xmlns:p="http://schemas.openxmlformats.org/presentationml/2006/main" showMasterSp="1">
  <p:cSld>
    <p:spTree>
      <p:nvGrpSpPr>
        <p:cNvPr id="195" name=""/>
        <p:cNvGrpSpPr/>
        <p:nvPr/>
      </p:nvGrpSpPr>
      <p:grpSpPr>
        <a:xfrm rot="0">
          <a:off x="0" y="0"/>
          <a:ext cx="0" cy="0"/>
          <a:chOff x="0" y="0"/>
          <a:chExt cx="0" cy="0"/>
        </a:xfrm>
      </p:grpSpPr>
      <p:sp>
        <p:nvSpPr>
          <p:cNvPr id="1048894" name=""/>
          <p:cNvSpPr/>
          <p:nvPr>
            <p:ph sz="full" idx="1"/>
          </p:nvPr>
        </p:nvSpPr>
        <p:spPr>
          <a:xfrm rot="0">
            <a:off x="914400" y="911225"/>
            <a:ext cx="7834312" cy="5413375"/>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80000"/>
              </a:lnSpc>
              <a:buFontTx/>
              <a:buNone/>
            </a:pPr>
            <a:r>
              <a:rPr altLang="en-US" b="1" sz="2800" lang="en-US">
                <a:solidFill>
                  <a:srgbClr val="00FF00"/>
                </a:solidFill>
                <a:ea typeface="B Lotus" pitchFamily="2" charset="-78"/>
              </a:rPr>
              <a:t>نيازهاي ويژة بهداشتي و ايمني معلولان‌</a:t>
            </a:r>
          </a:p>
          <a:p>
            <a:pPr algn="just" eaLnBrk="1" hangingPunct="1" latinLnBrk="1" lvl="0" rtl="1">
              <a:lnSpc>
                <a:spcPct val="120000"/>
              </a:lnSpc>
              <a:buFontTx/>
              <a:buNone/>
            </a:pPr>
            <a:r>
              <a:rPr altLang="en-US" b="1" sz="2400" lang="en-US">
                <a:ea typeface="B Lotus" pitchFamily="2" charset="-78"/>
              </a:rPr>
              <a:t>معلمان تربيت‌بدني‌، در كلاسهاي ويژه‌، در مورد مسائل بهداشتي و ايمني مطالب خاصي ارائه مي‌كنند كه در كلاسهاي تربيت‌بدني عادي معمول نيست‌. بسياري از دانش‌آموزان معلول‌، به ويژه در ماههاي اولية تمرين‌، فاقد قدرت جسماني و استقامت بدني كافي براي انجام دادن فعاليتها هستند. معلم بايد از كوشش و تقلاي زياد و بيش از حد آنان جلوگيري كند. معلولان بايد از حد قدرت و تحملشان آگاهي يابند و به آنان تعليم داده شود كه‌، براي حفاظت از خود، اصول احتياطي را رعايت كنند. هر چند برخي دانش‌آموزان به دليل زندگي سراسر مراقبت شده‌اي كه به عنوان كودكان معلول داشته‌اند، از فعاليتهاي بدني پرهيز مي‌كنند. اما ديگران از فرصتهايي كه براي تعليم و آموزش فعاليتهاي حركتي به آنها داده مي‌شود چنان به شوق و شعف مي‌آيند كه براي حفظ ايمني خود، جانب احتياط را ناديده مي‌گيرند. </a:t>
            </a:r>
          </a:p>
        </p:txBody>
      </p:sp>
      <p:sp>
        <p:nvSpPr>
          <p:cNvPr id="1048895"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82</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slides/slide9.xml><?xml version="1.0" encoding="utf-8"?>
<p:sld xmlns:a="http://schemas.openxmlformats.org/drawingml/2006/main" xmlns:r="http://schemas.openxmlformats.org/officeDocument/2006/relationships" xmlns:p="http://schemas.openxmlformats.org/presentationml/2006/main" showMasterSp="1">
  <p:cSld>
    <p:spTree>
      <p:nvGrpSpPr>
        <p:cNvPr id="108" name=""/>
        <p:cNvGrpSpPr/>
        <p:nvPr/>
      </p:nvGrpSpPr>
      <p:grpSpPr>
        <a:xfrm rot="0">
          <a:off x="0" y="0"/>
          <a:ext cx="0" cy="0"/>
          <a:chOff x="0" y="0"/>
          <a:chExt cx="0" cy="0"/>
        </a:xfrm>
      </p:grpSpPr>
      <p:sp>
        <p:nvSpPr>
          <p:cNvPr id="1048599" name=""/>
          <p:cNvSpPr/>
          <p:nvPr>
            <p:ph sz="full" idx="1"/>
          </p:nvPr>
        </p:nvSpPr>
        <p:spPr>
          <a:xfrm rot="0">
            <a:off x="323850" y="457200"/>
            <a:ext cx="8277225" cy="6019800"/>
          </a:xfrm>
          <a:prstGeom prst="rect"/>
          <a:noFill/>
          <a:ln>
            <a:noFill/>
          </a:ln>
        </p:spPr>
        <p:txBody>
          <a:bodyPr anchor="t" bIns="45720" lIns="91440" rIns="91440" tIns="45720"/>
          <a:lstStyle>
            <a:lvl1pPr algn="l" fontAlgn="base" indent="-342900" latinLnBrk="1" marL="342900" rtl="0">
              <a:lnSpc>
                <a:spcPct val="100000"/>
              </a:lnSpc>
              <a:spcBef>
                <a:spcPct val="20000"/>
              </a:spcBef>
              <a:spcAft>
                <a:spcPct val="0"/>
              </a:spcAft>
              <a:buSzPct val="100000"/>
              <a:buFont typeface="Arial" pitchFamily="0" charset="0"/>
              <a:buChar char="•"/>
              <a:defRPr baseline="0" b="0" sz="3200" i="0">
                <a:solidFill>
                  <a:schemeClr val="dk1"/>
                </a:solidFill>
                <a:latin typeface="Calibri" pitchFamily="34" charset="0"/>
                <a:sym typeface="Arial" pitchFamily="0" charset="0"/>
              </a:defRPr>
            </a:lvl1pPr>
            <a:lvl2pPr algn="l" fontAlgn="base" indent="-285750" latinLnBrk="1" marL="742950" rtl="0">
              <a:lnSpc>
                <a:spcPct val="100000"/>
              </a:lnSpc>
              <a:spcBef>
                <a:spcPct val="20000"/>
              </a:spcBef>
              <a:spcAft>
                <a:spcPct val="0"/>
              </a:spcAft>
              <a:buSzPct val="100000"/>
              <a:buFont typeface="Arial" pitchFamily="0" charset="0"/>
              <a:buChar char="–"/>
              <a:defRPr baseline="0" b="0" sz="2800" i="0">
                <a:solidFill>
                  <a:schemeClr val="dk1"/>
                </a:solidFill>
                <a:latin typeface="Calibri" pitchFamily="34" charset="0"/>
                <a:sym typeface="Arial" pitchFamily="0" charset="0"/>
              </a:defRPr>
            </a:lvl2pPr>
            <a:lvl3pPr algn="l" fontAlgn="base" indent="-228600" latinLnBrk="1" marL="1143000" rtl="0">
              <a:lnSpc>
                <a:spcPct val="100000"/>
              </a:lnSpc>
              <a:spcBef>
                <a:spcPct val="20000"/>
              </a:spcBef>
              <a:spcAft>
                <a:spcPct val="0"/>
              </a:spcAft>
              <a:buSzPct val="100000"/>
              <a:buFont typeface="Arial" pitchFamily="0" charset="0"/>
              <a:buChar char="•"/>
              <a:defRPr baseline="0" b="0" sz="2400" i="0">
                <a:solidFill>
                  <a:schemeClr val="dk1"/>
                </a:solidFill>
                <a:latin typeface="Calibri" pitchFamily="34" charset="0"/>
                <a:sym typeface="Arial" pitchFamily="0" charset="0"/>
              </a:defRPr>
            </a:lvl3pPr>
            <a:lvl4pPr algn="l" fontAlgn="base" indent="-228600" latinLnBrk="1" marL="16002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4pPr>
            <a:lvl5pPr algn="l" fontAlgn="base" indent="-228600" latinLnBrk="1" marL="2057400" rtl="0">
              <a:lnSpc>
                <a:spcPct val="100000"/>
              </a:lnSpc>
              <a:spcBef>
                <a:spcPct val="20000"/>
              </a:spcBef>
              <a:spcAft>
                <a:spcPct val="0"/>
              </a:spcAft>
              <a:buSzPct val="100000"/>
              <a:buFont typeface="Arial" pitchFamily="0" charset="0"/>
              <a:buChar char="»"/>
              <a:defRPr baseline="0" b="0" sz="2000" i="0">
                <a:solidFill>
                  <a:schemeClr val="dk1"/>
                </a:solidFill>
                <a:latin typeface="Calibri" pitchFamily="34" charset="0"/>
                <a:sym typeface="Arial" pitchFamily="0" charset="0"/>
              </a:defRPr>
            </a:lvl5pPr>
          </a:lstStyle>
          <a:p>
            <a:pPr algn="just" eaLnBrk="1" hangingPunct="1" latinLnBrk="1" lvl="0" rtl="1">
              <a:lnSpc>
                <a:spcPct val="110000"/>
              </a:lnSpc>
              <a:buFontTx/>
              <a:buNone/>
            </a:pPr>
            <a:r>
              <a:rPr altLang="en-US" b="1" sz="2400" lang="en-US">
                <a:ea typeface="B Lotus" pitchFamily="2" charset="-78"/>
              </a:rPr>
              <a:t>سرانجام رشد و بلوغ اجتماعي به وسيلة روابط گروهي همانند انجمنهاي ورزشي مدرسه‌، مسابقات مختلف ورزشي و غيره افزايش مي‌يابد. هدفهاي عمدة تربيت‌بدني در اين دوره به قرار زير است‌:  </a:t>
            </a:r>
          </a:p>
          <a:p>
            <a:pPr algn="just" eaLnBrk="1" hangingPunct="1" latinLnBrk="1" lvl="0" rtl="1">
              <a:lnSpc>
                <a:spcPct val="110000"/>
              </a:lnSpc>
              <a:buFontTx/>
              <a:buNone/>
            </a:pPr>
            <a:r>
              <a:rPr altLang="en-US" b="1" sz="2400" lang="en-US">
                <a:ea typeface="B Lotus" pitchFamily="2" charset="-78"/>
              </a:rPr>
              <a:t>2-1. توسعه و رشد اندامها و عضلات مختلف بدن و پرورش استعدادهاي جسماني از طريق شركت در فعاليتها و تمرينات ورزشي منظم و مداوم‌. </a:t>
            </a:r>
          </a:p>
          <a:p>
            <a:pPr algn="just" eaLnBrk="1" hangingPunct="1" latinLnBrk="1" lvl="0" rtl="1">
              <a:lnSpc>
                <a:spcPct val="110000"/>
              </a:lnSpc>
              <a:buFontTx/>
              <a:buNone/>
            </a:pPr>
            <a:r>
              <a:rPr altLang="en-US" b="1" sz="2400" lang="en-US">
                <a:ea typeface="B Lotus" pitchFamily="2" charset="-78"/>
              </a:rPr>
              <a:t>2-2. بهبود و توسعة مهارتهاي عصبي‌ـ عضلاني و افزايش هماهنگي در انجام حركات و فعاليتهاي جسماني و به ويژه مهارتهاي ورزشي از طريق يادگيري مهارتها و فنون رشته‌هاي مختلف ورزشي و حركات بنيادي‌. </a:t>
            </a:r>
          </a:p>
          <a:p>
            <a:pPr algn="just" eaLnBrk="1" hangingPunct="1" latinLnBrk="1" lvl="0" rtl="1">
              <a:lnSpc>
                <a:spcPct val="110000"/>
              </a:lnSpc>
              <a:buFontTx/>
              <a:buNone/>
            </a:pPr>
            <a:r>
              <a:rPr altLang="en-US" b="1" sz="2400" lang="en-US">
                <a:ea typeface="B Lotus" pitchFamily="2" charset="-78"/>
              </a:rPr>
              <a:t>2-3. توسعه و رشد مهارتهاي شناختي كه در برگيرندة معلومات‌، درك و تشخيص ارزشهايي است كه با اجراي فعاليتهاي جسماني همراه است‌. </a:t>
            </a:r>
          </a:p>
          <a:p>
            <a:pPr algn="just" eaLnBrk="1" hangingPunct="1" latinLnBrk="1" lvl="0" rtl="1">
              <a:lnSpc>
                <a:spcPct val="110000"/>
              </a:lnSpc>
              <a:buFontTx/>
              <a:buNone/>
            </a:pPr>
            <a:r>
              <a:rPr altLang="en-US" b="1" sz="2400" lang="en-US">
                <a:ea typeface="B Lotus" pitchFamily="2" charset="-78"/>
              </a:rPr>
              <a:t>2-4. توسعه و رشد اجتماعي دانش‌آموزان كه به منظور سازگاري دانش‌آموزان با خود و با ديگران و توسعة معيارهاي مطلوب رفتاري است كه از طريق شركت دانش‌آموزان در فعاليتهاي گروهي و بازيهاي ورزشي حاصل مي‌شود. </a:t>
            </a:r>
          </a:p>
        </p:txBody>
      </p:sp>
      <p:sp>
        <p:nvSpPr>
          <p:cNvPr id="1048600" name=""/>
          <p:cNvSpPr txBox="1"/>
          <p:nvPr/>
        </p:nvSpPr>
        <p:spPr>
          <a:xfrm rot="0">
            <a:off x="6553200" y="6356350"/>
            <a:ext cx="2133600" cy="365125"/>
          </a:xfrm>
          <a:prstGeom prst="rect"/>
          <a:no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1pPr>
            <a:lvl2pPr algn="l" fontAlgn="base" indent="0" latinLnBrk="1" marL="4572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2pPr>
            <a:lvl3pPr algn="l" fontAlgn="base" indent="0" latinLnBrk="1" marL="9144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3pPr>
            <a:lvl4pPr algn="l" fontAlgn="base" indent="0" latinLnBrk="1" marL="13716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4pPr>
            <a:lvl5pPr algn="l" fontAlgn="base" indent="0" latinLnBrk="1" marL="1828800" rtl="0">
              <a:lnSpc>
                <a:spcPct val="100000"/>
              </a:lnSpc>
              <a:spcBef>
                <a:spcPct val="0"/>
              </a:spcBef>
              <a:spcAft>
                <a:spcPct val="0"/>
              </a:spcAft>
              <a:buFontTx/>
              <a:buNone/>
              <a:defRPr baseline="0" b="0" sz="1800" i="0">
                <a:solidFill>
                  <a:schemeClr val="dk1"/>
                </a:solidFill>
                <a:latin typeface="Arial" pitchFamily="0" charset="0"/>
                <a:ea typeface="Times New Roman" pitchFamily="0" charset="0"/>
                <a:sym typeface="Arial" pitchFamily="0" charset="0"/>
              </a:defRPr>
            </a:lvl5pPr>
          </a:lstStyle>
          <a:p>
            <a:pPr algn="r" eaLnBrk="1" hangingPunct="1" latinLnBrk="1" lvl="0"/>
            <a:fld id="{566ABCEB-ACFC-4714-9973-3DA970169C29}" type="slidenum">
              <a:rPr altLang="en-US" sz="1200" lang="en-US">
                <a:solidFill>
                  <a:srgbClr val="898989"/>
                </a:solidFill>
              </a:rPr>
              <a:pPr algn="r" eaLnBrk="1" hangingPunct="1" latinLnBrk="1" lvl="0"/>
              <a:t>9</a:t>
            </a:fld>
            <a:endParaRPr altLang="en-US" sz="1200" lang="en-US">
              <a:solidFill>
                <a:srgbClr val="898989"/>
              </a:solidFill>
            </a:endParaRPr>
          </a:p>
        </p:txBody>
      </p:sp>
    </p:spTree>
  </p:cSld>
  <p:clrMapOvr>
    <a:masterClrMapping/>
  </p:clrMapOvr>
  <p:transition xmlns:p14="http://schemas.microsoft.com/office/powerpoint/2010/main" spd="fast" advClick="0" advTm="5000">
    <p:random/>
  </p:transition>
</p:sld>
</file>

<file path=ppt/theme/theme1.xml><?xml version="1.0" encoding="utf-8"?>
<a:theme xmlns:a="http://schemas.openxmlformats.org/drawingml/2006/main" name="Office 主题">
  <a:themeElements>
    <a:clrScheme name="Default Color Scheme">
      <a:dk1>
        <a:srgbClr val="000000"/>
      </a:dk1>
      <a:lt1>
        <a:srgbClr val="FFFFFF"/>
      </a:lt1>
      <a:dk2>
        <a:srgbClr val="EEECE1"/>
      </a:dk2>
      <a:lt2>
        <a:srgbClr val="1F497D"/>
      </a:lt2>
      <a:accent1>
        <a:srgbClr val="4F81BD"/>
      </a:accent1>
      <a:accent2>
        <a:srgbClr val="C0504D"/>
      </a:accent2>
      <a:accent3>
        <a:srgbClr val="FFFFFF"/>
      </a:accent3>
      <a:accent4>
        <a:srgbClr val="000000"/>
      </a:accent4>
      <a:accent5>
        <a:srgbClr val="000000"/>
      </a:accent5>
      <a:accent6>
        <a:srgbClr val="000000"/>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000000"/>
        </a:dk1>
        <a:lt1>
          <a:srgbClr val="FFFFFF"/>
        </a:lt1>
        <a:dk2>
          <a:srgbClr val="EEECE1"/>
        </a:dk2>
        <a:lt2>
          <a:srgbClr val="1F497D"/>
        </a:lt2>
        <a:accent1>
          <a:srgbClr val="4F81BD"/>
        </a:accent1>
        <a:accent2>
          <a:srgbClr val="C0504D"/>
        </a:accent2>
        <a:accent3>
          <a:srgbClr val="FFFFFF"/>
        </a:accent3>
        <a:accent4>
          <a:srgbClr val="000000"/>
        </a:accent4>
        <a:accent5>
          <a:srgbClr val="000000"/>
        </a:accent5>
        <a:accent6>
          <a:srgbClr val="000000"/>
        </a:accent6>
        <a:hlink>
          <a:srgbClr val="0000FF"/>
        </a:hlink>
        <a:folHlink>
          <a:srgbClr val="800080"/>
        </a:folHlink>
      </a:clrScheme>
    </a:extraClrScheme>
  </a:extraClrSchemeLst>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ScaleCrop>0</ScaleCrop>
  <LinksUpToDate>0</LinksUpToDate>
</Properties>
</file>

<file path=docProps/core.xml><?xml version="1.0" encoding="utf-8"?>
<cp:coreProperties xmlns:cp="http://schemas.openxmlformats.org/package/2006/metadata/core-properties" xmlns:dc="http://purl.org/dc/elements/1.1/" xmlns:dcterms="http://purl.org/dc/terms/" xmlns:xsi="http://www.w3.org/2001/XMLSchema-instance">
  <dc:title>فيزيولوژي انساني</dc:title>
  <dc:creator>tolid</dc:creator>
  <cp:lastModifiedBy>red</cp:lastModifiedBy>
  <dcterms:created xsi:type="dcterms:W3CDTF">۲۰۰۶-۰۷-۰۴T۰۲:۰۵:۵۵Z</dcterms:created>
  <dcterms:modified xsi:type="dcterms:W3CDTF">۲۰۱۸-۱۰-۰۵T۱۷:۰۶:۰۶Z</dcterms:modified>
</cp:coreProperties>
</file>