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7" r:id="rId2"/>
    <p:sldId id="265" r:id="rId3"/>
    <p:sldId id="268" r:id="rId4"/>
    <p:sldId id="266" r:id="rId5"/>
    <p:sldId id="272" r:id="rId6"/>
    <p:sldId id="270" r:id="rId7"/>
    <p:sldId id="27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D03447BB-5D67-496B-8E87-E561075AD55C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>
      <p:cViewPr varScale="1">
        <p:scale>
          <a:sx n="70" d="100"/>
          <a:sy n="70" d="100"/>
        </p:scale>
        <p:origin x="73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95" d="100"/>
          <a:sy n="95" d="100"/>
        </p:scale>
        <p:origin x="696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DE8356-FFDA-4E74-B804-79023C7DD259}" type="datetimeFigureOut">
              <a:rPr lang="en-US" smtClean="0"/>
              <a:t>11/16/2025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CB32D8-F2D2-4D01-80A9-88F3B128AE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8472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3DDCE7-616C-4285-A468-7301F171BC93}" type="datetimeFigureOut">
              <a:rPr lang="en-US" smtClean="0"/>
              <a:t>11/16/2025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C1D8F7-2BDD-4C56-98AF-2E212EF34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6194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38800" y="304801"/>
            <a:ext cx="5486400" cy="2514599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638800" y="2895600"/>
            <a:ext cx="5486400" cy="914400"/>
          </a:xfrm>
        </p:spPr>
        <p:txBody>
          <a:bodyPr/>
          <a:lstStyle>
            <a:lvl1pPr marL="0" indent="0" algn="l">
              <a:spcBef>
                <a:spcPts val="1200"/>
              </a:spcBef>
              <a:buNone/>
              <a:defRPr sz="2400">
                <a:solidFill>
                  <a:schemeClr val="bg2">
                    <a:lumMod val="25000"/>
                    <a:lumOff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0533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2EC29-B8C5-4C7A-B6DA-418494D5CB21}" type="datetimeFigureOut">
              <a:rPr lang="en-US" smtClean="0"/>
              <a:t>11/16/2025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43838-BFF5-400C-B067-3DF4A5F39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512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6400" y="365125"/>
            <a:ext cx="1828800" cy="56546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365125"/>
            <a:ext cx="8001000" cy="56546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2EC29-B8C5-4C7A-B6DA-418494D5CB21}" type="datetimeFigureOut">
              <a:rPr lang="en-US" smtClean="0"/>
              <a:t>11/16/2025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43838-BFF5-400C-B067-3DF4A5F39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379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2EC29-B8C5-4C7A-B6DA-418494D5CB21}" type="datetimeFigureOut">
              <a:rPr lang="en-US" smtClean="0"/>
              <a:t>11/16/2025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43838-BFF5-400C-B067-3DF4A5F39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009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0450" y="1676401"/>
            <a:ext cx="10058400" cy="175260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0450" y="3581400"/>
            <a:ext cx="10058400" cy="1143000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2EC29-B8C5-4C7A-B6DA-418494D5CB21}" type="datetimeFigureOut">
              <a:rPr lang="en-US" smtClean="0"/>
              <a:t>11/16/2025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43838-BFF5-400C-B067-3DF4A5F39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65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676401"/>
            <a:ext cx="4846320" cy="4343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8880" y="1676401"/>
            <a:ext cx="4846320" cy="4343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2EC29-B8C5-4C7A-B6DA-418494D5CB21}" type="datetimeFigureOut">
              <a:rPr lang="en-US" smtClean="0"/>
              <a:t>11/16/2025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43838-BFF5-400C-B067-3DF4A5F39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256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681163"/>
            <a:ext cx="4846320" cy="823912"/>
          </a:xfrm>
        </p:spPr>
        <p:txBody>
          <a:bodyPr anchor="ctr"/>
          <a:lstStyle>
            <a:lvl1pPr marL="0" indent="0">
              <a:buNone/>
              <a:defRPr sz="2400" b="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6800" y="2505075"/>
            <a:ext cx="4846320" cy="3514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78880" y="1681163"/>
            <a:ext cx="4846320" cy="823912"/>
          </a:xfrm>
        </p:spPr>
        <p:txBody>
          <a:bodyPr anchor="ctr"/>
          <a:lstStyle>
            <a:lvl1pPr marL="0" indent="0">
              <a:buNone/>
              <a:defRPr sz="2400" b="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78880" y="2505075"/>
            <a:ext cx="4846320" cy="3514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2EC29-B8C5-4C7A-B6DA-418494D5CB21}" type="datetimeFigureOut">
              <a:rPr lang="en-US" smtClean="0"/>
              <a:t>11/16/2025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43838-BFF5-400C-B067-3DF4A5F39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426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2EC29-B8C5-4C7A-B6DA-418494D5CB21}" type="datetimeFigureOut">
              <a:rPr lang="en-US" smtClean="0"/>
              <a:t>11/16/2025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43838-BFF5-400C-B067-3DF4A5F39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930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2EC29-B8C5-4C7A-B6DA-418494D5CB21}" type="datetimeFigureOut">
              <a:rPr lang="en-US" smtClean="0"/>
              <a:t>11/16/2025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43838-BFF5-400C-B067-3DF4A5F39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200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7467600" cy="68580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4800" y="838200"/>
            <a:ext cx="3657600" cy="21336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838200"/>
            <a:ext cx="6172200" cy="5181601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24802" y="3124200"/>
            <a:ext cx="3657600" cy="28956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79593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4800" y="838200"/>
            <a:ext cx="3657600" cy="21336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0" y="0"/>
            <a:ext cx="7239000" cy="6858000"/>
          </a:xfrm>
          <a:solidFill>
            <a:schemeClr val="bg1"/>
          </a:solidFill>
        </p:spPr>
        <p:txBody>
          <a:bodyPr tIns="36576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24801" y="3124200"/>
            <a:ext cx="3657600" cy="28956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>
          <a:xfrm>
            <a:off x="7239000" y="0"/>
            <a:ext cx="228600" cy="68580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115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100584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676400"/>
            <a:ext cx="100584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0918" y="6392562"/>
            <a:ext cx="7082481" cy="1809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34400" y="6392562"/>
            <a:ext cx="1295400" cy="1809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62EC29-B8C5-4C7A-B6DA-418494D5CB21}" type="datetimeFigureOut">
              <a:rPr lang="en-US" smtClean="0"/>
              <a:pPr/>
              <a:t>11/16/2025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058400" y="6392562"/>
            <a:ext cx="1066800" cy="1809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043838-BFF5-400C-B067-3DF4A5F395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20951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5156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87452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2316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jp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jpeg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52800" y="0"/>
            <a:ext cx="5486400" cy="1904999"/>
          </a:xfrm>
        </p:spPr>
        <p:txBody>
          <a:bodyPr>
            <a:normAutofit/>
          </a:bodyPr>
          <a:lstStyle/>
          <a:p>
            <a:pPr algn="ctr"/>
            <a:r>
              <a:rPr lang="fa-IR" dirty="0"/>
              <a:t>تاریخ تربیت بدنی </a:t>
            </a:r>
            <a:br>
              <a:rPr lang="fa-IR" dirty="0"/>
            </a:br>
            <a:r>
              <a:rPr lang="fa-IR" dirty="0"/>
              <a:t>استاد مومن پور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25988" y="2286000"/>
            <a:ext cx="5486400" cy="914400"/>
          </a:xfrm>
        </p:spPr>
        <p:txBody>
          <a:bodyPr/>
          <a:lstStyle/>
          <a:p>
            <a:pPr algn="ctr"/>
            <a:r>
              <a:rPr lang="fa-IR" dirty="0"/>
              <a:t>پارسا مهاجر ایروانی </a:t>
            </a:r>
          </a:p>
          <a:p>
            <a:pPr algn="ctr"/>
            <a:r>
              <a:rPr lang="fa-IR" dirty="0"/>
              <a:t>بسکتبال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6090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77200" y="4343400"/>
            <a:ext cx="3657600" cy="2133600"/>
          </a:xfrm>
        </p:spPr>
        <p:txBody>
          <a:bodyPr>
            <a:normAutofit fontScale="90000"/>
          </a:bodyPr>
          <a:lstStyle/>
          <a:p>
            <a:r>
              <a:rPr lang="fa-IR" dirty="0"/>
              <a:t>زادگاه بازی بسکتبال آمریکاست. این بازی در اوایل پاییز سال ۱۸۹۱ میلادی توسط شخصی به نام جیمز نایسمیت پایه‌ریزی و ابداع شد. اما از قرن‌ها پیش در میان ساکنان نقاط مختلف قاره آمریکا، به ویژه آمریکای مرکزی و جنوبی انواعی از بازی و مسابقه رایج بوده که کم و بیش به بسکتبال شباهت داشته‌است.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 flipV="1">
            <a:off x="12725400" y="6893257"/>
            <a:ext cx="45719" cy="45719"/>
          </a:xfrm>
        </p:spPr>
        <p:txBody>
          <a:bodyPr>
            <a:normAutofit fontScale="25000" lnSpcReduction="20000"/>
          </a:bodyPr>
          <a:lstStyle/>
          <a:p>
            <a:endParaRPr lang="en-US" dirty="0"/>
          </a:p>
        </p:txBody>
      </p:sp>
      <p:sp>
        <p:nvSpPr>
          <p:cNvPr id="6" name="Rounded Rectangle 5" hidden="1"/>
          <p:cNvSpPr/>
          <p:nvPr/>
        </p:nvSpPr>
        <p:spPr>
          <a:xfrm>
            <a:off x="12344400" y="152400"/>
            <a:ext cx="1295400" cy="6553200"/>
          </a:xfrm>
          <a:prstGeom prst="roundRect">
            <a:avLst>
              <a:gd name="adj" fmla="val 9717"/>
            </a:avLst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200" b="1" i="1" dirty="0">
                <a:latin typeface="Arial" pitchFamily="34" charset="0"/>
                <a:cs typeface="Arial" pitchFamily="34" charset="0"/>
              </a:rPr>
              <a:t>NOTE:</a:t>
            </a:r>
          </a:p>
          <a:p>
            <a:r>
              <a:rPr lang="en-US" sz="1200" i="1" dirty="0">
                <a:latin typeface="Arial" pitchFamily="34" charset="0"/>
                <a:cs typeface="Arial" pitchFamily="34" charset="0"/>
              </a:rPr>
              <a:t>To change images on this slide, select a picture and delete it. Then click the Insert Picture icon</a:t>
            </a:r>
          </a:p>
          <a:p>
            <a:r>
              <a:rPr lang="en-US" sz="1200" i="1" dirty="0">
                <a:latin typeface="Arial" pitchFamily="34" charset="0"/>
                <a:cs typeface="Arial" pitchFamily="34" charset="0"/>
              </a:rPr>
              <a:t>in the placeholder to insert your own image.</a:t>
            </a:r>
          </a:p>
        </p:txBody>
      </p:sp>
    </p:spTree>
    <p:extLst>
      <p:ext uri="{BB962C8B-B14F-4D97-AF65-F5344CB8AC3E}">
        <p14:creationId xmlns:p14="http://schemas.microsoft.com/office/powerpoint/2010/main" val="3053388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-500418"/>
            <a:ext cx="10058400" cy="1752600"/>
          </a:xfrm>
        </p:spPr>
        <p:txBody>
          <a:bodyPr/>
          <a:lstStyle/>
          <a:p>
            <a:pPr algn="ctr"/>
            <a:r>
              <a:rPr lang="fa-IR" dirty="0"/>
              <a:t>اطلاعات زمین و توپ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40550" y="1371601"/>
            <a:ext cx="5251450" cy="5388588"/>
          </a:xfrm>
        </p:spPr>
        <p:txBody>
          <a:bodyPr>
            <a:normAutofit lnSpcReduction="10000"/>
          </a:bodyPr>
          <a:lstStyle/>
          <a:p>
            <a:pPr algn="r"/>
            <a:r>
              <a:rPr lang="fa-IR" dirty="0"/>
              <a:t>زمین باز بسکتبال یک مستطیل مسطح به طول ۲۸ متر و عرض ۱۵ متر است.</a:t>
            </a:r>
          </a:p>
          <a:p>
            <a:pPr algn="r"/>
            <a:r>
              <a:rPr lang="fa-IR" dirty="0"/>
              <a:t>هر نیمه متشکل از یک مستطیل( پینت ) و یک قوس که به آن خط سه امتیازی میگویند تسکیل شده.</a:t>
            </a:r>
          </a:p>
          <a:p>
            <a:pPr algn="r"/>
            <a:r>
              <a:rPr lang="fa-IR" dirty="0"/>
              <a:t>دو سمت زمین یک حلقه به ارتفاع ۳.۱۵ متر و قطر ۴۵ سانتی متر قرار دارد که هدف اصلی بازیکنان زمین است .</a:t>
            </a:r>
            <a:endParaRPr lang="en-US" dirty="0"/>
          </a:p>
          <a:p>
            <a:pPr algn="r"/>
            <a:r>
              <a:rPr lang="fa-IR" dirty="0"/>
              <a:t>توپ بسکتبال در سه سایز:</a:t>
            </a:r>
          </a:p>
          <a:p>
            <a:pPr algn="r"/>
            <a:r>
              <a:rPr lang="fa-IR" dirty="0"/>
              <a:t>۵: برای دختران و پسران زیر ۱۲ سال به وزن ۴۸۰-۵۰۰ گرم</a:t>
            </a:r>
          </a:p>
          <a:p>
            <a:pPr algn="r"/>
            <a:r>
              <a:rPr lang="fa-IR" dirty="0"/>
              <a:t>۶: دختران بالای ۱۲ سال به وزن ۵۱۰-۵۶۰ گرم</a:t>
            </a:r>
          </a:p>
          <a:p>
            <a:pPr algn="r"/>
            <a:r>
              <a:rPr lang="fa-IR" dirty="0"/>
              <a:t>۷: پسران بالای ۱۲ سال به وزن ۶۰۰-۶۵۰ گرم</a:t>
            </a:r>
          </a:p>
          <a:p>
            <a:pPr algn="r"/>
            <a:r>
              <a:rPr lang="fa-IR" dirty="0"/>
              <a:t>عرضه میشود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47E426D-C03E-C4A0-411A-2F55EA75A8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961" y="1371601"/>
            <a:ext cx="6921215" cy="28194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674FAE2-ED27-15B8-E2E7-AC77D5D342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646" y="4310420"/>
            <a:ext cx="3431937" cy="2547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111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/>
              <a:t>انواع رقابت های بسکتبال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2057400"/>
            <a:ext cx="10058400" cy="4343400"/>
          </a:xfrm>
        </p:spPr>
        <p:txBody>
          <a:bodyPr/>
          <a:lstStyle/>
          <a:p>
            <a:r>
              <a:rPr lang="en-US" dirty="0"/>
              <a:t>NBA : National Basketball Association</a:t>
            </a:r>
          </a:p>
          <a:p>
            <a:endParaRPr lang="en-US" dirty="0"/>
          </a:p>
          <a:p>
            <a:r>
              <a:rPr lang="en-US" dirty="0"/>
              <a:t>NCAA :</a:t>
            </a:r>
            <a:r>
              <a:rPr lang="fa-IR" dirty="0"/>
              <a:t> </a:t>
            </a:r>
            <a:r>
              <a:rPr lang="en-US" dirty="0"/>
              <a:t> National Collegiate Athletic Association</a:t>
            </a:r>
          </a:p>
          <a:p>
            <a:endParaRPr lang="en-US" dirty="0"/>
          </a:p>
          <a:p>
            <a:r>
              <a:rPr lang="en-US" dirty="0"/>
              <a:t>FIBA 3*3 : International Basketball Federation 3 on 3</a:t>
            </a:r>
          </a:p>
        </p:txBody>
      </p:sp>
    </p:spTree>
    <p:extLst>
      <p:ext uri="{BB962C8B-B14F-4D97-AF65-F5344CB8AC3E}">
        <p14:creationId xmlns:p14="http://schemas.microsoft.com/office/powerpoint/2010/main" val="2905083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-876300"/>
            <a:ext cx="10058400" cy="1752600"/>
          </a:xfrm>
        </p:spPr>
        <p:txBody>
          <a:bodyPr/>
          <a:lstStyle/>
          <a:p>
            <a:pPr algn="ctr"/>
            <a:r>
              <a:rPr lang="fa-IR" dirty="0"/>
              <a:t>قوانین کلی بازی بسکتبال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1447800"/>
            <a:ext cx="12192000" cy="5410200"/>
          </a:xfrm>
        </p:spPr>
        <p:txBody>
          <a:bodyPr>
            <a:normAutofit/>
          </a:bodyPr>
          <a:lstStyle/>
          <a:p>
            <a:pPr algn="r"/>
            <a:r>
              <a:rPr lang="fa-IR" dirty="0"/>
              <a:t>بسکتبال یک ورزش گروهی است که در آن دو تیم ۵ نفره در مقابل هم قرار میگیرند و تلاش میکنند تا توپ را درون سبد تیم حریف قرار دهند.زمان انجام بازی ۴ کوارتر ۱۰ (در ان بی ای ۱۲) دقیقه ای برگزار میشود.  بازیکنان اجازه ندارند توپ را بگیرند و بدوند و حتما بای موقع حرکت با توپ دریبل بزنند. تعویض به صورت آزاد انجام میشود و خطا های شخصی و تیمی محاسبه میشود </a:t>
            </a:r>
          </a:p>
          <a:p>
            <a:pPr algn="r"/>
            <a:r>
              <a:rPr lang="fa-IR" dirty="0"/>
              <a:t>هر فرد اجازه انجام ۴ خطا ( در ان بی ای ۵)  را دارد و بعد از آن اخراج میشود و هر تیم در هر کوارتر اجازه انجام ۴ خطا را دارد و بعد از آن با هر خطا به تیم حریف دو پرتاب آزاد تعلق میگیرد.</a:t>
            </a:r>
          </a:p>
          <a:p>
            <a:pPr algn="r"/>
            <a:r>
              <a:rPr lang="fa-IR" dirty="0"/>
              <a:t>بازی با حضور ۳ داور در داخل زمین و ۳ داور پشت میز منشی برای ثبت خطا ها و امتیاز ها صورت میگیرد.</a:t>
            </a:r>
          </a:p>
          <a:p>
            <a:pPr algn="r"/>
            <a:r>
              <a:rPr lang="fa-IR" dirty="0"/>
              <a:t>نحوه امتیاز گیری:</a:t>
            </a:r>
          </a:p>
          <a:p>
            <a:pPr algn="r"/>
            <a:r>
              <a:rPr lang="fa-IR" dirty="0"/>
              <a:t>پرتاب های درون قوس ۲ امتیاز </a:t>
            </a:r>
          </a:p>
          <a:p>
            <a:pPr algn="r"/>
            <a:r>
              <a:rPr lang="fa-IR" dirty="0"/>
              <a:t>پرتاب های بیرون قوس ۳ امتیاز</a:t>
            </a:r>
          </a:p>
          <a:p>
            <a:pPr algn="r"/>
            <a:r>
              <a:rPr lang="fa-IR" dirty="0"/>
              <a:t>پرتاب آزاد(پنالتی) ۱ امتیاز</a:t>
            </a:r>
          </a:p>
          <a:p>
            <a:pPr algn="r"/>
            <a:endParaRPr lang="fa-IR" dirty="0"/>
          </a:p>
          <a:p>
            <a:pPr algn="r"/>
            <a:endParaRPr lang="fa-IR" dirty="0"/>
          </a:p>
          <a:p>
            <a:pPr algn="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47755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228600"/>
            <a:ext cx="10058400" cy="1143000"/>
          </a:xfrm>
        </p:spPr>
        <p:txBody>
          <a:bodyPr/>
          <a:lstStyle/>
          <a:p>
            <a:pPr algn="ctr"/>
            <a:r>
              <a:rPr lang="fa-IR" dirty="0"/>
              <a:t>شاخص ترین تیم ها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E7A9C42-2C68-5697-1A4B-D614DB3B7B8D}"/>
              </a:ext>
            </a:extLst>
          </p:cNvPr>
          <p:cNvSpPr txBox="1"/>
          <p:nvPr/>
        </p:nvSpPr>
        <p:spPr>
          <a:xfrm>
            <a:off x="0" y="1166842"/>
            <a:ext cx="65532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/>
              <a:t>Boston Celtics : 18</a:t>
            </a:r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r>
              <a:rPr lang="en-US" dirty="0"/>
              <a:t>Los </a:t>
            </a:r>
            <a:r>
              <a:rPr lang="en-US" dirty="0" err="1"/>
              <a:t>angeles</a:t>
            </a:r>
            <a:r>
              <a:rPr lang="en-US" dirty="0"/>
              <a:t> lakers : 17</a:t>
            </a:r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r>
              <a:rPr lang="en-US" dirty="0"/>
              <a:t>Golden state warriors : 7</a:t>
            </a:r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r>
              <a:rPr lang="en-US" dirty="0"/>
              <a:t>Chicago bulls: 6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93D5E08-6080-9E76-6932-785E77D1CC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1170823"/>
            <a:ext cx="2819400" cy="2286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6E0056F-D60B-C33A-3D61-4E770D93964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1170823"/>
            <a:ext cx="2819400" cy="2286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5029E78-BAB3-9E22-1BA1-A0B2F044E8B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5588" y="3795742"/>
            <a:ext cx="2822812" cy="226215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DAFBE02-7FB4-1E4B-C0E6-D55FB707A57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3450" y="3787781"/>
            <a:ext cx="2820750" cy="2262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551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228600"/>
            <a:ext cx="10058400" cy="1143000"/>
          </a:xfrm>
        </p:spPr>
        <p:txBody>
          <a:bodyPr/>
          <a:lstStyle/>
          <a:p>
            <a:pPr algn="ctr"/>
            <a:r>
              <a:rPr lang="fa-IR" dirty="0"/>
              <a:t>شاخص ترین بازیکن ها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E7A9C42-2C68-5697-1A4B-D614DB3B7B8D}"/>
              </a:ext>
            </a:extLst>
          </p:cNvPr>
          <p:cNvSpPr txBox="1"/>
          <p:nvPr/>
        </p:nvSpPr>
        <p:spPr>
          <a:xfrm>
            <a:off x="6824" y="1143000"/>
            <a:ext cx="6553200" cy="75713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Michael Jordan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LeBron </a:t>
            </a:r>
            <a:r>
              <a:rPr lang="en-US" dirty="0" err="1"/>
              <a:t>james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Kobe Bryant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Stephen curry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342900" indent="-342900">
              <a:buAutoNum type="arabicPeriod"/>
            </a:pPr>
            <a:endParaRPr lang="en-US" dirty="0"/>
          </a:p>
          <a:p>
            <a:endParaRPr lang="en-US" dirty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BC272E1-7600-3294-1401-581A54C6F9F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1295400"/>
            <a:ext cx="3380096" cy="24384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73B20A9-5D0C-6816-D31C-B2495A0AE4B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1295400"/>
            <a:ext cx="3411941" cy="24384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3028017-DD66-78A8-C5D7-AA3CA51079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8821" y="4113663"/>
            <a:ext cx="3380096" cy="24384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9E7DBF3-9579-4C1E-F523-919A4E18E89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599" y="4113663"/>
            <a:ext cx="3411941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5890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Basketball 16x9">
  <a:themeElements>
    <a:clrScheme name="Basketball">
      <a:dk1>
        <a:sysClr val="windowText" lastClr="000000"/>
      </a:dk1>
      <a:lt1>
        <a:sysClr val="window" lastClr="FFFFFF"/>
      </a:lt1>
      <a:dk2>
        <a:srgbClr val="51270B"/>
      </a:dk2>
      <a:lt2>
        <a:srgbClr val="CAAF92"/>
      </a:lt2>
      <a:accent1>
        <a:srgbClr val="8C061E"/>
      </a:accent1>
      <a:accent2>
        <a:srgbClr val="CD0205"/>
      </a:accent2>
      <a:accent3>
        <a:srgbClr val="D05002"/>
      </a:accent3>
      <a:accent4>
        <a:srgbClr val="052A5E"/>
      </a:accent4>
      <a:accent5>
        <a:srgbClr val="1A559C"/>
      </a:accent5>
      <a:accent6>
        <a:srgbClr val="156645"/>
      </a:accent6>
      <a:hlink>
        <a:srgbClr val="D05002"/>
      </a:hlink>
      <a:folHlink>
        <a:srgbClr val="808080"/>
      </a:folHlink>
    </a:clrScheme>
    <a:fontScheme name="Impact - Franklin Gothic Medium">
      <a:majorFont>
        <a:latin typeface="Impact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ketball presentation (widescreen).potx" id="{CC5AF3F1-F1AD-46F5-B229-4E1329F06412}" vid="{B7E1BF64-2168-4738-AA42-CF7C9F7F9E95}"/>
    </a:ext>
  </a:extLst>
</a:theme>
</file>

<file path=ppt/theme/theme2.xml><?xml version="1.0" encoding="utf-8"?>
<a:theme xmlns:a="http://schemas.openxmlformats.org/drawingml/2006/main" name="Office Theme">
  <a:themeElements>
    <a:clrScheme name="Basketball">
      <a:dk1>
        <a:sysClr val="windowText" lastClr="000000"/>
      </a:dk1>
      <a:lt1>
        <a:sysClr val="window" lastClr="FFFFFF"/>
      </a:lt1>
      <a:dk2>
        <a:srgbClr val="51270B"/>
      </a:dk2>
      <a:lt2>
        <a:srgbClr val="CAAF92"/>
      </a:lt2>
      <a:accent1>
        <a:srgbClr val="8C061E"/>
      </a:accent1>
      <a:accent2>
        <a:srgbClr val="CD0205"/>
      </a:accent2>
      <a:accent3>
        <a:srgbClr val="D05002"/>
      </a:accent3>
      <a:accent4>
        <a:srgbClr val="052A5E"/>
      </a:accent4>
      <a:accent5>
        <a:srgbClr val="1A559C"/>
      </a:accent5>
      <a:accent6>
        <a:srgbClr val="156645"/>
      </a:accent6>
      <a:hlink>
        <a:srgbClr val="D05002"/>
      </a:hlink>
      <a:folHlink>
        <a:srgbClr val="808080"/>
      </a:folHlink>
    </a:clrScheme>
    <a:fontScheme name="Impact - Franklin Gothic Medium">
      <a:majorFont>
        <a:latin typeface="Impact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Basketball">
      <a:dk1>
        <a:sysClr val="windowText" lastClr="000000"/>
      </a:dk1>
      <a:lt1>
        <a:sysClr val="window" lastClr="FFFFFF"/>
      </a:lt1>
      <a:dk2>
        <a:srgbClr val="51270B"/>
      </a:dk2>
      <a:lt2>
        <a:srgbClr val="CAAF92"/>
      </a:lt2>
      <a:accent1>
        <a:srgbClr val="8C061E"/>
      </a:accent1>
      <a:accent2>
        <a:srgbClr val="CD0205"/>
      </a:accent2>
      <a:accent3>
        <a:srgbClr val="D05002"/>
      </a:accent3>
      <a:accent4>
        <a:srgbClr val="052A5E"/>
      </a:accent4>
      <a:accent5>
        <a:srgbClr val="1A559C"/>
      </a:accent5>
      <a:accent6>
        <a:srgbClr val="156645"/>
      </a:accent6>
      <a:hlink>
        <a:srgbClr val="D05002"/>
      </a:hlink>
      <a:folHlink>
        <a:srgbClr val="808080"/>
      </a:folHlink>
    </a:clrScheme>
    <a:fontScheme name="Impact - Franklin Gothic Medium">
      <a:majorFont>
        <a:latin typeface="Impact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Basketball presentation (widescreen)</Template>
  <TotalTime>162</TotalTime>
  <Words>444</Words>
  <Application>Microsoft Office PowerPoint</Application>
  <PresentationFormat>Widescreen</PresentationFormat>
  <Paragraphs>74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Franklin Gothic Medium</vt:lpstr>
      <vt:lpstr>Impact</vt:lpstr>
      <vt:lpstr>Basketball 16x9</vt:lpstr>
      <vt:lpstr>تاریخ تربیت بدنی  استاد مومن پور</vt:lpstr>
      <vt:lpstr>زادگاه بازی بسکتبال آمریکاست. این بازی در اوایل پاییز سال ۱۸۹۱ میلادی توسط شخصی به نام جیمز نایسمیت پایه‌ریزی و ابداع شد. اما از قرن‌ها پیش در میان ساکنان نقاط مختلف قاره آمریکا، به ویژه آمریکای مرکزی و جنوبی انواعی از بازی و مسابقه رایج بوده که کم و بیش به بسکتبال شباهت داشته‌است.</vt:lpstr>
      <vt:lpstr>اطلاعات زمین و توپ</vt:lpstr>
      <vt:lpstr>انواع رقابت های بسکتبال</vt:lpstr>
      <vt:lpstr>قوانین کلی بازی بسکتبال</vt:lpstr>
      <vt:lpstr>شاخص ترین تیم ها</vt:lpstr>
      <vt:lpstr>شاخص ترین بازیکن ها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parsa</dc:creator>
  <cp:lastModifiedBy>parsa</cp:lastModifiedBy>
  <cp:revision>1</cp:revision>
  <dcterms:created xsi:type="dcterms:W3CDTF">2025-11-16T16:45:09Z</dcterms:created>
  <dcterms:modified xsi:type="dcterms:W3CDTF">2025-11-16T19:28:03Z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