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142.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147.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slides/slide143.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s/slide150.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s/slide148.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126.xml" ContentType="application/vnd.openxmlformats-officedocument.presentationml.slide+xml"/>
  <Override PartName="/ppt/slides/slide128.xml" ContentType="application/vnd.openxmlformats-officedocument.presentationml.slide+xml"/>
  <Override PartName="/ppt/slides/slide137.xml" ContentType="application/vnd.openxmlformats-officedocument.presentationml.slide+xml"/>
  <Override PartName="/ppt/slides/slide146.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44.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s/slide139.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59" r:id="rId1"/>
  </p:sldMasterIdLst>
  <p:notesMasterIdLst>
    <p:notesMasterId r:id="rId152"/>
  </p:notesMasterIdLst>
  <p:sldIdLst>
    <p:sldId id="379" r:id="rId2"/>
    <p:sldId id="386" r:id="rId3"/>
    <p:sldId id="387" r:id="rId4"/>
    <p:sldId id="388" r:id="rId5"/>
    <p:sldId id="389" r:id="rId6"/>
    <p:sldId id="390" r:id="rId7"/>
    <p:sldId id="391" r:id="rId8"/>
    <p:sldId id="392" r:id="rId9"/>
    <p:sldId id="393" r:id="rId10"/>
    <p:sldId id="394" r:id="rId11"/>
    <p:sldId id="395" r:id="rId12"/>
    <p:sldId id="396" r:id="rId13"/>
    <p:sldId id="368" r:id="rId14"/>
    <p:sldId id="359" r:id="rId15"/>
    <p:sldId id="369" r:id="rId16"/>
    <p:sldId id="370" r:id="rId17"/>
    <p:sldId id="371" r:id="rId18"/>
    <p:sldId id="372" r:id="rId19"/>
    <p:sldId id="364" r:id="rId20"/>
    <p:sldId id="373" r:id="rId21"/>
    <p:sldId id="374" r:id="rId22"/>
    <p:sldId id="375" r:id="rId23"/>
    <p:sldId id="376" r:id="rId24"/>
    <p:sldId id="377" r:id="rId25"/>
    <p:sldId id="378" r:id="rId26"/>
    <p:sldId id="406" r:id="rId27"/>
    <p:sldId id="407" r:id="rId28"/>
    <p:sldId id="408" r:id="rId29"/>
    <p:sldId id="409" r:id="rId30"/>
    <p:sldId id="410" r:id="rId31"/>
    <p:sldId id="411" r:id="rId32"/>
    <p:sldId id="412" r:id="rId33"/>
    <p:sldId id="413" r:id="rId34"/>
    <p:sldId id="414" r:id="rId35"/>
    <p:sldId id="415" r:id="rId36"/>
    <p:sldId id="416" r:id="rId37"/>
    <p:sldId id="417" r:id="rId38"/>
    <p:sldId id="418" r:id="rId39"/>
    <p:sldId id="419" r:id="rId40"/>
    <p:sldId id="420" r:id="rId41"/>
    <p:sldId id="421" r:id="rId42"/>
    <p:sldId id="422" r:id="rId43"/>
    <p:sldId id="423" r:id="rId44"/>
    <p:sldId id="424" r:id="rId45"/>
    <p:sldId id="425" r:id="rId46"/>
    <p:sldId id="426" r:id="rId47"/>
    <p:sldId id="427" r:id="rId48"/>
    <p:sldId id="428" r:id="rId49"/>
    <p:sldId id="440" r:id="rId50"/>
    <p:sldId id="429" r:id="rId51"/>
    <p:sldId id="431" r:id="rId52"/>
    <p:sldId id="432" r:id="rId53"/>
    <p:sldId id="433" r:id="rId54"/>
    <p:sldId id="434" r:id="rId55"/>
    <p:sldId id="435" r:id="rId56"/>
    <p:sldId id="436" r:id="rId57"/>
    <p:sldId id="437" r:id="rId58"/>
    <p:sldId id="438" r:id="rId59"/>
    <p:sldId id="439" r:id="rId60"/>
    <p:sldId id="282" r:id="rId61"/>
    <p:sldId id="283" r:id="rId62"/>
    <p:sldId id="284" r:id="rId63"/>
    <p:sldId id="285" r:id="rId64"/>
    <p:sldId id="278" r:id="rId65"/>
    <p:sldId id="257" r:id="rId66"/>
    <p:sldId id="260" r:id="rId67"/>
    <p:sldId id="258" r:id="rId68"/>
    <p:sldId id="259" r:id="rId69"/>
    <p:sldId id="261" r:id="rId70"/>
    <p:sldId id="262" r:id="rId71"/>
    <p:sldId id="263" r:id="rId72"/>
    <p:sldId id="264" r:id="rId73"/>
    <p:sldId id="265" r:id="rId74"/>
    <p:sldId id="267" r:id="rId75"/>
    <p:sldId id="286" r:id="rId76"/>
    <p:sldId id="287" r:id="rId77"/>
    <p:sldId id="268" r:id="rId78"/>
    <p:sldId id="269" r:id="rId79"/>
    <p:sldId id="270" r:id="rId80"/>
    <p:sldId id="272" r:id="rId81"/>
    <p:sldId id="271" r:id="rId82"/>
    <p:sldId id="273" r:id="rId83"/>
    <p:sldId id="274" r:id="rId84"/>
    <p:sldId id="275" r:id="rId85"/>
    <p:sldId id="276" r:id="rId86"/>
    <p:sldId id="277" r:id="rId87"/>
    <p:sldId id="279" r:id="rId88"/>
    <p:sldId id="280" r:id="rId89"/>
    <p:sldId id="288" r:id="rId90"/>
    <p:sldId id="289" r:id="rId91"/>
    <p:sldId id="290" r:id="rId92"/>
    <p:sldId id="291" r:id="rId93"/>
    <p:sldId id="292" r:id="rId94"/>
    <p:sldId id="293" r:id="rId95"/>
    <p:sldId id="294" r:id="rId96"/>
    <p:sldId id="295" r:id="rId97"/>
    <p:sldId id="296" r:id="rId98"/>
    <p:sldId id="297" r:id="rId99"/>
    <p:sldId id="298" r:id="rId100"/>
    <p:sldId id="299" r:id="rId101"/>
    <p:sldId id="300" r:id="rId102"/>
    <p:sldId id="301" r:id="rId103"/>
    <p:sldId id="302" r:id="rId104"/>
    <p:sldId id="303" r:id="rId105"/>
    <p:sldId id="304" r:id="rId106"/>
    <p:sldId id="305" r:id="rId107"/>
    <p:sldId id="306" r:id="rId108"/>
    <p:sldId id="307" r:id="rId109"/>
    <p:sldId id="308" r:id="rId110"/>
    <p:sldId id="309" r:id="rId111"/>
    <p:sldId id="310" r:id="rId112"/>
    <p:sldId id="311" r:id="rId113"/>
    <p:sldId id="312" r:id="rId114"/>
    <p:sldId id="313" r:id="rId115"/>
    <p:sldId id="314" r:id="rId116"/>
    <p:sldId id="315" r:id="rId117"/>
    <p:sldId id="316" r:id="rId118"/>
    <p:sldId id="317" r:id="rId119"/>
    <p:sldId id="318" r:id="rId120"/>
    <p:sldId id="319" r:id="rId121"/>
    <p:sldId id="320" r:id="rId122"/>
    <p:sldId id="321" r:id="rId123"/>
    <p:sldId id="322" r:id="rId124"/>
    <p:sldId id="323" r:id="rId125"/>
    <p:sldId id="324" r:id="rId126"/>
    <p:sldId id="325" r:id="rId127"/>
    <p:sldId id="334" r:id="rId128"/>
    <p:sldId id="326" r:id="rId129"/>
    <p:sldId id="327" r:id="rId130"/>
    <p:sldId id="328" r:id="rId131"/>
    <p:sldId id="329" r:id="rId132"/>
    <p:sldId id="330" r:id="rId133"/>
    <p:sldId id="331" r:id="rId134"/>
    <p:sldId id="332" r:id="rId135"/>
    <p:sldId id="336" r:id="rId136"/>
    <p:sldId id="337" r:id="rId137"/>
    <p:sldId id="338" r:id="rId138"/>
    <p:sldId id="339" r:id="rId139"/>
    <p:sldId id="340" r:id="rId140"/>
    <p:sldId id="341" r:id="rId141"/>
    <p:sldId id="342" r:id="rId142"/>
    <p:sldId id="343" r:id="rId143"/>
    <p:sldId id="344" r:id="rId144"/>
    <p:sldId id="345" r:id="rId145"/>
    <p:sldId id="347" r:id="rId146"/>
    <p:sldId id="348" r:id="rId147"/>
    <p:sldId id="349" r:id="rId148"/>
    <p:sldId id="350" r:id="rId149"/>
    <p:sldId id="351" r:id="rId150"/>
    <p:sldId id="355" r:id="rId151"/>
  </p:sldIdLst>
  <p:sldSz cx="9144000" cy="6858000" type="screen4x3"/>
  <p:notesSz cx="6858000" cy="9144000"/>
  <p:defaultTextStyle>
    <a:defPPr>
      <a:defRPr lang="ar-SA"/>
    </a:defPPr>
    <a:lvl1pPr algn="ctr" rtl="1" fontAlgn="base">
      <a:spcBef>
        <a:spcPct val="0"/>
      </a:spcBef>
      <a:spcAft>
        <a:spcPct val="0"/>
      </a:spcAft>
      <a:defRPr b="1" kern="1200">
        <a:solidFill>
          <a:schemeClr val="tx1"/>
        </a:solidFill>
        <a:latin typeface="Arial" charset="0"/>
        <a:ea typeface="+mn-ea"/>
        <a:cs typeface="Arial" charset="0"/>
      </a:defRPr>
    </a:lvl1pPr>
    <a:lvl2pPr marL="457200" algn="ctr" rtl="1" fontAlgn="base">
      <a:spcBef>
        <a:spcPct val="0"/>
      </a:spcBef>
      <a:spcAft>
        <a:spcPct val="0"/>
      </a:spcAft>
      <a:defRPr b="1" kern="1200">
        <a:solidFill>
          <a:schemeClr val="tx1"/>
        </a:solidFill>
        <a:latin typeface="Arial" charset="0"/>
        <a:ea typeface="+mn-ea"/>
        <a:cs typeface="Arial" charset="0"/>
      </a:defRPr>
    </a:lvl2pPr>
    <a:lvl3pPr marL="914400" algn="ctr" rtl="1" fontAlgn="base">
      <a:spcBef>
        <a:spcPct val="0"/>
      </a:spcBef>
      <a:spcAft>
        <a:spcPct val="0"/>
      </a:spcAft>
      <a:defRPr b="1" kern="1200">
        <a:solidFill>
          <a:schemeClr val="tx1"/>
        </a:solidFill>
        <a:latin typeface="Arial" charset="0"/>
        <a:ea typeface="+mn-ea"/>
        <a:cs typeface="Arial" charset="0"/>
      </a:defRPr>
    </a:lvl3pPr>
    <a:lvl4pPr marL="1371600" algn="ctr" rtl="1" fontAlgn="base">
      <a:spcBef>
        <a:spcPct val="0"/>
      </a:spcBef>
      <a:spcAft>
        <a:spcPct val="0"/>
      </a:spcAft>
      <a:defRPr b="1" kern="1200">
        <a:solidFill>
          <a:schemeClr val="tx1"/>
        </a:solidFill>
        <a:latin typeface="Arial" charset="0"/>
        <a:ea typeface="+mn-ea"/>
        <a:cs typeface="Arial" charset="0"/>
      </a:defRPr>
    </a:lvl4pPr>
    <a:lvl5pPr marL="1828800" algn="ctr" rtl="1"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3816" autoAdjust="0"/>
    <p:restoredTop sz="94660"/>
  </p:normalViewPr>
  <p:slideViewPr>
    <p:cSldViewPr>
      <p:cViewPr>
        <p:scale>
          <a:sx n="62" d="100"/>
          <a:sy n="62" d="100"/>
        </p:scale>
        <p:origin x="-1572" y="-24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5FE284-BA09-4205-9482-47F2102AA0FB}" type="datetimeFigureOut">
              <a:rPr lang="en-US" smtClean="0"/>
              <a:pPr/>
              <a:t>1/1/2014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AB0ADE-8D68-4E22-AE6A-B7E265C7DB6C}" type="slidenum">
              <a:rPr lang="en-US" smtClean="0"/>
              <a:pPr/>
              <a:t>‹#›</a:t>
            </a:fld>
            <a:endParaRPr lang="en-US"/>
          </a:p>
        </p:txBody>
      </p:sp>
    </p:spTree>
    <p:extLst>
      <p:ext uri="{BB962C8B-B14F-4D97-AF65-F5344CB8AC3E}">
        <p14:creationId xmlns:p14="http://schemas.microsoft.com/office/powerpoint/2010/main" xmlns="" val="1491312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0484" name="Slide Number Placeholder 3"/>
          <p:cNvSpPr>
            <a:spLocks noGrp="1"/>
          </p:cNvSpPr>
          <p:nvPr>
            <p:ph type="sldNum" sz="quarter" idx="5"/>
          </p:nvPr>
        </p:nvSpPr>
        <p:spPr bwMode="auto">
          <a:noFill/>
          <a:ln>
            <a:miter lim="800000"/>
            <a:headEnd/>
            <a:tailEnd/>
          </a:ln>
        </p:spPr>
        <p:txBody>
          <a:bodyPr/>
          <a:lstStyle/>
          <a:p>
            <a:fld id="{7BB81A10-BDC7-474D-8D56-6334BE939CC0}" type="slidenum">
              <a:rPr lang="ar-SA"/>
              <a:pPr/>
              <a:t>22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44034" name="Group 2"/>
          <p:cNvGrpSpPr>
            <a:grpSpLocks/>
          </p:cNvGrpSpPr>
          <p:nvPr/>
        </p:nvGrpSpPr>
        <p:grpSpPr bwMode="auto">
          <a:xfrm>
            <a:off x="0" y="0"/>
            <a:ext cx="5867400" cy="6858000"/>
            <a:chOff x="0" y="0"/>
            <a:chExt cx="3696" cy="4320"/>
          </a:xfrm>
        </p:grpSpPr>
        <p:sp>
          <p:nvSpPr>
            <p:cNvPr id="44035" name="Rectangle 3"/>
            <p:cNvSpPr>
              <a:spLocks noChangeArrowheads="1"/>
            </p:cNvSpPr>
            <p:nvPr/>
          </p:nvSpPr>
          <p:spPr bwMode="auto">
            <a:xfrm>
              <a:off x="0" y="0"/>
              <a:ext cx="2880" cy="4320"/>
            </a:xfrm>
            <a:prstGeom prst="rect">
              <a:avLst/>
            </a:prstGeom>
            <a:solidFill>
              <a:schemeClr val="accent2"/>
            </a:solidFill>
            <a:ln w="9525">
              <a:noFill/>
              <a:miter lim="800000"/>
              <a:headEnd/>
              <a:tailEnd/>
            </a:ln>
            <a:effectLst/>
          </p:spPr>
          <p:txBody>
            <a:bodyPr wrap="none" anchor="ctr"/>
            <a:lstStyle/>
            <a:p>
              <a:pPr rtl="0"/>
              <a:endParaRPr kumimoji="1" lang="en-US" sz="2400" b="0">
                <a:latin typeface="Times New Roman" pitchFamily="18" charset="0"/>
              </a:endParaRPr>
            </a:p>
          </p:txBody>
        </p:sp>
        <p:sp>
          <p:nvSpPr>
            <p:cNvPr id="44036" name="AutoShape 4"/>
            <p:cNvSpPr>
              <a:spLocks noChangeArrowheads="1"/>
            </p:cNvSpPr>
            <p:nvPr/>
          </p:nvSpPr>
          <p:spPr bwMode="white">
            <a:xfrm>
              <a:off x="432" y="624"/>
              <a:ext cx="3264" cy="1200"/>
            </a:xfrm>
            <a:prstGeom prst="roundRect">
              <a:avLst>
                <a:gd name="adj" fmla="val 50000"/>
              </a:avLst>
            </a:prstGeom>
            <a:solidFill>
              <a:schemeClr val="bg1"/>
            </a:solidFill>
            <a:ln w="9525">
              <a:noFill/>
              <a:round/>
              <a:headEnd/>
              <a:tailEnd/>
            </a:ln>
            <a:effectLst/>
          </p:spPr>
          <p:txBody>
            <a:bodyPr wrap="none" anchor="ctr"/>
            <a:lstStyle/>
            <a:p>
              <a:pPr rtl="0"/>
              <a:endParaRPr kumimoji="1" lang="en-US" sz="2400" b="0">
                <a:latin typeface="Times New Roman" pitchFamily="18" charset="0"/>
              </a:endParaRPr>
            </a:p>
          </p:txBody>
        </p:sp>
      </p:grpSp>
      <p:grpSp>
        <p:nvGrpSpPr>
          <p:cNvPr id="44037" name="Group 5"/>
          <p:cNvGrpSpPr>
            <a:grpSpLocks/>
          </p:cNvGrpSpPr>
          <p:nvPr/>
        </p:nvGrpSpPr>
        <p:grpSpPr bwMode="auto">
          <a:xfrm>
            <a:off x="3632200" y="4889500"/>
            <a:ext cx="4876800" cy="319088"/>
            <a:chOff x="2288" y="3080"/>
            <a:chExt cx="3072" cy="201"/>
          </a:xfrm>
        </p:grpSpPr>
        <p:sp>
          <p:nvSpPr>
            <p:cNvPr id="44038" name="AutoShape 6"/>
            <p:cNvSpPr>
              <a:spLocks noChangeArrowheads="1"/>
            </p:cNvSpPr>
            <p:nvPr/>
          </p:nvSpPr>
          <p:spPr bwMode="auto">
            <a:xfrm flipH="1">
              <a:off x="2288" y="3080"/>
              <a:ext cx="2914" cy="200"/>
            </a:xfrm>
            <a:prstGeom prst="roundRect">
              <a:avLst>
                <a:gd name="adj" fmla="val 0"/>
              </a:avLst>
            </a:prstGeom>
            <a:solidFill>
              <a:schemeClr val="hlink"/>
            </a:solidFill>
            <a:ln w="9525">
              <a:noFill/>
              <a:round/>
              <a:headEnd/>
              <a:tailEnd/>
            </a:ln>
            <a:effectLst/>
          </p:spPr>
          <p:txBody>
            <a:bodyPr wrap="none" anchor="ctr"/>
            <a:lstStyle/>
            <a:p>
              <a:endParaRPr lang="en-US"/>
            </a:p>
          </p:txBody>
        </p:sp>
        <p:sp>
          <p:nvSpPr>
            <p:cNvPr id="44039" name="AutoShape 7"/>
            <p:cNvSpPr>
              <a:spLocks noChangeArrowheads="1"/>
            </p:cNvSpPr>
            <p:nvPr/>
          </p:nvSpPr>
          <p:spPr bwMode="auto">
            <a:xfrm>
              <a:off x="5196" y="3080"/>
              <a:ext cx="164" cy="201"/>
            </a:xfrm>
            <a:prstGeom prst="flowChartDelay">
              <a:avLst/>
            </a:prstGeom>
            <a:solidFill>
              <a:schemeClr val="hlink"/>
            </a:solidFill>
            <a:ln w="9525">
              <a:noFill/>
              <a:miter lim="800000"/>
              <a:headEnd/>
              <a:tailEnd/>
            </a:ln>
            <a:effectLst/>
          </p:spPr>
          <p:txBody>
            <a:bodyPr wrap="none" anchor="ctr"/>
            <a:lstStyle/>
            <a:p>
              <a:endParaRPr lang="en-US"/>
            </a:p>
          </p:txBody>
        </p:sp>
      </p:grpSp>
      <p:sp>
        <p:nvSpPr>
          <p:cNvPr id="44040" name="Rectangle 8"/>
          <p:cNvSpPr>
            <a:spLocks noGrp="1" noChangeArrowheads="1"/>
          </p:cNvSpPr>
          <p:nvPr>
            <p:ph type="subTitle" idx="1"/>
          </p:nvPr>
        </p:nvSpPr>
        <p:spPr>
          <a:xfrm>
            <a:off x="4673600" y="2927350"/>
            <a:ext cx="4013200" cy="1822450"/>
          </a:xfrm>
        </p:spPr>
        <p:txBody>
          <a:bodyPr anchor="b"/>
          <a:lstStyle>
            <a:lvl1pPr marL="0" indent="0">
              <a:buFont typeface="Wingdings" pitchFamily="2" charset="2"/>
              <a:buNone/>
              <a:defRPr>
                <a:solidFill>
                  <a:schemeClr val="tx2"/>
                </a:solidFill>
              </a:defRPr>
            </a:lvl1pPr>
          </a:lstStyle>
          <a:p>
            <a:r>
              <a:rPr lang="en-US"/>
              <a:t>Click to edit Master subtitle style</a:t>
            </a:r>
          </a:p>
        </p:txBody>
      </p:sp>
      <p:sp>
        <p:nvSpPr>
          <p:cNvPr id="44041" name="Rectangle 9"/>
          <p:cNvSpPr>
            <a:spLocks noGrp="1" noChangeArrowheads="1"/>
          </p:cNvSpPr>
          <p:nvPr>
            <p:ph type="dt" sz="quarter" idx="2"/>
          </p:nvPr>
        </p:nvSpPr>
        <p:spPr/>
        <p:txBody>
          <a:bodyPr/>
          <a:lstStyle>
            <a:lvl1pPr>
              <a:defRPr>
                <a:solidFill>
                  <a:schemeClr val="bg1"/>
                </a:solidFill>
              </a:defRPr>
            </a:lvl1pPr>
          </a:lstStyle>
          <a:p>
            <a:endParaRPr lang="en-US"/>
          </a:p>
        </p:txBody>
      </p:sp>
      <p:sp>
        <p:nvSpPr>
          <p:cNvPr id="44042" name="Rectangle 10"/>
          <p:cNvSpPr>
            <a:spLocks noGrp="1" noChangeArrowheads="1"/>
          </p:cNvSpPr>
          <p:nvPr>
            <p:ph type="ftr" sz="quarter" idx="3"/>
          </p:nvPr>
        </p:nvSpPr>
        <p:spPr/>
        <p:txBody>
          <a:bodyPr/>
          <a:lstStyle>
            <a:lvl1pPr algn="r">
              <a:defRPr/>
            </a:lvl1pPr>
          </a:lstStyle>
          <a:p>
            <a:endParaRPr lang="en-US"/>
          </a:p>
        </p:txBody>
      </p:sp>
      <p:sp>
        <p:nvSpPr>
          <p:cNvPr id="44043" name="Rectangle 11"/>
          <p:cNvSpPr>
            <a:spLocks noGrp="1" noChangeArrowheads="1"/>
          </p:cNvSpPr>
          <p:nvPr>
            <p:ph type="sldNum" sz="quarter" idx="4"/>
          </p:nvPr>
        </p:nvSpPr>
        <p:spPr>
          <a:xfrm>
            <a:off x="76200" y="6248400"/>
            <a:ext cx="587375" cy="488950"/>
          </a:xfrm>
        </p:spPr>
        <p:txBody>
          <a:bodyPr anchorCtr="0"/>
          <a:lstStyle>
            <a:lvl1pPr>
              <a:defRPr/>
            </a:lvl1pPr>
          </a:lstStyle>
          <a:p>
            <a:fld id="{21936397-D4AD-45B4-B633-E588257EAB92}" type="slidenum">
              <a:rPr lang="ar-SA"/>
              <a:pPr/>
              <a:t>‹#›</a:t>
            </a:fld>
            <a:endParaRPr lang="en-US"/>
          </a:p>
        </p:txBody>
      </p:sp>
      <p:sp>
        <p:nvSpPr>
          <p:cNvPr id="44044" name="AutoShape 12"/>
          <p:cNvSpPr>
            <a:spLocks noGrp="1" noChangeArrowheads="1"/>
          </p:cNvSpPr>
          <p:nvPr>
            <p:ph type="ctrTitle" sz="quarter"/>
          </p:nvPr>
        </p:nvSpPr>
        <p:spPr>
          <a:xfrm>
            <a:off x="685800" y="990600"/>
            <a:ext cx="8229600" cy="1905000"/>
          </a:xfrm>
          <a:prstGeom prst="roundRect">
            <a:avLst>
              <a:gd name="adj" fmla="val 50000"/>
            </a:avLst>
          </a:prstGeom>
        </p:spPr>
        <p:txBody>
          <a:bodyPr anchor="ctr"/>
          <a:lstStyle>
            <a:lvl1pPr algn="ctr">
              <a:defRPr>
                <a:solidFill>
                  <a:schemeClr val="tx1"/>
                </a:solidFill>
              </a:defRPr>
            </a:lvl1pPr>
          </a:lstStyle>
          <a:p>
            <a:r>
              <a:rPr lang="en-US"/>
              <a:t>Click to edit Master title style</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iterate type="lt">
                                    <p:tmPct val="10000"/>
                                  </p:iterate>
                                  <p:childTnLst>
                                    <p:set>
                                      <p:cBhvr>
                                        <p:cTn id="6" dur="1" fill="hold">
                                          <p:stCondLst>
                                            <p:cond delay="0"/>
                                          </p:stCondLst>
                                        </p:cTn>
                                        <p:tgtEl>
                                          <p:spTgt spid="44044"/>
                                        </p:tgtEl>
                                        <p:attrNameLst>
                                          <p:attrName>style.visibility</p:attrName>
                                        </p:attrNameLst>
                                      </p:cBhvr>
                                      <p:to>
                                        <p:strVal val="visible"/>
                                      </p:to>
                                    </p:set>
                                    <p:animEffect transition="in" filter="fade">
                                      <p:cBhvr>
                                        <p:cTn id="7" dur="600">
                                          <p:stCondLst>
                                            <p:cond delay="0"/>
                                          </p:stCondLst>
                                        </p:cTn>
                                        <p:tgtEl>
                                          <p:spTgt spid="44044"/>
                                        </p:tgtEl>
                                      </p:cBhvr>
                                    </p:animEffect>
                                    <p:anim calcmode="lin" valueType="num">
                                      <p:cBhvr>
                                        <p:cTn id="8" dur="600" fill="hold">
                                          <p:stCondLst>
                                            <p:cond delay="0"/>
                                          </p:stCondLst>
                                        </p:cTn>
                                        <p:tgtEl>
                                          <p:spTgt spid="44044"/>
                                        </p:tgtEl>
                                        <p:attrNameLst>
                                          <p:attrName>style.rotation</p:attrName>
                                        </p:attrNameLst>
                                      </p:cBhvr>
                                      <p:tavLst>
                                        <p:tav tm="0">
                                          <p:val>
                                            <p:fltVal val="720"/>
                                          </p:val>
                                        </p:tav>
                                        <p:tav tm="100000">
                                          <p:val>
                                            <p:fltVal val="0"/>
                                          </p:val>
                                        </p:tav>
                                      </p:tavLst>
                                    </p:anim>
                                    <p:anim calcmode="lin" valueType="num">
                                      <p:cBhvr>
                                        <p:cTn id="9" dur="600" fill="hold">
                                          <p:stCondLst>
                                            <p:cond delay="0"/>
                                          </p:stCondLst>
                                        </p:cTn>
                                        <p:tgtEl>
                                          <p:spTgt spid="44044"/>
                                        </p:tgtEl>
                                        <p:attrNameLst>
                                          <p:attrName>ppt_h</p:attrName>
                                        </p:attrNameLst>
                                      </p:cBhvr>
                                      <p:tavLst>
                                        <p:tav tm="0">
                                          <p:val>
                                            <p:fltVal val="0"/>
                                          </p:val>
                                        </p:tav>
                                        <p:tav tm="100000">
                                          <p:val>
                                            <p:strVal val="#ppt_h"/>
                                          </p:val>
                                        </p:tav>
                                      </p:tavLst>
                                    </p:anim>
                                    <p:anim calcmode="lin" valueType="num">
                                      <p:cBhvr>
                                        <p:cTn id="10" dur="600" fill="hold">
                                          <p:stCondLst>
                                            <p:cond delay="0"/>
                                          </p:stCondLst>
                                        </p:cTn>
                                        <p:tgtEl>
                                          <p:spTgt spid="44044"/>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44040">
                                            <p:txEl>
                                              <p:pRg st="0" end="0"/>
                                            </p:txEl>
                                          </p:spTgt>
                                        </p:tgtEl>
                                        <p:attrNameLst>
                                          <p:attrName>style.visibility</p:attrName>
                                        </p:attrNameLst>
                                      </p:cBhvr>
                                      <p:to>
                                        <p:strVal val="visible"/>
                                      </p:to>
                                    </p:set>
                                    <p:animEffect transition="in" filter="slide(fromBottom)">
                                      <p:cBhvr>
                                        <p:cTn id="15" dur="500">
                                          <p:stCondLst>
                                            <p:cond delay="0"/>
                                          </p:stCondLst>
                                        </p:cTn>
                                        <p:tgtEl>
                                          <p:spTgt spid="4404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0" grpId="0" build="p">
        <p:tmplLst>
          <p:tmpl lvl="1">
            <p:tnLst>
              <p:par>
                <p:cTn presetID="12" presetClass="entr" presetSubtype="4" fill="hold" nodeType="clickEffect">
                  <p:stCondLst>
                    <p:cond delay="0"/>
                  </p:stCondLst>
                  <p:childTnLst>
                    <p:set>
                      <p:cBhvr>
                        <p:cTn dur="1" fill="hold">
                          <p:stCondLst>
                            <p:cond delay="0"/>
                          </p:stCondLst>
                        </p:cTn>
                        <p:tgtEl>
                          <p:spTgt spid="44040"/>
                        </p:tgtEl>
                        <p:attrNameLst>
                          <p:attrName>style.visibility</p:attrName>
                        </p:attrNameLst>
                      </p:cBhvr>
                      <p:to>
                        <p:strVal val="visible"/>
                      </p:to>
                    </p:set>
                    <p:animEffect transition="in" filter="slide(fromBottom)">
                      <p:cBhvr>
                        <p:cTn dur="500">
                          <p:stCondLst>
                            <p:cond delay="0"/>
                          </p:stCondLst>
                        </p:cTn>
                        <p:tgtEl>
                          <p:spTgt spid="44040"/>
                        </p:tgtEl>
                      </p:cBhvr>
                    </p:animEffect>
                  </p:childTnLst>
                </p:cTn>
              </p:par>
            </p:tnLst>
          </p:tmpl>
        </p:tmplLst>
      </p:bldP>
      <p:bldP spid="44044"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6D9614B-F577-4FB5-A11B-873CF06F5AB2}" type="slidenum">
              <a:rPr lang="ar-SA"/>
              <a:pPr/>
              <a:t>‹#›</a:t>
            </a:fld>
            <a:endParaRPr lang="en-US"/>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0"/>
            <a:ext cx="1981200" cy="5324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762000"/>
            <a:ext cx="5791200" cy="5324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5E3248C-2A25-4278-AB03-C8630A7C9E0B}" type="slidenum">
              <a:rPr lang="ar-SA"/>
              <a:pPr/>
              <a:t>‹#›</a:t>
            </a:fld>
            <a:endParaRPr lang="en-US"/>
          </a:p>
        </p:txBody>
      </p:sp>
    </p:spTree>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762000" y="762000"/>
            <a:ext cx="7924800" cy="53244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2438400" y="6248400"/>
            <a:ext cx="2130425" cy="474663"/>
          </a:xfrm>
        </p:spPr>
        <p:txBody>
          <a:bodyPr/>
          <a:lstStyle>
            <a:lvl1pPr>
              <a:defRPr/>
            </a:lvl1pPr>
          </a:lstStyle>
          <a:p>
            <a:endParaRPr lang="en-US"/>
          </a:p>
        </p:txBody>
      </p:sp>
      <p:sp>
        <p:nvSpPr>
          <p:cNvPr id="4" name="Footer Placeholder 3"/>
          <p:cNvSpPr>
            <a:spLocks noGrp="1"/>
          </p:cNvSpPr>
          <p:nvPr>
            <p:ph type="ftr" sz="quarter" idx="11"/>
          </p:nvPr>
        </p:nvSpPr>
        <p:spPr>
          <a:xfrm>
            <a:off x="5791200" y="6248400"/>
            <a:ext cx="2897188" cy="474663"/>
          </a:xfrm>
        </p:spPr>
        <p:txBody>
          <a:bodyPr/>
          <a:lstStyle>
            <a:lvl1pPr>
              <a:defRPr/>
            </a:lvl1pPr>
          </a:lstStyle>
          <a:p>
            <a:endParaRPr lang="en-US"/>
          </a:p>
        </p:txBody>
      </p:sp>
      <p:sp>
        <p:nvSpPr>
          <p:cNvPr id="5" name="Slide Number Placeholder 4"/>
          <p:cNvSpPr>
            <a:spLocks noGrp="1"/>
          </p:cNvSpPr>
          <p:nvPr>
            <p:ph type="sldNum" sz="quarter" idx="12"/>
          </p:nvPr>
        </p:nvSpPr>
        <p:spPr>
          <a:xfrm>
            <a:off x="84138" y="6242050"/>
            <a:ext cx="587375" cy="488950"/>
          </a:xfrm>
        </p:spPr>
        <p:txBody>
          <a:bodyPr/>
          <a:lstStyle>
            <a:lvl1pPr>
              <a:defRPr/>
            </a:lvl1pPr>
          </a:lstStyle>
          <a:p>
            <a:fld id="{9EE0D9D1-C1E6-41AF-8F5F-17A642599712}" type="slidenum">
              <a:rPr lang="ar-SA"/>
              <a:pPr/>
              <a:t>‹#›</a:t>
            </a:fld>
            <a:endParaRPr lang="en-US"/>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EADBF15-DC87-4C8C-9910-FCE75F362D14}" type="slidenum">
              <a:rPr lang="ar-SA"/>
              <a:pPr/>
              <a:t>‹#›</a:t>
            </a:fld>
            <a:endParaRPr lang="en-US"/>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194534E-B5F7-4FC1-BDCC-B973DC9650E4}" type="slidenum">
              <a:rPr lang="ar-SA"/>
              <a:pPr/>
              <a:t>‹#›</a:t>
            </a:fld>
            <a:endParaRPr lang="en-US"/>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362200"/>
            <a:ext cx="377031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0913" y="2362200"/>
            <a:ext cx="3770312"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0DE3485-1EB5-4F58-BA6A-FF86019F7E9F}" type="slidenum">
              <a:rPr lang="ar-SA"/>
              <a:pPr/>
              <a:t>‹#›</a:t>
            </a:fld>
            <a:endParaRPr lang="en-US"/>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C2A4E95D-B524-401C-B2E6-DDBA0EC7B682}" type="slidenum">
              <a:rPr lang="ar-SA"/>
              <a:pPr/>
              <a:t>‹#›</a:t>
            </a:fld>
            <a:endParaRPr lang="en-US"/>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16B703C9-54C2-4A10-B521-4361CC3A0289}" type="slidenum">
              <a:rPr lang="ar-SA"/>
              <a:pPr/>
              <a:t>‹#›</a:t>
            </a:fld>
            <a:endParaRPr lang="en-US"/>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A0C7A617-6AED-498E-BAE5-0EC4B6B8F85E}" type="slidenum">
              <a:rPr lang="ar-SA"/>
              <a:pPr/>
              <a:t>‹#›</a:t>
            </a:fld>
            <a:endParaRPr lang="en-US"/>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26FFF2B-E81C-4A02-8E1E-B5D315E161F3}" type="slidenum">
              <a:rPr lang="ar-SA"/>
              <a:pPr/>
              <a:t>‹#›</a:t>
            </a:fld>
            <a:endParaRPr lang="en-US"/>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72F8594-BD0F-4295-8BE9-FF9EA44E1616}" type="slidenum">
              <a:rPr lang="ar-SA"/>
              <a:pPr/>
              <a:t>‹#›</a:t>
            </a:fld>
            <a:endParaRPr lang="en-US"/>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3010" name="Group 2"/>
          <p:cNvGrpSpPr>
            <a:grpSpLocks/>
          </p:cNvGrpSpPr>
          <p:nvPr/>
        </p:nvGrpSpPr>
        <p:grpSpPr bwMode="auto">
          <a:xfrm>
            <a:off x="0" y="0"/>
            <a:ext cx="7620000" cy="6858000"/>
            <a:chOff x="0" y="0"/>
            <a:chExt cx="4800" cy="4320"/>
          </a:xfrm>
        </p:grpSpPr>
        <p:grpSp>
          <p:nvGrpSpPr>
            <p:cNvPr id="43011" name="Group 3"/>
            <p:cNvGrpSpPr>
              <a:grpSpLocks/>
            </p:cNvGrpSpPr>
            <p:nvPr userDrawn="1"/>
          </p:nvGrpSpPr>
          <p:grpSpPr bwMode="auto">
            <a:xfrm>
              <a:off x="0" y="0"/>
              <a:ext cx="2016" cy="4320"/>
              <a:chOff x="0" y="0"/>
              <a:chExt cx="2016" cy="4320"/>
            </a:xfrm>
          </p:grpSpPr>
          <p:sp>
            <p:nvSpPr>
              <p:cNvPr id="43012" name="Rectangle 4"/>
              <p:cNvSpPr>
                <a:spLocks noChangeArrowheads="1"/>
              </p:cNvSpPr>
              <p:nvPr userDrawn="1"/>
            </p:nvSpPr>
            <p:spPr bwMode="auto">
              <a:xfrm>
                <a:off x="0" y="0"/>
                <a:ext cx="480" cy="4320"/>
              </a:xfrm>
              <a:prstGeom prst="rect">
                <a:avLst/>
              </a:prstGeom>
              <a:solidFill>
                <a:schemeClr val="accent2"/>
              </a:solidFill>
              <a:ln w="9525">
                <a:noFill/>
                <a:miter lim="800000"/>
                <a:headEnd/>
                <a:tailEnd/>
              </a:ln>
              <a:effectLst/>
            </p:spPr>
            <p:txBody>
              <a:bodyPr wrap="none" anchor="ctr"/>
              <a:lstStyle/>
              <a:p>
                <a:endParaRPr lang="en-US"/>
              </a:p>
            </p:txBody>
          </p:sp>
          <p:sp>
            <p:nvSpPr>
              <p:cNvPr id="43013" name="Freeform 5"/>
              <p:cNvSpPr>
                <a:spLocks/>
              </p:cNvSpPr>
              <p:nvPr userDrawn="1"/>
            </p:nvSpPr>
            <p:spPr bwMode="auto">
              <a:xfrm>
                <a:off x="288" y="0"/>
                <a:ext cx="1728" cy="735"/>
              </a:xfrm>
              <a:custGeom>
                <a:avLst/>
                <a:gdLst/>
                <a:ahLst/>
                <a:cxnLst>
                  <a:cxn ang="0">
                    <a:pos x="1728" y="0"/>
                  </a:cxn>
                  <a:cxn ang="0">
                    <a:pos x="1728" y="480"/>
                  </a:cxn>
                  <a:cxn ang="0">
                    <a:pos x="380" y="482"/>
                  </a:cxn>
                  <a:cxn ang="0">
                    <a:pos x="354" y="480"/>
                  </a:cxn>
                  <a:cxn ang="0">
                    <a:pos x="308" y="489"/>
                  </a:cxn>
                  <a:cxn ang="0">
                    <a:pos x="246" y="531"/>
                  </a:cxn>
                  <a:cxn ang="0">
                    <a:pos x="206" y="597"/>
                  </a:cxn>
                  <a:cxn ang="0">
                    <a:pos x="192" y="666"/>
                  </a:cxn>
                  <a:cxn ang="0">
                    <a:pos x="192" y="735"/>
                  </a:cxn>
                  <a:cxn ang="0">
                    <a:pos x="0" y="735"/>
                  </a:cxn>
                  <a:cxn ang="0">
                    <a:pos x="0" y="480"/>
                  </a:cxn>
                  <a:cxn ang="0">
                    <a:pos x="0" y="0"/>
                  </a:cxn>
                  <a:cxn ang="0">
                    <a:pos x="1728" y="0"/>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w="9525" cap="flat" cmpd="sng">
                <a:noFill/>
                <a:prstDash val="solid"/>
                <a:miter lim="800000"/>
                <a:headEnd type="none" w="med" len="med"/>
                <a:tailEnd type="none" w="med" len="med"/>
              </a:ln>
              <a:effectLst/>
            </p:spPr>
            <p:txBody>
              <a:bodyPr wrap="none"/>
              <a:lstStyle/>
              <a:p>
                <a:endParaRPr lang="en-US"/>
              </a:p>
            </p:txBody>
          </p:sp>
        </p:grpSp>
        <p:grpSp>
          <p:nvGrpSpPr>
            <p:cNvPr id="43014" name="Group 6"/>
            <p:cNvGrpSpPr>
              <a:grpSpLocks/>
            </p:cNvGrpSpPr>
            <p:nvPr/>
          </p:nvGrpSpPr>
          <p:grpSpPr bwMode="auto">
            <a:xfrm>
              <a:off x="144" y="1248"/>
              <a:ext cx="4656" cy="201"/>
              <a:chOff x="144" y="1248"/>
              <a:chExt cx="4656" cy="201"/>
            </a:xfrm>
          </p:grpSpPr>
          <p:sp>
            <p:nvSpPr>
              <p:cNvPr id="43015" name="AutoShape 7"/>
              <p:cNvSpPr>
                <a:spLocks noChangeArrowheads="1"/>
              </p:cNvSpPr>
              <p:nvPr/>
            </p:nvSpPr>
            <p:spPr bwMode="auto">
              <a:xfrm>
                <a:off x="384" y="1248"/>
                <a:ext cx="4416" cy="200"/>
              </a:xfrm>
              <a:prstGeom prst="roundRect">
                <a:avLst>
                  <a:gd name="adj" fmla="val 0"/>
                </a:avLst>
              </a:prstGeom>
              <a:solidFill>
                <a:schemeClr val="hlink"/>
              </a:solidFill>
              <a:ln w="9525">
                <a:noFill/>
                <a:round/>
                <a:headEnd/>
                <a:tailEnd/>
              </a:ln>
              <a:effectLst/>
            </p:spPr>
            <p:txBody>
              <a:bodyPr wrap="none" anchor="ctr"/>
              <a:lstStyle/>
              <a:p>
                <a:endParaRPr lang="en-US"/>
              </a:p>
            </p:txBody>
          </p:sp>
          <p:sp>
            <p:nvSpPr>
              <p:cNvPr id="43016" name="AutoShape 8"/>
              <p:cNvSpPr>
                <a:spLocks noChangeArrowheads="1"/>
              </p:cNvSpPr>
              <p:nvPr/>
            </p:nvSpPr>
            <p:spPr bwMode="auto">
              <a:xfrm flipH="1">
                <a:off x="144" y="1248"/>
                <a:ext cx="248" cy="201"/>
              </a:xfrm>
              <a:prstGeom prst="flowChartDelay">
                <a:avLst/>
              </a:prstGeom>
              <a:solidFill>
                <a:schemeClr val="hlink"/>
              </a:solidFill>
              <a:ln w="9525">
                <a:noFill/>
                <a:miter lim="800000"/>
                <a:headEnd/>
                <a:tailEnd/>
              </a:ln>
              <a:effectLst/>
            </p:spPr>
            <p:txBody>
              <a:bodyPr wrap="none" anchor="ctr"/>
              <a:lstStyle/>
              <a:p>
                <a:endParaRPr lang="en-US"/>
              </a:p>
            </p:txBody>
          </p:sp>
        </p:grpSp>
      </p:grpSp>
      <p:sp>
        <p:nvSpPr>
          <p:cNvPr id="43017" name="AutoShape 9"/>
          <p:cNvSpPr>
            <a:spLocks noGrp="1" noChangeArrowheads="1"/>
          </p:cNvSpPr>
          <p:nvPr>
            <p:ph type="title"/>
          </p:nvPr>
        </p:nvSpPr>
        <p:spPr bwMode="auto">
          <a:xfrm>
            <a:off x="762000" y="762000"/>
            <a:ext cx="7924800" cy="1143000"/>
          </a:xfrm>
          <a:prstGeom prst="roundRect">
            <a:avLst>
              <a:gd name="adj" fmla="val 21667"/>
            </a:avLst>
          </a:prstGeom>
          <a:noFill/>
          <a:ln w="9525">
            <a:noFill/>
            <a:round/>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43018" name="Rectangle 10"/>
          <p:cNvSpPr>
            <a:spLocks noGrp="1" noChangeArrowheads="1"/>
          </p:cNvSpPr>
          <p:nvPr>
            <p:ph type="body" idx="1"/>
          </p:nvPr>
        </p:nvSpPr>
        <p:spPr bwMode="auto">
          <a:xfrm>
            <a:off x="838200" y="2362200"/>
            <a:ext cx="7693025" cy="37242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3019" name="Rectangle 11"/>
          <p:cNvSpPr>
            <a:spLocks noGrp="1" noChangeArrowheads="1"/>
          </p:cNvSpPr>
          <p:nvPr>
            <p:ph type="dt" sz="half" idx="2"/>
          </p:nvPr>
        </p:nvSpPr>
        <p:spPr bwMode="auto">
          <a:xfrm>
            <a:off x="2438400" y="6248400"/>
            <a:ext cx="2130425"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rtl="0">
              <a:defRPr sz="1400" b="0"/>
            </a:lvl1pPr>
          </a:lstStyle>
          <a:p>
            <a:endParaRPr lang="en-US"/>
          </a:p>
        </p:txBody>
      </p:sp>
      <p:sp>
        <p:nvSpPr>
          <p:cNvPr id="43020" name="Rectangle 12"/>
          <p:cNvSpPr>
            <a:spLocks noGrp="1" noChangeArrowheads="1"/>
          </p:cNvSpPr>
          <p:nvPr>
            <p:ph type="ftr" sz="quarter" idx="3"/>
          </p:nvPr>
        </p:nvSpPr>
        <p:spPr bwMode="auto">
          <a:xfrm>
            <a:off x="5791200" y="6248400"/>
            <a:ext cx="2897188"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rtl="0">
              <a:defRPr sz="1400" b="0"/>
            </a:lvl1pPr>
          </a:lstStyle>
          <a:p>
            <a:endParaRPr lang="en-US"/>
          </a:p>
        </p:txBody>
      </p:sp>
      <p:sp>
        <p:nvSpPr>
          <p:cNvPr id="43021" name="Rectangle 13"/>
          <p:cNvSpPr>
            <a:spLocks noGrp="1" noChangeArrowheads="1"/>
          </p:cNvSpPr>
          <p:nvPr>
            <p:ph type="sldNum" sz="quarter" idx="4"/>
          </p:nvPr>
        </p:nvSpPr>
        <p:spPr bwMode="auto">
          <a:xfrm>
            <a:off x="84138" y="6242050"/>
            <a:ext cx="587375"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l" rtl="0">
              <a:defRPr sz="2600">
                <a:solidFill>
                  <a:schemeClr val="bg1"/>
                </a:solidFill>
              </a:defRPr>
            </a:lvl1pPr>
          </a:lstStyle>
          <a:p>
            <a:fld id="{DA111C30-A9EA-4985-83A0-D02BEBA91382}" type="slidenum">
              <a:rPr lang="ar-SA"/>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iterate type="lt">
                                    <p:tmPct val="10000"/>
                                  </p:iterate>
                                  <p:childTnLst>
                                    <p:set>
                                      <p:cBhvr>
                                        <p:cTn id="6" dur="1" fill="hold">
                                          <p:stCondLst>
                                            <p:cond delay="0"/>
                                          </p:stCondLst>
                                        </p:cTn>
                                        <p:tgtEl>
                                          <p:spTgt spid="43017"/>
                                        </p:tgtEl>
                                        <p:attrNameLst>
                                          <p:attrName>style.visibility</p:attrName>
                                        </p:attrNameLst>
                                      </p:cBhvr>
                                      <p:to>
                                        <p:strVal val="visible"/>
                                      </p:to>
                                    </p:set>
                                    <p:animEffect transition="in" filter="fade">
                                      <p:cBhvr>
                                        <p:cTn id="7" dur="600">
                                          <p:stCondLst>
                                            <p:cond delay="0"/>
                                          </p:stCondLst>
                                        </p:cTn>
                                        <p:tgtEl>
                                          <p:spTgt spid="43017"/>
                                        </p:tgtEl>
                                      </p:cBhvr>
                                    </p:animEffect>
                                    <p:anim calcmode="lin" valueType="num">
                                      <p:cBhvr>
                                        <p:cTn id="8" dur="600" fill="hold">
                                          <p:stCondLst>
                                            <p:cond delay="0"/>
                                          </p:stCondLst>
                                        </p:cTn>
                                        <p:tgtEl>
                                          <p:spTgt spid="43017"/>
                                        </p:tgtEl>
                                        <p:attrNameLst>
                                          <p:attrName>style.rotation</p:attrName>
                                        </p:attrNameLst>
                                      </p:cBhvr>
                                      <p:tavLst>
                                        <p:tav tm="0">
                                          <p:val>
                                            <p:fltVal val="720"/>
                                          </p:val>
                                        </p:tav>
                                        <p:tav tm="100000">
                                          <p:val>
                                            <p:fltVal val="0"/>
                                          </p:val>
                                        </p:tav>
                                      </p:tavLst>
                                    </p:anim>
                                    <p:anim calcmode="lin" valueType="num">
                                      <p:cBhvr>
                                        <p:cTn id="9" dur="600" fill="hold">
                                          <p:stCondLst>
                                            <p:cond delay="0"/>
                                          </p:stCondLst>
                                        </p:cTn>
                                        <p:tgtEl>
                                          <p:spTgt spid="43017"/>
                                        </p:tgtEl>
                                        <p:attrNameLst>
                                          <p:attrName>ppt_h</p:attrName>
                                        </p:attrNameLst>
                                      </p:cBhvr>
                                      <p:tavLst>
                                        <p:tav tm="0">
                                          <p:val>
                                            <p:fltVal val="0"/>
                                          </p:val>
                                        </p:tav>
                                        <p:tav tm="100000">
                                          <p:val>
                                            <p:strVal val="#ppt_h"/>
                                          </p:val>
                                        </p:tav>
                                      </p:tavLst>
                                    </p:anim>
                                    <p:anim calcmode="lin" valueType="num">
                                      <p:cBhvr>
                                        <p:cTn id="10" dur="600" fill="hold">
                                          <p:stCondLst>
                                            <p:cond delay="0"/>
                                          </p:stCondLst>
                                        </p:cTn>
                                        <p:tgtEl>
                                          <p:spTgt spid="43017"/>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43018">
                                            <p:txEl>
                                              <p:pRg st="0" end="0"/>
                                            </p:txEl>
                                          </p:spTgt>
                                        </p:tgtEl>
                                        <p:attrNameLst>
                                          <p:attrName>style.visibility</p:attrName>
                                        </p:attrNameLst>
                                      </p:cBhvr>
                                      <p:to>
                                        <p:strVal val="visible"/>
                                      </p:to>
                                    </p:set>
                                    <p:animEffect transition="in" filter="slide(fromBottom)">
                                      <p:cBhvr>
                                        <p:cTn id="15" dur="500">
                                          <p:stCondLst>
                                            <p:cond delay="0"/>
                                          </p:stCondLst>
                                        </p:cTn>
                                        <p:tgtEl>
                                          <p:spTgt spid="43018">
                                            <p:txEl>
                                              <p:pRg st="0" end="0"/>
                                            </p:txEl>
                                          </p:spTgt>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43018">
                                            <p:txEl>
                                              <p:pRg st="1" end="1"/>
                                            </p:txEl>
                                          </p:spTgt>
                                        </p:tgtEl>
                                        <p:attrNameLst>
                                          <p:attrName>style.visibility</p:attrName>
                                        </p:attrNameLst>
                                      </p:cBhvr>
                                      <p:to>
                                        <p:strVal val="visible"/>
                                      </p:to>
                                    </p:set>
                                    <p:animEffect transition="in" filter="slide(fromBottom)">
                                      <p:cBhvr>
                                        <p:cTn id="18" dur="500">
                                          <p:stCondLst>
                                            <p:cond delay="0"/>
                                          </p:stCondLst>
                                        </p:cTn>
                                        <p:tgtEl>
                                          <p:spTgt spid="43018">
                                            <p:txEl>
                                              <p:pRg st="1" end="1"/>
                                            </p:txEl>
                                          </p:spTgt>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43018">
                                            <p:txEl>
                                              <p:pRg st="2" end="2"/>
                                            </p:txEl>
                                          </p:spTgt>
                                        </p:tgtEl>
                                        <p:attrNameLst>
                                          <p:attrName>style.visibility</p:attrName>
                                        </p:attrNameLst>
                                      </p:cBhvr>
                                      <p:to>
                                        <p:strVal val="visible"/>
                                      </p:to>
                                    </p:set>
                                    <p:animEffect transition="in" filter="slide(fromBottom)">
                                      <p:cBhvr>
                                        <p:cTn id="21" dur="500">
                                          <p:stCondLst>
                                            <p:cond delay="0"/>
                                          </p:stCondLst>
                                        </p:cTn>
                                        <p:tgtEl>
                                          <p:spTgt spid="43018">
                                            <p:txEl>
                                              <p:pRg st="2" end="2"/>
                                            </p:txEl>
                                          </p:spTgt>
                                        </p:tgtEl>
                                      </p:cBhvr>
                                    </p:animEffect>
                                  </p:childTnLst>
                                </p:cTn>
                              </p:par>
                              <p:par>
                                <p:cTn id="22" presetID="12" presetClass="entr" presetSubtype="4" fill="hold" grpId="0" nodeType="withEffect">
                                  <p:stCondLst>
                                    <p:cond delay="0"/>
                                  </p:stCondLst>
                                  <p:childTnLst>
                                    <p:set>
                                      <p:cBhvr>
                                        <p:cTn id="23" dur="1" fill="hold">
                                          <p:stCondLst>
                                            <p:cond delay="0"/>
                                          </p:stCondLst>
                                        </p:cTn>
                                        <p:tgtEl>
                                          <p:spTgt spid="43018">
                                            <p:txEl>
                                              <p:pRg st="3" end="3"/>
                                            </p:txEl>
                                          </p:spTgt>
                                        </p:tgtEl>
                                        <p:attrNameLst>
                                          <p:attrName>style.visibility</p:attrName>
                                        </p:attrNameLst>
                                      </p:cBhvr>
                                      <p:to>
                                        <p:strVal val="visible"/>
                                      </p:to>
                                    </p:set>
                                    <p:animEffect transition="in" filter="slide(fromBottom)">
                                      <p:cBhvr>
                                        <p:cTn id="24" dur="500">
                                          <p:stCondLst>
                                            <p:cond delay="0"/>
                                          </p:stCondLst>
                                        </p:cTn>
                                        <p:tgtEl>
                                          <p:spTgt spid="43018">
                                            <p:txEl>
                                              <p:pRg st="3" end="3"/>
                                            </p:txEl>
                                          </p:spTgt>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43018">
                                            <p:txEl>
                                              <p:pRg st="4" end="4"/>
                                            </p:txEl>
                                          </p:spTgt>
                                        </p:tgtEl>
                                        <p:attrNameLst>
                                          <p:attrName>style.visibility</p:attrName>
                                        </p:attrNameLst>
                                      </p:cBhvr>
                                      <p:to>
                                        <p:strVal val="visible"/>
                                      </p:to>
                                    </p:set>
                                    <p:animEffect transition="in" filter="slide(fromBottom)">
                                      <p:cBhvr>
                                        <p:cTn id="27" dur="500">
                                          <p:stCondLst>
                                            <p:cond delay="0"/>
                                          </p:stCondLst>
                                        </p:cTn>
                                        <p:tgtEl>
                                          <p:spTgt spid="4301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7" grpId="0"/>
      <p:bldP spid="43018" grpId="0" build="p">
        <p:tmplLst>
          <p:tmpl lvl="1">
            <p:tnLst>
              <p:par>
                <p:cTn presetID="12" presetClass="entr" presetSubtype="4" fill="hold" nodeType="clickEffect">
                  <p:stCondLst>
                    <p:cond delay="0"/>
                  </p:stCondLst>
                  <p:childTnLst>
                    <p:set>
                      <p:cBhvr>
                        <p:cTn dur="1" fill="hold">
                          <p:stCondLst>
                            <p:cond delay="0"/>
                          </p:stCondLst>
                        </p:cTn>
                        <p:tgtEl>
                          <p:spTgt spid="43018"/>
                        </p:tgtEl>
                        <p:attrNameLst>
                          <p:attrName>style.visibility</p:attrName>
                        </p:attrNameLst>
                      </p:cBhvr>
                      <p:to>
                        <p:strVal val="visible"/>
                      </p:to>
                    </p:set>
                    <p:animEffect transition="in" filter="slide(fromBottom)">
                      <p:cBhvr>
                        <p:cTn dur="500">
                          <p:stCondLst>
                            <p:cond delay="0"/>
                          </p:stCondLst>
                        </p:cTn>
                        <p:tgtEl>
                          <p:spTgt spid="43018"/>
                        </p:tgtEl>
                      </p:cBhvr>
                    </p:animEffect>
                  </p:childTnLst>
                </p:cTn>
              </p:par>
            </p:tnLst>
          </p:tmpl>
          <p:tmpl lvl="2">
            <p:tnLst>
              <p:par>
                <p:cTn presetID="12" presetClass="entr" presetSubtype="4" fill="hold" nodeType="withEffect">
                  <p:stCondLst>
                    <p:cond delay="0"/>
                  </p:stCondLst>
                  <p:childTnLst>
                    <p:set>
                      <p:cBhvr>
                        <p:cTn dur="1" fill="hold">
                          <p:stCondLst>
                            <p:cond delay="0"/>
                          </p:stCondLst>
                        </p:cTn>
                        <p:tgtEl>
                          <p:spTgt spid="43018"/>
                        </p:tgtEl>
                        <p:attrNameLst>
                          <p:attrName>style.visibility</p:attrName>
                        </p:attrNameLst>
                      </p:cBhvr>
                      <p:to>
                        <p:strVal val="visible"/>
                      </p:to>
                    </p:set>
                    <p:animEffect transition="in" filter="slide(fromBottom)">
                      <p:cBhvr>
                        <p:cTn dur="500">
                          <p:stCondLst>
                            <p:cond delay="0"/>
                          </p:stCondLst>
                        </p:cTn>
                        <p:tgtEl>
                          <p:spTgt spid="43018"/>
                        </p:tgtEl>
                      </p:cBhvr>
                    </p:animEffect>
                  </p:childTnLst>
                </p:cTn>
              </p:par>
            </p:tnLst>
          </p:tmpl>
          <p:tmpl lvl="3">
            <p:tnLst>
              <p:par>
                <p:cTn presetID="12" presetClass="entr" presetSubtype="4" fill="hold" nodeType="withEffect">
                  <p:stCondLst>
                    <p:cond delay="0"/>
                  </p:stCondLst>
                  <p:childTnLst>
                    <p:set>
                      <p:cBhvr>
                        <p:cTn dur="1" fill="hold">
                          <p:stCondLst>
                            <p:cond delay="0"/>
                          </p:stCondLst>
                        </p:cTn>
                        <p:tgtEl>
                          <p:spTgt spid="43018"/>
                        </p:tgtEl>
                        <p:attrNameLst>
                          <p:attrName>style.visibility</p:attrName>
                        </p:attrNameLst>
                      </p:cBhvr>
                      <p:to>
                        <p:strVal val="visible"/>
                      </p:to>
                    </p:set>
                    <p:animEffect transition="in" filter="slide(fromBottom)">
                      <p:cBhvr>
                        <p:cTn dur="500">
                          <p:stCondLst>
                            <p:cond delay="0"/>
                          </p:stCondLst>
                        </p:cTn>
                        <p:tgtEl>
                          <p:spTgt spid="43018"/>
                        </p:tgtEl>
                      </p:cBhvr>
                    </p:animEffect>
                  </p:childTnLst>
                </p:cTn>
              </p:par>
            </p:tnLst>
          </p:tmpl>
          <p:tmpl lvl="4">
            <p:tnLst>
              <p:par>
                <p:cTn presetID="12" presetClass="entr" presetSubtype="4" fill="hold" nodeType="withEffect">
                  <p:stCondLst>
                    <p:cond delay="0"/>
                  </p:stCondLst>
                  <p:childTnLst>
                    <p:set>
                      <p:cBhvr>
                        <p:cTn dur="1" fill="hold">
                          <p:stCondLst>
                            <p:cond delay="0"/>
                          </p:stCondLst>
                        </p:cTn>
                        <p:tgtEl>
                          <p:spTgt spid="43018"/>
                        </p:tgtEl>
                        <p:attrNameLst>
                          <p:attrName>style.visibility</p:attrName>
                        </p:attrNameLst>
                      </p:cBhvr>
                      <p:to>
                        <p:strVal val="visible"/>
                      </p:to>
                    </p:set>
                    <p:animEffect transition="in" filter="slide(fromBottom)">
                      <p:cBhvr>
                        <p:cTn dur="500">
                          <p:stCondLst>
                            <p:cond delay="0"/>
                          </p:stCondLst>
                        </p:cTn>
                        <p:tgtEl>
                          <p:spTgt spid="43018"/>
                        </p:tgtEl>
                      </p:cBhvr>
                    </p:animEffect>
                  </p:childTnLst>
                </p:cTn>
              </p:par>
            </p:tnLst>
          </p:tmpl>
          <p:tmpl lvl="5">
            <p:tnLst>
              <p:par>
                <p:cTn presetID="12" presetClass="entr" presetSubtype="4" fill="hold" nodeType="withEffect">
                  <p:stCondLst>
                    <p:cond delay="0"/>
                  </p:stCondLst>
                  <p:childTnLst>
                    <p:set>
                      <p:cBhvr>
                        <p:cTn dur="1" fill="hold">
                          <p:stCondLst>
                            <p:cond delay="0"/>
                          </p:stCondLst>
                        </p:cTn>
                        <p:tgtEl>
                          <p:spTgt spid="43018"/>
                        </p:tgtEl>
                        <p:attrNameLst>
                          <p:attrName>style.visibility</p:attrName>
                        </p:attrNameLst>
                      </p:cBhvr>
                      <p:to>
                        <p:strVal val="visible"/>
                      </p:to>
                    </p:set>
                    <p:animEffect transition="in" filter="slide(fromBottom)">
                      <p:cBhvr>
                        <p:cTn dur="500">
                          <p:stCondLst>
                            <p:cond delay="0"/>
                          </p:stCondLst>
                        </p:cTn>
                        <p:tgtEl>
                          <p:spTgt spid="43018"/>
                        </p:tgtEl>
                      </p:cBhvr>
                    </p:animEffect>
                  </p:childTnLst>
                </p:cTn>
              </p:par>
            </p:tnLst>
          </p:tmpl>
        </p:tmplLst>
      </p:bldP>
    </p:bldLst>
  </p:timing>
  <p:txStyles>
    <p:titleStyle>
      <a:lvl1pPr algn="l" rtl="1" fontAlgn="base">
        <a:lnSpc>
          <a:spcPct val="90000"/>
        </a:lnSpc>
        <a:spcBef>
          <a:spcPct val="0"/>
        </a:spcBef>
        <a:spcAft>
          <a:spcPct val="0"/>
        </a:spcAft>
        <a:defRPr sz="3600" b="1">
          <a:solidFill>
            <a:schemeClr val="tx2"/>
          </a:solidFill>
          <a:latin typeface="+mj-lt"/>
          <a:ea typeface="+mj-ea"/>
          <a:cs typeface="+mj-cs"/>
        </a:defRPr>
      </a:lvl1pPr>
      <a:lvl2pPr algn="l" rtl="1" fontAlgn="base">
        <a:lnSpc>
          <a:spcPct val="90000"/>
        </a:lnSpc>
        <a:spcBef>
          <a:spcPct val="0"/>
        </a:spcBef>
        <a:spcAft>
          <a:spcPct val="0"/>
        </a:spcAft>
        <a:defRPr sz="3600" b="1">
          <a:solidFill>
            <a:schemeClr val="tx2"/>
          </a:solidFill>
          <a:latin typeface="Arial" charset="0"/>
          <a:cs typeface="Arial" charset="0"/>
        </a:defRPr>
      </a:lvl2pPr>
      <a:lvl3pPr algn="l" rtl="1" fontAlgn="base">
        <a:lnSpc>
          <a:spcPct val="90000"/>
        </a:lnSpc>
        <a:spcBef>
          <a:spcPct val="0"/>
        </a:spcBef>
        <a:spcAft>
          <a:spcPct val="0"/>
        </a:spcAft>
        <a:defRPr sz="3600" b="1">
          <a:solidFill>
            <a:schemeClr val="tx2"/>
          </a:solidFill>
          <a:latin typeface="Arial" charset="0"/>
          <a:cs typeface="Arial" charset="0"/>
        </a:defRPr>
      </a:lvl3pPr>
      <a:lvl4pPr algn="l" rtl="1" fontAlgn="base">
        <a:lnSpc>
          <a:spcPct val="90000"/>
        </a:lnSpc>
        <a:spcBef>
          <a:spcPct val="0"/>
        </a:spcBef>
        <a:spcAft>
          <a:spcPct val="0"/>
        </a:spcAft>
        <a:defRPr sz="3600" b="1">
          <a:solidFill>
            <a:schemeClr val="tx2"/>
          </a:solidFill>
          <a:latin typeface="Arial" charset="0"/>
          <a:cs typeface="Arial" charset="0"/>
        </a:defRPr>
      </a:lvl4pPr>
      <a:lvl5pPr algn="l" rtl="1" fontAlgn="base">
        <a:lnSpc>
          <a:spcPct val="90000"/>
        </a:lnSpc>
        <a:spcBef>
          <a:spcPct val="0"/>
        </a:spcBef>
        <a:spcAft>
          <a:spcPct val="0"/>
        </a:spcAft>
        <a:defRPr sz="3600" b="1">
          <a:solidFill>
            <a:schemeClr val="tx2"/>
          </a:solidFill>
          <a:latin typeface="Arial" charset="0"/>
          <a:cs typeface="Arial" charset="0"/>
        </a:defRPr>
      </a:lvl5pPr>
      <a:lvl6pPr marL="457200" algn="l" rtl="1" fontAlgn="base">
        <a:lnSpc>
          <a:spcPct val="90000"/>
        </a:lnSpc>
        <a:spcBef>
          <a:spcPct val="0"/>
        </a:spcBef>
        <a:spcAft>
          <a:spcPct val="0"/>
        </a:spcAft>
        <a:defRPr sz="3600" b="1">
          <a:solidFill>
            <a:schemeClr val="tx2"/>
          </a:solidFill>
          <a:latin typeface="Arial" charset="0"/>
          <a:cs typeface="Arial" charset="0"/>
        </a:defRPr>
      </a:lvl6pPr>
      <a:lvl7pPr marL="914400" algn="l" rtl="1" fontAlgn="base">
        <a:lnSpc>
          <a:spcPct val="90000"/>
        </a:lnSpc>
        <a:spcBef>
          <a:spcPct val="0"/>
        </a:spcBef>
        <a:spcAft>
          <a:spcPct val="0"/>
        </a:spcAft>
        <a:defRPr sz="3600" b="1">
          <a:solidFill>
            <a:schemeClr val="tx2"/>
          </a:solidFill>
          <a:latin typeface="Arial" charset="0"/>
          <a:cs typeface="Arial" charset="0"/>
        </a:defRPr>
      </a:lvl7pPr>
      <a:lvl8pPr marL="1371600" algn="l" rtl="1" fontAlgn="base">
        <a:lnSpc>
          <a:spcPct val="90000"/>
        </a:lnSpc>
        <a:spcBef>
          <a:spcPct val="0"/>
        </a:spcBef>
        <a:spcAft>
          <a:spcPct val="0"/>
        </a:spcAft>
        <a:defRPr sz="3600" b="1">
          <a:solidFill>
            <a:schemeClr val="tx2"/>
          </a:solidFill>
          <a:latin typeface="Arial" charset="0"/>
          <a:cs typeface="Arial" charset="0"/>
        </a:defRPr>
      </a:lvl8pPr>
      <a:lvl9pPr marL="1828800" algn="l" rtl="1" fontAlgn="base">
        <a:lnSpc>
          <a:spcPct val="90000"/>
        </a:lnSpc>
        <a:spcBef>
          <a:spcPct val="0"/>
        </a:spcBef>
        <a:spcAft>
          <a:spcPct val="0"/>
        </a:spcAft>
        <a:defRPr sz="3600" b="1">
          <a:solidFill>
            <a:schemeClr val="tx2"/>
          </a:solidFill>
          <a:latin typeface="Arial" charset="0"/>
          <a:cs typeface="Arial" charset="0"/>
        </a:defRPr>
      </a:lvl9pPr>
    </p:titleStyle>
    <p:bodyStyle>
      <a:lvl1pPr marL="342900" indent="-342900" algn="r" rtl="1" fontAlgn="base">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r" rtl="1" fontAlgn="base">
        <a:spcBef>
          <a:spcPct val="20000"/>
        </a:spcBef>
        <a:spcAft>
          <a:spcPct val="0"/>
        </a:spcAft>
        <a:buClr>
          <a:schemeClr val="tx1"/>
        </a:buClr>
        <a:buSzPct val="75000"/>
        <a:buChar char="–"/>
        <a:defRPr sz="2400">
          <a:solidFill>
            <a:schemeClr val="tx1"/>
          </a:solidFill>
          <a:latin typeface="+mn-lt"/>
          <a:cs typeface="+mn-cs"/>
        </a:defRPr>
      </a:lvl2pPr>
      <a:lvl3pPr marL="1143000" indent="-228600" algn="r" rtl="1" fontAlgn="base">
        <a:spcBef>
          <a:spcPct val="20000"/>
        </a:spcBef>
        <a:spcAft>
          <a:spcPct val="0"/>
        </a:spcAft>
        <a:buClr>
          <a:schemeClr val="tx1"/>
        </a:buClr>
        <a:buSzPct val="75000"/>
        <a:buFont typeface="Wingdings" pitchFamily="2" charset="2"/>
        <a:buChar char="l"/>
        <a:defRPr sz="2000">
          <a:solidFill>
            <a:schemeClr val="tx1"/>
          </a:solidFill>
          <a:latin typeface="+mn-lt"/>
          <a:cs typeface="+mn-cs"/>
        </a:defRPr>
      </a:lvl3pPr>
      <a:lvl4pPr marL="1600200" indent="-228600" algn="r" rtl="1" fontAlgn="base">
        <a:spcBef>
          <a:spcPct val="20000"/>
        </a:spcBef>
        <a:spcAft>
          <a:spcPct val="0"/>
        </a:spcAft>
        <a:buClr>
          <a:schemeClr val="tx1"/>
        </a:buClr>
        <a:buSzPct val="80000"/>
        <a:buChar char="–"/>
        <a:defRPr>
          <a:solidFill>
            <a:schemeClr val="tx1"/>
          </a:solidFill>
          <a:latin typeface="+mn-lt"/>
          <a:cs typeface="+mn-cs"/>
        </a:defRPr>
      </a:lvl4pPr>
      <a:lvl5pPr marL="2057400" indent="-228600" algn="r" rtl="1" fontAlgn="base">
        <a:spcBef>
          <a:spcPct val="20000"/>
        </a:spcBef>
        <a:spcAft>
          <a:spcPct val="0"/>
        </a:spcAft>
        <a:buClr>
          <a:schemeClr val="tx1"/>
        </a:buClr>
        <a:buSzPct val="65000"/>
        <a:buFont typeface="Wingdings" pitchFamily="2" charset="2"/>
        <a:buChar char="l"/>
        <a:defRPr>
          <a:solidFill>
            <a:schemeClr val="tx1"/>
          </a:solidFill>
          <a:latin typeface="+mn-lt"/>
          <a:cs typeface="+mn-cs"/>
        </a:defRPr>
      </a:lvl5pPr>
      <a:lvl6pPr marL="2514600" indent="-228600" algn="r" rtl="1" fontAlgn="base">
        <a:spcBef>
          <a:spcPct val="20000"/>
        </a:spcBef>
        <a:spcAft>
          <a:spcPct val="0"/>
        </a:spcAft>
        <a:buClr>
          <a:schemeClr val="tx1"/>
        </a:buClr>
        <a:buSzPct val="65000"/>
        <a:buFont typeface="Wingdings" pitchFamily="2" charset="2"/>
        <a:buChar char="l"/>
        <a:defRPr>
          <a:solidFill>
            <a:schemeClr val="tx1"/>
          </a:solidFill>
          <a:latin typeface="+mn-lt"/>
          <a:cs typeface="+mn-cs"/>
        </a:defRPr>
      </a:lvl6pPr>
      <a:lvl7pPr marL="2971800" indent="-228600" algn="r" rtl="1" fontAlgn="base">
        <a:spcBef>
          <a:spcPct val="20000"/>
        </a:spcBef>
        <a:spcAft>
          <a:spcPct val="0"/>
        </a:spcAft>
        <a:buClr>
          <a:schemeClr val="tx1"/>
        </a:buClr>
        <a:buSzPct val="65000"/>
        <a:buFont typeface="Wingdings" pitchFamily="2" charset="2"/>
        <a:buChar char="l"/>
        <a:defRPr>
          <a:solidFill>
            <a:schemeClr val="tx1"/>
          </a:solidFill>
          <a:latin typeface="+mn-lt"/>
          <a:cs typeface="+mn-cs"/>
        </a:defRPr>
      </a:lvl7pPr>
      <a:lvl8pPr marL="3429000" indent="-228600" algn="r" rtl="1" fontAlgn="base">
        <a:spcBef>
          <a:spcPct val="20000"/>
        </a:spcBef>
        <a:spcAft>
          <a:spcPct val="0"/>
        </a:spcAft>
        <a:buClr>
          <a:schemeClr val="tx1"/>
        </a:buClr>
        <a:buSzPct val="65000"/>
        <a:buFont typeface="Wingdings" pitchFamily="2" charset="2"/>
        <a:buChar char="l"/>
        <a:defRPr>
          <a:solidFill>
            <a:schemeClr val="tx1"/>
          </a:solidFill>
          <a:latin typeface="+mn-lt"/>
          <a:cs typeface="+mn-cs"/>
        </a:defRPr>
      </a:lvl8pPr>
      <a:lvl9pPr marL="3886200" indent="-228600" algn="r" rtl="1" fontAlgn="base">
        <a:spcBef>
          <a:spcPct val="20000"/>
        </a:spcBef>
        <a:spcAft>
          <a:spcPct val="0"/>
        </a:spcAft>
        <a:buClr>
          <a:schemeClr val="tx1"/>
        </a:buClr>
        <a:buSzPct val="65000"/>
        <a:buFont typeface="Wingdings" pitchFamily="2" charset="2"/>
        <a:buChar char="l"/>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ebsaz.wordpress.com/2008/03/08/%d9%85%d9%86%d8%aa%d8%ae%d8%a8-%d8%ac%d8%b0%d8%a7%d8%a8%d8%aa%d8%b1%db%8c%d9%86-%d8%b9%da%a9%d8%b3%d9%87%d8%a7%db%8c-%d9%88%d8%b1%d8%b2%d8%b4%db%8c-%d8%ac%d9%87%d8%a7%d9%86-%da%a9%d9%87-%d8%b9%da%a9/%d9%85%d9%86%d8%aa%d8%ae%d8%a8-%d8%ac%d8%b0%d8%a7%d8%a8%d8%aa%d8%b1%db%8c%d9%86-%d8%b9%da%a9%d8%b3%d9%87%d8%a7%db%8c-%d9%88%d8%b1%d8%b2%d8%b4%db%8c-%d8%ac%d9%87%d8%a7%d9%86-%da%a9%d9%87-%d9%85%d8%ae/" TargetMode="External"/><Relationship Id="rId1" Type="http://schemas.openxmlformats.org/officeDocument/2006/relationships/slideLayout" Target="../slideLayouts/slideLayout1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E:\PIC_0517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AutoShape 2"/>
          <p:cNvSpPr>
            <a:spLocks noGrp="1" noChangeArrowheads="1"/>
          </p:cNvSpPr>
          <p:nvPr>
            <p:ph type="title"/>
          </p:nvPr>
        </p:nvSpPr>
        <p:spPr/>
        <p:txBody>
          <a:bodyPr/>
          <a:lstStyle/>
          <a:p>
            <a:pPr algn="ctr"/>
            <a:r>
              <a:rPr lang="fa-IR"/>
              <a:t>مشخصه های تعریف یاگیری</a:t>
            </a:r>
            <a:endParaRPr lang="en-US"/>
          </a:p>
        </p:txBody>
      </p:sp>
      <p:sp>
        <p:nvSpPr>
          <p:cNvPr id="34819" name="Rectangle 3"/>
          <p:cNvSpPr>
            <a:spLocks noGrp="1" noChangeArrowheads="1"/>
          </p:cNvSpPr>
          <p:nvPr>
            <p:ph type="body" idx="1"/>
          </p:nvPr>
        </p:nvSpPr>
        <p:spPr/>
        <p:txBody>
          <a:bodyPr/>
          <a:lstStyle/>
          <a:p>
            <a:pPr>
              <a:lnSpc>
                <a:spcPct val="90000"/>
              </a:lnSpc>
            </a:pPr>
            <a:r>
              <a:rPr lang="fa-IR"/>
              <a:t>الف- </a:t>
            </a:r>
            <a:r>
              <a:rPr lang="fa-IR" sz="3200" b="1"/>
              <a:t>تغییرات نسبتا ثابت :</a:t>
            </a:r>
            <a:r>
              <a:rPr lang="fa-IR"/>
              <a:t>   به خاطر این است که تغییرات موقتی رفتار را که ناشی از خستگی ؛ استفاده از دارو و یا مواد مخدراست را نمی توان جزء یادگیری دانست.</a:t>
            </a:r>
          </a:p>
          <a:p>
            <a:pPr>
              <a:lnSpc>
                <a:spcPct val="90000"/>
              </a:lnSpc>
            </a:pPr>
            <a:endParaRPr lang="fa-IR"/>
          </a:p>
          <a:p>
            <a:pPr>
              <a:lnSpc>
                <a:spcPct val="90000"/>
              </a:lnSpc>
            </a:pPr>
            <a:r>
              <a:rPr lang="fa-IR"/>
              <a:t>ب- </a:t>
            </a:r>
            <a:r>
              <a:rPr lang="fa-IR" sz="3200" b="1"/>
              <a:t>تجربه :  </a:t>
            </a:r>
            <a:r>
              <a:rPr lang="fa-IR"/>
              <a:t>به این دلیل است که تنها تغییراتی را در رفتارمی توان یادگیری دانست که در اثر تجربه باشد نه ناشی از رشد و بلوغ . به عنوان مثال قد افراد با یادگیری دروس ارتباط ندارد.</a:t>
            </a:r>
          </a:p>
          <a:p>
            <a:pPr>
              <a:lnSpc>
                <a:spcPct val="90000"/>
              </a:lnSpc>
            </a:pPr>
            <a:endParaRPr lang="en-US"/>
          </a:p>
        </p:txBody>
      </p:sp>
    </p:spTree>
  </p:cSld>
  <p:clrMapOvr>
    <a:masterClrMapping/>
  </p:clrMapOvr>
  <p:transition spd="slow"/>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AutoShape 2"/>
          <p:cNvSpPr>
            <a:spLocks noGrp="1" noChangeArrowheads="1"/>
          </p:cNvSpPr>
          <p:nvPr>
            <p:ph type="title"/>
          </p:nvPr>
        </p:nvSpPr>
        <p:spPr/>
        <p:txBody>
          <a:bodyPr/>
          <a:lstStyle/>
          <a:p>
            <a:pPr algn="ctr"/>
            <a:r>
              <a:rPr lang="fa-IR"/>
              <a:t>تکالیف مداوم</a:t>
            </a:r>
            <a:endParaRPr lang="en-US"/>
          </a:p>
        </p:txBody>
      </p:sp>
      <p:sp>
        <p:nvSpPr>
          <p:cNvPr id="67587" name="Rectangle 3"/>
          <p:cNvSpPr>
            <a:spLocks noGrp="1" noChangeArrowheads="1"/>
          </p:cNvSpPr>
          <p:nvPr>
            <p:ph type="body" idx="1"/>
          </p:nvPr>
        </p:nvSpPr>
        <p:spPr/>
        <p:txBody>
          <a:bodyPr/>
          <a:lstStyle/>
          <a:p>
            <a:r>
              <a:rPr lang="fa-IR" b="1"/>
              <a:t>اکثر تحقیقات مربوط به تمرین انبوه و فاصله دار  شامل مهارتهای مداوم مانند شنا و دوچرخه سواری است.</a:t>
            </a:r>
          </a:p>
          <a:p>
            <a:r>
              <a:rPr lang="fa-IR" b="1"/>
              <a:t>کاهش استراحت میزان پیشرفت را کاهش می دهد.</a:t>
            </a:r>
          </a:p>
          <a:p>
            <a:r>
              <a:rPr lang="fa-IR" b="1"/>
              <a:t>تمرین انبوه اجرا را تضعیف می کند و بر یادگیری اثر کمی می گذارد.</a:t>
            </a:r>
          </a:p>
          <a:p>
            <a:endParaRPr lang="en-US" b="1"/>
          </a:p>
        </p:txBody>
      </p:sp>
    </p:spTree>
  </p:cSld>
  <p:clrMapOvr>
    <a:masterClrMapping/>
  </p:clrMapOvr>
  <p:transition spd="slow"/>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AutoShape 2"/>
          <p:cNvSpPr>
            <a:spLocks noGrp="1" noChangeArrowheads="1"/>
          </p:cNvSpPr>
          <p:nvPr>
            <p:ph type="title"/>
          </p:nvPr>
        </p:nvSpPr>
        <p:spPr/>
        <p:txBody>
          <a:bodyPr/>
          <a:lstStyle/>
          <a:p>
            <a:pPr algn="ctr"/>
            <a:r>
              <a:rPr lang="fa-IR"/>
              <a:t>اشارات نظری و عملی</a:t>
            </a:r>
            <a:endParaRPr lang="en-US"/>
          </a:p>
        </p:txBody>
      </p:sp>
      <p:sp>
        <p:nvSpPr>
          <p:cNvPr id="68611" name="Rectangle 3"/>
          <p:cNvSpPr>
            <a:spLocks noGrp="1" noChangeArrowheads="1"/>
          </p:cNvSpPr>
          <p:nvPr>
            <p:ph type="body" idx="1"/>
          </p:nvPr>
        </p:nvSpPr>
        <p:spPr/>
        <p:txBody>
          <a:bodyPr/>
          <a:lstStyle/>
          <a:p>
            <a:pPr>
              <a:lnSpc>
                <a:spcPct val="90000"/>
              </a:lnSpc>
            </a:pPr>
            <a:r>
              <a:rPr lang="fa-IR" b="1"/>
              <a:t>افرادی که به روش انبوه تمرین می کنند خسته تر هستند.</a:t>
            </a:r>
          </a:p>
          <a:p>
            <a:pPr>
              <a:lnSpc>
                <a:spcPct val="90000"/>
              </a:lnSpc>
            </a:pPr>
            <a:r>
              <a:rPr lang="fa-IR" b="1"/>
              <a:t>خستگی ممکن است در بعضی از مواقع صدمات جبران ناپذیری وارد کند.</a:t>
            </a:r>
          </a:p>
          <a:p>
            <a:pPr>
              <a:lnSpc>
                <a:spcPct val="90000"/>
              </a:lnSpc>
            </a:pPr>
            <a:r>
              <a:rPr lang="fa-IR" b="1"/>
              <a:t>دادن استراحت بیشتر تعداد کوششهای تمرینی را کا هش داده تاثیر منفی می گذارد.</a:t>
            </a:r>
          </a:p>
          <a:p>
            <a:pPr>
              <a:lnSpc>
                <a:spcPct val="90000"/>
              </a:lnSpc>
            </a:pPr>
            <a:r>
              <a:rPr lang="fa-IR" b="1"/>
              <a:t>نسبت تمرین به استراحت در مورد یادگیری همه مهارتها عمومیت ندارد . در بعضی از مهارتها نیاز به استراحت بیشتر و در بعضی بالعکس.</a:t>
            </a:r>
            <a:endParaRPr lang="en-US" b="1"/>
          </a:p>
        </p:txBody>
      </p:sp>
    </p:spTree>
  </p:cSld>
  <p:clrMapOvr>
    <a:masterClrMapping/>
  </p:clrMapOvr>
  <p:transition spd="slow"/>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endParaRPr lang="en-US"/>
          </a:p>
        </p:txBody>
      </p:sp>
      <p:sp>
        <p:nvSpPr>
          <p:cNvPr id="69635" name="Rectangle 3"/>
          <p:cNvSpPr>
            <a:spLocks noGrp="1" noChangeArrowheads="1"/>
          </p:cNvSpPr>
          <p:nvPr>
            <p:ph type="body" idx="1"/>
          </p:nvPr>
        </p:nvSpPr>
        <p:spPr/>
        <p:txBody>
          <a:bodyPr/>
          <a:lstStyle/>
          <a:p>
            <a:endParaRPr lang="en-US"/>
          </a:p>
        </p:txBody>
      </p:sp>
      <p:pic>
        <p:nvPicPr>
          <p:cNvPr id="69640" name="Picture 8" descr="11"/>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5" name="Picture 8" descr="11"/>
          <p:cNvPicPr>
            <a:picLocks noChangeAspect="1" noChangeArrowheads="1"/>
          </p:cNvPicPr>
          <p:nvPr/>
        </p:nvPicPr>
        <p:blipFill>
          <a:blip r:embed="rId2" cstate="print"/>
          <a:srcRect/>
          <a:stretch>
            <a:fillRect/>
          </a:stretch>
        </p:blipFill>
        <p:spPr bwMode="auto">
          <a:xfrm>
            <a:off x="152400" y="152400"/>
            <a:ext cx="9144000" cy="6858000"/>
          </a:xfrm>
          <a:prstGeom prst="rect">
            <a:avLst/>
          </a:prstGeom>
          <a:noFill/>
        </p:spPr>
      </p:pic>
      <p:pic>
        <p:nvPicPr>
          <p:cNvPr id="6" name="Picture 8" descr="11"/>
          <p:cNvPicPr>
            <a:picLocks noChangeAspect="1" noChangeArrowheads="1"/>
          </p:cNvPicPr>
          <p:nvPr/>
        </p:nvPicPr>
        <p:blipFill>
          <a:blip r:embed="rId2" cstate="print"/>
          <a:srcRect/>
          <a:stretch>
            <a:fillRect/>
          </a:stretch>
        </p:blipFill>
        <p:spPr bwMode="auto">
          <a:xfrm>
            <a:off x="228600" y="0"/>
            <a:ext cx="9144000" cy="6858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spd="slow"/>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AutoShape 2"/>
          <p:cNvSpPr>
            <a:spLocks noGrp="1" noChangeArrowheads="1"/>
          </p:cNvSpPr>
          <p:nvPr>
            <p:ph type="title"/>
          </p:nvPr>
        </p:nvSpPr>
        <p:spPr/>
        <p:txBody>
          <a:bodyPr/>
          <a:lstStyle/>
          <a:p>
            <a:pPr algn="ctr"/>
            <a:r>
              <a:rPr lang="fa-IR"/>
              <a:t>ساز ماندهی تمرین</a:t>
            </a:r>
            <a:endParaRPr lang="en-US"/>
          </a:p>
        </p:txBody>
      </p:sp>
      <p:sp>
        <p:nvSpPr>
          <p:cNvPr id="70659" name="Rectangle 3"/>
          <p:cNvSpPr>
            <a:spLocks noGrp="1" noChangeArrowheads="1"/>
          </p:cNvSpPr>
          <p:nvPr>
            <p:ph type="body" idx="1"/>
          </p:nvPr>
        </p:nvSpPr>
        <p:spPr/>
        <p:txBody>
          <a:bodyPr/>
          <a:lstStyle/>
          <a:p>
            <a:r>
              <a:rPr lang="fa-IR" b="1"/>
              <a:t>تمرین مهمترین عامل برنامه ریزی نیست.</a:t>
            </a:r>
          </a:p>
          <a:p>
            <a:r>
              <a:rPr lang="fa-IR" b="1"/>
              <a:t>کیفیت تمرین باید مورد توجه باشد.</a:t>
            </a:r>
          </a:p>
          <a:p>
            <a:r>
              <a:rPr lang="fa-IR" b="1"/>
              <a:t>برای بهره مندی از تمرین می باید برنامه ریزی درستی داشته باشیم.                                                                (کادی و جاکوبی 1982)             ( جورک1975*1979) (لاندور و جورک 1978)            (شی و مورگان 1979 )(گود و مگیل 1986 )</a:t>
            </a:r>
            <a:endParaRPr lang="en-US" b="1"/>
          </a:p>
        </p:txBody>
      </p:sp>
    </p:spTree>
  </p:cSld>
  <p:clrMapOvr>
    <a:masterClrMapping/>
  </p:clrMapOvr>
  <p:transition spd="slow"/>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AutoShape 2"/>
          <p:cNvSpPr>
            <a:spLocks noGrp="1" noChangeArrowheads="1"/>
          </p:cNvSpPr>
          <p:nvPr>
            <p:ph type="title"/>
          </p:nvPr>
        </p:nvSpPr>
        <p:spPr/>
        <p:txBody>
          <a:bodyPr/>
          <a:lstStyle/>
          <a:p>
            <a:pPr algn="ctr"/>
            <a:r>
              <a:rPr lang="fa-IR"/>
              <a:t>تمرین مسدود و تمرین تصادفی</a:t>
            </a:r>
            <a:endParaRPr lang="en-US"/>
          </a:p>
        </p:txBody>
      </p:sp>
      <p:sp>
        <p:nvSpPr>
          <p:cNvPr id="71683" name="Rectangle 3"/>
          <p:cNvSpPr>
            <a:spLocks noGrp="1" noChangeArrowheads="1"/>
          </p:cNvSpPr>
          <p:nvPr>
            <p:ph type="body" idx="1"/>
          </p:nvPr>
        </p:nvSpPr>
        <p:spPr/>
        <p:txBody>
          <a:bodyPr/>
          <a:lstStyle/>
          <a:p>
            <a:r>
              <a:rPr lang="fa-IR" b="1"/>
              <a:t>در یک جلسه تمرین</a:t>
            </a:r>
            <a:r>
              <a:rPr lang="fa-IR"/>
              <a:t> </a:t>
            </a:r>
            <a:r>
              <a:rPr lang="fa-IR" b="1"/>
              <a:t>ممکن است نیاز براین باشد که چند تکنیک آموزش داده شود. به عنوان مثال در فوتبال ؛ والیبال و..... تکنیکهای مختلف اجرا شود.</a:t>
            </a:r>
          </a:p>
          <a:p>
            <a:r>
              <a:rPr lang="fa-IR" b="1"/>
              <a:t>در این مواقع به دو صورت مسدود و تصادفی تمرین صورت می گیرد.</a:t>
            </a:r>
            <a:endParaRPr lang="en-US"/>
          </a:p>
        </p:txBody>
      </p:sp>
    </p:spTree>
  </p:cSld>
  <p:clrMapOvr>
    <a:masterClrMapping/>
  </p:clrMapOvr>
  <p:transition spd="slow"/>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AutoShape 2"/>
          <p:cNvSpPr>
            <a:spLocks noGrp="1" noChangeArrowheads="1"/>
          </p:cNvSpPr>
          <p:nvPr>
            <p:ph type="title"/>
          </p:nvPr>
        </p:nvSpPr>
        <p:spPr/>
        <p:txBody>
          <a:bodyPr/>
          <a:lstStyle/>
          <a:p>
            <a:pPr algn="ctr"/>
            <a:r>
              <a:rPr lang="fa-IR"/>
              <a:t>تمرین مسدود</a:t>
            </a:r>
            <a:endParaRPr lang="en-US"/>
          </a:p>
        </p:txBody>
      </p:sp>
      <p:sp>
        <p:nvSpPr>
          <p:cNvPr id="72707" name="Rectangle 3"/>
          <p:cNvSpPr>
            <a:spLocks noGrp="1" noChangeArrowheads="1"/>
          </p:cNvSpPr>
          <p:nvPr>
            <p:ph type="body" idx="1"/>
          </p:nvPr>
        </p:nvSpPr>
        <p:spPr/>
        <p:txBody>
          <a:bodyPr/>
          <a:lstStyle/>
          <a:p>
            <a:endParaRPr lang="fa-IR"/>
          </a:p>
          <a:p>
            <a:endParaRPr lang="fa-IR"/>
          </a:p>
          <a:p>
            <a:r>
              <a:rPr lang="fa-IR" b="1"/>
              <a:t>در تمرین مسدود ابتدا مهارت الف را انجام داده وتمام می کنیم و سپس مهارت ب و بعد مهارت ج را تمرین می کنیم.</a:t>
            </a:r>
          </a:p>
          <a:p>
            <a:r>
              <a:rPr lang="fa-IR" b="1"/>
              <a:t>به این روش که در آن تمام کوششهای تمرینی  یک مهارت پیش از شروع مهارت بعدی کامل میشود  تمرین مسدود می گویند.</a:t>
            </a:r>
          </a:p>
          <a:p>
            <a:endParaRPr lang="en-US" b="1"/>
          </a:p>
        </p:txBody>
      </p:sp>
      <p:sp>
        <p:nvSpPr>
          <p:cNvPr id="72708" name="Oval 4"/>
          <p:cNvSpPr>
            <a:spLocks noChangeArrowheads="1"/>
          </p:cNvSpPr>
          <p:nvPr/>
        </p:nvSpPr>
        <p:spPr bwMode="auto">
          <a:xfrm>
            <a:off x="6324600" y="2438400"/>
            <a:ext cx="1676400" cy="685800"/>
          </a:xfrm>
          <a:prstGeom prst="ellipse">
            <a:avLst/>
          </a:prstGeom>
          <a:solidFill>
            <a:schemeClr val="accent1"/>
          </a:solidFill>
          <a:ln w="9525">
            <a:solidFill>
              <a:schemeClr val="tx1"/>
            </a:solidFill>
            <a:round/>
            <a:headEnd/>
            <a:tailEnd/>
          </a:ln>
          <a:effectLst/>
        </p:spPr>
        <p:txBody>
          <a:bodyPr wrap="none" anchor="ctr"/>
          <a:lstStyle/>
          <a:p>
            <a:r>
              <a:rPr lang="fa-IR"/>
              <a:t>الف</a:t>
            </a:r>
            <a:endParaRPr lang="en-US"/>
          </a:p>
        </p:txBody>
      </p:sp>
      <p:sp>
        <p:nvSpPr>
          <p:cNvPr id="72711" name="Oval 7"/>
          <p:cNvSpPr>
            <a:spLocks noChangeArrowheads="1"/>
          </p:cNvSpPr>
          <p:nvPr/>
        </p:nvSpPr>
        <p:spPr bwMode="auto">
          <a:xfrm>
            <a:off x="4038600" y="2438400"/>
            <a:ext cx="1828800" cy="685800"/>
          </a:xfrm>
          <a:prstGeom prst="ellipse">
            <a:avLst/>
          </a:prstGeom>
          <a:solidFill>
            <a:schemeClr val="accent1"/>
          </a:solidFill>
          <a:ln w="9525">
            <a:solidFill>
              <a:schemeClr val="tx1"/>
            </a:solidFill>
            <a:round/>
            <a:headEnd/>
            <a:tailEnd/>
          </a:ln>
          <a:effectLst/>
        </p:spPr>
        <p:txBody>
          <a:bodyPr wrap="none" anchor="ctr"/>
          <a:lstStyle/>
          <a:p>
            <a:r>
              <a:rPr lang="fa-IR"/>
              <a:t>ب</a:t>
            </a:r>
            <a:endParaRPr lang="en-US"/>
          </a:p>
        </p:txBody>
      </p:sp>
      <p:sp>
        <p:nvSpPr>
          <p:cNvPr id="72712" name="Oval 8"/>
          <p:cNvSpPr>
            <a:spLocks noChangeArrowheads="1"/>
          </p:cNvSpPr>
          <p:nvPr/>
        </p:nvSpPr>
        <p:spPr bwMode="auto">
          <a:xfrm>
            <a:off x="1371600" y="2438400"/>
            <a:ext cx="1981200" cy="685800"/>
          </a:xfrm>
          <a:prstGeom prst="ellipse">
            <a:avLst/>
          </a:prstGeom>
          <a:solidFill>
            <a:schemeClr val="accent1"/>
          </a:solidFill>
          <a:ln w="9525">
            <a:solidFill>
              <a:schemeClr val="tx1"/>
            </a:solidFill>
            <a:round/>
            <a:headEnd/>
            <a:tailEnd/>
          </a:ln>
          <a:effectLst/>
        </p:spPr>
        <p:txBody>
          <a:bodyPr wrap="none" anchor="ctr"/>
          <a:lstStyle/>
          <a:p>
            <a:r>
              <a:rPr lang="fa-IR"/>
              <a:t>ج</a:t>
            </a:r>
            <a:endParaRPr lang="en-US"/>
          </a:p>
        </p:txBody>
      </p:sp>
    </p:spTree>
  </p:cSld>
  <p:clrMapOvr>
    <a:masterClrMapping/>
  </p:clrMapOvr>
  <p:transition spd="slow"/>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AutoShape 2"/>
          <p:cNvSpPr>
            <a:spLocks noGrp="1" noChangeArrowheads="1"/>
          </p:cNvSpPr>
          <p:nvPr>
            <p:ph type="title"/>
          </p:nvPr>
        </p:nvSpPr>
        <p:spPr/>
        <p:txBody>
          <a:bodyPr/>
          <a:lstStyle/>
          <a:p>
            <a:pPr algn="ctr"/>
            <a:r>
              <a:rPr lang="fa-IR"/>
              <a:t>تمرین تصادفی</a:t>
            </a:r>
            <a:endParaRPr lang="en-US"/>
          </a:p>
        </p:txBody>
      </p:sp>
      <p:sp>
        <p:nvSpPr>
          <p:cNvPr id="73731" name="Rectangle 3"/>
          <p:cNvSpPr>
            <a:spLocks noGrp="1" noChangeArrowheads="1"/>
          </p:cNvSpPr>
          <p:nvPr>
            <p:ph type="body" idx="1"/>
          </p:nvPr>
        </p:nvSpPr>
        <p:spPr/>
        <p:txBody>
          <a:bodyPr/>
          <a:lstStyle/>
          <a:p>
            <a:r>
              <a:rPr lang="fa-IR" b="1"/>
              <a:t>در تمرین تصادفی ترتیب ارائه مهارتها آرایش تصادفی دارند.</a:t>
            </a:r>
          </a:p>
          <a:p>
            <a:r>
              <a:rPr lang="fa-IR" b="1"/>
              <a:t>فراگیرنده در این تمرین می تواند هر کدام از سه مهارت را بدون ترتیب انجام دهد.</a:t>
            </a:r>
            <a:endParaRPr lang="en-US" b="1"/>
          </a:p>
        </p:txBody>
      </p:sp>
    </p:spTree>
  </p:cSld>
  <p:clrMapOvr>
    <a:masterClrMapping/>
  </p:clrMapOvr>
  <p:transition spd="slow"/>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AutoShape 2"/>
          <p:cNvSpPr>
            <a:spLocks noGrp="1" noChangeArrowheads="1"/>
          </p:cNvSpPr>
          <p:nvPr>
            <p:ph type="title"/>
          </p:nvPr>
        </p:nvSpPr>
        <p:spPr/>
        <p:txBody>
          <a:bodyPr/>
          <a:lstStyle/>
          <a:p>
            <a:pPr algn="ctr"/>
            <a:r>
              <a:rPr lang="fa-IR"/>
              <a:t>آثار دو برنامه تمرینی چیست</a:t>
            </a:r>
            <a:endParaRPr lang="en-US"/>
          </a:p>
        </p:txBody>
      </p:sp>
      <p:sp>
        <p:nvSpPr>
          <p:cNvPr id="74755" name="Rectangle 3"/>
          <p:cNvSpPr>
            <a:spLocks noGrp="1" noChangeArrowheads="1"/>
          </p:cNvSpPr>
          <p:nvPr>
            <p:ph type="body" idx="1"/>
          </p:nvPr>
        </p:nvSpPr>
        <p:spPr/>
        <p:txBody>
          <a:bodyPr/>
          <a:lstStyle/>
          <a:p>
            <a:r>
              <a:rPr lang="fa-IR"/>
              <a:t>روش مسدود باعث اجرای تمرین بهتری نسبت به روش تصادفی میشود.</a:t>
            </a:r>
            <a:r>
              <a:rPr lang="fa-IR" b="1"/>
              <a:t> </a:t>
            </a:r>
          </a:p>
          <a:p>
            <a:r>
              <a:rPr lang="fa-IR"/>
              <a:t>کسانی که با آرایش تصادفی تمرین کرده اند درآزمون یاد داری امتیازات بهتری به دست می آورند.</a:t>
            </a:r>
          </a:p>
          <a:p>
            <a:r>
              <a:rPr lang="fa-IR"/>
              <a:t>هرجند تمرین تصادفی در طول مرحله یادگیری کمتر موثر است برای یادگیری از تمرین مسدود بهتر است.</a:t>
            </a:r>
            <a:endParaRPr lang="en-US"/>
          </a:p>
        </p:txBody>
      </p:sp>
    </p:spTree>
  </p:cSld>
  <p:clrMapOvr>
    <a:masterClrMapping/>
  </p:clrMapOvr>
  <p:transition spd="slow"/>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AutoShape 2"/>
          <p:cNvSpPr>
            <a:spLocks noGrp="1" noChangeArrowheads="1"/>
          </p:cNvSpPr>
          <p:nvPr>
            <p:ph type="title"/>
          </p:nvPr>
        </p:nvSpPr>
        <p:spPr/>
        <p:txBody>
          <a:bodyPr/>
          <a:lstStyle/>
          <a:p>
            <a:pPr algn="ctr"/>
            <a:r>
              <a:rPr lang="fa-IR"/>
              <a:t>چرا تمرین تصادفی موثرتر است</a:t>
            </a:r>
            <a:endParaRPr lang="en-US"/>
          </a:p>
        </p:txBody>
      </p:sp>
      <p:sp>
        <p:nvSpPr>
          <p:cNvPr id="75779" name="Rectangle 3"/>
          <p:cNvSpPr>
            <a:spLocks noGrp="1" noChangeArrowheads="1"/>
          </p:cNvSpPr>
          <p:nvPr>
            <p:ph type="body" idx="1"/>
          </p:nvPr>
        </p:nvSpPr>
        <p:spPr>
          <a:xfrm>
            <a:off x="838200" y="2895600"/>
            <a:ext cx="7693025" cy="3190875"/>
          </a:xfrm>
        </p:spPr>
        <p:txBody>
          <a:bodyPr/>
          <a:lstStyle/>
          <a:p>
            <a:r>
              <a:rPr lang="fa-IR" b="1"/>
              <a:t>در تمرین مسدود فراگیرنده لازم نیست روش انجام حرکت را از ذهن خود بازیابی کند در صورتی که در تمرین تصادفی این مسئله به خاطراینکه ویژگیها تغییرمیکند باعث فراموشی میشود وفراگیرنده می باید در هرکوشش برنامه متفاوتی را بازیابی کند. </a:t>
            </a:r>
            <a:endParaRPr lang="en-US" b="1"/>
          </a:p>
        </p:txBody>
      </p:sp>
    </p:spTree>
  </p:cSld>
  <p:clrMapOvr>
    <a:masterClrMapping/>
  </p:clrMapOvr>
  <p:transition spd="slow"/>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AutoShape 2"/>
          <p:cNvSpPr>
            <a:spLocks noGrp="1" noChangeArrowheads="1"/>
          </p:cNvSpPr>
          <p:nvPr>
            <p:ph type="title"/>
          </p:nvPr>
        </p:nvSpPr>
        <p:spPr/>
        <p:txBody>
          <a:bodyPr/>
          <a:lstStyle/>
          <a:p>
            <a:pPr algn="ctr"/>
            <a:r>
              <a:rPr lang="fa-IR"/>
              <a:t>چرا تمرین تصادفی موثرتر است</a:t>
            </a:r>
            <a:endParaRPr lang="en-US"/>
          </a:p>
        </p:txBody>
      </p:sp>
      <p:sp>
        <p:nvSpPr>
          <p:cNvPr id="76803" name="Rectangle 3"/>
          <p:cNvSpPr>
            <a:spLocks noGrp="1" noChangeArrowheads="1"/>
          </p:cNvSpPr>
          <p:nvPr>
            <p:ph type="body" idx="1"/>
          </p:nvPr>
        </p:nvSpPr>
        <p:spPr/>
        <p:txBody>
          <a:bodyPr/>
          <a:lstStyle/>
          <a:p>
            <a:r>
              <a:rPr lang="fa-IR" b="1"/>
              <a:t>ارائه مکرر یک تکلیف باعث میشود که اختلافات و شباهتهای بین تکلیفهای متعدد آشکار نشود.در صورتی که در تمرین تصادفی افزایش معنا و تمایز در تکالیف حرکتی حافظه با دوام تری را به وجود می آورد؛این امر حافظه را تقویت می کند. (شی و زیمنی 1983 )</a:t>
            </a:r>
            <a:endParaRPr lang="en-US" b="1"/>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AutoShape 2"/>
          <p:cNvSpPr>
            <a:spLocks noGrp="1" noChangeArrowheads="1"/>
          </p:cNvSpPr>
          <p:nvPr>
            <p:ph type="title"/>
          </p:nvPr>
        </p:nvSpPr>
        <p:spPr/>
        <p:txBody>
          <a:bodyPr/>
          <a:lstStyle/>
          <a:p>
            <a:pPr algn="ctr"/>
            <a:r>
              <a:rPr lang="fa-IR"/>
              <a:t>مشخصه های تعریف یاگیری</a:t>
            </a:r>
            <a:endParaRPr lang="en-US"/>
          </a:p>
        </p:txBody>
      </p:sp>
      <p:sp>
        <p:nvSpPr>
          <p:cNvPr id="35843" name="Rectangle 3"/>
          <p:cNvSpPr>
            <a:spLocks noGrp="1" noChangeArrowheads="1"/>
          </p:cNvSpPr>
          <p:nvPr>
            <p:ph type="body" idx="1"/>
          </p:nvPr>
        </p:nvSpPr>
        <p:spPr/>
        <p:txBody>
          <a:bodyPr/>
          <a:lstStyle/>
          <a:p>
            <a:r>
              <a:rPr lang="fa-IR" sz="3200" b="1"/>
              <a:t>رفتار بالقوه :</a:t>
            </a:r>
            <a:r>
              <a:rPr lang="fa-IR"/>
              <a:t>کاربرد این کلمه بیان کننده اختلاف بین یادگیری و اجرا می باشد. همیشه نباید انتظار داشت که یادگیری بلافاصله در رفتار یا عملکرد یادگیرنده پدیدار شود. مثلا دانشجویی تعاریف یادگیری را به خوبی در این کلاس یادگرفته باشد اما تا زمانی که فرصتی نباشد تغییر در رفتار را نشان ندهد.</a:t>
            </a:r>
            <a:endParaRPr lang="en-US" sz="3200" b="1"/>
          </a:p>
        </p:txBody>
      </p:sp>
    </p:spTree>
  </p:cSld>
  <p:clrMapOvr>
    <a:masterClrMapping/>
  </p:clrMapOvr>
  <p:transition spd="slow"/>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AutoShape 2"/>
          <p:cNvSpPr>
            <a:spLocks noGrp="1" noChangeArrowheads="1"/>
          </p:cNvSpPr>
          <p:nvPr>
            <p:ph type="title"/>
          </p:nvPr>
        </p:nvSpPr>
        <p:spPr/>
        <p:txBody>
          <a:bodyPr/>
          <a:lstStyle/>
          <a:p>
            <a:r>
              <a:rPr lang="fa-IR"/>
              <a:t>چگونه از تمزین تصادفی در آموزش استفاده شود</a:t>
            </a:r>
            <a:endParaRPr lang="en-US"/>
          </a:p>
        </p:txBody>
      </p:sp>
      <p:sp>
        <p:nvSpPr>
          <p:cNvPr id="77827" name="Rectangle 3"/>
          <p:cNvSpPr>
            <a:spLocks noGrp="1" noChangeArrowheads="1"/>
          </p:cNvSpPr>
          <p:nvPr>
            <p:ph type="body" idx="1"/>
          </p:nvPr>
        </p:nvSpPr>
        <p:spPr/>
        <p:txBody>
          <a:bodyPr/>
          <a:lstStyle/>
          <a:p>
            <a:r>
              <a:rPr lang="fa-IR" sz="2400" b="1"/>
              <a:t>در ابتدای یادگیری یعنی در مرحله کلامی –شناختی ممکن است تمرین مسدود کمی از تمرین تصادفی مفید تر است.</a:t>
            </a:r>
          </a:p>
          <a:p>
            <a:r>
              <a:rPr lang="fa-IR" sz="2400" b="1"/>
              <a:t>پس از مرحله اول یادگیری مربی باید  برای پرهیز از تمرینات تکراری از روشهای دیگر استفاده کند.</a:t>
            </a:r>
          </a:p>
          <a:p>
            <a:r>
              <a:rPr lang="fa-IR" sz="2400" b="1"/>
              <a:t>به فراگیرنده توضیح دهید که تمرین تصادفی هر چند در کیفیت اجرای تمرین اولیه کاهش را ایجاد می کند در واقع در آزمون یادداری بهتر عمل می کند.</a:t>
            </a:r>
          </a:p>
          <a:p>
            <a:r>
              <a:rPr lang="fa-IR" sz="2400" b="1"/>
              <a:t>تکرار ؛ مخصوصا تکرارهای بدون تغییر؛ عموما در یادگیری دارای تاثیر کمی هسنتد.</a:t>
            </a:r>
            <a:endParaRPr lang="en-US" sz="2400" b="1"/>
          </a:p>
        </p:txBody>
      </p:sp>
    </p:spTree>
  </p:cSld>
  <p:clrMapOvr>
    <a:masterClrMapping/>
  </p:clrMapOvr>
  <p:transition spd="slow"/>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endParaRPr lang="en-US"/>
          </a:p>
        </p:txBody>
      </p:sp>
      <p:sp>
        <p:nvSpPr>
          <p:cNvPr id="78851" name="Rectangle 3"/>
          <p:cNvSpPr>
            <a:spLocks noGrp="1" noChangeArrowheads="1"/>
          </p:cNvSpPr>
          <p:nvPr>
            <p:ph type="body" idx="1"/>
          </p:nvPr>
        </p:nvSpPr>
        <p:spPr/>
        <p:txBody>
          <a:bodyPr/>
          <a:lstStyle/>
          <a:p>
            <a:endParaRPr lang="en-US"/>
          </a:p>
        </p:txBody>
      </p:sp>
      <p:pic>
        <p:nvPicPr>
          <p:cNvPr id="78854" name="Picture 6" descr="30"/>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spd="slow"/>
</p:sld>
</file>

<file path=ppt/slides/slide1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9874" name="AutoShape 2"/>
          <p:cNvSpPr>
            <a:spLocks noGrp="1" noChangeArrowheads="1"/>
          </p:cNvSpPr>
          <p:nvPr>
            <p:ph type="title"/>
          </p:nvPr>
        </p:nvSpPr>
        <p:spPr/>
        <p:txBody>
          <a:bodyPr/>
          <a:lstStyle/>
          <a:p>
            <a:pPr algn="ctr"/>
            <a:r>
              <a:rPr lang="fa-IR"/>
              <a:t>بازخورد</a:t>
            </a:r>
            <a:endParaRPr lang="en-US"/>
          </a:p>
        </p:txBody>
      </p:sp>
      <p:sp>
        <p:nvSpPr>
          <p:cNvPr id="79875" name="Rectangle 3"/>
          <p:cNvSpPr>
            <a:spLocks noGrp="1" noChangeArrowheads="1"/>
          </p:cNvSpPr>
          <p:nvPr>
            <p:ph type="body" idx="1"/>
          </p:nvPr>
        </p:nvSpPr>
        <p:spPr/>
        <p:txBody>
          <a:bodyPr/>
          <a:lstStyle/>
          <a:p>
            <a:pPr>
              <a:lnSpc>
                <a:spcPct val="90000"/>
              </a:lnSpc>
            </a:pPr>
            <a:r>
              <a:rPr lang="fa-IR"/>
              <a:t>یکی از مهمترین فرایندهای یادگیری استفاده از بازخورددر اعمالی است که در  تمرین انجام می شود.</a:t>
            </a:r>
          </a:p>
          <a:p>
            <a:pPr>
              <a:lnSpc>
                <a:spcPct val="90000"/>
              </a:lnSpc>
            </a:pPr>
            <a:r>
              <a:rPr lang="fa-IR"/>
              <a:t>بازخورد می تواند پیامد طبیعی حرکت باشد. مثل پرواز توپ </a:t>
            </a:r>
          </a:p>
          <a:p>
            <a:pPr>
              <a:lnSpc>
                <a:spcPct val="90000"/>
              </a:lnSpc>
            </a:pPr>
            <a:endParaRPr lang="fa-IR"/>
          </a:p>
          <a:p>
            <a:pPr>
              <a:lnSpc>
                <a:spcPct val="90000"/>
              </a:lnSpc>
            </a:pPr>
            <a:r>
              <a:rPr lang="fa-IR"/>
              <a:t>بازخورد می تواند به اشکال مصنوعی ارائه شود مثل امتیازات در ورزش </a:t>
            </a:r>
          </a:p>
          <a:p>
            <a:pPr>
              <a:lnSpc>
                <a:spcPct val="90000"/>
              </a:lnSpc>
            </a:pPr>
            <a:r>
              <a:rPr lang="fa-IR"/>
              <a:t>بازخورد می تواند به صورت کلامی باشد مثل ادامه بده ؛ آفرین و.....</a:t>
            </a:r>
            <a:endParaRPr lang="en-US"/>
          </a:p>
        </p:txBody>
      </p:sp>
    </p:spTree>
  </p:cSld>
  <p:clrMapOvr>
    <a:masterClrMapping/>
  </p:clrMapOvr>
  <p:transition spd="slow"/>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AutoShape 2"/>
          <p:cNvSpPr>
            <a:spLocks noGrp="1" noChangeArrowheads="1"/>
          </p:cNvSpPr>
          <p:nvPr>
            <p:ph type="title"/>
          </p:nvPr>
        </p:nvSpPr>
        <p:spPr/>
        <p:txBody>
          <a:bodyPr/>
          <a:lstStyle/>
          <a:p>
            <a:r>
              <a:rPr lang="fa-IR"/>
              <a:t>بازخورد</a:t>
            </a:r>
            <a:endParaRPr lang="en-US"/>
          </a:p>
        </p:txBody>
      </p:sp>
      <p:sp>
        <p:nvSpPr>
          <p:cNvPr id="80899" name="Rectangle 3"/>
          <p:cNvSpPr>
            <a:spLocks noGrp="1" noChangeArrowheads="1"/>
          </p:cNvSpPr>
          <p:nvPr>
            <p:ph type="body" idx="1"/>
          </p:nvPr>
        </p:nvSpPr>
        <p:spPr/>
        <p:txBody>
          <a:bodyPr/>
          <a:lstStyle/>
          <a:p>
            <a:r>
              <a:rPr lang="fa-IR"/>
              <a:t>واژه بازخورد به تحلیل دستگاه کنترل حلقه بسته باز می گردد و به معنای خبرهای درباره تفاوت بین اجرا و حالت هدف است.</a:t>
            </a:r>
          </a:p>
          <a:p>
            <a:r>
              <a:rPr lang="fa-IR"/>
              <a:t>در کنترل حلقه بسته بازخورد به معنای خبر در باره خطااست.</a:t>
            </a:r>
            <a:endParaRPr lang="en-US"/>
          </a:p>
        </p:txBody>
      </p:sp>
    </p:spTree>
  </p:cSld>
  <p:clrMapOvr>
    <a:masterClrMapping/>
  </p:clrMapOvr>
  <p:transition spd="slow"/>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AutoShape 2"/>
          <p:cNvSpPr>
            <a:spLocks noGrp="1" noChangeArrowheads="1"/>
          </p:cNvSpPr>
          <p:nvPr>
            <p:ph type="title"/>
          </p:nvPr>
        </p:nvSpPr>
        <p:spPr/>
        <p:txBody>
          <a:bodyPr/>
          <a:lstStyle/>
          <a:p>
            <a:r>
              <a:rPr lang="fa-IR"/>
              <a:t>بازخورد</a:t>
            </a:r>
            <a:endParaRPr lang="en-US"/>
          </a:p>
        </p:txBody>
      </p:sp>
      <p:sp>
        <p:nvSpPr>
          <p:cNvPr id="81923" name="Rectangle 3"/>
          <p:cNvSpPr>
            <a:spLocks noGrp="1" noChangeArrowheads="1"/>
          </p:cNvSpPr>
          <p:nvPr>
            <p:ph type="body" idx="1"/>
          </p:nvPr>
        </p:nvSpPr>
        <p:spPr/>
        <p:txBody>
          <a:bodyPr/>
          <a:lstStyle/>
          <a:p>
            <a:r>
              <a:rPr lang="fa-IR"/>
              <a:t>طبقه بندی بازخورد</a:t>
            </a:r>
          </a:p>
          <a:p>
            <a:r>
              <a:rPr lang="fa-IR"/>
              <a:t>الف- بازخورد درونی </a:t>
            </a:r>
          </a:p>
          <a:p>
            <a:r>
              <a:rPr lang="fa-IR"/>
              <a:t>ب- بازخورد بیرونی</a:t>
            </a:r>
            <a:endParaRPr lang="en-US"/>
          </a:p>
        </p:txBody>
      </p:sp>
    </p:spTree>
  </p:cSld>
  <p:clrMapOvr>
    <a:masterClrMapping/>
  </p:clrMapOvr>
  <p:transition spd="slow"/>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AutoShape 2"/>
          <p:cNvSpPr>
            <a:spLocks noGrp="1" noChangeArrowheads="1"/>
          </p:cNvSpPr>
          <p:nvPr>
            <p:ph type="title"/>
          </p:nvPr>
        </p:nvSpPr>
        <p:spPr/>
        <p:txBody>
          <a:bodyPr/>
          <a:lstStyle/>
          <a:p>
            <a:r>
              <a:rPr lang="fa-IR"/>
              <a:t>بازخورد</a:t>
            </a:r>
            <a:endParaRPr lang="en-US"/>
          </a:p>
        </p:txBody>
      </p:sp>
      <p:sp>
        <p:nvSpPr>
          <p:cNvPr id="82947" name="Rectangle 3"/>
          <p:cNvSpPr>
            <a:spLocks noGrp="1" noChangeArrowheads="1"/>
          </p:cNvSpPr>
          <p:nvPr>
            <p:ph type="body" idx="1"/>
          </p:nvPr>
        </p:nvSpPr>
        <p:spPr/>
        <p:txBody>
          <a:bodyPr/>
          <a:lstStyle/>
          <a:p>
            <a:r>
              <a:rPr lang="fa-IR"/>
              <a:t>بازخورد درونی</a:t>
            </a:r>
          </a:p>
          <a:p>
            <a:r>
              <a:rPr lang="fa-IR"/>
              <a:t>به آن بازخورد ذاتی می گویند.</a:t>
            </a:r>
          </a:p>
          <a:p>
            <a:r>
              <a:rPr lang="fa-IR"/>
              <a:t>خبرهایی است که به عنوان پیامد طبیعی و ذاتی یک عمل فراهم شده است. مثل ضربه زدن به راکت و احساس در بدن</a:t>
            </a:r>
          </a:p>
          <a:p>
            <a:r>
              <a:rPr lang="fa-IR"/>
              <a:t>به طور مستقیم و بدون استفاده از وسیله ویژهای آنرا ادراک می کنیم.</a:t>
            </a:r>
            <a:endParaRPr lang="en-US"/>
          </a:p>
        </p:txBody>
      </p:sp>
    </p:spTree>
  </p:cSld>
  <p:clrMapOvr>
    <a:masterClrMapping/>
  </p:clrMapOvr>
  <p:transition spd="slow"/>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AutoShape 2"/>
          <p:cNvSpPr>
            <a:spLocks noGrp="1" noChangeArrowheads="1"/>
          </p:cNvSpPr>
          <p:nvPr>
            <p:ph type="title"/>
          </p:nvPr>
        </p:nvSpPr>
        <p:spPr/>
        <p:txBody>
          <a:bodyPr/>
          <a:lstStyle/>
          <a:p>
            <a:r>
              <a:rPr lang="fa-IR"/>
              <a:t>بازخورد</a:t>
            </a:r>
            <a:endParaRPr lang="en-US"/>
          </a:p>
        </p:txBody>
      </p:sp>
      <p:sp>
        <p:nvSpPr>
          <p:cNvPr id="83971" name="Rectangle 3"/>
          <p:cNvSpPr>
            <a:spLocks noGrp="1" noChangeArrowheads="1"/>
          </p:cNvSpPr>
          <p:nvPr>
            <p:ph type="body" idx="1"/>
          </p:nvPr>
        </p:nvSpPr>
        <p:spPr/>
        <p:txBody>
          <a:bodyPr/>
          <a:lstStyle/>
          <a:p>
            <a:r>
              <a:rPr lang="fa-IR"/>
              <a:t>بازخورد بیرونی</a:t>
            </a:r>
          </a:p>
          <a:p>
            <a:r>
              <a:rPr lang="fa-IR"/>
              <a:t>به آن بازخورد افزوده می گویند </a:t>
            </a:r>
          </a:p>
          <a:p>
            <a:r>
              <a:rPr lang="fa-IR"/>
              <a:t>شامل خبرهایی است که در نتیجه اجرا حاصل می شود مانند صدای مربی ؛ عقربه کرونومتر ؛ امتیاز داور ؛ فیلم  یا نوار ویدئویی بازی و.......</a:t>
            </a:r>
          </a:p>
          <a:p>
            <a:r>
              <a:rPr lang="fa-IR"/>
              <a:t>بازخورد بیرونی بیشتر از بازخورد درونی است.</a:t>
            </a:r>
            <a:endParaRPr lang="en-US"/>
          </a:p>
        </p:txBody>
      </p:sp>
    </p:spTree>
  </p:cSld>
  <p:clrMapOvr>
    <a:masterClrMapping/>
  </p:clrMapOvr>
  <p:transition spd="slow"/>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AutoShape 2"/>
          <p:cNvSpPr>
            <a:spLocks noGrp="1" noChangeArrowheads="1"/>
          </p:cNvSpPr>
          <p:nvPr>
            <p:ph type="title"/>
          </p:nvPr>
        </p:nvSpPr>
        <p:spPr/>
        <p:txBody>
          <a:bodyPr/>
          <a:lstStyle/>
          <a:p>
            <a:r>
              <a:rPr lang="fa-IR"/>
              <a:t>بازخورد</a:t>
            </a:r>
            <a:endParaRPr lang="en-US"/>
          </a:p>
        </p:txBody>
      </p:sp>
      <p:sp>
        <p:nvSpPr>
          <p:cNvPr id="84995" name="Rectangle 3"/>
          <p:cNvSpPr>
            <a:spLocks noGrp="1" noChangeArrowheads="1"/>
          </p:cNvSpPr>
          <p:nvPr>
            <p:ph type="body" idx="1"/>
          </p:nvPr>
        </p:nvSpPr>
        <p:spPr/>
        <p:txBody>
          <a:bodyPr/>
          <a:lstStyle/>
          <a:p>
            <a:r>
              <a:rPr lang="fa-IR"/>
              <a:t>بازخورد بیرونی به دو دسته تقسیم می شود .</a:t>
            </a:r>
          </a:p>
          <a:p>
            <a:r>
              <a:rPr lang="fa-IR"/>
              <a:t>الف – آگاهی از نتیجه</a:t>
            </a:r>
          </a:p>
          <a:p>
            <a:r>
              <a:rPr lang="fa-IR"/>
              <a:t>ب- آگاهی از اجرا</a:t>
            </a:r>
            <a:endParaRPr lang="en-US"/>
          </a:p>
        </p:txBody>
      </p:sp>
    </p:spTree>
  </p:cSld>
  <p:clrMapOvr>
    <a:masterClrMapping/>
  </p:clrMapOvr>
  <p:transition spd="slow"/>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AutoShape 2"/>
          <p:cNvSpPr>
            <a:spLocks noGrp="1" noChangeArrowheads="1"/>
          </p:cNvSpPr>
          <p:nvPr>
            <p:ph type="title"/>
          </p:nvPr>
        </p:nvSpPr>
        <p:spPr/>
        <p:txBody>
          <a:bodyPr/>
          <a:lstStyle/>
          <a:p>
            <a:r>
              <a:rPr lang="fa-IR"/>
              <a:t>آگاهی از نتیجه</a:t>
            </a:r>
            <a:endParaRPr lang="en-US"/>
          </a:p>
        </p:txBody>
      </p:sp>
      <p:sp>
        <p:nvSpPr>
          <p:cNvPr id="86019" name="Rectangle 3"/>
          <p:cNvSpPr>
            <a:spLocks noGrp="1" noChangeArrowheads="1"/>
          </p:cNvSpPr>
          <p:nvPr>
            <p:ph type="body" idx="1"/>
          </p:nvPr>
        </p:nvSpPr>
        <p:spPr/>
        <p:txBody>
          <a:bodyPr/>
          <a:lstStyle/>
          <a:p>
            <a:r>
              <a:rPr lang="fa-IR"/>
              <a:t>آگاهی از نتیجه خبرهای کلامی یا قابل کلامی شدن در باره موفقیت یک عمل با توجه به هدف محیطی است.</a:t>
            </a:r>
          </a:p>
          <a:p>
            <a:r>
              <a:rPr lang="fa-IR"/>
              <a:t>وجود بازخورد درونی  دربسیار ی از حرکات باعث بی نیازی از بازخورد بیرونی می شود مثل اینکه به ژیمناست بگویید با پشت به زمین خورده است.</a:t>
            </a:r>
          </a:p>
          <a:p>
            <a:r>
              <a:rPr lang="fa-IR"/>
              <a:t>با وجود این ژیمناست باید منتظر امتیاز داور باشد.</a:t>
            </a:r>
            <a:endParaRPr lang="en-US"/>
          </a:p>
        </p:txBody>
      </p:sp>
    </p:spTree>
  </p:cSld>
  <p:clrMapOvr>
    <a:masterClrMapping/>
  </p:clrMapOvr>
  <p:transition spd="slow"/>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AutoShape 2"/>
          <p:cNvSpPr>
            <a:spLocks noGrp="1" noChangeArrowheads="1"/>
          </p:cNvSpPr>
          <p:nvPr>
            <p:ph type="title"/>
          </p:nvPr>
        </p:nvSpPr>
        <p:spPr/>
        <p:txBody>
          <a:bodyPr/>
          <a:lstStyle/>
          <a:p>
            <a:r>
              <a:rPr lang="fa-IR"/>
              <a:t>آگاهی از نتیجه</a:t>
            </a:r>
            <a:endParaRPr lang="en-US"/>
          </a:p>
        </p:txBody>
      </p:sp>
      <p:sp>
        <p:nvSpPr>
          <p:cNvPr id="87043" name="Rectangle 3"/>
          <p:cNvSpPr>
            <a:spLocks noGrp="1" noChangeArrowheads="1"/>
          </p:cNvSpPr>
          <p:nvPr>
            <p:ph type="body" idx="1"/>
          </p:nvPr>
        </p:nvSpPr>
        <p:spPr/>
        <p:txBody>
          <a:bodyPr/>
          <a:lstStyle/>
          <a:p>
            <a:r>
              <a:rPr lang="fa-IR"/>
              <a:t>تحقیقات نشان می دهد که بدون اگاهی از نتیجه به هیچ وجه یادگیری صورت نمی پذیرد.</a:t>
            </a:r>
          </a:p>
          <a:p>
            <a:r>
              <a:rPr lang="fa-IR"/>
              <a:t>اگر فراگیرنده از خطای خود آگاه نشود تمرین به یادگیری منجر نخواهد شد.</a:t>
            </a:r>
          </a:p>
          <a:p>
            <a:r>
              <a:rPr lang="fa-IR"/>
              <a:t>بازخورد بیرونی به شکل آگاهی از نتیجه باعث یادگیری سریع و پایدار می شود.</a:t>
            </a:r>
            <a:endParaRPr lang="en-US"/>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endParaRPr lang="en-US"/>
          </a:p>
        </p:txBody>
      </p:sp>
      <p:sp>
        <p:nvSpPr>
          <p:cNvPr id="36867" name="Rectangle 3"/>
          <p:cNvSpPr>
            <a:spLocks noGrp="1" noChangeArrowheads="1"/>
          </p:cNvSpPr>
          <p:nvPr>
            <p:ph type="body" idx="1"/>
          </p:nvPr>
        </p:nvSpPr>
        <p:spPr/>
        <p:txBody>
          <a:bodyPr/>
          <a:lstStyle/>
          <a:p>
            <a:endParaRPr lang="en-US"/>
          </a:p>
        </p:txBody>
      </p:sp>
      <p:pic>
        <p:nvPicPr>
          <p:cNvPr id="36870" name="Picture 6" descr="17"/>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spd="slow"/>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AutoShape 2"/>
          <p:cNvSpPr>
            <a:spLocks noGrp="1" noChangeArrowheads="1"/>
          </p:cNvSpPr>
          <p:nvPr>
            <p:ph type="title"/>
          </p:nvPr>
        </p:nvSpPr>
        <p:spPr/>
        <p:txBody>
          <a:bodyPr/>
          <a:lstStyle/>
          <a:p>
            <a:r>
              <a:rPr lang="fa-IR" sz="3200"/>
              <a:t>آگاهی از اجرا</a:t>
            </a:r>
            <a:r>
              <a:rPr lang="en-US" sz="3200"/>
              <a:t/>
            </a:r>
            <a:br>
              <a:rPr lang="en-US" sz="3200"/>
            </a:br>
            <a:endParaRPr lang="en-US" sz="3200"/>
          </a:p>
        </p:txBody>
      </p:sp>
      <p:sp>
        <p:nvSpPr>
          <p:cNvPr id="88067" name="Rectangle 3"/>
          <p:cNvSpPr>
            <a:spLocks noGrp="1" noChangeArrowheads="1"/>
          </p:cNvSpPr>
          <p:nvPr>
            <p:ph type="body" idx="1"/>
          </p:nvPr>
        </p:nvSpPr>
        <p:spPr/>
        <p:txBody>
          <a:bodyPr/>
          <a:lstStyle/>
          <a:p>
            <a:r>
              <a:rPr lang="fa-IR"/>
              <a:t>به آن بازخورد جنبشی می گویند. </a:t>
            </a:r>
          </a:p>
          <a:p>
            <a:r>
              <a:rPr lang="fa-IR"/>
              <a:t>اطلاعات افزوده ای درباره الگوی حرکتی است. که فراگیرنده آن را انجام داده است مثل ( به اندازه کافی تنت را خم نکردی )</a:t>
            </a:r>
            <a:endParaRPr lang="en-US"/>
          </a:p>
        </p:txBody>
      </p:sp>
    </p:spTree>
  </p:cSld>
  <p:clrMapOvr>
    <a:masterClrMapping/>
  </p:clrMapOvr>
  <p:transition spd="slow"/>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AutoShape 2"/>
          <p:cNvSpPr>
            <a:spLocks noGrp="1" noChangeArrowheads="1"/>
          </p:cNvSpPr>
          <p:nvPr>
            <p:ph type="title"/>
          </p:nvPr>
        </p:nvSpPr>
        <p:spPr/>
        <p:txBody>
          <a:bodyPr/>
          <a:lstStyle/>
          <a:p>
            <a:r>
              <a:rPr lang="fa-IR"/>
              <a:t>بازخورد بیرونی </a:t>
            </a:r>
            <a:endParaRPr lang="en-US"/>
          </a:p>
        </p:txBody>
      </p:sp>
      <p:sp>
        <p:nvSpPr>
          <p:cNvPr id="89091" name="Rectangle 3"/>
          <p:cNvSpPr>
            <a:spLocks noGrp="1" noChangeArrowheads="1"/>
          </p:cNvSpPr>
          <p:nvPr>
            <p:ph type="body" idx="1"/>
          </p:nvPr>
        </p:nvSpPr>
        <p:spPr/>
        <p:txBody>
          <a:bodyPr/>
          <a:lstStyle/>
          <a:p>
            <a:r>
              <a:rPr lang="fa-IR"/>
              <a:t>به طور خلاصه بازخورد بیرونی این اعمال را انجام می دهد.</a:t>
            </a:r>
          </a:p>
          <a:p>
            <a:r>
              <a:rPr lang="fa-IR"/>
              <a:t>انگیزش ایجاد می کند.</a:t>
            </a:r>
          </a:p>
          <a:p>
            <a:r>
              <a:rPr lang="fa-IR"/>
              <a:t>موجب تقویت اعمال صحیح و غلط می شود.</a:t>
            </a:r>
          </a:p>
          <a:p>
            <a:r>
              <a:rPr lang="fa-IR"/>
              <a:t>درباره خطاها خبرهایی را به عنوان اساس اصلاح به وجود می آورد.</a:t>
            </a:r>
          </a:p>
          <a:p>
            <a:r>
              <a:rPr lang="fa-IR"/>
              <a:t>وابستگی به وجود می آورد.</a:t>
            </a:r>
            <a:endParaRPr lang="en-US"/>
          </a:p>
        </p:txBody>
      </p:sp>
    </p:spTree>
  </p:cSld>
  <p:clrMapOvr>
    <a:masterClrMapping/>
  </p:clrMapOvr>
  <p:transition spd="slow"/>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AutoShape 2"/>
          <p:cNvSpPr>
            <a:spLocks noGrp="1" noChangeArrowheads="1"/>
          </p:cNvSpPr>
          <p:nvPr>
            <p:ph type="title"/>
          </p:nvPr>
        </p:nvSpPr>
        <p:spPr/>
        <p:txBody>
          <a:bodyPr/>
          <a:lstStyle/>
          <a:p>
            <a:r>
              <a:rPr lang="fa-IR" sz="3200"/>
              <a:t>ویژگی انگیزشی بازخورد</a:t>
            </a:r>
            <a:r>
              <a:rPr lang="en-US" sz="3200"/>
              <a:t/>
            </a:r>
            <a:br>
              <a:rPr lang="en-US" sz="3200"/>
            </a:br>
            <a:endParaRPr lang="en-US" sz="3200"/>
          </a:p>
        </p:txBody>
      </p:sp>
      <p:sp>
        <p:nvSpPr>
          <p:cNvPr id="90115" name="Rectangle 3"/>
          <p:cNvSpPr>
            <a:spLocks noGrp="1" noChangeArrowheads="1"/>
          </p:cNvSpPr>
          <p:nvPr>
            <p:ph type="body" idx="1"/>
          </p:nvPr>
        </p:nvSpPr>
        <p:spPr/>
        <p:txBody>
          <a:bodyPr/>
          <a:lstStyle/>
          <a:p>
            <a:r>
              <a:rPr lang="fa-IR"/>
              <a:t>بازخورد به عنوان نوعی محرک برای فعالیت عمل کرده است.</a:t>
            </a:r>
          </a:p>
          <a:p>
            <a:r>
              <a:rPr lang="fa-IR"/>
              <a:t>ارائه بیش از حد باز خورد از تاثیر اطلاعاتی آن می کاهد.</a:t>
            </a:r>
          </a:p>
          <a:p>
            <a:r>
              <a:rPr lang="fa-IR"/>
              <a:t> بازخور عمومی تاثیر ویژه ای دارد . مثل اعلام نمرات در تابلوی اعلانات ؟؟</a:t>
            </a:r>
            <a:endParaRPr lang="en-US"/>
          </a:p>
        </p:txBody>
      </p:sp>
    </p:spTree>
  </p:cSld>
  <p:clrMapOvr>
    <a:masterClrMapping/>
  </p:clrMapOvr>
  <p:transition spd="slow"/>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AutoShape 2"/>
          <p:cNvSpPr>
            <a:spLocks noGrp="1" noChangeArrowheads="1"/>
          </p:cNvSpPr>
          <p:nvPr>
            <p:ph type="title"/>
          </p:nvPr>
        </p:nvSpPr>
        <p:spPr/>
        <p:txBody>
          <a:bodyPr/>
          <a:lstStyle/>
          <a:p>
            <a:r>
              <a:rPr lang="fa-IR"/>
              <a:t>ویژگیهای تقویتی بازخورد</a:t>
            </a:r>
            <a:endParaRPr lang="en-US"/>
          </a:p>
        </p:txBody>
      </p:sp>
      <p:sp>
        <p:nvSpPr>
          <p:cNvPr id="91139" name="Rectangle 3"/>
          <p:cNvSpPr>
            <a:spLocks noGrp="1" noChangeArrowheads="1"/>
          </p:cNvSpPr>
          <p:nvPr>
            <p:ph type="body" idx="1"/>
          </p:nvPr>
        </p:nvSpPr>
        <p:spPr/>
        <p:txBody>
          <a:bodyPr/>
          <a:lstStyle/>
          <a:p>
            <a:r>
              <a:rPr lang="fa-IR"/>
              <a:t>جملاتی چون آفرین </a:t>
            </a:r>
          </a:p>
          <a:p>
            <a:r>
              <a:rPr lang="fa-IR"/>
              <a:t>روانشناسان این مسئله را در آزمایشگاه مورد بررسی قرار دادند. ( سگ پاولوف را به یاد بیاورید)</a:t>
            </a:r>
            <a:endParaRPr lang="en-US"/>
          </a:p>
        </p:txBody>
      </p:sp>
    </p:spTree>
  </p:cSld>
  <p:clrMapOvr>
    <a:masterClrMapping/>
  </p:clrMapOvr>
  <p:transition spd="slow"/>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AutoShape 2"/>
          <p:cNvSpPr>
            <a:spLocks noGrp="1" noChangeArrowheads="1"/>
          </p:cNvSpPr>
          <p:nvPr>
            <p:ph type="title"/>
          </p:nvPr>
        </p:nvSpPr>
        <p:spPr/>
        <p:txBody>
          <a:bodyPr/>
          <a:lstStyle/>
          <a:p>
            <a:r>
              <a:rPr lang="fa-IR"/>
              <a:t>ویژگیهای تقویتی بازخورد</a:t>
            </a:r>
            <a:endParaRPr lang="en-US"/>
          </a:p>
        </p:txBody>
      </p:sp>
      <p:sp>
        <p:nvSpPr>
          <p:cNvPr id="92163" name="Rectangle 3"/>
          <p:cNvSpPr>
            <a:spLocks noGrp="1" noChangeArrowheads="1"/>
          </p:cNvSpPr>
          <p:nvPr>
            <p:ph type="body" idx="1"/>
          </p:nvPr>
        </p:nvSpPr>
        <p:spPr/>
        <p:txBody>
          <a:bodyPr/>
          <a:lstStyle/>
          <a:p>
            <a:r>
              <a:rPr lang="fa-IR"/>
              <a:t>قانون تجربی اثر  :</a:t>
            </a:r>
          </a:p>
          <a:p>
            <a:r>
              <a:rPr lang="fa-IR"/>
              <a:t>عملی که به وسیله محرکی فراخوانده  شود و با پیامدی مطبوع یا پاداش دنبال شود با ظهور دوباره محرک میل به تکرار آن خواهد بود . و پیامدی که با پیامدی نامطبوع یا با تنبیه دنبال شود میل به عدم تکرار آن خواهد بود.</a:t>
            </a:r>
          </a:p>
          <a:p>
            <a:r>
              <a:rPr lang="fa-IR"/>
              <a:t>این دید گاه بر بازخوردهای تقویت کننده است.</a:t>
            </a:r>
            <a:endParaRPr lang="en-US"/>
          </a:p>
        </p:txBody>
      </p:sp>
    </p:spTree>
  </p:cSld>
  <p:clrMapOvr>
    <a:masterClrMapping/>
  </p:clrMapOvr>
  <p:transition spd="slow"/>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AutoShape 2"/>
          <p:cNvSpPr>
            <a:spLocks noGrp="1" noChangeArrowheads="1"/>
          </p:cNvSpPr>
          <p:nvPr>
            <p:ph type="title"/>
          </p:nvPr>
        </p:nvSpPr>
        <p:spPr/>
        <p:txBody>
          <a:bodyPr/>
          <a:lstStyle/>
          <a:p>
            <a:r>
              <a:rPr lang="fa-IR"/>
              <a:t>ویژگیهای تقویتی بازخورد</a:t>
            </a:r>
            <a:endParaRPr lang="en-US"/>
          </a:p>
        </p:txBody>
      </p:sp>
      <p:sp>
        <p:nvSpPr>
          <p:cNvPr id="93187" name="Rectangle 3"/>
          <p:cNvSpPr>
            <a:spLocks noGrp="1" noChangeArrowheads="1"/>
          </p:cNvSpPr>
          <p:nvPr>
            <p:ph type="body" idx="1"/>
          </p:nvPr>
        </p:nvSpPr>
        <p:spPr/>
        <p:txBody>
          <a:bodyPr/>
          <a:lstStyle/>
          <a:p>
            <a:r>
              <a:rPr lang="fa-IR"/>
              <a:t>تقویت ناپیاپی  : در این اصل بازخورد فقط هنگام لزوم ارائه می گردد و برای یادگیری موثر تر از زمانی است که بازخورد در هر کوشش داده می شود.</a:t>
            </a:r>
          </a:p>
          <a:p>
            <a:r>
              <a:rPr lang="fa-IR"/>
              <a:t>کاهش تدریجی مقدار و تواتر تقویت در تمرین به موازات یادگیری رفتار مناسب معمولاباعث استحکام اجرا هنگامی تقویت حذف می شود دارد . ( آزمون خاموش سازی )</a:t>
            </a:r>
            <a:endParaRPr lang="en-US"/>
          </a:p>
        </p:txBody>
      </p:sp>
    </p:spTree>
  </p:cSld>
  <p:clrMapOvr>
    <a:masterClrMapping/>
  </p:clrMapOvr>
  <p:transition spd="slow"/>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AutoShape 2"/>
          <p:cNvSpPr>
            <a:spLocks noGrp="1" noChangeArrowheads="1"/>
          </p:cNvSpPr>
          <p:nvPr>
            <p:ph type="title"/>
          </p:nvPr>
        </p:nvSpPr>
        <p:spPr/>
        <p:txBody>
          <a:bodyPr/>
          <a:lstStyle/>
          <a:p>
            <a:r>
              <a:rPr lang="fa-IR"/>
              <a:t>ویژگی خبری بازخورد</a:t>
            </a:r>
            <a:endParaRPr lang="en-US"/>
          </a:p>
        </p:txBody>
      </p:sp>
      <p:sp>
        <p:nvSpPr>
          <p:cNvPr id="94211" name="Rectangle 3"/>
          <p:cNvSpPr>
            <a:spLocks noGrp="1" noChangeArrowheads="1"/>
          </p:cNvSpPr>
          <p:nvPr>
            <p:ph type="body" idx="1"/>
          </p:nvPr>
        </p:nvSpPr>
        <p:spPr/>
        <p:txBody>
          <a:bodyPr/>
          <a:lstStyle/>
          <a:p>
            <a:r>
              <a:rPr lang="fa-IR"/>
              <a:t>مهمترین مولفه  بازخورد در یادگیری حرکتی خبری است که بازخورد در باره الگوههای حرکت فراهم می آورد.خبر به اصلاح و بهبود عملکرد می انجامد.</a:t>
            </a:r>
          </a:p>
          <a:p>
            <a:r>
              <a:rPr lang="fa-IR"/>
              <a:t>تداوم بازخورد خطای اجرا  را در سطح حداقل نگه می دارد.</a:t>
            </a:r>
          </a:p>
          <a:p>
            <a:r>
              <a:rPr lang="fa-IR"/>
              <a:t>بازخورد بسیار زیاد وابستگی به وجود می آورد.</a:t>
            </a:r>
            <a:endParaRPr lang="en-US"/>
          </a:p>
        </p:txBody>
      </p:sp>
    </p:spTree>
  </p:cSld>
  <p:clrMapOvr>
    <a:masterClrMapping/>
  </p:clrMapOvr>
  <p:transition spd="slow"/>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p:nvPr>
        </p:nvSpPr>
        <p:spPr/>
        <p:txBody>
          <a:bodyPr/>
          <a:lstStyle/>
          <a:p>
            <a:endParaRPr lang="en-US"/>
          </a:p>
        </p:txBody>
      </p:sp>
      <p:pic>
        <p:nvPicPr>
          <p:cNvPr id="103427" name="Picture 3" descr="منتخب جذابترین عکسهای ورزشی جهان که مخاطبان را شگفت زده کرد">
            <a:hlinkClick r:id="rId2" tooltip="منتخب جذابترین عکسهای ورزشی جهان که مخاطبان را شگفت زده کرد"/>
          </p:cNvPr>
          <p:cNvPicPr>
            <a:picLocks noChangeAspect="1" noChangeArrowheads="1"/>
          </p:cNvPicPr>
          <p:nvPr/>
        </p:nvPicPr>
        <p:blipFill>
          <a:blip r:embed="rId3" cstate="print"/>
          <a:srcRect/>
          <a:stretch>
            <a:fillRect/>
          </a:stretch>
        </p:blipFill>
        <p:spPr bwMode="auto">
          <a:xfrm>
            <a:off x="0" y="0"/>
            <a:ext cx="9144000" cy="6702425"/>
          </a:xfrm>
          <a:prstGeom prst="rect">
            <a:avLst/>
          </a:prstGeom>
          <a:noFill/>
        </p:spPr>
      </p:pic>
    </p:spTree>
  </p:cSld>
  <p:clrMapOvr>
    <a:masterClrMapping/>
  </p:clrMapOvr>
  <p:transition spd="slow"/>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AutoShape 2"/>
          <p:cNvSpPr>
            <a:spLocks noGrp="1" noChangeArrowheads="1"/>
          </p:cNvSpPr>
          <p:nvPr>
            <p:ph type="title"/>
          </p:nvPr>
        </p:nvSpPr>
        <p:spPr/>
        <p:txBody>
          <a:bodyPr/>
          <a:lstStyle/>
          <a:p>
            <a:r>
              <a:rPr lang="fa-IR"/>
              <a:t>بازخورد باید شامل چه اطلاعاتی باشد ؟</a:t>
            </a:r>
            <a:endParaRPr lang="en-US"/>
          </a:p>
        </p:txBody>
      </p:sp>
      <p:sp>
        <p:nvSpPr>
          <p:cNvPr id="95235" name="Rectangle 3"/>
          <p:cNvSpPr>
            <a:spLocks noGrp="1" noChangeArrowheads="1"/>
          </p:cNvSpPr>
          <p:nvPr>
            <p:ph type="body" idx="1"/>
          </p:nvPr>
        </p:nvSpPr>
        <p:spPr/>
        <p:txBody>
          <a:bodyPr/>
          <a:lstStyle/>
          <a:p>
            <a:r>
              <a:rPr lang="fa-IR" b="1"/>
              <a:t>همخوانی بازخورد با آنچه که قابل کنترل است.</a:t>
            </a:r>
          </a:p>
          <a:p>
            <a:r>
              <a:rPr lang="fa-IR" b="1"/>
              <a:t>مقدارخبرهای بازخورد</a:t>
            </a:r>
          </a:p>
          <a:p>
            <a:r>
              <a:rPr lang="fa-IR" b="1"/>
              <a:t>بازخورد در باره جهت ؛ اندازه و دقت</a:t>
            </a:r>
          </a:p>
          <a:p>
            <a:r>
              <a:rPr lang="fa-IR" b="1"/>
              <a:t>بازخورد تجویزی</a:t>
            </a:r>
            <a:endParaRPr lang="en-US" b="1"/>
          </a:p>
        </p:txBody>
      </p:sp>
    </p:spTree>
  </p:cSld>
  <p:clrMapOvr>
    <a:masterClrMapping/>
  </p:clrMapOvr>
  <p:transition spd="slow"/>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AutoShape 2"/>
          <p:cNvSpPr>
            <a:spLocks noGrp="1" noChangeArrowheads="1"/>
          </p:cNvSpPr>
          <p:nvPr>
            <p:ph type="title"/>
          </p:nvPr>
        </p:nvSpPr>
        <p:spPr/>
        <p:txBody>
          <a:bodyPr/>
          <a:lstStyle/>
          <a:p>
            <a:pPr algn="r"/>
            <a:r>
              <a:rPr lang="fa-IR" sz="3200"/>
              <a:t>همخوانی بازخورد با آنچه که قابل کنترل است.</a:t>
            </a:r>
            <a:br>
              <a:rPr lang="fa-IR" sz="3200"/>
            </a:br>
            <a:endParaRPr lang="en-US" sz="3200"/>
          </a:p>
        </p:txBody>
      </p:sp>
      <p:sp>
        <p:nvSpPr>
          <p:cNvPr id="96259" name="Rectangle 3"/>
          <p:cNvSpPr>
            <a:spLocks noGrp="1" noChangeArrowheads="1"/>
          </p:cNvSpPr>
          <p:nvPr>
            <p:ph type="body" idx="1"/>
          </p:nvPr>
        </p:nvSpPr>
        <p:spPr/>
        <p:txBody>
          <a:bodyPr/>
          <a:lstStyle/>
          <a:p>
            <a:r>
              <a:rPr lang="fa-IR" sz="2400" b="1"/>
              <a:t>محتوای بازخورد باید با آنچه برای فراگیرنده قابل کنترل است همخوانی داشته با شد.</a:t>
            </a:r>
          </a:p>
          <a:p>
            <a:r>
              <a:rPr lang="fa-IR" sz="2400" b="1"/>
              <a:t>بازخورد باید در باره ویژگی هایی باشد که فراگیرنده می تواند آنها را کنترل کند.</a:t>
            </a:r>
          </a:p>
          <a:p>
            <a:r>
              <a:rPr lang="fa-IR" sz="2400" b="1"/>
              <a:t>به عنوان مثال دیدن برخورد توپ با راکت یا باتون بیسبال کنترل فرد را بر ویژگیهای دیگر باز می دارد .</a:t>
            </a:r>
          </a:p>
          <a:p>
            <a:r>
              <a:rPr lang="fa-IR" sz="2400" b="1"/>
              <a:t>بازخوردهایی که خصایص حرکت را شرح می دهند بسیار مشکل خواهد بود و پیشرفت در اجرا آهسته می کند. مثل زمانبندی در اجرای حرکات ژیمناستیک</a:t>
            </a:r>
          </a:p>
          <a:p>
            <a:endParaRPr lang="en-US" sz="2400" b="1"/>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solidFill>
                  <a:schemeClr val="tx1"/>
                </a:solidFill>
              </a:rPr>
              <a:t>تعریف مهارت :</a:t>
            </a:r>
            <a:br>
              <a:rPr lang="fa-IR" dirty="0" smtClean="0">
                <a:solidFill>
                  <a:schemeClr val="tx1"/>
                </a:solidFill>
              </a:rPr>
            </a:br>
            <a:endParaRPr lang="en-US" dirty="0"/>
          </a:p>
        </p:txBody>
      </p:sp>
      <p:sp>
        <p:nvSpPr>
          <p:cNvPr id="3" name="Content Placeholder 2"/>
          <p:cNvSpPr>
            <a:spLocks noGrp="1"/>
          </p:cNvSpPr>
          <p:nvPr>
            <p:ph idx="1"/>
          </p:nvPr>
        </p:nvSpPr>
        <p:spPr/>
        <p:txBody>
          <a:bodyPr/>
          <a:lstStyle/>
          <a:p>
            <a:pPr>
              <a:lnSpc>
                <a:spcPct val="90000"/>
              </a:lnSpc>
              <a:buFont typeface="Arial" charset="0"/>
              <a:buChar char="•"/>
            </a:pPr>
            <a:r>
              <a:rPr lang="fa-IR" b="1" dirty="0" smtClean="0">
                <a:solidFill>
                  <a:schemeClr val="tx1"/>
                </a:solidFill>
              </a:rPr>
              <a:t>قابلیتی است هدفمند،</a:t>
            </a:r>
            <a:r>
              <a:rPr lang="en-US" b="1" dirty="0" smtClean="0">
                <a:solidFill>
                  <a:schemeClr val="tx1"/>
                </a:solidFill>
              </a:rPr>
              <a:t>   </a:t>
            </a:r>
            <a:r>
              <a:rPr lang="fa-IR" b="1" dirty="0" smtClean="0">
                <a:solidFill>
                  <a:schemeClr val="tx1"/>
                </a:solidFill>
              </a:rPr>
              <a:t>که با اطمینان معین،</a:t>
            </a:r>
            <a:r>
              <a:rPr lang="en-US" b="1" dirty="0" smtClean="0">
                <a:solidFill>
                  <a:schemeClr val="tx1"/>
                </a:solidFill>
              </a:rPr>
              <a:t>                     </a:t>
            </a:r>
            <a:r>
              <a:rPr lang="fa-IR" b="1" dirty="0" smtClean="0">
                <a:solidFill>
                  <a:schemeClr val="tx1"/>
                </a:solidFill>
              </a:rPr>
              <a:t>با صرف حداقل زمان </a:t>
            </a:r>
            <a:r>
              <a:rPr lang="en-US" b="1" dirty="0" smtClean="0">
                <a:solidFill>
                  <a:schemeClr val="tx1"/>
                </a:solidFill>
              </a:rPr>
              <a:t>     </a:t>
            </a:r>
            <a:r>
              <a:rPr lang="fa-IR" b="1" dirty="0" smtClean="0">
                <a:solidFill>
                  <a:schemeClr val="tx1"/>
                </a:solidFill>
              </a:rPr>
              <a:t>یا حداقل انرژی (جسمانی و روانی) انجام شود.</a:t>
            </a:r>
          </a:p>
        </p:txBody>
      </p:sp>
    </p:spTree>
  </p:cSld>
  <p:clrMapOvr>
    <a:masterClrMapping/>
  </p:clrMapOvr>
  <p:transition spd="slow"/>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AutoShape 2"/>
          <p:cNvSpPr>
            <a:spLocks noGrp="1" noChangeArrowheads="1"/>
          </p:cNvSpPr>
          <p:nvPr>
            <p:ph type="title"/>
          </p:nvPr>
        </p:nvSpPr>
        <p:spPr/>
        <p:txBody>
          <a:bodyPr/>
          <a:lstStyle/>
          <a:p>
            <a:pPr algn="r"/>
            <a:r>
              <a:rPr lang="fa-IR"/>
              <a:t>همخوانی بازخورد با آنچه که قابل کنترل است.</a:t>
            </a:r>
            <a:endParaRPr lang="en-US"/>
          </a:p>
        </p:txBody>
      </p:sp>
      <p:sp>
        <p:nvSpPr>
          <p:cNvPr id="97283" name="Rectangle 3"/>
          <p:cNvSpPr>
            <a:spLocks noGrp="1" noChangeArrowheads="1"/>
          </p:cNvSpPr>
          <p:nvPr>
            <p:ph type="body" idx="1"/>
          </p:nvPr>
        </p:nvSpPr>
        <p:spPr/>
        <p:txBody>
          <a:bodyPr/>
          <a:lstStyle/>
          <a:p>
            <a:pPr>
              <a:lnSpc>
                <a:spcPct val="90000"/>
              </a:lnSpc>
            </a:pPr>
            <a:r>
              <a:rPr lang="fa-IR" b="1"/>
              <a:t>در طرح یابی مسائلی چون چرخش توپ ؛ قوس توپ و هماهنگی مطرح می شود. </a:t>
            </a:r>
          </a:p>
          <a:p>
            <a:pPr>
              <a:lnSpc>
                <a:spcPct val="90000"/>
              </a:lnSpc>
            </a:pPr>
            <a:r>
              <a:rPr lang="fa-IR" b="1"/>
              <a:t>در آموزش در باره طرح یابی حرکت بازخورد دهید.</a:t>
            </a:r>
          </a:p>
          <a:p>
            <a:pPr>
              <a:lnSpc>
                <a:spcPct val="90000"/>
              </a:lnSpc>
            </a:pPr>
            <a:r>
              <a:rPr lang="fa-IR" b="1"/>
              <a:t>وقتی طرح یابی صحیح باشد استفاده ازپارامترها به عنوان بازخورد صحیح می باشد. مثل حرکت را سریع تر انجام بده ؛ میله را محکمتر بکش و .....</a:t>
            </a:r>
          </a:p>
          <a:p>
            <a:pPr>
              <a:lnSpc>
                <a:spcPct val="90000"/>
              </a:lnSpc>
            </a:pPr>
            <a:r>
              <a:rPr lang="fa-IR" b="1"/>
              <a:t>به فراگیرنده بگویید در باره متغیرهای ظاهری مثل کوتاهی و بلندی پرتاب ناراحت نباشند.</a:t>
            </a:r>
          </a:p>
          <a:p>
            <a:pPr>
              <a:lnSpc>
                <a:spcPct val="90000"/>
              </a:lnSpc>
            </a:pPr>
            <a:endParaRPr lang="en-US" b="1"/>
          </a:p>
        </p:txBody>
      </p:sp>
    </p:spTree>
  </p:cSld>
  <p:clrMapOvr>
    <a:masterClrMapping/>
  </p:clrMapOvr>
  <p:transition spd="slow"/>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AutoShape 2"/>
          <p:cNvSpPr>
            <a:spLocks noGrp="1" noChangeArrowheads="1"/>
          </p:cNvSpPr>
          <p:nvPr>
            <p:ph type="title"/>
          </p:nvPr>
        </p:nvSpPr>
        <p:spPr/>
        <p:txBody>
          <a:bodyPr/>
          <a:lstStyle/>
          <a:p>
            <a:pPr algn="r"/>
            <a:r>
              <a:rPr lang="fa-IR"/>
              <a:t>همخوانی بازخورد با آنچه که قابل کنترل است</a:t>
            </a:r>
            <a:endParaRPr lang="en-US"/>
          </a:p>
        </p:txBody>
      </p:sp>
      <p:sp>
        <p:nvSpPr>
          <p:cNvPr id="98307" name="Rectangle 3"/>
          <p:cNvSpPr>
            <a:spLocks noGrp="1" noChangeArrowheads="1"/>
          </p:cNvSpPr>
          <p:nvPr>
            <p:ph type="body" idx="1"/>
          </p:nvPr>
        </p:nvSpPr>
        <p:spPr/>
        <p:txBody>
          <a:bodyPr/>
          <a:lstStyle/>
          <a:p>
            <a:endParaRPr lang="fa-IR" b="1"/>
          </a:p>
          <a:p>
            <a:r>
              <a:rPr lang="fa-IR" b="1"/>
              <a:t>آزاد بودن فراگیرنده برای تمرین کردن یک الگوی حرکتی غلط یا نامناسب باعث آموختن حرکت نامناسب و مشکل شدن اصلاح الگوی حرکتی در آینده خواهد شد.</a:t>
            </a:r>
            <a:endParaRPr lang="en-US" b="1"/>
          </a:p>
        </p:txBody>
      </p:sp>
    </p:spTree>
  </p:cSld>
  <p:clrMapOvr>
    <a:masterClrMapping/>
  </p:clrMapOvr>
  <p:transition spd="slow"/>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AutoShape 2"/>
          <p:cNvSpPr>
            <a:spLocks noGrp="1" noChangeArrowheads="1"/>
          </p:cNvSpPr>
          <p:nvPr>
            <p:ph type="title"/>
          </p:nvPr>
        </p:nvSpPr>
        <p:spPr/>
        <p:txBody>
          <a:bodyPr/>
          <a:lstStyle/>
          <a:p>
            <a:pPr algn="r"/>
            <a:r>
              <a:rPr lang="fa-IR" b="0"/>
              <a:t>مقدارخبرهای بازخورد</a:t>
            </a:r>
            <a:endParaRPr lang="en-US" b="0"/>
          </a:p>
        </p:txBody>
      </p:sp>
      <p:sp>
        <p:nvSpPr>
          <p:cNvPr id="99331" name="Rectangle 3"/>
          <p:cNvSpPr>
            <a:spLocks noGrp="1" noChangeArrowheads="1"/>
          </p:cNvSpPr>
          <p:nvPr>
            <p:ph type="body" idx="1"/>
          </p:nvPr>
        </p:nvSpPr>
        <p:spPr/>
        <p:txBody>
          <a:bodyPr/>
          <a:lstStyle/>
          <a:p>
            <a:pPr>
              <a:lnSpc>
                <a:spcPct val="90000"/>
              </a:lnSpc>
            </a:pPr>
            <a:r>
              <a:rPr lang="fa-IR" b="1"/>
              <a:t>قابلیت خبر پردازی و حافظه فراگیرنده  به ویژه اگر کودک باشد محدود است .</a:t>
            </a:r>
          </a:p>
          <a:p>
            <a:pPr>
              <a:lnSpc>
                <a:spcPct val="90000"/>
              </a:lnSpc>
            </a:pPr>
            <a:r>
              <a:rPr lang="fa-IR" b="1"/>
              <a:t>جای تردید است که کودک بتواند همه اطلاعاتی را که به او بازخورد داده می شود در یابد و نگه دارد.</a:t>
            </a:r>
          </a:p>
          <a:p>
            <a:pPr>
              <a:lnSpc>
                <a:spcPct val="90000"/>
              </a:lnSpc>
            </a:pPr>
            <a:r>
              <a:rPr lang="fa-IR" b="1"/>
              <a:t>مهمترین خطا را شناسایی کنید و در باره آن بازخورد دهید. زمانی که فراگیرنده تبحر پیدا کرد  بازخورد بعدی را بدهید.</a:t>
            </a:r>
          </a:p>
          <a:p>
            <a:pPr>
              <a:lnSpc>
                <a:spcPct val="90000"/>
              </a:lnSpc>
            </a:pPr>
            <a:r>
              <a:rPr lang="fa-IR" b="1"/>
              <a:t>بیزخورد های متعدد را یکجا ارائه نکنید زیرا اطلاعات بسیار زیاد مفیر نیستند.</a:t>
            </a:r>
            <a:endParaRPr lang="en-US" b="1"/>
          </a:p>
        </p:txBody>
      </p:sp>
    </p:spTree>
  </p:cSld>
  <p:clrMapOvr>
    <a:masterClrMapping/>
  </p:clrMapOvr>
  <p:transition spd="slow"/>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AutoShape 2"/>
          <p:cNvSpPr>
            <a:spLocks noGrp="1" noChangeArrowheads="1"/>
          </p:cNvSpPr>
          <p:nvPr>
            <p:ph type="title"/>
          </p:nvPr>
        </p:nvSpPr>
        <p:spPr/>
        <p:txBody>
          <a:bodyPr/>
          <a:lstStyle/>
          <a:p>
            <a:pPr algn="r"/>
            <a:r>
              <a:rPr lang="fa-IR" sz="3200" b="0"/>
              <a:t>بازخورد در باره جهت ؛ اندازه و دقت</a:t>
            </a:r>
            <a:br>
              <a:rPr lang="fa-IR" sz="3200" b="0"/>
            </a:br>
            <a:endParaRPr lang="en-US" sz="3200" b="0"/>
          </a:p>
        </p:txBody>
      </p:sp>
      <p:sp>
        <p:nvSpPr>
          <p:cNvPr id="100355" name="Rectangle 3"/>
          <p:cNvSpPr>
            <a:spLocks noGrp="1" noChangeArrowheads="1"/>
          </p:cNvSpPr>
          <p:nvPr>
            <p:ph type="body" idx="1"/>
          </p:nvPr>
        </p:nvSpPr>
        <p:spPr/>
        <p:txBody>
          <a:bodyPr/>
          <a:lstStyle/>
          <a:p>
            <a:r>
              <a:rPr lang="fa-IR" b="1"/>
              <a:t>یک سری از خبرها مربوط به جهت می باشد ( چپ ؛ راست ؛ پایین ؛ بالا ؛ زود ؛ دیر )</a:t>
            </a:r>
          </a:p>
          <a:p>
            <a:r>
              <a:rPr lang="fa-IR" b="1"/>
              <a:t>مثال ؛ حرکت 2سانتی متر به طرف چپ بود.</a:t>
            </a:r>
          </a:p>
          <a:p>
            <a:r>
              <a:rPr lang="fa-IR" b="1"/>
              <a:t>جهت بسیار مهمتر از اندازه است.</a:t>
            </a:r>
            <a:endParaRPr lang="en-US" b="1"/>
          </a:p>
        </p:txBody>
      </p:sp>
    </p:spTree>
  </p:cSld>
  <p:clrMapOvr>
    <a:masterClrMapping/>
  </p:clrMapOvr>
  <p:transition spd="slow"/>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AutoShape 2"/>
          <p:cNvSpPr>
            <a:spLocks noGrp="1" noChangeArrowheads="1"/>
          </p:cNvSpPr>
          <p:nvPr>
            <p:ph type="title"/>
          </p:nvPr>
        </p:nvSpPr>
        <p:spPr/>
        <p:txBody>
          <a:bodyPr/>
          <a:lstStyle/>
          <a:p>
            <a:pPr algn="r"/>
            <a:r>
              <a:rPr lang="fa-IR" sz="3200" b="0"/>
              <a:t>بازخورد در باره جهت ؛ اندازه و دقت</a:t>
            </a:r>
            <a:br>
              <a:rPr lang="fa-IR" sz="3200" b="0"/>
            </a:br>
            <a:endParaRPr lang="en-US" sz="3200" b="0"/>
          </a:p>
        </p:txBody>
      </p:sp>
      <p:sp>
        <p:nvSpPr>
          <p:cNvPr id="101379" name="Rectangle 3"/>
          <p:cNvSpPr>
            <a:spLocks noGrp="1" noChangeArrowheads="1"/>
          </p:cNvSpPr>
          <p:nvPr>
            <p:ph type="body" idx="1"/>
          </p:nvPr>
        </p:nvSpPr>
        <p:spPr/>
        <p:txBody>
          <a:bodyPr/>
          <a:lstStyle/>
          <a:p>
            <a:r>
              <a:rPr lang="fa-IR" b="1"/>
              <a:t>بازخورد دقت مبین نزدیکی حرکت انجام شده با ارزشهای واقعی حرکت است * مانند دستت را کمی کوتاه تاب دادی*</a:t>
            </a:r>
          </a:p>
          <a:p>
            <a:endParaRPr lang="fa-IR" b="1"/>
          </a:p>
          <a:p>
            <a:r>
              <a:rPr lang="fa-IR" b="1"/>
              <a:t>گاهی دقت را بیشتر می کنیم مانند دستت را 5/5سانتی متر کوتاهتر تاب دادی.</a:t>
            </a:r>
          </a:p>
          <a:p>
            <a:r>
              <a:rPr lang="fa-IR" b="1"/>
              <a:t> به نظر می رسد دقت بازخورد سود مندی آن را افزایش می دهد.</a:t>
            </a:r>
            <a:endParaRPr lang="en-US" b="1"/>
          </a:p>
          <a:p>
            <a:pPr>
              <a:buFont typeface="Wingdings" pitchFamily="2" charset="2"/>
              <a:buNone/>
            </a:pPr>
            <a:endParaRPr lang="en-US" b="1"/>
          </a:p>
        </p:txBody>
      </p:sp>
    </p:spTree>
  </p:cSld>
  <p:clrMapOvr>
    <a:masterClrMapping/>
  </p:clrMapOvr>
  <p:transition spd="slow"/>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AutoShape 2"/>
          <p:cNvSpPr>
            <a:spLocks noGrp="1" noChangeArrowheads="1"/>
          </p:cNvSpPr>
          <p:nvPr>
            <p:ph type="title"/>
          </p:nvPr>
        </p:nvSpPr>
        <p:spPr/>
        <p:txBody>
          <a:bodyPr/>
          <a:lstStyle/>
          <a:p>
            <a:pPr algn="r"/>
            <a:r>
              <a:rPr lang="fa-IR" sz="3200" b="0"/>
              <a:t>بازخورد در باره جهت ؛ اندازه و دقت</a:t>
            </a:r>
            <a:br>
              <a:rPr lang="fa-IR" sz="3200" b="0"/>
            </a:br>
            <a:endParaRPr lang="en-US" sz="3200" b="0"/>
          </a:p>
        </p:txBody>
      </p:sp>
      <p:sp>
        <p:nvSpPr>
          <p:cNvPr id="105475" name="Rectangle 3"/>
          <p:cNvSpPr>
            <a:spLocks noGrp="1" noChangeArrowheads="1"/>
          </p:cNvSpPr>
          <p:nvPr>
            <p:ph type="body" idx="1"/>
          </p:nvPr>
        </p:nvSpPr>
        <p:spPr/>
        <p:txBody>
          <a:bodyPr/>
          <a:lstStyle/>
          <a:p>
            <a:r>
              <a:rPr lang="fa-IR" b="1"/>
              <a:t>سودمندی دقت به سطح یادگیری بستگی دارد.</a:t>
            </a:r>
          </a:p>
          <a:p>
            <a:r>
              <a:rPr lang="fa-IR" b="1"/>
              <a:t>در آغاز یادگیری خطای یادگیرنده آنقدر بزرگ است که بیان اندازه دقیق آن اهمیت چندانی ندارد.</a:t>
            </a:r>
          </a:p>
          <a:p>
            <a:r>
              <a:rPr lang="fa-IR" b="1"/>
              <a:t>در سطح عالی مهارت اطلاعات دقیق تر مفید تر هستند. زیرا خطاهای اجرا کوچکتر و کمتر است و بازخورد غیردقیق گمراه کننده است. </a:t>
            </a:r>
          </a:p>
          <a:p>
            <a:endParaRPr lang="en-US" b="1"/>
          </a:p>
        </p:txBody>
      </p:sp>
    </p:spTree>
  </p:cSld>
  <p:clrMapOvr>
    <a:masterClrMapping/>
  </p:clrMapOvr>
  <p:transition spd="slow"/>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AutoShape 2"/>
          <p:cNvSpPr>
            <a:spLocks noGrp="1" noChangeArrowheads="1"/>
          </p:cNvSpPr>
          <p:nvPr>
            <p:ph type="title"/>
          </p:nvPr>
        </p:nvSpPr>
        <p:spPr/>
        <p:txBody>
          <a:bodyPr/>
          <a:lstStyle/>
          <a:p>
            <a:pPr algn="r"/>
            <a:r>
              <a:rPr lang="fa-IR" b="0"/>
              <a:t>بازخورد تجویزی</a:t>
            </a:r>
            <a:endParaRPr lang="en-US" b="0"/>
          </a:p>
        </p:txBody>
      </p:sp>
      <p:sp>
        <p:nvSpPr>
          <p:cNvPr id="106499" name="Rectangle 3"/>
          <p:cNvSpPr>
            <a:spLocks noGrp="1" noChangeArrowheads="1"/>
          </p:cNvSpPr>
          <p:nvPr>
            <p:ph type="body" idx="1"/>
          </p:nvPr>
        </p:nvSpPr>
        <p:spPr/>
        <p:txBody>
          <a:bodyPr/>
          <a:lstStyle/>
          <a:p>
            <a:r>
              <a:rPr lang="fa-IR" b="1"/>
              <a:t>همانگونه که پزشک دارو تجویز می کند . بازخورد باید ماهیت تجویزی داشته باشد . مثلا به شما توصیه می کنم :</a:t>
            </a:r>
          </a:p>
          <a:p>
            <a:r>
              <a:rPr lang="fa-IR" sz="3200" b="1"/>
              <a:t>با آرامش  و تلاش درس بخوانید وگرنه</a:t>
            </a:r>
            <a:r>
              <a:rPr lang="fa-IR" sz="3600" b="1"/>
              <a:t>؟؟؟؟؟؟؟؟؟؟؟</a:t>
            </a:r>
          </a:p>
          <a:p>
            <a:endParaRPr lang="fa-IR" sz="3600" b="1"/>
          </a:p>
          <a:p>
            <a:endParaRPr lang="en-US" sz="3600" b="1"/>
          </a:p>
        </p:txBody>
      </p:sp>
    </p:spTree>
  </p:cSld>
  <p:clrMapOvr>
    <a:masterClrMapping/>
  </p:clrMapOvr>
  <p:transition spd="slow"/>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AutoShape 2"/>
          <p:cNvSpPr>
            <a:spLocks noGrp="1" noChangeArrowheads="1"/>
          </p:cNvSpPr>
          <p:nvPr>
            <p:ph type="title"/>
          </p:nvPr>
        </p:nvSpPr>
        <p:spPr/>
        <p:txBody>
          <a:bodyPr/>
          <a:lstStyle/>
          <a:p>
            <a:pPr algn="r"/>
            <a:r>
              <a:rPr lang="fa-IR" b="0"/>
              <a:t>بازخورد تجویزی</a:t>
            </a:r>
            <a:endParaRPr lang="en-US" b="0"/>
          </a:p>
        </p:txBody>
      </p:sp>
      <p:sp>
        <p:nvSpPr>
          <p:cNvPr id="107523" name="Rectangle 3"/>
          <p:cNvSpPr>
            <a:spLocks noGrp="1" noChangeArrowheads="1"/>
          </p:cNvSpPr>
          <p:nvPr>
            <p:ph type="body" idx="1"/>
          </p:nvPr>
        </p:nvSpPr>
        <p:spPr/>
        <p:txBody>
          <a:bodyPr/>
          <a:lstStyle/>
          <a:p>
            <a:r>
              <a:rPr lang="fa-IR" b="1"/>
              <a:t>فیلم ؛ویدئو و سایر تجهیزات بازخوردی مفید هستند اما :</a:t>
            </a:r>
          </a:p>
          <a:p>
            <a:r>
              <a:rPr lang="fa-IR" b="1"/>
              <a:t>فیلم : مستلزم زمان است بین تهیه و نمایش</a:t>
            </a:r>
          </a:p>
          <a:p>
            <a:r>
              <a:rPr lang="fa-IR" b="1"/>
              <a:t>ویدئو ؛ اطلاعات بیش از حدی را نشان می دهد و با ید قسمت مربوطه را مشخص کرد.</a:t>
            </a:r>
          </a:p>
          <a:p>
            <a:r>
              <a:rPr lang="fa-IR" b="1"/>
              <a:t>در هنگام دیدن فیلم توضیحات مربی سودمندی را بیشتر می کند.</a:t>
            </a:r>
            <a:endParaRPr lang="en-US" b="1"/>
          </a:p>
        </p:txBody>
      </p:sp>
    </p:spTree>
  </p:cSld>
  <p:clrMapOvr>
    <a:masterClrMapping/>
  </p:clrMapOvr>
  <p:transition spd="slow"/>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AutoShape 2"/>
          <p:cNvSpPr>
            <a:spLocks noGrp="1" noChangeArrowheads="1"/>
          </p:cNvSpPr>
          <p:nvPr>
            <p:ph type="title"/>
          </p:nvPr>
        </p:nvSpPr>
        <p:spPr/>
        <p:txBody>
          <a:bodyPr/>
          <a:lstStyle/>
          <a:p>
            <a:r>
              <a:rPr lang="fa-IR" sz="3200"/>
              <a:t>برنامه ریزی بازخورد چگونه بر یادگیری تاثیر می گذارد</a:t>
            </a:r>
            <a:endParaRPr lang="en-US" sz="3200"/>
          </a:p>
        </p:txBody>
      </p:sp>
      <p:sp>
        <p:nvSpPr>
          <p:cNvPr id="108547" name="Rectangle 3"/>
          <p:cNvSpPr>
            <a:spLocks noGrp="1" noChangeArrowheads="1"/>
          </p:cNvSpPr>
          <p:nvPr>
            <p:ph type="body" idx="1"/>
          </p:nvPr>
        </p:nvSpPr>
        <p:spPr/>
        <p:txBody>
          <a:bodyPr/>
          <a:lstStyle/>
          <a:p>
            <a:r>
              <a:rPr lang="fa-IR" b="1"/>
              <a:t>برنامه ریزی بازخورد درباره زمان بازخورد دادن یا ندادن بازخورد ؛ سرعت بازخورد و مواردی از این قبیل صحبت می کند.</a:t>
            </a:r>
          </a:p>
          <a:p>
            <a:endParaRPr lang="fa-IR" b="1"/>
          </a:p>
          <a:p>
            <a:r>
              <a:rPr lang="fa-IR" b="1"/>
              <a:t>براساس قانون اثر ثرندایک برخی از برنامه های بازخورد ازبرخی دیگر مو ثرترند.</a:t>
            </a:r>
            <a:endParaRPr lang="en-US" b="1"/>
          </a:p>
        </p:txBody>
      </p:sp>
    </p:spTree>
  </p:cSld>
  <p:clrMapOvr>
    <a:masterClrMapping/>
  </p:clrMapOvr>
  <p:transition spd="slow"/>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AutoShape 2"/>
          <p:cNvSpPr>
            <a:spLocks noGrp="1" noChangeArrowheads="1"/>
          </p:cNvSpPr>
          <p:nvPr>
            <p:ph type="title"/>
          </p:nvPr>
        </p:nvSpPr>
        <p:spPr/>
        <p:txBody>
          <a:bodyPr/>
          <a:lstStyle/>
          <a:p>
            <a:r>
              <a:rPr lang="fa-IR" sz="3200"/>
              <a:t>برنامه ریزی بازخورد چگونه بر یادگیری تاثیر می گذارد</a:t>
            </a:r>
            <a:endParaRPr lang="en-US" sz="3200"/>
          </a:p>
        </p:txBody>
      </p:sp>
      <p:sp>
        <p:nvSpPr>
          <p:cNvPr id="109571" name="Rectangle 3"/>
          <p:cNvSpPr>
            <a:spLocks noGrp="1" noChangeArrowheads="1"/>
          </p:cNvSpPr>
          <p:nvPr>
            <p:ph type="body" idx="1"/>
          </p:nvPr>
        </p:nvSpPr>
        <p:spPr/>
        <p:txBody>
          <a:bodyPr/>
          <a:lstStyle/>
          <a:p>
            <a:r>
              <a:rPr lang="fa-IR" b="1"/>
              <a:t>بر اساس نظر ثرندایک هر تغییری در بازخورد در حین تمرین که اطلاعات را دقیقتر ؛ مکرر تر ؛ فوری تر ؛ پر بارتر و به طور کلی مفید تر کند ؛ برای یادگیری سودمندتر است.</a:t>
            </a:r>
          </a:p>
          <a:p>
            <a:endParaRPr lang="fa-IR" b="1"/>
          </a:p>
          <a:p>
            <a:r>
              <a:rPr lang="fa-IR" b="1"/>
              <a:t>عقل این مسئله را تایید می کند.</a:t>
            </a:r>
            <a:endParaRPr lang="en-US" b="1"/>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solidFill>
                  <a:schemeClr val="tx1"/>
                </a:solidFill>
              </a:rPr>
              <a:t>مشخصات تعریف :</a:t>
            </a:r>
            <a:br>
              <a:rPr lang="fa-IR" dirty="0" smtClean="0">
                <a:solidFill>
                  <a:schemeClr val="tx1"/>
                </a:solidFill>
              </a:rPr>
            </a:br>
            <a:endParaRPr lang="en-US" dirty="0"/>
          </a:p>
        </p:txBody>
      </p:sp>
      <p:sp>
        <p:nvSpPr>
          <p:cNvPr id="3" name="Content Placeholder 2"/>
          <p:cNvSpPr>
            <a:spLocks noGrp="1"/>
          </p:cNvSpPr>
          <p:nvPr>
            <p:ph idx="1"/>
          </p:nvPr>
        </p:nvSpPr>
        <p:spPr/>
        <p:txBody>
          <a:bodyPr/>
          <a:lstStyle/>
          <a:p>
            <a:pPr>
              <a:lnSpc>
                <a:spcPct val="90000"/>
              </a:lnSpc>
              <a:buFont typeface="Arial" charset="0"/>
              <a:buChar char="•"/>
            </a:pPr>
            <a:r>
              <a:rPr lang="fa-IR" b="1" dirty="0" smtClean="0">
                <a:solidFill>
                  <a:schemeClr val="tx1"/>
                </a:solidFill>
              </a:rPr>
              <a:t>هدف </a:t>
            </a:r>
            <a:r>
              <a:rPr lang="fa-IR" dirty="0" smtClean="0">
                <a:solidFill>
                  <a:schemeClr val="tx1"/>
                </a:solidFill>
              </a:rPr>
              <a:t>: کار باید به هدف مورد نظر برسد مانند کامل کردن یک پاس در فوتبال</a:t>
            </a:r>
          </a:p>
          <a:p>
            <a:pPr>
              <a:lnSpc>
                <a:spcPct val="90000"/>
              </a:lnSpc>
              <a:buFont typeface="Arial" charset="0"/>
              <a:buChar char="•"/>
            </a:pPr>
            <a:r>
              <a:rPr lang="fa-IR" b="1" dirty="0" smtClean="0">
                <a:solidFill>
                  <a:schemeClr val="tx1"/>
                </a:solidFill>
              </a:rPr>
              <a:t>ماهر</a:t>
            </a:r>
            <a:r>
              <a:rPr lang="fa-IR" dirty="0" smtClean="0">
                <a:solidFill>
                  <a:schemeClr val="tx1"/>
                </a:solidFill>
              </a:rPr>
              <a:t>:مجری مهارت میباشد که انجام مهارتش نتایج مطلوب،یکسان ومشابه داشته باشد.( تیر انداز )</a:t>
            </a:r>
          </a:p>
          <a:p>
            <a:pPr>
              <a:lnSpc>
                <a:spcPct val="90000"/>
              </a:lnSpc>
              <a:buFont typeface="Arial" charset="0"/>
              <a:buChar char="•"/>
            </a:pPr>
            <a:r>
              <a:rPr lang="fa-IR" b="1" dirty="0" smtClean="0">
                <a:solidFill>
                  <a:schemeClr val="tx1"/>
                </a:solidFill>
              </a:rPr>
              <a:t>حد اقل انرژی </a:t>
            </a:r>
            <a:r>
              <a:rPr lang="fa-IR" dirty="0" smtClean="0">
                <a:solidFill>
                  <a:schemeClr val="tx1"/>
                </a:solidFill>
              </a:rPr>
              <a:t>:اجرای مهرت با صرف حد اقل انرژی از مهمترین ویژگیهای مهارت می باشد  ( دونده ؛ وزنه بردار)</a:t>
            </a:r>
          </a:p>
          <a:p>
            <a:pPr>
              <a:lnSpc>
                <a:spcPct val="90000"/>
              </a:lnSpc>
              <a:buFont typeface="Arial" charset="0"/>
              <a:buChar char="•"/>
            </a:pPr>
            <a:r>
              <a:rPr lang="fa-IR" b="1" dirty="0" smtClean="0">
                <a:solidFill>
                  <a:schemeClr val="tx1"/>
                </a:solidFill>
              </a:rPr>
              <a:t>حد اقل زمان </a:t>
            </a:r>
            <a:r>
              <a:rPr lang="fa-IR" dirty="0" smtClean="0">
                <a:solidFill>
                  <a:schemeClr val="tx1"/>
                </a:solidFill>
              </a:rPr>
              <a:t>:موفقیت در  بعضی از رشته های ورزشی منوط به کسب حداقل زمان است.</a:t>
            </a:r>
          </a:p>
          <a:p>
            <a:pPr>
              <a:lnSpc>
                <a:spcPct val="90000"/>
              </a:lnSpc>
              <a:buFont typeface="Arial" charset="0"/>
              <a:buChar char="•"/>
            </a:pPr>
            <a:endParaRPr lang="fa-IR" dirty="0" smtClean="0">
              <a:solidFill>
                <a:schemeClr val="tx1"/>
              </a:solidFill>
            </a:endParaRPr>
          </a:p>
          <a:p>
            <a:endParaRPr lang="en-US" dirty="0"/>
          </a:p>
        </p:txBody>
      </p:sp>
    </p:spTree>
  </p:cSld>
  <p:clrMapOvr>
    <a:masterClrMapping/>
  </p:clrMapOvr>
  <p:transition spd="slow"/>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AutoShape 2"/>
          <p:cNvSpPr>
            <a:spLocks noGrp="1" noChangeArrowheads="1"/>
          </p:cNvSpPr>
          <p:nvPr>
            <p:ph type="title"/>
          </p:nvPr>
        </p:nvSpPr>
        <p:spPr/>
        <p:txBody>
          <a:bodyPr/>
          <a:lstStyle/>
          <a:p>
            <a:r>
              <a:rPr lang="fa-IR" sz="3200"/>
              <a:t>برنامه ریزی بازخورد چگونه بر یادگیری تاثیر می گذارد</a:t>
            </a:r>
            <a:endParaRPr lang="en-US" sz="3200"/>
          </a:p>
        </p:txBody>
      </p:sp>
      <p:sp>
        <p:nvSpPr>
          <p:cNvPr id="110595" name="Rectangle 3"/>
          <p:cNvSpPr>
            <a:spLocks noGrp="1" noChangeArrowheads="1"/>
          </p:cNvSpPr>
          <p:nvPr>
            <p:ph type="body" idx="1"/>
          </p:nvPr>
        </p:nvSpPr>
        <p:spPr/>
        <p:txBody>
          <a:bodyPr/>
          <a:lstStyle/>
          <a:p>
            <a:pPr>
              <a:lnSpc>
                <a:spcPct val="90000"/>
              </a:lnSpc>
            </a:pPr>
            <a:r>
              <a:rPr lang="fa-IR" b="1" dirty="0"/>
              <a:t>تواتر مطلق و تواتر نسبی </a:t>
            </a:r>
          </a:p>
          <a:p>
            <a:pPr>
              <a:lnSpc>
                <a:spcPct val="90000"/>
              </a:lnSpc>
            </a:pPr>
            <a:r>
              <a:rPr lang="fa-IR" b="1" dirty="0"/>
              <a:t>به تعداد بازخوردهایی که در طول یک رشته تمرینی به فراگیرنده داده می شود ؛ تواتر مطلق می گویند.</a:t>
            </a:r>
          </a:p>
          <a:p>
            <a:pPr>
              <a:lnSpc>
                <a:spcPct val="90000"/>
              </a:lnSpc>
            </a:pPr>
            <a:r>
              <a:rPr lang="fa-IR" b="1" dirty="0"/>
              <a:t>300کوشش      100بازخورد     تواتر مطلق 100</a:t>
            </a:r>
          </a:p>
          <a:p>
            <a:pPr>
              <a:lnSpc>
                <a:spcPct val="90000"/>
              </a:lnSpc>
            </a:pPr>
            <a:r>
              <a:rPr lang="fa-IR" b="1" dirty="0"/>
              <a:t>به درصد کوششهایی که بازخورد دریافت کرده اند تواتر نسبی می گویند. در مثال قبلی 33/0</a:t>
            </a:r>
          </a:p>
          <a:p>
            <a:pPr>
              <a:lnSpc>
                <a:spcPct val="90000"/>
              </a:lnSpc>
            </a:pPr>
            <a:r>
              <a:rPr lang="fa-IR" b="1" dirty="0"/>
              <a:t>در کلاس های ورزشی تعداد افراد زیاد است ما می باید در دادن بازخورد از افراد برتر کلاس می توانیم کمک بگیریم.</a:t>
            </a:r>
            <a:endParaRPr lang="en-US" b="1" dirty="0"/>
          </a:p>
        </p:txBody>
      </p:sp>
    </p:spTree>
  </p:cSld>
  <p:clrMapOvr>
    <a:masterClrMapping/>
  </p:clrMapOvr>
  <p:transition spd="slow"/>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AutoShape 2"/>
          <p:cNvSpPr>
            <a:spLocks noGrp="1" noChangeArrowheads="1"/>
          </p:cNvSpPr>
          <p:nvPr>
            <p:ph type="title"/>
          </p:nvPr>
        </p:nvSpPr>
        <p:spPr/>
        <p:txBody>
          <a:bodyPr/>
          <a:lstStyle/>
          <a:p>
            <a:r>
              <a:rPr lang="fa-IR" sz="3200"/>
              <a:t>برنامه ریزی بازخورد چگونه بر یادگیری تاثیر می گذارد</a:t>
            </a:r>
            <a:endParaRPr lang="en-US" sz="3200"/>
          </a:p>
        </p:txBody>
      </p:sp>
      <p:sp>
        <p:nvSpPr>
          <p:cNvPr id="111619" name="Rectangle 3"/>
          <p:cNvSpPr>
            <a:spLocks noGrp="1" noChangeArrowheads="1"/>
          </p:cNvSpPr>
          <p:nvPr>
            <p:ph type="body" idx="1"/>
          </p:nvPr>
        </p:nvSpPr>
        <p:spPr/>
        <p:txBody>
          <a:bodyPr/>
          <a:lstStyle/>
          <a:p>
            <a:r>
              <a:rPr lang="fa-IR" b="1"/>
              <a:t>منظور از کوشش های تهی بر کوششهایی تاکید دارد که بازخورد دریافت نمی کنند. </a:t>
            </a:r>
          </a:p>
          <a:p>
            <a:r>
              <a:rPr lang="fa-IR" b="1"/>
              <a:t>این پدیده در مقابل دیدگاه ثرندایک مبنی بر بی اثر بودن کوششهای بدون بازخورد است.</a:t>
            </a:r>
          </a:p>
          <a:p>
            <a:endParaRPr lang="fa-IR" b="1"/>
          </a:p>
          <a:p>
            <a:r>
              <a:rPr lang="fa-IR" b="1"/>
              <a:t>چشم پوشی از بازخورد در برخی از کوششها فرایندهای خبر پردازی در تمرین به وجود می آورد.</a:t>
            </a:r>
            <a:endParaRPr lang="en-US" b="1"/>
          </a:p>
        </p:txBody>
      </p:sp>
    </p:spTree>
  </p:cSld>
  <p:clrMapOvr>
    <a:masterClrMapping/>
  </p:clrMapOvr>
  <p:transition spd="slow"/>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AutoShape 2"/>
          <p:cNvSpPr>
            <a:spLocks noGrp="1" noChangeArrowheads="1"/>
          </p:cNvSpPr>
          <p:nvPr>
            <p:ph type="title"/>
          </p:nvPr>
        </p:nvSpPr>
        <p:spPr/>
        <p:txBody>
          <a:bodyPr/>
          <a:lstStyle/>
          <a:p>
            <a:r>
              <a:rPr lang="fa-IR" sz="3200"/>
              <a:t>برنامه ریزی بازخورد چگونه بر یادگیری تاثیر می گذارد</a:t>
            </a:r>
            <a:endParaRPr lang="en-US" sz="3200"/>
          </a:p>
        </p:txBody>
      </p:sp>
      <p:sp>
        <p:nvSpPr>
          <p:cNvPr id="112643" name="Rectangle 3"/>
          <p:cNvSpPr>
            <a:spLocks noGrp="1" noChangeArrowheads="1"/>
          </p:cNvSpPr>
          <p:nvPr>
            <p:ph type="body" idx="1"/>
          </p:nvPr>
        </p:nvSpPr>
        <p:spPr/>
        <p:txBody>
          <a:bodyPr/>
          <a:lstStyle/>
          <a:p>
            <a:r>
              <a:rPr lang="fa-IR" sz="2000" b="1"/>
              <a:t>بازخورد حذفی :</a:t>
            </a:r>
          </a:p>
          <a:p>
            <a:r>
              <a:rPr lang="fa-IR" sz="2000" b="1"/>
              <a:t>یکی از راههای کاهش وابستگی آور بازخورد است.</a:t>
            </a:r>
          </a:p>
          <a:p>
            <a:r>
              <a:rPr lang="fa-IR" sz="2000" b="1"/>
              <a:t>اجرای فراگیرنده با حزف بازخورد در چند کوشش به شرط مهارت داشتن خیلی ضعیف نمی شود.</a:t>
            </a:r>
          </a:p>
          <a:p>
            <a:r>
              <a:rPr lang="fa-IR" sz="2000" b="1"/>
              <a:t>بازخورد دامنه ای :</a:t>
            </a:r>
          </a:p>
          <a:p>
            <a:r>
              <a:rPr lang="fa-IR" sz="2000" b="1"/>
              <a:t>بازخورد دامنه ای به یادگیری کمک می کند ؛ بازخورد زمانی داده می شود که حرکت در خارج از دامنه صحت انجام شود.</a:t>
            </a:r>
          </a:p>
          <a:p>
            <a:r>
              <a:rPr lang="fa-IR" sz="2000" b="1"/>
              <a:t>صرف نظر کردن از بازخورد در کوششهای صحیح حرکت یکنواخت را تسهیل می کند ؛ بنابراین فراگیرنده به تغییر دادن حرکت ترغیب نمی شود.</a:t>
            </a:r>
            <a:endParaRPr lang="en-US" sz="2000" b="1"/>
          </a:p>
        </p:txBody>
      </p:sp>
    </p:spTree>
  </p:cSld>
  <p:clrMapOvr>
    <a:masterClrMapping/>
  </p:clrMapOvr>
  <p:transition spd="slow"/>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AutoShape 2"/>
          <p:cNvSpPr>
            <a:spLocks noGrp="1" noChangeArrowheads="1"/>
          </p:cNvSpPr>
          <p:nvPr>
            <p:ph type="title"/>
          </p:nvPr>
        </p:nvSpPr>
        <p:spPr/>
        <p:txBody>
          <a:bodyPr/>
          <a:lstStyle/>
          <a:p>
            <a:r>
              <a:rPr lang="fa-IR" sz="3200"/>
              <a:t>برنامه ریزی بازخورد چگونه بر یادگیری تاثیر می گذارد</a:t>
            </a:r>
            <a:endParaRPr lang="en-US" sz="3200"/>
          </a:p>
        </p:txBody>
      </p:sp>
      <p:sp>
        <p:nvSpPr>
          <p:cNvPr id="113667" name="Rectangle 3"/>
          <p:cNvSpPr>
            <a:spLocks noGrp="1" noChangeArrowheads="1"/>
          </p:cNvSpPr>
          <p:nvPr>
            <p:ph type="body" idx="1"/>
          </p:nvPr>
        </p:nvSpPr>
        <p:spPr/>
        <p:txBody>
          <a:bodyPr/>
          <a:lstStyle/>
          <a:p>
            <a:r>
              <a:rPr lang="fa-IR" sz="2400" b="1"/>
              <a:t>بازخورد خلاصه :</a:t>
            </a:r>
          </a:p>
          <a:p>
            <a:r>
              <a:rPr lang="fa-IR" sz="2400" b="1"/>
              <a:t>جهت پرهیز از بازخورد مکرر ازبازخورد خلاصه استفاده کنید.</a:t>
            </a:r>
          </a:p>
          <a:p>
            <a:r>
              <a:rPr lang="fa-IR" sz="2400" b="1"/>
              <a:t>15سرویس والیبال              ترسیم نمودار توسط مربی             دادن بازخورد با تاخیر       نوعی از باز خورد خلاصه </a:t>
            </a:r>
          </a:p>
          <a:p>
            <a:r>
              <a:rPr lang="fa-IR" sz="2400" b="1"/>
              <a:t>ظاهرا تاثیر ندارد.</a:t>
            </a:r>
          </a:p>
          <a:p>
            <a:r>
              <a:rPr lang="fa-IR" sz="2400" b="1"/>
              <a:t>در تحقیقات درمرحله فراگیری بازخورد خلاصه نسبت به بازخورد 100درصد باعث اجرای ضعیف تر می شود اما در آزمون یادداری بهتر بوده اند.</a:t>
            </a:r>
          </a:p>
          <a:p>
            <a:endParaRPr lang="en-US" sz="2400" b="1"/>
          </a:p>
        </p:txBody>
      </p:sp>
    </p:spTree>
  </p:cSld>
  <p:clrMapOvr>
    <a:masterClrMapping/>
  </p:clrMapOvr>
  <p:transition spd="slow"/>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AutoShape 2"/>
          <p:cNvSpPr>
            <a:spLocks noGrp="1" noChangeArrowheads="1"/>
          </p:cNvSpPr>
          <p:nvPr>
            <p:ph type="title"/>
          </p:nvPr>
        </p:nvSpPr>
        <p:spPr/>
        <p:txBody>
          <a:bodyPr/>
          <a:lstStyle/>
          <a:p>
            <a:r>
              <a:rPr lang="fa-IR" sz="3200"/>
              <a:t>برنامه ریزی بازخورد چگونه بر یادگیری تاثیر می گذارد</a:t>
            </a:r>
            <a:endParaRPr lang="en-US" sz="3200"/>
          </a:p>
        </p:txBody>
      </p:sp>
      <p:sp>
        <p:nvSpPr>
          <p:cNvPr id="114691" name="Rectangle 3"/>
          <p:cNvSpPr>
            <a:spLocks noGrp="1" noChangeArrowheads="1"/>
          </p:cNvSpPr>
          <p:nvPr>
            <p:ph type="body" idx="1"/>
          </p:nvPr>
        </p:nvSpPr>
        <p:spPr/>
        <p:txBody>
          <a:bodyPr/>
          <a:lstStyle/>
          <a:p>
            <a:r>
              <a:rPr lang="fa-IR" b="1"/>
              <a:t>بازخورد خلاصه :</a:t>
            </a:r>
          </a:p>
          <a:p>
            <a:r>
              <a:rPr lang="fa-IR" sz="2400" b="1"/>
              <a:t>سوالی که مطرح است ؛چند کوشش را باید خلاصه کرد.</a:t>
            </a:r>
          </a:p>
          <a:p>
            <a:r>
              <a:rPr lang="fa-IR" sz="2400" b="1"/>
              <a:t>جواب : بین یادگیری و و تعداد کوشش رابطه ای شبیه </a:t>
            </a:r>
            <a:r>
              <a:rPr lang="en-US" sz="2400" b="1"/>
              <a:t>U</a:t>
            </a:r>
            <a:r>
              <a:rPr lang="fa-IR" sz="2400" b="1"/>
              <a:t>وارونه بر قرار است.</a:t>
            </a:r>
          </a:p>
          <a:p>
            <a:r>
              <a:rPr lang="fa-IR" sz="2400" b="1"/>
              <a:t>بازخورد خلاصه بعد ار 5کوشش بهترین نتیجه را به دنبال دارد.</a:t>
            </a:r>
          </a:p>
          <a:p>
            <a:endParaRPr lang="fa-IR" sz="2400" b="1"/>
          </a:p>
          <a:p>
            <a:r>
              <a:rPr lang="fa-IR" sz="2400" b="1"/>
              <a:t>توجه : هر چه قدر کوششها پیچیده تر باشد با ید به کوششها بیشتر بازخورد داده شود.</a:t>
            </a:r>
          </a:p>
          <a:p>
            <a:endParaRPr lang="en-US" sz="2400"/>
          </a:p>
        </p:txBody>
      </p:sp>
    </p:spTree>
  </p:cSld>
  <p:clrMapOvr>
    <a:masterClrMapping/>
  </p:clrMapOvr>
  <p:transition spd="slow"/>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AutoShape 2"/>
          <p:cNvSpPr>
            <a:spLocks noGrp="1" noChangeArrowheads="1"/>
          </p:cNvSpPr>
          <p:nvPr>
            <p:ph type="title"/>
          </p:nvPr>
        </p:nvSpPr>
        <p:spPr/>
        <p:txBody>
          <a:bodyPr/>
          <a:lstStyle/>
          <a:p>
            <a:r>
              <a:rPr lang="fa-IR" sz="3200"/>
              <a:t>برنامه ریزی بازخورد چگونه بر یادگیری تاثیر می گذارد</a:t>
            </a:r>
            <a:endParaRPr lang="en-US" sz="3200"/>
          </a:p>
        </p:txBody>
      </p:sp>
      <p:sp>
        <p:nvSpPr>
          <p:cNvPr id="116739" name="Rectangle 3"/>
          <p:cNvSpPr>
            <a:spLocks noGrp="1" noChangeArrowheads="1"/>
          </p:cNvSpPr>
          <p:nvPr>
            <p:ph type="body" idx="1"/>
          </p:nvPr>
        </p:nvSpPr>
        <p:spPr/>
        <p:txBody>
          <a:bodyPr/>
          <a:lstStyle/>
          <a:p>
            <a:r>
              <a:rPr lang="fa-IR" sz="2400" b="1"/>
              <a:t>بازخورد میانگین :</a:t>
            </a:r>
          </a:p>
          <a:p>
            <a:r>
              <a:rPr lang="fa-IR" sz="2400" b="1"/>
              <a:t>گونه ای از بازخورد میانگین است که فراگیرنده پس از چندین کوشش بازخورد می گیرد اما بازخوردی که می گیرد میانگین امتیازات وی است.</a:t>
            </a:r>
          </a:p>
          <a:p>
            <a:r>
              <a:rPr lang="fa-IR" sz="2400" b="1"/>
              <a:t>بازخورد میانگین مثل بازخورد خلاصه از آثار وابستگی  آوربازخورد می کاهد.</a:t>
            </a:r>
          </a:p>
          <a:p>
            <a:r>
              <a:rPr lang="fa-IR" sz="2400" b="1"/>
              <a:t>بازخورد میانگین مربی را قادرمی سازد تا الگوی حرکتی فراگیرنده را بهتر در یابد.</a:t>
            </a:r>
          </a:p>
          <a:p>
            <a:r>
              <a:rPr lang="fa-IR" sz="2400" b="1"/>
              <a:t>در یک کوشش هر اتفاقی می افتد.</a:t>
            </a:r>
            <a:endParaRPr lang="en-US" sz="2400" b="1"/>
          </a:p>
        </p:txBody>
      </p:sp>
    </p:spTree>
  </p:cSld>
  <p:clrMapOvr>
    <a:masterClrMapping/>
  </p:clrMapOvr>
  <p:transition spd="slow"/>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AutoShape 2"/>
          <p:cNvSpPr>
            <a:spLocks noGrp="1" noChangeArrowheads="1"/>
          </p:cNvSpPr>
          <p:nvPr>
            <p:ph type="title"/>
          </p:nvPr>
        </p:nvSpPr>
        <p:spPr/>
        <p:txBody>
          <a:bodyPr/>
          <a:lstStyle/>
          <a:p>
            <a:pPr algn="r"/>
            <a:r>
              <a:rPr lang="fa-IR"/>
              <a:t>چه زمانی باید خبرهای بازخوردی را ارائه کرد؟</a:t>
            </a:r>
            <a:endParaRPr lang="en-US"/>
          </a:p>
        </p:txBody>
      </p:sp>
      <p:sp>
        <p:nvSpPr>
          <p:cNvPr id="117763" name="Rectangle 3"/>
          <p:cNvSpPr>
            <a:spLocks noGrp="1" noChangeArrowheads="1"/>
          </p:cNvSpPr>
          <p:nvPr>
            <p:ph type="body" idx="1"/>
          </p:nvPr>
        </p:nvSpPr>
        <p:spPr/>
        <p:txBody>
          <a:bodyPr/>
          <a:lstStyle/>
          <a:p>
            <a:pPr>
              <a:lnSpc>
                <a:spcPct val="90000"/>
              </a:lnSpc>
            </a:pPr>
            <a:r>
              <a:rPr lang="fa-IR" sz="2400" b="1"/>
              <a:t>فاصله یک عمل تا زمان ارائه بازخورد را </a:t>
            </a:r>
            <a:r>
              <a:rPr lang="fa-IR" b="1" i="1"/>
              <a:t>تاخیر بازخورد</a:t>
            </a:r>
            <a:r>
              <a:rPr lang="fa-IR" sz="2400" b="1"/>
              <a:t> می گویند.</a:t>
            </a:r>
          </a:p>
          <a:p>
            <a:pPr>
              <a:lnSpc>
                <a:spcPct val="90000"/>
              </a:lnSpc>
            </a:pPr>
            <a:r>
              <a:rPr lang="fa-IR" sz="2400" b="1"/>
              <a:t>فاصله بین ارائه بازخورد تا کوشش بعد را </a:t>
            </a:r>
            <a:r>
              <a:rPr lang="fa-IR" b="1" i="1"/>
              <a:t>تاخیر پس از بازخورد</a:t>
            </a:r>
            <a:r>
              <a:rPr lang="fa-IR" sz="2400" b="1"/>
              <a:t>    می نامند.</a:t>
            </a:r>
          </a:p>
          <a:p>
            <a:pPr>
              <a:lnSpc>
                <a:spcPct val="90000"/>
              </a:lnSpc>
            </a:pPr>
            <a:r>
              <a:rPr lang="fa-IR" sz="2400" b="1"/>
              <a:t>زمانی که بین یک حرکت و بازخورد آن عملی انجام نشود لازم نیست مربی نگران ارائه هر چه سریعتر بازخورد باشد.</a:t>
            </a:r>
          </a:p>
          <a:p>
            <a:pPr>
              <a:lnSpc>
                <a:spcPct val="90000"/>
              </a:lnSpc>
            </a:pPr>
            <a:r>
              <a:rPr lang="fa-IR" sz="2400" b="1"/>
              <a:t>در فاصله تاخیر بازخورد اعمال تداخلی متفاوت با تکلیف اصلی باعث تضعیف یادگیری می شود.</a:t>
            </a:r>
          </a:p>
          <a:p>
            <a:pPr>
              <a:lnSpc>
                <a:spcPct val="90000"/>
              </a:lnSpc>
            </a:pPr>
            <a:r>
              <a:rPr lang="fa-IR" sz="2400" b="1"/>
              <a:t>در فاصله تاخیر بازخورد کوششهای دیگری از همان تکلیف برای یادگیری مفید است.</a:t>
            </a:r>
          </a:p>
        </p:txBody>
      </p:sp>
    </p:spTree>
  </p:cSld>
  <p:clrMapOvr>
    <a:masterClrMapping/>
  </p:clrMapOvr>
  <p:transition spd="slow"/>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AutoShape 2"/>
          <p:cNvSpPr>
            <a:spLocks noGrp="1" noChangeArrowheads="1"/>
          </p:cNvSpPr>
          <p:nvPr>
            <p:ph type="title"/>
          </p:nvPr>
        </p:nvSpPr>
        <p:spPr/>
        <p:txBody>
          <a:bodyPr/>
          <a:lstStyle/>
          <a:p>
            <a:pPr algn="r"/>
            <a:r>
              <a:rPr lang="fa-IR"/>
              <a:t>بازخورد آنی</a:t>
            </a:r>
            <a:endParaRPr lang="en-US"/>
          </a:p>
        </p:txBody>
      </p:sp>
      <p:sp>
        <p:nvSpPr>
          <p:cNvPr id="118787" name="Rectangle 3"/>
          <p:cNvSpPr>
            <a:spLocks noGrp="1" noChangeArrowheads="1"/>
          </p:cNvSpPr>
          <p:nvPr>
            <p:ph type="body" idx="1"/>
          </p:nvPr>
        </p:nvSpPr>
        <p:spPr/>
        <p:txBody>
          <a:bodyPr/>
          <a:lstStyle/>
          <a:p>
            <a:r>
              <a:rPr lang="fa-IR" sz="2400" b="1"/>
              <a:t>بازخورد آنی  پیامد طبیعی بسیاری از حرکات روزمره است که در آن بازخورد درونی بلافاصله در دسترس است و فرد را از نتیجه حرکتش آگاه می کند. (دیدن پرواز توپ )</a:t>
            </a:r>
          </a:p>
          <a:p>
            <a:r>
              <a:rPr lang="fa-IR" sz="2400" b="1"/>
              <a:t>بازخورد آنی فراگیرنده را از پردازش بازخورد حاصل از پاسخ باز می دارد و توانایی شناسایی خطا را کاهش می دهد. </a:t>
            </a:r>
          </a:p>
          <a:p>
            <a:r>
              <a:rPr lang="fa-IR" sz="2400" b="1"/>
              <a:t>بازخورد آنی بسیار ندهید زیرا باعث افت یادگیری می شود.</a:t>
            </a:r>
            <a:endParaRPr lang="en-US" sz="2400" b="1"/>
          </a:p>
          <a:p>
            <a:endParaRPr lang="en-US"/>
          </a:p>
        </p:txBody>
      </p:sp>
    </p:spTree>
  </p:cSld>
  <p:clrMapOvr>
    <a:masterClrMapping/>
  </p:clrMapOvr>
  <p:transition spd="slow"/>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AutoShape 2"/>
          <p:cNvSpPr>
            <a:spLocks noGrp="1" noChangeArrowheads="1"/>
          </p:cNvSpPr>
          <p:nvPr>
            <p:ph type="title"/>
          </p:nvPr>
        </p:nvSpPr>
        <p:spPr/>
        <p:txBody>
          <a:bodyPr/>
          <a:lstStyle/>
          <a:p>
            <a:pPr algn="r"/>
            <a:r>
              <a:rPr lang="fa-IR"/>
              <a:t>توجه</a:t>
            </a:r>
            <a:endParaRPr lang="en-US"/>
          </a:p>
        </p:txBody>
      </p:sp>
      <p:sp>
        <p:nvSpPr>
          <p:cNvPr id="119811" name="Rectangle 3"/>
          <p:cNvSpPr>
            <a:spLocks noGrp="1" noChangeArrowheads="1"/>
          </p:cNvSpPr>
          <p:nvPr>
            <p:ph type="body" idx="1"/>
          </p:nvPr>
        </p:nvSpPr>
        <p:spPr/>
        <p:txBody>
          <a:bodyPr/>
          <a:lstStyle/>
          <a:p>
            <a:r>
              <a:rPr lang="fa-IR" sz="2400" b="1"/>
              <a:t>در تمرین تصادفی پیش از پرداختن به تکلیف بعدی بازخورد قبلی رابدهید.</a:t>
            </a:r>
          </a:p>
          <a:p>
            <a:r>
              <a:rPr lang="fa-IR" sz="2400" b="1"/>
              <a:t>پس از دادن بازخورد زمان کافی (5ثانیه ؛ برای فکر کردن و فهمیدن خطا در اختیار فراگیرنده قرار دهید.</a:t>
            </a:r>
          </a:p>
          <a:p>
            <a:r>
              <a:rPr lang="fa-IR" sz="2400" b="1"/>
              <a:t>بازخورد اشکال مختلفی دارد مانند توصیف کلامی ؛ فیلم ؛ نوار ویدئویی؛ نمودار </a:t>
            </a:r>
          </a:p>
          <a:p>
            <a:r>
              <a:rPr lang="fa-IR" sz="2400" b="1"/>
              <a:t>بهترین نوع بازخورد هنگامی که فقط یک جنبه از حرکت اهمیت دارد بازخوردی است که در کنترل فراگیرنده باشد.</a:t>
            </a:r>
            <a:endParaRPr lang="en-US" sz="2400" b="1"/>
          </a:p>
        </p:txBody>
      </p:sp>
    </p:spTree>
  </p:cSld>
  <p:clrMapOvr>
    <a:masterClrMapping/>
  </p:clrMapOvr>
  <p:transition spd="slow"/>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endParaRPr lang="en-US"/>
          </a:p>
        </p:txBody>
      </p:sp>
      <p:sp>
        <p:nvSpPr>
          <p:cNvPr id="120835" name="Rectangle 3"/>
          <p:cNvSpPr>
            <a:spLocks noGrp="1" noChangeArrowheads="1"/>
          </p:cNvSpPr>
          <p:nvPr>
            <p:ph type="body" idx="1"/>
          </p:nvPr>
        </p:nvSpPr>
        <p:spPr/>
        <p:txBody>
          <a:bodyPr/>
          <a:lstStyle/>
          <a:p>
            <a:endParaRPr lang="en-US"/>
          </a:p>
        </p:txBody>
      </p:sp>
      <p:pic>
        <p:nvPicPr>
          <p:cNvPr id="120836" name="Picture 16" descr="hammp_fx"/>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0836"/>
                                        </p:tgtEl>
                                        <p:attrNameLst>
                                          <p:attrName>style.visibility</p:attrName>
                                        </p:attrNameLst>
                                      </p:cBhvr>
                                      <p:to>
                                        <p:strVal val="visible"/>
                                      </p:to>
                                    </p:set>
                                    <p:animEffect transition="in" filter="blinds(horizontal)">
                                      <p:cBhvr>
                                        <p:cTn id="7" dur="500"/>
                                        <p:tgtEl>
                                          <p:spTgt spid="12083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nodeType="clickEffect">
                                  <p:stCondLst>
                                    <p:cond delay="0"/>
                                  </p:stCondLst>
                                  <p:childTnLst>
                                    <p:animScale>
                                      <p:cBhvr>
                                        <p:cTn id="11" dur="2000" fill="hold"/>
                                        <p:tgtEl>
                                          <p:spTgt spid="12083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514350" indent="-514350" algn="r" rtl="1">
              <a:buFont typeface="+mj-lt"/>
              <a:buAutoNum type="arabicPeriod"/>
              <a:defRPr/>
            </a:pPr>
            <a:endParaRPr lang="fa-IR" dirty="0" smtClean="0"/>
          </a:p>
          <a:p>
            <a:pPr marL="514350" indent="-514350" algn="r" rtl="1">
              <a:buFont typeface="+mj-lt"/>
              <a:buAutoNum type="arabicPeriod"/>
              <a:defRPr/>
            </a:pPr>
            <a:endParaRPr lang="fa-IR" dirty="0" smtClean="0"/>
          </a:p>
          <a:p>
            <a:pPr marL="514350" indent="514350" algn="just" rtl="1">
              <a:buFont typeface="+mj-lt"/>
              <a:buAutoNum type="arabicPeriod"/>
              <a:defRPr/>
            </a:pPr>
            <a:r>
              <a:rPr lang="fa-IR" dirty="0" smtClean="0"/>
              <a:t>ادراک ویژگیهای نسبی محیطی</a:t>
            </a:r>
          </a:p>
          <a:p>
            <a:pPr marL="514350" indent="514350" algn="just" rtl="1">
              <a:buFont typeface="+mj-lt"/>
              <a:buAutoNum type="arabicPeriod"/>
              <a:defRPr/>
            </a:pPr>
            <a:endParaRPr lang="fa-IR" dirty="0" smtClean="0"/>
          </a:p>
          <a:p>
            <a:pPr marL="514350" indent="514350" algn="just" rtl="1">
              <a:buFont typeface="+mj-lt"/>
              <a:buAutoNum type="arabicPeriod"/>
              <a:defRPr/>
            </a:pPr>
            <a:r>
              <a:rPr lang="fa-IR" dirty="0" smtClean="0"/>
              <a:t>تصمیم گیری به نوع اجرا،محل و موقع اجرای آن</a:t>
            </a:r>
          </a:p>
          <a:p>
            <a:pPr marL="514350" indent="514350" algn="just" rtl="1">
              <a:buFont typeface="+mj-lt"/>
              <a:buAutoNum type="arabicPeriod"/>
              <a:defRPr/>
            </a:pPr>
            <a:endParaRPr lang="fa-IR" dirty="0" smtClean="0"/>
          </a:p>
          <a:p>
            <a:pPr marL="514350" indent="514350" algn="just" rtl="1">
              <a:buFont typeface="+mj-lt"/>
              <a:buAutoNum type="arabicPeriod"/>
              <a:defRPr/>
            </a:pPr>
            <a:r>
              <a:rPr lang="fa-IR" dirty="0" smtClean="0"/>
              <a:t>فعالیت عضلانی سازماندار به منظور اجرای حرکات</a:t>
            </a:r>
          </a:p>
        </p:txBody>
      </p:sp>
      <p:sp>
        <p:nvSpPr>
          <p:cNvPr id="5" name="Rectangle 4"/>
          <p:cNvSpPr/>
          <p:nvPr/>
        </p:nvSpPr>
        <p:spPr>
          <a:xfrm>
            <a:off x="2643174" y="1000108"/>
            <a:ext cx="3368231" cy="923330"/>
          </a:xfrm>
          <a:prstGeom prst="rect">
            <a:avLst/>
          </a:prstGeom>
          <a:noFill/>
        </p:spPr>
        <p:txBody>
          <a:bodyPr wrap="none">
            <a:spAutoFit/>
          </a:bodyPr>
          <a:lstStyle/>
          <a:p>
            <a:pPr algn="ctr">
              <a:defRPr/>
            </a:pPr>
            <a:r>
              <a:rPr lang="fa-IR" sz="5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اجزای مهارت</a:t>
            </a:r>
            <a:endParaRPr lang="en-US" sz="5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heel(4)">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heel(4)">
                                      <p:cBhvr>
                                        <p:cTn id="17" dur="2000"/>
                                        <p:tgtEl>
                                          <p:spTgt spid="3">
                                            <p:txEl>
                                              <p:pRg st="4" end="4"/>
                                            </p:txEl>
                                          </p:spTgt>
                                        </p:tgtEl>
                                      </p:cBhvr>
                                    </p:animEffect>
                                  </p:childTnLst>
                                </p:cTn>
                              </p:par>
                            </p:childTnLst>
                          </p:cTn>
                        </p:par>
                        <p:par>
                          <p:cTn id="18" fill="hold">
                            <p:stCondLst>
                              <p:cond delay="2000"/>
                            </p:stCondLst>
                            <p:childTnLst>
                              <p:par>
                                <p:cTn id="19" presetID="21" presetClass="entr" presetSubtype="4" fill="hold" grpId="0" nodeType="after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wheel(4)">
                                      <p:cBhvr>
                                        <p:cTn id="21"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4930" name="Picture 2" descr="Copy of Copy of Copy of Breathtaking_Waterfalls_9"/>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24931" name="Rectangle 3"/>
          <p:cNvSpPr>
            <a:spLocks noGrp="1" noChangeArrowheads="1"/>
          </p:cNvSpPr>
          <p:nvPr>
            <p:ph type="title"/>
          </p:nvPr>
        </p:nvSpPr>
        <p:spPr>
          <a:xfrm>
            <a:off x="468313" y="0"/>
            <a:ext cx="8229600" cy="1139825"/>
          </a:xfrm>
        </p:spPr>
        <p:txBody>
          <a:bodyPr/>
          <a:lstStyle/>
          <a:p>
            <a:endParaRPr lang="en-US" dirty="0"/>
          </a:p>
        </p:txBody>
      </p:sp>
      <p:sp>
        <p:nvSpPr>
          <p:cNvPr id="124932" name="Rectangle 4"/>
          <p:cNvSpPr>
            <a:spLocks noGrp="1" noChangeArrowheads="1"/>
          </p:cNvSpPr>
          <p:nvPr>
            <p:ph type="body" idx="1"/>
          </p:nvPr>
        </p:nvSpPr>
        <p:spPr>
          <a:xfrm>
            <a:off x="838200" y="2362200"/>
            <a:ext cx="7693025" cy="4495800"/>
          </a:xfrm>
        </p:spPr>
        <p:txBody>
          <a:bodyPr/>
          <a:lstStyle/>
          <a:p>
            <a:endParaRPr lang="en-US" dirty="0" smtClean="0"/>
          </a:p>
          <a:p>
            <a:endParaRPr lang="en-US" dirty="0"/>
          </a:p>
          <a:p>
            <a:endParaRPr lang="en-US" dirty="0" smtClean="0"/>
          </a:p>
          <a:p>
            <a:pPr marL="0" indent="0">
              <a:buNone/>
            </a:pPr>
            <a:r>
              <a:rPr lang="fa-IR" b="1" dirty="0">
                <a:solidFill>
                  <a:srgbClr val="FFC000"/>
                </a:solidFill>
              </a:rPr>
              <a:t> </a:t>
            </a:r>
            <a:r>
              <a:rPr lang="fa-IR" b="1" dirty="0" smtClean="0">
                <a:solidFill>
                  <a:srgbClr val="FFC000"/>
                </a:solidFill>
              </a:rPr>
              <a:t>         </a:t>
            </a:r>
            <a:r>
              <a:rPr lang="fa-IR" sz="5400" b="1" dirty="0" smtClean="0">
                <a:solidFill>
                  <a:srgbClr val="FFC000"/>
                </a:solidFill>
              </a:rPr>
              <a:t>زین العابدین </a:t>
            </a:r>
            <a:r>
              <a:rPr lang="fa-IR" sz="5400" b="1" dirty="0" smtClean="0">
                <a:solidFill>
                  <a:srgbClr val="FFC000"/>
                </a:solidFill>
              </a:rPr>
              <a:t>محمدی</a:t>
            </a:r>
            <a:endParaRPr lang="en-US" sz="5400" b="1" dirty="0" smtClean="0">
              <a:solidFill>
                <a:srgbClr val="FFC000"/>
              </a:solidFill>
            </a:endParaRPr>
          </a:p>
          <a:p>
            <a:pPr marL="0" indent="0">
              <a:buNone/>
            </a:pPr>
            <a:endParaRPr lang="en-US" sz="5400" dirty="0" smtClean="0">
              <a:solidFill>
                <a:srgbClr val="FFC000"/>
              </a:solidFill>
            </a:endParaRPr>
          </a:p>
          <a:p>
            <a:pPr marL="0" indent="0">
              <a:buNone/>
            </a:pPr>
            <a:r>
              <a:rPr lang="en-US" sz="5400" b="1" dirty="0" smtClean="0">
                <a:solidFill>
                  <a:srgbClr val="FFC000"/>
                </a:solidFill>
              </a:rPr>
              <a:t>Zynoo.blogfa.com</a:t>
            </a:r>
          </a:p>
          <a:p>
            <a:pPr marL="0" indent="0">
              <a:buNone/>
            </a:pPr>
            <a:endParaRPr lang="en-US" sz="5400" dirty="0">
              <a:solidFill>
                <a:srgbClr val="FFFF00"/>
              </a:solidFill>
            </a:endParaRPr>
          </a:p>
        </p:txBody>
      </p:sp>
      <p:sp>
        <p:nvSpPr>
          <p:cNvPr id="124933" name="WordArt 5"/>
          <p:cNvSpPr>
            <a:spLocks noChangeArrowheads="1" noChangeShapeType="1" noTextEdit="1"/>
          </p:cNvSpPr>
          <p:nvPr/>
        </p:nvSpPr>
        <p:spPr bwMode="auto">
          <a:xfrm>
            <a:off x="0" y="4343400"/>
            <a:ext cx="3429000" cy="914400"/>
          </a:xfrm>
          <a:prstGeom prst="rect">
            <a:avLst/>
          </a:prstGeom>
        </p:spPr>
        <p:txBody>
          <a:bodyPr wrap="none" fromWordArt="1">
            <a:prstTxWarp prst="textFadeUp">
              <a:avLst>
                <a:gd name="adj" fmla="val 9991"/>
              </a:avLst>
            </a:prstTxWarp>
          </a:bodyPr>
          <a:lstStyle/>
          <a:p>
            <a:r>
              <a:rPr lang="fa-IR" sz="3600" kern="10" dirty="0">
                <a:ln w="15875">
                  <a:solidFill>
                    <a:srgbClr val="33CCCC"/>
                  </a:solidFill>
                  <a:round/>
                  <a:headEnd type="none" w="sm" len="sm"/>
                  <a:tailEnd type="none" w="sm" len="sm"/>
                </a:ln>
                <a:solidFill>
                  <a:srgbClr val="33CCCC">
                    <a:alpha val="96001"/>
                  </a:srgbClr>
                </a:solidFill>
                <a:effectLst>
                  <a:outerShdw dist="35921" dir="2700000" sy="50000" rotWithShape="0">
                    <a:srgbClr val="875B0D">
                      <a:alpha val="70000"/>
                    </a:srgbClr>
                  </a:outerShdw>
                </a:effectLst>
                <a:latin typeface="Arial"/>
                <a:cs typeface="Arial"/>
              </a:rPr>
              <a:t>با تشکر از توجه شما</a:t>
            </a:r>
            <a:endParaRPr lang="en-US" sz="3600" kern="10" dirty="0">
              <a:ln w="15875">
                <a:solidFill>
                  <a:srgbClr val="33CCCC"/>
                </a:solidFill>
                <a:round/>
                <a:headEnd type="none" w="sm" len="sm"/>
                <a:tailEnd type="none" w="sm" len="sm"/>
              </a:ln>
              <a:solidFill>
                <a:srgbClr val="33CCCC">
                  <a:alpha val="96001"/>
                </a:srgbClr>
              </a:solidFill>
              <a:effectLst>
                <a:outerShdw dist="35921" dir="2700000" sy="50000" rotWithShape="0">
                  <a:srgbClr val="875B0D">
                    <a:alpha val="70000"/>
                  </a:srgbClr>
                </a:outerShdw>
              </a:effectLst>
              <a:latin typeface="Arial"/>
              <a:cs typeface="Arial"/>
            </a:endParaRPr>
          </a:p>
        </p:txBody>
      </p:sp>
      <p:sp>
        <p:nvSpPr>
          <p:cNvPr id="124934" name="WordArt 6"/>
          <p:cNvSpPr>
            <a:spLocks noChangeArrowheads="1" noChangeShapeType="1" noTextEdit="1"/>
          </p:cNvSpPr>
          <p:nvPr/>
        </p:nvSpPr>
        <p:spPr bwMode="auto">
          <a:xfrm>
            <a:off x="1403350" y="1484313"/>
            <a:ext cx="6119813" cy="647700"/>
          </a:xfrm>
          <a:prstGeom prst="rect">
            <a:avLst/>
          </a:prstGeom>
        </p:spPr>
        <p:txBody>
          <a:bodyPr wrap="none" fromWordArt="1">
            <a:prstTxWarp prst="textPlain">
              <a:avLst>
                <a:gd name="adj" fmla="val 50000"/>
              </a:avLst>
            </a:prstTxWarp>
          </a:bodyPr>
          <a:lstStyle/>
          <a:p>
            <a:r>
              <a:rPr lang="fa-IR" sz="3200" kern="10">
                <a:ln w="9525" cap="sq">
                  <a:noFill/>
                  <a:round/>
                  <a:headEnd type="none" w="sm" len="sm"/>
                  <a:tailEnd type="none" w="sm" len="sm"/>
                </a:ln>
                <a:solidFill>
                  <a:srgbClr val="FF0000"/>
                </a:solidFill>
                <a:effectLst>
                  <a:outerShdw dist="35921" dir="2700000" algn="ctr" rotWithShape="0">
                    <a:srgbClr val="C0C0C0">
                      <a:alpha val="80000"/>
                    </a:srgbClr>
                  </a:outerShdw>
                </a:effectLst>
                <a:latin typeface="Impact"/>
              </a:rPr>
              <a:t>به خود ،سرنوشت خود و خدای خود ایمان داشته باش </a:t>
            </a:r>
            <a:endParaRPr lang="en-US" sz="3200" kern="10">
              <a:ln w="9525" cap="sq">
                <a:noFill/>
                <a:round/>
                <a:headEnd type="none" w="sm" len="sm"/>
                <a:tailEnd type="none" w="sm" len="sm"/>
              </a:ln>
              <a:solidFill>
                <a:srgbClr val="FF0000"/>
              </a:solidFill>
              <a:effectLst>
                <a:outerShdw dist="35921" dir="2700000" algn="ctr" rotWithShape="0">
                  <a:srgbClr val="C0C0C0">
                    <a:alpha val="80000"/>
                  </a:srgbClr>
                </a:outerShdw>
              </a:effectLst>
              <a:latin typeface="Impact"/>
            </a:endParaRPr>
          </a:p>
        </p:txBody>
      </p:sp>
      <p:sp>
        <p:nvSpPr>
          <p:cNvPr id="124935" name="WordArt 7"/>
          <p:cNvSpPr>
            <a:spLocks noChangeArrowheads="1" noChangeShapeType="1" noTextEdit="1"/>
          </p:cNvSpPr>
          <p:nvPr/>
        </p:nvSpPr>
        <p:spPr bwMode="auto">
          <a:xfrm>
            <a:off x="1258888" y="2781300"/>
            <a:ext cx="6842125" cy="720725"/>
          </a:xfrm>
          <a:prstGeom prst="rect">
            <a:avLst/>
          </a:prstGeom>
        </p:spPr>
        <p:txBody>
          <a:bodyPr wrap="none" fromWordArt="1">
            <a:prstTxWarp prst="textPlain">
              <a:avLst>
                <a:gd name="adj" fmla="val 50000"/>
              </a:avLst>
            </a:prstTxWarp>
          </a:bodyPr>
          <a:lstStyle/>
          <a:p>
            <a:r>
              <a:rPr lang="fa-IR" sz="3600" kern="10">
                <a:ln w="9525" cap="sq">
                  <a:noFill/>
                  <a:round/>
                  <a:headEnd type="none" w="sm" len="sm"/>
                  <a:tailEnd type="none" w="sm" len="sm"/>
                </a:ln>
                <a:solidFill>
                  <a:srgbClr val="FF0000"/>
                </a:solidFill>
                <a:effectLst>
                  <a:outerShdw dist="35921" dir="2700000" algn="ctr" rotWithShape="0">
                    <a:srgbClr val="C0C0C0">
                      <a:alpha val="80000"/>
                    </a:srgbClr>
                  </a:outerShdw>
                </a:effectLst>
                <a:latin typeface="Impact"/>
              </a:rPr>
              <a:t>تنها عزم وپایداری است که برنده را از بازنده جدا می کند!</a:t>
            </a:r>
            <a:endParaRPr lang="en-US" sz="3600" kern="10">
              <a:ln w="9525" cap="sq">
                <a:noFill/>
                <a:round/>
                <a:headEnd type="none" w="sm" len="sm"/>
                <a:tailEnd type="none" w="sm" len="sm"/>
              </a:ln>
              <a:solidFill>
                <a:srgbClr val="FF0000"/>
              </a:solidFill>
              <a:effectLst>
                <a:outerShdw dist="35921" dir="2700000" algn="ctr" rotWithShape="0">
                  <a:srgbClr val="C0C0C0">
                    <a:alpha val="80000"/>
                  </a:srgbClr>
                </a:outerShdw>
              </a:effectLst>
              <a:latin typeface="Impac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124931"/>
                                        </p:tgtEl>
                                        <p:attrNameLst>
                                          <p:attrName>style.visibility</p:attrName>
                                        </p:attrNameLst>
                                      </p:cBhvr>
                                      <p:to>
                                        <p:strVal val="visible"/>
                                      </p:to>
                                    </p:set>
                                    <p:animEffect transition="in" filter="fade">
                                      <p:cBhvr>
                                        <p:cTn id="7" dur="2000"/>
                                        <p:tgtEl>
                                          <p:spTgt spid="124931"/>
                                        </p:tgtEl>
                                      </p:cBhvr>
                                    </p:animEffect>
                                  </p:childTnLst>
                                </p:cTn>
                              </p:par>
                            </p:childTnLst>
                          </p:cTn>
                        </p:par>
                        <p:par>
                          <p:cTn id="8" fill="hold">
                            <p:stCondLst>
                              <p:cond delay="2000"/>
                            </p:stCondLst>
                            <p:childTnLst>
                              <p:par>
                                <p:cTn id="9" presetID="14" presetClass="emph" presetSubtype="0" fill="hold" grpId="0" nodeType="afterEffect">
                                  <p:stCondLst>
                                    <p:cond delay="0"/>
                                  </p:stCondLst>
                                  <p:childTnLst>
                                    <p:animClr clrSpc="rgb" dir="cw">
                                      <p:cBhvr override="childStyle">
                                        <p:cTn id="10" dur="1900" fill="hold">
                                          <p:stCondLst>
                                            <p:cond delay="100"/>
                                          </p:stCondLst>
                                        </p:cTn>
                                        <p:tgtEl>
                                          <p:spTgt spid="124934"/>
                                        </p:tgtEl>
                                        <p:attrNameLst>
                                          <p:attrName>style.color</p:attrName>
                                        </p:attrNameLst>
                                      </p:cBhvr>
                                      <p:to>
                                        <a:srgbClr val="FCFE98"/>
                                      </p:to>
                                    </p:animClr>
                                    <p:animClr clrSpc="rgb" dir="cw">
                                      <p:cBhvr>
                                        <p:cTn id="11" dur="1900" fill="hold">
                                          <p:stCondLst>
                                            <p:cond delay="100"/>
                                          </p:stCondLst>
                                        </p:cTn>
                                        <p:tgtEl>
                                          <p:spTgt spid="124934"/>
                                        </p:tgtEl>
                                        <p:attrNameLst>
                                          <p:attrName>fillColor</p:attrName>
                                        </p:attrNameLst>
                                      </p:cBhvr>
                                      <p:to>
                                        <a:srgbClr val="FCFE98"/>
                                      </p:to>
                                    </p:animClr>
                                    <p:set>
                                      <p:cBhvr>
                                        <p:cTn id="12" dur="1900" fill="hold">
                                          <p:stCondLst>
                                            <p:cond delay="100"/>
                                          </p:stCondLst>
                                        </p:cTn>
                                        <p:tgtEl>
                                          <p:spTgt spid="124934"/>
                                        </p:tgtEl>
                                        <p:attrNameLst>
                                          <p:attrName>fill.type</p:attrName>
                                        </p:attrNameLst>
                                      </p:cBhvr>
                                      <p:to>
                                        <p:strVal val="solid"/>
                                      </p:to>
                                    </p:set>
                                    <p:set>
                                      <p:cBhvr>
                                        <p:cTn id="13" dur="1900" fill="hold">
                                          <p:stCondLst>
                                            <p:cond delay="100"/>
                                          </p:stCondLst>
                                        </p:cTn>
                                        <p:tgtEl>
                                          <p:spTgt spid="124934"/>
                                        </p:tgtEl>
                                        <p:attrNameLst>
                                          <p:attrName>fill.on</p:attrName>
                                        </p:attrNameLst>
                                      </p:cBhvr>
                                      <p:to>
                                        <p:strVal val="true"/>
                                      </p:to>
                                    </p:set>
                                    <p:animScale>
                                      <p:cBhvr>
                                        <p:cTn id="14" dur="200" fill="hold">
                                          <p:stCondLst>
                                            <p:cond delay="0"/>
                                          </p:stCondLst>
                                        </p:cTn>
                                        <p:tgtEl>
                                          <p:spTgt spid="124934"/>
                                        </p:tgtEl>
                                      </p:cBhvr>
                                      <p:from x="100000" y="100000"/>
                                      <p:to x="100000" y="5000"/>
                                    </p:animScale>
                                    <p:animScale>
                                      <p:cBhvr>
                                        <p:cTn id="15" dur="200" fill="hold">
                                          <p:stCondLst>
                                            <p:cond delay="200"/>
                                          </p:stCondLst>
                                        </p:cTn>
                                        <p:tgtEl>
                                          <p:spTgt spid="124934"/>
                                        </p:tgtEl>
                                      </p:cBhvr>
                                      <p:from x="100000" y="5000"/>
                                      <p:to x="120000" y="150000"/>
                                    </p:animScale>
                                    <p:animScale>
                                      <p:cBhvr>
                                        <p:cTn id="16" dur="600" fill="hold">
                                          <p:stCondLst>
                                            <p:cond delay="1400"/>
                                          </p:stCondLst>
                                        </p:cTn>
                                        <p:tgtEl>
                                          <p:spTgt spid="124934"/>
                                        </p:tgtEl>
                                      </p:cBhvr>
                                      <p:to x="120000" y="150000"/>
                                    </p:animScale>
                                  </p:childTnLst>
                                </p:cTn>
                              </p:par>
                            </p:childTnLst>
                          </p:cTn>
                        </p:par>
                        <p:par>
                          <p:cTn id="17" fill="hold">
                            <p:stCondLst>
                              <p:cond delay="4000"/>
                            </p:stCondLst>
                            <p:childTnLst>
                              <p:par>
                                <p:cTn id="18" presetID="14" presetClass="emph" presetSubtype="0" fill="hold" grpId="0" nodeType="afterEffect">
                                  <p:stCondLst>
                                    <p:cond delay="0"/>
                                  </p:stCondLst>
                                  <p:childTnLst>
                                    <p:animClr clrSpc="rgb" dir="cw">
                                      <p:cBhvr override="childStyle">
                                        <p:cTn id="19" dur="1900" fill="hold">
                                          <p:stCondLst>
                                            <p:cond delay="100"/>
                                          </p:stCondLst>
                                        </p:cTn>
                                        <p:tgtEl>
                                          <p:spTgt spid="124935"/>
                                        </p:tgtEl>
                                        <p:attrNameLst>
                                          <p:attrName>style.color</p:attrName>
                                        </p:attrNameLst>
                                      </p:cBhvr>
                                      <p:to>
                                        <a:schemeClr val="folHlink"/>
                                      </p:to>
                                    </p:animClr>
                                    <p:animClr clrSpc="rgb" dir="cw">
                                      <p:cBhvr>
                                        <p:cTn id="20" dur="1900" fill="hold">
                                          <p:stCondLst>
                                            <p:cond delay="100"/>
                                          </p:stCondLst>
                                        </p:cTn>
                                        <p:tgtEl>
                                          <p:spTgt spid="124935"/>
                                        </p:tgtEl>
                                        <p:attrNameLst>
                                          <p:attrName>fillColor</p:attrName>
                                        </p:attrNameLst>
                                      </p:cBhvr>
                                      <p:to>
                                        <a:schemeClr val="folHlink"/>
                                      </p:to>
                                    </p:animClr>
                                    <p:set>
                                      <p:cBhvr>
                                        <p:cTn id="21" dur="1900" fill="hold">
                                          <p:stCondLst>
                                            <p:cond delay="100"/>
                                          </p:stCondLst>
                                        </p:cTn>
                                        <p:tgtEl>
                                          <p:spTgt spid="124935"/>
                                        </p:tgtEl>
                                        <p:attrNameLst>
                                          <p:attrName>fill.type</p:attrName>
                                        </p:attrNameLst>
                                      </p:cBhvr>
                                      <p:to>
                                        <p:strVal val="solid"/>
                                      </p:to>
                                    </p:set>
                                    <p:set>
                                      <p:cBhvr>
                                        <p:cTn id="22" dur="1900" fill="hold">
                                          <p:stCondLst>
                                            <p:cond delay="100"/>
                                          </p:stCondLst>
                                        </p:cTn>
                                        <p:tgtEl>
                                          <p:spTgt spid="124935"/>
                                        </p:tgtEl>
                                        <p:attrNameLst>
                                          <p:attrName>fill.on</p:attrName>
                                        </p:attrNameLst>
                                      </p:cBhvr>
                                      <p:to>
                                        <p:strVal val="true"/>
                                      </p:to>
                                    </p:set>
                                    <p:animScale>
                                      <p:cBhvr>
                                        <p:cTn id="23" dur="200" fill="hold">
                                          <p:stCondLst>
                                            <p:cond delay="0"/>
                                          </p:stCondLst>
                                        </p:cTn>
                                        <p:tgtEl>
                                          <p:spTgt spid="124935"/>
                                        </p:tgtEl>
                                      </p:cBhvr>
                                      <p:from x="100000" y="100000"/>
                                      <p:to x="100000" y="5000"/>
                                    </p:animScale>
                                    <p:animScale>
                                      <p:cBhvr>
                                        <p:cTn id="24" dur="200" fill="hold">
                                          <p:stCondLst>
                                            <p:cond delay="200"/>
                                          </p:stCondLst>
                                        </p:cTn>
                                        <p:tgtEl>
                                          <p:spTgt spid="124935"/>
                                        </p:tgtEl>
                                      </p:cBhvr>
                                      <p:from x="100000" y="5000"/>
                                      <p:to x="120000" y="150000"/>
                                    </p:animScale>
                                    <p:animScale>
                                      <p:cBhvr>
                                        <p:cTn id="25" dur="600" fill="hold">
                                          <p:stCondLst>
                                            <p:cond delay="1400"/>
                                          </p:stCondLst>
                                        </p:cTn>
                                        <p:tgtEl>
                                          <p:spTgt spid="124935"/>
                                        </p:tgtEl>
                                      </p:cBhvr>
                                      <p:to x="120000" y="150000"/>
                                    </p:animScale>
                                  </p:childTnLst>
                                </p:cTn>
                              </p:par>
                            </p:childTnLst>
                          </p:cTn>
                        </p:par>
                        <p:par>
                          <p:cTn id="26" fill="hold">
                            <p:stCondLst>
                              <p:cond delay="6000"/>
                            </p:stCondLst>
                            <p:childTnLst>
                              <p:par>
                                <p:cTn id="27" presetID="25" presetClass="entr" presetSubtype="0" fill="hold" grpId="0" nodeType="afterEffect">
                                  <p:stCondLst>
                                    <p:cond delay="0"/>
                                  </p:stCondLst>
                                  <p:childTnLst>
                                    <p:set>
                                      <p:cBhvr>
                                        <p:cTn id="28" dur="1" fill="hold">
                                          <p:stCondLst>
                                            <p:cond delay="0"/>
                                          </p:stCondLst>
                                        </p:cTn>
                                        <p:tgtEl>
                                          <p:spTgt spid="124933"/>
                                        </p:tgtEl>
                                        <p:attrNameLst>
                                          <p:attrName>style.visibility</p:attrName>
                                        </p:attrNameLst>
                                      </p:cBhvr>
                                      <p:to>
                                        <p:strVal val="visible"/>
                                      </p:to>
                                    </p:set>
                                    <p:anim calcmode="lin" valueType="num">
                                      <p:cBhvr>
                                        <p:cTn id="29" dur="1500" decel="50000" fill="hold">
                                          <p:stCondLst>
                                            <p:cond delay="0"/>
                                          </p:stCondLst>
                                        </p:cTn>
                                        <p:tgtEl>
                                          <p:spTgt spid="124933"/>
                                        </p:tgtEl>
                                        <p:attrNameLst>
                                          <p:attrName>style.rotation</p:attrName>
                                        </p:attrNameLst>
                                      </p:cBhvr>
                                      <p:tavLst>
                                        <p:tav tm="0">
                                          <p:val>
                                            <p:fltVal val="-90"/>
                                          </p:val>
                                        </p:tav>
                                        <p:tav tm="100000">
                                          <p:val>
                                            <p:fltVal val="0"/>
                                          </p:val>
                                        </p:tav>
                                      </p:tavLst>
                                    </p:anim>
                                    <p:anim calcmode="lin" valueType="num">
                                      <p:cBhvr>
                                        <p:cTn id="30" dur="1500" decel="50000" fill="hold">
                                          <p:stCondLst>
                                            <p:cond delay="0"/>
                                          </p:stCondLst>
                                        </p:cTn>
                                        <p:tgtEl>
                                          <p:spTgt spid="124933"/>
                                        </p:tgtEl>
                                        <p:attrNameLst>
                                          <p:attrName>ppt_w</p:attrName>
                                        </p:attrNameLst>
                                      </p:cBhvr>
                                      <p:tavLst>
                                        <p:tav tm="0">
                                          <p:val>
                                            <p:strVal val="#ppt_w"/>
                                          </p:val>
                                        </p:tav>
                                        <p:tav tm="100000">
                                          <p:val>
                                            <p:strVal val="#ppt_w*.05"/>
                                          </p:val>
                                        </p:tav>
                                      </p:tavLst>
                                    </p:anim>
                                    <p:anim calcmode="lin" valueType="num">
                                      <p:cBhvr>
                                        <p:cTn id="31" dur="1500" accel="50000" fill="hold">
                                          <p:stCondLst>
                                            <p:cond delay="1500"/>
                                          </p:stCondLst>
                                        </p:cTn>
                                        <p:tgtEl>
                                          <p:spTgt spid="124933"/>
                                        </p:tgtEl>
                                        <p:attrNameLst>
                                          <p:attrName>ppt_w</p:attrName>
                                        </p:attrNameLst>
                                      </p:cBhvr>
                                      <p:tavLst>
                                        <p:tav tm="0">
                                          <p:val>
                                            <p:strVal val="#ppt_w*.05"/>
                                          </p:val>
                                        </p:tav>
                                        <p:tav tm="100000">
                                          <p:val>
                                            <p:strVal val="#ppt_w"/>
                                          </p:val>
                                        </p:tav>
                                      </p:tavLst>
                                    </p:anim>
                                    <p:anim calcmode="lin" valueType="num">
                                      <p:cBhvr>
                                        <p:cTn id="32" dur="3000" fill="hold"/>
                                        <p:tgtEl>
                                          <p:spTgt spid="124933"/>
                                        </p:tgtEl>
                                        <p:attrNameLst>
                                          <p:attrName>ppt_h</p:attrName>
                                        </p:attrNameLst>
                                      </p:cBhvr>
                                      <p:tavLst>
                                        <p:tav tm="0">
                                          <p:val>
                                            <p:strVal val="#ppt_h"/>
                                          </p:val>
                                        </p:tav>
                                        <p:tav tm="100000">
                                          <p:val>
                                            <p:strVal val="#ppt_h"/>
                                          </p:val>
                                        </p:tav>
                                      </p:tavLst>
                                    </p:anim>
                                    <p:anim calcmode="lin" valueType="num">
                                      <p:cBhvr>
                                        <p:cTn id="33" dur="1500" decel="50000" fill="hold">
                                          <p:stCondLst>
                                            <p:cond delay="0"/>
                                          </p:stCondLst>
                                        </p:cTn>
                                        <p:tgtEl>
                                          <p:spTgt spid="124933"/>
                                        </p:tgtEl>
                                        <p:attrNameLst>
                                          <p:attrName>ppt_x</p:attrName>
                                        </p:attrNameLst>
                                      </p:cBhvr>
                                      <p:tavLst>
                                        <p:tav tm="0">
                                          <p:val>
                                            <p:strVal val="#ppt_x+.4"/>
                                          </p:val>
                                        </p:tav>
                                        <p:tav tm="100000">
                                          <p:val>
                                            <p:strVal val="#ppt_x"/>
                                          </p:val>
                                        </p:tav>
                                      </p:tavLst>
                                    </p:anim>
                                    <p:anim calcmode="lin" valueType="num">
                                      <p:cBhvr>
                                        <p:cTn id="34" dur="1500" decel="50000" fill="hold">
                                          <p:stCondLst>
                                            <p:cond delay="0"/>
                                          </p:stCondLst>
                                        </p:cTn>
                                        <p:tgtEl>
                                          <p:spTgt spid="124933"/>
                                        </p:tgtEl>
                                        <p:attrNameLst>
                                          <p:attrName>ppt_y</p:attrName>
                                        </p:attrNameLst>
                                      </p:cBhvr>
                                      <p:tavLst>
                                        <p:tav tm="0">
                                          <p:val>
                                            <p:strVal val="#ppt_y-.2"/>
                                          </p:val>
                                        </p:tav>
                                        <p:tav tm="100000">
                                          <p:val>
                                            <p:strVal val="#ppt_y+.1"/>
                                          </p:val>
                                        </p:tav>
                                      </p:tavLst>
                                    </p:anim>
                                    <p:anim calcmode="lin" valueType="num">
                                      <p:cBhvr>
                                        <p:cTn id="35" dur="1500" accel="50000" fill="hold">
                                          <p:stCondLst>
                                            <p:cond delay="1500"/>
                                          </p:stCondLst>
                                        </p:cTn>
                                        <p:tgtEl>
                                          <p:spTgt spid="124933"/>
                                        </p:tgtEl>
                                        <p:attrNameLst>
                                          <p:attrName>ppt_y</p:attrName>
                                        </p:attrNameLst>
                                      </p:cBhvr>
                                      <p:tavLst>
                                        <p:tav tm="0">
                                          <p:val>
                                            <p:strVal val="#ppt_y+.1"/>
                                          </p:val>
                                        </p:tav>
                                        <p:tav tm="100000">
                                          <p:val>
                                            <p:strVal val="#ppt_y"/>
                                          </p:val>
                                        </p:tav>
                                      </p:tavLst>
                                    </p:anim>
                                    <p:animEffect transition="in" filter="fade">
                                      <p:cBhvr>
                                        <p:cTn id="36" dur="3000" decel="50000">
                                          <p:stCondLst>
                                            <p:cond delay="0"/>
                                          </p:stCondLst>
                                        </p:cTn>
                                        <p:tgtEl>
                                          <p:spTgt spid="1249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1" grpId="0"/>
      <p:bldP spid="124933" grpId="0" animBg="1"/>
      <p:bldP spid="124934" grpId="0" animBg="1"/>
      <p:bldP spid="12493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2"/>
          <p:cNvSpPr>
            <a:spLocks noGrp="1"/>
          </p:cNvSpPr>
          <p:nvPr>
            <p:ph idx="1"/>
          </p:nvPr>
        </p:nvSpPr>
        <p:spPr/>
        <p:txBody>
          <a:bodyPr/>
          <a:lstStyle/>
          <a:p>
            <a:pPr marL="514350" indent="-514350" algn="justLow" rtl="1">
              <a:buFont typeface="Calibri" pitchFamily="34" charset="0"/>
              <a:buAutoNum type="arabicPeriod"/>
            </a:pPr>
            <a:r>
              <a:rPr lang="fa-IR" b="1" dirty="0" smtClean="0"/>
              <a:t>اجزای تشکیل دهنده ی ”وضعیت بدن</a:t>
            </a:r>
            <a:r>
              <a:rPr lang="fa-IR" dirty="0" smtClean="0"/>
              <a:t>“، </a:t>
            </a:r>
            <a:r>
              <a:rPr lang="fa-IR" sz="2400" b="1" dirty="0" smtClean="0"/>
              <a:t>زمینه ی اجرا و حمایت از اعمال را فراهم می کند.</a:t>
            </a:r>
          </a:p>
          <a:p>
            <a:pPr marL="514350" indent="-514350" algn="just" rtl="1">
              <a:buFont typeface="Calibri" pitchFamily="34" charset="0"/>
              <a:buAutoNum type="arabicPeriod"/>
            </a:pPr>
            <a:endParaRPr lang="fa-IR" dirty="0" smtClean="0"/>
          </a:p>
          <a:p>
            <a:pPr marL="514350" indent="-514350" algn="justLow" rtl="1">
              <a:buFont typeface="Calibri" pitchFamily="34" charset="0"/>
              <a:buAutoNum type="arabicPeriod"/>
            </a:pPr>
            <a:r>
              <a:rPr lang="fa-IR" b="1" dirty="0" smtClean="0"/>
              <a:t>اجزای تشکیل دهنده ”حرکت </a:t>
            </a:r>
            <a:r>
              <a:rPr lang="fa-IR" sz="2400" b="1" dirty="0" smtClean="0"/>
              <a:t>جا به جایی(انتقالی)“،اندامها یا کل بدن را به حرکت می آورند.</a:t>
            </a:r>
          </a:p>
          <a:p>
            <a:pPr marL="514350" indent="-514350" algn="justLow" rtl="1">
              <a:buFont typeface="Calibri" pitchFamily="34" charset="0"/>
              <a:buAutoNum type="arabicPeriod"/>
            </a:pPr>
            <a:endParaRPr lang="fa-IR" dirty="0" smtClean="0"/>
          </a:p>
          <a:p>
            <a:pPr marL="514350" indent="-514350" algn="justLow" rtl="1">
              <a:buFont typeface="Calibri" pitchFamily="34" charset="0"/>
              <a:buAutoNum type="arabicPeriod"/>
            </a:pPr>
            <a:r>
              <a:rPr lang="fa-IR" b="1" dirty="0" smtClean="0"/>
              <a:t>اجزای تشکیل دهنده دستکاری </a:t>
            </a:r>
            <a:r>
              <a:rPr lang="fa-IR" sz="2400" b="1" dirty="0" smtClean="0"/>
              <a:t>وعمل،حرکت را ایجاد می کند.</a:t>
            </a:r>
            <a:endParaRPr lang="en-US" sz="2400" b="1" dirty="0" smtClean="0"/>
          </a:p>
        </p:txBody>
      </p:sp>
      <p:sp>
        <p:nvSpPr>
          <p:cNvPr id="4" name="Rectangle 3"/>
          <p:cNvSpPr/>
          <p:nvPr/>
        </p:nvSpPr>
        <p:spPr>
          <a:xfrm>
            <a:off x="214282" y="357166"/>
            <a:ext cx="8929718" cy="830997"/>
          </a:xfrm>
          <a:prstGeom prst="rect">
            <a:avLst/>
          </a:prstGeom>
          <a:solidFill>
            <a:schemeClr val="tx1">
              <a:lumMod val="75000"/>
            </a:schemeClr>
          </a:solid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fa-IR"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اجزای تشکیل دهنده برای اجرای مهارت</a:t>
            </a:r>
            <a:endPar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147">
                                            <p:txEl>
                                              <p:pRg st="0" end="0"/>
                                            </p:txEl>
                                          </p:spTgt>
                                        </p:tgtEl>
                                        <p:attrNameLst>
                                          <p:attrName>style.visibility</p:attrName>
                                        </p:attrNameLst>
                                      </p:cBhvr>
                                      <p:to>
                                        <p:strVal val="visible"/>
                                      </p:to>
                                    </p:set>
                                    <p:animEffect transition="in" filter="slide(fromBottom)">
                                      <p:cBhvr>
                                        <p:cTn id="12" dur="500"/>
                                        <p:tgtEl>
                                          <p:spTgt spid="614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slide(fromBottom)">
                                      <p:cBhvr>
                                        <p:cTn id="17" dur="500"/>
                                        <p:tgtEl>
                                          <p:spTgt spid="6147">
                                            <p:txEl>
                                              <p:pRg st="2" end="2"/>
                                            </p:txEl>
                                          </p:spTgt>
                                        </p:tgtEl>
                                      </p:cBhvr>
                                    </p:animEffect>
                                  </p:childTnLst>
                                </p:cTn>
                              </p:par>
                            </p:childTnLst>
                          </p:cTn>
                        </p:par>
                        <p:par>
                          <p:cTn id="18" fill="hold">
                            <p:stCondLst>
                              <p:cond delay="500"/>
                            </p:stCondLst>
                            <p:childTnLst>
                              <p:par>
                                <p:cTn id="19" presetID="12" presetClass="entr" presetSubtype="4" fill="hold" grpId="0" nodeType="afterEffect">
                                  <p:stCondLst>
                                    <p:cond delay="0"/>
                                  </p:stCondLst>
                                  <p:childTnLst>
                                    <p:set>
                                      <p:cBhvr>
                                        <p:cTn id="20" dur="1" fill="hold">
                                          <p:stCondLst>
                                            <p:cond delay="0"/>
                                          </p:stCondLst>
                                        </p:cTn>
                                        <p:tgtEl>
                                          <p:spTgt spid="6147">
                                            <p:txEl>
                                              <p:pRg st="4" end="4"/>
                                            </p:txEl>
                                          </p:spTgt>
                                        </p:tgtEl>
                                        <p:attrNameLst>
                                          <p:attrName>style.visibility</p:attrName>
                                        </p:attrNameLst>
                                      </p:cBhvr>
                                      <p:to>
                                        <p:strVal val="visible"/>
                                      </p:to>
                                    </p:set>
                                    <p:animEffect transition="in" filter="slide(fromBottom)">
                                      <p:cBhvr>
                                        <p:cTn id="21" dur="500"/>
                                        <p:tgtEl>
                                          <p:spTgt spid="61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1"/>
          </p:nvPr>
        </p:nvSpPr>
        <p:spPr>
          <a:xfrm>
            <a:off x="428625" y="1981200"/>
            <a:ext cx="8229600" cy="4648200"/>
          </a:xfrm>
        </p:spPr>
        <p:txBody>
          <a:bodyPr/>
          <a:lstStyle/>
          <a:p>
            <a:pPr marL="514350" indent="-514350" algn="just" rtl="1">
              <a:buFont typeface="Calibri" pitchFamily="34" charset="0"/>
              <a:buAutoNum type="arabicPeriod"/>
            </a:pPr>
            <a:endParaRPr lang="en-US" sz="2400" b="1" dirty="0"/>
          </a:p>
          <a:p>
            <a:pPr marL="514350" indent="-514350" algn="just">
              <a:buFont typeface="Calibri" pitchFamily="34" charset="0"/>
              <a:buAutoNum type="arabicPeriod"/>
            </a:pPr>
            <a:r>
              <a:rPr lang="fa-IR" sz="2400" b="1" dirty="0" smtClean="0"/>
              <a:t>فرایند حسی یا ادراکی: </a:t>
            </a:r>
            <a:r>
              <a:rPr lang="fa-IR" sz="2000" b="1" dirty="0" smtClean="0"/>
              <a:t>که در رشته ی روانشناسی شناختی و روان فیزیکی بررسی میشود.</a:t>
            </a:r>
            <a:endParaRPr lang="en-US" sz="2000" b="1" dirty="0" smtClean="0"/>
          </a:p>
          <a:p>
            <a:pPr marL="514350" indent="-514350" algn="just" rtl="1">
              <a:buFont typeface="Calibri" pitchFamily="34" charset="0"/>
              <a:buAutoNum type="arabicPeriod"/>
            </a:pPr>
            <a:r>
              <a:rPr lang="fa-IR" sz="2400" b="1" dirty="0" smtClean="0"/>
              <a:t>فرایند تصمیم گیری</a:t>
            </a:r>
            <a:r>
              <a:rPr lang="en-US" sz="2400" b="1" dirty="0" smtClean="0"/>
              <a:t>:</a:t>
            </a:r>
            <a:r>
              <a:rPr lang="fa-IR" sz="2400" b="1" dirty="0" smtClean="0"/>
              <a:t> </a:t>
            </a:r>
            <a:r>
              <a:rPr lang="fa-IR" sz="2000" b="1" dirty="0" smtClean="0"/>
              <a:t>که در رشته ی روانشناسی شناختی و تجربی بررسی میشود.</a:t>
            </a:r>
            <a:endParaRPr lang="en-US" sz="2000" b="1" dirty="0" smtClean="0"/>
          </a:p>
          <a:p>
            <a:pPr marL="514350" indent="-514350" algn="just" rtl="1">
              <a:buFont typeface="Calibri" pitchFamily="34" charset="0"/>
              <a:buAutoNum type="arabicPeriod"/>
            </a:pPr>
            <a:endParaRPr lang="fa-IR" sz="2000" b="1" dirty="0" smtClean="0"/>
          </a:p>
          <a:p>
            <a:pPr marL="514350" indent="-514350" algn="just" rtl="1">
              <a:buFont typeface="Calibri" pitchFamily="34" charset="0"/>
              <a:buAutoNum type="arabicPeriod"/>
            </a:pPr>
            <a:r>
              <a:rPr lang="fa-IR" sz="2400" b="1" dirty="0" smtClean="0"/>
              <a:t>فرایند کنترل یا ایجاد حرکت </a:t>
            </a:r>
            <a:r>
              <a:rPr lang="en-US" sz="2400" b="1" dirty="0" smtClean="0"/>
              <a:t>:</a:t>
            </a:r>
            <a:r>
              <a:rPr lang="fa-IR" sz="2000" b="1" dirty="0" smtClean="0"/>
              <a:t>که در رشته ی عصب شناسی،حرکت شناسی،زیست مهندسی،زیست شناسی مکانیکی،تربیت بدنی و فیزیولوژی بررسی میشود.</a:t>
            </a:r>
            <a:endParaRPr lang="en-US" sz="2000" b="1" dirty="0" smtClean="0"/>
          </a:p>
          <a:p>
            <a:pPr marL="514350" indent="-514350" algn="just" rtl="1">
              <a:buFont typeface="Calibri" pitchFamily="34" charset="0"/>
              <a:buAutoNum type="arabicPeriod"/>
            </a:pPr>
            <a:endParaRPr lang="fa-IR" sz="2000" b="1" dirty="0" smtClean="0"/>
          </a:p>
          <a:p>
            <a:pPr marL="514350" indent="-514350" algn="just" rtl="1">
              <a:buFont typeface="Calibri" pitchFamily="34" charset="0"/>
              <a:buAutoNum type="arabicPeriod"/>
            </a:pPr>
            <a:r>
              <a:rPr lang="fa-IR" sz="2400" b="1" dirty="0" smtClean="0"/>
              <a:t>فرایندهای یادگیری</a:t>
            </a:r>
            <a:r>
              <a:rPr lang="en-US" sz="2400" b="1" dirty="0" smtClean="0"/>
              <a:t>:</a:t>
            </a:r>
            <a:r>
              <a:rPr lang="fa-IR" sz="2400" b="1" dirty="0" smtClean="0"/>
              <a:t> </a:t>
            </a:r>
            <a:r>
              <a:rPr lang="fa-IR" sz="2000" b="1" dirty="0" smtClean="0"/>
              <a:t>که در حرکت شناسی،تربیت بدنی و روانشناسی تجربی و تربیتی بررسی و مطالعه میشود.</a:t>
            </a:r>
            <a:endParaRPr lang="en-US" sz="2000" b="1" dirty="0" smtClean="0"/>
          </a:p>
        </p:txBody>
      </p:sp>
      <p:sp>
        <p:nvSpPr>
          <p:cNvPr id="4" name="Rectangle 3"/>
          <p:cNvSpPr/>
          <p:nvPr/>
        </p:nvSpPr>
        <p:spPr>
          <a:xfrm>
            <a:off x="1828800" y="914400"/>
            <a:ext cx="5368778" cy="923330"/>
          </a:xfrm>
          <a:prstGeom prst="rect">
            <a:avLst/>
          </a:prstGeom>
          <a:solidFill>
            <a:schemeClr val="tx1">
              <a:lumMod val="75000"/>
            </a:schemeClr>
          </a:solidFill>
          <a:ln>
            <a:solidFill>
              <a:schemeClr val="tx1">
                <a:lumMod val="75000"/>
              </a:schemeClr>
            </a:solidFill>
          </a:ln>
        </p:spPr>
        <p:txBody>
          <a:bodyPr wrap="none">
            <a:spAutoFit/>
          </a:bodyPr>
          <a:lstStyle/>
          <a:p>
            <a:pPr algn="ctr">
              <a:defRPr/>
            </a:pPr>
            <a:r>
              <a:rPr lang="fa-IR"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فرایندهای اصلی حرکت</a:t>
            </a:r>
            <a:endParaRPr lang="en-US"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blinds(horizontal)">
                                      <p:cBhvr>
                                        <p:cTn id="12" dur="500"/>
                                        <p:tgtEl>
                                          <p:spTgt spid="7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blinds(horizontal)">
                                      <p:cBhvr>
                                        <p:cTn id="17" dur="500"/>
                                        <p:tgtEl>
                                          <p:spTgt spid="71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171">
                                            <p:txEl>
                                              <p:pRg st="4" end="4"/>
                                            </p:txEl>
                                          </p:spTgt>
                                        </p:tgtEl>
                                        <p:attrNameLst>
                                          <p:attrName>style.visibility</p:attrName>
                                        </p:attrNameLst>
                                      </p:cBhvr>
                                      <p:to>
                                        <p:strVal val="visible"/>
                                      </p:to>
                                    </p:set>
                                    <p:animEffect transition="in" filter="blinds(horizontal)">
                                      <p:cBhvr>
                                        <p:cTn id="22" dur="500"/>
                                        <p:tgtEl>
                                          <p:spTgt spid="7171">
                                            <p:txEl>
                                              <p:pRg st="4" end="4"/>
                                            </p:txEl>
                                          </p:spTgt>
                                        </p:tgtEl>
                                      </p:cBhvr>
                                    </p:animEffect>
                                  </p:childTnLst>
                                </p:cTn>
                              </p:par>
                            </p:childTnLst>
                          </p:cTn>
                        </p:par>
                        <p:par>
                          <p:cTn id="23" fill="hold">
                            <p:stCondLst>
                              <p:cond delay="500"/>
                            </p:stCondLst>
                            <p:childTnLst>
                              <p:par>
                                <p:cTn id="24" presetID="3" presetClass="entr" presetSubtype="10" fill="hold" grpId="0" nodeType="afterEffect">
                                  <p:stCondLst>
                                    <p:cond delay="0"/>
                                  </p:stCondLst>
                                  <p:childTnLst>
                                    <p:set>
                                      <p:cBhvr>
                                        <p:cTn id="25" dur="1" fill="hold">
                                          <p:stCondLst>
                                            <p:cond delay="0"/>
                                          </p:stCondLst>
                                        </p:cTn>
                                        <p:tgtEl>
                                          <p:spTgt spid="7171">
                                            <p:txEl>
                                              <p:pRg st="6" end="6"/>
                                            </p:txEl>
                                          </p:spTgt>
                                        </p:tgtEl>
                                        <p:attrNameLst>
                                          <p:attrName>style.visibility</p:attrName>
                                        </p:attrNameLst>
                                      </p:cBhvr>
                                      <p:to>
                                        <p:strVal val="visible"/>
                                      </p:to>
                                    </p:set>
                                    <p:animEffect transition="in" filter="blinds(horizontal)">
                                      <p:cBhvr>
                                        <p:cTn id="26" dur="500"/>
                                        <p:tgtEl>
                                          <p:spTgt spid="717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a:spLocks noGrp="1"/>
          </p:cNvSpPr>
          <p:nvPr>
            <p:ph idx="1"/>
          </p:nvPr>
        </p:nvSpPr>
        <p:spPr/>
        <p:txBody>
          <a:bodyPr/>
          <a:lstStyle/>
          <a:p>
            <a:pPr marL="514350" indent="514350" algn="just" rtl="1">
              <a:buFont typeface="Calibri" pitchFamily="34" charset="0"/>
              <a:buAutoNum type="arabicPeriod"/>
            </a:pPr>
            <a:r>
              <a:rPr lang="fa-IR" b="1" dirty="0" smtClean="0"/>
              <a:t>مهارتهای باز، بسته</a:t>
            </a:r>
          </a:p>
          <a:p>
            <a:pPr marL="514350" indent="514350" algn="just" rtl="1">
              <a:buFont typeface="Calibri" pitchFamily="34" charset="0"/>
              <a:buAutoNum type="arabicPeriod"/>
            </a:pPr>
            <a:r>
              <a:rPr lang="fa-IR" b="1" dirty="0" smtClean="0"/>
              <a:t>مهارتهای مداوم،مجرد و زنجیره ای</a:t>
            </a:r>
          </a:p>
          <a:p>
            <a:pPr marL="514350" indent="514350" algn="just" rtl="1">
              <a:buFont typeface="Calibri" pitchFamily="34" charset="0"/>
              <a:buAutoNum type="arabicPeriod"/>
            </a:pPr>
            <a:r>
              <a:rPr lang="fa-IR" b="1" dirty="0" smtClean="0"/>
              <a:t>مهارتهای حرکتی و شناختی</a:t>
            </a:r>
            <a:endParaRPr lang="en-US" b="1" dirty="0" smtClean="0"/>
          </a:p>
          <a:p>
            <a:pPr marL="514350" indent="514350" algn="just" rtl="1">
              <a:buFont typeface="Calibri" pitchFamily="34" charset="0"/>
              <a:buAutoNum type="arabicPeriod"/>
            </a:pPr>
            <a:r>
              <a:rPr lang="fa-IR" b="1" dirty="0" smtClean="0"/>
              <a:t>***مهارت از نظر دقت و ظرافت حرکتی ( ظریف و زمخت)</a:t>
            </a:r>
            <a:endParaRPr lang="en-US" b="1" dirty="0" smtClean="0"/>
          </a:p>
        </p:txBody>
      </p:sp>
      <p:sp>
        <p:nvSpPr>
          <p:cNvPr id="4" name="Rectangle 3"/>
          <p:cNvSpPr/>
          <p:nvPr/>
        </p:nvSpPr>
        <p:spPr>
          <a:xfrm>
            <a:off x="1295400" y="914400"/>
            <a:ext cx="7100910" cy="923330"/>
          </a:xfrm>
          <a:prstGeom prst="rect">
            <a:avLst/>
          </a:prstGeom>
          <a:solidFill>
            <a:schemeClr val="tx1">
              <a:lumMod val="75000"/>
            </a:schemeClr>
          </a:solidFill>
          <a:ln>
            <a:solidFill>
              <a:schemeClr val="bg2">
                <a:lumMod val="75000"/>
              </a:schemeClr>
            </a:solidFill>
          </a:ln>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fa-IR"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انواع تقسیم بندی مهارت</a:t>
            </a:r>
            <a:endPar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195">
                                            <p:txEl>
                                              <p:pRg st="0" end="0"/>
                                            </p:txEl>
                                          </p:spTgt>
                                        </p:tgtEl>
                                        <p:attrNameLst>
                                          <p:attrName>style.visibility</p:attrName>
                                        </p:attrNameLst>
                                      </p:cBhvr>
                                      <p:to>
                                        <p:strVal val="visible"/>
                                      </p:to>
                                    </p:set>
                                    <p:anim calcmode="lin" valueType="num">
                                      <p:cBhvr additive="base">
                                        <p:cTn id="12" dur="500" fill="hold"/>
                                        <p:tgtEl>
                                          <p:spTgt spid="819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81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195">
                                            <p:txEl>
                                              <p:pRg st="1" end="1"/>
                                            </p:txEl>
                                          </p:spTgt>
                                        </p:tgtEl>
                                        <p:attrNameLst>
                                          <p:attrName>style.visibility</p:attrName>
                                        </p:attrNameLst>
                                      </p:cBhvr>
                                      <p:to>
                                        <p:strVal val="visible"/>
                                      </p:to>
                                    </p:set>
                                    <p:anim calcmode="lin" valueType="num">
                                      <p:cBhvr additive="base">
                                        <p:cTn id="18" dur="500" fill="hold"/>
                                        <p:tgtEl>
                                          <p:spTgt spid="8195">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8195">
                                            <p:txEl>
                                              <p:pRg st="1" end="1"/>
                                            </p:txEl>
                                          </p:spTgt>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2" presetClass="entr" presetSubtype="4" fill="hold" grpId="0" nodeType="afterEffect">
                                  <p:stCondLst>
                                    <p:cond delay="0"/>
                                  </p:stCondLst>
                                  <p:childTnLst>
                                    <p:set>
                                      <p:cBhvr>
                                        <p:cTn id="22" dur="1" fill="hold">
                                          <p:stCondLst>
                                            <p:cond delay="0"/>
                                          </p:stCondLst>
                                        </p:cTn>
                                        <p:tgtEl>
                                          <p:spTgt spid="8195">
                                            <p:txEl>
                                              <p:pRg st="2" end="2"/>
                                            </p:txEl>
                                          </p:spTgt>
                                        </p:tgtEl>
                                        <p:attrNameLst>
                                          <p:attrName>style.visibility</p:attrName>
                                        </p:attrNameLst>
                                      </p:cBhvr>
                                      <p:to>
                                        <p:strVal val="visible"/>
                                      </p:to>
                                    </p:set>
                                    <p:anim calcmode="lin" valueType="num">
                                      <p:cBhvr additive="base">
                                        <p:cTn id="23" dur="500" fill="hold"/>
                                        <p:tgtEl>
                                          <p:spTgt spid="8195">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1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195">
                                            <p:txEl>
                                              <p:pRg st="3" end="3"/>
                                            </p:txEl>
                                          </p:spTgt>
                                        </p:tgtEl>
                                        <p:attrNameLst>
                                          <p:attrName>style.visibility</p:attrName>
                                        </p:attrNameLst>
                                      </p:cBhvr>
                                      <p:to>
                                        <p:strVal val="visible"/>
                                      </p:to>
                                    </p:set>
                                    <p:anim calcmode="lin" valueType="num">
                                      <p:cBhvr additive="base">
                                        <p:cTn id="29" dur="500" fill="hold"/>
                                        <p:tgtEl>
                                          <p:spTgt spid="8195">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19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مهارتهای بسته</a:t>
            </a:r>
            <a:endParaRPr lang="en-US" dirty="0"/>
          </a:p>
        </p:txBody>
      </p:sp>
      <p:sp>
        <p:nvSpPr>
          <p:cNvPr id="3" name="Content Placeholder 2"/>
          <p:cNvSpPr>
            <a:spLocks noGrp="1"/>
          </p:cNvSpPr>
          <p:nvPr>
            <p:ph idx="1"/>
          </p:nvPr>
        </p:nvSpPr>
        <p:spPr/>
        <p:txBody>
          <a:bodyPr/>
          <a:lstStyle/>
          <a:p>
            <a:r>
              <a:rPr lang="fa-IR" b="1" dirty="0" smtClean="0"/>
              <a:t>مهارتهایی </a:t>
            </a:r>
            <a:r>
              <a:rPr lang="fa-IR" b="1" dirty="0"/>
              <a:t>که در آن محیط اطراف اجرا کننده قابل پیشبینی است؛مثل ژیمناستیک (مثلا حرکات زمینی</a:t>
            </a:r>
            <a:r>
              <a:rPr lang="fa-IR" b="1" dirty="0" smtClean="0"/>
              <a:t>)</a:t>
            </a:r>
            <a:endParaRPr lang="fa-IR" b="1" dirty="0"/>
          </a:p>
          <a:p>
            <a:endParaRPr lang="en-US" dirty="0"/>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p:cNvSpPr>
            <a:spLocks noGrp="1" noChangeArrowheads="1"/>
          </p:cNvSpPr>
          <p:nvPr>
            <p:ph type="ctrTitle"/>
          </p:nvPr>
        </p:nvSpPr>
        <p:spPr>
          <a:xfrm>
            <a:off x="685800" y="990600"/>
            <a:ext cx="8229600" cy="1285875"/>
          </a:xfrm>
        </p:spPr>
        <p:txBody>
          <a:bodyPr/>
          <a:lstStyle/>
          <a:p>
            <a:r>
              <a:rPr lang="fa-IR"/>
              <a:t>مقدمه ای بر یادگیری حرکتی</a:t>
            </a:r>
            <a:endParaRPr lang="en-US"/>
          </a:p>
        </p:txBody>
      </p:sp>
      <p:sp>
        <p:nvSpPr>
          <p:cNvPr id="2051" name="Rectangle 3"/>
          <p:cNvSpPr>
            <a:spLocks noGrp="1" noChangeArrowheads="1"/>
          </p:cNvSpPr>
          <p:nvPr>
            <p:ph type="subTitle" idx="1"/>
          </p:nvPr>
        </p:nvSpPr>
        <p:spPr>
          <a:xfrm>
            <a:off x="611188" y="2276475"/>
            <a:ext cx="8002587" cy="1584325"/>
          </a:xfrm>
        </p:spPr>
        <p:txBody>
          <a:bodyPr/>
          <a:lstStyle/>
          <a:p>
            <a:endParaRPr lang="en-US"/>
          </a:p>
        </p:txBody>
      </p:sp>
      <p:pic>
        <p:nvPicPr>
          <p:cNvPr id="2052" name="Picture 4" descr="untitled"/>
          <p:cNvPicPr>
            <a:picLocks noChangeAspect="1" noChangeArrowheads="1"/>
          </p:cNvPicPr>
          <p:nvPr/>
        </p:nvPicPr>
        <p:blipFill>
          <a:blip r:embed="rId2" cstate="print"/>
          <a:srcRect/>
          <a:stretch>
            <a:fillRect/>
          </a:stretch>
        </p:blipFill>
        <p:spPr bwMode="auto">
          <a:xfrm>
            <a:off x="611188" y="2276475"/>
            <a:ext cx="8064500" cy="4581525"/>
          </a:xfrm>
          <a:prstGeom prst="rect">
            <a:avLst/>
          </a:prstGeom>
          <a:noFill/>
        </p:spPr>
      </p:pic>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مهارتهای باز</a:t>
            </a:r>
            <a:endParaRPr lang="en-US" dirty="0"/>
          </a:p>
        </p:txBody>
      </p:sp>
      <p:sp>
        <p:nvSpPr>
          <p:cNvPr id="3" name="Content Placeholder 2"/>
          <p:cNvSpPr>
            <a:spLocks noGrp="1"/>
          </p:cNvSpPr>
          <p:nvPr>
            <p:ph idx="1"/>
          </p:nvPr>
        </p:nvSpPr>
        <p:spPr/>
        <p:txBody>
          <a:bodyPr/>
          <a:lstStyle/>
          <a:p>
            <a:r>
              <a:rPr lang="fa-IR" b="1" dirty="0" smtClean="0"/>
              <a:t>محیط </a:t>
            </a:r>
            <a:r>
              <a:rPr lang="fa-IR" b="1" dirty="0"/>
              <a:t>اجرا قابل پیش بینی نیست،مثل دفاع از دریبل در بازی فوتبال؛باید صبر کرد تا مهاجم شروع به حرکت کند تا مدافع متناسب با آن حرکتی انجام دهد. </a:t>
            </a:r>
            <a:endParaRPr lang="en-US" b="1" dirty="0"/>
          </a:p>
          <a:p>
            <a:endParaRPr lang="en-US" dirty="0"/>
          </a:p>
        </p:txBody>
      </p:sp>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2311" name="Group 23"/>
          <p:cNvGraphicFramePr>
            <a:graphicFrameLocks noGrp="1"/>
          </p:cNvGraphicFramePr>
          <p:nvPr>
            <p:ph idx="1"/>
          </p:nvPr>
        </p:nvGraphicFramePr>
        <p:xfrm>
          <a:off x="0" y="0"/>
          <a:ext cx="9144000" cy="2926080"/>
        </p:xfrm>
        <a:graphic>
          <a:graphicData uri="http://schemas.openxmlformats.org/drawingml/2006/table">
            <a:tbl>
              <a:tblPr/>
              <a:tblGrid>
                <a:gridCol w="3048000"/>
                <a:gridCol w="3048000"/>
                <a:gridCol w="3048000"/>
              </a:tblGrid>
              <a:tr h="5302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a-IR" sz="1800" b="1" i="0" u="none" strike="noStrike" cap="none" normalizeH="0" baseline="0" dirty="0" smtClean="0">
                          <a:ln>
                            <a:noFill/>
                          </a:ln>
                          <a:solidFill>
                            <a:srgbClr val="FFFFFF"/>
                          </a:solidFill>
                          <a:effectLst/>
                          <a:latin typeface="Calibri" pitchFamily="34" charset="0"/>
                          <a:cs typeface="Arial" charset="0"/>
                        </a:rPr>
                        <a:t>باز                  </a:t>
                      </a:r>
                    </a:p>
                    <a:p>
                      <a:pPr marL="0" marR="0" lvl="0" indent="0" algn="l" defTabSz="914400" rtl="0" eaLnBrk="1" fontAlgn="base" latinLnBrk="0" hangingPunct="1">
                        <a:lnSpc>
                          <a:spcPct val="100000"/>
                        </a:lnSpc>
                        <a:spcBef>
                          <a:spcPct val="0"/>
                        </a:spcBef>
                        <a:spcAft>
                          <a:spcPct val="0"/>
                        </a:spcAft>
                        <a:buClrTx/>
                        <a:buSzTx/>
                        <a:buFontTx/>
                        <a:buNone/>
                        <a:tabLst/>
                      </a:pPr>
                      <a:r>
                        <a:rPr kumimoji="0" lang="fa-IR" sz="1800" b="1" i="0" u="none" strike="noStrike" cap="none" normalizeH="0" baseline="0" dirty="0" smtClean="0">
                          <a:ln>
                            <a:noFill/>
                          </a:ln>
                          <a:solidFill>
                            <a:srgbClr val="FFFFFF"/>
                          </a:solidFill>
                          <a:effectLst/>
                          <a:latin typeface="Calibri" pitchFamily="34" charset="0"/>
                          <a:cs typeface="Arial" charset="0"/>
                        </a:rPr>
                        <a:t>(محیط غیرقابل پیش بینی)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a-IR" sz="1800" b="1" i="0" u="none" strike="noStrike" cap="none" normalizeH="0" baseline="0" dirty="0" smtClean="0">
                          <a:ln>
                            <a:noFill/>
                          </a:ln>
                          <a:solidFill>
                            <a:srgbClr val="FFFFFF"/>
                          </a:solidFill>
                          <a:effectLst/>
                          <a:latin typeface="Calibri" pitchFamily="34" charset="0"/>
                          <a:cs typeface="Arial" charset="0"/>
                        </a:rPr>
                        <a:t>(محیط تا حدی قابل پیش بینی)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FFFFFF"/>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a-IR" sz="1800" b="1" i="0" u="none" strike="noStrike" cap="none" normalizeH="0" baseline="0" smtClean="0">
                          <a:ln>
                            <a:noFill/>
                          </a:ln>
                          <a:solidFill>
                            <a:srgbClr val="FFFFFF"/>
                          </a:solidFill>
                          <a:effectLst/>
                          <a:latin typeface="Calibri" pitchFamily="34" charset="0"/>
                          <a:cs typeface="Arial" charset="0"/>
                        </a:rPr>
                        <a:t>بسته                </a:t>
                      </a:r>
                    </a:p>
                    <a:p>
                      <a:pPr marL="0" marR="0" lvl="0" indent="0" algn="l" defTabSz="914400" rtl="0" eaLnBrk="1" fontAlgn="base" latinLnBrk="0" hangingPunct="1">
                        <a:lnSpc>
                          <a:spcPct val="100000"/>
                        </a:lnSpc>
                        <a:spcBef>
                          <a:spcPct val="0"/>
                        </a:spcBef>
                        <a:spcAft>
                          <a:spcPct val="0"/>
                        </a:spcAft>
                        <a:buClrTx/>
                        <a:buSzTx/>
                        <a:buFontTx/>
                        <a:buNone/>
                        <a:tabLst/>
                      </a:pPr>
                      <a:r>
                        <a:rPr kumimoji="0" lang="fa-IR" sz="1800" b="1" i="0" u="none" strike="noStrike" cap="none" normalizeH="0" baseline="0" smtClean="0">
                          <a:ln>
                            <a:noFill/>
                          </a:ln>
                          <a:solidFill>
                            <a:srgbClr val="FFFFFF"/>
                          </a:solidFill>
                          <a:effectLst/>
                          <a:latin typeface="Calibri" pitchFamily="34" charset="0"/>
                          <a:cs typeface="Arial" charset="0"/>
                        </a:rPr>
                        <a:t>(محیط قابل پیش بینی )         </a:t>
                      </a:r>
                      <a:endParaRPr kumimoji="0" lang="en-US" sz="1800" b="1" i="0" u="none" strike="noStrike" cap="none" normalizeH="0" baseline="0" smtClean="0">
                        <a:ln>
                          <a:noFill/>
                        </a:ln>
                        <a:solidFill>
                          <a:srgbClr val="FFFFFF"/>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32715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dirty="0" smtClean="0">
                        <a:ln>
                          <a:noFill/>
                        </a:ln>
                        <a:solidFill>
                          <a:srgbClr val="000000"/>
                        </a:solidFill>
                        <a:effectLst/>
                        <a:latin typeface="Calibri"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a-IR" sz="1800" b="1" i="0" u="none" strike="noStrike" cap="none" normalizeH="0" baseline="0" dirty="0" smtClean="0">
                        <a:ln>
                          <a:noFill/>
                        </a:ln>
                        <a:solidFill>
                          <a:srgbClr val="000000"/>
                        </a:solidFill>
                        <a:effectLst/>
                        <a:latin typeface="Calibri"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a-IR" sz="1800" b="1" i="0" u="none" strike="noStrike" cap="none" normalizeH="0" baseline="0" dirty="0" smtClean="0">
                          <a:ln>
                            <a:noFill/>
                          </a:ln>
                          <a:solidFill>
                            <a:srgbClr val="000000"/>
                          </a:solidFill>
                          <a:effectLst/>
                          <a:latin typeface="Calibri" pitchFamily="34" charset="0"/>
                          <a:cs typeface="Arial" charset="0"/>
                        </a:rPr>
                        <a:t>بازی فوتبال                </a:t>
                      </a:r>
                    </a:p>
                    <a:p>
                      <a:pPr marL="0" marR="0" lvl="0" indent="0" algn="l" defTabSz="914400" rtl="0" eaLnBrk="1" fontAlgn="base" latinLnBrk="0" hangingPunct="1">
                        <a:lnSpc>
                          <a:spcPct val="100000"/>
                        </a:lnSpc>
                        <a:spcBef>
                          <a:spcPct val="0"/>
                        </a:spcBef>
                        <a:spcAft>
                          <a:spcPct val="0"/>
                        </a:spcAft>
                        <a:buClrTx/>
                        <a:buSzTx/>
                        <a:buFontTx/>
                        <a:buNone/>
                        <a:tabLst/>
                      </a:pPr>
                      <a:r>
                        <a:rPr kumimoji="0" lang="fa-IR" sz="1800" b="1" i="0" u="none" strike="noStrike" cap="none" normalizeH="0" baseline="0" dirty="0" smtClean="0">
                          <a:ln>
                            <a:noFill/>
                          </a:ln>
                          <a:solidFill>
                            <a:srgbClr val="000000"/>
                          </a:solidFill>
                          <a:effectLst/>
                          <a:latin typeface="Calibri" pitchFamily="34" charset="0"/>
                          <a:cs typeface="Arial" charset="0"/>
                        </a:rPr>
                        <a:t>کشتی     </a:t>
                      </a:r>
                      <a:r>
                        <a:rPr kumimoji="0" lang="fa-IR" sz="1800" b="0" i="0" u="none" strike="noStrike" cap="none" normalizeH="0" baseline="0" dirty="0" smtClean="0">
                          <a:ln>
                            <a:noFill/>
                          </a:ln>
                          <a:solidFill>
                            <a:srgbClr val="000000"/>
                          </a:solidFill>
                          <a:effectLst/>
                          <a:latin typeface="Calibri" pitchFamily="34" charset="0"/>
                          <a:cs typeface="Arial" charset="0"/>
                        </a:rPr>
                        <a:t>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dirty="0" smtClean="0">
                        <a:ln>
                          <a:noFill/>
                        </a:ln>
                        <a:solidFill>
                          <a:srgbClr val="000000"/>
                        </a:solidFill>
                        <a:effectLst/>
                        <a:latin typeface="Calibri"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dirty="0" smtClean="0">
                        <a:ln>
                          <a:noFill/>
                        </a:ln>
                        <a:solidFill>
                          <a:srgbClr val="000000"/>
                        </a:solidFill>
                        <a:effectLst/>
                        <a:latin typeface="Calibri"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a-IR" sz="1800" b="1" i="0" u="none" strike="noStrike" cap="none" normalizeH="0" baseline="0" dirty="0" smtClean="0">
                          <a:ln>
                            <a:noFill/>
                          </a:ln>
                          <a:solidFill>
                            <a:srgbClr val="000000"/>
                          </a:solidFill>
                          <a:effectLst/>
                          <a:latin typeface="Calibri" pitchFamily="34" charset="0"/>
                          <a:cs typeface="Arial" charset="0"/>
                        </a:rPr>
                        <a:t>راه رفتن روی طناب       </a:t>
                      </a:r>
                    </a:p>
                    <a:p>
                      <a:pPr marL="0" marR="0" lvl="0" indent="0" algn="l" defTabSz="914400" rtl="0" eaLnBrk="1" fontAlgn="base" latinLnBrk="0" hangingPunct="1">
                        <a:lnSpc>
                          <a:spcPct val="100000"/>
                        </a:lnSpc>
                        <a:spcBef>
                          <a:spcPct val="0"/>
                        </a:spcBef>
                        <a:spcAft>
                          <a:spcPct val="0"/>
                        </a:spcAft>
                        <a:buClrTx/>
                        <a:buSzTx/>
                        <a:buFontTx/>
                        <a:buNone/>
                        <a:tabLst/>
                      </a:pPr>
                      <a:r>
                        <a:rPr kumimoji="0" lang="fa-IR" sz="1800" b="1" i="0" u="none" strike="noStrike" cap="none" normalizeH="0" baseline="0" dirty="0" smtClean="0">
                          <a:ln>
                            <a:noFill/>
                          </a:ln>
                          <a:solidFill>
                            <a:srgbClr val="000000"/>
                          </a:solidFill>
                          <a:effectLst/>
                          <a:latin typeface="Calibri" pitchFamily="34" charset="0"/>
                          <a:cs typeface="Arial" charset="0"/>
                        </a:rPr>
                        <a:t>بازی شطرنج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dirty="0" smtClean="0">
                        <a:ln>
                          <a:noFill/>
                        </a:ln>
                        <a:solidFill>
                          <a:srgbClr val="000000"/>
                        </a:solidFill>
                        <a:effectLst/>
                        <a:latin typeface="Calibri"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dirty="0" smtClean="0">
                        <a:ln>
                          <a:noFill/>
                        </a:ln>
                        <a:solidFill>
                          <a:srgbClr val="000000"/>
                        </a:solidFill>
                        <a:effectLst/>
                        <a:latin typeface="Calibri"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a-IR" sz="1800" b="1" i="0" u="none" strike="noStrike" cap="none" normalizeH="0" baseline="0" dirty="0" smtClean="0">
                          <a:ln>
                            <a:noFill/>
                          </a:ln>
                          <a:solidFill>
                            <a:srgbClr val="000000"/>
                          </a:solidFill>
                          <a:effectLst/>
                          <a:latin typeface="Calibri" pitchFamily="34" charset="0"/>
                          <a:cs typeface="Arial" charset="0"/>
                        </a:rPr>
                        <a:t>ژیمناستیک               </a:t>
                      </a:r>
                    </a:p>
                    <a:p>
                      <a:pPr marL="0" marR="0" lvl="0" indent="0" algn="l" defTabSz="914400" rtl="0" eaLnBrk="1" fontAlgn="base" latinLnBrk="0" hangingPunct="1">
                        <a:lnSpc>
                          <a:spcPct val="100000"/>
                        </a:lnSpc>
                        <a:spcBef>
                          <a:spcPct val="0"/>
                        </a:spcBef>
                        <a:spcAft>
                          <a:spcPct val="0"/>
                        </a:spcAft>
                        <a:buClrTx/>
                        <a:buSzTx/>
                        <a:buFontTx/>
                        <a:buNone/>
                        <a:tabLst/>
                      </a:pPr>
                      <a:r>
                        <a:rPr kumimoji="0" lang="fa-IR" sz="1800" b="1" i="0" u="none" strike="noStrike" cap="none" normalizeH="0" baseline="0" dirty="0" smtClean="0">
                          <a:ln>
                            <a:noFill/>
                          </a:ln>
                          <a:solidFill>
                            <a:srgbClr val="000000"/>
                          </a:solidFill>
                          <a:effectLst/>
                          <a:latin typeface="Calibri" pitchFamily="34" charset="0"/>
                          <a:cs typeface="Arial" charset="0"/>
                        </a:rPr>
                        <a:t>تیر اندازی با کمان           </a:t>
                      </a:r>
                    </a:p>
                    <a:p>
                      <a:pPr marL="0" marR="0" lvl="0" indent="0" algn="l" defTabSz="914400" rtl="0" eaLnBrk="1" fontAlgn="base" latinLnBrk="0" hangingPunct="1">
                        <a:lnSpc>
                          <a:spcPct val="100000"/>
                        </a:lnSpc>
                        <a:spcBef>
                          <a:spcPct val="0"/>
                        </a:spcBef>
                        <a:spcAft>
                          <a:spcPct val="0"/>
                        </a:spcAft>
                        <a:buClrTx/>
                        <a:buSzTx/>
                        <a:buFontTx/>
                        <a:buNone/>
                        <a:tabLst/>
                      </a:pPr>
                      <a:r>
                        <a:rPr kumimoji="0" lang="fa-IR" sz="1800" b="0" i="0" u="none" strike="noStrike" cap="none" normalizeH="0" baseline="0" dirty="0" smtClean="0">
                          <a:ln>
                            <a:noFill/>
                          </a:ln>
                          <a:solidFill>
                            <a:srgbClr val="000000"/>
                          </a:solidFill>
                          <a:effectLst/>
                          <a:latin typeface="Calibri" pitchFamily="34" charset="0"/>
                          <a:cs typeface="Arial"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dirty="0" smtClean="0">
                        <a:ln>
                          <a:noFill/>
                        </a:ln>
                        <a:solidFill>
                          <a:srgbClr val="000000"/>
                        </a:solidFill>
                        <a:effectLst/>
                        <a:latin typeface="Calibri"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dirty="0" smtClean="0">
                        <a:ln>
                          <a:noFill/>
                        </a:ln>
                        <a:solidFill>
                          <a:srgbClr val="000000"/>
                        </a:solidFill>
                        <a:effectLst/>
                        <a:latin typeface="Calibri"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a-IR" sz="1800" b="0" i="0" u="none" strike="noStrike" cap="none" normalizeH="0" baseline="0" dirty="0" smtClean="0">
                          <a:ln>
                            <a:noFill/>
                          </a:ln>
                          <a:solidFill>
                            <a:srgbClr val="000000"/>
                          </a:solidFill>
                          <a:effectLst/>
                          <a:latin typeface="Calibri" pitchFamily="34" charset="0"/>
                          <a:cs typeface="Arial" charset="0"/>
                        </a:rPr>
                        <a:t>             </a:t>
                      </a:r>
                      <a:endParaRPr kumimoji="0" lang="en-US" sz="1800" b="0" i="0" u="none" strike="noStrike" cap="none" normalizeH="0" baseline="0" dirty="0" smtClean="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5" name="Rectangle 4"/>
          <p:cNvSpPr/>
          <p:nvPr/>
        </p:nvSpPr>
        <p:spPr>
          <a:xfrm>
            <a:off x="609600" y="914400"/>
            <a:ext cx="1755609" cy="400110"/>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fa-IR"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تعقیب ودنبال کردن</a:t>
            </a:r>
            <a:endParaRPr lang="en-US"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12305" name="Picture 17" descr="C:\Documents and Settings\dfd\Desktop\دنبال کردن\PIC_04939.JPG"/>
          <p:cNvPicPr>
            <a:picLocks noChangeAspect="1" noChangeArrowheads="1"/>
          </p:cNvPicPr>
          <p:nvPr/>
        </p:nvPicPr>
        <p:blipFill>
          <a:blip r:embed="rId2" cstate="print"/>
          <a:srcRect/>
          <a:stretch>
            <a:fillRect/>
          </a:stretch>
        </p:blipFill>
        <p:spPr bwMode="auto">
          <a:xfrm>
            <a:off x="0" y="2857500"/>
            <a:ext cx="3071813" cy="4000500"/>
          </a:xfrm>
          <a:prstGeom prst="rect">
            <a:avLst/>
          </a:prstGeom>
          <a:noFill/>
          <a:ln w="9525">
            <a:noFill/>
            <a:miter lim="800000"/>
            <a:headEnd/>
            <a:tailEnd/>
          </a:ln>
        </p:spPr>
      </p:pic>
      <p:pic>
        <p:nvPicPr>
          <p:cNvPr id="12306" name="Picture 18" descr="E:\Varzeshi\ماشین\PIC_01546.JPG"/>
          <p:cNvPicPr>
            <a:picLocks noChangeAspect="1" noChangeArrowheads="1"/>
          </p:cNvPicPr>
          <p:nvPr/>
        </p:nvPicPr>
        <p:blipFill>
          <a:blip r:embed="rId3" cstate="print"/>
          <a:srcRect/>
          <a:stretch>
            <a:fillRect/>
          </a:stretch>
        </p:blipFill>
        <p:spPr bwMode="auto">
          <a:xfrm>
            <a:off x="3071813" y="2857500"/>
            <a:ext cx="3000375" cy="4000500"/>
          </a:xfrm>
          <a:prstGeom prst="rect">
            <a:avLst/>
          </a:prstGeom>
          <a:noFill/>
          <a:ln w="9525">
            <a:noFill/>
            <a:miter lim="800000"/>
            <a:headEnd/>
            <a:tailEnd/>
          </a:ln>
        </p:spPr>
      </p:pic>
      <p:sp>
        <p:nvSpPr>
          <p:cNvPr id="7" name="Rectangle 6"/>
          <p:cNvSpPr/>
          <p:nvPr/>
        </p:nvSpPr>
        <p:spPr>
          <a:xfrm>
            <a:off x="3200400" y="838200"/>
            <a:ext cx="2460930" cy="461665"/>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fa-IR"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هدایت و راندن اتومبیل</a:t>
            </a:r>
            <a:endParaRPr lang="en-US"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12307" name="Picture 19" descr="E:\سگ\PIC_01798.JPG"/>
          <p:cNvPicPr>
            <a:picLocks noChangeAspect="1" noChangeArrowheads="1"/>
          </p:cNvPicPr>
          <p:nvPr/>
        </p:nvPicPr>
        <p:blipFill>
          <a:blip r:embed="rId4" cstate="print"/>
          <a:srcRect/>
          <a:stretch>
            <a:fillRect/>
          </a:stretch>
        </p:blipFill>
        <p:spPr bwMode="auto">
          <a:xfrm>
            <a:off x="6072188" y="2857500"/>
            <a:ext cx="3071812" cy="4000500"/>
          </a:xfrm>
          <a:prstGeom prst="rect">
            <a:avLst/>
          </a:prstGeom>
          <a:noFill/>
          <a:ln w="9525">
            <a:noFill/>
            <a:miter lim="800000"/>
            <a:headEnd/>
            <a:tailEnd/>
          </a:ln>
        </p:spPr>
      </p:pic>
      <p:sp>
        <p:nvSpPr>
          <p:cNvPr id="9" name="Rectangle 8"/>
          <p:cNvSpPr/>
          <p:nvPr/>
        </p:nvSpPr>
        <p:spPr>
          <a:xfrm>
            <a:off x="6858000" y="914400"/>
            <a:ext cx="1225014" cy="461665"/>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fa-IR"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تایپ کردن</a:t>
            </a:r>
            <a:endParaRPr lang="en-US"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2311"/>
                                        </p:tgtEl>
                                        <p:attrNameLst>
                                          <p:attrName>style.visibility</p:attrName>
                                        </p:attrNameLst>
                                      </p:cBhvr>
                                      <p:to>
                                        <p:strVal val="visible"/>
                                      </p:to>
                                    </p:set>
                                    <p:animEffect transition="in" filter="randombar(horizontal)">
                                      <p:cBhvr>
                                        <p:cTn id="7" dur="500"/>
                                        <p:tgtEl>
                                          <p:spTgt spid="123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307"/>
                                        </p:tgtEl>
                                        <p:attrNameLst>
                                          <p:attrName>style.visibility</p:attrName>
                                        </p:attrNameLst>
                                      </p:cBhvr>
                                      <p:to>
                                        <p:strVal val="visible"/>
                                      </p:to>
                                    </p:set>
                                    <p:anim calcmode="lin" valueType="num">
                                      <p:cBhvr additive="base">
                                        <p:cTn id="12" dur="500" fill="hold"/>
                                        <p:tgtEl>
                                          <p:spTgt spid="12307"/>
                                        </p:tgtEl>
                                        <p:attrNameLst>
                                          <p:attrName>ppt_x</p:attrName>
                                        </p:attrNameLst>
                                      </p:cBhvr>
                                      <p:tavLst>
                                        <p:tav tm="0">
                                          <p:val>
                                            <p:strVal val="#ppt_x"/>
                                          </p:val>
                                        </p:tav>
                                        <p:tav tm="100000">
                                          <p:val>
                                            <p:strVal val="#ppt_x"/>
                                          </p:val>
                                        </p:tav>
                                      </p:tavLst>
                                    </p:anim>
                                    <p:anim calcmode="lin" valueType="num">
                                      <p:cBhvr additive="base">
                                        <p:cTn id="13" dur="500" fill="hold"/>
                                        <p:tgtEl>
                                          <p:spTgt spid="1230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2306"/>
                                        </p:tgtEl>
                                        <p:attrNameLst>
                                          <p:attrName>style.visibility</p:attrName>
                                        </p:attrNameLst>
                                      </p:cBhvr>
                                      <p:to>
                                        <p:strVal val="visible"/>
                                      </p:to>
                                    </p:set>
                                    <p:anim calcmode="lin" valueType="num">
                                      <p:cBhvr additive="base">
                                        <p:cTn id="18" dur="500" fill="hold"/>
                                        <p:tgtEl>
                                          <p:spTgt spid="12306"/>
                                        </p:tgtEl>
                                        <p:attrNameLst>
                                          <p:attrName>ppt_x</p:attrName>
                                        </p:attrNameLst>
                                      </p:cBhvr>
                                      <p:tavLst>
                                        <p:tav tm="0">
                                          <p:val>
                                            <p:strVal val="#ppt_x"/>
                                          </p:val>
                                        </p:tav>
                                        <p:tav tm="100000">
                                          <p:val>
                                            <p:strVal val="#ppt_x"/>
                                          </p:val>
                                        </p:tav>
                                      </p:tavLst>
                                    </p:anim>
                                    <p:anim calcmode="lin" valueType="num">
                                      <p:cBhvr additive="base">
                                        <p:cTn id="19" dur="500" fill="hold"/>
                                        <p:tgtEl>
                                          <p:spTgt spid="1230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2305"/>
                                        </p:tgtEl>
                                        <p:attrNameLst>
                                          <p:attrName>style.visibility</p:attrName>
                                        </p:attrNameLst>
                                      </p:cBhvr>
                                      <p:to>
                                        <p:strVal val="visible"/>
                                      </p:to>
                                    </p:set>
                                    <p:anim calcmode="lin" valueType="num">
                                      <p:cBhvr additive="base">
                                        <p:cTn id="24" dur="500" fill="hold"/>
                                        <p:tgtEl>
                                          <p:spTgt spid="12305"/>
                                        </p:tgtEl>
                                        <p:attrNameLst>
                                          <p:attrName>ppt_x</p:attrName>
                                        </p:attrNameLst>
                                      </p:cBhvr>
                                      <p:tavLst>
                                        <p:tav tm="0">
                                          <p:val>
                                            <p:strVal val="#ppt_x"/>
                                          </p:val>
                                        </p:tav>
                                        <p:tav tm="100000">
                                          <p:val>
                                            <p:strVal val="#ppt_x"/>
                                          </p:val>
                                        </p:tav>
                                      </p:tavLst>
                                    </p:anim>
                                    <p:anim calcmode="lin" valueType="num">
                                      <p:cBhvr additive="base">
                                        <p:cTn id="25" dur="500" fill="hold"/>
                                        <p:tgtEl>
                                          <p:spTgt spid="123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p:cNvSpPr>
            <a:spLocks noGrp="1"/>
          </p:cNvSpPr>
          <p:nvPr>
            <p:ph idx="1"/>
          </p:nvPr>
        </p:nvSpPr>
        <p:spPr>
          <a:xfrm>
            <a:off x="838200" y="2362200"/>
            <a:ext cx="7693025" cy="4114800"/>
          </a:xfrm>
        </p:spPr>
        <p:txBody>
          <a:bodyPr/>
          <a:lstStyle/>
          <a:p>
            <a:pPr marL="514350" indent="-514350" algn="just" rtl="1">
              <a:buFont typeface="Calibri" pitchFamily="34" charset="0"/>
              <a:buAutoNum type="arabicPeriod"/>
            </a:pPr>
            <a:r>
              <a:rPr lang="fa-IR" sz="2400" b="1" dirty="0" smtClean="0"/>
              <a:t>مهارتهای مجرد:شروع و پایان مشخص،کوتاه مدت؛ مثل پرتاب دارت یا شوت کردن که در لحظه انجام میشود.</a:t>
            </a:r>
          </a:p>
          <a:p>
            <a:pPr marL="514350" indent="-514350" algn="just" rtl="1">
              <a:buFont typeface="Calibri" pitchFamily="34" charset="0"/>
              <a:buAutoNum type="arabicPeriod"/>
            </a:pPr>
            <a:endParaRPr lang="fa-IR" sz="2400" b="1" dirty="0" smtClean="0"/>
          </a:p>
          <a:p>
            <a:pPr marL="514350" indent="-514350" algn="just" rtl="1">
              <a:buFont typeface="Calibri" pitchFamily="34" charset="0"/>
              <a:buAutoNum type="arabicPeriod"/>
            </a:pPr>
            <a:r>
              <a:rPr lang="fa-IR" sz="2400" b="1" dirty="0" smtClean="0"/>
              <a:t>مهارتهای مداوم:شروع و پایان نامشخص،زمان زیاد؛ مثل شنا کردن،دویدن،دوچرخه سواری واتومبیل رانی.</a:t>
            </a:r>
          </a:p>
          <a:p>
            <a:pPr marL="514350" indent="-514350" algn="just" rtl="1">
              <a:buFont typeface="Calibri" pitchFamily="34" charset="0"/>
              <a:buAutoNum type="arabicPeriod"/>
            </a:pPr>
            <a:endParaRPr lang="fa-IR" sz="2400" b="1" dirty="0" smtClean="0"/>
          </a:p>
          <a:p>
            <a:pPr marL="514350" indent="-514350" algn="just" rtl="1">
              <a:buFont typeface="Calibri" pitchFamily="34" charset="0"/>
              <a:buAutoNum type="arabicPeriod"/>
            </a:pPr>
            <a:r>
              <a:rPr lang="fa-IR" sz="2400" b="1" dirty="0" smtClean="0"/>
              <a:t>مهارتهای زنجیره ای:گروهی از مهارتهای مجرد  و به هم متصل که پشت سر هم اجرا میشوند؛از نام زنجیره ای مشخص است که ترتیب اجرای آنها مهم است؛مثل شروع حرکت اتومبیل یا برنامه حرکات زمینی ژیمناستیک.</a:t>
            </a:r>
            <a:endParaRPr lang="en-US" sz="2400" b="1" dirty="0" smtClean="0"/>
          </a:p>
        </p:txBody>
      </p:sp>
      <p:sp>
        <p:nvSpPr>
          <p:cNvPr id="4" name="Rectangle 3"/>
          <p:cNvSpPr/>
          <p:nvPr/>
        </p:nvSpPr>
        <p:spPr>
          <a:xfrm>
            <a:off x="762000" y="838200"/>
            <a:ext cx="8143901" cy="646331"/>
          </a:xfrm>
          <a:prstGeom prst="rect">
            <a:avLst/>
          </a:prstGeom>
          <a:noFill/>
        </p:spPr>
        <p:txBody>
          <a:bodyPr>
            <a:spAutoFit/>
          </a:bodyPr>
          <a:lstStyle/>
          <a:p>
            <a:pPr algn="ctr">
              <a:defRPr/>
            </a:pPr>
            <a:r>
              <a:rPr lang="fa-IR"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مهارتهای”مجرد،مداوم </a:t>
            </a:r>
            <a:r>
              <a:rPr lang="fa-IR"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و زنجیره ای“ </a:t>
            </a:r>
            <a:endPar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spd="slow">
    <p:cover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9219">
                                            <p:txEl>
                                              <p:pRg st="0" end="0"/>
                                            </p:txEl>
                                          </p:spTgt>
                                        </p:tgtEl>
                                        <p:attrNameLst>
                                          <p:attrName>style.visibility</p:attrName>
                                        </p:attrNameLst>
                                      </p:cBhvr>
                                      <p:to>
                                        <p:strVal val="visible"/>
                                      </p:to>
                                    </p:set>
                                    <p:anim calcmode="lin" valueType="num">
                                      <p:cBhvr additive="base">
                                        <p:cTn id="12" dur="50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13" dur="5000" fill="hold"/>
                                        <p:tgtEl>
                                          <p:spTgt spid="92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7" presetClass="entr" presetSubtype="4" fill="hold" grpId="0" nodeType="clickEffect">
                                  <p:stCondLst>
                                    <p:cond delay="0"/>
                                  </p:stCondLst>
                                  <p:childTnLst>
                                    <p:set>
                                      <p:cBhvr>
                                        <p:cTn id="17" dur="1" fill="hold">
                                          <p:stCondLst>
                                            <p:cond delay="0"/>
                                          </p:stCondLst>
                                        </p:cTn>
                                        <p:tgtEl>
                                          <p:spTgt spid="9219">
                                            <p:txEl>
                                              <p:pRg st="2" end="2"/>
                                            </p:txEl>
                                          </p:spTgt>
                                        </p:tgtEl>
                                        <p:attrNameLst>
                                          <p:attrName>style.visibility</p:attrName>
                                        </p:attrNameLst>
                                      </p:cBhvr>
                                      <p:to>
                                        <p:strVal val="visible"/>
                                      </p:to>
                                    </p:set>
                                    <p:anim calcmode="lin" valueType="num">
                                      <p:cBhvr additive="base">
                                        <p:cTn id="18" dur="5000" fill="hold"/>
                                        <p:tgtEl>
                                          <p:spTgt spid="9219">
                                            <p:txEl>
                                              <p:pRg st="2" end="2"/>
                                            </p:txEl>
                                          </p:spTgt>
                                        </p:tgtEl>
                                        <p:attrNameLst>
                                          <p:attrName>ppt_x</p:attrName>
                                        </p:attrNameLst>
                                      </p:cBhvr>
                                      <p:tavLst>
                                        <p:tav tm="0">
                                          <p:val>
                                            <p:strVal val="#ppt_x"/>
                                          </p:val>
                                        </p:tav>
                                        <p:tav tm="100000">
                                          <p:val>
                                            <p:strVal val="#ppt_x"/>
                                          </p:val>
                                        </p:tav>
                                      </p:tavLst>
                                    </p:anim>
                                    <p:anim calcmode="lin" valueType="num">
                                      <p:cBhvr additive="base">
                                        <p:cTn id="19" dur="5000" fill="hold"/>
                                        <p:tgtEl>
                                          <p:spTgt spid="92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7" presetClass="entr" presetSubtype="4" fill="hold" grpId="0" nodeType="clickEffect">
                                  <p:stCondLst>
                                    <p:cond delay="0"/>
                                  </p:stCondLst>
                                  <p:childTnLst>
                                    <p:set>
                                      <p:cBhvr>
                                        <p:cTn id="23" dur="1" fill="hold">
                                          <p:stCondLst>
                                            <p:cond delay="0"/>
                                          </p:stCondLst>
                                        </p:cTn>
                                        <p:tgtEl>
                                          <p:spTgt spid="9219">
                                            <p:txEl>
                                              <p:pRg st="4" end="4"/>
                                            </p:txEl>
                                          </p:spTgt>
                                        </p:tgtEl>
                                        <p:attrNameLst>
                                          <p:attrName>style.visibility</p:attrName>
                                        </p:attrNameLst>
                                      </p:cBhvr>
                                      <p:to>
                                        <p:strVal val="visible"/>
                                      </p:to>
                                    </p:set>
                                    <p:anim calcmode="lin" valueType="num">
                                      <p:cBhvr additive="base">
                                        <p:cTn id="24" dur="5000" fill="hold"/>
                                        <p:tgtEl>
                                          <p:spTgt spid="9219">
                                            <p:txEl>
                                              <p:pRg st="4" end="4"/>
                                            </p:txEl>
                                          </p:spTgt>
                                        </p:tgtEl>
                                        <p:attrNameLst>
                                          <p:attrName>ppt_x</p:attrName>
                                        </p:attrNameLst>
                                      </p:cBhvr>
                                      <p:tavLst>
                                        <p:tav tm="0">
                                          <p:val>
                                            <p:strVal val="#ppt_x"/>
                                          </p:val>
                                        </p:tav>
                                        <p:tav tm="100000">
                                          <p:val>
                                            <p:strVal val="#ppt_x"/>
                                          </p:val>
                                        </p:tav>
                                      </p:tavLst>
                                    </p:anim>
                                    <p:anim calcmode="lin" valueType="num">
                                      <p:cBhvr additive="base">
                                        <p:cTn id="25" dur="5000" fill="hold"/>
                                        <p:tgtEl>
                                          <p:spTgt spid="921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nvGraphicFramePr>
        <p:xfrm>
          <a:off x="0" y="0"/>
          <a:ext cx="9144000" cy="2714643"/>
        </p:xfrm>
        <a:graphic>
          <a:graphicData uri="http://schemas.openxmlformats.org/drawingml/2006/table">
            <a:tbl>
              <a:tblPr firstRow="1" bandRow="1">
                <a:tableStyleId>{5C22544A-7EE6-4342-B048-85BDC9FD1C3A}</a:tableStyleId>
              </a:tblPr>
              <a:tblGrid>
                <a:gridCol w="3048000"/>
                <a:gridCol w="3048000"/>
                <a:gridCol w="3048000"/>
              </a:tblGrid>
              <a:tr h="857255">
                <a:tc>
                  <a:txBody>
                    <a:bodyPr/>
                    <a:lstStyle/>
                    <a:p>
                      <a:r>
                        <a:rPr lang="fa-IR" dirty="0" smtClean="0"/>
                        <a:t>مهارتهای</a:t>
                      </a:r>
                      <a:r>
                        <a:rPr lang="fa-IR" baseline="0" dirty="0" smtClean="0"/>
                        <a:t> مداوم          </a:t>
                      </a:r>
                    </a:p>
                    <a:p>
                      <a:r>
                        <a:rPr lang="fa-IR" baseline="0" dirty="0" smtClean="0"/>
                        <a:t>(شروع و پایان نا مشخص)    </a:t>
                      </a:r>
                      <a:r>
                        <a:rPr lang="en-US" dirty="0" smtClean="0"/>
                        <a:t>      </a:t>
                      </a:r>
                      <a:endParaRPr lang="en-US" dirty="0"/>
                    </a:p>
                  </a:txBody>
                  <a:tcPr/>
                </a:tc>
                <a:tc>
                  <a:txBody>
                    <a:bodyPr/>
                    <a:lstStyle/>
                    <a:p>
                      <a:r>
                        <a:rPr lang="fa-IR" dirty="0" smtClean="0"/>
                        <a:t>مهارتهای زنجیره ای        </a:t>
                      </a:r>
                    </a:p>
                    <a:p>
                      <a:r>
                        <a:rPr lang="fa-IR" dirty="0" smtClean="0"/>
                        <a:t>(حرکات مجرد و متصل به هم)   </a:t>
                      </a:r>
                      <a:endParaRPr lang="en-US" dirty="0"/>
                    </a:p>
                  </a:txBody>
                  <a:tcPr/>
                </a:tc>
                <a:tc>
                  <a:txBody>
                    <a:bodyPr/>
                    <a:lstStyle/>
                    <a:p>
                      <a:r>
                        <a:rPr lang="fa-IR" dirty="0" smtClean="0"/>
                        <a:t>مهارتها</a:t>
                      </a:r>
                      <a:r>
                        <a:rPr lang="fa-IR" baseline="0" dirty="0" smtClean="0"/>
                        <a:t>ی مجرد            </a:t>
                      </a:r>
                    </a:p>
                    <a:p>
                      <a:r>
                        <a:rPr lang="fa-IR" baseline="0" dirty="0" smtClean="0"/>
                        <a:t>(شروع و پایان مشخص)       </a:t>
                      </a:r>
                      <a:endParaRPr lang="en-US" dirty="0"/>
                    </a:p>
                  </a:txBody>
                  <a:tcPr/>
                </a:tc>
              </a:tr>
              <a:tr h="1857388">
                <a:tc>
                  <a:txBody>
                    <a:bodyPr/>
                    <a:lstStyle/>
                    <a:p>
                      <a:endParaRPr lang="fa-IR" dirty="0" smtClean="0"/>
                    </a:p>
                    <a:p>
                      <a:endParaRPr lang="fa-IR" b="1" dirty="0" smtClean="0"/>
                    </a:p>
                    <a:p>
                      <a:r>
                        <a:rPr lang="fa-IR" b="1" dirty="0" smtClean="0"/>
                        <a:t>شنا کردن               </a:t>
                      </a:r>
                    </a:p>
                    <a:p>
                      <a:r>
                        <a:rPr lang="fa-IR" b="1" dirty="0" smtClean="0"/>
                        <a:t>تعقیب کردن </a:t>
                      </a:r>
                      <a:r>
                        <a:rPr lang="fa-IR" dirty="0" smtClean="0"/>
                        <a:t>              </a:t>
                      </a:r>
                      <a:endParaRPr lang="en-US" dirty="0"/>
                    </a:p>
                  </a:txBody>
                  <a:tcPr/>
                </a:tc>
                <a:tc>
                  <a:txBody>
                    <a:bodyPr/>
                    <a:lstStyle/>
                    <a:p>
                      <a:endParaRPr lang="fa-IR" dirty="0" smtClean="0"/>
                    </a:p>
                    <a:p>
                      <a:endParaRPr lang="fa-IR" b="1" dirty="0" smtClean="0"/>
                    </a:p>
                    <a:p>
                      <a:r>
                        <a:rPr lang="fa-IR" b="1" dirty="0" smtClean="0"/>
                        <a:t>کار کردن در</a:t>
                      </a:r>
                      <a:r>
                        <a:rPr lang="fa-IR" b="1" baseline="0" dirty="0" smtClean="0"/>
                        <a:t> خط تولید        </a:t>
                      </a:r>
                    </a:p>
                    <a:p>
                      <a:r>
                        <a:rPr lang="fa-IR" b="1" baseline="0" dirty="0" smtClean="0"/>
                        <a:t>برنامه های ژیمناستیک </a:t>
                      </a:r>
                      <a:r>
                        <a:rPr lang="fa-IR" baseline="0" dirty="0" smtClean="0"/>
                        <a:t>      </a:t>
                      </a:r>
                      <a:endParaRPr lang="fa-IR" dirty="0" smtClean="0"/>
                    </a:p>
                  </a:txBody>
                  <a:tcPr/>
                </a:tc>
                <a:tc>
                  <a:txBody>
                    <a:bodyPr/>
                    <a:lstStyle/>
                    <a:p>
                      <a:endParaRPr lang="fa-IR" dirty="0" smtClean="0"/>
                    </a:p>
                    <a:p>
                      <a:endParaRPr lang="fa-IR" b="1" dirty="0" smtClean="0"/>
                    </a:p>
                    <a:p>
                      <a:r>
                        <a:rPr lang="fa-IR" b="1" dirty="0" smtClean="0"/>
                        <a:t>پرتاب دارت             </a:t>
                      </a:r>
                    </a:p>
                    <a:p>
                      <a:r>
                        <a:rPr lang="fa-IR" b="1" dirty="0" smtClean="0"/>
                        <a:t>تیر اندازی با تفنگ        </a:t>
                      </a:r>
                      <a:endParaRPr lang="en-US" b="1" dirty="0"/>
                    </a:p>
                  </a:txBody>
                  <a:tcPr/>
                </a:tc>
              </a:tr>
            </a:tbl>
          </a:graphicData>
        </a:graphic>
      </p:graphicFrame>
      <p:pic>
        <p:nvPicPr>
          <p:cNvPr id="10257" name="Picture 17" descr="E:\دوچرخه سواری\PIC_04280.JPG"/>
          <p:cNvPicPr>
            <a:picLocks noChangeAspect="1" noChangeArrowheads="1"/>
          </p:cNvPicPr>
          <p:nvPr/>
        </p:nvPicPr>
        <p:blipFill>
          <a:blip r:embed="rId2" cstate="print"/>
          <a:srcRect/>
          <a:stretch>
            <a:fillRect/>
          </a:stretch>
        </p:blipFill>
        <p:spPr bwMode="auto">
          <a:xfrm>
            <a:off x="0" y="2714625"/>
            <a:ext cx="3071813" cy="4143375"/>
          </a:xfrm>
          <a:prstGeom prst="rect">
            <a:avLst/>
          </a:prstGeom>
          <a:noFill/>
          <a:ln w="9525">
            <a:noFill/>
            <a:miter lim="800000"/>
            <a:headEnd/>
            <a:tailEnd/>
          </a:ln>
        </p:spPr>
      </p:pic>
      <p:sp>
        <p:nvSpPr>
          <p:cNvPr id="6" name="Rectangle 5"/>
          <p:cNvSpPr/>
          <p:nvPr/>
        </p:nvSpPr>
        <p:spPr>
          <a:xfrm>
            <a:off x="571472" y="928670"/>
            <a:ext cx="1826141" cy="461665"/>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fa-IR"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دوچرخه سواری</a:t>
            </a:r>
            <a:endParaRPr lang="en-US"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7" name="Rectangle 6"/>
          <p:cNvSpPr/>
          <p:nvPr/>
        </p:nvSpPr>
        <p:spPr>
          <a:xfrm>
            <a:off x="3357554" y="928670"/>
            <a:ext cx="2311850" cy="461665"/>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fa-IR"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شروع حرکت اتومبیل</a:t>
            </a:r>
            <a:endParaRPr lang="en-US"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10259" name="Picture 19" descr="E:\Varzeshi\اتومبیل\PIC_01435.JPG"/>
          <p:cNvPicPr>
            <a:picLocks noChangeAspect="1" noChangeArrowheads="1"/>
          </p:cNvPicPr>
          <p:nvPr/>
        </p:nvPicPr>
        <p:blipFill>
          <a:blip r:embed="rId3" cstate="print"/>
          <a:srcRect/>
          <a:stretch>
            <a:fillRect/>
          </a:stretch>
        </p:blipFill>
        <p:spPr bwMode="auto">
          <a:xfrm>
            <a:off x="3071813" y="2714625"/>
            <a:ext cx="3000375" cy="4143375"/>
          </a:xfrm>
          <a:prstGeom prst="rect">
            <a:avLst/>
          </a:prstGeom>
          <a:noFill/>
          <a:ln w="9525">
            <a:noFill/>
            <a:miter lim="800000"/>
            <a:headEnd/>
            <a:tailEnd/>
          </a:ln>
        </p:spPr>
      </p:pic>
      <p:sp>
        <p:nvSpPr>
          <p:cNvPr id="10" name="Rectangle 9"/>
          <p:cNvSpPr/>
          <p:nvPr/>
        </p:nvSpPr>
        <p:spPr>
          <a:xfrm>
            <a:off x="7143768" y="928670"/>
            <a:ext cx="853118" cy="523220"/>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fa-IR" sz="2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پریدن</a:t>
            </a:r>
            <a:endParaRPr lang="en-US" sz="2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10261" name="Picture 21" descr="C:\Documents and Settings\dfd\Desktop\پریدن\PIC_01337.JPG"/>
          <p:cNvPicPr>
            <a:picLocks noChangeAspect="1" noChangeArrowheads="1"/>
          </p:cNvPicPr>
          <p:nvPr/>
        </p:nvPicPr>
        <p:blipFill>
          <a:blip r:embed="rId4" cstate="print"/>
          <a:srcRect/>
          <a:stretch>
            <a:fillRect/>
          </a:stretch>
        </p:blipFill>
        <p:spPr bwMode="auto">
          <a:xfrm>
            <a:off x="6072188" y="2714625"/>
            <a:ext cx="3071812" cy="4143375"/>
          </a:xfrm>
          <a:prstGeom prst="rect">
            <a:avLst/>
          </a:prstGeom>
          <a:noFill/>
          <a:ln w="9525">
            <a:noFill/>
            <a:miter lim="800000"/>
            <a:headEnd/>
            <a:tailEnd/>
          </a:ln>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10261"/>
                                        </p:tgtEl>
                                        <p:attrNameLst>
                                          <p:attrName>style.visibility</p:attrName>
                                        </p:attrNameLst>
                                      </p:cBhvr>
                                      <p:to>
                                        <p:strVal val="visible"/>
                                      </p:to>
                                    </p:set>
                                    <p:anim calcmode="lin" valueType="num">
                                      <p:cBhvr additive="base">
                                        <p:cTn id="12" dur="5000" fill="hold"/>
                                        <p:tgtEl>
                                          <p:spTgt spid="10261"/>
                                        </p:tgtEl>
                                        <p:attrNameLst>
                                          <p:attrName>ppt_x</p:attrName>
                                        </p:attrNameLst>
                                      </p:cBhvr>
                                      <p:tavLst>
                                        <p:tav tm="0">
                                          <p:val>
                                            <p:strVal val="#ppt_x"/>
                                          </p:val>
                                        </p:tav>
                                        <p:tav tm="100000">
                                          <p:val>
                                            <p:strVal val="#ppt_x"/>
                                          </p:val>
                                        </p:tav>
                                      </p:tavLst>
                                    </p:anim>
                                    <p:anim calcmode="lin" valueType="num">
                                      <p:cBhvr additive="base">
                                        <p:cTn id="13" dur="5000" fill="hold"/>
                                        <p:tgtEl>
                                          <p:spTgt spid="1026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7" presetClass="entr" presetSubtype="4" fill="hold" nodeType="clickEffect">
                                  <p:stCondLst>
                                    <p:cond delay="0"/>
                                  </p:stCondLst>
                                  <p:childTnLst>
                                    <p:set>
                                      <p:cBhvr>
                                        <p:cTn id="17" dur="1" fill="hold">
                                          <p:stCondLst>
                                            <p:cond delay="0"/>
                                          </p:stCondLst>
                                        </p:cTn>
                                        <p:tgtEl>
                                          <p:spTgt spid="10259"/>
                                        </p:tgtEl>
                                        <p:attrNameLst>
                                          <p:attrName>style.visibility</p:attrName>
                                        </p:attrNameLst>
                                      </p:cBhvr>
                                      <p:to>
                                        <p:strVal val="visible"/>
                                      </p:to>
                                    </p:set>
                                    <p:anim calcmode="lin" valueType="num">
                                      <p:cBhvr additive="base">
                                        <p:cTn id="18" dur="5000" fill="hold"/>
                                        <p:tgtEl>
                                          <p:spTgt spid="10259"/>
                                        </p:tgtEl>
                                        <p:attrNameLst>
                                          <p:attrName>ppt_x</p:attrName>
                                        </p:attrNameLst>
                                      </p:cBhvr>
                                      <p:tavLst>
                                        <p:tav tm="0">
                                          <p:val>
                                            <p:strVal val="#ppt_x"/>
                                          </p:val>
                                        </p:tav>
                                        <p:tav tm="100000">
                                          <p:val>
                                            <p:strVal val="#ppt_x"/>
                                          </p:val>
                                        </p:tav>
                                      </p:tavLst>
                                    </p:anim>
                                    <p:anim calcmode="lin" valueType="num">
                                      <p:cBhvr additive="base">
                                        <p:cTn id="19" dur="5000" fill="hold"/>
                                        <p:tgtEl>
                                          <p:spTgt spid="1025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7" presetClass="entr" presetSubtype="4" fill="hold" nodeType="clickEffect">
                                  <p:stCondLst>
                                    <p:cond delay="0"/>
                                  </p:stCondLst>
                                  <p:childTnLst>
                                    <p:set>
                                      <p:cBhvr>
                                        <p:cTn id="23" dur="1" fill="hold">
                                          <p:stCondLst>
                                            <p:cond delay="0"/>
                                          </p:stCondLst>
                                        </p:cTn>
                                        <p:tgtEl>
                                          <p:spTgt spid="10257"/>
                                        </p:tgtEl>
                                        <p:attrNameLst>
                                          <p:attrName>style.visibility</p:attrName>
                                        </p:attrNameLst>
                                      </p:cBhvr>
                                      <p:to>
                                        <p:strVal val="visible"/>
                                      </p:to>
                                    </p:set>
                                    <p:anim calcmode="lin" valueType="num">
                                      <p:cBhvr additive="base">
                                        <p:cTn id="24" dur="5000" fill="hold"/>
                                        <p:tgtEl>
                                          <p:spTgt spid="10257"/>
                                        </p:tgtEl>
                                        <p:attrNameLst>
                                          <p:attrName>ppt_x</p:attrName>
                                        </p:attrNameLst>
                                      </p:cBhvr>
                                      <p:tavLst>
                                        <p:tav tm="0">
                                          <p:val>
                                            <p:strVal val="#ppt_x"/>
                                          </p:val>
                                        </p:tav>
                                        <p:tav tm="100000">
                                          <p:val>
                                            <p:strVal val="#ppt_x"/>
                                          </p:val>
                                        </p:tav>
                                      </p:tavLst>
                                    </p:anim>
                                    <p:anim calcmode="lin" valueType="num">
                                      <p:cBhvr additive="base">
                                        <p:cTn id="25" dur="5000" fill="hold"/>
                                        <p:tgtEl>
                                          <p:spTgt spid="102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428625" y="2362200"/>
            <a:ext cx="8229600" cy="4235450"/>
          </a:xfrm>
        </p:spPr>
        <p:txBody>
          <a:bodyPr/>
          <a:lstStyle/>
          <a:p>
            <a:pPr marL="514350" indent="-514350" algn="just" rtl="1">
              <a:buFont typeface="Calibri" pitchFamily="34" charset="0"/>
              <a:buAutoNum type="arabicPeriod"/>
            </a:pPr>
            <a:r>
              <a:rPr lang="fa-IR" sz="2400" b="1" dirty="0" smtClean="0"/>
              <a:t>مهارتهای شناختی:حرکت از قبل نا مشخص میباشد،کدام اجرا مهم است،نه چگونگی اجرا.مثل بازی شطرنج که مهم نیست حرکت مهره ها سریع،آرام،از چپ یا از راست حرکت کند؛بلکه مهم این است که چه حرکتی انجام شود.</a:t>
            </a:r>
          </a:p>
          <a:p>
            <a:pPr marL="514350" indent="-514350" algn="just" rtl="1">
              <a:buFont typeface="Calibri" pitchFamily="34" charset="0"/>
              <a:buAutoNum type="arabicPeriod"/>
            </a:pPr>
            <a:endParaRPr lang="fa-IR" sz="2400" b="1" dirty="0" smtClean="0"/>
          </a:p>
          <a:p>
            <a:pPr marL="514350" indent="-514350" algn="just" rtl="1">
              <a:buFont typeface="Calibri" pitchFamily="34" charset="0"/>
              <a:buAutoNum type="arabicPeriod"/>
            </a:pPr>
            <a:r>
              <a:rPr lang="fa-IR" sz="2400" b="1" dirty="0" smtClean="0"/>
              <a:t>مهارتهای حرکتی:حرکت از قبل مشخص میباشد،چگونگی اجرا و کیفیت آن مهم است.مثل برنامه های ژیمناستیک که حرکت ازقبل مشخص است و فرد به بهتر اجرا کردن فکر میکند. </a:t>
            </a:r>
            <a:endParaRPr lang="en-US" sz="2400" b="1" dirty="0" smtClean="0"/>
          </a:p>
        </p:txBody>
      </p:sp>
      <p:sp>
        <p:nvSpPr>
          <p:cNvPr id="4" name="Rectangle 3"/>
          <p:cNvSpPr/>
          <p:nvPr/>
        </p:nvSpPr>
        <p:spPr>
          <a:xfrm>
            <a:off x="152400" y="990600"/>
            <a:ext cx="9144001" cy="830997"/>
          </a:xfrm>
          <a:prstGeom prst="rect">
            <a:avLst/>
          </a:prstGeom>
          <a:solidFill>
            <a:schemeClr val="tx1">
              <a:lumMod val="75000"/>
            </a:schemeClr>
          </a:solid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fa-IR" sz="4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مهارتهای”شناختی </a:t>
            </a:r>
            <a:r>
              <a:rPr lang="fa-IR" sz="4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و حرکتی“</a:t>
            </a:r>
            <a:endParaRPr lang="en-US" sz="4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3315">
                                            <p:txEl>
                                              <p:pRg st="0" end="0"/>
                                            </p:txEl>
                                          </p:spTgt>
                                        </p:tgtEl>
                                        <p:attrNameLst>
                                          <p:attrName>style.visibility</p:attrName>
                                        </p:attrNameLst>
                                      </p:cBhvr>
                                      <p:to>
                                        <p:strVal val="visible"/>
                                      </p:to>
                                    </p:set>
                                    <p:animEffect transition="in" filter="strips(downLeft)">
                                      <p:cBhvr>
                                        <p:cTn id="12" dur="500"/>
                                        <p:tgtEl>
                                          <p:spTgt spid="133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13315">
                                            <p:txEl>
                                              <p:pRg st="2" end="2"/>
                                            </p:txEl>
                                          </p:spTgt>
                                        </p:tgtEl>
                                        <p:attrNameLst>
                                          <p:attrName>style.visibility</p:attrName>
                                        </p:attrNameLst>
                                      </p:cBhvr>
                                      <p:to>
                                        <p:strVal val="visible"/>
                                      </p:to>
                                    </p:set>
                                    <p:animEffect transition="in" filter="strips(downLeft)">
                                      <p:cBhvr>
                                        <p:cTn id="17" dur="500"/>
                                        <p:tgtEl>
                                          <p:spTgt spid="133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nvPr>
        </p:nvGraphicFramePr>
        <p:xfrm>
          <a:off x="0" y="0"/>
          <a:ext cx="9144000" cy="3291840"/>
        </p:xfrm>
        <a:graphic>
          <a:graphicData uri="http://schemas.openxmlformats.org/drawingml/2006/table">
            <a:tbl>
              <a:tblPr firstRow="1" bandRow="1">
                <a:tableStyleId>{5C22544A-7EE6-4342-B048-85BDC9FD1C3A}</a:tableStyleId>
              </a:tblPr>
              <a:tblGrid>
                <a:gridCol w="3048000"/>
                <a:gridCol w="3048000"/>
                <a:gridCol w="3048000"/>
              </a:tblGrid>
              <a:tr h="411302">
                <a:tc>
                  <a:txBody>
                    <a:bodyPr/>
                    <a:lstStyle/>
                    <a:p>
                      <a:endParaRPr lang="fa-IR" dirty="0" smtClean="0"/>
                    </a:p>
                    <a:p>
                      <a:endParaRPr lang="fa-IR" dirty="0" smtClean="0"/>
                    </a:p>
                    <a:p>
                      <a:r>
                        <a:rPr lang="fa-IR" dirty="0" smtClean="0"/>
                        <a:t>مهارتهای شناختی         </a:t>
                      </a:r>
                      <a:endParaRPr lang="en-US" dirty="0"/>
                    </a:p>
                  </a:txBody>
                  <a:tcPr/>
                </a:tc>
                <a:tc>
                  <a:txBody>
                    <a:bodyPr/>
                    <a:lstStyle/>
                    <a:p>
                      <a:endParaRPr lang="fa-IR" dirty="0" smtClean="0"/>
                    </a:p>
                    <a:p>
                      <a:endParaRPr lang="fa-IR" dirty="0" smtClean="0"/>
                    </a:p>
                  </a:txBody>
                  <a:tcPr/>
                </a:tc>
                <a:tc>
                  <a:txBody>
                    <a:bodyPr/>
                    <a:lstStyle/>
                    <a:p>
                      <a:r>
                        <a:rPr lang="fa-IR" dirty="0" smtClean="0"/>
                        <a:t>        </a:t>
                      </a:r>
                    </a:p>
                    <a:p>
                      <a:endParaRPr lang="fa-IR" dirty="0" smtClean="0"/>
                    </a:p>
                    <a:p>
                      <a:r>
                        <a:rPr lang="fa-IR" dirty="0" smtClean="0"/>
                        <a:t>مهارتهای حرکتی         </a:t>
                      </a:r>
                      <a:endParaRPr lang="en-US" dirty="0"/>
                    </a:p>
                  </a:txBody>
                  <a:tcPr/>
                </a:tc>
              </a:tr>
              <a:tr h="411302">
                <a:tc>
                  <a:txBody>
                    <a:bodyPr/>
                    <a:lstStyle/>
                    <a:p>
                      <a:endParaRPr lang="fa-IR" dirty="0" smtClean="0"/>
                    </a:p>
                    <a:p>
                      <a:r>
                        <a:rPr lang="fa-IR" b="1" dirty="0" smtClean="0"/>
                        <a:t>حداکثر تصمیم گیری       </a:t>
                      </a:r>
                    </a:p>
                    <a:p>
                      <a:r>
                        <a:rPr lang="fa-IR" b="1" dirty="0" smtClean="0"/>
                        <a:t>حداقل کنترل</a:t>
                      </a:r>
                      <a:r>
                        <a:rPr lang="fa-IR" b="1" baseline="0" dirty="0" smtClean="0"/>
                        <a:t> حرکتی        </a:t>
                      </a:r>
                      <a:endParaRPr lang="en-US" b="1" dirty="0"/>
                    </a:p>
                  </a:txBody>
                  <a:tcPr/>
                </a:tc>
                <a:tc>
                  <a:txBody>
                    <a:bodyPr/>
                    <a:lstStyle/>
                    <a:p>
                      <a:endParaRPr lang="fa-IR" dirty="0" smtClean="0"/>
                    </a:p>
                    <a:p>
                      <a:r>
                        <a:rPr lang="fa-IR" b="1" dirty="0" smtClean="0"/>
                        <a:t>تا اندازه ای تصمیم گیری     </a:t>
                      </a:r>
                    </a:p>
                    <a:p>
                      <a:r>
                        <a:rPr lang="fa-IR" b="1" dirty="0" smtClean="0"/>
                        <a:t>تا اندازه ای کنترل حرکتی    </a:t>
                      </a:r>
                      <a:endParaRPr lang="en-US" b="1" dirty="0"/>
                    </a:p>
                  </a:txBody>
                  <a:tcPr/>
                </a:tc>
                <a:tc>
                  <a:txBody>
                    <a:bodyPr/>
                    <a:lstStyle/>
                    <a:p>
                      <a:endParaRPr lang="fa-IR" dirty="0" smtClean="0"/>
                    </a:p>
                    <a:p>
                      <a:r>
                        <a:rPr lang="fa-IR" b="1" dirty="0" smtClean="0"/>
                        <a:t>حداقل تصمیم گیری        </a:t>
                      </a:r>
                    </a:p>
                    <a:p>
                      <a:r>
                        <a:rPr lang="fa-IR" b="1" dirty="0" smtClean="0"/>
                        <a:t>حدااکثر کنترل حرکتی       </a:t>
                      </a:r>
                      <a:endParaRPr lang="en-US" b="1" dirty="0"/>
                    </a:p>
                  </a:txBody>
                  <a:tcPr/>
                </a:tc>
              </a:tr>
              <a:tr h="534693">
                <a:tc>
                  <a:txBody>
                    <a:bodyPr/>
                    <a:lstStyle/>
                    <a:p>
                      <a:r>
                        <a:rPr lang="fa-IR" b="1" dirty="0" smtClean="0"/>
                        <a:t>بازی شطرنج </a:t>
                      </a:r>
                      <a:r>
                        <a:rPr lang="fa-IR" dirty="0" smtClean="0"/>
                        <a:t>            </a:t>
                      </a:r>
                      <a:endParaRPr lang="fa-IR" b="1" dirty="0" smtClean="0"/>
                    </a:p>
                    <a:p>
                      <a:r>
                        <a:rPr lang="fa-IR" b="1" dirty="0" smtClean="0"/>
                        <a:t>پختن غذا               </a:t>
                      </a:r>
                    </a:p>
                    <a:p>
                      <a:r>
                        <a:rPr lang="fa-IR" b="1" dirty="0" smtClean="0"/>
                        <a:t>مربیگری ورزش          </a:t>
                      </a:r>
                      <a:endParaRPr lang="en-US" b="1" dirty="0"/>
                    </a:p>
                  </a:txBody>
                  <a:tcPr/>
                </a:tc>
                <a:tc>
                  <a:txBody>
                    <a:bodyPr/>
                    <a:lstStyle/>
                    <a:p>
                      <a:endParaRPr lang="fa-IR" baseline="0" dirty="0" smtClean="0"/>
                    </a:p>
                    <a:p>
                      <a:endParaRPr lang="fa-IR" baseline="0" dirty="0" smtClean="0"/>
                    </a:p>
                    <a:p>
                      <a:r>
                        <a:rPr lang="fa-IR" b="1" baseline="0" dirty="0" smtClean="0"/>
                        <a:t>رانندگی در مسابقه اتومبیل رانی </a:t>
                      </a:r>
                    </a:p>
                    <a:p>
                      <a:r>
                        <a:rPr lang="fa-IR" b="1" baseline="0" dirty="0" smtClean="0"/>
                        <a:t>قایق رانی              </a:t>
                      </a:r>
                    </a:p>
                    <a:p>
                      <a:r>
                        <a:rPr lang="fa-IR" baseline="0" dirty="0" smtClean="0"/>
                        <a:t>       </a:t>
                      </a:r>
                      <a:endParaRPr lang="en-US" dirty="0"/>
                    </a:p>
                  </a:txBody>
                  <a:tcPr/>
                </a:tc>
                <a:tc>
                  <a:txBody>
                    <a:bodyPr/>
                    <a:lstStyle/>
                    <a:p>
                      <a:endParaRPr lang="fa-IR" dirty="0" smtClean="0"/>
                    </a:p>
                    <a:p>
                      <a:endParaRPr lang="fa-IR" dirty="0" smtClean="0"/>
                    </a:p>
                    <a:p>
                      <a:r>
                        <a:rPr lang="fa-IR" b="1" dirty="0" smtClean="0"/>
                        <a:t>پرش ارتفاع                </a:t>
                      </a:r>
                    </a:p>
                    <a:p>
                      <a:r>
                        <a:rPr lang="fa-IR" b="1" dirty="0" smtClean="0"/>
                        <a:t>وزنه برداری               </a:t>
                      </a:r>
                    </a:p>
                    <a:p>
                      <a:r>
                        <a:rPr lang="fa-IR" dirty="0" smtClean="0"/>
                        <a:t>        </a:t>
                      </a:r>
                      <a:endParaRPr lang="en-US" dirty="0"/>
                    </a:p>
                  </a:txBody>
                  <a:tcPr/>
                </a:tc>
              </a:tr>
            </a:tbl>
          </a:graphicData>
        </a:graphic>
      </p:graphicFrame>
      <p:pic>
        <p:nvPicPr>
          <p:cNvPr id="14356" name="Picture 20" descr="E:\Varzeshi\اسکی\PIC_04574.JPG"/>
          <p:cNvPicPr>
            <a:picLocks noChangeAspect="1" noChangeArrowheads="1"/>
          </p:cNvPicPr>
          <p:nvPr/>
        </p:nvPicPr>
        <p:blipFill>
          <a:blip r:embed="rId2" cstate="print"/>
          <a:srcRect/>
          <a:stretch>
            <a:fillRect/>
          </a:stretch>
        </p:blipFill>
        <p:spPr bwMode="auto">
          <a:xfrm>
            <a:off x="3071813" y="3286125"/>
            <a:ext cx="3071812" cy="3571875"/>
          </a:xfrm>
          <a:prstGeom prst="rect">
            <a:avLst/>
          </a:prstGeom>
          <a:noFill/>
          <a:ln w="9525">
            <a:noFill/>
            <a:miter lim="800000"/>
            <a:headEnd/>
            <a:tailEnd/>
          </a:ln>
        </p:spPr>
      </p:pic>
      <p:sp>
        <p:nvSpPr>
          <p:cNvPr id="4" name="Rectangle 3"/>
          <p:cNvSpPr/>
          <p:nvPr/>
        </p:nvSpPr>
        <p:spPr>
          <a:xfrm>
            <a:off x="3857620" y="1857364"/>
            <a:ext cx="1377300" cy="461665"/>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fa-IR"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اسکی کردن</a:t>
            </a:r>
            <a:endParaRPr lang="en-US"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transition spd="slow">
    <p:whee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4356"/>
                                        </p:tgtEl>
                                        <p:attrNameLst>
                                          <p:attrName>style.visibility</p:attrName>
                                        </p:attrNameLst>
                                      </p:cBhvr>
                                      <p:to>
                                        <p:strVal val="visible"/>
                                      </p:to>
                                    </p:set>
                                    <p:anim calcmode="lin" valueType="num">
                                      <p:cBhvr additive="base">
                                        <p:cTn id="12" dur="500" fill="hold"/>
                                        <p:tgtEl>
                                          <p:spTgt spid="14356"/>
                                        </p:tgtEl>
                                        <p:attrNameLst>
                                          <p:attrName>ppt_x</p:attrName>
                                        </p:attrNameLst>
                                      </p:cBhvr>
                                      <p:tavLst>
                                        <p:tav tm="0">
                                          <p:val>
                                            <p:strVal val="#ppt_x"/>
                                          </p:val>
                                        </p:tav>
                                        <p:tav tm="100000">
                                          <p:val>
                                            <p:strVal val="#ppt_x"/>
                                          </p:val>
                                        </p:tav>
                                      </p:tavLst>
                                    </p:anim>
                                    <p:anim calcmode="lin" valueType="num">
                                      <p:cBhvr additive="base">
                                        <p:cTn id="13" dur="500" fill="hold"/>
                                        <p:tgtEl>
                                          <p:spTgt spid="143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838200"/>
            <a:ext cx="8229600" cy="666750"/>
          </a:xfrm>
        </p:spPr>
        <p:txBody>
          <a:bodyPr/>
          <a:lstStyle/>
          <a:p>
            <a:pPr algn="r"/>
            <a:r>
              <a:rPr lang="ar-SA" sz="4900" b="1" dirty="0">
                <a:solidFill>
                  <a:srgbClr val="66FF33"/>
                </a:solidFill>
                <a:cs typeface="B Titr" pitchFamily="2" charset="-78"/>
              </a:rPr>
              <a:t>رویکرد پردازش اطلاعات </a:t>
            </a:r>
            <a:endParaRPr lang="en-US" sz="4900" dirty="0">
              <a:solidFill>
                <a:srgbClr val="66FF33"/>
              </a:solidFill>
              <a:cs typeface="B Titr" pitchFamily="2" charset="-78"/>
            </a:endParaRPr>
          </a:p>
        </p:txBody>
      </p:sp>
      <p:sp>
        <p:nvSpPr>
          <p:cNvPr id="12291" name="Rectangle 3"/>
          <p:cNvSpPr>
            <a:spLocks noGrp="1" noChangeArrowheads="1"/>
          </p:cNvSpPr>
          <p:nvPr>
            <p:ph type="body" idx="1"/>
          </p:nvPr>
        </p:nvSpPr>
        <p:spPr>
          <a:xfrm>
            <a:off x="395288" y="2438400"/>
            <a:ext cx="8280400" cy="4419600"/>
          </a:xfrm>
          <a:noFill/>
          <a:ln>
            <a:solidFill>
              <a:srgbClr val="FF0000"/>
            </a:solidFill>
          </a:ln>
        </p:spPr>
        <p:txBody>
          <a:bodyPr/>
          <a:lstStyle/>
          <a:p>
            <a:pPr marL="571500" indent="-571500" algn="just">
              <a:buFont typeface="Wingdings" pitchFamily="2" charset="2"/>
              <a:buNone/>
            </a:pPr>
            <a:r>
              <a:rPr lang="ar-SA" sz="2000" b="1" dirty="0">
                <a:solidFill>
                  <a:schemeClr val="tx1">
                    <a:lumMod val="75000"/>
                  </a:schemeClr>
                </a:solidFill>
              </a:rPr>
              <a:t>اطلاعات به عنوان درونداد به انسان ارائه می شود .در مراحل گوناگون</a:t>
            </a:r>
            <a:r>
              <a:rPr lang="fa-IR" sz="2000" b="1" dirty="0">
                <a:solidFill>
                  <a:schemeClr val="tx1">
                    <a:lumMod val="75000"/>
                  </a:schemeClr>
                </a:solidFill>
              </a:rPr>
              <a:t> </a:t>
            </a:r>
            <a:r>
              <a:rPr lang="ar-SA" sz="2000" b="1" dirty="0">
                <a:solidFill>
                  <a:schemeClr val="tx1">
                    <a:lumMod val="75000"/>
                  </a:schemeClr>
                </a:solidFill>
              </a:rPr>
              <a:t> پ</a:t>
            </a:r>
            <a:r>
              <a:rPr lang="fa-IR" sz="2000" b="1" dirty="0">
                <a:solidFill>
                  <a:schemeClr val="tx1">
                    <a:lumMod val="75000"/>
                  </a:schemeClr>
                </a:solidFill>
              </a:rPr>
              <a:t>ـ</a:t>
            </a:r>
            <a:r>
              <a:rPr lang="ar-SA" sz="2000" b="1" dirty="0">
                <a:solidFill>
                  <a:schemeClr val="tx1">
                    <a:lumMod val="75000"/>
                  </a:schemeClr>
                </a:solidFill>
              </a:rPr>
              <a:t>ردازش </a:t>
            </a:r>
            <a:endParaRPr lang="fa-IR" sz="2000" b="1" dirty="0">
              <a:solidFill>
                <a:schemeClr val="tx1">
                  <a:lumMod val="75000"/>
                </a:schemeClr>
              </a:solidFill>
            </a:endParaRPr>
          </a:p>
          <a:p>
            <a:pPr marL="571500" indent="-571500" algn="just">
              <a:buFont typeface="Wingdings" pitchFamily="2" charset="2"/>
              <a:buNone/>
            </a:pPr>
            <a:r>
              <a:rPr lang="ar-SA" sz="2000" b="1" dirty="0">
                <a:solidFill>
                  <a:schemeClr val="tx1">
                    <a:lumMod val="75000"/>
                  </a:schemeClr>
                </a:solidFill>
              </a:rPr>
              <a:t>اطلاعات عملیات مختلفی روی این داده ها انجام می شود .</a:t>
            </a:r>
            <a:r>
              <a:rPr lang="fa-IR" sz="2000" b="1" dirty="0">
                <a:solidFill>
                  <a:schemeClr val="tx1">
                    <a:lumMod val="75000"/>
                  </a:schemeClr>
                </a:solidFill>
              </a:rPr>
              <a:t> </a:t>
            </a:r>
            <a:r>
              <a:rPr lang="ar-SA" sz="2000" b="1" dirty="0">
                <a:solidFill>
                  <a:schemeClr val="tx1">
                    <a:lumMod val="75000"/>
                  </a:schemeClr>
                </a:solidFill>
              </a:rPr>
              <a:t> این ف</a:t>
            </a:r>
            <a:r>
              <a:rPr lang="fa-IR" sz="2000" b="1" dirty="0">
                <a:solidFill>
                  <a:schemeClr val="tx1">
                    <a:lumMod val="75000"/>
                  </a:schemeClr>
                </a:solidFill>
              </a:rPr>
              <a:t>ـ</a:t>
            </a:r>
            <a:r>
              <a:rPr lang="ar-SA" sz="2000" b="1" dirty="0">
                <a:solidFill>
                  <a:schemeClr val="tx1">
                    <a:lumMod val="75000"/>
                  </a:schemeClr>
                </a:solidFill>
              </a:rPr>
              <a:t>رایندها نهایتا </a:t>
            </a:r>
            <a:endParaRPr lang="fa-IR" sz="2000" b="1" dirty="0">
              <a:solidFill>
                <a:schemeClr val="tx1">
                  <a:lumMod val="75000"/>
                </a:schemeClr>
              </a:solidFill>
            </a:endParaRPr>
          </a:p>
          <a:p>
            <a:pPr marL="571500" indent="-571500" algn="just">
              <a:buFont typeface="Wingdings" pitchFamily="2" charset="2"/>
              <a:buNone/>
            </a:pPr>
            <a:r>
              <a:rPr lang="ar-SA" sz="2000" b="1" dirty="0">
                <a:solidFill>
                  <a:schemeClr val="tx1">
                    <a:lumMod val="75000"/>
                  </a:schemeClr>
                </a:solidFill>
              </a:rPr>
              <a:t>به حرکات م</a:t>
            </a:r>
            <a:r>
              <a:rPr lang="fa-IR" sz="2000" b="1" dirty="0">
                <a:solidFill>
                  <a:schemeClr val="tx1">
                    <a:lumMod val="75000"/>
                  </a:schemeClr>
                </a:solidFill>
              </a:rPr>
              <a:t>ـ</a:t>
            </a:r>
            <a:r>
              <a:rPr lang="ar-SA" sz="2000" b="1" dirty="0">
                <a:solidFill>
                  <a:schemeClr val="tx1">
                    <a:lumMod val="75000"/>
                  </a:schemeClr>
                </a:solidFill>
              </a:rPr>
              <a:t>اهرانه ای منجر می شود ک</a:t>
            </a:r>
            <a:r>
              <a:rPr lang="fa-IR" sz="2000" b="1" dirty="0">
                <a:solidFill>
                  <a:schemeClr val="tx1">
                    <a:lumMod val="75000"/>
                  </a:schemeClr>
                </a:solidFill>
              </a:rPr>
              <a:t>ـ</a:t>
            </a:r>
            <a:r>
              <a:rPr lang="ar-SA" sz="2000" b="1" dirty="0">
                <a:solidFill>
                  <a:schemeClr val="tx1">
                    <a:lumMod val="75000"/>
                  </a:schemeClr>
                </a:solidFill>
              </a:rPr>
              <a:t>ه آن ه</a:t>
            </a:r>
            <a:r>
              <a:rPr lang="fa-IR" sz="2000" b="1" dirty="0">
                <a:solidFill>
                  <a:schemeClr val="tx1">
                    <a:lumMod val="75000"/>
                  </a:schemeClr>
                </a:solidFill>
              </a:rPr>
              <a:t>ـ</a:t>
            </a:r>
            <a:r>
              <a:rPr lang="ar-SA" sz="2000" b="1" dirty="0">
                <a:solidFill>
                  <a:schemeClr val="tx1">
                    <a:lumMod val="75000"/>
                  </a:schemeClr>
                </a:solidFill>
              </a:rPr>
              <a:t>ا را ب</a:t>
            </a:r>
            <a:r>
              <a:rPr lang="fa-IR" sz="2000" b="1" dirty="0">
                <a:solidFill>
                  <a:schemeClr val="tx1">
                    <a:lumMod val="75000"/>
                  </a:schemeClr>
                </a:solidFill>
              </a:rPr>
              <a:t>ـ</a:t>
            </a:r>
            <a:r>
              <a:rPr lang="ar-SA" sz="2000" b="1" dirty="0">
                <a:solidFill>
                  <a:schemeClr val="tx1">
                    <a:lumMod val="75000"/>
                  </a:schemeClr>
                </a:solidFill>
              </a:rPr>
              <a:t>ه عنوان ب</a:t>
            </a:r>
            <a:r>
              <a:rPr lang="fa-IR" sz="2000" b="1" dirty="0">
                <a:solidFill>
                  <a:schemeClr val="tx1">
                    <a:lumMod val="75000"/>
                  </a:schemeClr>
                </a:solidFill>
              </a:rPr>
              <a:t>ـ</a:t>
            </a:r>
            <a:r>
              <a:rPr lang="ar-SA" sz="2000" b="1" dirty="0">
                <a:solidFill>
                  <a:schemeClr val="tx1">
                    <a:lumMod val="75000"/>
                  </a:schemeClr>
                </a:solidFill>
              </a:rPr>
              <a:t>رونداد دستگاه </a:t>
            </a:r>
            <a:endParaRPr lang="fa-IR" sz="2000" b="1" dirty="0">
              <a:solidFill>
                <a:schemeClr val="tx1">
                  <a:lumMod val="75000"/>
                </a:schemeClr>
              </a:solidFill>
            </a:endParaRPr>
          </a:p>
          <a:p>
            <a:pPr marL="571500" indent="-571500" algn="just">
              <a:buFont typeface="Wingdings" pitchFamily="2" charset="2"/>
              <a:buNone/>
            </a:pPr>
            <a:r>
              <a:rPr lang="ar-SA" sz="2000" b="1" dirty="0">
                <a:solidFill>
                  <a:schemeClr val="tx1">
                    <a:lumMod val="75000"/>
                  </a:schemeClr>
                </a:solidFill>
              </a:rPr>
              <a:t>حرکتی می شناسیم . مراحل مشخصی از پردازش اطلاعات وجود دارد</a:t>
            </a:r>
            <a:r>
              <a:rPr lang="fa-IR" sz="2000" b="1" dirty="0">
                <a:solidFill>
                  <a:schemeClr val="tx1">
                    <a:lumMod val="75000"/>
                  </a:schemeClr>
                </a:solidFill>
              </a:rPr>
              <a:t> </a:t>
            </a:r>
            <a:r>
              <a:rPr lang="ar-SA" sz="2000" b="1" dirty="0">
                <a:solidFill>
                  <a:schemeClr val="tx1">
                    <a:lumMod val="75000"/>
                  </a:schemeClr>
                </a:solidFill>
              </a:rPr>
              <a:t> ک</a:t>
            </a:r>
            <a:r>
              <a:rPr lang="fa-IR" sz="2000" b="1" dirty="0">
                <a:solidFill>
                  <a:schemeClr val="tx1">
                    <a:lumMod val="75000"/>
                  </a:schemeClr>
                </a:solidFill>
              </a:rPr>
              <a:t>ـ</a:t>
            </a:r>
            <a:r>
              <a:rPr lang="ar-SA" sz="2000" b="1" dirty="0">
                <a:solidFill>
                  <a:schemeClr val="tx1">
                    <a:lumMod val="75000"/>
                  </a:schemeClr>
                </a:solidFill>
              </a:rPr>
              <a:t>ه داده </a:t>
            </a:r>
            <a:endParaRPr lang="fa-IR" sz="2000" b="1" dirty="0">
              <a:solidFill>
                <a:schemeClr val="tx1">
                  <a:lumMod val="75000"/>
                </a:schemeClr>
              </a:solidFill>
            </a:endParaRPr>
          </a:p>
          <a:p>
            <a:pPr marL="571500" indent="-571500" algn="just">
              <a:buFont typeface="Wingdings" pitchFamily="2" charset="2"/>
              <a:buNone/>
            </a:pPr>
            <a:r>
              <a:rPr lang="ar-SA" sz="2000" b="1" dirty="0">
                <a:solidFill>
                  <a:schemeClr val="tx1">
                    <a:lumMod val="75000"/>
                  </a:schemeClr>
                </a:solidFill>
              </a:rPr>
              <a:t>ها در سر راه خود از درونداد تا برونداد باید از این مراحل بگذرند . این مراحل به </a:t>
            </a:r>
            <a:endParaRPr lang="fa-IR" sz="2000" b="1" dirty="0">
              <a:solidFill>
                <a:schemeClr val="tx1">
                  <a:lumMod val="75000"/>
                </a:schemeClr>
              </a:solidFill>
            </a:endParaRPr>
          </a:p>
          <a:p>
            <a:pPr marL="571500" indent="-571500" algn="just">
              <a:buFont typeface="Wingdings" pitchFamily="2" charset="2"/>
              <a:buNone/>
            </a:pPr>
            <a:r>
              <a:rPr lang="ar-SA" sz="2000" b="1" dirty="0">
                <a:solidFill>
                  <a:schemeClr val="tx1">
                    <a:lumMod val="75000"/>
                  </a:schemeClr>
                </a:solidFill>
              </a:rPr>
              <a:t>شرح زیر است :</a:t>
            </a:r>
            <a:endParaRPr lang="en-US" sz="2000" b="1" dirty="0">
              <a:solidFill>
                <a:schemeClr val="tx1">
                  <a:lumMod val="75000"/>
                </a:schemeClr>
              </a:solidFill>
            </a:endParaRPr>
          </a:p>
          <a:p>
            <a:pPr marL="571500" indent="-571500" algn="just">
              <a:buFont typeface="Wingdings" pitchFamily="2" charset="2"/>
              <a:buNone/>
            </a:pPr>
            <a:r>
              <a:rPr lang="fa-IR" sz="2400" b="1" dirty="0" smtClean="0">
                <a:solidFill>
                  <a:schemeClr val="tx1">
                    <a:lumMod val="75000"/>
                  </a:schemeClr>
                </a:solidFill>
              </a:rPr>
              <a:t>1- </a:t>
            </a:r>
            <a:r>
              <a:rPr lang="ar-SA" sz="2400" b="1" dirty="0">
                <a:solidFill>
                  <a:schemeClr val="tx1">
                    <a:lumMod val="75000"/>
                  </a:schemeClr>
                </a:solidFill>
              </a:rPr>
              <a:t>شناسایی محرک </a:t>
            </a:r>
            <a:endParaRPr lang="fa-IR" sz="2400" b="1" dirty="0">
              <a:solidFill>
                <a:schemeClr val="tx1">
                  <a:lumMod val="75000"/>
                </a:schemeClr>
              </a:solidFill>
            </a:endParaRPr>
          </a:p>
          <a:p>
            <a:pPr marL="571500" indent="-571500" algn="just">
              <a:buFont typeface="Wingdings" pitchFamily="2" charset="2"/>
              <a:buNone/>
            </a:pPr>
            <a:r>
              <a:rPr lang="fa-IR" sz="2400" b="1" dirty="0">
                <a:solidFill>
                  <a:schemeClr val="tx1">
                    <a:lumMod val="75000"/>
                  </a:schemeClr>
                </a:solidFill>
              </a:rPr>
              <a:t>2- </a:t>
            </a:r>
            <a:r>
              <a:rPr lang="ar-SA" sz="2400" b="1" dirty="0">
                <a:solidFill>
                  <a:schemeClr val="tx1">
                    <a:lumMod val="75000"/>
                  </a:schemeClr>
                </a:solidFill>
              </a:rPr>
              <a:t>گزینش پاسخ </a:t>
            </a:r>
            <a:endParaRPr lang="fa-IR" sz="2400" b="1" dirty="0">
              <a:solidFill>
                <a:schemeClr val="tx1">
                  <a:lumMod val="75000"/>
                </a:schemeClr>
              </a:solidFill>
            </a:endParaRPr>
          </a:p>
          <a:p>
            <a:pPr marL="571500" indent="-571500" algn="just">
              <a:buFont typeface="Wingdings" pitchFamily="2" charset="2"/>
              <a:buNone/>
            </a:pPr>
            <a:r>
              <a:rPr lang="fa-IR" sz="2400" b="1" dirty="0">
                <a:solidFill>
                  <a:schemeClr val="tx1">
                    <a:lumMod val="75000"/>
                  </a:schemeClr>
                </a:solidFill>
              </a:rPr>
              <a:t>3- </a:t>
            </a:r>
            <a:r>
              <a:rPr lang="ar-SA" sz="2400" b="1" dirty="0">
                <a:solidFill>
                  <a:schemeClr val="tx1">
                    <a:lumMod val="75000"/>
                  </a:schemeClr>
                </a:solidFill>
              </a:rPr>
              <a:t>برنامه ریزی پاسخ</a:t>
            </a:r>
            <a:endParaRPr lang="en-US" sz="2400" b="1" dirty="0">
              <a:solidFill>
                <a:schemeClr val="tx1">
                  <a:lumMod val="75000"/>
                </a:schemeClr>
              </a:solidFill>
            </a:endParaRPr>
          </a:p>
        </p:txBody>
      </p:sp>
    </p:spTree>
  </p:cSld>
  <p:clrMapOvr>
    <a:masterClrMapping/>
  </p:clrMapOvr>
  <p:transition spd="slow" advTm="60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randombar(horizontal)">
                                      <p:cBhvr>
                                        <p:cTn id="7" dur="2000"/>
                                        <p:tgtEl>
                                          <p:spTgt spid="12290"/>
                                        </p:tgtEl>
                                      </p:cBhvr>
                                    </p:animEffect>
                                  </p:childTnLst>
                                </p:cTn>
                              </p:par>
                            </p:childTnLst>
                          </p:cTn>
                        </p:par>
                        <p:par>
                          <p:cTn id="8" fill="hold">
                            <p:stCondLst>
                              <p:cond delay="2000"/>
                            </p:stCondLst>
                            <p:childTnLst>
                              <p:par>
                                <p:cTn id="9" presetID="24" presetClass="entr" presetSubtype="0" fill="hold" grpId="0" nodeType="afterEffect">
                                  <p:stCondLst>
                                    <p:cond delay="0"/>
                                  </p:stCondLst>
                                  <p:childTnLst>
                                    <p:set>
                                      <p:cBhvr>
                                        <p:cTn id="10" dur="1" fill="hold">
                                          <p:stCondLst>
                                            <p:cond delay="0"/>
                                          </p:stCondLst>
                                        </p:cTn>
                                        <p:tgtEl>
                                          <p:spTgt spid="12291">
                                            <p:bg/>
                                          </p:spTgt>
                                        </p:tgtEl>
                                        <p:attrNameLst>
                                          <p:attrName>style.visibility</p:attrName>
                                        </p:attrNameLst>
                                      </p:cBhvr>
                                      <p:to>
                                        <p:strVal val="visible"/>
                                      </p:to>
                                    </p:set>
                                    <p:anim to="" calcmode="lin" valueType="num">
                                      <p:cBhvr>
                                        <p:cTn id="11" dur="1" fill="hold"/>
                                        <p:tgtEl>
                                          <p:spTgt spid="12291">
                                            <p:bg/>
                                          </p:spTgt>
                                        </p:tgtEl>
                                        <p:attrNameLst>
                                          <p:attrName/>
                                        </p:attrNameLst>
                                      </p:cBhvr>
                                    </p:anim>
                                  </p:childTnLst>
                                </p:cTn>
                              </p:par>
                            </p:childTnLst>
                          </p:cTn>
                        </p:par>
                      </p:childTnLst>
                    </p:cTn>
                  </p:par>
                  <p:par>
                    <p:cTn id="12" fill="hold">
                      <p:stCondLst>
                        <p:cond delay="indefinite"/>
                      </p:stCondLst>
                      <p:childTnLst>
                        <p:par>
                          <p:cTn id="13" fill="hold">
                            <p:stCondLst>
                              <p:cond delay="0"/>
                            </p:stCondLst>
                            <p:childTnLst>
                              <p:par>
                                <p:cTn id="14" presetID="24" presetClass="entr" presetSubtype="0" fill="hold" grpId="0" nodeType="clickEffect">
                                  <p:stCondLst>
                                    <p:cond delay="0"/>
                                  </p:stCondLst>
                                  <p:childTnLst>
                                    <p:set>
                                      <p:cBhvr>
                                        <p:cTn id="15" dur="1" fill="hold">
                                          <p:stCondLst>
                                            <p:cond delay="0"/>
                                          </p:stCondLst>
                                        </p:cTn>
                                        <p:tgtEl>
                                          <p:spTgt spid="12291">
                                            <p:txEl>
                                              <p:pRg st="0" end="0"/>
                                            </p:txEl>
                                          </p:spTgt>
                                        </p:tgtEl>
                                        <p:attrNameLst>
                                          <p:attrName>style.visibility</p:attrName>
                                        </p:attrNameLst>
                                      </p:cBhvr>
                                      <p:to>
                                        <p:strVal val="visible"/>
                                      </p:to>
                                    </p:set>
                                    <p:anim to="" calcmode="lin" valueType="num">
                                      <p:cBhvr>
                                        <p:cTn id="16" dur="1" fill="hold"/>
                                        <p:tgtEl>
                                          <p:spTgt spid="12291">
                                            <p:txEl>
                                              <p:pRg st="0" end="0"/>
                                            </p:txEl>
                                          </p:spTgt>
                                        </p:tgtEl>
                                        <p:attrNameLst>
                                          <p:attrName/>
                                        </p:attrNameLst>
                                      </p:cBhvr>
                                    </p:anim>
                                  </p:childTnLst>
                                </p:cTn>
                              </p:par>
                            </p:childTnLst>
                          </p:cTn>
                        </p:par>
                        <p:par>
                          <p:cTn id="17" fill="hold">
                            <p:stCondLst>
                              <p:cond delay="0"/>
                            </p:stCondLst>
                            <p:childTnLst>
                              <p:par>
                                <p:cTn id="18" presetID="24" presetClass="entr" presetSubtype="0" fill="hold" grpId="0" nodeType="afterEffect">
                                  <p:stCondLst>
                                    <p:cond delay="0"/>
                                  </p:stCondLst>
                                  <p:childTnLst>
                                    <p:set>
                                      <p:cBhvr>
                                        <p:cTn id="19" dur="1" fill="hold">
                                          <p:stCondLst>
                                            <p:cond delay="0"/>
                                          </p:stCondLst>
                                        </p:cTn>
                                        <p:tgtEl>
                                          <p:spTgt spid="12291">
                                            <p:txEl>
                                              <p:pRg st="1" end="1"/>
                                            </p:txEl>
                                          </p:spTgt>
                                        </p:tgtEl>
                                        <p:attrNameLst>
                                          <p:attrName>style.visibility</p:attrName>
                                        </p:attrNameLst>
                                      </p:cBhvr>
                                      <p:to>
                                        <p:strVal val="visible"/>
                                      </p:to>
                                    </p:set>
                                    <p:anim to="" calcmode="lin" valueType="num">
                                      <p:cBhvr>
                                        <p:cTn id="20" dur="1" fill="hold"/>
                                        <p:tgtEl>
                                          <p:spTgt spid="12291">
                                            <p:txEl>
                                              <p:pRg st="1" end="1"/>
                                            </p:txEl>
                                          </p:spTgt>
                                        </p:tgtEl>
                                        <p:attrNameLst>
                                          <p:attrName/>
                                        </p:attrNameLst>
                                      </p:cBhvr>
                                    </p:anim>
                                  </p:childTnLst>
                                </p:cTn>
                              </p:par>
                            </p:childTnLst>
                          </p:cTn>
                        </p:par>
                        <p:par>
                          <p:cTn id="21" fill="hold">
                            <p:stCondLst>
                              <p:cond delay="0"/>
                            </p:stCondLst>
                            <p:childTnLst>
                              <p:par>
                                <p:cTn id="22" presetID="24" presetClass="entr" presetSubtype="0" fill="hold" grpId="0" nodeType="afterEffect">
                                  <p:stCondLst>
                                    <p:cond delay="0"/>
                                  </p:stCondLst>
                                  <p:childTnLst>
                                    <p:set>
                                      <p:cBhvr>
                                        <p:cTn id="23" dur="1" fill="hold">
                                          <p:stCondLst>
                                            <p:cond delay="0"/>
                                          </p:stCondLst>
                                        </p:cTn>
                                        <p:tgtEl>
                                          <p:spTgt spid="12291">
                                            <p:txEl>
                                              <p:pRg st="2" end="2"/>
                                            </p:txEl>
                                          </p:spTgt>
                                        </p:tgtEl>
                                        <p:attrNameLst>
                                          <p:attrName>style.visibility</p:attrName>
                                        </p:attrNameLst>
                                      </p:cBhvr>
                                      <p:to>
                                        <p:strVal val="visible"/>
                                      </p:to>
                                    </p:set>
                                    <p:anim to="" calcmode="lin" valueType="num">
                                      <p:cBhvr>
                                        <p:cTn id="24" dur="1" fill="hold"/>
                                        <p:tgtEl>
                                          <p:spTgt spid="12291">
                                            <p:txEl>
                                              <p:pRg st="2" end="2"/>
                                            </p:txEl>
                                          </p:spTgt>
                                        </p:tgtEl>
                                        <p:attrNameLst>
                                          <p:attrName/>
                                        </p:attrNameLst>
                                      </p:cBhvr>
                                    </p:anim>
                                  </p:childTnLst>
                                </p:cTn>
                              </p:par>
                            </p:childTnLst>
                          </p:cTn>
                        </p:par>
                        <p:par>
                          <p:cTn id="25" fill="hold">
                            <p:stCondLst>
                              <p:cond delay="0"/>
                            </p:stCondLst>
                            <p:childTnLst>
                              <p:par>
                                <p:cTn id="26" presetID="24" presetClass="entr" presetSubtype="0" fill="hold" grpId="0" nodeType="afterEffect">
                                  <p:stCondLst>
                                    <p:cond delay="0"/>
                                  </p:stCondLst>
                                  <p:childTnLst>
                                    <p:set>
                                      <p:cBhvr>
                                        <p:cTn id="27" dur="1" fill="hold">
                                          <p:stCondLst>
                                            <p:cond delay="0"/>
                                          </p:stCondLst>
                                        </p:cTn>
                                        <p:tgtEl>
                                          <p:spTgt spid="12291">
                                            <p:txEl>
                                              <p:pRg st="3" end="3"/>
                                            </p:txEl>
                                          </p:spTgt>
                                        </p:tgtEl>
                                        <p:attrNameLst>
                                          <p:attrName>style.visibility</p:attrName>
                                        </p:attrNameLst>
                                      </p:cBhvr>
                                      <p:to>
                                        <p:strVal val="visible"/>
                                      </p:to>
                                    </p:set>
                                    <p:anim to="" calcmode="lin" valueType="num">
                                      <p:cBhvr>
                                        <p:cTn id="28" dur="1" fill="hold"/>
                                        <p:tgtEl>
                                          <p:spTgt spid="12291">
                                            <p:txEl>
                                              <p:pRg st="3" end="3"/>
                                            </p:txEl>
                                          </p:spTgt>
                                        </p:tgtEl>
                                        <p:attrNameLst>
                                          <p:attrName/>
                                        </p:attrNameLst>
                                      </p:cBhvr>
                                    </p:anim>
                                  </p:childTnLst>
                                </p:cTn>
                              </p:par>
                            </p:childTnLst>
                          </p:cTn>
                        </p:par>
                        <p:par>
                          <p:cTn id="29" fill="hold">
                            <p:stCondLst>
                              <p:cond delay="0"/>
                            </p:stCondLst>
                            <p:childTnLst>
                              <p:par>
                                <p:cTn id="30" presetID="24" presetClass="entr" presetSubtype="0" fill="hold" grpId="0" nodeType="afterEffect">
                                  <p:stCondLst>
                                    <p:cond delay="0"/>
                                  </p:stCondLst>
                                  <p:childTnLst>
                                    <p:set>
                                      <p:cBhvr>
                                        <p:cTn id="31" dur="1" fill="hold">
                                          <p:stCondLst>
                                            <p:cond delay="0"/>
                                          </p:stCondLst>
                                        </p:cTn>
                                        <p:tgtEl>
                                          <p:spTgt spid="12291">
                                            <p:txEl>
                                              <p:pRg st="4" end="4"/>
                                            </p:txEl>
                                          </p:spTgt>
                                        </p:tgtEl>
                                        <p:attrNameLst>
                                          <p:attrName>style.visibility</p:attrName>
                                        </p:attrNameLst>
                                      </p:cBhvr>
                                      <p:to>
                                        <p:strVal val="visible"/>
                                      </p:to>
                                    </p:set>
                                    <p:anim to="" calcmode="lin" valueType="num">
                                      <p:cBhvr>
                                        <p:cTn id="32" dur="1" fill="hold"/>
                                        <p:tgtEl>
                                          <p:spTgt spid="12291">
                                            <p:txEl>
                                              <p:pRg st="4" end="4"/>
                                            </p:txEl>
                                          </p:spTgt>
                                        </p:tgtEl>
                                        <p:attrNameLst>
                                          <p:attrName/>
                                        </p:attrNameLst>
                                      </p:cBhvr>
                                    </p:anim>
                                  </p:childTnLst>
                                </p:cTn>
                              </p:par>
                            </p:childTnLst>
                          </p:cTn>
                        </p:par>
                        <p:par>
                          <p:cTn id="33" fill="hold">
                            <p:stCondLst>
                              <p:cond delay="0"/>
                            </p:stCondLst>
                            <p:childTnLst>
                              <p:par>
                                <p:cTn id="34" presetID="24" presetClass="entr" presetSubtype="0" fill="hold" grpId="0" nodeType="afterEffect">
                                  <p:stCondLst>
                                    <p:cond delay="0"/>
                                  </p:stCondLst>
                                  <p:childTnLst>
                                    <p:set>
                                      <p:cBhvr>
                                        <p:cTn id="35" dur="1" fill="hold">
                                          <p:stCondLst>
                                            <p:cond delay="0"/>
                                          </p:stCondLst>
                                        </p:cTn>
                                        <p:tgtEl>
                                          <p:spTgt spid="12291">
                                            <p:txEl>
                                              <p:pRg st="5" end="5"/>
                                            </p:txEl>
                                          </p:spTgt>
                                        </p:tgtEl>
                                        <p:attrNameLst>
                                          <p:attrName>style.visibility</p:attrName>
                                        </p:attrNameLst>
                                      </p:cBhvr>
                                      <p:to>
                                        <p:strVal val="visible"/>
                                      </p:to>
                                    </p:set>
                                    <p:anim to="" calcmode="lin" valueType="num">
                                      <p:cBhvr>
                                        <p:cTn id="36" dur="1" fill="hold"/>
                                        <p:tgtEl>
                                          <p:spTgt spid="12291">
                                            <p:txEl>
                                              <p:pRg st="5" end="5"/>
                                            </p:txEl>
                                          </p:spTgt>
                                        </p:tgtEl>
                                        <p:attrNameLst>
                                          <p:attrName/>
                                        </p:attrNameLst>
                                      </p:cBhvr>
                                    </p:anim>
                                  </p:childTnLst>
                                </p:cTn>
                              </p:par>
                            </p:childTnLst>
                          </p:cTn>
                        </p:par>
                        <p:par>
                          <p:cTn id="37" fill="hold">
                            <p:stCondLst>
                              <p:cond delay="0"/>
                            </p:stCondLst>
                            <p:childTnLst>
                              <p:par>
                                <p:cTn id="38" presetID="24" presetClass="entr" presetSubtype="0" fill="hold" grpId="0" nodeType="afterEffect">
                                  <p:stCondLst>
                                    <p:cond delay="0"/>
                                  </p:stCondLst>
                                  <p:childTnLst>
                                    <p:set>
                                      <p:cBhvr>
                                        <p:cTn id="39" dur="1" fill="hold">
                                          <p:stCondLst>
                                            <p:cond delay="0"/>
                                          </p:stCondLst>
                                        </p:cTn>
                                        <p:tgtEl>
                                          <p:spTgt spid="12291">
                                            <p:txEl>
                                              <p:pRg st="6" end="6"/>
                                            </p:txEl>
                                          </p:spTgt>
                                        </p:tgtEl>
                                        <p:attrNameLst>
                                          <p:attrName>style.visibility</p:attrName>
                                        </p:attrNameLst>
                                      </p:cBhvr>
                                      <p:to>
                                        <p:strVal val="visible"/>
                                      </p:to>
                                    </p:set>
                                    <p:anim to="" calcmode="lin" valueType="num">
                                      <p:cBhvr>
                                        <p:cTn id="40" dur="1" fill="hold"/>
                                        <p:tgtEl>
                                          <p:spTgt spid="12291">
                                            <p:txEl>
                                              <p:pRg st="6" end="6"/>
                                            </p:txEl>
                                          </p:spTgt>
                                        </p:tgtEl>
                                        <p:attrNameLst>
                                          <p:attrName/>
                                        </p:attrNameLst>
                                      </p:cBhvr>
                                    </p:anim>
                                  </p:childTnLst>
                                </p:cTn>
                              </p:par>
                            </p:childTnLst>
                          </p:cTn>
                        </p:par>
                        <p:par>
                          <p:cTn id="41" fill="hold">
                            <p:stCondLst>
                              <p:cond delay="0"/>
                            </p:stCondLst>
                            <p:childTnLst>
                              <p:par>
                                <p:cTn id="42" presetID="24" presetClass="entr" presetSubtype="0" fill="hold" grpId="0" nodeType="afterEffect">
                                  <p:stCondLst>
                                    <p:cond delay="0"/>
                                  </p:stCondLst>
                                  <p:childTnLst>
                                    <p:set>
                                      <p:cBhvr>
                                        <p:cTn id="43" dur="1" fill="hold">
                                          <p:stCondLst>
                                            <p:cond delay="0"/>
                                          </p:stCondLst>
                                        </p:cTn>
                                        <p:tgtEl>
                                          <p:spTgt spid="12291">
                                            <p:txEl>
                                              <p:pRg st="7" end="7"/>
                                            </p:txEl>
                                          </p:spTgt>
                                        </p:tgtEl>
                                        <p:attrNameLst>
                                          <p:attrName>style.visibility</p:attrName>
                                        </p:attrNameLst>
                                      </p:cBhvr>
                                      <p:to>
                                        <p:strVal val="visible"/>
                                      </p:to>
                                    </p:set>
                                    <p:anim to="" calcmode="lin" valueType="num">
                                      <p:cBhvr>
                                        <p:cTn id="44" dur="1" fill="hold"/>
                                        <p:tgtEl>
                                          <p:spTgt spid="12291">
                                            <p:txEl>
                                              <p:pRg st="7" end="7"/>
                                            </p:txEl>
                                          </p:spTgt>
                                        </p:tgtEl>
                                        <p:attrNameLst>
                                          <p:attrName/>
                                        </p:attrNameLst>
                                      </p:cBhvr>
                                    </p:anim>
                                  </p:childTnLst>
                                </p:cTn>
                              </p:par>
                            </p:childTnLst>
                          </p:cTn>
                        </p:par>
                        <p:par>
                          <p:cTn id="45" fill="hold">
                            <p:stCondLst>
                              <p:cond delay="0"/>
                            </p:stCondLst>
                            <p:childTnLst>
                              <p:par>
                                <p:cTn id="46" presetID="24" presetClass="entr" presetSubtype="0" fill="hold" grpId="0" nodeType="afterEffect">
                                  <p:stCondLst>
                                    <p:cond delay="0"/>
                                  </p:stCondLst>
                                  <p:childTnLst>
                                    <p:set>
                                      <p:cBhvr>
                                        <p:cTn id="47" dur="1" fill="hold">
                                          <p:stCondLst>
                                            <p:cond delay="0"/>
                                          </p:stCondLst>
                                        </p:cTn>
                                        <p:tgtEl>
                                          <p:spTgt spid="12291">
                                            <p:txEl>
                                              <p:pRg st="8" end="8"/>
                                            </p:txEl>
                                          </p:spTgt>
                                        </p:tgtEl>
                                        <p:attrNameLst>
                                          <p:attrName>style.visibility</p:attrName>
                                        </p:attrNameLst>
                                      </p:cBhvr>
                                      <p:to>
                                        <p:strVal val="visible"/>
                                      </p:to>
                                    </p:set>
                                    <p:anim to="" calcmode="lin" valueType="num">
                                      <p:cBhvr>
                                        <p:cTn id="48" dur="1" fill="hold"/>
                                        <p:tgtEl>
                                          <p:spTgt spid="12291">
                                            <p:txEl>
                                              <p:pRg st="8" end="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1"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11188" y="333375"/>
            <a:ext cx="8229600" cy="1143000"/>
          </a:xfrm>
        </p:spPr>
        <p:txBody>
          <a:bodyPr/>
          <a:lstStyle/>
          <a:p>
            <a:pPr algn="r"/>
            <a:r>
              <a:rPr lang="ar-SA" sz="5100" b="1">
                <a:solidFill>
                  <a:srgbClr val="66FF33"/>
                </a:solidFill>
                <a:cs typeface="B Titr" pitchFamily="2" charset="-78"/>
              </a:rPr>
              <a:t>مراحل پردازش اطلاعات</a:t>
            </a:r>
            <a:endParaRPr lang="en-US" sz="5100" b="1">
              <a:solidFill>
                <a:srgbClr val="66FF33"/>
              </a:solidFill>
              <a:cs typeface="B Titr" pitchFamily="2" charset="-78"/>
            </a:endParaRPr>
          </a:p>
        </p:txBody>
      </p:sp>
      <p:sp>
        <p:nvSpPr>
          <p:cNvPr id="25603" name="Rectangle 3"/>
          <p:cNvSpPr>
            <a:spLocks noGrp="1" noChangeArrowheads="1"/>
          </p:cNvSpPr>
          <p:nvPr>
            <p:ph type="body" idx="1"/>
          </p:nvPr>
        </p:nvSpPr>
        <p:spPr>
          <a:xfrm>
            <a:off x="395288" y="2438400"/>
            <a:ext cx="8291512" cy="4419600"/>
          </a:xfrm>
        </p:spPr>
        <p:txBody>
          <a:bodyPr/>
          <a:lstStyle/>
          <a:p>
            <a:pPr marL="0" indent="0" algn="just">
              <a:lnSpc>
                <a:spcPct val="80000"/>
              </a:lnSpc>
              <a:buFont typeface="Wingdings" pitchFamily="2" charset="2"/>
              <a:buNone/>
            </a:pPr>
            <a:r>
              <a:rPr lang="ar-SA" sz="2000" b="1" dirty="0">
                <a:solidFill>
                  <a:schemeClr val="tx1">
                    <a:lumMod val="75000"/>
                  </a:schemeClr>
                </a:solidFill>
              </a:rPr>
              <a:t>مرحله شناسایی محرک</a:t>
            </a:r>
            <a:endParaRPr lang="fa-IR" sz="2000" dirty="0">
              <a:solidFill>
                <a:schemeClr val="tx1">
                  <a:lumMod val="75000"/>
                </a:schemeClr>
              </a:solidFill>
            </a:endParaRPr>
          </a:p>
          <a:p>
            <a:pPr marL="0" indent="0" algn="just">
              <a:lnSpc>
                <a:spcPct val="80000"/>
              </a:lnSpc>
              <a:buFont typeface="Wingdings" pitchFamily="2" charset="2"/>
              <a:buNone/>
            </a:pPr>
            <a:r>
              <a:rPr lang="ar-SA" sz="2000" b="1" dirty="0">
                <a:solidFill>
                  <a:schemeClr val="tx1">
                    <a:lumMod val="75000"/>
                  </a:schemeClr>
                </a:solidFill>
              </a:rPr>
              <a:t>آیا محرکی ارائه شده یا نه و اینکه چنانچه محرک ارائه شده ب</a:t>
            </a:r>
            <a:r>
              <a:rPr lang="fa-IR" sz="2000" b="1" dirty="0">
                <a:solidFill>
                  <a:schemeClr val="tx1">
                    <a:lumMod val="75000"/>
                  </a:schemeClr>
                </a:solidFill>
              </a:rPr>
              <a:t>ـ</a:t>
            </a:r>
            <a:r>
              <a:rPr lang="ar-SA" sz="2000" b="1" dirty="0">
                <a:solidFill>
                  <a:schemeClr val="tx1">
                    <a:lumMod val="75000"/>
                  </a:schemeClr>
                </a:solidFill>
              </a:rPr>
              <a:t>اشدآن را شناسایی کند . </a:t>
            </a:r>
            <a:endParaRPr lang="en-US" sz="2000" b="1" dirty="0">
              <a:solidFill>
                <a:schemeClr val="tx1">
                  <a:lumMod val="75000"/>
                </a:schemeClr>
              </a:solidFill>
            </a:endParaRPr>
          </a:p>
          <a:p>
            <a:pPr marL="0" indent="0" algn="just">
              <a:lnSpc>
                <a:spcPct val="80000"/>
              </a:lnSpc>
              <a:buFont typeface="Wingdings" pitchFamily="2" charset="2"/>
              <a:buNone/>
            </a:pPr>
            <a:r>
              <a:rPr lang="ar-SA" sz="2000" b="1" dirty="0">
                <a:solidFill>
                  <a:schemeClr val="tx1">
                    <a:lumMod val="75000"/>
                  </a:schemeClr>
                </a:solidFill>
              </a:rPr>
              <a:t>محیط به وسیله منابع مختلفی مانند : بینایی ، شنوایی ، لامسه ، گیرنده های ح</a:t>
            </a:r>
            <a:r>
              <a:rPr lang="fa-IR" sz="2000" b="1" dirty="0">
                <a:solidFill>
                  <a:schemeClr val="tx1">
                    <a:lumMod val="75000"/>
                  </a:schemeClr>
                </a:solidFill>
              </a:rPr>
              <a:t>ـ</a:t>
            </a:r>
            <a:r>
              <a:rPr lang="ar-SA" sz="2000" b="1" dirty="0">
                <a:solidFill>
                  <a:schemeClr val="tx1">
                    <a:lumMod val="75000"/>
                  </a:schemeClr>
                </a:solidFill>
              </a:rPr>
              <a:t>رکتی و </a:t>
            </a:r>
            <a:endParaRPr lang="en-US" sz="2000" b="1" dirty="0">
              <a:solidFill>
                <a:schemeClr val="tx1">
                  <a:lumMod val="75000"/>
                </a:schemeClr>
              </a:solidFill>
            </a:endParaRPr>
          </a:p>
          <a:p>
            <a:pPr marL="0" indent="0" algn="just">
              <a:lnSpc>
                <a:spcPct val="80000"/>
              </a:lnSpc>
              <a:buFont typeface="Wingdings" pitchFamily="2" charset="2"/>
              <a:buNone/>
            </a:pPr>
            <a:r>
              <a:rPr lang="ar-SA" sz="2000" b="1" dirty="0">
                <a:solidFill>
                  <a:schemeClr val="tx1">
                    <a:lumMod val="75000"/>
                  </a:schemeClr>
                </a:solidFill>
              </a:rPr>
              <a:t>بویایی </a:t>
            </a:r>
            <a:r>
              <a:rPr lang="fa-IR" sz="2000" b="1" dirty="0">
                <a:solidFill>
                  <a:schemeClr val="tx1">
                    <a:lumMod val="75000"/>
                  </a:schemeClr>
                </a:solidFill>
              </a:rPr>
              <a:t> </a:t>
            </a:r>
            <a:r>
              <a:rPr lang="ar-SA" sz="2000" b="1" dirty="0">
                <a:solidFill>
                  <a:schemeClr val="tx1">
                    <a:lumMod val="75000"/>
                  </a:schemeClr>
                </a:solidFill>
              </a:rPr>
              <a:t>تجزیه و تحلیل می شوند .</a:t>
            </a:r>
            <a:endParaRPr lang="fa-IR" sz="2000" b="1" dirty="0">
              <a:solidFill>
                <a:schemeClr val="tx1">
                  <a:lumMod val="75000"/>
                </a:schemeClr>
              </a:solidFill>
            </a:endParaRPr>
          </a:p>
          <a:p>
            <a:pPr marL="0" indent="0" algn="just">
              <a:lnSpc>
                <a:spcPct val="80000"/>
              </a:lnSpc>
              <a:buFont typeface="Wingdings" pitchFamily="2" charset="2"/>
              <a:buNone/>
            </a:pPr>
            <a:endParaRPr lang="fa-IR" sz="2000" b="1" dirty="0">
              <a:solidFill>
                <a:schemeClr val="tx1">
                  <a:lumMod val="75000"/>
                </a:schemeClr>
              </a:solidFill>
            </a:endParaRPr>
          </a:p>
          <a:p>
            <a:pPr marL="0" indent="0" algn="just">
              <a:lnSpc>
                <a:spcPct val="80000"/>
              </a:lnSpc>
              <a:buFont typeface="Wingdings" pitchFamily="2" charset="2"/>
              <a:buNone/>
            </a:pPr>
            <a:r>
              <a:rPr lang="ar-SA" sz="2000" b="1" dirty="0">
                <a:solidFill>
                  <a:schemeClr val="tx1">
                    <a:lumMod val="75000"/>
                  </a:schemeClr>
                </a:solidFill>
              </a:rPr>
              <a:t>مرحله گزینش </a:t>
            </a:r>
            <a:r>
              <a:rPr lang="fa-IR" sz="2000" b="1" dirty="0">
                <a:solidFill>
                  <a:schemeClr val="tx1">
                    <a:lumMod val="75000"/>
                  </a:schemeClr>
                </a:solidFill>
                <a:latin typeface="Arial"/>
              </a:rPr>
              <a:t>–</a:t>
            </a:r>
            <a:r>
              <a:rPr lang="ar-SA" sz="2000" b="1" dirty="0">
                <a:solidFill>
                  <a:schemeClr val="tx1">
                    <a:lumMod val="75000"/>
                  </a:schemeClr>
                </a:solidFill>
              </a:rPr>
              <a:t> پاسخ </a:t>
            </a:r>
            <a:endParaRPr lang="fa-IR" sz="2000" b="1" dirty="0">
              <a:solidFill>
                <a:schemeClr val="tx1">
                  <a:lumMod val="75000"/>
                </a:schemeClr>
              </a:solidFill>
            </a:endParaRPr>
          </a:p>
          <a:p>
            <a:pPr marL="0" indent="0" algn="just">
              <a:lnSpc>
                <a:spcPct val="80000"/>
              </a:lnSpc>
              <a:buFont typeface="Wingdings" pitchFamily="2" charset="2"/>
              <a:buNone/>
            </a:pPr>
            <a:r>
              <a:rPr lang="ar-SA" sz="2000" b="1" dirty="0">
                <a:solidFill>
                  <a:schemeClr val="tx1">
                    <a:lumMod val="75000"/>
                  </a:schemeClr>
                </a:solidFill>
              </a:rPr>
              <a:t>در مرحله گزینش </a:t>
            </a:r>
            <a:r>
              <a:rPr lang="fa-IR" sz="2000" b="1" dirty="0">
                <a:solidFill>
                  <a:schemeClr val="tx1">
                    <a:lumMod val="75000"/>
                  </a:schemeClr>
                </a:solidFill>
                <a:latin typeface="Arial"/>
              </a:rPr>
              <a:t>–</a:t>
            </a:r>
            <a:r>
              <a:rPr lang="ar-SA" sz="2000" b="1" dirty="0">
                <a:solidFill>
                  <a:schemeClr val="tx1">
                    <a:lumMod val="75000"/>
                  </a:schemeClr>
                </a:solidFill>
              </a:rPr>
              <a:t> پاسخ با توجه به شرایط محیطی ، وظیفه تصمیم گیری درباره ن</a:t>
            </a:r>
            <a:r>
              <a:rPr lang="fa-IR" sz="2000" b="1" dirty="0">
                <a:solidFill>
                  <a:schemeClr val="tx1">
                    <a:lumMod val="75000"/>
                  </a:schemeClr>
                </a:solidFill>
              </a:rPr>
              <a:t>ـ</a:t>
            </a:r>
            <a:r>
              <a:rPr lang="ar-SA" sz="2000" b="1" dirty="0">
                <a:solidFill>
                  <a:schemeClr val="tx1">
                    <a:lumMod val="75000"/>
                  </a:schemeClr>
                </a:solidFill>
              </a:rPr>
              <a:t>وع </a:t>
            </a:r>
            <a:endParaRPr lang="en-US" sz="2000" b="1" dirty="0">
              <a:solidFill>
                <a:schemeClr val="tx1">
                  <a:lumMod val="75000"/>
                </a:schemeClr>
              </a:solidFill>
            </a:endParaRPr>
          </a:p>
          <a:p>
            <a:pPr marL="0" indent="0" algn="just">
              <a:lnSpc>
                <a:spcPct val="80000"/>
              </a:lnSpc>
              <a:buFont typeface="Wingdings" pitchFamily="2" charset="2"/>
              <a:buNone/>
            </a:pPr>
            <a:r>
              <a:rPr lang="ar-SA" sz="2000" b="1" dirty="0">
                <a:solidFill>
                  <a:schemeClr val="tx1">
                    <a:lumMod val="75000"/>
                  </a:schemeClr>
                </a:solidFill>
              </a:rPr>
              <a:t>حرکت است : در این مرحله از بین حرکات ممکن یک حرکت انتخاب م</a:t>
            </a:r>
            <a:r>
              <a:rPr lang="fa-IR" sz="2000" b="1" dirty="0">
                <a:solidFill>
                  <a:schemeClr val="tx1">
                    <a:lumMod val="75000"/>
                  </a:schemeClr>
                </a:solidFill>
              </a:rPr>
              <a:t>ـ</a:t>
            </a:r>
            <a:r>
              <a:rPr lang="ar-SA" sz="2000" b="1" dirty="0">
                <a:solidFill>
                  <a:schemeClr val="tx1">
                    <a:lumMod val="75000"/>
                  </a:schemeClr>
                </a:solidFill>
              </a:rPr>
              <a:t>ی شود ، م</a:t>
            </a:r>
            <a:r>
              <a:rPr lang="fa-IR" sz="2000" b="1" dirty="0">
                <a:solidFill>
                  <a:schemeClr val="tx1">
                    <a:lumMod val="75000"/>
                  </a:schemeClr>
                </a:solidFill>
              </a:rPr>
              <a:t>ـ</a:t>
            </a:r>
            <a:r>
              <a:rPr lang="ar-SA" sz="2000" b="1" dirty="0">
                <a:solidFill>
                  <a:schemeClr val="tx1">
                    <a:lumMod val="75000"/>
                  </a:schemeClr>
                </a:solidFill>
              </a:rPr>
              <a:t>انند </a:t>
            </a:r>
            <a:endParaRPr lang="en-US" sz="2000" b="1" dirty="0">
              <a:solidFill>
                <a:schemeClr val="tx1">
                  <a:lumMod val="75000"/>
                </a:schemeClr>
              </a:solidFill>
            </a:endParaRPr>
          </a:p>
          <a:p>
            <a:pPr marL="0" indent="0" algn="just">
              <a:lnSpc>
                <a:spcPct val="80000"/>
              </a:lnSpc>
              <a:buFont typeface="Wingdings" pitchFamily="2" charset="2"/>
              <a:buNone/>
            </a:pPr>
            <a:r>
              <a:rPr lang="ar-SA" sz="2000" b="1" dirty="0">
                <a:solidFill>
                  <a:schemeClr val="tx1">
                    <a:lumMod val="75000"/>
                  </a:schemeClr>
                </a:solidFill>
              </a:rPr>
              <a:t>پاس دادن یا شوت کردن به طرف حلقه . بنابر این مرحله گزینش </a:t>
            </a:r>
            <a:r>
              <a:rPr lang="fa-IR" sz="2000" b="1" dirty="0">
                <a:solidFill>
                  <a:schemeClr val="tx1">
                    <a:lumMod val="75000"/>
                  </a:schemeClr>
                </a:solidFill>
                <a:latin typeface="Arial"/>
              </a:rPr>
              <a:t>–</a:t>
            </a:r>
            <a:r>
              <a:rPr lang="ar-SA" sz="2000" b="1" dirty="0">
                <a:solidFill>
                  <a:schemeClr val="tx1">
                    <a:lumMod val="75000"/>
                  </a:schemeClr>
                </a:solidFill>
              </a:rPr>
              <a:t> پاسخ را می توان به </a:t>
            </a:r>
            <a:endParaRPr lang="en-US" sz="2000" b="1" dirty="0">
              <a:solidFill>
                <a:schemeClr val="tx1">
                  <a:lumMod val="75000"/>
                </a:schemeClr>
              </a:solidFill>
            </a:endParaRPr>
          </a:p>
          <a:p>
            <a:pPr marL="0" indent="0" algn="just">
              <a:lnSpc>
                <a:spcPct val="80000"/>
              </a:lnSpc>
              <a:buFont typeface="Wingdings" pitchFamily="2" charset="2"/>
              <a:buNone/>
            </a:pPr>
            <a:r>
              <a:rPr lang="ar-SA" sz="2000" b="1" dirty="0">
                <a:solidFill>
                  <a:schemeClr val="tx1">
                    <a:lumMod val="75000"/>
                  </a:schemeClr>
                </a:solidFill>
              </a:rPr>
              <a:t>نوعی مکانیزم تبدیل تشبیه کرد که بین درونداد حسی و برونداد حرکتی رخ می دهد .</a:t>
            </a:r>
            <a:endParaRPr lang="fa-IR" sz="2000" b="1" dirty="0">
              <a:solidFill>
                <a:schemeClr val="tx1">
                  <a:lumMod val="75000"/>
                </a:schemeClr>
              </a:solidFill>
            </a:endParaRPr>
          </a:p>
          <a:p>
            <a:pPr marL="0" indent="0" algn="just">
              <a:lnSpc>
                <a:spcPct val="80000"/>
              </a:lnSpc>
              <a:buFont typeface="Wingdings" pitchFamily="2" charset="2"/>
              <a:buNone/>
            </a:pPr>
            <a:endParaRPr lang="fa-IR" sz="2000" b="1" dirty="0">
              <a:solidFill>
                <a:schemeClr val="tx1">
                  <a:lumMod val="75000"/>
                </a:schemeClr>
              </a:solidFill>
            </a:endParaRPr>
          </a:p>
          <a:p>
            <a:pPr marL="0" indent="0" algn="just">
              <a:lnSpc>
                <a:spcPct val="80000"/>
              </a:lnSpc>
              <a:buFont typeface="Wingdings" pitchFamily="2" charset="2"/>
              <a:buNone/>
            </a:pPr>
            <a:r>
              <a:rPr lang="ar-SA" sz="2000" b="1" dirty="0">
                <a:solidFill>
                  <a:schemeClr val="tx1">
                    <a:lumMod val="75000"/>
                  </a:schemeClr>
                </a:solidFill>
              </a:rPr>
              <a:t>مرحله برنامه ریزی </a:t>
            </a:r>
            <a:r>
              <a:rPr lang="fa-IR" sz="2000" b="1" dirty="0">
                <a:solidFill>
                  <a:schemeClr val="tx1">
                    <a:lumMod val="75000"/>
                  </a:schemeClr>
                </a:solidFill>
                <a:latin typeface="Arial"/>
              </a:rPr>
              <a:t>–</a:t>
            </a:r>
            <a:r>
              <a:rPr lang="ar-SA" sz="2000" b="1" dirty="0">
                <a:solidFill>
                  <a:schemeClr val="tx1">
                    <a:lumMod val="75000"/>
                  </a:schemeClr>
                </a:solidFill>
              </a:rPr>
              <a:t> پاسخ </a:t>
            </a:r>
            <a:endParaRPr lang="fa-IR" sz="2000" dirty="0">
              <a:solidFill>
                <a:schemeClr val="tx1">
                  <a:lumMod val="75000"/>
                </a:schemeClr>
              </a:solidFill>
            </a:endParaRPr>
          </a:p>
          <a:p>
            <a:pPr marL="0" indent="0" algn="just">
              <a:lnSpc>
                <a:spcPct val="80000"/>
              </a:lnSpc>
              <a:buFont typeface="Wingdings" pitchFamily="2" charset="2"/>
              <a:buNone/>
            </a:pPr>
            <a:r>
              <a:rPr lang="ar-SA" sz="2000" b="1" dirty="0">
                <a:solidFill>
                  <a:schemeClr val="tx1">
                    <a:lumMod val="75000"/>
                  </a:schemeClr>
                </a:solidFill>
              </a:rPr>
              <a:t>بلافاصله بعد از تصمیم گیری درباره نوع حرکت آغاز می شود . دستگاه حرکتی را ب</a:t>
            </a:r>
            <a:r>
              <a:rPr lang="fa-IR" sz="2000" b="1" dirty="0">
                <a:solidFill>
                  <a:schemeClr val="tx1">
                    <a:lumMod val="75000"/>
                  </a:schemeClr>
                </a:solidFill>
              </a:rPr>
              <a:t>ـ</a:t>
            </a:r>
            <a:r>
              <a:rPr lang="ar-SA" sz="2000" b="1" dirty="0">
                <a:solidFill>
                  <a:schemeClr val="tx1">
                    <a:lumMod val="75000"/>
                  </a:schemeClr>
                </a:solidFill>
              </a:rPr>
              <a:t>رای </a:t>
            </a:r>
            <a:endParaRPr lang="en-US" sz="2000" b="1" dirty="0">
              <a:solidFill>
                <a:schemeClr val="tx1">
                  <a:lumMod val="75000"/>
                </a:schemeClr>
              </a:solidFill>
            </a:endParaRPr>
          </a:p>
          <a:p>
            <a:pPr marL="0" indent="0" algn="just">
              <a:lnSpc>
                <a:spcPct val="80000"/>
              </a:lnSpc>
              <a:buFont typeface="Wingdings" pitchFamily="2" charset="2"/>
              <a:buNone/>
            </a:pPr>
            <a:r>
              <a:rPr lang="ar-SA" sz="2000" b="1" dirty="0">
                <a:solidFill>
                  <a:schemeClr val="tx1">
                    <a:lumMod val="75000"/>
                  </a:schemeClr>
                </a:solidFill>
              </a:rPr>
              <a:t>حرکت مورد نیاز سازماندهی کند . </a:t>
            </a:r>
            <a:endParaRPr lang="en-US" sz="2000" b="1" dirty="0">
              <a:solidFill>
                <a:schemeClr val="tx1">
                  <a:lumMod val="75000"/>
                </a:schemeClr>
              </a:solidFill>
            </a:endParaRPr>
          </a:p>
        </p:txBody>
      </p:sp>
    </p:spTree>
  </p:cSld>
  <p:clrMapOvr>
    <a:masterClrMapping/>
  </p:clrMapOvr>
  <p:transition spd="slow" advTm="60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slide(fromBottom)">
                                      <p:cBhvr>
                                        <p:cTn id="7" dur="2000"/>
                                        <p:tgtEl>
                                          <p:spTgt spid="25602"/>
                                        </p:tgtEl>
                                      </p:cBhvr>
                                    </p:animEffect>
                                  </p:childTnLst>
                                </p:cTn>
                              </p:par>
                            </p:childTnLst>
                          </p:cTn>
                        </p:par>
                        <p:par>
                          <p:cTn id="8" fill="hold">
                            <p:stCondLst>
                              <p:cond delay="2000"/>
                            </p:stCondLst>
                            <p:childTnLst>
                              <p:par>
                                <p:cTn id="9" presetID="20" presetClass="entr" presetSubtype="0" fill="hold" grpId="0" nodeType="afterEffect">
                                  <p:stCondLst>
                                    <p:cond delay="0"/>
                                  </p:stCondLst>
                                  <p:childTnLst>
                                    <p:set>
                                      <p:cBhvr>
                                        <p:cTn id="10" dur="1" fill="hold">
                                          <p:stCondLst>
                                            <p:cond delay="0"/>
                                          </p:stCondLst>
                                        </p:cTn>
                                        <p:tgtEl>
                                          <p:spTgt spid="25603">
                                            <p:txEl>
                                              <p:pRg st="0" end="0"/>
                                            </p:txEl>
                                          </p:spTgt>
                                        </p:tgtEl>
                                        <p:attrNameLst>
                                          <p:attrName>style.visibility</p:attrName>
                                        </p:attrNameLst>
                                      </p:cBhvr>
                                      <p:to>
                                        <p:strVal val="visible"/>
                                      </p:to>
                                    </p:set>
                                    <p:animEffect transition="in" filter="wedge">
                                      <p:cBhvr>
                                        <p:cTn id="11" dur="2000"/>
                                        <p:tgtEl>
                                          <p:spTgt spid="25603">
                                            <p:txEl>
                                              <p:pRg st="0" end="0"/>
                                            </p:txEl>
                                          </p:spTgt>
                                        </p:tgtEl>
                                      </p:cBhvr>
                                    </p:animEffect>
                                  </p:childTnLst>
                                </p:cTn>
                              </p:par>
                            </p:childTnLst>
                          </p:cTn>
                        </p:par>
                        <p:par>
                          <p:cTn id="12" fill="hold">
                            <p:stCondLst>
                              <p:cond delay="4000"/>
                            </p:stCondLst>
                            <p:childTnLst>
                              <p:par>
                                <p:cTn id="13" presetID="20" presetClass="entr" presetSubtype="0" fill="hold" grpId="0" nodeType="afterEffect">
                                  <p:stCondLst>
                                    <p:cond delay="0"/>
                                  </p:stCondLst>
                                  <p:childTnLst>
                                    <p:set>
                                      <p:cBhvr>
                                        <p:cTn id="14" dur="1" fill="hold">
                                          <p:stCondLst>
                                            <p:cond delay="0"/>
                                          </p:stCondLst>
                                        </p:cTn>
                                        <p:tgtEl>
                                          <p:spTgt spid="25603">
                                            <p:txEl>
                                              <p:pRg st="1" end="1"/>
                                            </p:txEl>
                                          </p:spTgt>
                                        </p:tgtEl>
                                        <p:attrNameLst>
                                          <p:attrName>style.visibility</p:attrName>
                                        </p:attrNameLst>
                                      </p:cBhvr>
                                      <p:to>
                                        <p:strVal val="visible"/>
                                      </p:to>
                                    </p:set>
                                    <p:animEffect transition="in" filter="wedge">
                                      <p:cBhvr>
                                        <p:cTn id="15" dur="2000"/>
                                        <p:tgtEl>
                                          <p:spTgt spid="25603">
                                            <p:txEl>
                                              <p:pRg st="1" end="1"/>
                                            </p:txEl>
                                          </p:spTgt>
                                        </p:tgtEl>
                                      </p:cBhvr>
                                    </p:animEffect>
                                  </p:childTnLst>
                                </p:cTn>
                              </p:par>
                            </p:childTnLst>
                          </p:cTn>
                        </p:par>
                        <p:par>
                          <p:cTn id="16" fill="hold">
                            <p:stCondLst>
                              <p:cond delay="6000"/>
                            </p:stCondLst>
                            <p:childTnLst>
                              <p:par>
                                <p:cTn id="17" presetID="20" presetClass="entr" presetSubtype="0" fill="hold" grpId="0" nodeType="afterEffect">
                                  <p:stCondLst>
                                    <p:cond delay="0"/>
                                  </p:stCondLst>
                                  <p:childTnLst>
                                    <p:set>
                                      <p:cBhvr>
                                        <p:cTn id="18" dur="1" fill="hold">
                                          <p:stCondLst>
                                            <p:cond delay="0"/>
                                          </p:stCondLst>
                                        </p:cTn>
                                        <p:tgtEl>
                                          <p:spTgt spid="25603">
                                            <p:txEl>
                                              <p:pRg st="2" end="2"/>
                                            </p:txEl>
                                          </p:spTgt>
                                        </p:tgtEl>
                                        <p:attrNameLst>
                                          <p:attrName>style.visibility</p:attrName>
                                        </p:attrNameLst>
                                      </p:cBhvr>
                                      <p:to>
                                        <p:strVal val="visible"/>
                                      </p:to>
                                    </p:set>
                                    <p:animEffect transition="in" filter="wedge">
                                      <p:cBhvr>
                                        <p:cTn id="19" dur="2000"/>
                                        <p:tgtEl>
                                          <p:spTgt spid="25603">
                                            <p:txEl>
                                              <p:pRg st="2" end="2"/>
                                            </p:txEl>
                                          </p:spTgt>
                                        </p:tgtEl>
                                      </p:cBhvr>
                                    </p:animEffect>
                                  </p:childTnLst>
                                </p:cTn>
                              </p:par>
                            </p:childTnLst>
                          </p:cTn>
                        </p:par>
                        <p:par>
                          <p:cTn id="20" fill="hold">
                            <p:stCondLst>
                              <p:cond delay="8000"/>
                            </p:stCondLst>
                            <p:childTnLst>
                              <p:par>
                                <p:cTn id="21" presetID="20" presetClass="entr" presetSubtype="0" fill="hold" grpId="0" nodeType="afterEffect">
                                  <p:stCondLst>
                                    <p:cond delay="0"/>
                                  </p:stCondLst>
                                  <p:childTnLst>
                                    <p:set>
                                      <p:cBhvr>
                                        <p:cTn id="22" dur="1" fill="hold">
                                          <p:stCondLst>
                                            <p:cond delay="0"/>
                                          </p:stCondLst>
                                        </p:cTn>
                                        <p:tgtEl>
                                          <p:spTgt spid="25603">
                                            <p:txEl>
                                              <p:pRg st="3" end="3"/>
                                            </p:txEl>
                                          </p:spTgt>
                                        </p:tgtEl>
                                        <p:attrNameLst>
                                          <p:attrName>style.visibility</p:attrName>
                                        </p:attrNameLst>
                                      </p:cBhvr>
                                      <p:to>
                                        <p:strVal val="visible"/>
                                      </p:to>
                                    </p:set>
                                    <p:animEffect transition="in" filter="wedge">
                                      <p:cBhvr>
                                        <p:cTn id="23" dur="2000"/>
                                        <p:tgtEl>
                                          <p:spTgt spid="25603">
                                            <p:txEl>
                                              <p:pRg st="3" end="3"/>
                                            </p:txEl>
                                          </p:spTgt>
                                        </p:tgtEl>
                                      </p:cBhvr>
                                    </p:animEffect>
                                  </p:childTnLst>
                                </p:cTn>
                              </p:par>
                            </p:childTnLst>
                          </p:cTn>
                        </p:par>
                        <p:par>
                          <p:cTn id="24" fill="hold">
                            <p:stCondLst>
                              <p:cond delay="10000"/>
                            </p:stCondLst>
                            <p:childTnLst>
                              <p:par>
                                <p:cTn id="25" presetID="20" presetClass="entr" presetSubtype="0" fill="hold" grpId="0" nodeType="afterEffect">
                                  <p:stCondLst>
                                    <p:cond delay="0"/>
                                  </p:stCondLst>
                                  <p:childTnLst>
                                    <p:set>
                                      <p:cBhvr>
                                        <p:cTn id="26" dur="1" fill="hold">
                                          <p:stCondLst>
                                            <p:cond delay="0"/>
                                          </p:stCondLst>
                                        </p:cTn>
                                        <p:tgtEl>
                                          <p:spTgt spid="25603">
                                            <p:txEl>
                                              <p:pRg st="5" end="5"/>
                                            </p:txEl>
                                          </p:spTgt>
                                        </p:tgtEl>
                                        <p:attrNameLst>
                                          <p:attrName>style.visibility</p:attrName>
                                        </p:attrNameLst>
                                      </p:cBhvr>
                                      <p:to>
                                        <p:strVal val="visible"/>
                                      </p:to>
                                    </p:set>
                                    <p:animEffect transition="in" filter="wedge">
                                      <p:cBhvr>
                                        <p:cTn id="27" dur="2000"/>
                                        <p:tgtEl>
                                          <p:spTgt spid="25603">
                                            <p:txEl>
                                              <p:pRg st="5" end="5"/>
                                            </p:txEl>
                                          </p:spTgt>
                                        </p:tgtEl>
                                      </p:cBhvr>
                                    </p:animEffect>
                                  </p:childTnLst>
                                </p:cTn>
                              </p:par>
                            </p:childTnLst>
                          </p:cTn>
                        </p:par>
                        <p:par>
                          <p:cTn id="28" fill="hold">
                            <p:stCondLst>
                              <p:cond delay="12000"/>
                            </p:stCondLst>
                            <p:childTnLst>
                              <p:par>
                                <p:cTn id="29" presetID="20" presetClass="entr" presetSubtype="0" fill="hold" grpId="0" nodeType="afterEffect">
                                  <p:stCondLst>
                                    <p:cond delay="0"/>
                                  </p:stCondLst>
                                  <p:childTnLst>
                                    <p:set>
                                      <p:cBhvr>
                                        <p:cTn id="30" dur="1" fill="hold">
                                          <p:stCondLst>
                                            <p:cond delay="0"/>
                                          </p:stCondLst>
                                        </p:cTn>
                                        <p:tgtEl>
                                          <p:spTgt spid="25603">
                                            <p:txEl>
                                              <p:pRg st="6" end="6"/>
                                            </p:txEl>
                                          </p:spTgt>
                                        </p:tgtEl>
                                        <p:attrNameLst>
                                          <p:attrName>style.visibility</p:attrName>
                                        </p:attrNameLst>
                                      </p:cBhvr>
                                      <p:to>
                                        <p:strVal val="visible"/>
                                      </p:to>
                                    </p:set>
                                    <p:animEffect transition="in" filter="wedge">
                                      <p:cBhvr>
                                        <p:cTn id="31" dur="2000"/>
                                        <p:tgtEl>
                                          <p:spTgt spid="25603">
                                            <p:txEl>
                                              <p:pRg st="6" end="6"/>
                                            </p:txEl>
                                          </p:spTgt>
                                        </p:tgtEl>
                                      </p:cBhvr>
                                    </p:animEffect>
                                  </p:childTnLst>
                                </p:cTn>
                              </p:par>
                            </p:childTnLst>
                          </p:cTn>
                        </p:par>
                        <p:par>
                          <p:cTn id="32" fill="hold">
                            <p:stCondLst>
                              <p:cond delay="14000"/>
                            </p:stCondLst>
                            <p:childTnLst>
                              <p:par>
                                <p:cTn id="33" presetID="20" presetClass="entr" presetSubtype="0" fill="hold" grpId="0" nodeType="afterEffect">
                                  <p:stCondLst>
                                    <p:cond delay="0"/>
                                  </p:stCondLst>
                                  <p:childTnLst>
                                    <p:set>
                                      <p:cBhvr>
                                        <p:cTn id="34" dur="1" fill="hold">
                                          <p:stCondLst>
                                            <p:cond delay="0"/>
                                          </p:stCondLst>
                                        </p:cTn>
                                        <p:tgtEl>
                                          <p:spTgt spid="25603">
                                            <p:txEl>
                                              <p:pRg st="7" end="7"/>
                                            </p:txEl>
                                          </p:spTgt>
                                        </p:tgtEl>
                                        <p:attrNameLst>
                                          <p:attrName>style.visibility</p:attrName>
                                        </p:attrNameLst>
                                      </p:cBhvr>
                                      <p:to>
                                        <p:strVal val="visible"/>
                                      </p:to>
                                    </p:set>
                                    <p:animEffect transition="in" filter="wedge">
                                      <p:cBhvr>
                                        <p:cTn id="35" dur="2000"/>
                                        <p:tgtEl>
                                          <p:spTgt spid="25603">
                                            <p:txEl>
                                              <p:pRg st="7" end="7"/>
                                            </p:txEl>
                                          </p:spTgt>
                                        </p:tgtEl>
                                      </p:cBhvr>
                                    </p:animEffect>
                                  </p:childTnLst>
                                </p:cTn>
                              </p:par>
                            </p:childTnLst>
                          </p:cTn>
                        </p:par>
                        <p:par>
                          <p:cTn id="36" fill="hold">
                            <p:stCondLst>
                              <p:cond delay="16000"/>
                            </p:stCondLst>
                            <p:childTnLst>
                              <p:par>
                                <p:cTn id="37" presetID="20" presetClass="entr" presetSubtype="0" fill="hold" grpId="0" nodeType="afterEffect">
                                  <p:stCondLst>
                                    <p:cond delay="0"/>
                                  </p:stCondLst>
                                  <p:childTnLst>
                                    <p:set>
                                      <p:cBhvr>
                                        <p:cTn id="38" dur="1" fill="hold">
                                          <p:stCondLst>
                                            <p:cond delay="0"/>
                                          </p:stCondLst>
                                        </p:cTn>
                                        <p:tgtEl>
                                          <p:spTgt spid="25603">
                                            <p:txEl>
                                              <p:pRg st="8" end="8"/>
                                            </p:txEl>
                                          </p:spTgt>
                                        </p:tgtEl>
                                        <p:attrNameLst>
                                          <p:attrName>style.visibility</p:attrName>
                                        </p:attrNameLst>
                                      </p:cBhvr>
                                      <p:to>
                                        <p:strVal val="visible"/>
                                      </p:to>
                                    </p:set>
                                    <p:animEffect transition="in" filter="wedge">
                                      <p:cBhvr>
                                        <p:cTn id="39" dur="2000"/>
                                        <p:tgtEl>
                                          <p:spTgt spid="25603">
                                            <p:txEl>
                                              <p:pRg st="8" end="8"/>
                                            </p:txEl>
                                          </p:spTgt>
                                        </p:tgtEl>
                                      </p:cBhvr>
                                    </p:animEffect>
                                  </p:childTnLst>
                                </p:cTn>
                              </p:par>
                            </p:childTnLst>
                          </p:cTn>
                        </p:par>
                        <p:par>
                          <p:cTn id="40" fill="hold">
                            <p:stCondLst>
                              <p:cond delay="18000"/>
                            </p:stCondLst>
                            <p:childTnLst>
                              <p:par>
                                <p:cTn id="41" presetID="20" presetClass="entr" presetSubtype="0" fill="hold" grpId="0" nodeType="afterEffect">
                                  <p:stCondLst>
                                    <p:cond delay="0"/>
                                  </p:stCondLst>
                                  <p:childTnLst>
                                    <p:set>
                                      <p:cBhvr>
                                        <p:cTn id="42" dur="1" fill="hold">
                                          <p:stCondLst>
                                            <p:cond delay="0"/>
                                          </p:stCondLst>
                                        </p:cTn>
                                        <p:tgtEl>
                                          <p:spTgt spid="25603">
                                            <p:txEl>
                                              <p:pRg st="9" end="9"/>
                                            </p:txEl>
                                          </p:spTgt>
                                        </p:tgtEl>
                                        <p:attrNameLst>
                                          <p:attrName>style.visibility</p:attrName>
                                        </p:attrNameLst>
                                      </p:cBhvr>
                                      <p:to>
                                        <p:strVal val="visible"/>
                                      </p:to>
                                    </p:set>
                                    <p:animEffect transition="in" filter="wedge">
                                      <p:cBhvr>
                                        <p:cTn id="43" dur="2000"/>
                                        <p:tgtEl>
                                          <p:spTgt spid="25603">
                                            <p:txEl>
                                              <p:pRg st="9" end="9"/>
                                            </p:txEl>
                                          </p:spTgt>
                                        </p:tgtEl>
                                      </p:cBhvr>
                                    </p:animEffect>
                                  </p:childTnLst>
                                </p:cTn>
                              </p:par>
                            </p:childTnLst>
                          </p:cTn>
                        </p:par>
                        <p:par>
                          <p:cTn id="44" fill="hold">
                            <p:stCondLst>
                              <p:cond delay="20000"/>
                            </p:stCondLst>
                            <p:childTnLst>
                              <p:par>
                                <p:cTn id="45" presetID="20" presetClass="entr" presetSubtype="0" fill="hold" grpId="0" nodeType="afterEffect">
                                  <p:stCondLst>
                                    <p:cond delay="0"/>
                                  </p:stCondLst>
                                  <p:childTnLst>
                                    <p:set>
                                      <p:cBhvr>
                                        <p:cTn id="46" dur="1" fill="hold">
                                          <p:stCondLst>
                                            <p:cond delay="0"/>
                                          </p:stCondLst>
                                        </p:cTn>
                                        <p:tgtEl>
                                          <p:spTgt spid="25603">
                                            <p:txEl>
                                              <p:pRg st="11" end="11"/>
                                            </p:txEl>
                                          </p:spTgt>
                                        </p:tgtEl>
                                        <p:attrNameLst>
                                          <p:attrName>style.visibility</p:attrName>
                                        </p:attrNameLst>
                                      </p:cBhvr>
                                      <p:to>
                                        <p:strVal val="visible"/>
                                      </p:to>
                                    </p:set>
                                    <p:animEffect transition="in" filter="wedge">
                                      <p:cBhvr>
                                        <p:cTn id="47" dur="2000"/>
                                        <p:tgtEl>
                                          <p:spTgt spid="25603">
                                            <p:txEl>
                                              <p:pRg st="11" end="11"/>
                                            </p:txEl>
                                          </p:spTgt>
                                        </p:tgtEl>
                                      </p:cBhvr>
                                    </p:animEffect>
                                  </p:childTnLst>
                                </p:cTn>
                              </p:par>
                            </p:childTnLst>
                          </p:cTn>
                        </p:par>
                        <p:par>
                          <p:cTn id="48" fill="hold">
                            <p:stCondLst>
                              <p:cond delay="22000"/>
                            </p:stCondLst>
                            <p:childTnLst>
                              <p:par>
                                <p:cTn id="49" presetID="20" presetClass="entr" presetSubtype="0" fill="hold" grpId="0" nodeType="afterEffect">
                                  <p:stCondLst>
                                    <p:cond delay="0"/>
                                  </p:stCondLst>
                                  <p:childTnLst>
                                    <p:set>
                                      <p:cBhvr>
                                        <p:cTn id="50" dur="1" fill="hold">
                                          <p:stCondLst>
                                            <p:cond delay="0"/>
                                          </p:stCondLst>
                                        </p:cTn>
                                        <p:tgtEl>
                                          <p:spTgt spid="25603">
                                            <p:txEl>
                                              <p:pRg st="12" end="12"/>
                                            </p:txEl>
                                          </p:spTgt>
                                        </p:tgtEl>
                                        <p:attrNameLst>
                                          <p:attrName>style.visibility</p:attrName>
                                        </p:attrNameLst>
                                      </p:cBhvr>
                                      <p:to>
                                        <p:strVal val="visible"/>
                                      </p:to>
                                    </p:set>
                                    <p:animEffect transition="in" filter="wedge">
                                      <p:cBhvr>
                                        <p:cTn id="51" dur="2000"/>
                                        <p:tgtEl>
                                          <p:spTgt spid="25603">
                                            <p:txEl>
                                              <p:pRg st="12" end="12"/>
                                            </p:txEl>
                                          </p:spTgt>
                                        </p:tgtEl>
                                      </p:cBhvr>
                                    </p:animEffect>
                                  </p:childTnLst>
                                </p:cTn>
                              </p:par>
                            </p:childTnLst>
                          </p:cTn>
                        </p:par>
                        <p:par>
                          <p:cTn id="52" fill="hold">
                            <p:stCondLst>
                              <p:cond delay="24000"/>
                            </p:stCondLst>
                            <p:childTnLst>
                              <p:par>
                                <p:cTn id="53" presetID="20" presetClass="entr" presetSubtype="0" fill="hold" grpId="0" nodeType="afterEffect">
                                  <p:stCondLst>
                                    <p:cond delay="0"/>
                                  </p:stCondLst>
                                  <p:childTnLst>
                                    <p:set>
                                      <p:cBhvr>
                                        <p:cTn id="54" dur="1" fill="hold">
                                          <p:stCondLst>
                                            <p:cond delay="0"/>
                                          </p:stCondLst>
                                        </p:cTn>
                                        <p:tgtEl>
                                          <p:spTgt spid="25603">
                                            <p:txEl>
                                              <p:pRg st="13" end="13"/>
                                            </p:txEl>
                                          </p:spTgt>
                                        </p:tgtEl>
                                        <p:attrNameLst>
                                          <p:attrName>style.visibility</p:attrName>
                                        </p:attrNameLst>
                                      </p:cBhvr>
                                      <p:to>
                                        <p:strVal val="visible"/>
                                      </p:to>
                                    </p:set>
                                    <p:animEffect transition="in" filter="wedge">
                                      <p:cBhvr>
                                        <p:cTn id="55" dur="2000"/>
                                        <p:tgtEl>
                                          <p:spTgt spid="2560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P spid="2560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ar-SA" sz="4000" b="1">
                <a:solidFill>
                  <a:srgbClr val="66FF33"/>
                </a:solidFill>
                <a:effectLst/>
              </a:rPr>
              <a:t>زمان واکنش و تصمیم گیری</a:t>
            </a:r>
            <a:r>
              <a:rPr lang="ar-SA" sz="4000">
                <a:solidFill>
                  <a:schemeClr val="tx1"/>
                </a:solidFill>
                <a:effectLst/>
              </a:rPr>
              <a:t> </a:t>
            </a:r>
            <a:r>
              <a:rPr lang="fa-IR" sz="4000">
                <a:solidFill>
                  <a:schemeClr val="tx1"/>
                </a:solidFill>
                <a:effectLst/>
              </a:rPr>
              <a:t/>
            </a:r>
            <a:br>
              <a:rPr lang="fa-IR" sz="4000">
                <a:solidFill>
                  <a:schemeClr val="tx1"/>
                </a:solidFill>
                <a:effectLst/>
              </a:rPr>
            </a:br>
            <a:endParaRPr lang="en-US" sz="4000">
              <a:solidFill>
                <a:schemeClr val="tx1"/>
              </a:solidFill>
              <a:effectLst/>
            </a:endParaRPr>
          </a:p>
        </p:txBody>
      </p:sp>
      <p:sp>
        <p:nvSpPr>
          <p:cNvPr id="13315" name="Rectangle 3"/>
          <p:cNvSpPr>
            <a:spLocks noGrp="1" noChangeArrowheads="1"/>
          </p:cNvSpPr>
          <p:nvPr>
            <p:ph type="body" idx="1"/>
          </p:nvPr>
        </p:nvSpPr>
        <p:spPr/>
        <p:txBody>
          <a:bodyPr/>
          <a:lstStyle/>
          <a:p>
            <a:pPr algn="just">
              <a:buFont typeface="Wingdings" pitchFamily="2" charset="2"/>
              <a:buNone/>
            </a:pPr>
            <a:r>
              <a:rPr lang="ar-SA" sz="2400" b="1" dirty="0">
                <a:solidFill>
                  <a:schemeClr val="tx1">
                    <a:lumMod val="75000"/>
                  </a:schemeClr>
                </a:solidFill>
              </a:rPr>
              <a:t>زمان واکنش نشان دهنده بسیار مهم سرعت تصمیم گیری</a:t>
            </a:r>
            <a:r>
              <a:rPr lang="fa-IR" sz="2400" b="1" dirty="0">
                <a:solidFill>
                  <a:schemeClr val="tx1">
                    <a:lumMod val="75000"/>
                  </a:schemeClr>
                </a:solidFill>
              </a:rPr>
              <a:t> </a:t>
            </a:r>
            <a:r>
              <a:rPr lang="ar-SA" sz="2400" b="1" dirty="0">
                <a:solidFill>
                  <a:schemeClr val="tx1">
                    <a:lumMod val="75000"/>
                  </a:schemeClr>
                </a:solidFill>
              </a:rPr>
              <a:t> و</a:t>
            </a:r>
            <a:r>
              <a:rPr lang="fa-IR" sz="2400" b="1" dirty="0">
                <a:solidFill>
                  <a:schemeClr val="tx1">
                    <a:lumMod val="75000"/>
                  </a:schemeClr>
                </a:solidFill>
              </a:rPr>
              <a:t> </a:t>
            </a:r>
            <a:r>
              <a:rPr lang="ar-SA" sz="2400" b="1" dirty="0">
                <a:solidFill>
                  <a:schemeClr val="tx1">
                    <a:lumMod val="75000"/>
                  </a:schemeClr>
                </a:solidFill>
              </a:rPr>
              <a:t> کارایی آن است . </a:t>
            </a:r>
            <a:endParaRPr lang="fa-IR" sz="2400" b="1" dirty="0">
              <a:solidFill>
                <a:schemeClr val="tx1">
                  <a:lumMod val="75000"/>
                </a:schemeClr>
              </a:solidFill>
            </a:endParaRPr>
          </a:p>
          <a:p>
            <a:pPr algn="just">
              <a:buFont typeface="Wingdings" pitchFamily="2" charset="2"/>
              <a:buNone/>
            </a:pPr>
            <a:r>
              <a:rPr lang="ar-SA" sz="2400" b="1" dirty="0">
                <a:solidFill>
                  <a:schemeClr val="tx1">
                    <a:lumMod val="75000"/>
                  </a:schemeClr>
                </a:solidFill>
              </a:rPr>
              <a:t>به فاصله زمانی بین ارائه غیر منتظره محرک</a:t>
            </a:r>
            <a:r>
              <a:rPr lang="fa-IR" sz="2400" b="1" dirty="0">
                <a:solidFill>
                  <a:schemeClr val="tx1">
                    <a:lumMod val="75000"/>
                  </a:schemeClr>
                </a:solidFill>
              </a:rPr>
              <a:t> </a:t>
            </a:r>
            <a:r>
              <a:rPr lang="ar-SA" sz="2400" b="1" dirty="0">
                <a:solidFill>
                  <a:schemeClr val="tx1">
                    <a:lumMod val="75000"/>
                  </a:schemeClr>
                </a:solidFill>
              </a:rPr>
              <a:t> ت</a:t>
            </a:r>
            <a:r>
              <a:rPr lang="fa-IR" sz="2400" b="1" dirty="0">
                <a:solidFill>
                  <a:schemeClr val="tx1">
                    <a:lumMod val="75000"/>
                  </a:schemeClr>
                </a:solidFill>
              </a:rPr>
              <a:t>ـ</a:t>
            </a:r>
            <a:r>
              <a:rPr lang="ar-SA" sz="2400" b="1" dirty="0">
                <a:solidFill>
                  <a:schemeClr val="tx1">
                    <a:lumMod val="75000"/>
                  </a:schemeClr>
                </a:solidFill>
              </a:rPr>
              <a:t>ا شروع پ</a:t>
            </a:r>
            <a:r>
              <a:rPr lang="fa-IR" sz="2400" b="1" dirty="0">
                <a:solidFill>
                  <a:schemeClr val="tx1">
                    <a:lumMod val="75000"/>
                  </a:schemeClr>
                </a:solidFill>
              </a:rPr>
              <a:t>ـ</a:t>
            </a:r>
            <a:r>
              <a:rPr lang="ar-SA" sz="2400" b="1" dirty="0">
                <a:solidFill>
                  <a:schemeClr val="tx1">
                    <a:lumMod val="75000"/>
                  </a:schemeClr>
                </a:solidFill>
              </a:rPr>
              <a:t>اسخ گفته م</a:t>
            </a:r>
            <a:r>
              <a:rPr lang="fa-IR" sz="2400" b="1" dirty="0">
                <a:solidFill>
                  <a:schemeClr val="tx1">
                    <a:lumMod val="75000"/>
                  </a:schemeClr>
                </a:solidFill>
              </a:rPr>
              <a:t>ـ</a:t>
            </a:r>
            <a:r>
              <a:rPr lang="ar-SA" sz="2400" b="1" dirty="0">
                <a:solidFill>
                  <a:schemeClr val="tx1">
                    <a:lumMod val="75000"/>
                  </a:schemeClr>
                </a:solidFill>
              </a:rPr>
              <a:t>ی شود . </a:t>
            </a:r>
            <a:endParaRPr lang="fa-IR" sz="2400" b="1" dirty="0">
              <a:solidFill>
                <a:schemeClr val="tx1">
                  <a:lumMod val="75000"/>
                </a:schemeClr>
              </a:solidFill>
            </a:endParaRPr>
          </a:p>
          <a:p>
            <a:pPr algn="just">
              <a:buNone/>
            </a:pPr>
            <a:r>
              <a:rPr lang="ar-SA" sz="2400" b="1" dirty="0">
                <a:solidFill>
                  <a:schemeClr val="tx1">
                    <a:lumMod val="75000"/>
                  </a:schemeClr>
                </a:solidFill>
              </a:rPr>
              <a:t>یک مسابقه دو سرعت از زمانی که تپانچه آغاز مسابقه شلیک می شود </a:t>
            </a:r>
            <a:r>
              <a:rPr lang="fa-IR" sz="2400" b="1" dirty="0">
                <a:solidFill>
                  <a:schemeClr val="tx1">
                    <a:lumMod val="75000"/>
                  </a:schemeClr>
                </a:solidFill>
              </a:rPr>
              <a:t>تـ</a:t>
            </a:r>
            <a:r>
              <a:rPr lang="ar-SA" sz="2400" b="1" dirty="0">
                <a:solidFill>
                  <a:schemeClr val="tx1">
                    <a:lumMod val="75000"/>
                  </a:schemeClr>
                </a:solidFill>
              </a:rPr>
              <a:t>ا </a:t>
            </a:r>
            <a:r>
              <a:rPr lang="ar-SA" sz="2400" b="1" dirty="0" smtClean="0">
                <a:solidFill>
                  <a:schemeClr val="tx1">
                    <a:lumMod val="75000"/>
                  </a:schemeClr>
                </a:solidFill>
              </a:rPr>
              <a:t>زمانیک</a:t>
            </a:r>
            <a:r>
              <a:rPr lang="fa-IR" sz="2400" b="1" dirty="0" smtClean="0">
                <a:solidFill>
                  <a:schemeClr val="tx1">
                    <a:lumMod val="75000"/>
                  </a:schemeClr>
                </a:solidFill>
              </a:rPr>
              <a:t>ـ</a:t>
            </a:r>
            <a:r>
              <a:rPr lang="ar-SA" sz="2400" b="1" dirty="0" smtClean="0">
                <a:solidFill>
                  <a:schemeClr val="tx1">
                    <a:lumMod val="75000"/>
                  </a:schemeClr>
                </a:solidFill>
              </a:rPr>
              <a:t>ه دونده دویدن را آغاز می کند مثال خوبی از زمان واکنش است . </a:t>
            </a:r>
            <a:endParaRPr lang="fa-IR" sz="2400" b="1" dirty="0" smtClean="0">
              <a:solidFill>
                <a:schemeClr val="tx1">
                  <a:lumMod val="75000"/>
                </a:schemeClr>
              </a:solidFill>
            </a:endParaRPr>
          </a:p>
          <a:p>
            <a:pPr algn="just">
              <a:buFont typeface="Wingdings" pitchFamily="2" charset="2"/>
              <a:buNone/>
            </a:pPr>
            <a:endParaRPr lang="fa-IR" sz="2400" b="1" dirty="0">
              <a:solidFill>
                <a:schemeClr val="tx1">
                  <a:lumMod val="75000"/>
                </a:schemeClr>
              </a:solidFill>
            </a:endParaRPr>
          </a:p>
          <a:p>
            <a:endParaRPr lang="en-US" sz="2400" b="1" dirty="0"/>
          </a:p>
        </p:txBody>
      </p:sp>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ar-SA" sz="4000" b="1">
                <a:solidFill>
                  <a:srgbClr val="66FF33"/>
                </a:solidFill>
                <a:effectLst/>
              </a:rPr>
              <a:t>زمان واکنش و تصمیم گیری</a:t>
            </a:r>
            <a:r>
              <a:rPr lang="ar-SA" sz="4000">
                <a:solidFill>
                  <a:schemeClr val="tx1"/>
                </a:solidFill>
                <a:effectLst/>
              </a:rPr>
              <a:t> </a:t>
            </a:r>
            <a:r>
              <a:rPr lang="fa-IR" sz="4000">
                <a:solidFill>
                  <a:schemeClr val="tx1"/>
                </a:solidFill>
                <a:effectLst/>
              </a:rPr>
              <a:t/>
            </a:r>
            <a:br>
              <a:rPr lang="fa-IR" sz="4000">
                <a:solidFill>
                  <a:schemeClr val="tx1"/>
                </a:solidFill>
                <a:effectLst/>
              </a:rPr>
            </a:br>
            <a:endParaRPr lang="en-US" sz="4000">
              <a:solidFill>
                <a:schemeClr val="tx1"/>
              </a:solidFill>
              <a:effectLst/>
            </a:endParaRPr>
          </a:p>
        </p:txBody>
      </p:sp>
      <p:sp>
        <p:nvSpPr>
          <p:cNvPr id="14339" name="Rectangle 3"/>
          <p:cNvSpPr>
            <a:spLocks noGrp="1" noChangeArrowheads="1"/>
          </p:cNvSpPr>
          <p:nvPr>
            <p:ph type="body" idx="1"/>
          </p:nvPr>
        </p:nvSpPr>
        <p:spPr/>
        <p:txBody>
          <a:bodyPr/>
          <a:lstStyle/>
          <a:p>
            <a:pPr algn="just">
              <a:lnSpc>
                <a:spcPct val="90000"/>
              </a:lnSpc>
              <a:buFont typeface="Wingdings" pitchFamily="2" charset="2"/>
              <a:buNone/>
            </a:pPr>
            <a:r>
              <a:rPr lang="ar-SA" sz="2400" b="1" dirty="0">
                <a:solidFill>
                  <a:schemeClr val="tx1">
                    <a:lumMod val="75000"/>
                  </a:schemeClr>
                </a:solidFill>
              </a:rPr>
              <a:t>زمان واکنش در بسیاری از ورزشهای دیگر نیز نشان دهنده </a:t>
            </a:r>
            <a:r>
              <a:rPr lang="fa-IR" sz="2400" b="1" dirty="0">
                <a:solidFill>
                  <a:schemeClr val="tx1">
                    <a:lumMod val="75000"/>
                  </a:schemeClr>
                </a:solidFill>
              </a:rPr>
              <a:t> </a:t>
            </a:r>
            <a:r>
              <a:rPr lang="ar-SA" sz="2400" b="1" dirty="0">
                <a:solidFill>
                  <a:schemeClr val="tx1">
                    <a:lumMod val="75000"/>
                  </a:schemeClr>
                </a:solidFill>
              </a:rPr>
              <a:t>سرعت تصمیم گیری است . در بسیاری از مهارتهای سریع ، موفقیت ورزشکار بسته به سرعتی استکه وی می تواند با آن ش</a:t>
            </a:r>
            <a:r>
              <a:rPr lang="fa-IR" sz="2400" b="1" dirty="0">
                <a:solidFill>
                  <a:schemeClr val="tx1">
                    <a:lumMod val="75000"/>
                  </a:schemeClr>
                </a:solidFill>
              </a:rPr>
              <a:t>ـ</a:t>
            </a:r>
            <a:r>
              <a:rPr lang="ar-SA" sz="2400" b="1" dirty="0">
                <a:solidFill>
                  <a:schemeClr val="tx1">
                    <a:lumMod val="75000"/>
                  </a:schemeClr>
                </a:solidFill>
              </a:rPr>
              <a:t>رایط </a:t>
            </a:r>
            <a:r>
              <a:rPr lang="fa-IR" sz="2400" b="1" dirty="0">
                <a:solidFill>
                  <a:schemeClr val="tx1">
                    <a:lumMod val="75000"/>
                  </a:schemeClr>
                </a:solidFill>
              </a:rPr>
              <a:t> </a:t>
            </a:r>
            <a:r>
              <a:rPr lang="ar-SA" sz="2400" b="1" dirty="0">
                <a:solidFill>
                  <a:schemeClr val="tx1">
                    <a:lumMod val="75000"/>
                  </a:schemeClr>
                </a:solidFill>
              </a:rPr>
              <a:t>محیطی ی</a:t>
            </a:r>
            <a:r>
              <a:rPr lang="fa-IR" sz="2400" b="1" dirty="0">
                <a:solidFill>
                  <a:schemeClr val="tx1">
                    <a:lumMod val="75000"/>
                  </a:schemeClr>
                </a:solidFill>
              </a:rPr>
              <a:t>ـ</a:t>
            </a:r>
            <a:r>
              <a:rPr lang="ar-SA" sz="2400" b="1" dirty="0">
                <a:solidFill>
                  <a:schemeClr val="tx1">
                    <a:lumMod val="75000"/>
                  </a:schemeClr>
                </a:solidFill>
              </a:rPr>
              <a:t>ا حرکت ح</a:t>
            </a:r>
            <a:r>
              <a:rPr lang="fa-IR" sz="2400" b="1" dirty="0">
                <a:solidFill>
                  <a:schemeClr val="tx1">
                    <a:lumMod val="75000"/>
                  </a:schemeClr>
                </a:solidFill>
              </a:rPr>
              <a:t>ـ</a:t>
            </a:r>
            <a:r>
              <a:rPr lang="ar-SA" sz="2400" b="1" dirty="0">
                <a:solidFill>
                  <a:schemeClr val="tx1">
                    <a:lumMod val="75000"/>
                  </a:schemeClr>
                </a:solidFill>
              </a:rPr>
              <a:t>ریف را شناسایی کند و تصمیم بگیرد که چه واکنشی نشان بدهد و سپس حرکت مناسب را آغاز کند </a:t>
            </a:r>
            <a:endParaRPr lang="fa-IR" sz="2400" b="1" dirty="0">
              <a:solidFill>
                <a:schemeClr val="tx1">
                  <a:lumMod val="75000"/>
                </a:schemeClr>
              </a:solidFill>
            </a:endParaRPr>
          </a:p>
          <a:p>
            <a:pPr algn="just">
              <a:lnSpc>
                <a:spcPct val="90000"/>
              </a:lnSpc>
              <a:buFont typeface="Wingdings" pitchFamily="2" charset="2"/>
              <a:buNone/>
            </a:pPr>
            <a:r>
              <a:rPr lang="ar-SA" sz="2400" b="1" dirty="0">
                <a:solidFill>
                  <a:schemeClr val="tx1">
                    <a:lumMod val="75000"/>
                  </a:schemeClr>
                </a:solidFill>
              </a:rPr>
              <a:t> </a:t>
            </a:r>
            <a:endParaRPr lang="fa-IR" sz="2400" b="1" dirty="0">
              <a:solidFill>
                <a:schemeClr val="tx1">
                  <a:lumMod val="75000"/>
                </a:schemeClr>
              </a:solidFill>
            </a:endParaRPr>
          </a:p>
          <a:p>
            <a:pPr algn="just">
              <a:lnSpc>
                <a:spcPct val="90000"/>
              </a:lnSpc>
              <a:buFont typeface="Wingdings" pitchFamily="2" charset="2"/>
              <a:buNone/>
            </a:pPr>
            <a:r>
              <a:rPr lang="ar-SA" sz="2400" b="1" dirty="0">
                <a:solidFill>
                  <a:schemeClr val="tx1">
                    <a:lumMod val="75000"/>
                  </a:schemeClr>
                </a:solidFill>
              </a:rPr>
              <a:t>. موفقیت هایی این چنین در ورزشهایی مانند : مشت زنی ، فوتبال و اتومبیلرانی فراوان ب</a:t>
            </a:r>
            <a:r>
              <a:rPr lang="fa-IR" sz="2400" b="1" dirty="0">
                <a:solidFill>
                  <a:schemeClr val="tx1">
                    <a:lumMod val="75000"/>
                  </a:schemeClr>
                </a:solidFill>
              </a:rPr>
              <a:t>ـ</a:t>
            </a:r>
            <a:r>
              <a:rPr lang="ar-SA" sz="2400" b="1" dirty="0">
                <a:solidFill>
                  <a:schemeClr val="tx1">
                    <a:lumMod val="75000"/>
                  </a:schemeClr>
                </a:solidFill>
              </a:rPr>
              <a:t>ه چشم می خورد . </a:t>
            </a:r>
            <a:endParaRPr lang="fa-IR" sz="2400" b="1" dirty="0">
              <a:solidFill>
                <a:schemeClr val="tx1">
                  <a:lumMod val="75000"/>
                </a:schemeClr>
              </a:solidFill>
            </a:endParaRPr>
          </a:p>
          <a:p>
            <a:pPr algn="just">
              <a:lnSpc>
                <a:spcPct val="90000"/>
              </a:lnSpc>
              <a:buFont typeface="Wingdings" pitchFamily="2" charset="2"/>
              <a:buNone/>
            </a:pPr>
            <a:endParaRPr lang="en-US" sz="2400" b="1" dirty="0">
              <a:solidFill>
                <a:schemeClr val="tx1">
                  <a:lumMod val="75000"/>
                </a:schemeClr>
              </a:solidFill>
            </a:endParaRPr>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2"/>
          <p:cNvSpPr>
            <a:spLocks noGrp="1" noChangeArrowheads="1"/>
          </p:cNvSpPr>
          <p:nvPr>
            <p:ph type="title"/>
          </p:nvPr>
        </p:nvSpPr>
        <p:spPr/>
        <p:txBody>
          <a:bodyPr/>
          <a:lstStyle/>
          <a:p>
            <a:r>
              <a:rPr lang="fa-IR" sz="3200"/>
              <a:t>روانشناسی حرکتی  </a:t>
            </a:r>
            <a:r>
              <a:rPr lang="en-US" sz="3200"/>
              <a:t>kinesological pshycology</a:t>
            </a:r>
          </a:p>
        </p:txBody>
      </p:sp>
      <p:sp>
        <p:nvSpPr>
          <p:cNvPr id="26627" name="Rectangle 3"/>
          <p:cNvSpPr>
            <a:spLocks noGrp="1" noChangeArrowheads="1"/>
          </p:cNvSpPr>
          <p:nvPr>
            <p:ph type="body" idx="1"/>
          </p:nvPr>
        </p:nvSpPr>
        <p:spPr/>
        <p:txBody>
          <a:bodyPr/>
          <a:lstStyle/>
          <a:p>
            <a:r>
              <a:rPr lang="fa-IR"/>
              <a:t>                       روانشناسی حرکتی</a:t>
            </a:r>
            <a:endParaRPr lang="en-US"/>
          </a:p>
        </p:txBody>
      </p:sp>
      <p:sp>
        <p:nvSpPr>
          <p:cNvPr id="26628" name="Line 4"/>
          <p:cNvSpPr>
            <a:spLocks noChangeShapeType="1"/>
          </p:cNvSpPr>
          <p:nvPr/>
        </p:nvSpPr>
        <p:spPr bwMode="auto">
          <a:xfrm flipV="1">
            <a:off x="1908175" y="2852738"/>
            <a:ext cx="1800225" cy="1871662"/>
          </a:xfrm>
          <a:prstGeom prst="line">
            <a:avLst/>
          </a:prstGeom>
          <a:noFill/>
          <a:ln w="9525">
            <a:solidFill>
              <a:schemeClr val="tx1"/>
            </a:solidFill>
            <a:round/>
            <a:headEnd/>
            <a:tailEnd type="triangle" w="med" len="med"/>
          </a:ln>
          <a:effectLst/>
        </p:spPr>
        <p:txBody>
          <a:bodyPr/>
          <a:lstStyle/>
          <a:p>
            <a:endParaRPr lang="en-US"/>
          </a:p>
        </p:txBody>
      </p:sp>
      <p:sp>
        <p:nvSpPr>
          <p:cNvPr id="26629" name="Oval 5"/>
          <p:cNvSpPr>
            <a:spLocks noChangeArrowheads="1"/>
          </p:cNvSpPr>
          <p:nvPr/>
        </p:nvSpPr>
        <p:spPr bwMode="auto">
          <a:xfrm>
            <a:off x="755650" y="4581525"/>
            <a:ext cx="1800225" cy="1296988"/>
          </a:xfrm>
          <a:prstGeom prst="ellipse">
            <a:avLst/>
          </a:prstGeom>
          <a:solidFill>
            <a:schemeClr val="accent1"/>
          </a:solidFill>
          <a:ln w="9525">
            <a:solidFill>
              <a:schemeClr val="tx1"/>
            </a:solidFill>
            <a:round/>
            <a:headEnd/>
            <a:tailEnd/>
          </a:ln>
          <a:effectLst/>
        </p:spPr>
        <p:txBody>
          <a:bodyPr wrap="none" anchor="ctr"/>
          <a:lstStyle/>
          <a:p>
            <a:pPr algn="ctr"/>
            <a:r>
              <a:rPr lang="fa-IR"/>
              <a:t>روانشناسی اجتماعی </a:t>
            </a:r>
          </a:p>
          <a:p>
            <a:pPr algn="ctr"/>
            <a:r>
              <a:rPr lang="fa-IR"/>
              <a:t>و شخصیت</a:t>
            </a:r>
            <a:endParaRPr lang="en-US"/>
          </a:p>
        </p:txBody>
      </p:sp>
      <p:sp>
        <p:nvSpPr>
          <p:cNvPr id="26630" name="Line 6"/>
          <p:cNvSpPr>
            <a:spLocks noChangeShapeType="1"/>
          </p:cNvSpPr>
          <p:nvPr/>
        </p:nvSpPr>
        <p:spPr bwMode="auto">
          <a:xfrm flipV="1">
            <a:off x="3851275" y="2852738"/>
            <a:ext cx="576263" cy="1728787"/>
          </a:xfrm>
          <a:prstGeom prst="line">
            <a:avLst/>
          </a:prstGeom>
          <a:noFill/>
          <a:ln w="9525">
            <a:solidFill>
              <a:schemeClr val="tx1"/>
            </a:solidFill>
            <a:round/>
            <a:headEnd/>
            <a:tailEnd type="triangle" w="med" len="med"/>
          </a:ln>
          <a:effectLst/>
        </p:spPr>
        <p:txBody>
          <a:bodyPr/>
          <a:lstStyle/>
          <a:p>
            <a:endParaRPr lang="en-US"/>
          </a:p>
        </p:txBody>
      </p:sp>
      <p:sp>
        <p:nvSpPr>
          <p:cNvPr id="26631" name="Line 7"/>
          <p:cNvSpPr>
            <a:spLocks noChangeShapeType="1"/>
          </p:cNvSpPr>
          <p:nvPr/>
        </p:nvSpPr>
        <p:spPr bwMode="auto">
          <a:xfrm flipH="1" flipV="1">
            <a:off x="5292725" y="2924175"/>
            <a:ext cx="358775" cy="1728788"/>
          </a:xfrm>
          <a:prstGeom prst="line">
            <a:avLst/>
          </a:prstGeom>
          <a:noFill/>
          <a:ln w="9525">
            <a:solidFill>
              <a:schemeClr val="tx1"/>
            </a:solidFill>
            <a:round/>
            <a:headEnd/>
            <a:tailEnd type="triangle" w="med" len="med"/>
          </a:ln>
          <a:effectLst/>
        </p:spPr>
        <p:txBody>
          <a:bodyPr/>
          <a:lstStyle/>
          <a:p>
            <a:endParaRPr lang="en-US"/>
          </a:p>
        </p:txBody>
      </p:sp>
      <p:sp>
        <p:nvSpPr>
          <p:cNvPr id="26632" name="Line 8"/>
          <p:cNvSpPr>
            <a:spLocks noChangeShapeType="1"/>
          </p:cNvSpPr>
          <p:nvPr/>
        </p:nvSpPr>
        <p:spPr bwMode="auto">
          <a:xfrm flipH="1" flipV="1">
            <a:off x="5795963" y="2924175"/>
            <a:ext cx="1800225" cy="1657350"/>
          </a:xfrm>
          <a:prstGeom prst="line">
            <a:avLst/>
          </a:prstGeom>
          <a:noFill/>
          <a:ln w="9525">
            <a:solidFill>
              <a:schemeClr val="tx1"/>
            </a:solidFill>
            <a:round/>
            <a:headEnd/>
            <a:tailEnd type="triangle" w="med" len="med"/>
          </a:ln>
          <a:effectLst/>
        </p:spPr>
        <p:txBody>
          <a:bodyPr/>
          <a:lstStyle/>
          <a:p>
            <a:endParaRPr lang="en-US"/>
          </a:p>
        </p:txBody>
      </p:sp>
      <p:sp>
        <p:nvSpPr>
          <p:cNvPr id="26633" name="Oval 9"/>
          <p:cNvSpPr>
            <a:spLocks noChangeArrowheads="1"/>
          </p:cNvSpPr>
          <p:nvPr/>
        </p:nvSpPr>
        <p:spPr bwMode="auto">
          <a:xfrm>
            <a:off x="2700338" y="4581525"/>
            <a:ext cx="1943100" cy="1296988"/>
          </a:xfrm>
          <a:prstGeom prst="ellipse">
            <a:avLst/>
          </a:prstGeom>
          <a:solidFill>
            <a:schemeClr val="accent1"/>
          </a:solidFill>
          <a:ln w="9525">
            <a:solidFill>
              <a:schemeClr val="tx1"/>
            </a:solidFill>
            <a:round/>
            <a:headEnd/>
            <a:tailEnd/>
          </a:ln>
          <a:effectLst/>
        </p:spPr>
        <p:txBody>
          <a:bodyPr wrap="none" anchor="ctr"/>
          <a:lstStyle/>
          <a:p>
            <a:pPr algn="ctr"/>
            <a:r>
              <a:rPr lang="fa-IR"/>
              <a:t>روانشناسی</a:t>
            </a:r>
          </a:p>
          <a:p>
            <a:pPr algn="ctr"/>
            <a:r>
              <a:rPr lang="fa-IR"/>
              <a:t>ورزش</a:t>
            </a:r>
            <a:endParaRPr lang="en-US"/>
          </a:p>
        </p:txBody>
      </p:sp>
      <p:sp>
        <p:nvSpPr>
          <p:cNvPr id="26634" name="Oval 10"/>
          <p:cNvSpPr>
            <a:spLocks noChangeArrowheads="1"/>
          </p:cNvSpPr>
          <p:nvPr/>
        </p:nvSpPr>
        <p:spPr bwMode="auto">
          <a:xfrm>
            <a:off x="4859338" y="4652963"/>
            <a:ext cx="1944687" cy="1296987"/>
          </a:xfrm>
          <a:prstGeom prst="ellipse">
            <a:avLst/>
          </a:prstGeom>
          <a:solidFill>
            <a:schemeClr val="accent1"/>
          </a:solidFill>
          <a:ln w="9525">
            <a:solidFill>
              <a:schemeClr val="tx1"/>
            </a:solidFill>
            <a:round/>
            <a:headEnd/>
            <a:tailEnd/>
          </a:ln>
          <a:effectLst/>
        </p:spPr>
        <p:txBody>
          <a:bodyPr wrap="none" anchor="ctr"/>
          <a:lstStyle/>
          <a:p>
            <a:pPr algn="ctr"/>
            <a:r>
              <a:rPr lang="fa-IR"/>
              <a:t>یادکیری حرکتی</a:t>
            </a:r>
            <a:endParaRPr lang="en-US"/>
          </a:p>
        </p:txBody>
      </p:sp>
      <p:sp>
        <p:nvSpPr>
          <p:cNvPr id="26635" name="Oval 11"/>
          <p:cNvSpPr>
            <a:spLocks noChangeArrowheads="1"/>
          </p:cNvSpPr>
          <p:nvPr/>
        </p:nvSpPr>
        <p:spPr bwMode="auto">
          <a:xfrm>
            <a:off x="6877050" y="4581525"/>
            <a:ext cx="2016125" cy="1296988"/>
          </a:xfrm>
          <a:prstGeom prst="ellipse">
            <a:avLst/>
          </a:prstGeom>
          <a:solidFill>
            <a:schemeClr val="accent1"/>
          </a:solidFill>
          <a:ln w="9525">
            <a:solidFill>
              <a:schemeClr val="tx1"/>
            </a:solidFill>
            <a:round/>
            <a:headEnd/>
            <a:tailEnd/>
          </a:ln>
          <a:effectLst/>
        </p:spPr>
        <p:txBody>
          <a:bodyPr wrap="none" anchor="ctr"/>
          <a:lstStyle/>
          <a:p>
            <a:pPr algn="ctr"/>
            <a:r>
              <a:rPr lang="fa-IR"/>
              <a:t>رشد و تکامل </a:t>
            </a:r>
          </a:p>
          <a:p>
            <a:pPr algn="ctr"/>
            <a:r>
              <a:rPr lang="fa-IR"/>
              <a:t>حرکتی</a:t>
            </a:r>
            <a:endParaRPr lang="en-US"/>
          </a:p>
        </p:txBody>
      </p:sp>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algn="r"/>
            <a:r>
              <a:rPr lang="ar-SA" b="1" dirty="0">
                <a:solidFill>
                  <a:srgbClr val="66FF33"/>
                </a:solidFill>
                <a:effectLst/>
              </a:rPr>
              <a:t>زمان واکنش و تصمیم گیری</a:t>
            </a:r>
            <a:endParaRPr lang="en-US" b="1" dirty="0">
              <a:solidFill>
                <a:srgbClr val="66FF33"/>
              </a:solidFill>
              <a:effectLst/>
            </a:endParaRPr>
          </a:p>
        </p:txBody>
      </p:sp>
      <p:sp>
        <p:nvSpPr>
          <p:cNvPr id="15363" name="Rectangle 3"/>
          <p:cNvSpPr>
            <a:spLocks noGrp="1" noChangeArrowheads="1"/>
          </p:cNvSpPr>
          <p:nvPr>
            <p:ph type="body" idx="1"/>
          </p:nvPr>
        </p:nvSpPr>
        <p:spPr/>
        <p:txBody>
          <a:bodyPr/>
          <a:lstStyle/>
          <a:p>
            <a:pPr algn="just">
              <a:buFont typeface="Wingdings" pitchFamily="2" charset="2"/>
              <a:buNone/>
            </a:pPr>
            <a:r>
              <a:rPr lang="ar-SA" b="1" dirty="0">
                <a:solidFill>
                  <a:schemeClr val="tx1">
                    <a:lumMod val="75000"/>
                  </a:schemeClr>
                </a:solidFill>
              </a:rPr>
              <a:t>زمان واکنش وقتی آغاز می شود ک</a:t>
            </a:r>
            <a:r>
              <a:rPr lang="fa-IR" b="1" dirty="0">
                <a:solidFill>
                  <a:schemeClr val="tx1">
                    <a:lumMod val="75000"/>
                  </a:schemeClr>
                </a:solidFill>
              </a:rPr>
              <a:t>ـ</a:t>
            </a:r>
            <a:r>
              <a:rPr lang="ar-SA" b="1" dirty="0">
                <a:solidFill>
                  <a:schemeClr val="tx1">
                    <a:lumMod val="75000"/>
                  </a:schemeClr>
                </a:solidFill>
              </a:rPr>
              <a:t>ه محرک ارائ</a:t>
            </a:r>
            <a:r>
              <a:rPr lang="fa-IR" b="1" dirty="0">
                <a:solidFill>
                  <a:schemeClr val="tx1">
                    <a:lumMod val="75000"/>
                  </a:schemeClr>
                </a:solidFill>
              </a:rPr>
              <a:t>ـ</a:t>
            </a:r>
            <a:r>
              <a:rPr lang="ar-SA" b="1" dirty="0">
                <a:solidFill>
                  <a:schemeClr val="tx1">
                    <a:lumMod val="75000"/>
                  </a:schemeClr>
                </a:solidFill>
              </a:rPr>
              <a:t>ه شده است و </a:t>
            </a:r>
            <a:endParaRPr lang="fa-IR" b="1" dirty="0">
              <a:solidFill>
                <a:schemeClr val="tx1">
                  <a:lumMod val="75000"/>
                </a:schemeClr>
              </a:solidFill>
            </a:endParaRPr>
          </a:p>
          <a:p>
            <a:pPr algn="just">
              <a:buFont typeface="Wingdings" pitchFamily="2" charset="2"/>
              <a:buNone/>
            </a:pPr>
            <a:r>
              <a:rPr lang="ar-SA" b="1" dirty="0">
                <a:solidFill>
                  <a:schemeClr val="tx1">
                    <a:lumMod val="75000"/>
                  </a:schemeClr>
                </a:solidFill>
              </a:rPr>
              <a:t>هنگامی پایان میپذیرد که پاسخ شروع شده باشد .</a:t>
            </a:r>
            <a:r>
              <a:rPr lang="en-US" b="1" dirty="0">
                <a:solidFill>
                  <a:schemeClr val="tx1">
                    <a:lumMod val="75000"/>
                  </a:schemeClr>
                </a:solidFill>
              </a:rPr>
              <a:t> </a:t>
            </a:r>
            <a:r>
              <a:rPr lang="ar-SA" b="1" dirty="0">
                <a:solidFill>
                  <a:schemeClr val="tx1">
                    <a:lumMod val="75000"/>
                  </a:schemeClr>
                </a:solidFill>
              </a:rPr>
              <a:t>بنابر این زمان واکنش</a:t>
            </a:r>
            <a:r>
              <a:rPr lang="fa-IR" b="1" dirty="0">
                <a:solidFill>
                  <a:schemeClr val="tx1">
                    <a:lumMod val="75000"/>
                  </a:schemeClr>
                </a:solidFill>
              </a:rPr>
              <a:t> </a:t>
            </a:r>
            <a:r>
              <a:rPr lang="ar-SA" b="1" dirty="0">
                <a:solidFill>
                  <a:schemeClr val="tx1">
                    <a:lumMod val="75000"/>
                  </a:schemeClr>
                </a:solidFill>
              </a:rPr>
              <a:t>مجموع سه مرحله پردازش اطلاعات است </a:t>
            </a:r>
            <a:r>
              <a:rPr lang="fa-IR" b="1" dirty="0">
                <a:solidFill>
                  <a:schemeClr val="tx1">
                    <a:lumMod val="75000"/>
                  </a:schemeClr>
                </a:solidFill>
              </a:rPr>
              <a:t>.</a:t>
            </a:r>
            <a:endParaRPr lang="en-US" b="1" dirty="0">
              <a:solidFill>
                <a:schemeClr val="tx1">
                  <a:lumMod val="75000"/>
                </a:schemeClr>
              </a:solidFill>
            </a:endParaRPr>
          </a:p>
          <a:p>
            <a:endParaRPr lang="en-US" dirty="0">
              <a:solidFill>
                <a:schemeClr val="tx1">
                  <a:lumMod val="75000"/>
                </a:schemeClr>
              </a:solidFill>
            </a:endParaRPr>
          </a:p>
        </p:txBody>
      </p:sp>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252413" y="1125538"/>
            <a:ext cx="9396413" cy="4968875"/>
          </a:xfrm>
          <a:prstGeom prst="rect">
            <a:avLst/>
          </a:prstGeom>
          <a:noFill/>
          <a:ln w="9525">
            <a:noFill/>
            <a:miter lim="800000"/>
            <a:headEnd/>
            <a:tailEnd/>
          </a:ln>
          <a:effectLst/>
        </p:spPr>
        <p:txBody>
          <a:bodyPr/>
          <a:lstStyle/>
          <a:p>
            <a:pPr marL="342900" indent="-342900" algn="just">
              <a:spcBef>
                <a:spcPct val="20000"/>
              </a:spcBef>
              <a:buClr>
                <a:schemeClr val="hlink"/>
              </a:buClr>
              <a:buSzPct val="65000"/>
              <a:buFont typeface="Wingdings" pitchFamily="2" charset="2"/>
              <a:buNone/>
            </a:pPr>
            <a:r>
              <a:rPr lang="ar-SA" sz="2000" dirty="0">
                <a:solidFill>
                  <a:schemeClr val="tx1">
                    <a:lumMod val="75000"/>
                  </a:schemeClr>
                </a:solidFill>
                <a:effectLst>
                  <a:outerShdw blurRad="38100" dist="38100" dir="2700000" algn="tl">
                    <a:srgbClr val="000000"/>
                  </a:outerShdw>
                </a:effectLst>
                <a:cs typeface="+mn-cs"/>
              </a:rPr>
              <a:t>تعداد محرک </a:t>
            </a:r>
            <a:r>
              <a:rPr lang="fa-IR" sz="2000" dirty="0">
                <a:solidFill>
                  <a:schemeClr val="tx1">
                    <a:lumMod val="75000"/>
                  </a:schemeClr>
                </a:solidFill>
                <a:effectLst>
                  <a:outerShdw blurRad="38100" dist="38100" dir="2700000" algn="tl">
                    <a:srgbClr val="000000"/>
                  </a:outerShdw>
                </a:effectLst>
                <a:latin typeface="Arial"/>
                <a:cs typeface="+mn-cs"/>
              </a:rPr>
              <a:t>–</a:t>
            </a:r>
            <a:r>
              <a:rPr lang="ar-SA" sz="2000" dirty="0">
                <a:solidFill>
                  <a:schemeClr val="tx1">
                    <a:lumMod val="75000"/>
                  </a:schemeClr>
                </a:solidFill>
                <a:effectLst>
                  <a:outerShdw blurRad="38100" dist="38100" dir="2700000" algn="tl">
                    <a:srgbClr val="000000"/>
                  </a:outerShdw>
                </a:effectLst>
                <a:cs typeface="+mn-cs"/>
              </a:rPr>
              <a:t> پاسخ </a:t>
            </a:r>
            <a:endParaRPr lang="fa-IR" sz="2000" dirty="0">
              <a:solidFill>
                <a:schemeClr val="tx1">
                  <a:lumMod val="75000"/>
                </a:schemeClr>
              </a:solidFill>
              <a:effectLst>
                <a:outerShdw blurRad="38100" dist="38100" dir="2700000" algn="tl">
                  <a:srgbClr val="000000"/>
                </a:outerShdw>
              </a:effectLst>
              <a:cs typeface="+mn-cs"/>
            </a:endParaRPr>
          </a:p>
          <a:p>
            <a:pPr marL="342900" indent="-342900" algn="just">
              <a:spcBef>
                <a:spcPct val="20000"/>
              </a:spcBef>
              <a:buClr>
                <a:schemeClr val="hlink"/>
              </a:buClr>
              <a:buSzPct val="65000"/>
              <a:buFont typeface="Wingdings" pitchFamily="2" charset="2"/>
              <a:buNone/>
            </a:pPr>
            <a:endParaRPr lang="fa-IR" sz="2000" dirty="0">
              <a:solidFill>
                <a:schemeClr val="tx1">
                  <a:lumMod val="75000"/>
                </a:schemeClr>
              </a:solidFill>
              <a:effectLst>
                <a:outerShdw blurRad="38100" dist="38100" dir="2700000" algn="tl">
                  <a:srgbClr val="000000"/>
                </a:outerShdw>
              </a:effectLst>
              <a:cs typeface="+mn-cs"/>
            </a:endParaRPr>
          </a:p>
          <a:p>
            <a:pPr marL="342900" indent="-342900" algn="just">
              <a:spcBef>
                <a:spcPct val="20000"/>
              </a:spcBef>
              <a:buClr>
                <a:schemeClr val="hlink"/>
              </a:buClr>
              <a:buSzPct val="65000"/>
              <a:buFont typeface="Wingdings" pitchFamily="2" charset="2"/>
              <a:buNone/>
            </a:pPr>
            <a:endParaRPr lang="fa-IR" sz="2000" dirty="0">
              <a:solidFill>
                <a:schemeClr val="tx1">
                  <a:lumMod val="75000"/>
                </a:schemeClr>
              </a:solidFill>
              <a:effectLst>
                <a:outerShdw blurRad="38100" dist="38100" dir="2700000" algn="tl">
                  <a:srgbClr val="000000"/>
                </a:outerShdw>
              </a:effectLst>
              <a:cs typeface="+mn-cs"/>
            </a:endParaRPr>
          </a:p>
          <a:p>
            <a:pPr marL="342900" indent="-342900" algn="just">
              <a:spcBef>
                <a:spcPct val="20000"/>
              </a:spcBef>
              <a:buClr>
                <a:schemeClr val="hlink"/>
              </a:buClr>
              <a:buSzPct val="65000"/>
              <a:buFont typeface="Wingdings" pitchFamily="2" charset="2"/>
              <a:buNone/>
            </a:pPr>
            <a:r>
              <a:rPr lang="ar-SA" sz="2000" dirty="0">
                <a:solidFill>
                  <a:schemeClr val="tx1">
                    <a:lumMod val="75000"/>
                  </a:schemeClr>
                </a:solidFill>
                <a:effectLst>
                  <a:outerShdw blurRad="38100" dist="38100" dir="2700000" algn="tl">
                    <a:srgbClr val="000000"/>
                  </a:outerShdw>
                </a:effectLst>
                <a:cs typeface="+mn-cs"/>
              </a:rPr>
              <a:t>در آزمایشگاه ، معمولا چنین مو</a:t>
            </a:r>
            <a:r>
              <a:rPr lang="fa-IR" sz="2000" dirty="0">
                <a:solidFill>
                  <a:schemeClr val="tx1">
                    <a:lumMod val="75000"/>
                  </a:schemeClr>
                </a:solidFill>
                <a:effectLst>
                  <a:outerShdw blurRad="38100" dist="38100" dir="2700000" algn="tl">
                    <a:srgbClr val="000000"/>
                  </a:outerShdw>
                </a:effectLst>
                <a:cs typeface="+mn-cs"/>
              </a:rPr>
              <a:t>قعیت </a:t>
            </a:r>
            <a:r>
              <a:rPr lang="ar-SA" sz="2000" dirty="0">
                <a:solidFill>
                  <a:schemeClr val="tx1">
                    <a:lumMod val="75000"/>
                  </a:schemeClr>
                </a:solidFill>
                <a:effectLst>
                  <a:outerShdw blurRad="38100" dist="38100" dir="2700000" algn="tl">
                    <a:srgbClr val="000000"/>
                  </a:outerShdw>
                </a:effectLst>
                <a:cs typeface="+mn-cs"/>
              </a:rPr>
              <a:t>هایی شام</a:t>
            </a:r>
            <a:r>
              <a:rPr lang="fa-IR" sz="2000" dirty="0">
                <a:solidFill>
                  <a:schemeClr val="tx1">
                    <a:lumMod val="75000"/>
                  </a:schemeClr>
                </a:solidFill>
                <a:effectLst>
                  <a:outerShdw blurRad="38100" dist="38100" dir="2700000" algn="tl">
                    <a:srgbClr val="000000"/>
                  </a:outerShdw>
                </a:effectLst>
                <a:cs typeface="+mn-cs"/>
              </a:rPr>
              <a:t>ـ</a:t>
            </a:r>
            <a:r>
              <a:rPr lang="ar-SA" sz="2000" dirty="0">
                <a:solidFill>
                  <a:schemeClr val="tx1">
                    <a:lumMod val="75000"/>
                  </a:schemeClr>
                </a:solidFill>
                <a:effectLst>
                  <a:outerShdw blurRad="38100" dist="38100" dir="2700000" algn="tl">
                    <a:srgbClr val="000000"/>
                  </a:outerShdw>
                </a:effectLst>
                <a:cs typeface="+mn-cs"/>
              </a:rPr>
              <a:t>ل چندین محرک</a:t>
            </a:r>
            <a:r>
              <a:rPr lang="fa-IR" sz="2000" dirty="0">
                <a:solidFill>
                  <a:schemeClr val="tx1">
                    <a:lumMod val="75000"/>
                  </a:schemeClr>
                </a:solidFill>
                <a:effectLst>
                  <a:outerShdw blurRad="38100" dist="38100" dir="2700000" algn="tl">
                    <a:srgbClr val="000000"/>
                  </a:outerShdw>
                </a:effectLst>
                <a:cs typeface="+mn-cs"/>
              </a:rPr>
              <a:t> </a:t>
            </a:r>
            <a:r>
              <a:rPr lang="ar-SA" sz="2000" dirty="0">
                <a:solidFill>
                  <a:schemeClr val="tx1">
                    <a:lumMod val="75000"/>
                  </a:schemeClr>
                </a:solidFill>
                <a:effectLst>
                  <a:outerShdw blurRad="38100" dist="38100" dir="2700000" algn="tl">
                    <a:srgbClr val="000000"/>
                  </a:outerShdw>
                </a:effectLst>
                <a:cs typeface="+mn-cs"/>
              </a:rPr>
              <a:t>و چندین پاسخ است </a:t>
            </a:r>
            <a:endParaRPr lang="fa-IR" sz="2000" dirty="0">
              <a:solidFill>
                <a:schemeClr val="tx1">
                  <a:lumMod val="75000"/>
                </a:schemeClr>
              </a:solidFill>
              <a:effectLst>
                <a:outerShdw blurRad="38100" dist="38100" dir="2700000" algn="tl">
                  <a:srgbClr val="000000"/>
                </a:outerShdw>
              </a:effectLst>
              <a:cs typeface="+mn-cs"/>
            </a:endParaRPr>
          </a:p>
          <a:p>
            <a:pPr marL="342900" indent="-342900" algn="just">
              <a:spcBef>
                <a:spcPct val="20000"/>
              </a:spcBef>
              <a:buClr>
                <a:schemeClr val="hlink"/>
              </a:buClr>
              <a:buSzPct val="65000"/>
              <a:buFont typeface="Wingdings" pitchFamily="2" charset="2"/>
              <a:buNone/>
            </a:pPr>
            <a:endParaRPr lang="fa-IR" sz="2000" dirty="0">
              <a:solidFill>
                <a:schemeClr val="tx1">
                  <a:lumMod val="75000"/>
                </a:schemeClr>
              </a:solidFill>
              <a:effectLst>
                <a:outerShdw blurRad="38100" dist="38100" dir="2700000" algn="tl">
                  <a:srgbClr val="000000"/>
                </a:outerShdw>
              </a:effectLst>
              <a:cs typeface="+mn-cs"/>
            </a:endParaRPr>
          </a:p>
          <a:p>
            <a:pPr marL="342900" indent="-342900" algn="just">
              <a:spcBef>
                <a:spcPct val="20000"/>
              </a:spcBef>
              <a:buClr>
                <a:schemeClr val="hlink"/>
              </a:buClr>
              <a:buSzPct val="65000"/>
              <a:buFont typeface="Wingdings" pitchFamily="2" charset="2"/>
              <a:buNone/>
            </a:pPr>
            <a:r>
              <a:rPr lang="ar-SA" sz="2000" dirty="0">
                <a:solidFill>
                  <a:schemeClr val="tx1">
                    <a:lumMod val="75000"/>
                  </a:schemeClr>
                </a:solidFill>
                <a:effectLst>
                  <a:outerShdw blurRad="38100" dist="38100" dir="2700000" algn="tl">
                    <a:srgbClr val="000000"/>
                  </a:outerShdw>
                </a:effectLst>
                <a:cs typeface="+mn-cs"/>
              </a:rPr>
              <a:t>ب</a:t>
            </a:r>
            <a:r>
              <a:rPr lang="fa-IR" sz="2000" dirty="0">
                <a:solidFill>
                  <a:schemeClr val="tx1">
                    <a:lumMod val="75000"/>
                  </a:schemeClr>
                </a:solidFill>
                <a:effectLst>
                  <a:outerShdw blurRad="38100" dist="38100" dir="2700000" algn="tl">
                    <a:srgbClr val="000000"/>
                  </a:outerShdw>
                </a:effectLst>
                <a:cs typeface="+mn-cs"/>
              </a:rPr>
              <a:t>ـ</a:t>
            </a:r>
            <a:r>
              <a:rPr lang="ar-SA" sz="2000" dirty="0">
                <a:solidFill>
                  <a:schemeClr val="tx1">
                    <a:lumMod val="75000"/>
                  </a:schemeClr>
                </a:solidFill>
                <a:effectLst>
                  <a:outerShdw blurRad="38100" dist="38100" dir="2700000" algn="tl">
                    <a:srgbClr val="000000"/>
                  </a:outerShdw>
                </a:effectLst>
                <a:cs typeface="+mn-cs"/>
              </a:rPr>
              <a:t>رای مثال چ</a:t>
            </a:r>
            <a:r>
              <a:rPr lang="fa-IR" sz="2000" dirty="0">
                <a:solidFill>
                  <a:schemeClr val="tx1">
                    <a:lumMod val="75000"/>
                  </a:schemeClr>
                </a:solidFill>
                <a:effectLst>
                  <a:outerShdw blurRad="38100" dist="38100" dir="2700000" algn="tl">
                    <a:srgbClr val="000000"/>
                  </a:outerShdw>
                </a:effectLst>
                <a:cs typeface="+mn-cs"/>
              </a:rPr>
              <a:t>ند</a:t>
            </a:r>
            <a:r>
              <a:rPr lang="ar-SA" sz="2000" dirty="0">
                <a:solidFill>
                  <a:schemeClr val="tx1">
                    <a:lumMod val="75000"/>
                  </a:schemeClr>
                </a:solidFill>
                <a:effectLst>
                  <a:outerShdw blurRad="38100" dist="38100" dir="2700000" algn="tl">
                    <a:srgbClr val="000000"/>
                  </a:outerShdw>
                </a:effectLst>
                <a:cs typeface="+mn-cs"/>
              </a:rPr>
              <a:t> چ</a:t>
            </a:r>
            <a:r>
              <a:rPr lang="fa-IR" sz="2000" dirty="0">
                <a:solidFill>
                  <a:schemeClr val="tx1">
                    <a:lumMod val="75000"/>
                  </a:schemeClr>
                </a:solidFill>
                <a:effectLst>
                  <a:outerShdw blurRad="38100" dist="38100" dir="2700000" algn="tl">
                    <a:srgbClr val="000000"/>
                  </a:outerShdw>
                </a:effectLst>
                <a:cs typeface="+mn-cs"/>
              </a:rPr>
              <a:t>ـ</a:t>
            </a:r>
            <a:r>
              <a:rPr lang="ar-SA" sz="2000" dirty="0">
                <a:solidFill>
                  <a:schemeClr val="tx1">
                    <a:lumMod val="75000"/>
                  </a:schemeClr>
                </a:solidFill>
                <a:effectLst>
                  <a:outerShdw blurRad="38100" dist="38100" dir="2700000" algn="tl">
                    <a:srgbClr val="000000"/>
                  </a:outerShdw>
                </a:effectLst>
                <a:cs typeface="+mn-cs"/>
              </a:rPr>
              <a:t>راغ </a:t>
            </a:r>
            <a:r>
              <a:rPr lang="fa-IR" sz="2000" dirty="0">
                <a:solidFill>
                  <a:schemeClr val="tx1">
                    <a:lumMod val="75000"/>
                  </a:schemeClr>
                </a:solidFill>
                <a:effectLst>
                  <a:outerShdw blurRad="38100" dist="38100" dir="2700000" algn="tl">
                    <a:srgbClr val="000000"/>
                  </a:outerShdw>
                </a:effectLst>
                <a:cs typeface="+mn-cs"/>
              </a:rPr>
              <a:t> وجود دارد؛</a:t>
            </a:r>
            <a:r>
              <a:rPr lang="ar-SA" sz="2000" dirty="0">
                <a:solidFill>
                  <a:schemeClr val="tx1">
                    <a:lumMod val="75000"/>
                  </a:schemeClr>
                </a:solidFill>
                <a:effectLst>
                  <a:outerShdw blurRad="38100" dist="38100" dir="2700000" algn="tl">
                    <a:srgbClr val="000000"/>
                  </a:outerShdw>
                </a:effectLst>
                <a:cs typeface="+mn-cs"/>
              </a:rPr>
              <a:t>تا آزمودنیها از بین آن ها یکی را انتخاب کنند ، </a:t>
            </a:r>
            <a:endParaRPr lang="fa-IR" sz="2000" dirty="0" smtClean="0">
              <a:solidFill>
                <a:schemeClr val="tx1">
                  <a:lumMod val="75000"/>
                </a:schemeClr>
              </a:solidFill>
              <a:effectLst>
                <a:outerShdw blurRad="38100" dist="38100" dir="2700000" algn="tl">
                  <a:srgbClr val="000000"/>
                </a:outerShdw>
              </a:effectLst>
              <a:cs typeface="+mn-cs"/>
            </a:endParaRPr>
          </a:p>
          <a:p>
            <a:pPr marL="342900" indent="-342900" algn="just">
              <a:spcBef>
                <a:spcPct val="20000"/>
              </a:spcBef>
              <a:buClr>
                <a:schemeClr val="hlink"/>
              </a:buClr>
              <a:buSzPct val="65000"/>
              <a:buFont typeface="Wingdings" pitchFamily="2" charset="2"/>
              <a:buNone/>
            </a:pPr>
            <a:r>
              <a:rPr lang="ar-SA" sz="2000" dirty="0" smtClean="0">
                <a:solidFill>
                  <a:schemeClr val="tx1">
                    <a:lumMod val="75000"/>
                  </a:schemeClr>
                </a:solidFill>
                <a:effectLst>
                  <a:outerShdw blurRad="38100" dist="38100" dir="2700000" algn="tl">
                    <a:srgbClr val="000000"/>
                  </a:outerShdw>
                </a:effectLst>
                <a:cs typeface="+mn-cs"/>
              </a:rPr>
              <a:t>مانند </a:t>
            </a:r>
            <a:r>
              <a:rPr lang="ar-SA" sz="2000" dirty="0">
                <a:solidFill>
                  <a:schemeClr val="tx1">
                    <a:lumMod val="75000"/>
                  </a:schemeClr>
                </a:solidFill>
                <a:effectLst>
                  <a:outerShdw blurRad="38100" dist="38100" dir="2700000" algn="tl">
                    <a:srgbClr val="000000"/>
                  </a:outerShdw>
                </a:effectLst>
                <a:cs typeface="+mn-cs"/>
              </a:rPr>
              <a:t>فشار دادن</a:t>
            </a:r>
            <a:r>
              <a:rPr lang="fa-IR" sz="2000" dirty="0">
                <a:solidFill>
                  <a:schemeClr val="tx1">
                    <a:lumMod val="75000"/>
                  </a:schemeClr>
                </a:solidFill>
                <a:effectLst>
                  <a:outerShdw blurRad="38100" dist="38100" dir="2700000" algn="tl">
                    <a:srgbClr val="000000"/>
                  </a:outerShdw>
                </a:effectLst>
                <a:cs typeface="+mn-cs"/>
              </a:rPr>
              <a:t> </a:t>
            </a:r>
            <a:r>
              <a:rPr lang="fa-IR" sz="2000" dirty="0" smtClean="0">
                <a:solidFill>
                  <a:schemeClr val="tx1">
                    <a:lumMod val="75000"/>
                  </a:schemeClr>
                </a:solidFill>
                <a:effectLst>
                  <a:outerShdw blurRad="38100" dist="38100" dir="2700000" algn="tl">
                    <a:srgbClr val="000000"/>
                  </a:outerShdw>
                </a:effectLst>
                <a:cs typeface="+mn-cs"/>
              </a:rPr>
              <a:t> </a:t>
            </a:r>
            <a:r>
              <a:rPr lang="ar-SA" sz="2000" dirty="0" smtClean="0">
                <a:solidFill>
                  <a:schemeClr val="tx1">
                    <a:lumMod val="75000"/>
                  </a:schemeClr>
                </a:solidFill>
                <a:effectLst>
                  <a:outerShdw blurRad="38100" dist="38100" dir="2700000" algn="tl">
                    <a:srgbClr val="000000"/>
                  </a:outerShdw>
                </a:effectLst>
                <a:cs typeface="+mn-cs"/>
              </a:rPr>
              <a:t>دگمه </a:t>
            </a:r>
            <a:r>
              <a:rPr lang="ar-SA" sz="2000" dirty="0">
                <a:solidFill>
                  <a:schemeClr val="tx1">
                    <a:lumMod val="75000"/>
                  </a:schemeClr>
                </a:solidFill>
                <a:effectLst>
                  <a:outerShdw blurRad="38100" dist="38100" dir="2700000" algn="tl">
                    <a:srgbClr val="000000"/>
                  </a:outerShdw>
                </a:effectLst>
                <a:cs typeface="+mn-cs"/>
              </a:rPr>
              <a:t>های </a:t>
            </a:r>
            <a:r>
              <a:rPr lang="ar-SA" sz="2000" dirty="0">
                <a:solidFill>
                  <a:schemeClr val="tx1">
                    <a:lumMod val="75000"/>
                  </a:schemeClr>
                </a:solidFill>
                <a:effectLst>
                  <a:outerShdw blurRad="38100" dist="38100" dir="2700000" algn="tl">
                    <a:srgbClr val="000000"/>
                  </a:outerShdw>
                </a:effectLst>
              </a:rPr>
              <a:t>مختلف </a:t>
            </a:r>
            <a:endParaRPr lang="fa-IR" sz="2000" dirty="0">
              <a:solidFill>
                <a:schemeClr val="tx1">
                  <a:lumMod val="75000"/>
                </a:schemeClr>
              </a:solidFill>
              <a:effectLst>
                <a:outerShdw blurRad="38100" dist="38100" dir="2700000" algn="tl">
                  <a:srgbClr val="000000"/>
                </a:outerShdw>
              </a:effectLst>
              <a:cs typeface="+mn-cs"/>
            </a:endParaRPr>
          </a:p>
          <a:p>
            <a:pPr marL="342900" indent="-342900" algn="just">
              <a:spcBef>
                <a:spcPct val="20000"/>
              </a:spcBef>
              <a:buClr>
                <a:schemeClr val="hlink"/>
              </a:buClr>
              <a:buSzPct val="65000"/>
              <a:buFont typeface="Wingdings" pitchFamily="2" charset="2"/>
              <a:buNone/>
            </a:pPr>
            <a:r>
              <a:rPr lang="ar-SA" sz="2000" dirty="0" smtClean="0">
                <a:solidFill>
                  <a:schemeClr val="tx1">
                    <a:lumMod val="75000"/>
                  </a:schemeClr>
                </a:solidFill>
                <a:effectLst>
                  <a:outerShdw blurRad="38100" dist="38100" dir="2700000" algn="tl">
                    <a:srgbClr val="000000"/>
                  </a:outerShdw>
                </a:effectLst>
                <a:cs typeface="+mn-cs"/>
              </a:rPr>
              <a:t>، </a:t>
            </a:r>
            <a:r>
              <a:rPr lang="ar-SA" sz="2000" dirty="0">
                <a:solidFill>
                  <a:schemeClr val="tx1">
                    <a:lumMod val="75000"/>
                  </a:schemeClr>
                </a:solidFill>
                <a:effectLst>
                  <a:outerShdw blurRad="38100" dist="38100" dir="2700000" algn="tl">
                    <a:srgbClr val="000000"/>
                  </a:outerShdw>
                </a:effectLst>
                <a:cs typeface="+mn-cs"/>
              </a:rPr>
              <a:t>بسته به این که کدام چراغ روشن شده باشد . این فرایند به نام</a:t>
            </a:r>
            <a:r>
              <a:rPr lang="fa-IR" sz="2000" dirty="0">
                <a:solidFill>
                  <a:schemeClr val="tx1">
                    <a:lumMod val="75000"/>
                  </a:schemeClr>
                </a:solidFill>
                <a:effectLst>
                  <a:outerShdw blurRad="38100" dist="38100" dir="2700000" algn="tl">
                    <a:srgbClr val="000000"/>
                  </a:outerShdw>
                </a:effectLst>
                <a:cs typeface="+mn-cs"/>
              </a:rPr>
              <a:t> </a:t>
            </a:r>
            <a:r>
              <a:rPr lang="ar-SA" sz="2000" dirty="0">
                <a:solidFill>
                  <a:schemeClr val="tx1">
                    <a:lumMod val="75000"/>
                  </a:schemeClr>
                </a:solidFill>
                <a:effectLst>
                  <a:outerShdw blurRad="38100" dist="38100" dir="2700000" algn="tl">
                    <a:srgbClr val="000000"/>
                  </a:outerShdw>
                </a:effectLst>
                <a:cs typeface="+mn-cs"/>
              </a:rPr>
              <a:t> زم</a:t>
            </a:r>
            <a:r>
              <a:rPr lang="fa-IR" sz="2000" dirty="0">
                <a:solidFill>
                  <a:schemeClr val="tx1">
                    <a:lumMod val="75000"/>
                  </a:schemeClr>
                </a:solidFill>
                <a:effectLst>
                  <a:outerShdw blurRad="38100" dist="38100" dir="2700000" algn="tl">
                    <a:srgbClr val="000000"/>
                  </a:outerShdw>
                </a:effectLst>
                <a:cs typeface="+mn-cs"/>
              </a:rPr>
              <a:t>ـ</a:t>
            </a:r>
            <a:r>
              <a:rPr lang="ar-SA" sz="2000" dirty="0">
                <a:solidFill>
                  <a:schemeClr val="tx1">
                    <a:lumMod val="75000"/>
                  </a:schemeClr>
                </a:solidFill>
                <a:effectLst>
                  <a:outerShdw blurRad="38100" dist="38100" dir="2700000" algn="tl">
                    <a:srgbClr val="000000"/>
                  </a:outerShdw>
                </a:effectLst>
                <a:cs typeface="+mn-cs"/>
              </a:rPr>
              <a:t>ان واکنش انتخابی </a:t>
            </a:r>
            <a:endParaRPr lang="fa-IR" sz="2000" dirty="0">
              <a:solidFill>
                <a:schemeClr val="tx1">
                  <a:lumMod val="75000"/>
                </a:schemeClr>
              </a:solidFill>
              <a:effectLst>
                <a:outerShdw blurRad="38100" dist="38100" dir="2700000" algn="tl">
                  <a:srgbClr val="000000"/>
                </a:outerShdw>
              </a:effectLst>
              <a:cs typeface="+mn-cs"/>
            </a:endParaRPr>
          </a:p>
          <a:p>
            <a:pPr marL="342900" indent="-342900" algn="just">
              <a:spcBef>
                <a:spcPct val="20000"/>
              </a:spcBef>
              <a:buClr>
                <a:schemeClr val="hlink"/>
              </a:buClr>
              <a:buSzPct val="65000"/>
              <a:buFont typeface="Wingdings" pitchFamily="2" charset="2"/>
              <a:buNone/>
            </a:pPr>
            <a:r>
              <a:rPr lang="ar-SA" sz="2000" dirty="0">
                <a:solidFill>
                  <a:schemeClr val="tx1">
                    <a:lumMod val="75000"/>
                  </a:schemeClr>
                </a:solidFill>
                <a:effectLst>
                  <a:outerShdw blurRad="38100" dist="38100" dir="2700000" algn="tl">
                    <a:srgbClr val="000000"/>
                  </a:outerShdw>
                </a:effectLst>
                <a:cs typeface="+mn-cs"/>
              </a:rPr>
              <a:t>نامگذاری شده است و طی ان اجرا کننده ب</a:t>
            </a:r>
            <a:r>
              <a:rPr lang="fa-IR" sz="2000" dirty="0">
                <a:solidFill>
                  <a:schemeClr val="tx1">
                    <a:lumMod val="75000"/>
                  </a:schemeClr>
                </a:solidFill>
                <a:effectLst>
                  <a:outerShdw blurRad="38100" dist="38100" dir="2700000" algn="tl">
                    <a:srgbClr val="000000"/>
                  </a:outerShdw>
                </a:effectLst>
                <a:cs typeface="+mn-cs"/>
              </a:rPr>
              <a:t>ـ</a:t>
            </a:r>
            <a:r>
              <a:rPr lang="ar-SA" sz="2000" dirty="0">
                <a:solidFill>
                  <a:schemeClr val="tx1">
                    <a:lumMod val="75000"/>
                  </a:schemeClr>
                </a:solidFill>
                <a:effectLst>
                  <a:outerShdw blurRad="38100" dist="38100" dir="2700000" algn="tl">
                    <a:srgbClr val="000000"/>
                  </a:outerShdw>
                </a:effectLst>
                <a:cs typeface="+mn-cs"/>
              </a:rPr>
              <a:t>ای</a:t>
            </a:r>
            <a:r>
              <a:rPr lang="fa-IR" sz="2000" dirty="0">
                <a:solidFill>
                  <a:schemeClr val="tx1">
                    <a:lumMod val="75000"/>
                  </a:schemeClr>
                </a:solidFill>
                <a:effectLst>
                  <a:outerShdw blurRad="38100" dist="38100" dir="2700000" algn="tl">
                    <a:srgbClr val="000000"/>
                  </a:outerShdw>
                </a:effectLst>
                <a:cs typeface="+mn-cs"/>
              </a:rPr>
              <a:t>ـ</a:t>
            </a:r>
            <a:r>
              <a:rPr lang="ar-SA" sz="2000" dirty="0">
                <a:solidFill>
                  <a:schemeClr val="tx1">
                    <a:lumMod val="75000"/>
                  </a:schemeClr>
                </a:solidFill>
                <a:effectLst>
                  <a:outerShdw blurRad="38100" dist="38100" dir="2700000" algn="tl">
                    <a:srgbClr val="000000"/>
                  </a:outerShdw>
                </a:effectLst>
                <a:cs typeface="+mn-cs"/>
              </a:rPr>
              <a:t>د یک</a:t>
            </a:r>
            <a:r>
              <a:rPr lang="fa-IR" sz="2000" dirty="0">
                <a:solidFill>
                  <a:schemeClr val="tx1">
                    <a:lumMod val="75000"/>
                  </a:schemeClr>
                </a:solidFill>
                <a:effectLst>
                  <a:outerShdw blurRad="38100" dist="38100" dir="2700000" algn="tl">
                    <a:srgbClr val="000000"/>
                  </a:outerShdw>
                </a:effectLst>
                <a:cs typeface="+mn-cs"/>
              </a:rPr>
              <a:t> </a:t>
            </a:r>
            <a:r>
              <a:rPr lang="ar-SA" sz="2000" dirty="0">
                <a:solidFill>
                  <a:schemeClr val="tx1">
                    <a:lumMod val="75000"/>
                  </a:schemeClr>
                </a:solidFill>
                <a:effectLst>
                  <a:outerShdw blurRad="38100" dist="38100" dir="2700000" algn="tl">
                    <a:srgbClr val="000000"/>
                  </a:outerShdw>
                </a:effectLst>
                <a:cs typeface="+mn-cs"/>
              </a:rPr>
              <a:t> پاسخ را از بین ح</a:t>
            </a:r>
            <a:r>
              <a:rPr lang="fa-IR" sz="2000" dirty="0">
                <a:solidFill>
                  <a:schemeClr val="tx1">
                    <a:lumMod val="75000"/>
                  </a:schemeClr>
                </a:solidFill>
                <a:effectLst>
                  <a:outerShdw blurRad="38100" dist="38100" dir="2700000" algn="tl">
                    <a:srgbClr val="000000"/>
                  </a:outerShdw>
                </a:effectLst>
                <a:cs typeface="+mn-cs"/>
              </a:rPr>
              <a:t>ـ</a:t>
            </a:r>
            <a:r>
              <a:rPr lang="ar-SA" sz="2000" dirty="0">
                <a:solidFill>
                  <a:schemeClr val="tx1">
                    <a:lumMod val="75000"/>
                  </a:schemeClr>
                </a:solidFill>
                <a:effectLst>
                  <a:outerShdw blurRad="38100" dist="38100" dir="2700000" algn="tl">
                    <a:srgbClr val="000000"/>
                  </a:outerShdw>
                </a:effectLst>
                <a:cs typeface="+mn-cs"/>
              </a:rPr>
              <a:t>رک</a:t>
            </a:r>
            <a:r>
              <a:rPr lang="fa-IR" sz="2000" dirty="0">
                <a:solidFill>
                  <a:schemeClr val="tx1">
                    <a:lumMod val="75000"/>
                  </a:schemeClr>
                </a:solidFill>
                <a:effectLst>
                  <a:outerShdw blurRad="38100" dist="38100" dir="2700000" algn="tl">
                    <a:srgbClr val="000000"/>
                  </a:outerShdw>
                </a:effectLst>
                <a:cs typeface="+mn-cs"/>
              </a:rPr>
              <a:t>ـ</a:t>
            </a:r>
            <a:r>
              <a:rPr lang="ar-SA" sz="2000" dirty="0">
                <a:solidFill>
                  <a:schemeClr val="tx1">
                    <a:lumMod val="75000"/>
                  </a:schemeClr>
                </a:solidFill>
                <a:effectLst>
                  <a:outerShdw blurRad="38100" dist="38100" dir="2700000" algn="tl">
                    <a:srgbClr val="000000"/>
                  </a:outerShdw>
                </a:effectLst>
                <a:cs typeface="+mn-cs"/>
              </a:rPr>
              <a:t>ات ممکن و از پیش </a:t>
            </a:r>
            <a:endParaRPr lang="fa-IR" sz="2000" dirty="0">
              <a:solidFill>
                <a:schemeClr val="tx1">
                  <a:lumMod val="75000"/>
                </a:schemeClr>
              </a:solidFill>
              <a:effectLst>
                <a:outerShdw blurRad="38100" dist="38100" dir="2700000" algn="tl">
                  <a:srgbClr val="000000"/>
                </a:outerShdw>
              </a:effectLst>
              <a:cs typeface="+mn-cs"/>
            </a:endParaRPr>
          </a:p>
          <a:p>
            <a:pPr marL="342900" indent="-342900" algn="just">
              <a:spcBef>
                <a:spcPct val="20000"/>
              </a:spcBef>
              <a:buClr>
                <a:schemeClr val="hlink"/>
              </a:buClr>
              <a:buSzPct val="65000"/>
              <a:buFont typeface="Wingdings" pitchFamily="2" charset="2"/>
              <a:buNone/>
            </a:pPr>
            <a:r>
              <a:rPr lang="ar-SA" sz="2000" dirty="0">
                <a:solidFill>
                  <a:schemeClr val="tx1">
                    <a:lumMod val="75000"/>
                  </a:schemeClr>
                </a:solidFill>
                <a:effectLst>
                  <a:outerShdw blurRad="38100" dist="38100" dir="2700000" algn="tl">
                    <a:srgbClr val="000000"/>
                  </a:outerShdw>
                </a:effectLst>
                <a:cs typeface="+mn-cs"/>
              </a:rPr>
              <a:t>تعیین شده انتخاب کند .عموما به موازات افزایش حرکت های ممکن ، زمان م</a:t>
            </a:r>
            <a:r>
              <a:rPr lang="fa-IR" sz="2000" dirty="0">
                <a:solidFill>
                  <a:schemeClr val="tx1">
                    <a:lumMod val="75000"/>
                  </a:schemeClr>
                </a:solidFill>
                <a:effectLst>
                  <a:outerShdw blurRad="38100" dist="38100" dir="2700000" algn="tl">
                    <a:srgbClr val="000000"/>
                  </a:outerShdw>
                </a:effectLst>
                <a:cs typeface="+mn-cs"/>
              </a:rPr>
              <a:t>و</a:t>
            </a:r>
            <a:r>
              <a:rPr lang="ar-SA" sz="2000" dirty="0">
                <a:solidFill>
                  <a:schemeClr val="tx1">
                    <a:lumMod val="75000"/>
                  </a:schemeClr>
                </a:solidFill>
                <a:effectLst>
                  <a:outerShdw blurRad="38100" dist="38100" dir="2700000" algn="tl">
                    <a:srgbClr val="000000"/>
                  </a:outerShdw>
                </a:effectLst>
                <a:cs typeface="+mn-cs"/>
              </a:rPr>
              <a:t>رد نیاز برای پاسخ </a:t>
            </a:r>
            <a:endParaRPr lang="fa-IR" sz="2000" dirty="0">
              <a:solidFill>
                <a:schemeClr val="tx1">
                  <a:lumMod val="75000"/>
                </a:schemeClr>
              </a:solidFill>
              <a:effectLst>
                <a:outerShdw blurRad="38100" dist="38100" dir="2700000" algn="tl">
                  <a:srgbClr val="000000"/>
                </a:outerShdw>
              </a:effectLst>
              <a:cs typeface="+mn-cs"/>
            </a:endParaRPr>
          </a:p>
          <a:p>
            <a:pPr marL="342900" indent="-342900" algn="just">
              <a:spcBef>
                <a:spcPct val="20000"/>
              </a:spcBef>
              <a:buClr>
                <a:schemeClr val="hlink"/>
              </a:buClr>
              <a:buSzPct val="65000"/>
              <a:buFont typeface="Wingdings" pitchFamily="2" charset="2"/>
              <a:buNone/>
            </a:pPr>
            <a:r>
              <a:rPr lang="ar-SA" sz="2000" dirty="0">
                <a:solidFill>
                  <a:schemeClr val="tx1">
                    <a:lumMod val="75000"/>
                  </a:schemeClr>
                </a:solidFill>
                <a:effectLst>
                  <a:outerShdw blurRad="38100" dist="38100" dir="2700000" algn="tl">
                    <a:srgbClr val="000000"/>
                  </a:outerShdw>
                </a:effectLst>
                <a:cs typeface="+mn-cs"/>
              </a:rPr>
              <a:t>به هر کدام از آن ها نیز افزایش می یابد که همان افزایش در زمان واکنش انتخابی است . </a:t>
            </a:r>
            <a:endParaRPr lang="en-US" sz="2000" dirty="0">
              <a:solidFill>
                <a:schemeClr val="tx1">
                  <a:lumMod val="75000"/>
                </a:schemeClr>
              </a:solidFill>
              <a:effectLst>
                <a:outerShdw blurRad="38100" dist="38100" dir="2700000" algn="tl">
                  <a:srgbClr val="000000"/>
                </a:outerShdw>
              </a:effectLst>
              <a:cs typeface="+mn-cs"/>
            </a:endParaRPr>
          </a:p>
        </p:txBody>
      </p:sp>
      <p:sp>
        <p:nvSpPr>
          <p:cNvPr id="26627" name="Rectangle 3"/>
          <p:cNvSpPr>
            <a:spLocks noChangeArrowheads="1"/>
          </p:cNvSpPr>
          <p:nvPr/>
        </p:nvSpPr>
        <p:spPr bwMode="auto">
          <a:xfrm>
            <a:off x="684213" y="549275"/>
            <a:ext cx="8156575" cy="437043"/>
          </a:xfrm>
          <a:prstGeom prst="rect">
            <a:avLst/>
          </a:prstGeom>
          <a:noFill/>
          <a:ln w="9525">
            <a:noFill/>
            <a:miter lim="800000"/>
            <a:headEnd/>
            <a:tailEnd/>
          </a:ln>
          <a:effectLst/>
        </p:spPr>
        <p:txBody>
          <a:bodyPr>
            <a:spAutoFit/>
          </a:bodyPr>
          <a:lstStyle/>
          <a:p>
            <a:pPr>
              <a:lnSpc>
                <a:spcPct val="80000"/>
              </a:lnSpc>
              <a:spcBef>
                <a:spcPct val="20000"/>
              </a:spcBef>
              <a:buClr>
                <a:schemeClr val="accent2"/>
              </a:buClr>
              <a:buFont typeface="Wingdings" pitchFamily="2" charset="2"/>
              <a:buNone/>
            </a:pPr>
            <a:r>
              <a:rPr lang="ar-SA" sz="2800" b="1" dirty="0">
                <a:solidFill>
                  <a:schemeClr val="tx1">
                    <a:lumMod val="75000"/>
                  </a:schemeClr>
                </a:solidFill>
                <a:latin typeface="+mj-lt"/>
                <a:cs typeface="+mn-cs"/>
              </a:rPr>
              <a:t>عواملی که بر زمان واکنش و تصمیم گیری اثر می گذارند</a:t>
            </a:r>
            <a:r>
              <a:rPr lang="ar-SA" sz="2800" dirty="0">
                <a:solidFill>
                  <a:schemeClr val="tx1">
                    <a:lumMod val="75000"/>
                  </a:schemeClr>
                </a:solidFill>
                <a:latin typeface="+mj-lt"/>
                <a:cs typeface="+mn-cs"/>
              </a:rPr>
              <a:t> </a:t>
            </a:r>
            <a:endParaRPr lang="fa-IR" sz="2800" dirty="0">
              <a:solidFill>
                <a:schemeClr val="tx1">
                  <a:lumMod val="75000"/>
                </a:schemeClr>
              </a:solidFill>
              <a:latin typeface="+mj-lt"/>
              <a:cs typeface="+mn-cs"/>
            </a:endParaRPr>
          </a:p>
        </p:txBody>
      </p:sp>
    </p:spTree>
  </p:cSld>
  <p:clrMapOvr>
    <a:masterClrMapping/>
  </p:clrMapOvr>
  <p:transition spd="slow" advTm="60500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algn="r"/>
            <a:r>
              <a:rPr lang="ar-SA" sz="3700">
                <a:solidFill>
                  <a:srgbClr val="66FF33"/>
                </a:solidFill>
                <a:cs typeface="B Titr" pitchFamily="2" charset="-78"/>
              </a:rPr>
              <a:t>تعداد محرک </a:t>
            </a:r>
            <a:r>
              <a:rPr lang="fa-IR" sz="3700">
                <a:solidFill>
                  <a:srgbClr val="66FF33"/>
                </a:solidFill>
                <a:latin typeface="Arial"/>
                <a:cs typeface="B Titr" pitchFamily="2" charset="-78"/>
              </a:rPr>
              <a:t>–</a:t>
            </a:r>
            <a:r>
              <a:rPr lang="ar-SA" sz="3700">
                <a:solidFill>
                  <a:srgbClr val="66FF33"/>
                </a:solidFill>
                <a:cs typeface="B Titr" pitchFamily="2" charset="-78"/>
              </a:rPr>
              <a:t> پاسخ </a:t>
            </a:r>
            <a:r>
              <a:rPr lang="fa-IR" sz="3700">
                <a:solidFill>
                  <a:srgbClr val="66FF33"/>
                </a:solidFill>
                <a:cs typeface="B Titr" pitchFamily="2" charset="-78"/>
              </a:rPr>
              <a:t/>
            </a:r>
            <a:br>
              <a:rPr lang="fa-IR" sz="3700">
                <a:solidFill>
                  <a:srgbClr val="66FF33"/>
                </a:solidFill>
                <a:cs typeface="B Titr" pitchFamily="2" charset="-78"/>
              </a:rPr>
            </a:br>
            <a:endParaRPr lang="en-US" sz="3700">
              <a:solidFill>
                <a:srgbClr val="66FF33"/>
              </a:solidFill>
              <a:cs typeface="B Titr" pitchFamily="2" charset="-78"/>
            </a:endParaRPr>
          </a:p>
        </p:txBody>
      </p:sp>
      <p:sp>
        <p:nvSpPr>
          <p:cNvPr id="27651" name="Rectangle 3"/>
          <p:cNvSpPr>
            <a:spLocks noGrp="1" noChangeArrowheads="1"/>
          </p:cNvSpPr>
          <p:nvPr>
            <p:ph type="body" idx="1"/>
          </p:nvPr>
        </p:nvSpPr>
        <p:spPr/>
        <p:txBody>
          <a:bodyPr/>
          <a:lstStyle/>
          <a:p>
            <a:endParaRPr lang="en-US"/>
          </a:p>
        </p:txBody>
      </p:sp>
      <p:sp>
        <p:nvSpPr>
          <p:cNvPr id="27652" name="Rectangle 4"/>
          <p:cNvSpPr>
            <a:spLocks noChangeArrowheads="1"/>
          </p:cNvSpPr>
          <p:nvPr/>
        </p:nvSpPr>
        <p:spPr bwMode="auto">
          <a:xfrm>
            <a:off x="457200" y="2667000"/>
            <a:ext cx="8496300" cy="2954655"/>
          </a:xfrm>
          <a:prstGeom prst="rect">
            <a:avLst/>
          </a:prstGeom>
          <a:noFill/>
          <a:ln w="9525">
            <a:noFill/>
            <a:miter lim="800000"/>
            <a:headEnd/>
            <a:tailEnd/>
          </a:ln>
          <a:effectLst/>
        </p:spPr>
        <p:txBody>
          <a:bodyPr>
            <a:spAutoFit/>
          </a:bodyPr>
          <a:lstStyle/>
          <a:p>
            <a:pPr rtl="0"/>
            <a:endParaRPr lang="fa-IR" sz="1800" dirty="0">
              <a:solidFill>
                <a:srgbClr val="FFFF00"/>
              </a:solidFill>
              <a:latin typeface="Verdana" pitchFamily="34" charset="0"/>
            </a:endParaRPr>
          </a:p>
          <a:p>
            <a:pPr rtl="0"/>
            <a:r>
              <a:rPr lang="ar-SA" sz="2400" dirty="0">
                <a:solidFill>
                  <a:schemeClr val="tx1">
                    <a:lumMod val="75000"/>
                  </a:schemeClr>
                </a:solidFill>
                <a:latin typeface="Verdana" pitchFamily="34" charset="0"/>
              </a:rPr>
              <a:t>سریع ت</a:t>
            </a:r>
            <a:r>
              <a:rPr lang="fa-IR" sz="2400" dirty="0">
                <a:solidFill>
                  <a:schemeClr val="tx1">
                    <a:lumMod val="75000"/>
                  </a:schemeClr>
                </a:solidFill>
                <a:latin typeface="Verdana" pitchFamily="34" charset="0"/>
              </a:rPr>
              <a:t>ر</a:t>
            </a:r>
            <a:r>
              <a:rPr lang="ar-SA" sz="2400" dirty="0">
                <a:solidFill>
                  <a:schemeClr val="tx1">
                    <a:lumMod val="75000"/>
                  </a:schemeClr>
                </a:solidFill>
                <a:latin typeface="Verdana" pitchFamily="34" charset="0"/>
              </a:rPr>
              <a:t>ین زمان واکنش فقط شامل یک محرک و یک پاسخ است و ب</a:t>
            </a:r>
            <a:r>
              <a:rPr lang="fa-IR" sz="2400" dirty="0">
                <a:solidFill>
                  <a:schemeClr val="tx1">
                    <a:lumMod val="75000"/>
                  </a:schemeClr>
                </a:solidFill>
                <a:latin typeface="Verdana" pitchFamily="34" charset="0"/>
              </a:rPr>
              <a:t>ـ</a:t>
            </a:r>
            <a:r>
              <a:rPr lang="ar-SA" sz="2400" dirty="0">
                <a:solidFill>
                  <a:schemeClr val="tx1">
                    <a:lumMod val="75000"/>
                  </a:schemeClr>
                </a:solidFill>
                <a:latin typeface="Verdana" pitchFamily="34" charset="0"/>
              </a:rPr>
              <a:t>ه آن زم</a:t>
            </a:r>
            <a:r>
              <a:rPr lang="fa-IR" sz="2400" dirty="0">
                <a:solidFill>
                  <a:schemeClr val="tx1">
                    <a:lumMod val="75000"/>
                  </a:schemeClr>
                </a:solidFill>
                <a:latin typeface="Verdana" pitchFamily="34" charset="0"/>
              </a:rPr>
              <a:t>ـ</a:t>
            </a:r>
            <a:r>
              <a:rPr lang="ar-SA" sz="2400" dirty="0">
                <a:solidFill>
                  <a:schemeClr val="tx1">
                    <a:lumMod val="75000"/>
                  </a:schemeClr>
                </a:solidFill>
                <a:latin typeface="Verdana" pitchFamily="34" charset="0"/>
              </a:rPr>
              <a:t>ان واکنش س</a:t>
            </a:r>
            <a:r>
              <a:rPr lang="fa-IR" sz="2400" dirty="0">
                <a:solidFill>
                  <a:schemeClr val="tx1">
                    <a:lumMod val="75000"/>
                  </a:schemeClr>
                </a:solidFill>
                <a:latin typeface="Verdana" pitchFamily="34" charset="0"/>
              </a:rPr>
              <a:t>ـ</a:t>
            </a:r>
            <a:r>
              <a:rPr lang="ar-SA" sz="2400" dirty="0">
                <a:solidFill>
                  <a:schemeClr val="tx1">
                    <a:lumMod val="75000"/>
                  </a:schemeClr>
                </a:solidFill>
                <a:latin typeface="Verdana" pitchFamily="34" charset="0"/>
              </a:rPr>
              <a:t>اده م</a:t>
            </a:r>
            <a:r>
              <a:rPr lang="fa-IR" sz="2400" dirty="0">
                <a:solidFill>
                  <a:schemeClr val="tx1">
                    <a:lumMod val="75000"/>
                  </a:schemeClr>
                </a:solidFill>
                <a:latin typeface="Verdana" pitchFamily="34" charset="0"/>
              </a:rPr>
              <a:t>ـ</a:t>
            </a:r>
            <a:r>
              <a:rPr lang="ar-SA" sz="2400" dirty="0">
                <a:solidFill>
                  <a:schemeClr val="tx1">
                    <a:lumMod val="75000"/>
                  </a:schemeClr>
                </a:solidFill>
                <a:latin typeface="Verdana" pitchFamily="34" charset="0"/>
              </a:rPr>
              <a:t>ی گویند . </a:t>
            </a:r>
            <a:endParaRPr lang="fa-IR" sz="2400" dirty="0">
              <a:solidFill>
                <a:schemeClr val="tx1">
                  <a:lumMod val="75000"/>
                </a:schemeClr>
              </a:solidFill>
              <a:latin typeface="Verdana" pitchFamily="34" charset="0"/>
            </a:endParaRPr>
          </a:p>
          <a:p>
            <a:pPr rtl="0"/>
            <a:r>
              <a:rPr lang="ar-SA" sz="2400" dirty="0">
                <a:solidFill>
                  <a:schemeClr val="tx1">
                    <a:lumMod val="75000"/>
                  </a:schemeClr>
                </a:solidFill>
                <a:latin typeface="Verdana" pitchFamily="34" charset="0"/>
              </a:rPr>
              <a:t> </a:t>
            </a:r>
            <a:endParaRPr lang="fa-IR" sz="2400" dirty="0">
              <a:solidFill>
                <a:schemeClr val="tx1">
                  <a:lumMod val="75000"/>
                </a:schemeClr>
              </a:solidFill>
              <a:latin typeface="Verdana" pitchFamily="34" charset="0"/>
            </a:endParaRPr>
          </a:p>
          <a:p>
            <a:pPr rtl="0"/>
            <a:r>
              <a:rPr lang="ar-SA" sz="2400" dirty="0">
                <a:solidFill>
                  <a:schemeClr val="tx1">
                    <a:lumMod val="75000"/>
                  </a:schemeClr>
                </a:solidFill>
                <a:latin typeface="Verdana" pitchFamily="34" charset="0"/>
              </a:rPr>
              <a:t>وقتی که تعداد </a:t>
            </a:r>
            <a:r>
              <a:rPr lang="fa-IR" sz="2400" dirty="0">
                <a:solidFill>
                  <a:schemeClr val="tx1">
                    <a:lumMod val="75000"/>
                  </a:schemeClr>
                </a:solidFill>
                <a:latin typeface="Verdana" pitchFamily="34" charset="0"/>
              </a:rPr>
              <a:t> </a:t>
            </a:r>
            <a:r>
              <a:rPr lang="ar-SA" sz="2400" dirty="0">
                <a:solidFill>
                  <a:schemeClr val="tx1">
                    <a:lumMod val="75000"/>
                  </a:schemeClr>
                </a:solidFill>
                <a:latin typeface="Verdana" pitchFamily="34" charset="0"/>
              </a:rPr>
              <a:t>مح</a:t>
            </a:r>
            <a:r>
              <a:rPr lang="fa-IR" sz="2400" dirty="0">
                <a:solidFill>
                  <a:schemeClr val="tx1">
                    <a:lumMod val="75000"/>
                  </a:schemeClr>
                </a:solidFill>
                <a:latin typeface="Verdana" pitchFamily="34" charset="0"/>
              </a:rPr>
              <a:t>ـ</a:t>
            </a:r>
            <a:r>
              <a:rPr lang="ar-SA" sz="2400" dirty="0">
                <a:solidFill>
                  <a:schemeClr val="tx1">
                    <a:lumMod val="75000"/>
                  </a:schemeClr>
                </a:solidFill>
                <a:latin typeface="Verdana" pitchFamily="34" charset="0"/>
              </a:rPr>
              <a:t>رک </a:t>
            </a:r>
            <a:r>
              <a:rPr lang="fa-IR" sz="2400" dirty="0">
                <a:solidFill>
                  <a:schemeClr val="tx1">
                    <a:lumMod val="75000"/>
                  </a:schemeClr>
                </a:solidFill>
                <a:latin typeface="Verdana" pitchFamily="34" charset="0"/>
              </a:rPr>
              <a:t>–</a:t>
            </a:r>
            <a:r>
              <a:rPr lang="ar-SA" sz="2400" dirty="0">
                <a:solidFill>
                  <a:schemeClr val="tx1">
                    <a:lumMod val="75000"/>
                  </a:schemeClr>
                </a:solidFill>
                <a:latin typeface="Verdana" pitchFamily="34" charset="0"/>
              </a:rPr>
              <a:t> پاسخ از یک ب</a:t>
            </a:r>
            <a:r>
              <a:rPr lang="fa-IR" sz="2400" dirty="0">
                <a:solidFill>
                  <a:schemeClr val="tx1">
                    <a:lumMod val="75000"/>
                  </a:schemeClr>
                </a:solidFill>
                <a:latin typeface="Verdana" pitchFamily="34" charset="0"/>
              </a:rPr>
              <a:t>ـ</a:t>
            </a:r>
            <a:r>
              <a:rPr lang="ar-SA" sz="2400" dirty="0">
                <a:solidFill>
                  <a:schemeClr val="tx1">
                    <a:lumMod val="75000"/>
                  </a:schemeClr>
                </a:solidFill>
                <a:latin typeface="Verdana" pitchFamily="34" charset="0"/>
              </a:rPr>
              <a:t>ه دو افزایش پیدا م</a:t>
            </a:r>
            <a:r>
              <a:rPr lang="fa-IR" sz="2400" dirty="0">
                <a:solidFill>
                  <a:schemeClr val="tx1">
                    <a:lumMod val="75000"/>
                  </a:schemeClr>
                </a:solidFill>
                <a:latin typeface="Verdana" pitchFamily="34" charset="0"/>
              </a:rPr>
              <a:t>ـ</a:t>
            </a:r>
            <a:r>
              <a:rPr lang="ar-SA" sz="2400" dirty="0">
                <a:solidFill>
                  <a:schemeClr val="tx1">
                    <a:lumMod val="75000"/>
                  </a:schemeClr>
                </a:solidFill>
                <a:latin typeface="Verdana" pitchFamily="34" charset="0"/>
              </a:rPr>
              <a:t>ی ک</a:t>
            </a:r>
            <a:r>
              <a:rPr lang="fa-IR" sz="2400" dirty="0">
                <a:solidFill>
                  <a:schemeClr val="tx1">
                    <a:lumMod val="75000"/>
                  </a:schemeClr>
                </a:solidFill>
                <a:latin typeface="Verdana" pitchFamily="34" charset="0"/>
              </a:rPr>
              <a:t>ـ</a:t>
            </a:r>
            <a:r>
              <a:rPr lang="ar-SA" sz="2400" dirty="0">
                <a:solidFill>
                  <a:schemeClr val="tx1">
                    <a:lumMod val="75000"/>
                  </a:schemeClr>
                </a:solidFill>
                <a:latin typeface="Verdana" pitchFamily="34" charset="0"/>
              </a:rPr>
              <a:t>ن</a:t>
            </a:r>
            <a:r>
              <a:rPr lang="fa-IR" sz="2400" dirty="0">
                <a:solidFill>
                  <a:schemeClr val="tx1">
                    <a:lumMod val="75000"/>
                  </a:schemeClr>
                </a:solidFill>
                <a:latin typeface="Verdana" pitchFamily="34" charset="0"/>
              </a:rPr>
              <a:t>ـ</a:t>
            </a:r>
            <a:r>
              <a:rPr lang="ar-SA" sz="2400" dirty="0">
                <a:solidFill>
                  <a:schemeClr val="tx1">
                    <a:lumMod val="75000"/>
                  </a:schemeClr>
                </a:solidFill>
                <a:latin typeface="Verdana" pitchFamily="34" charset="0"/>
              </a:rPr>
              <a:t>د ، افزایش زم</a:t>
            </a:r>
            <a:r>
              <a:rPr lang="fa-IR" sz="2400" dirty="0">
                <a:solidFill>
                  <a:schemeClr val="tx1">
                    <a:lumMod val="75000"/>
                  </a:schemeClr>
                </a:solidFill>
                <a:latin typeface="Verdana" pitchFamily="34" charset="0"/>
              </a:rPr>
              <a:t>ـ</a:t>
            </a:r>
            <a:r>
              <a:rPr lang="ar-SA" sz="2400" dirty="0">
                <a:solidFill>
                  <a:schemeClr val="tx1">
                    <a:lumMod val="75000"/>
                  </a:schemeClr>
                </a:solidFill>
                <a:latin typeface="Verdana" pitchFamily="34" charset="0"/>
              </a:rPr>
              <a:t>ان </a:t>
            </a:r>
            <a:endParaRPr lang="fa-IR" sz="2400" dirty="0">
              <a:solidFill>
                <a:schemeClr val="tx1">
                  <a:lumMod val="75000"/>
                </a:schemeClr>
              </a:solidFill>
              <a:latin typeface="Verdana" pitchFamily="34" charset="0"/>
            </a:endParaRPr>
          </a:p>
          <a:p>
            <a:pPr rtl="0"/>
            <a:r>
              <a:rPr lang="ar-SA" sz="2400" dirty="0">
                <a:solidFill>
                  <a:schemeClr val="tx1">
                    <a:lumMod val="75000"/>
                  </a:schemeClr>
                </a:solidFill>
                <a:latin typeface="Verdana" pitchFamily="34" charset="0"/>
              </a:rPr>
              <a:t>واکنش بسیار زیاد است . زمان واکنش از حدود 190 هزارم ثانیه در زمان واکنش ساده به بیش </a:t>
            </a:r>
            <a:r>
              <a:rPr lang="ar-SA" sz="2400" dirty="0">
                <a:solidFill>
                  <a:schemeClr val="tx1">
                    <a:lumMod val="75000"/>
                  </a:schemeClr>
                </a:solidFill>
              </a:rPr>
              <a:t>از 300 هزارم ثانیه در زمان واکنش انتخابی افزایش پیدا کرده است</a:t>
            </a:r>
            <a:r>
              <a:rPr lang="fa-IR" sz="2400" dirty="0">
                <a:solidFill>
                  <a:schemeClr val="tx1">
                    <a:lumMod val="75000"/>
                  </a:schemeClr>
                </a:solidFill>
              </a:rPr>
              <a:t> .</a:t>
            </a:r>
            <a:endParaRPr lang="en-US" sz="2400" dirty="0">
              <a:solidFill>
                <a:schemeClr val="tx1">
                  <a:lumMod val="75000"/>
                </a:schemeClr>
              </a:solidFill>
            </a:endParaRPr>
          </a:p>
          <a:p>
            <a:pPr rtl="0"/>
            <a:endParaRPr lang="fa-IR" sz="2400" b="1" dirty="0">
              <a:solidFill>
                <a:srgbClr val="FFFF00"/>
              </a:solidFill>
              <a:latin typeface="Verdana" pitchFamily="34" charset="0"/>
            </a:endParaRPr>
          </a:p>
        </p:txBody>
      </p:sp>
    </p:spTree>
  </p:cSld>
  <p:clrMapOvr>
    <a:masterClrMapping/>
  </p:clrMapOvr>
  <p:transition spd="slow" advTm="60500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533400" y="762000"/>
            <a:ext cx="8229600" cy="1189038"/>
          </a:xfrm>
        </p:spPr>
        <p:txBody>
          <a:bodyPr/>
          <a:lstStyle/>
          <a:p>
            <a:pPr algn="r"/>
            <a:r>
              <a:rPr lang="ar-SA" sz="3700" dirty="0" smtClean="0">
                <a:solidFill>
                  <a:schemeClr val="tx1">
                    <a:lumMod val="75000"/>
                  </a:schemeClr>
                </a:solidFill>
                <a:cs typeface="B Titr" pitchFamily="2" charset="-78"/>
              </a:rPr>
              <a:t>تعداد محرک </a:t>
            </a:r>
            <a:r>
              <a:rPr lang="fa-IR" sz="3700" dirty="0">
                <a:solidFill>
                  <a:schemeClr val="tx1">
                    <a:lumMod val="75000"/>
                  </a:schemeClr>
                </a:solidFill>
                <a:cs typeface="B Titr" pitchFamily="2" charset="-78"/>
              </a:rPr>
              <a:t>–</a:t>
            </a:r>
            <a:r>
              <a:rPr lang="ar-SA" sz="3700" dirty="0" smtClean="0">
                <a:solidFill>
                  <a:schemeClr val="tx1">
                    <a:lumMod val="75000"/>
                  </a:schemeClr>
                </a:solidFill>
                <a:cs typeface="B Titr" pitchFamily="2" charset="-78"/>
              </a:rPr>
              <a:t> پاسخ </a:t>
            </a:r>
            <a:r>
              <a:rPr lang="fa-IR" sz="3700" dirty="0" smtClean="0">
                <a:solidFill>
                  <a:schemeClr val="tx1">
                    <a:lumMod val="75000"/>
                  </a:schemeClr>
                </a:solidFill>
                <a:cs typeface="B Titr" pitchFamily="2" charset="-78"/>
              </a:rPr>
              <a:t/>
            </a:r>
            <a:br>
              <a:rPr lang="fa-IR" sz="3700" dirty="0" smtClean="0">
                <a:solidFill>
                  <a:schemeClr val="tx1">
                    <a:lumMod val="75000"/>
                  </a:schemeClr>
                </a:solidFill>
                <a:cs typeface="B Titr" pitchFamily="2" charset="-78"/>
              </a:rPr>
            </a:br>
            <a:endParaRPr lang="en-US" sz="3700" dirty="0">
              <a:solidFill>
                <a:schemeClr val="tx1">
                  <a:lumMod val="75000"/>
                </a:schemeClr>
              </a:solidFill>
              <a:cs typeface="B Titr" pitchFamily="2" charset="-78"/>
            </a:endParaRPr>
          </a:p>
        </p:txBody>
      </p:sp>
      <p:sp>
        <p:nvSpPr>
          <p:cNvPr id="18435" name="Rectangle 3"/>
          <p:cNvSpPr>
            <a:spLocks noGrp="1" noChangeArrowheads="1"/>
          </p:cNvSpPr>
          <p:nvPr>
            <p:ph type="body" idx="1"/>
          </p:nvPr>
        </p:nvSpPr>
        <p:spPr>
          <a:xfrm>
            <a:off x="457200" y="2514600"/>
            <a:ext cx="8229600" cy="4038600"/>
          </a:xfrm>
        </p:spPr>
        <p:txBody>
          <a:bodyPr/>
          <a:lstStyle/>
          <a:p>
            <a:r>
              <a:rPr lang="fa-IR" dirty="0"/>
              <a:t>قانون هیک</a:t>
            </a:r>
          </a:p>
          <a:p>
            <a:r>
              <a:rPr lang="fa-IR" dirty="0"/>
              <a:t>این قانون بر این مطلب اشاره </a:t>
            </a:r>
            <a:r>
              <a:rPr lang="fa-IR" dirty="0" smtClean="0"/>
              <a:t>دارد                                    </a:t>
            </a:r>
            <a:r>
              <a:rPr lang="fa-IR" dirty="0"/>
              <a:t>که هر بار تعداد محرک و پاسخ </a:t>
            </a:r>
            <a:r>
              <a:rPr lang="fa-IR" dirty="0" smtClean="0"/>
              <a:t>                                       دو </a:t>
            </a:r>
            <a:r>
              <a:rPr lang="fa-IR" dirty="0"/>
              <a:t>برابر شود زمان واکنش </a:t>
            </a:r>
            <a:r>
              <a:rPr lang="fa-IR" dirty="0" smtClean="0"/>
              <a:t>انتخابی                                       </a:t>
            </a:r>
            <a:r>
              <a:rPr lang="fa-IR" dirty="0"/>
              <a:t>با میزان ثابتی افزایش پیدا می کند.</a:t>
            </a:r>
            <a:endParaRPr lang="en-US" dirty="0"/>
          </a:p>
        </p:txBody>
      </p:sp>
      <p:pic>
        <p:nvPicPr>
          <p:cNvPr id="18436" name="Picture 4" descr="Untitled-1"/>
          <p:cNvPicPr>
            <a:picLocks noChangeAspect="1" noChangeArrowheads="1"/>
          </p:cNvPicPr>
          <p:nvPr/>
        </p:nvPicPr>
        <p:blipFill>
          <a:blip r:embed="rId2" cstate="print"/>
          <a:srcRect/>
          <a:stretch>
            <a:fillRect/>
          </a:stretch>
        </p:blipFill>
        <p:spPr bwMode="auto">
          <a:xfrm>
            <a:off x="304800" y="2667000"/>
            <a:ext cx="3887787" cy="3810000"/>
          </a:xfrm>
          <a:prstGeom prst="rect">
            <a:avLst/>
          </a:prstGeom>
          <a:noFill/>
        </p:spPr>
      </p:pic>
    </p:spTree>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lgn="r"/>
            <a:r>
              <a:rPr lang="ar-SA" sz="3600" b="1" dirty="0">
                <a:solidFill>
                  <a:schemeClr val="tx1">
                    <a:lumMod val="75000"/>
                  </a:schemeClr>
                </a:solidFill>
                <a:cs typeface="B Titr" pitchFamily="2" charset="-78"/>
              </a:rPr>
              <a:t>سازگاری محرک </a:t>
            </a:r>
            <a:r>
              <a:rPr lang="fa-IR" sz="3600" b="1" dirty="0">
                <a:solidFill>
                  <a:schemeClr val="tx1">
                    <a:lumMod val="75000"/>
                  </a:schemeClr>
                </a:solidFill>
                <a:latin typeface="Arial"/>
                <a:cs typeface="B Titr" pitchFamily="2" charset="-78"/>
              </a:rPr>
              <a:t>–</a:t>
            </a:r>
            <a:r>
              <a:rPr lang="ar-SA" sz="3600" b="1" dirty="0">
                <a:solidFill>
                  <a:schemeClr val="tx1">
                    <a:lumMod val="75000"/>
                  </a:schemeClr>
                </a:solidFill>
                <a:cs typeface="B Titr" pitchFamily="2" charset="-78"/>
              </a:rPr>
              <a:t> پاسخ </a:t>
            </a:r>
            <a:r>
              <a:rPr lang="fa-IR" sz="3600" b="1" dirty="0">
                <a:solidFill>
                  <a:schemeClr val="tx1">
                    <a:lumMod val="75000"/>
                  </a:schemeClr>
                </a:solidFill>
                <a:cs typeface="B Titr" pitchFamily="2" charset="-78"/>
              </a:rPr>
              <a:t/>
            </a:r>
            <a:br>
              <a:rPr lang="fa-IR" sz="3600" b="1" dirty="0">
                <a:solidFill>
                  <a:schemeClr val="tx1">
                    <a:lumMod val="75000"/>
                  </a:schemeClr>
                </a:solidFill>
                <a:cs typeface="B Titr" pitchFamily="2" charset="-78"/>
              </a:rPr>
            </a:br>
            <a:endParaRPr lang="en-US" sz="3600" b="1" dirty="0">
              <a:solidFill>
                <a:schemeClr val="tx1">
                  <a:lumMod val="75000"/>
                </a:schemeClr>
              </a:solidFill>
              <a:cs typeface="B Titr" pitchFamily="2" charset="-78"/>
            </a:endParaRPr>
          </a:p>
        </p:txBody>
      </p:sp>
      <p:sp>
        <p:nvSpPr>
          <p:cNvPr id="17411" name="Rectangle 3"/>
          <p:cNvSpPr>
            <a:spLocks noGrp="1" noChangeArrowheads="1"/>
          </p:cNvSpPr>
          <p:nvPr>
            <p:ph type="body" idx="1"/>
          </p:nvPr>
        </p:nvSpPr>
        <p:spPr>
          <a:xfrm>
            <a:off x="457200" y="1268413"/>
            <a:ext cx="8229600" cy="4827587"/>
          </a:xfrm>
        </p:spPr>
        <p:txBody>
          <a:bodyPr/>
          <a:lstStyle/>
          <a:p>
            <a:endParaRPr lang="en-US" dirty="0"/>
          </a:p>
        </p:txBody>
      </p:sp>
      <p:pic>
        <p:nvPicPr>
          <p:cNvPr id="17412" name="Picture 4" descr="Untitled-2"/>
          <p:cNvPicPr>
            <a:picLocks noChangeAspect="1" noChangeArrowheads="1"/>
          </p:cNvPicPr>
          <p:nvPr/>
        </p:nvPicPr>
        <p:blipFill>
          <a:blip r:embed="rId2" cstate="print"/>
          <a:srcRect/>
          <a:stretch>
            <a:fillRect/>
          </a:stretch>
        </p:blipFill>
        <p:spPr bwMode="auto">
          <a:xfrm>
            <a:off x="2590800" y="2743200"/>
            <a:ext cx="3736975" cy="2781300"/>
          </a:xfrm>
          <a:prstGeom prst="rect">
            <a:avLst/>
          </a:prstGeom>
          <a:noFill/>
        </p:spPr>
      </p:pic>
    </p:spTree>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lgn="r"/>
            <a:r>
              <a:rPr lang="ar-SA" sz="4100" b="1" dirty="0">
                <a:solidFill>
                  <a:srgbClr val="66FF33"/>
                </a:solidFill>
                <a:cs typeface="+mn-cs"/>
              </a:rPr>
              <a:t>مقدار تمرین </a:t>
            </a:r>
            <a:r>
              <a:rPr lang="fa-IR" sz="4100" b="1" dirty="0">
                <a:solidFill>
                  <a:srgbClr val="66FF33"/>
                </a:solidFill>
                <a:cs typeface="B Titr" pitchFamily="2" charset="-78"/>
              </a:rPr>
              <a:t/>
            </a:r>
            <a:br>
              <a:rPr lang="fa-IR" sz="4100" b="1" dirty="0">
                <a:solidFill>
                  <a:srgbClr val="66FF33"/>
                </a:solidFill>
                <a:cs typeface="B Titr" pitchFamily="2" charset="-78"/>
              </a:rPr>
            </a:br>
            <a:endParaRPr lang="en-US" sz="4100" b="1" dirty="0">
              <a:solidFill>
                <a:srgbClr val="66FF33"/>
              </a:solidFill>
              <a:cs typeface="B Titr" pitchFamily="2" charset="-78"/>
            </a:endParaRPr>
          </a:p>
        </p:txBody>
      </p:sp>
      <p:sp>
        <p:nvSpPr>
          <p:cNvPr id="19459" name="Rectangle 3"/>
          <p:cNvSpPr>
            <a:spLocks noGrp="1" noChangeArrowheads="1"/>
          </p:cNvSpPr>
          <p:nvPr>
            <p:ph type="body" idx="1"/>
          </p:nvPr>
        </p:nvSpPr>
        <p:spPr/>
        <p:txBody>
          <a:bodyPr/>
          <a:lstStyle/>
          <a:p>
            <a:r>
              <a:rPr lang="fa-IR" sz="3600" b="1" dirty="0"/>
              <a:t>دو عامل اصلی که زمان واکنش را تاثیر می گذارد نوع ومقدار تمرین است.</a:t>
            </a:r>
          </a:p>
          <a:p>
            <a:r>
              <a:rPr lang="fa-IR" sz="3600" b="1" dirty="0"/>
              <a:t>تمرین یکنواخت به صورتی که یک محرک همیشه به یک پاسخ منجر شود به ایجادواکنش سریع کمک می کند.</a:t>
            </a:r>
            <a:endParaRPr lang="en-US" sz="3600" b="1" dirty="0"/>
          </a:p>
        </p:txBody>
      </p:sp>
    </p:spTree>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lgn="r"/>
            <a:r>
              <a:rPr lang="ar-SA" sz="4100" b="1" dirty="0">
                <a:solidFill>
                  <a:srgbClr val="66FF33"/>
                </a:solidFill>
                <a:cs typeface="+mn-cs"/>
              </a:rPr>
              <a:t>مقدار تمرین </a:t>
            </a:r>
            <a:r>
              <a:rPr lang="fa-IR" sz="4100" b="1" dirty="0">
                <a:solidFill>
                  <a:srgbClr val="66FF33"/>
                </a:solidFill>
                <a:cs typeface="B Titr" pitchFamily="2" charset="-78"/>
              </a:rPr>
              <a:t/>
            </a:r>
            <a:br>
              <a:rPr lang="fa-IR" sz="4100" b="1" dirty="0">
                <a:solidFill>
                  <a:srgbClr val="66FF33"/>
                </a:solidFill>
                <a:cs typeface="B Titr" pitchFamily="2" charset="-78"/>
              </a:rPr>
            </a:br>
            <a:endParaRPr lang="en-US" sz="4100" b="1" dirty="0">
              <a:solidFill>
                <a:srgbClr val="66FF33"/>
              </a:solidFill>
              <a:cs typeface="B Titr" pitchFamily="2" charset="-78"/>
            </a:endParaRPr>
          </a:p>
        </p:txBody>
      </p:sp>
      <p:sp>
        <p:nvSpPr>
          <p:cNvPr id="20483" name="Rectangle 3"/>
          <p:cNvSpPr>
            <a:spLocks noGrp="1" noChangeArrowheads="1"/>
          </p:cNvSpPr>
          <p:nvPr>
            <p:ph type="body" idx="1"/>
          </p:nvPr>
        </p:nvSpPr>
        <p:spPr/>
        <p:txBody>
          <a:bodyPr/>
          <a:lstStyle/>
          <a:p>
            <a:pPr algn="just">
              <a:lnSpc>
                <a:spcPct val="80000"/>
              </a:lnSpc>
            </a:pPr>
            <a:r>
              <a:rPr lang="ar-SA" sz="2800" b="1" dirty="0">
                <a:solidFill>
                  <a:schemeClr val="tx1">
                    <a:lumMod val="75000"/>
                  </a:schemeClr>
                </a:solidFill>
              </a:rPr>
              <a:t>هنگام ازدیاد محرک </a:t>
            </a:r>
            <a:r>
              <a:rPr lang="fa-IR" sz="2800" b="1" dirty="0">
                <a:solidFill>
                  <a:schemeClr val="tx1">
                    <a:lumMod val="75000"/>
                  </a:schemeClr>
                </a:solidFill>
                <a:latin typeface="Arial"/>
              </a:rPr>
              <a:t>–</a:t>
            </a:r>
            <a:r>
              <a:rPr lang="ar-SA" sz="2800" b="1" dirty="0">
                <a:solidFill>
                  <a:schemeClr val="tx1">
                    <a:lumMod val="75000"/>
                  </a:schemeClr>
                </a:solidFill>
              </a:rPr>
              <a:t> پاسخ </a:t>
            </a:r>
            <a:endParaRPr lang="fa-IR" sz="2800" b="1" dirty="0">
              <a:solidFill>
                <a:schemeClr val="tx1">
                  <a:lumMod val="75000"/>
                </a:schemeClr>
              </a:solidFill>
            </a:endParaRPr>
          </a:p>
          <a:p>
            <a:pPr algn="just">
              <a:lnSpc>
                <a:spcPct val="80000"/>
              </a:lnSpc>
            </a:pPr>
            <a:endParaRPr lang="fa-IR" sz="2800" b="1" dirty="0">
              <a:solidFill>
                <a:schemeClr val="tx1">
                  <a:lumMod val="75000"/>
                </a:schemeClr>
              </a:solidFill>
            </a:endParaRPr>
          </a:p>
          <a:p>
            <a:pPr algn="just">
              <a:lnSpc>
                <a:spcPct val="80000"/>
              </a:lnSpc>
            </a:pPr>
            <a:r>
              <a:rPr lang="ar-SA" sz="2400" b="1" dirty="0">
                <a:solidFill>
                  <a:schemeClr val="tx1">
                    <a:lumMod val="75000"/>
                  </a:schemeClr>
                </a:solidFill>
              </a:rPr>
              <a:t>تمرین کردن ، شیب افزایش زمان واکنش را کاهش می دهد . معنای </a:t>
            </a:r>
            <a:endParaRPr lang="fa-IR" sz="2400" b="1" dirty="0">
              <a:solidFill>
                <a:schemeClr val="tx1">
                  <a:lumMod val="75000"/>
                </a:schemeClr>
              </a:solidFill>
            </a:endParaRPr>
          </a:p>
          <a:p>
            <a:pPr algn="just">
              <a:lnSpc>
                <a:spcPct val="80000"/>
              </a:lnSpc>
            </a:pPr>
            <a:r>
              <a:rPr lang="ar-SA" sz="2400" b="1" dirty="0">
                <a:solidFill>
                  <a:schemeClr val="tx1">
                    <a:lumMod val="75000"/>
                  </a:schemeClr>
                </a:solidFill>
              </a:rPr>
              <a:t>این جمله آن است که اثر تمرین بر زمان واکنش ساده ، ناچیز </a:t>
            </a:r>
            <a:r>
              <a:rPr lang="fa-IR" sz="2400" b="1" dirty="0">
                <a:solidFill>
                  <a:schemeClr val="tx1">
                    <a:lumMod val="75000"/>
                  </a:schemeClr>
                </a:solidFill>
              </a:rPr>
              <a:t> </a:t>
            </a:r>
            <a:r>
              <a:rPr lang="ar-SA" sz="2400" b="1" dirty="0">
                <a:solidFill>
                  <a:schemeClr val="tx1">
                    <a:lumMod val="75000"/>
                  </a:schemeClr>
                </a:solidFill>
              </a:rPr>
              <a:t>اما بر </a:t>
            </a:r>
            <a:endParaRPr lang="fa-IR" sz="2400" b="1" dirty="0">
              <a:solidFill>
                <a:schemeClr val="tx1">
                  <a:lumMod val="75000"/>
                </a:schemeClr>
              </a:solidFill>
            </a:endParaRPr>
          </a:p>
          <a:p>
            <a:pPr algn="just">
              <a:lnSpc>
                <a:spcPct val="80000"/>
              </a:lnSpc>
            </a:pPr>
            <a:r>
              <a:rPr lang="ar-SA" sz="2400" b="1" dirty="0">
                <a:solidFill>
                  <a:schemeClr val="tx1">
                    <a:lumMod val="75000"/>
                  </a:schemeClr>
                </a:solidFill>
              </a:rPr>
              <a:t>زمان واکنش انتخابی چشم گیر است . این اثر وقتی زیاد تر می شود </a:t>
            </a:r>
            <a:endParaRPr lang="fa-IR" sz="2400" b="1" dirty="0">
              <a:solidFill>
                <a:schemeClr val="tx1">
                  <a:lumMod val="75000"/>
                </a:schemeClr>
              </a:solidFill>
            </a:endParaRPr>
          </a:p>
          <a:p>
            <a:pPr algn="just">
              <a:lnSpc>
                <a:spcPct val="80000"/>
              </a:lnSpc>
            </a:pPr>
            <a:r>
              <a:rPr lang="ar-SA" sz="2400" b="1" dirty="0">
                <a:solidFill>
                  <a:schemeClr val="tx1">
                    <a:lumMod val="75000"/>
                  </a:schemeClr>
                </a:solidFill>
              </a:rPr>
              <a:t>که تعداد محرک </a:t>
            </a:r>
            <a:r>
              <a:rPr lang="fa-IR" sz="2400" b="1" dirty="0">
                <a:solidFill>
                  <a:schemeClr val="tx1">
                    <a:lumMod val="75000"/>
                  </a:schemeClr>
                </a:solidFill>
              </a:rPr>
              <a:t>-</a:t>
            </a:r>
            <a:r>
              <a:rPr lang="ar-SA" sz="2400" b="1" dirty="0">
                <a:solidFill>
                  <a:schemeClr val="tx1">
                    <a:lumMod val="75000"/>
                  </a:schemeClr>
                </a:solidFill>
              </a:rPr>
              <a:t> پاسخ زیاد و سلزگاری آن کم باشد . افرادی</a:t>
            </a:r>
            <a:r>
              <a:rPr lang="fa-IR" sz="2400" b="1" dirty="0">
                <a:solidFill>
                  <a:schemeClr val="tx1">
                    <a:lumMod val="75000"/>
                  </a:schemeClr>
                </a:solidFill>
              </a:rPr>
              <a:t> </a:t>
            </a:r>
            <a:r>
              <a:rPr lang="ar-SA" sz="2400" b="1" dirty="0">
                <a:solidFill>
                  <a:schemeClr val="tx1">
                    <a:lumMod val="75000"/>
                  </a:schemeClr>
                </a:solidFill>
              </a:rPr>
              <a:t> ک</a:t>
            </a:r>
            <a:r>
              <a:rPr lang="fa-IR" sz="2400" b="1" dirty="0">
                <a:solidFill>
                  <a:schemeClr val="tx1">
                    <a:lumMod val="75000"/>
                  </a:schemeClr>
                </a:solidFill>
              </a:rPr>
              <a:t>ـ</a:t>
            </a:r>
            <a:r>
              <a:rPr lang="ar-SA" sz="2400" b="1" dirty="0">
                <a:solidFill>
                  <a:schemeClr val="tx1">
                    <a:lumMod val="75000"/>
                  </a:schemeClr>
                </a:solidFill>
              </a:rPr>
              <a:t>ه </a:t>
            </a:r>
            <a:endParaRPr lang="fa-IR" sz="2400" b="1" dirty="0">
              <a:solidFill>
                <a:schemeClr val="tx1">
                  <a:lumMod val="75000"/>
                </a:schemeClr>
              </a:solidFill>
            </a:endParaRPr>
          </a:p>
          <a:p>
            <a:pPr algn="just">
              <a:lnSpc>
                <a:spcPct val="80000"/>
              </a:lnSpc>
            </a:pPr>
            <a:r>
              <a:rPr lang="ar-SA" sz="2400" b="1" dirty="0">
                <a:solidFill>
                  <a:schemeClr val="tx1">
                    <a:lumMod val="75000"/>
                  </a:schemeClr>
                </a:solidFill>
              </a:rPr>
              <a:t>در شغل خود </a:t>
            </a:r>
            <a:r>
              <a:rPr lang="fa-IR" sz="2400" b="1" dirty="0">
                <a:solidFill>
                  <a:schemeClr val="tx1">
                    <a:lumMod val="75000"/>
                  </a:schemeClr>
                </a:solidFill>
              </a:rPr>
              <a:t> </a:t>
            </a:r>
            <a:r>
              <a:rPr lang="ar-SA" sz="2400" b="1" dirty="0">
                <a:solidFill>
                  <a:schemeClr val="tx1">
                    <a:lumMod val="75000"/>
                  </a:schemeClr>
                </a:solidFill>
              </a:rPr>
              <a:t>یا ورزش ورزیده شده باشند م</a:t>
            </a:r>
            <a:r>
              <a:rPr lang="fa-IR" sz="2400" b="1" dirty="0">
                <a:solidFill>
                  <a:schemeClr val="tx1">
                    <a:lumMod val="75000"/>
                  </a:schemeClr>
                </a:solidFill>
              </a:rPr>
              <a:t>ـ</a:t>
            </a:r>
            <a:r>
              <a:rPr lang="ar-SA" sz="2400" b="1" dirty="0">
                <a:solidFill>
                  <a:schemeClr val="tx1">
                    <a:lumMod val="75000"/>
                  </a:schemeClr>
                </a:solidFill>
              </a:rPr>
              <a:t>ی توانند واکنش هایی </a:t>
            </a:r>
            <a:endParaRPr lang="fa-IR" sz="2400" b="1" dirty="0">
              <a:solidFill>
                <a:schemeClr val="tx1">
                  <a:lumMod val="75000"/>
                </a:schemeClr>
              </a:solidFill>
            </a:endParaRPr>
          </a:p>
          <a:p>
            <a:pPr algn="just">
              <a:lnSpc>
                <a:spcPct val="80000"/>
              </a:lnSpc>
            </a:pPr>
            <a:r>
              <a:rPr lang="ar-SA" sz="2400" b="1" dirty="0">
                <a:solidFill>
                  <a:schemeClr val="tx1">
                    <a:lumMod val="75000"/>
                  </a:schemeClr>
                </a:solidFill>
              </a:rPr>
              <a:t>را انجام دهند که به پردازش خودکار نزدیک باشد . </a:t>
            </a:r>
            <a:r>
              <a:rPr lang="fa-IR" sz="2400" b="1" dirty="0">
                <a:solidFill>
                  <a:schemeClr val="tx1">
                    <a:lumMod val="75000"/>
                  </a:schemeClr>
                </a:solidFill>
              </a:rPr>
              <a:t> </a:t>
            </a:r>
            <a:r>
              <a:rPr lang="ar-SA" sz="2400" b="1" dirty="0">
                <a:solidFill>
                  <a:schemeClr val="tx1">
                    <a:lumMod val="75000"/>
                  </a:schemeClr>
                </a:solidFill>
              </a:rPr>
              <a:t>ای</a:t>
            </a:r>
            <a:r>
              <a:rPr lang="fa-IR" sz="2400" b="1" dirty="0">
                <a:solidFill>
                  <a:schemeClr val="tx1">
                    <a:lumMod val="75000"/>
                  </a:schemeClr>
                </a:solidFill>
              </a:rPr>
              <a:t>ـ</a:t>
            </a:r>
            <a:r>
              <a:rPr lang="ar-SA" sz="2400" b="1" dirty="0">
                <a:solidFill>
                  <a:schemeClr val="tx1">
                    <a:lumMod val="75000"/>
                  </a:schemeClr>
                </a:solidFill>
              </a:rPr>
              <a:t>ن واکنش ها </a:t>
            </a:r>
            <a:endParaRPr lang="fa-IR" sz="2400" b="1" dirty="0">
              <a:solidFill>
                <a:schemeClr val="tx1">
                  <a:lumMod val="75000"/>
                </a:schemeClr>
              </a:solidFill>
            </a:endParaRPr>
          </a:p>
          <a:p>
            <a:pPr algn="just">
              <a:lnSpc>
                <a:spcPct val="80000"/>
              </a:lnSpc>
            </a:pPr>
            <a:r>
              <a:rPr lang="ar-SA" sz="2400" b="1" dirty="0">
                <a:solidFill>
                  <a:schemeClr val="tx1">
                    <a:lumMod val="75000"/>
                  </a:schemeClr>
                </a:solidFill>
              </a:rPr>
              <a:t>بسیار سریع اند و</a:t>
            </a:r>
            <a:r>
              <a:rPr lang="fa-IR" sz="2400" b="1" dirty="0">
                <a:solidFill>
                  <a:schemeClr val="tx1">
                    <a:lumMod val="75000"/>
                  </a:schemeClr>
                </a:solidFill>
              </a:rPr>
              <a:t> </a:t>
            </a:r>
            <a:r>
              <a:rPr lang="ar-SA" sz="2400" b="1" dirty="0">
                <a:solidFill>
                  <a:schemeClr val="tx1">
                    <a:lumMod val="75000"/>
                  </a:schemeClr>
                </a:solidFill>
              </a:rPr>
              <a:t> با اف</a:t>
            </a:r>
            <a:r>
              <a:rPr lang="fa-IR" sz="2400" b="1" dirty="0">
                <a:solidFill>
                  <a:schemeClr val="tx1">
                    <a:lumMod val="75000"/>
                  </a:schemeClr>
                </a:solidFill>
              </a:rPr>
              <a:t>ـ</a:t>
            </a:r>
            <a:r>
              <a:rPr lang="ar-SA" sz="2400" b="1" dirty="0">
                <a:solidFill>
                  <a:schemeClr val="tx1">
                    <a:lumMod val="75000"/>
                  </a:schemeClr>
                </a:solidFill>
              </a:rPr>
              <a:t>زای</a:t>
            </a:r>
            <a:r>
              <a:rPr lang="fa-IR" sz="2400" b="1" dirty="0">
                <a:solidFill>
                  <a:schemeClr val="tx1">
                    <a:lumMod val="75000"/>
                  </a:schemeClr>
                </a:solidFill>
              </a:rPr>
              <a:t>ـ</a:t>
            </a:r>
            <a:r>
              <a:rPr lang="ar-SA" sz="2400" b="1" dirty="0">
                <a:solidFill>
                  <a:schemeClr val="tx1">
                    <a:lumMod val="75000"/>
                  </a:schemeClr>
                </a:solidFill>
              </a:rPr>
              <a:t>ش تعداد محرک </a:t>
            </a:r>
            <a:r>
              <a:rPr lang="fa-IR" sz="2400" b="1" dirty="0">
                <a:solidFill>
                  <a:schemeClr val="tx1">
                    <a:lumMod val="75000"/>
                  </a:schemeClr>
                </a:solidFill>
              </a:rPr>
              <a:t>-</a:t>
            </a:r>
            <a:r>
              <a:rPr lang="ar-SA" sz="2400" b="1" dirty="0">
                <a:solidFill>
                  <a:schemeClr val="tx1">
                    <a:lumMod val="75000"/>
                  </a:schemeClr>
                </a:solidFill>
              </a:rPr>
              <a:t> پاسخ اندکی آهسته </a:t>
            </a:r>
            <a:endParaRPr lang="fa-IR" sz="2400" b="1" dirty="0">
              <a:solidFill>
                <a:schemeClr val="tx1">
                  <a:lumMod val="75000"/>
                </a:schemeClr>
              </a:solidFill>
            </a:endParaRPr>
          </a:p>
          <a:p>
            <a:pPr algn="just">
              <a:lnSpc>
                <a:spcPct val="80000"/>
              </a:lnSpc>
            </a:pPr>
            <a:r>
              <a:rPr lang="ar-SA" sz="2400" b="1" dirty="0">
                <a:solidFill>
                  <a:schemeClr val="tx1">
                    <a:lumMod val="75000"/>
                  </a:schemeClr>
                </a:solidFill>
              </a:rPr>
              <a:t>می شوند . </a:t>
            </a:r>
            <a:endParaRPr lang="en-US" sz="2400" b="1" dirty="0">
              <a:solidFill>
                <a:schemeClr val="tx1">
                  <a:lumMod val="75000"/>
                </a:schemeClr>
              </a:solidFill>
            </a:endParaRPr>
          </a:p>
          <a:p>
            <a:pPr>
              <a:lnSpc>
                <a:spcPct val="80000"/>
              </a:lnSpc>
            </a:pPr>
            <a:endParaRPr lang="en-US" sz="2400" dirty="0"/>
          </a:p>
        </p:txBody>
      </p:sp>
    </p:spTree>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algn="r"/>
            <a:r>
              <a:rPr lang="ar-SA" sz="3800" dirty="0">
                <a:solidFill>
                  <a:srgbClr val="66FF33"/>
                </a:solidFill>
                <a:cs typeface="+mn-cs"/>
              </a:rPr>
              <a:t>پیش بینی کردن برای تقلیل تاخیر</a:t>
            </a:r>
            <a:endParaRPr lang="en-US" sz="3800" dirty="0">
              <a:solidFill>
                <a:srgbClr val="66FF33"/>
              </a:solidFill>
              <a:cs typeface="+mn-cs"/>
            </a:endParaRPr>
          </a:p>
        </p:txBody>
      </p:sp>
      <p:sp>
        <p:nvSpPr>
          <p:cNvPr id="21507" name="Rectangle 3"/>
          <p:cNvSpPr>
            <a:spLocks noGrp="1" noChangeArrowheads="1"/>
          </p:cNvSpPr>
          <p:nvPr>
            <p:ph type="body" idx="1"/>
          </p:nvPr>
        </p:nvSpPr>
        <p:spPr/>
        <p:txBody>
          <a:bodyPr/>
          <a:lstStyle/>
          <a:p>
            <a:pPr algn="just">
              <a:buFont typeface="Wingdings" pitchFamily="2" charset="2"/>
              <a:buNone/>
            </a:pPr>
            <a:r>
              <a:rPr lang="ar-SA" sz="2000" b="1" dirty="0">
                <a:solidFill>
                  <a:schemeClr val="tx1">
                    <a:lumMod val="75000"/>
                  </a:schemeClr>
                </a:solidFill>
              </a:rPr>
              <a:t>یکی از روشهای مناسب برای فایق آمدن بر زمان واکنش طولانی ای</a:t>
            </a:r>
            <a:r>
              <a:rPr lang="fa-IR" sz="2000" b="1" dirty="0">
                <a:solidFill>
                  <a:schemeClr val="tx1">
                    <a:lumMod val="75000"/>
                  </a:schemeClr>
                </a:solidFill>
              </a:rPr>
              <a:t>ـ</a:t>
            </a:r>
            <a:r>
              <a:rPr lang="ar-SA" sz="2000" b="1" dirty="0">
                <a:solidFill>
                  <a:schemeClr val="tx1">
                    <a:lumMod val="75000"/>
                  </a:schemeClr>
                </a:solidFill>
              </a:rPr>
              <a:t>ن است ک</a:t>
            </a:r>
            <a:r>
              <a:rPr lang="fa-IR" sz="2000" b="1" dirty="0">
                <a:solidFill>
                  <a:schemeClr val="tx1">
                    <a:lumMod val="75000"/>
                  </a:schemeClr>
                </a:solidFill>
              </a:rPr>
              <a:t>ـ</a:t>
            </a:r>
            <a:r>
              <a:rPr lang="ar-SA" sz="2000" b="1" dirty="0">
                <a:solidFill>
                  <a:schemeClr val="tx1">
                    <a:lumMod val="75000"/>
                  </a:schemeClr>
                </a:solidFill>
              </a:rPr>
              <a:t>ه اج</a:t>
            </a:r>
            <a:r>
              <a:rPr lang="fa-IR" sz="2000" b="1" dirty="0">
                <a:solidFill>
                  <a:schemeClr val="tx1">
                    <a:lumMod val="75000"/>
                  </a:schemeClr>
                </a:solidFill>
              </a:rPr>
              <a:t>ـ</a:t>
            </a:r>
            <a:r>
              <a:rPr lang="ar-SA" sz="2000" b="1" dirty="0">
                <a:solidFill>
                  <a:schemeClr val="tx1">
                    <a:lumMod val="75000"/>
                  </a:schemeClr>
                </a:solidFill>
              </a:rPr>
              <a:t>را کننده </a:t>
            </a:r>
            <a:endParaRPr lang="fa-IR" sz="2000" b="1" dirty="0">
              <a:solidFill>
                <a:schemeClr val="tx1">
                  <a:lumMod val="75000"/>
                </a:schemeClr>
              </a:solidFill>
            </a:endParaRPr>
          </a:p>
          <a:p>
            <a:pPr algn="just">
              <a:buFont typeface="Wingdings" pitchFamily="2" charset="2"/>
              <a:buNone/>
            </a:pPr>
            <a:r>
              <a:rPr lang="ar-SA" sz="2000" b="1" dirty="0">
                <a:solidFill>
                  <a:schemeClr val="tx1">
                    <a:lumMod val="75000"/>
                  </a:schemeClr>
                </a:solidFill>
              </a:rPr>
              <a:t>بتواند وقوع محرک را پیش بینی کند . </a:t>
            </a:r>
            <a:endParaRPr lang="fa-IR" sz="2000" b="1" dirty="0" smtClean="0">
              <a:solidFill>
                <a:schemeClr val="tx1">
                  <a:lumMod val="75000"/>
                </a:schemeClr>
              </a:solidFill>
            </a:endParaRPr>
          </a:p>
          <a:p>
            <a:pPr algn="just">
              <a:buNone/>
            </a:pPr>
            <a:r>
              <a:rPr lang="ar-SA" sz="2000" b="1" dirty="0" smtClean="0">
                <a:solidFill>
                  <a:schemeClr val="tx1">
                    <a:lumMod val="75000"/>
                  </a:schemeClr>
                </a:solidFill>
              </a:rPr>
              <a:t>او </a:t>
            </a:r>
            <a:r>
              <a:rPr lang="ar-SA" sz="2000" b="1" dirty="0">
                <a:solidFill>
                  <a:schemeClr val="tx1">
                    <a:lumMod val="75000"/>
                  </a:schemeClr>
                </a:solidFill>
              </a:rPr>
              <a:t>می تواند پیش بینی کند که چه حادثه ای در </a:t>
            </a:r>
            <a:r>
              <a:rPr lang="fa-IR" sz="2000" b="1" dirty="0">
                <a:solidFill>
                  <a:schemeClr val="tx1">
                    <a:lumMod val="75000"/>
                  </a:schemeClr>
                </a:solidFill>
              </a:rPr>
              <a:t> </a:t>
            </a:r>
            <a:r>
              <a:rPr lang="ar-SA" sz="2000" b="1" dirty="0">
                <a:solidFill>
                  <a:schemeClr val="tx1">
                    <a:lumMod val="75000"/>
                  </a:schemeClr>
                </a:solidFill>
              </a:rPr>
              <a:t>محیط </a:t>
            </a:r>
            <a:r>
              <a:rPr lang="ar-SA" sz="2000" b="1" dirty="0" smtClean="0">
                <a:solidFill>
                  <a:schemeClr val="tx1">
                    <a:lumMod val="75000"/>
                  </a:schemeClr>
                </a:solidFill>
              </a:rPr>
              <a:t>اتفاق خواهد افتاد و در چه زمانی واقع خواهد شد </a:t>
            </a:r>
            <a:endParaRPr lang="fa-IR" sz="2000" b="1" dirty="0">
              <a:solidFill>
                <a:schemeClr val="tx1">
                  <a:lumMod val="75000"/>
                </a:schemeClr>
              </a:solidFill>
            </a:endParaRPr>
          </a:p>
          <a:p>
            <a:pPr algn="just">
              <a:buNone/>
            </a:pPr>
            <a:r>
              <a:rPr lang="ar-SA" sz="2000" b="1" dirty="0" smtClean="0">
                <a:solidFill>
                  <a:schemeClr val="tx1">
                    <a:lumMod val="75000"/>
                  </a:schemeClr>
                </a:solidFill>
              </a:rPr>
              <a:t>. </a:t>
            </a:r>
            <a:r>
              <a:rPr lang="ar-SA" sz="2000" b="1" dirty="0">
                <a:solidFill>
                  <a:schemeClr val="tx1">
                    <a:lumMod val="75000"/>
                  </a:schemeClr>
                </a:solidFill>
              </a:rPr>
              <a:t>بنا بر این اجراکننده می تواند </a:t>
            </a:r>
            <a:r>
              <a:rPr lang="fa-IR" sz="2000" b="1" dirty="0">
                <a:solidFill>
                  <a:schemeClr val="tx1">
                    <a:lumMod val="75000"/>
                  </a:schemeClr>
                </a:solidFill>
              </a:rPr>
              <a:t> </a:t>
            </a:r>
            <a:r>
              <a:rPr lang="ar-SA" sz="2000" b="1" dirty="0">
                <a:solidFill>
                  <a:schemeClr val="tx1">
                    <a:lumMod val="75000"/>
                  </a:schemeClr>
                </a:solidFill>
              </a:rPr>
              <a:t>اطلاعات </a:t>
            </a:r>
            <a:r>
              <a:rPr lang="ar-SA" sz="2000" b="1" dirty="0" smtClean="0">
                <a:solidFill>
                  <a:schemeClr val="tx1">
                    <a:lumMod val="75000"/>
                  </a:schemeClr>
                </a:solidFill>
              </a:rPr>
              <a:t>را از پیش پردازش کند </a:t>
            </a:r>
            <a:endParaRPr lang="fa-IR" sz="2000" b="1" dirty="0">
              <a:solidFill>
                <a:schemeClr val="tx1">
                  <a:lumMod val="75000"/>
                </a:schemeClr>
              </a:solidFill>
            </a:endParaRPr>
          </a:p>
          <a:p>
            <a:pPr algn="just">
              <a:buFont typeface="Wingdings" pitchFamily="2" charset="2"/>
              <a:buNone/>
            </a:pPr>
            <a:r>
              <a:rPr lang="ar-SA" sz="2000" b="1" dirty="0" smtClean="0">
                <a:solidFill>
                  <a:schemeClr val="tx1">
                    <a:lumMod val="75000"/>
                  </a:schemeClr>
                </a:solidFill>
              </a:rPr>
              <a:t>. </a:t>
            </a:r>
            <a:r>
              <a:rPr lang="ar-SA" sz="2000" b="1" dirty="0">
                <a:solidFill>
                  <a:schemeClr val="tx1">
                    <a:lumMod val="75000"/>
                  </a:schemeClr>
                </a:solidFill>
              </a:rPr>
              <a:t>اف</a:t>
            </a:r>
            <a:r>
              <a:rPr lang="fa-IR" sz="2000" b="1" dirty="0">
                <a:solidFill>
                  <a:schemeClr val="tx1">
                    <a:lumMod val="75000"/>
                  </a:schemeClr>
                </a:solidFill>
              </a:rPr>
              <a:t>ـ</a:t>
            </a:r>
            <a:r>
              <a:rPr lang="ar-SA" sz="2000" b="1" dirty="0">
                <a:solidFill>
                  <a:schemeClr val="tx1">
                    <a:lumMod val="75000"/>
                  </a:schemeClr>
                </a:solidFill>
              </a:rPr>
              <a:t>راد ماهر می دانند که ک</a:t>
            </a:r>
            <a:r>
              <a:rPr lang="fa-IR" sz="2000" b="1" dirty="0">
                <a:solidFill>
                  <a:schemeClr val="tx1">
                    <a:lumMod val="75000"/>
                  </a:schemeClr>
                </a:solidFill>
              </a:rPr>
              <a:t>ـ</a:t>
            </a:r>
            <a:r>
              <a:rPr lang="ar-SA" sz="2000" b="1" dirty="0">
                <a:solidFill>
                  <a:schemeClr val="tx1">
                    <a:lumMod val="75000"/>
                  </a:schemeClr>
                </a:solidFill>
              </a:rPr>
              <a:t>دام محرک احتمالا در کجا و در چ</a:t>
            </a:r>
            <a:r>
              <a:rPr lang="fa-IR" sz="2000" b="1" dirty="0">
                <a:solidFill>
                  <a:schemeClr val="tx1">
                    <a:lumMod val="75000"/>
                  </a:schemeClr>
                </a:solidFill>
              </a:rPr>
              <a:t>ـ</a:t>
            </a:r>
            <a:r>
              <a:rPr lang="ar-SA" sz="2000" b="1" dirty="0">
                <a:solidFill>
                  <a:schemeClr val="tx1">
                    <a:lumMod val="75000"/>
                  </a:schemeClr>
                </a:solidFill>
              </a:rPr>
              <a:t>ه زمانی </a:t>
            </a:r>
            <a:endParaRPr lang="fa-IR" sz="2000" b="1" dirty="0">
              <a:solidFill>
                <a:schemeClr val="tx1">
                  <a:lumMod val="75000"/>
                </a:schemeClr>
              </a:solidFill>
            </a:endParaRPr>
          </a:p>
          <a:p>
            <a:pPr algn="just">
              <a:buNone/>
            </a:pPr>
            <a:r>
              <a:rPr lang="ar-SA" sz="2000" b="1" dirty="0">
                <a:solidFill>
                  <a:schemeClr val="tx1">
                    <a:lumMod val="75000"/>
                  </a:schemeClr>
                </a:solidFill>
              </a:rPr>
              <a:t>ظاهر خواهد شد . بنابر این فردی که به این اطلاعات مجهز باشد می تواند پاسخ لازم را پیش </a:t>
            </a:r>
            <a:r>
              <a:rPr lang="ar-SA" sz="2000" b="1" dirty="0" smtClean="0">
                <a:solidFill>
                  <a:schemeClr val="tx1">
                    <a:lumMod val="75000"/>
                  </a:schemeClr>
                </a:solidFill>
              </a:rPr>
              <a:t>بینی و حرکات را از پیش سازماندهی کند . </a:t>
            </a:r>
            <a:endParaRPr lang="fa-IR" sz="2000" b="1" dirty="0" smtClean="0">
              <a:solidFill>
                <a:schemeClr val="tx1">
                  <a:lumMod val="75000"/>
                </a:schemeClr>
              </a:solidFill>
            </a:endParaRPr>
          </a:p>
          <a:p>
            <a:pPr algn="just">
              <a:buFont typeface="Wingdings" pitchFamily="2" charset="2"/>
              <a:buNone/>
            </a:pPr>
            <a:endParaRPr lang="fa-IR" sz="2000" b="1" dirty="0">
              <a:solidFill>
                <a:schemeClr val="tx1">
                  <a:lumMod val="75000"/>
                </a:schemeClr>
              </a:solidFill>
            </a:endParaRPr>
          </a:p>
          <a:p>
            <a:endParaRPr lang="en-US" sz="2800" dirty="0"/>
          </a:p>
        </p:txBody>
      </p:sp>
    </p:spTree>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algn="r"/>
            <a:r>
              <a:rPr lang="ar-SA" sz="2800" dirty="0">
                <a:solidFill>
                  <a:srgbClr val="66FF33"/>
                </a:solidFill>
                <a:cs typeface="+mn-cs"/>
              </a:rPr>
              <a:t>پیش بینی کردن برای تقلیل تاخیر</a:t>
            </a:r>
            <a:endParaRPr lang="en-US" sz="2800" dirty="0">
              <a:solidFill>
                <a:srgbClr val="66FF33"/>
              </a:solidFill>
              <a:cs typeface="+mn-cs"/>
            </a:endParaRPr>
          </a:p>
        </p:txBody>
      </p:sp>
      <p:sp>
        <p:nvSpPr>
          <p:cNvPr id="22531" name="Rectangle 3"/>
          <p:cNvSpPr>
            <a:spLocks noGrp="1" noChangeArrowheads="1"/>
          </p:cNvSpPr>
          <p:nvPr>
            <p:ph type="body" idx="1"/>
          </p:nvPr>
        </p:nvSpPr>
        <p:spPr/>
        <p:txBody>
          <a:bodyPr/>
          <a:lstStyle/>
          <a:p>
            <a:pPr algn="just">
              <a:lnSpc>
                <a:spcPct val="80000"/>
              </a:lnSpc>
              <a:buFont typeface="Wingdings" pitchFamily="2" charset="2"/>
              <a:buNone/>
            </a:pPr>
            <a:r>
              <a:rPr lang="ar-SA" sz="2000" b="1" dirty="0">
                <a:solidFill>
                  <a:schemeClr val="tx1">
                    <a:lumMod val="75000"/>
                  </a:schemeClr>
                </a:solidFill>
              </a:rPr>
              <a:t>انواع پیش بینی : پیش بینی به دو صورت انجام می شود </a:t>
            </a:r>
            <a:r>
              <a:rPr lang="ar-SA" sz="2000" b="1" dirty="0" smtClean="0">
                <a:solidFill>
                  <a:schemeClr val="tx1">
                    <a:lumMod val="75000"/>
                  </a:schemeClr>
                </a:solidFill>
              </a:rPr>
              <a:t>.</a:t>
            </a:r>
            <a:endParaRPr lang="fa-IR" sz="2000" b="1" dirty="0" smtClean="0">
              <a:solidFill>
                <a:schemeClr val="tx1">
                  <a:lumMod val="75000"/>
                </a:schemeClr>
              </a:solidFill>
            </a:endParaRPr>
          </a:p>
          <a:p>
            <a:pPr algn="just">
              <a:lnSpc>
                <a:spcPct val="80000"/>
              </a:lnSpc>
              <a:buNone/>
            </a:pPr>
            <a:r>
              <a:rPr lang="ar-SA" sz="2000" b="1" dirty="0" smtClean="0">
                <a:solidFill>
                  <a:schemeClr val="tx1">
                    <a:lumMod val="75000"/>
                  </a:schemeClr>
                </a:solidFill>
              </a:rPr>
              <a:t> </a:t>
            </a:r>
            <a:r>
              <a:rPr lang="ar-SA" sz="2000" b="1" dirty="0">
                <a:solidFill>
                  <a:schemeClr val="tx1">
                    <a:lumMod val="75000"/>
                  </a:schemeClr>
                </a:solidFill>
              </a:rPr>
              <a:t>یکی پیش بینی این ک</a:t>
            </a:r>
            <a:r>
              <a:rPr lang="fa-IR" sz="2000" b="1" dirty="0">
                <a:solidFill>
                  <a:schemeClr val="tx1">
                    <a:lumMod val="75000"/>
                  </a:schemeClr>
                </a:solidFill>
              </a:rPr>
              <a:t>ـ</a:t>
            </a:r>
            <a:r>
              <a:rPr lang="ar-SA" sz="2000" b="1" dirty="0">
                <a:solidFill>
                  <a:schemeClr val="tx1">
                    <a:lumMod val="75000"/>
                  </a:schemeClr>
                </a:solidFill>
              </a:rPr>
              <a:t>ه در محیط </a:t>
            </a:r>
            <a:r>
              <a:rPr lang="ar-SA" sz="2000" b="1" dirty="0" smtClean="0">
                <a:solidFill>
                  <a:schemeClr val="tx1">
                    <a:lumMod val="75000"/>
                  </a:schemeClr>
                </a:solidFill>
              </a:rPr>
              <a:t>چه اتفاقی خواهد افتاد که امر با اهمیتی است </a:t>
            </a:r>
            <a:endParaRPr lang="fa-IR" sz="2000" b="1" dirty="0">
              <a:solidFill>
                <a:schemeClr val="tx1">
                  <a:lumMod val="75000"/>
                </a:schemeClr>
              </a:solidFill>
            </a:endParaRPr>
          </a:p>
          <a:p>
            <a:pPr algn="just">
              <a:lnSpc>
                <a:spcPct val="80000"/>
              </a:lnSpc>
              <a:buNone/>
            </a:pPr>
            <a:r>
              <a:rPr lang="ar-SA" sz="2000" b="1" dirty="0" smtClean="0">
                <a:solidFill>
                  <a:schemeClr val="tx1">
                    <a:lumMod val="75000"/>
                  </a:schemeClr>
                </a:solidFill>
              </a:rPr>
              <a:t>، </a:t>
            </a:r>
            <a:r>
              <a:rPr lang="ar-SA" sz="2000" b="1" dirty="0">
                <a:solidFill>
                  <a:schemeClr val="tx1">
                    <a:lumMod val="75000"/>
                  </a:schemeClr>
                </a:solidFill>
              </a:rPr>
              <a:t>این پیش بینی فضایی است . اطلاعات فضایی </a:t>
            </a:r>
            <a:r>
              <a:rPr lang="ar-SA" sz="2000" b="1" dirty="0" smtClean="0">
                <a:solidFill>
                  <a:schemeClr val="tx1">
                    <a:lumMod val="75000"/>
                  </a:schemeClr>
                </a:solidFill>
              </a:rPr>
              <a:t>به ورزشکار کمک می کند تا حرکت را</a:t>
            </a:r>
            <a:endParaRPr lang="fa-IR" sz="2000" b="1" dirty="0">
              <a:solidFill>
                <a:schemeClr val="tx1">
                  <a:lumMod val="75000"/>
                </a:schemeClr>
              </a:solidFill>
            </a:endParaRPr>
          </a:p>
          <a:p>
            <a:pPr algn="just">
              <a:lnSpc>
                <a:spcPct val="80000"/>
              </a:lnSpc>
              <a:buNone/>
            </a:pPr>
            <a:r>
              <a:rPr lang="ar-SA" sz="2000" b="1" dirty="0" smtClean="0">
                <a:solidFill>
                  <a:schemeClr val="tx1">
                    <a:lumMod val="75000"/>
                  </a:schemeClr>
                </a:solidFill>
              </a:rPr>
              <a:t>از </a:t>
            </a:r>
            <a:r>
              <a:rPr lang="ar-SA" sz="2000" b="1" dirty="0">
                <a:solidFill>
                  <a:schemeClr val="tx1">
                    <a:lumMod val="75000"/>
                  </a:schemeClr>
                </a:solidFill>
              </a:rPr>
              <a:t>پیش سازمان دهد بنا بر این زمانی که علامت حرکت </a:t>
            </a:r>
            <a:r>
              <a:rPr lang="ar-SA" sz="2000" b="1" dirty="0" smtClean="0">
                <a:solidFill>
                  <a:schemeClr val="tx1">
                    <a:lumMod val="75000"/>
                  </a:schemeClr>
                </a:solidFill>
              </a:rPr>
              <a:t>داده شود ، حرکت با زمان واکنش </a:t>
            </a:r>
            <a:endParaRPr lang="fa-IR" sz="2000" b="1" dirty="0">
              <a:solidFill>
                <a:schemeClr val="tx1">
                  <a:lumMod val="75000"/>
                </a:schemeClr>
              </a:solidFill>
            </a:endParaRPr>
          </a:p>
          <a:p>
            <a:pPr algn="just">
              <a:lnSpc>
                <a:spcPct val="80000"/>
              </a:lnSpc>
              <a:buFont typeface="Wingdings" pitchFamily="2" charset="2"/>
              <a:buNone/>
            </a:pPr>
            <a:r>
              <a:rPr lang="ar-SA" sz="2000" b="1" dirty="0" smtClean="0">
                <a:solidFill>
                  <a:schemeClr val="tx1">
                    <a:lumMod val="75000"/>
                  </a:schemeClr>
                </a:solidFill>
              </a:rPr>
              <a:t>بسیار </a:t>
            </a:r>
            <a:r>
              <a:rPr lang="ar-SA" sz="2000" b="1" dirty="0">
                <a:solidFill>
                  <a:schemeClr val="tx1">
                    <a:lumMod val="75000"/>
                  </a:schemeClr>
                </a:solidFill>
              </a:rPr>
              <a:t>کوتاه تر آغاز می گردد .</a:t>
            </a:r>
            <a:endParaRPr lang="fa-IR" sz="2000" b="1" dirty="0">
              <a:solidFill>
                <a:schemeClr val="tx1">
                  <a:lumMod val="75000"/>
                </a:schemeClr>
              </a:solidFill>
            </a:endParaRPr>
          </a:p>
          <a:p>
            <a:pPr algn="just">
              <a:lnSpc>
                <a:spcPct val="80000"/>
              </a:lnSpc>
              <a:buFont typeface="Wingdings" pitchFamily="2" charset="2"/>
              <a:buNone/>
            </a:pPr>
            <a:r>
              <a:rPr lang="ar-SA" sz="2000" b="1" dirty="0">
                <a:solidFill>
                  <a:schemeClr val="tx1">
                    <a:lumMod val="75000"/>
                  </a:schemeClr>
                </a:solidFill>
              </a:rPr>
              <a:t> گاهی اوقات اجرا کننده می داند که چه حادثه ای واقع خواهد شد ، اما احتمالا نمی داند </a:t>
            </a:r>
            <a:endParaRPr lang="fa-IR" sz="2000" b="1" dirty="0">
              <a:solidFill>
                <a:schemeClr val="tx1">
                  <a:lumMod val="75000"/>
                </a:schemeClr>
              </a:solidFill>
            </a:endParaRPr>
          </a:p>
          <a:p>
            <a:pPr algn="just">
              <a:lnSpc>
                <a:spcPct val="80000"/>
              </a:lnSpc>
              <a:buFont typeface="Wingdings" pitchFamily="2" charset="2"/>
              <a:buNone/>
            </a:pPr>
            <a:r>
              <a:rPr lang="ar-SA" sz="2000" b="1" dirty="0">
                <a:solidFill>
                  <a:schemeClr val="tx1">
                    <a:lumMod val="75000"/>
                  </a:schemeClr>
                </a:solidFill>
              </a:rPr>
              <a:t>ک</a:t>
            </a:r>
            <a:r>
              <a:rPr lang="fa-IR" sz="2000" b="1" dirty="0">
                <a:solidFill>
                  <a:schemeClr val="tx1">
                    <a:lumMod val="75000"/>
                  </a:schemeClr>
                </a:solidFill>
              </a:rPr>
              <a:t>ـ</a:t>
            </a:r>
            <a:r>
              <a:rPr lang="ar-SA" sz="2000" b="1" dirty="0">
                <a:solidFill>
                  <a:schemeClr val="tx1">
                    <a:lumMod val="75000"/>
                  </a:schemeClr>
                </a:solidFill>
              </a:rPr>
              <a:t>ه آن واقعه در چ</a:t>
            </a:r>
            <a:r>
              <a:rPr lang="fa-IR" sz="2000" b="1" dirty="0">
                <a:solidFill>
                  <a:schemeClr val="tx1">
                    <a:lumMod val="75000"/>
                  </a:schemeClr>
                </a:solidFill>
              </a:rPr>
              <a:t>ـ</a:t>
            </a:r>
            <a:r>
              <a:rPr lang="ar-SA" sz="2000" b="1" dirty="0">
                <a:solidFill>
                  <a:schemeClr val="tx1">
                    <a:lumMod val="75000"/>
                  </a:schemeClr>
                </a:solidFill>
              </a:rPr>
              <a:t>ه زمانی روی خواهد داد . </a:t>
            </a:r>
            <a:endParaRPr lang="fa-IR" sz="2000" b="1" dirty="0">
              <a:solidFill>
                <a:schemeClr val="tx1">
                  <a:lumMod val="75000"/>
                </a:schemeClr>
              </a:solidFill>
            </a:endParaRPr>
          </a:p>
          <a:p>
            <a:pPr algn="just">
              <a:lnSpc>
                <a:spcPct val="80000"/>
              </a:lnSpc>
              <a:buFont typeface="Wingdings" pitchFamily="2" charset="2"/>
              <a:buNone/>
            </a:pPr>
            <a:r>
              <a:rPr lang="ar-SA" sz="2000" b="1" dirty="0">
                <a:solidFill>
                  <a:schemeClr val="tx1">
                    <a:lumMod val="75000"/>
                  </a:schemeClr>
                </a:solidFill>
              </a:rPr>
              <a:t>در ورزش راگبی می دانیم بازیکنی که با توپ در حال دویدن است سر انجام پاس </a:t>
            </a:r>
            <a:endParaRPr lang="fa-IR" sz="2000" b="1" dirty="0">
              <a:solidFill>
                <a:schemeClr val="tx1">
                  <a:lumMod val="75000"/>
                </a:schemeClr>
              </a:solidFill>
            </a:endParaRPr>
          </a:p>
          <a:p>
            <a:pPr algn="just">
              <a:lnSpc>
                <a:spcPct val="80000"/>
              </a:lnSpc>
              <a:buFont typeface="Wingdings" pitchFamily="2" charset="2"/>
              <a:buNone/>
            </a:pPr>
            <a:r>
              <a:rPr lang="ar-SA" sz="2000" b="1" dirty="0">
                <a:solidFill>
                  <a:schemeClr val="tx1">
                    <a:lumMod val="75000"/>
                  </a:schemeClr>
                </a:solidFill>
              </a:rPr>
              <a:t>کوتاهی به هم تیمی خود خواهد داد ، اما زمان آن را نمی توانیم پیش بینی کنیم . ای</a:t>
            </a:r>
            <a:r>
              <a:rPr lang="fa-IR" sz="2000" b="1" dirty="0">
                <a:solidFill>
                  <a:schemeClr val="tx1">
                    <a:lumMod val="75000"/>
                  </a:schemeClr>
                </a:solidFill>
              </a:rPr>
              <a:t>ـ</a:t>
            </a:r>
            <a:r>
              <a:rPr lang="ar-SA" sz="2000" b="1" dirty="0">
                <a:solidFill>
                  <a:schemeClr val="tx1">
                    <a:lumMod val="75000"/>
                  </a:schemeClr>
                </a:solidFill>
              </a:rPr>
              <a:t>ن پدیده </a:t>
            </a:r>
            <a:endParaRPr lang="fa-IR" sz="2000" b="1" dirty="0">
              <a:solidFill>
                <a:schemeClr val="tx1">
                  <a:lumMod val="75000"/>
                </a:schemeClr>
              </a:solidFill>
            </a:endParaRPr>
          </a:p>
          <a:p>
            <a:pPr algn="just">
              <a:lnSpc>
                <a:spcPct val="80000"/>
              </a:lnSpc>
              <a:buFont typeface="Wingdings" pitchFamily="2" charset="2"/>
              <a:buNone/>
            </a:pPr>
            <a:r>
              <a:rPr lang="ar-SA" sz="2000" b="1" dirty="0">
                <a:solidFill>
                  <a:schemeClr val="tx1">
                    <a:lumMod val="75000"/>
                  </a:schemeClr>
                </a:solidFill>
              </a:rPr>
              <a:t>به پیش بینی زمانی معروف است .</a:t>
            </a:r>
            <a:endParaRPr lang="en-US" sz="2000" b="1" dirty="0">
              <a:solidFill>
                <a:schemeClr val="tx1">
                  <a:lumMod val="75000"/>
                </a:schemeClr>
              </a:solidFill>
            </a:endParaRPr>
          </a:p>
          <a:p>
            <a:pPr>
              <a:lnSpc>
                <a:spcPct val="80000"/>
              </a:lnSpc>
            </a:pPr>
            <a:endParaRPr lang="en-US" sz="2000" dirty="0">
              <a:solidFill>
                <a:schemeClr val="tx1">
                  <a:lumMod val="75000"/>
                </a:schemeClr>
              </a:solidFill>
            </a:endParaRPr>
          </a:p>
        </p:txBody>
      </p:sp>
    </p:spTree>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algn="r"/>
            <a:r>
              <a:rPr lang="ar-SA" sz="4500" b="1" dirty="0">
                <a:solidFill>
                  <a:schemeClr val="tx1">
                    <a:lumMod val="75000"/>
                  </a:schemeClr>
                </a:solidFill>
                <a:cs typeface="+mn-cs"/>
              </a:rPr>
              <a:t>فواید پیش بینی</a:t>
            </a:r>
            <a:endParaRPr lang="en-US" sz="4500" b="1" dirty="0">
              <a:solidFill>
                <a:schemeClr val="tx1">
                  <a:lumMod val="75000"/>
                </a:schemeClr>
              </a:solidFill>
              <a:cs typeface="+mn-cs"/>
            </a:endParaRPr>
          </a:p>
        </p:txBody>
      </p:sp>
      <p:sp>
        <p:nvSpPr>
          <p:cNvPr id="23555" name="Rectangle 3"/>
          <p:cNvSpPr>
            <a:spLocks noGrp="1" noChangeArrowheads="1"/>
          </p:cNvSpPr>
          <p:nvPr>
            <p:ph type="body" idx="1"/>
          </p:nvPr>
        </p:nvSpPr>
        <p:spPr/>
        <p:txBody>
          <a:bodyPr/>
          <a:lstStyle/>
          <a:p>
            <a:pPr algn="just">
              <a:lnSpc>
                <a:spcPct val="80000"/>
              </a:lnSpc>
              <a:buNone/>
            </a:pPr>
            <a:r>
              <a:rPr lang="ar-SA" sz="2400" b="1" dirty="0">
                <a:solidFill>
                  <a:schemeClr val="tx1">
                    <a:lumMod val="75000"/>
                  </a:schemeClr>
                </a:solidFill>
              </a:rPr>
              <a:t>پیش بینی های فضایی و زمانی هر کدام به طریقی برای ورزشکار سودمند است . اگر او بتواند هر دو پیش بینی</a:t>
            </a:r>
            <a:r>
              <a:rPr lang="fa-IR" sz="2400" b="1" dirty="0">
                <a:solidFill>
                  <a:schemeClr val="tx1">
                    <a:lumMod val="75000"/>
                  </a:schemeClr>
                </a:solidFill>
              </a:rPr>
              <a:t>  </a:t>
            </a:r>
            <a:r>
              <a:rPr lang="ar-SA" sz="2400" b="1" dirty="0">
                <a:solidFill>
                  <a:schemeClr val="tx1">
                    <a:lumMod val="75000"/>
                  </a:schemeClr>
                </a:solidFill>
              </a:rPr>
              <a:t>را با هم انجام دهد سودی را که می برد</a:t>
            </a:r>
            <a:r>
              <a:rPr lang="fa-IR" sz="2400" b="1" dirty="0">
                <a:solidFill>
                  <a:schemeClr val="tx1">
                    <a:lumMod val="75000"/>
                  </a:schemeClr>
                </a:solidFill>
              </a:rPr>
              <a:t> </a:t>
            </a:r>
            <a:r>
              <a:rPr lang="ar-SA" sz="2400" b="1" dirty="0" smtClean="0">
                <a:solidFill>
                  <a:schemeClr val="tx1">
                    <a:lumMod val="75000"/>
                  </a:schemeClr>
                </a:solidFill>
              </a:rPr>
              <a:t>مضاعف خ</a:t>
            </a:r>
            <a:r>
              <a:rPr lang="fa-IR" sz="2400" b="1" dirty="0" smtClean="0">
                <a:solidFill>
                  <a:schemeClr val="tx1">
                    <a:lumMod val="75000"/>
                  </a:schemeClr>
                </a:solidFill>
              </a:rPr>
              <a:t>ـ</a:t>
            </a:r>
            <a:r>
              <a:rPr lang="ar-SA" sz="2400" b="1" dirty="0" smtClean="0">
                <a:solidFill>
                  <a:schemeClr val="tx1">
                    <a:lumMod val="75000"/>
                  </a:schemeClr>
                </a:solidFill>
              </a:rPr>
              <a:t>واهد شد . </a:t>
            </a:r>
            <a:endParaRPr lang="en-US" sz="2400" b="1" dirty="0" smtClean="0">
              <a:solidFill>
                <a:schemeClr val="tx1">
                  <a:lumMod val="75000"/>
                </a:schemeClr>
              </a:solidFill>
            </a:endParaRPr>
          </a:p>
          <a:p>
            <a:pPr algn="just">
              <a:lnSpc>
                <a:spcPct val="80000"/>
              </a:lnSpc>
              <a:buFont typeface="Wingdings" pitchFamily="2" charset="2"/>
              <a:buNone/>
            </a:pPr>
            <a:endParaRPr lang="fa-IR" sz="2400" b="1" dirty="0">
              <a:solidFill>
                <a:schemeClr val="tx1">
                  <a:lumMod val="75000"/>
                </a:schemeClr>
              </a:solidFill>
            </a:endParaRPr>
          </a:p>
          <a:p>
            <a:pPr algn="just">
              <a:lnSpc>
                <a:spcPct val="80000"/>
              </a:lnSpc>
              <a:buNone/>
            </a:pPr>
            <a:r>
              <a:rPr lang="ar-SA" sz="2400" b="1" dirty="0" smtClean="0">
                <a:solidFill>
                  <a:schemeClr val="tx1">
                    <a:lumMod val="75000"/>
                  </a:schemeClr>
                </a:solidFill>
              </a:rPr>
              <a:t>چند </a:t>
            </a:r>
            <a:r>
              <a:rPr lang="ar-SA" sz="2400" b="1" dirty="0">
                <a:solidFill>
                  <a:schemeClr val="tx1">
                    <a:lumMod val="75000"/>
                  </a:schemeClr>
                </a:solidFill>
              </a:rPr>
              <a:t>عامل بر پیش بینی</a:t>
            </a:r>
            <a:r>
              <a:rPr lang="fa-IR" sz="2400" b="1" dirty="0">
                <a:solidFill>
                  <a:schemeClr val="tx1">
                    <a:lumMod val="75000"/>
                  </a:schemeClr>
                </a:solidFill>
              </a:rPr>
              <a:t>  </a:t>
            </a:r>
            <a:r>
              <a:rPr lang="ar-SA" sz="2400" b="1" dirty="0">
                <a:solidFill>
                  <a:schemeClr val="tx1">
                    <a:lumMod val="75000"/>
                  </a:schemeClr>
                </a:solidFill>
              </a:rPr>
              <a:t>کردن درست اثر می گذارد </a:t>
            </a:r>
            <a:r>
              <a:rPr lang="fa-IR" sz="2400" b="1" dirty="0">
                <a:solidFill>
                  <a:schemeClr val="tx1">
                    <a:lumMod val="75000"/>
                  </a:schemeClr>
                </a:solidFill>
              </a:rPr>
              <a:t> </a:t>
            </a:r>
            <a:r>
              <a:rPr lang="ar-SA" sz="2400" b="1" dirty="0">
                <a:solidFill>
                  <a:schemeClr val="tx1">
                    <a:lumMod val="75000"/>
                  </a:schemeClr>
                </a:solidFill>
              </a:rPr>
              <a:t>، </a:t>
            </a:r>
            <a:r>
              <a:rPr lang="ar-SA" b="1" dirty="0">
                <a:solidFill>
                  <a:schemeClr val="tx1">
                    <a:lumMod val="75000"/>
                  </a:schemeClr>
                </a:solidFill>
              </a:rPr>
              <a:t>اولین ع</a:t>
            </a:r>
            <a:r>
              <a:rPr lang="fa-IR" b="1" dirty="0">
                <a:solidFill>
                  <a:schemeClr val="tx1">
                    <a:lumMod val="75000"/>
                  </a:schemeClr>
                </a:solidFill>
              </a:rPr>
              <a:t>ـ</a:t>
            </a:r>
            <a:r>
              <a:rPr lang="ar-SA" b="1" dirty="0">
                <a:solidFill>
                  <a:schemeClr val="tx1">
                    <a:lumMod val="75000"/>
                  </a:schemeClr>
                </a:solidFill>
              </a:rPr>
              <a:t>امل یکنواختی </a:t>
            </a:r>
            <a:r>
              <a:rPr lang="ar-SA" b="1" dirty="0" smtClean="0">
                <a:solidFill>
                  <a:schemeClr val="tx1">
                    <a:lumMod val="75000"/>
                  </a:schemeClr>
                </a:solidFill>
              </a:rPr>
              <a:t>عمل است ، </a:t>
            </a:r>
            <a:endParaRPr lang="fa-IR" b="1" dirty="0">
              <a:solidFill>
                <a:schemeClr val="tx1">
                  <a:lumMod val="75000"/>
                </a:schemeClr>
              </a:solidFill>
            </a:endParaRPr>
          </a:p>
          <a:p>
            <a:pPr algn="just">
              <a:lnSpc>
                <a:spcPct val="80000"/>
              </a:lnSpc>
              <a:buFont typeface="Wingdings" pitchFamily="2" charset="2"/>
              <a:buNone/>
            </a:pPr>
            <a:r>
              <a:rPr lang="ar-SA" sz="2400" b="1" dirty="0" smtClean="0">
                <a:solidFill>
                  <a:schemeClr val="tx1">
                    <a:lumMod val="75000"/>
                  </a:schemeClr>
                </a:solidFill>
              </a:rPr>
              <a:t>برای </a:t>
            </a:r>
            <a:r>
              <a:rPr lang="ar-SA" sz="2400" b="1" dirty="0">
                <a:solidFill>
                  <a:schemeClr val="tx1">
                    <a:lumMod val="75000"/>
                  </a:schemeClr>
                </a:solidFill>
              </a:rPr>
              <a:t>مثال اگر حریف من در تنیس روی میز همیشه</a:t>
            </a:r>
            <a:r>
              <a:rPr lang="fa-IR" sz="2400" b="1" dirty="0">
                <a:solidFill>
                  <a:schemeClr val="tx1">
                    <a:lumMod val="75000"/>
                  </a:schemeClr>
                </a:solidFill>
              </a:rPr>
              <a:t> </a:t>
            </a:r>
            <a:r>
              <a:rPr lang="ar-SA" sz="2400" b="1" dirty="0">
                <a:solidFill>
                  <a:schemeClr val="tx1">
                    <a:lumMod val="75000"/>
                  </a:schemeClr>
                </a:solidFill>
              </a:rPr>
              <a:t> به طرف </a:t>
            </a:r>
            <a:endParaRPr lang="fa-IR" sz="2400" b="1" dirty="0">
              <a:solidFill>
                <a:schemeClr val="tx1">
                  <a:lumMod val="75000"/>
                </a:schemeClr>
              </a:solidFill>
            </a:endParaRPr>
          </a:p>
          <a:p>
            <a:pPr algn="just">
              <a:lnSpc>
                <a:spcPct val="80000"/>
              </a:lnSpc>
              <a:buFont typeface="Wingdings" pitchFamily="2" charset="2"/>
              <a:buNone/>
            </a:pPr>
            <a:r>
              <a:rPr lang="ar-SA" sz="2400" b="1" dirty="0" smtClean="0">
                <a:solidFill>
                  <a:schemeClr val="tx1">
                    <a:lumMod val="75000"/>
                  </a:schemeClr>
                </a:solidFill>
              </a:rPr>
              <a:t>ضعیف </a:t>
            </a:r>
            <a:r>
              <a:rPr lang="ar-SA" sz="2400" b="1" dirty="0">
                <a:solidFill>
                  <a:schemeClr val="tx1">
                    <a:lumMod val="75000"/>
                  </a:schemeClr>
                </a:solidFill>
              </a:rPr>
              <a:t>ت</a:t>
            </a:r>
            <a:r>
              <a:rPr lang="fa-IR" sz="2400" b="1" dirty="0">
                <a:solidFill>
                  <a:schemeClr val="tx1">
                    <a:lumMod val="75000"/>
                  </a:schemeClr>
                </a:solidFill>
              </a:rPr>
              <a:t>ـ</a:t>
            </a:r>
            <a:r>
              <a:rPr lang="ar-SA" sz="2400" b="1" dirty="0">
                <a:solidFill>
                  <a:schemeClr val="tx1">
                    <a:lumMod val="75000"/>
                  </a:schemeClr>
                </a:solidFill>
              </a:rPr>
              <a:t>ر من سرویس بزند به تدریج توانایی پیش بینی</a:t>
            </a:r>
            <a:r>
              <a:rPr lang="fa-IR" sz="2400" b="1" dirty="0">
                <a:solidFill>
                  <a:schemeClr val="tx1">
                    <a:lumMod val="75000"/>
                  </a:schemeClr>
                </a:solidFill>
              </a:rPr>
              <a:t>  </a:t>
            </a:r>
            <a:r>
              <a:rPr lang="ar-SA" sz="2400" b="1" dirty="0">
                <a:solidFill>
                  <a:schemeClr val="tx1">
                    <a:lumMod val="75000"/>
                  </a:schemeClr>
                </a:solidFill>
              </a:rPr>
              <a:t>آن را پیدا می کنم</a:t>
            </a:r>
            <a:endParaRPr lang="fa-IR" sz="2400" b="1" dirty="0">
              <a:solidFill>
                <a:schemeClr val="tx1">
                  <a:lumMod val="75000"/>
                </a:schemeClr>
              </a:solidFill>
            </a:endParaRPr>
          </a:p>
          <a:p>
            <a:pPr algn="just">
              <a:lnSpc>
                <a:spcPct val="80000"/>
              </a:lnSpc>
              <a:buFont typeface="Wingdings" pitchFamily="2" charset="2"/>
              <a:buNone/>
            </a:pPr>
            <a:r>
              <a:rPr lang="ar-SA" sz="2400" b="1" dirty="0">
                <a:solidFill>
                  <a:schemeClr val="tx1">
                    <a:lumMod val="75000"/>
                  </a:schemeClr>
                </a:solidFill>
              </a:rPr>
              <a:t> و نهایتا به</a:t>
            </a:r>
            <a:r>
              <a:rPr lang="fa-IR" sz="2400" b="1" dirty="0">
                <a:solidFill>
                  <a:schemeClr val="tx1">
                    <a:lumMod val="75000"/>
                  </a:schemeClr>
                </a:solidFill>
              </a:rPr>
              <a:t> </a:t>
            </a:r>
            <a:r>
              <a:rPr lang="ar-SA" sz="2400" b="1" dirty="0">
                <a:solidFill>
                  <a:schemeClr val="tx1">
                    <a:lumMod val="75000"/>
                  </a:schemeClr>
                </a:solidFill>
              </a:rPr>
              <a:t> طریقی آن را دفع خواهم کرد .</a:t>
            </a:r>
            <a:endParaRPr lang="en-US" sz="2400" b="1" dirty="0">
              <a:solidFill>
                <a:schemeClr val="tx1">
                  <a:lumMod val="75000"/>
                </a:schemeClr>
              </a:solidFill>
            </a:endParaRPr>
          </a:p>
          <a:p>
            <a:pPr>
              <a:lnSpc>
                <a:spcPct val="80000"/>
              </a:lnSpc>
            </a:pPr>
            <a:endParaRPr lang="en-US" sz="2000" dirty="0"/>
          </a:p>
          <a:p>
            <a:pPr>
              <a:lnSpc>
                <a:spcPct val="80000"/>
              </a:lnSpc>
            </a:pPr>
            <a:endParaRPr lang="fa-IR" sz="2400" b="1" dirty="0">
              <a:solidFill>
                <a:srgbClr val="FFFF00"/>
              </a:solidFill>
              <a:cs typeface="B Nazanin" pitchFamily="2" charset="-78"/>
            </a:endParaRP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AutoShape 2"/>
          <p:cNvSpPr>
            <a:spLocks noGrp="1" noChangeArrowheads="1"/>
          </p:cNvSpPr>
          <p:nvPr>
            <p:ph type="title"/>
          </p:nvPr>
        </p:nvSpPr>
        <p:spPr/>
        <p:txBody>
          <a:bodyPr/>
          <a:lstStyle/>
          <a:p>
            <a:pPr algn="ctr"/>
            <a:r>
              <a:rPr lang="fa-IR"/>
              <a:t>مقدمه ای بر یادگیری حرکتی</a:t>
            </a:r>
            <a:endParaRPr lang="en-US"/>
          </a:p>
        </p:txBody>
      </p:sp>
      <p:sp>
        <p:nvSpPr>
          <p:cNvPr id="28675" name="Rectangle 3"/>
          <p:cNvSpPr>
            <a:spLocks noGrp="1" noChangeArrowheads="1"/>
          </p:cNvSpPr>
          <p:nvPr>
            <p:ph type="body" idx="1"/>
          </p:nvPr>
        </p:nvSpPr>
        <p:spPr/>
        <p:txBody>
          <a:bodyPr/>
          <a:lstStyle/>
          <a:p>
            <a:r>
              <a:rPr lang="fa-IR"/>
              <a:t>بازتاب </a:t>
            </a:r>
          </a:p>
          <a:p>
            <a:r>
              <a:rPr lang="fa-IR"/>
              <a:t>در انسان رفتارهای غریزی را بازتاب می گویند.</a:t>
            </a:r>
          </a:p>
          <a:p>
            <a:r>
              <a:rPr lang="fa-IR"/>
              <a:t>بازتابها یا رفلکس اولین حلقه ارتباط انسان با دنیای خارج است.</a:t>
            </a:r>
          </a:p>
          <a:p>
            <a:r>
              <a:rPr lang="fa-IR"/>
              <a:t>بازتابها رفتارهای یادنگرفته شده ای هستند که توسط مراکز زیر قشری </a:t>
            </a:r>
            <a:r>
              <a:rPr lang="en-US"/>
              <a:t>sub curtical</a:t>
            </a:r>
            <a:r>
              <a:rPr lang="fa-IR"/>
              <a:t>کنترل می شوند. رفتارهای ارادی باید همیشه قشری باشند.</a:t>
            </a:r>
            <a:endParaRPr lang="en-US"/>
          </a:p>
        </p:txBody>
      </p:sp>
    </p:spTree>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lgn="r"/>
            <a:r>
              <a:rPr lang="fa-IR" dirty="0"/>
              <a:t>توجه</a:t>
            </a:r>
            <a:endParaRPr lang="en-US" dirty="0"/>
          </a:p>
        </p:txBody>
      </p:sp>
      <p:sp>
        <p:nvSpPr>
          <p:cNvPr id="24579" name="Rectangle 3"/>
          <p:cNvSpPr>
            <a:spLocks noGrp="1" noChangeArrowheads="1"/>
          </p:cNvSpPr>
          <p:nvPr>
            <p:ph type="body" idx="1"/>
          </p:nvPr>
        </p:nvSpPr>
        <p:spPr/>
        <p:txBody>
          <a:bodyPr/>
          <a:lstStyle/>
          <a:p>
            <a:pPr algn="just">
              <a:buNone/>
            </a:pPr>
            <a:r>
              <a:rPr lang="ar-SA" b="1" dirty="0">
                <a:solidFill>
                  <a:schemeClr val="tx1">
                    <a:lumMod val="75000"/>
                  </a:schemeClr>
                </a:solidFill>
              </a:rPr>
              <a:t>اولین خطر پیش بینی</a:t>
            </a:r>
            <a:r>
              <a:rPr lang="fa-IR" b="1" dirty="0">
                <a:solidFill>
                  <a:schemeClr val="tx1">
                    <a:lumMod val="75000"/>
                  </a:schemeClr>
                </a:solidFill>
              </a:rPr>
              <a:t>  </a:t>
            </a:r>
            <a:r>
              <a:rPr lang="ar-SA" b="1" dirty="0">
                <a:solidFill>
                  <a:schemeClr val="tx1">
                    <a:lumMod val="75000"/>
                  </a:schemeClr>
                </a:solidFill>
              </a:rPr>
              <a:t>زمانی متوجه ما می شود که حرکت پیش بینی</a:t>
            </a:r>
            <a:r>
              <a:rPr lang="fa-IR" b="1" dirty="0">
                <a:solidFill>
                  <a:schemeClr val="tx1">
                    <a:lumMod val="75000"/>
                  </a:schemeClr>
                </a:solidFill>
              </a:rPr>
              <a:t>  </a:t>
            </a:r>
            <a:r>
              <a:rPr lang="ar-SA" b="1" dirty="0" smtClean="0">
                <a:solidFill>
                  <a:schemeClr val="tx1">
                    <a:lumMod val="75000"/>
                  </a:schemeClr>
                </a:solidFill>
              </a:rPr>
              <a:t>شده همان حرکتی نباشد که حریف اجرا می کند </a:t>
            </a:r>
            <a:endParaRPr lang="fa-IR" b="1" dirty="0">
              <a:solidFill>
                <a:schemeClr val="tx1">
                  <a:lumMod val="75000"/>
                </a:schemeClr>
              </a:solidFill>
            </a:endParaRPr>
          </a:p>
          <a:p>
            <a:pPr algn="just">
              <a:buFont typeface="Wingdings" pitchFamily="2" charset="2"/>
              <a:buNone/>
            </a:pPr>
            <a:r>
              <a:rPr lang="ar-SA" sz="2400" b="1" dirty="0" smtClean="0">
                <a:solidFill>
                  <a:schemeClr val="tx1">
                    <a:lumMod val="75000"/>
                  </a:schemeClr>
                </a:solidFill>
              </a:rPr>
              <a:t>. </a:t>
            </a:r>
            <a:r>
              <a:rPr lang="ar-SA" sz="2400" b="1" dirty="0">
                <a:solidFill>
                  <a:schemeClr val="tx1">
                    <a:lumMod val="75000"/>
                  </a:schemeClr>
                </a:solidFill>
              </a:rPr>
              <a:t>برای مثال پیش بینی</a:t>
            </a:r>
            <a:r>
              <a:rPr lang="fa-IR" sz="2400" b="1" dirty="0">
                <a:solidFill>
                  <a:schemeClr val="tx1">
                    <a:lumMod val="75000"/>
                  </a:schemeClr>
                </a:solidFill>
              </a:rPr>
              <a:t>  </a:t>
            </a:r>
            <a:r>
              <a:rPr lang="ar-SA" sz="2400" b="1" dirty="0">
                <a:solidFill>
                  <a:schemeClr val="tx1">
                    <a:lumMod val="75000"/>
                  </a:schemeClr>
                </a:solidFill>
              </a:rPr>
              <a:t>این </a:t>
            </a:r>
            <a:r>
              <a:rPr lang="fa-IR" sz="2400" b="1" dirty="0">
                <a:solidFill>
                  <a:schemeClr val="tx1">
                    <a:lumMod val="75000"/>
                  </a:schemeClr>
                </a:solidFill>
              </a:rPr>
              <a:t> </a:t>
            </a:r>
            <a:r>
              <a:rPr lang="ar-SA" sz="2400" b="1" dirty="0">
                <a:solidFill>
                  <a:schemeClr val="tx1">
                    <a:lumMod val="75000"/>
                  </a:schemeClr>
                </a:solidFill>
              </a:rPr>
              <a:t>که </a:t>
            </a:r>
            <a:endParaRPr lang="fa-IR" sz="2400" b="1" dirty="0">
              <a:solidFill>
                <a:schemeClr val="tx1">
                  <a:lumMod val="75000"/>
                </a:schemeClr>
              </a:solidFill>
            </a:endParaRPr>
          </a:p>
          <a:p>
            <a:pPr algn="just">
              <a:buFont typeface="Wingdings" pitchFamily="2" charset="2"/>
              <a:buNone/>
            </a:pPr>
            <a:r>
              <a:rPr lang="ar-SA" sz="2400" b="1" dirty="0">
                <a:solidFill>
                  <a:schemeClr val="tx1">
                    <a:lumMod val="75000"/>
                  </a:schemeClr>
                </a:solidFill>
              </a:rPr>
              <a:t>حریف </a:t>
            </a:r>
            <a:r>
              <a:rPr lang="fa-IR" sz="2400" b="1" dirty="0">
                <a:solidFill>
                  <a:schemeClr val="tx1">
                    <a:lumMod val="75000"/>
                  </a:schemeClr>
                </a:solidFill>
              </a:rPr>
              <a:t>در</a:t>
            </a:r>
            <a:r>
              <a:rPr lang="ar-SA" sz="2400" b="1" dirty="0">
                <a:solidFill>
                  <a:schemeClr val="tx1">
                    <a:lumMod val="75000"/>
                  </a:schemeClr>
                </a:solidFill>
              </a:rPr>
              <a:t>بازی</a:t>
            </a:r>
            <a:r>
              <a:rPr lang="fa-IR" sz="2400" b="1" dirty="0">
                <a:solidFill>
                  <a:schemeClr val="tx1">
                    <a:lumMod val="75000"/>
                  </a:schemeClr>
                </a:solidFill>
              </a:rPr>
              <a:t> </a:t>
            </a:r>
            <a:r>
              <a:rPr lang="ar-SA" sz="2400" b="1" dirty="0">
                <a:solidFill>
                  <a:schemeClr val="tx1">
                    <a:lumMod val="75000"/>
                  </a:schemeClr>
                </a:solidFill>
              </a:rPr>
              <a:t>تنیس توپ را به سمت چپ زمین بازی</a:t>
            </a:r>
            <a:r>
              <a:rPr lang="fa-IR" sz="2400" b="1" dirty="0">
                <a:solidFill>
                  <a:schemeClr val="tx1">
                    <a:lumMod val="75000"/>
                  </a:schemeClr>
                </a:solidFill>
              </a:rPr>
              <a:t> </a:t>
            </a:r>
            <a:r>
              <a:rPr lang="ar-SA" sz="2400" b="1" dirty="0">
                <a:solidFill>
                  <a:schemeClr val="tx1">
                    <a:lumMod val="75000"/>
                  </a:schemeClr>
                </a:solidFill>
              </a:rPr>
              <a:t> خ</a:t>
            </a:r>
            <a:r>
              <a:rPr lang="fa-IR" sz="2400" b="1" dirty="0">
                <a:solidFill>
                  <a:schemeClr val="tx1">
                    <a:lumMod val="75000"/>
                  </a:schemeClr>
                </a:solidFill>
              </a:rPr>
              <a:t>ـ</a:t>
            </a:r>
            <a:r>
              <a:rPr lang="ar-SA" sz="2400" b="1" dirty="0">
                <a:solidFill>
                  <a:schemeClr val="tx1">
                    <a:lumMod val="75000"/>
                  </a:schemeClr>
                </a:solidFill>
              </a:rPr>
              <a:t>واهد زد</a:t>
            </a:r>
            <a:r>
              <a:rPr lang="fa-IR" sz="2400" b="1" dirty="0">
                <a:solidFill>
                  <a:schemeClr val="tx1">
                    <a:lumMod val="75000"/>
                  </a:schemeClr>
                </a:solidFill>
              </a:rPr>
              <a:t> </a:t>
            </a:r>
            <a:r>
              <a:rPr lang="ar-SA" sz="2400" b="1" dirty="0">
                <a:solidFill>
                  <a:schemeClr val="tx1">
                    <a:lumMod val="75000"/>
                  </a:schemeClr>
                </a:solidFill>
              </a:rPr>
              <a:t> ،</a:t>
            </a:r>
            <a:r>
              <a:rPr lang="fa-IR" sz="2400" b="1" dirty="0">
                <a:solidFill>
                  <a:schemeClr val="tx1">
                    <a:lumMod val="75000"/>
                  </a:schemeClr>
                </a:solidFill>
              </a:rPr>
              <a:t> </a:t>
            </a:r>
            <a:r>
              <a:rPr lang="ar-SA" sz="2400" b="1" dirty="0">
                <a:solidFill>
                  <a:schemeClr val="tx1">
                    <a:lumMod val="75000"/>
                  </a:schemeClr>
                </a:solidFill>
              </a:rPr>
              <a:t>ب</a:t>
            </a:r>
            <a:r>
              <a:rPr lang="fa-IR" sz="2400" b="1" dirty="0">
                <a:solidFill>
                  <a:schemeClr val="tx1">
                    <a:lumMod val="75000"/>
                  </a:schemeClr>
                </a:solidFill>
              </a:rPr>
              <a:t>ـ</a:t>
            </a:r>
            <a:r>
              <a:rPr lang="ar-SA" sz="2400" b="1" dirty="0">
                <a:solidFill>
                  <a:schemeClr val="tx1">
                    <a:lumMod val="75000"/>
                  </a:schemeClr>
                </a:solidFill>
              </a:rPr>
              <a:t>رای </a:t>
            </a:r>
            <a:endParaRPr lang="fa-IR" sz="2400" b="1" dirty="0">
              <a:solidFill>
                <a:schemeClr val="tx1">
                  <a:lumMod val="75000"/>
                </a:schemeClr>
              </a:solidFill>
            </a:endParaRPr>
          </a:p>
          <a:p>
            <a:pPr algn="just">
              <a:buFont typeface="Wingdings" pitchFamily="2" charset="2"/>
              <a:buNone/>
            </a:pPr>
            <a:r>
              <a:rPr lang="ar-SA" sz="2400" b="1" dirty="0">
                <a:solidFill>
                  <a:schemeClr val="tx1">
                    <a:lumMod val="75000"/>
                  </a:schemeClr>
                </a:solidFill>
              </a:rPr>
              <a:t>برگرداندن آن شما به همان سمت می کشاند اما ارسال ان به طرف</a:t>
            </a:r>
            <a:r>
              <a:rPr lang="en-US" sz="2400" b="1" dirty="0">
                <a:solidFill>
                  <a:schemeClr val="tx1">
                    <a:lumMod val="75000"/>
                  </a:schemeClr>
                </a:solidFill>
              </a:rPr>
              <a:t> </a:t>
            </a:r>
            <a:r>
              <a:rPr lang="ar-SA" sz="2400" b="1" dirty="0">
                <a:solidFill>
                  <a:schemeClr val="tx1">
                    <a:lumMod val="75000"/>
                  </a:schemeClr>
                </a:solidFill>
              </a:rPr>
              <a:t>راست</a:t>
            </a:r>
            <a:r>
              <a:rPr lang="fa-IR" sz="2400" b="1" dirty="0">
                <a:solidFill>
                  <a:schemeClr val="tx1">
                    <a:lumMod val="75000"/>
                  </a:schemeClr>
                </a:solidFill>
              </a:rPr>
              <a:t> </a:t>
            </a:r>
            <a:r>
              <a:rPr lang="en-US" sz="2400" b="1" dirty="0">
                <a:solidFill>
                  <a:schemeClr val="tx1">
                    <a:lumMod val="75000"/>
                  </a:schemeClr>
                </a:solidFill>
              </a:rPr>
              <a:t>       </a:t>
            </a:r>
            <a:r>
              <a:rPr lang="ar-SA" sz="2400" b="1" dirty="0">
                <a:solidFill>
                  <a:schemeClr val="tx1">
                    <a:lumMod val="75000"/>
                  </a:schemeClr>
                </a:solidFill>
              </a:rPr>
              <a:t> و برخورد آن با زمین شما را مایوس می کند .</a:t>
            </a:r>
            <a:endParaRPr lang="en-US" sz="2400" b="1" dirty="0">
              <a:solidFill>
                <a:schemeClr val="tx1">
                  <a:lumMod val="75000"/>
                </a:schemeClr>
              </a:solidFill>
            </a:endParaRPr>
          </a:p>
          <a:p>
            <a:pPr algn="just">
              <a:buFont typeface="Wingdings" pitchFamily="2" charset="2"/>
              <a:buNone/>
            </a:pPr>
            <a:endParaRPr lang="fa-IR" sz="3000" b="1" dirty="0">
              <a:solidFill>
                <a:srgbClr val="FFFF00"/>
              </a:solidFill>
              <a:cs typeface="B Nazanin" pitchFamily="2" charset="-78"/>
            </a:endParaRPr>
          </a:p>
          <a:p>
            <a:endParaRPr lang="en-US" dirty="0"/>
          </a:p>
        </p:txBody>
      </p:sp>
    </p:spTree>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algn="r"/>
            <a:r>
              <a:rPr lang="ar-SA" sz="4300" dirty="0">
                <a:solidFill>
                  <a:schemeClr val="tx1">
                    <a:lumMod val="75000"/>
                  </a:schemeClr>
                </a:solidFill>
                <a:cs typeface="+mn-cs"/>
              </a:rPr>
              <a:t>انگیختگی</a:t>
            </a:r>
            <a:endParaRPr lang="en-US" sz="4300" dirty="0">
              <a:solidFill>
                <a:schemeClr val="tx1">
                  <a:lumMod val="75000"/>
                </a:schemeClr>
              </a:solidFill>
              <a:cs typeface="+mn-cs"/>
            </a:endParaRPr>
          </a:p>
        </p:txBody>
      </p:sp>
      <p:sp>
        <p:nvSpPr>
          <p:cNvPr id="29699" name="Rectangle 3"/>
          <p:cNvSpPr>
            <a:spLocks noGrp="1" noChangeArrowheads="1"/>
          </p:cNvSpPr>
          <p:nvPr>
            <p:ph type="body" idx="1"/>
          </p:nvPr>
        </p:nvSpPr>
        <p:spPr/>
        <p:txBody>
          <a:bodyPr/>
          <a:lstStyle/>
          <a:p>
            <a:pPr algn="just">
              <a:buFont typeface="Wingdings" pitchFamily="2" charset="2"/>
              <a:buNone/>
            </a:pPr>
            <a:r>
              <a:rPr lang="ar-SA" b="1" dirty="0">
                <a:solidFill>
                  <a:schemeClr val="tx1">
                    <a:lumMod val="75000"/>
                  </a:schemeClr>
                </a:solidFill>
              </a:rPr>
              <a:t>انگیختگی را می توان سطح هیجان یا فعالیت بوجود آمده در دستگاه عصبی مرکزی تعریف کرد . </a:t>
            </a:r>
            <a:endParaRPr lang="fa-IR" b="1" dirty="0">
              <a:solidFill>
                <a:schemeClr val="tx1">
                  <a:lumMod val="75000"/>
                </a:schemeClr>
              </a:solidFill>
            </a:endParaRPr>
          </a:p>
          <a:p>
            <a:pPr algn="just">
              <a:buFont typeface="Wingdings" pitchFamily="2" charset="2"/>
              <a:buNone/>
            </a:pPr>
            <a:r>
              <a:rPr lang="ar-SA" sz="2400" b="1" dirty="0">
                <a:solidFill>
                  <a:schemeClr val="tx1">
                    <a:lumMod val="75000"/>
                  </a:schemeClr>
                </a:solidFill>
              </a:rPr>
              <a:t>یکی از اصول مهم آن اصل یو وارونه است . افزایش انگیزه عموما باعث بهبود در اجرا ی مهارت ها می شود</a:t>
            </a:r>
            <a:endParaRPr lang="fa-IR" sz="2400" b="1" dirty="0">
              <a:solidFill>
                <a:schemeClr val="tx1">
                  <a:lumMod val="75000"/>
                </a:schemeClr>
              </a:solidFill>
            </a:endParaRPr>
          </a:p>
          <a:p>
            <a:pPr algn="just">
              <a:buFont typeface="Wingdings" pitchFamily="2" charset="2"/>
              <a:buNone/>
            </a:pPr>
            <a:r>
              <a:rPr lang="ar-SA" b="1" dirty="0">
                <a:solidFill>
                  <a:schemeClr val="tx1">
                    <a:lumMod val="75000"/>
                  </a:schemeClr>
                </a:solidFill>
              </a:rPr>
              <a:t>معمولا بهترین اجرا در حد متوسط از انگیختگی دیده می شود </a:t>
            </a:r>
            <a:endParaRPr lang="fa-IR" b="1" dirty="0">
              <a:solidFill>
                <a:schemeClr val="tx1">
                  <a:lumMod val="75000"/>
                </a:schemeClr>
              </a:solidFill>
            </a:endParaRPr>
          </a:p>
          <a:p>
            <a:pPr algn="just">
              <a:buFont typeface="Wingdings" pitchFamily="2" charset="2"/>
              <a:buNone/>
            </a:pPr>
            <a:r>
              <a:rPr lang="ar-SA" sz="2400" b="1" dirty="0">
                <a:solidFill>
                  <a:schemeClr val="tx1">
                    <a:lumMod val="75000"/>
                  </a:schemeClr>
                </a:solidFill>
              </a:rPr>
              <a:t>و به همین ترتیب اگر انگیختگی افزایش یابد ، اجرا ضعیف ت</a:t>
            </a:r>
            <a:r>
              <a:rPr lang="fa-IR" sz="2400" b="1" dirty="0">
                <a:solidFill>
                  <a:schemeClr val="tx1">
                    <a:lumMod val="75000"/>
                  </a:schemeClr>
                </a:solidFill>
              </a:rPr>
              <a:t>ـ</a:t>
            </a:r>
            <a:r>
              <a:rPr lang="ar-SA" sz="2400" b="1" dirty="0">
                <a:solidFill>
                  <a:schemeClr val="tx1">
                    <a:lumMod val="75000"/>
                  </a:schemeClr>
                </a:solidFill>
              </a:rPr>
              <a:t>ر </a:t>
            </a:r>
            <a:endParaRPr lang="fa-IR" sz="2400" b="1" dirty="0">
              <a:solidFill>
                <a:schemeClr val="tx1">
                  <a:lumMod val="75000"/>
                </a:schemeClr>
              </a:solidFill>
            </a:endParaRPr>
          </a:p>
          <a:p>
            <a:pPr algn="just">
              <a:buFont typeface="Wingdings" pitchFamily="2" charset="2"/>
              <a:buNone/>
            </a:pPr>
            <a:r>
              <a:rPr lang="ar-SA" sz="2400" b="1" dirty="0">
                <a:solidFill>
                  <a:schemeClr val="tx1">
                    <a:lumMod val="75000"/>
                  </a:schemeClr>
                </a:solidFill>
              </a:rPr>
              <a:t>می شود</a:t>
            </a:r>
            <a:endParaRPr lang="fa-IR" sz="2400" b="1" dirty="0">
              <a:solidFill>
                <a:schemeClr val="tx1">
                  <a:lumMod val="75000"/>
                </a:schemeClr>
              </a:solidFill>
            </a:endParaRPr>
          </a:p>
          <a:p>
            <a:pPr algn="just">
              <a:buFont typeface="Wingdings" pitchFamily="2" charset="2"/>
              <a:buNone/>
            </a:pPr>
            <a:endParaRPr lang="en-US" sz="3100" dirty="0">
              <a:solidFill>
                <a:srgbClr val="FFFF00"/>
              </a:solidFill>
              <a:cs typeface="B Nazanin" pitchFamily="2" charset="-78"/>
            </a:endParaRPr>
          </a:p>
          <a:p>
            <a:endParaRPr lang="en-US" dirty="0"/>
          </a:p>
        </p:txBody>
      </p:sp>
    </p:spTree>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838200" y="533400"/>
            <a:ext cx="7924800" cy="1143000"/>
          </a:xfrm>
        </p:spPr>
        <p:txBody>
          <a:bodyPr/>
          <a:lstStyle/>
          <a:p>
            <a:pPr algn="r"/>
            <a:r>
              <a:rPr lang="ar-SA" b="1" dirty="0">
                <a:solidFill>
                  <a:schemeClr val="tx1">
                    <a:lumMod val="75000"/>
                  </a:schemeClr>
                </a:solidFill>
                <a:cs typeface="+mn-cs"/>
              </a:rPr>
              <a:t>اصل یو وارونه</a:t>
            </a:r>
            <a:endParaRPr lang="en-US" b="1" dirty="0">
              <a:solidFill>
                <a:schemeClr val="tx1">
                  <a:lumMod val="75000"/>
                </a:schemeClr>
              </a:solidFill>
              <a:cs typeface="+mn-cs"/>
            </a:endParaRPr>
          </a:p>
        </p:txBody>
      </p:sp>
      <p:sp>
        <p:nvSpPr>
          <p:cNvPr id="30723" name="Rectangle 3"/>
          <p:cNvSpPr>
            <a:spLocks noGrp="1" noChangeArrowheads="1"/>
          </p:cNvSpPr>
          <p:nvPr>
            <p:ph type="body" idx="1"/>
          </p:nvPr>
        </p:nvSpPr>
        <p:spPr/>
        <p:txBody>
          <a:bodyPr/>
          <a:lstStyle/>
          <a:p>
            <a:endParaRPr lang="en-US"/>
          </a:p>
        </p:txBody>
      </p:sp>
      <p:pic>
        <p:nvPicPr>
          <p:cNvPr id="30724" name="Picture 4" descr="Untitled-3"/>
          <p:cNvPicPr>
            <a:picLocks noChangeAspect="1" noChangeArrowheads="1"/>
          </p:cNvPicPr>
          <p:nvPr/>
        </p:nvPicPr>
        <p:blipFill>
          <a:blip r:embed="rId2" cstate="print"/>
          <a:srcRect/>
          <a:stretch>
            <a:fillRect/>
          </a:stretch>
        </p:blipFill>
        <p:spPr bwMode="auto">
          <a:xfrm>
            <a:off x="914400" y="1676400"/>
            <a:ext cx="7488238" cy="4800600"/>
          </a:xfrm>
          <a:prstGeom prst="rect">
            <a:avLst/>
          </a:prstGeom>
          <a:noFill/>
        </p:spPr>
      </p:pic>
    </p:spTree>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algn="r"/>
            <a:r>
              <a:rPr lang="ar-SA" sz="4100" dirty="0">
                <a:solidFill>
                  <a:srgbClr val="66FF33"/>
                </a:solidFill>
                <a:cs typeface="+mn-cs"/>
              </a:rPr>
              <a:t>باریکی ادراکی</a:t>
            </a:r>
            <a:endParaRPr lang="en-US" sz="4100" dirty="0">
              <a:solidFill>
                <a:srgbClr val="66FF33"/>
              </a:solidFill>
              <a:cs typeface="+mn-cs"/>
            </a:endParaRPr>
          </a:p>
        </p:txBody>
      </p:sp>
      <p:sp>
        <p:nvSpPr>
          <p:cNvPr id="40963" name="Rectangle 3"/>
          <p:cNvSpPr>
            <a:spLocks noGrp="1" noChangeArrowheads="1"/>
          </p:cNvSpPr>
          <p:nvPr>
            <p:ph type="body" idx="1"/>
          </p:nvPr>
        </p:nvSpPr>
        <p:spPr/>
        <p:txBody>
          <a:bodyPr/>
          <a:lstStyle/>
          <a:p>
            <a:pPr algn="just">
              <a:buFont typeface="Wingdings" pitchFamily="2" charset="2"/>
              <a:buNone/>
            </a:pPr>
            <a:r>
              <a:rPr lang="ar-SA" sz="2000" b="1" dirty="0">
                <a:solidFill>
                  <a:schemeClr val="tx1">
                    <a:lumMod val="75000"/>
                  </a:schemeClr>
                </a:solidFill>
              </a:rPr>
              <a:t>یکی از تغییرات مهم در پردازش اطلاعات با سطح انگیختگی زیاد است . باریکی ادراکی باعث افت اجرا خواهد شد .</a:t>
            </a:r>
            <a:endParaRPr lang="en-US" sz="2000" b="1" dirty="0">
              <a:solidFill>
                <a:schemeClr val="tx1">
                  <a:lumMod val="75000"/>
                </a:schemeClr>
              </a:solidFill>
            </a:endParaRPr>
          </a:p>
          <a:p>
            <a:pPr algn="just">
              <a:buFont typeface="Wingdings" pitchFamily="2" charset="2"/>
              <a:buNone/>
            </a:pPr>
            <a:r>
              <a:rPr lang="fa-IR" sz="2000" b="1" dirty="0">
                <a:solidFill>
                  <a:schemeClr val="tx1">
                    <a:lumMod val="75000"/>
                  </a:schemeClr>
                </a:solidFill>
              </a:rPr>
              <a:t>بینایی یک غواص را با یک راننده و دامنه دید او مقایسه کنید. حوزه دید یک راننده بیشتر است در حالی که غواص به یک سری از محرکها توجه می کند که نیاز است.</a:t>
            </a:r>
          </a:p>
          <a:p>
            <a:pPr algn="just">
              <a:buFont typeface="Wingdings" pitchFamily="2" charset="2"/>
              <a:buNone/>
            </a:pPr>
            <a:r>
              <a:rPr lang="fa-IR" sz="2000" b="1" dirty="0">
                <a:solidFill>
                  <a:schemeClr val="tx1">
                    <a:lumMod val="75000"/>
                  </a:schemeClr>
                </a:solidFill>
              </a:rPr>
              <a:t>*</a:t>
            </a:r>
            <a:r>
              <a:rPr lang="fa-IR" b="1" dirty="0">
                <a:solidFill>
                  <a:schemeClr val="tx1">
                    <a:lumMod val="75000"/>
                  </a:schemeClr>
                </a:solidFill>
              </a:rPr>
              <a:t>چنانچه محرک غیر منتظره ای رخ دهد باریکی ادراکی باعث افت در اجرا میشود</a:t>
            </a:r>
            <a:r>
              <a:rPr lang="fa-IR" sz="2000" b="1" dirty="0">
                <a:solidFill>
                  <a:schemeClr val="tx1">
                    <a:lumMod val="75000"/>
                  </a:schemeClr>
                </a:solidFill>
              </a:rPr>
              <a:t>. </a:t>
            </a:r>
          </a:p>
          <a:p>
            <a:pPr algn="just">
              <a:buFont typeface="Wingdings" pitchFamily="2" charset="2"/>
              <a:buNone/>
            </a:pPr>
            <a:endParaRPr lang="en-US" sz="3000" b="1" dirty="0">
              <a:solidFill>
                <a:srgbClr val="FFFF00"/>
              </a:solidFill>
              <a:cs typeface="B Nazanin" pitchFamily="2" charset="-78"/>
            </a:endParaRPr>
          </a:p>
        </p:txBody>
      </p:sp>
    </p:spTree>
  </p:cSld>
  <p:clrMapOvr>
    <a:masterClrMapping/>
  </p:clrMapOvr>
  <p:transition spd="slow" advTm="605000"/>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algn="r"/>
            <a:r>
              <a:rPr lang="ar-SA" sz="2800" b="1" dirty="0">
                <a:solidFill>
                  <a:srgbClr val="66FF33"/>
                </a:solidFill>
                <a:cs typeface="+mn-cs"/>
              </a:rPr>
              <a:t>نظریه بهره برداری از نشانه ها</a:t>
            </a:r>
            <a:endParaRPr lang="en-US" sz="2800" b="1" dirty="0">
              <a:solidFill>
                <a:srgbClr val="66FF33"/>
              </a:solidFill>
              <a:cs typeface="+mn-cs"/>
            </a:endParaRPr>
          </a:p>
        </p:txBody>
      </p:sp>
      <p:sp>
        <p:nvSpPr>
          <p:cNvPr id="41987" name="Rectangle 3"/>
          <p:cNvSpPr>
            <a:spLocks noGrp="1" noChangeArrowheads="1"/>
          </p:cNvSpPr>
          <p:nvPr>
            <p:ph type="body" idx="1"/>
          </p:nvPr>
        </p:nvSpPr>
        <p:spPr/>
        <p:txBody>
          <a:bodyPr/>
          <a:lstStyle/>
          <a:p>
            <a:pPr algn="just">
              <a:lnSpc>
                <a:spcPct val="90000"/>
              </a:lnSpc>
              <a:buFont typeface="Wingdings" pitchFamily="2" charset="2"/>
              <a:buNone/>
            </a:pPr>
            <a:r>
              <a:rPr lang="ar-SA" sz="2400" b="1" dirty="0">
                <a:solidFill>
                  <a:schemeClr val="tx1">
                    <a:lumMod val="75000"/>
                  </a:schemeClr>
                </a:solidFill>
              </a:rPr>
              <a:t>این نظریه را ایستربروک مطرح کرده ، به تشریح افت کیفیت اج</a:t>
            </a:r>
            <a:r>
              <a:rPr lang="fa-IR" sz="2400" b="1" dirty="0">
                <a:solidFill>
                  <a:schemeClr val="tx1">
                    <a:lumMod val="75000"/>
                  </a:schemeClr>
                </a:solidFill>
              </a:rPr>
              <a:t>ـ</a:t>
            </a:r>
            <a:r>
              <a:rPr lang="ar-SA" sz="2400" b="1" dirty="0">
                <a:solidFill>
                  <a:schemeClr val="tx1">
                    <a:lumMod val="75000"/>
                  </a:schemeClr>
                </a:solidFill>
              </a:rPr>
              <a:t>را ک</a:t>
            </a:r>
            <a:r>
              <a:rPr lang="fa-IR" sz="2400" b="1" dirty="0">
                <a:solidFill>
                  <a:schemeClr val="tx1">
                    <a:lumMod val="75000"/>
                  </a:schemeClr>
                </a:solidFill>
              </a:rPr>
              <a:t>ـ</a:t>
            </a:r>
            <a:r>
              <a:rPr lang="ar-SA" sz="2400" b="1" dirty="0">
                <a:solidFill>
                  <a:schemeClr val="tx1">
                    <a:lumMod val="75000"/>
                  </a:schemeClr>
                </a:solidFill>
              </a:rPr>
              <a:t>ه ناشی از سطح انگیختگی زی</a:t>
            </a:r>
            <a:r>
              <a:rPr lang="fa-IR" sz="2400" b="1" dirty="0">
                <a:solidFill>
                  <a:schemeClr val="tx1">
                    <a:lumMod val="75000"/>
                  </a:schemeClr>
                </a:solidFill>
              </a:rPr>
              <a:t>ـ</a:t>
            </a:r>
            <a:r>
              <a:rPr lang="ar-SA" sz="2400" b="1" dirty="0">
                <a:solidFill>
                  <a:schemeClr val="tx1">
                    <a:lumMod val="75000"/>
                  </a:schemeClr>
                </a:solidFill>
              </a:rPr>
              <a:t>اد است کمک م</a:t>
            </a:r>
            <a:r>
              <a:rPr lang="fa-IR" sz="2400" b="1" dirty="0">
                <a:solidFill>
                  <a:schemeClr val="tx1">
                    <a:lumMod val="75000"/>
                  </a:schemeClr>
                </a:solidFill>
              </a:rPr>
              <a:t>ـ</a:t>
            </a:r>
            <a:r>
              <a:rPr lang="ar-SA" sz="2400" b="1" dirty="0">
                <a:solidFill>
                  <a:schemeClr val="tx1">
                    <a:lumMod val="75000"/>
                  </a:schemeClr>
                </a:solidFill>
              </a:rPr>
              <a:t>ی کند </a:t>
            </a:r>
            <a:endParaRPr lang="fa-IR" sz="2400" b="1" dirty="0">
              <a:solidFill>
                <a:schemeClr val="tx1">
                  <a:lumMod val="75000"/>
                </a:schemeClr>
              </a:solidFill>
            </a:endParaRPr>
          </a:p>
          <a:p>
            <a:pPr algn="just">
              <a:lnSpc>
                <a:spcPct val="90000"/>
              </a:lnSpc>
              <a:buFont typeface="Wingdings" pitchFamily="2" charset="2"/>
              <a:buNone/>
            </a:pPr>
            <a:r>
              <a:rPr lang="fa-IR" sz="2200" b="1" dirty="0">
                <a:solidFill>
                  <a:schemeClr val="tx1">
                    <a:lumMod val="75000"/>
                  </a:schemeClr>
                </a:solidFill>
              </a:rPr>
              <a:t>*موقعی که انگیزه کم و حوزه ادراکی وسیع است اجراکننده به دامنه گسترده ای از نشانه ها دسترسی دارد که فقط تعداد محدودی از آنها به اجرای موثر مربوط هستند به همین دلیل اجرا از حد مطلوب پایین تر است.</a:t>
            </a:r>
          </a:p>
          <a:p>
            <a:pPr algn="just">
              <a:lnSpc>
                <a:spcPct val="90000"/>
              </a:lnSpc>
              <a:buFont typeface="Wingdings" pitchFamily="2" charset="2"/>
              <a:buNone/>
            </a:pPr>
            <a:r>
              <a:rPr lang="fa-IR" sz="2200" b="1" dirty="0">
                <a:solidFill>
                  <a:schemeClr val="tx1">
                    <a:lumMod val="75000"/>
                  </a:schemeClr>
                </a:solidFill>
              </a:rPr>
              <a:t>*به موازات افزایش سطح انگیختگی توجه و تمرکز فقط به نشانه های مربوط معطوف می کردد.</a:t>
            </a:r>
          </a:p>
          <a:p>
            <a:pPr algn="just">
              <a:lnSpc>
                <a:spcPct val="90000"/>
              </a:lnSpc>
              <a:buFont typeface="Wingdings" pitchFamily="2" charset="2"/>
              <a:buNone/>
            </a:pPr>
            <a:r>
              <a:rPr lang="fa-IR" sz="2400" b="1" dirty="0" smtClean="0">
                <a:solidFill>
                  <a:schemeClr val="tx1">
                    <a:lumMod val="75000"/>
                  </a:schemeClr>
                </a:solidFill>
              </a:rPr>
              <a:t>*</a:t>
            </a:r>
            <a:r>
              <a:rPr lang="fa-IR" sz="2400" b="1" dirty="0">
                <a:solidFill>
                  <a:schemeClr val="tx1">
                    <a:lumMod val="75000"/>
                  </a:schemeClr>
                </a:solidFill>
              </a:rPr>
              <a:t>حد مناسب سطح انگیختگی آن است که در آن توجه به منظور شناسایی محرکهای مربوط متمرکز شود و از نشانه های نامربوط صرف نظر گردد.</a:t>
            </a:r>
          </a:p>
          <a:p>
            <a:pPr algn="just">
              <a:lnSpc>
                <a:spcPct val="90000"/>
              </a:lnSpc>
              <a:buFont typeface="Wingdings" pitchFamily="2" charset="2"/>
              <a:buNone/>
            </a:pPr>
            <a:r>
              <a:rPr lang="ar-SA" sz="2200" b="1" dirty="0">
                <a:solidFill>
                  <a:srgbClr val="FFFF00"/>
                </a:solidFill>
                <a:cs typeface="B Nazanin" pitchFamily="2" charset="-78"/>
              </a:rPr>
              <a:t>.</a:t>
            </a:r>
            <a:endParaRPr lang="en-US" sz="2200" b="1" dirty="0">
              <a:solidFill>
                <a:srgbClr val="FFFF00"/>
              </a:solidFill>
              <a:cs typeface="B Nazanin" pitchFamily="2" charset="-78"/>
            </a:endParaRPr>
          </a:p>
          <a:p>
            <a:pPr algn="just">
              <a:lnSpc>
                <a:spcPct val="90000"/>
              </a:lnSpc>
              <a:buFont typeface="Wingdings" pitchFamily="2" charset="2"/>
              <a:buNone/>
            </a:pPr>
            <a:r>
              <a:rPr lang="ar-SA" sz="2200" b="1" dirty="0">
                <a:solidFill>
                  <a:srgbClr val="FFFF00"/>
                </a:solidFill>
                <a:cs typeface="B Nazanin" pitchFamily="2" charset="-78"/>
              </a:rPr>
              <a:t> </a:t>
            </a:r>
            <a:endParaRPr lang="fa-IR" sz="2200" b="1" dirty="0">
              <a:solidFill>
                <a:srgbClr val="FFFF00"/>
              </a:solidFill>
              <a:cs typeface="B Nazanin" pitchFamily="2" charset="-78"/>
            </a:endParaRPr>
          </a:p>
          <a:p>
            <a:pPr>
              <a:lnSpc>
                <a:spcPct val="90000"/>
              </a:lnSpc>
            </a:pPr>
            <a:endParaRPr lang="en-US" sz="2400" dirty="0"/>
          </a:p>
        </p:txBody>
      </p:sp>
    </p:spTree>
  </p:cSld>
  <p:clrMapOvr>
    <a:masterClrMapping/>
  </p:clrMapOvr>
  <p:transition spd="slow" advTm="605000"/>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algn="r"/>
            <a:r>
              <a:rPr lang="ar-SA" sz="3200" b="1" dirty="0">
                <a:solidFill>
                  <a:srgbClr val="66FF33"/>
                </a:solidFill>
                <a:cs typeface="+mn-cs"/>
              </a:rPr>
              <a:t>نظریه بهره برداری از نشانه ها</a:t>
            </a:r>
            <a:endParaRPr lang="en-US" sz="3200" b="1" dirty="0">
              <a:solidFill>
                <a:srgbClr val="66FF33"/>
              </a:solidFill>
              <a:cs typeface="+mn-cs"/>
            </a:endParaRPr>
          </a:p>
        </p:txBody>
      </p:sp>
      <p:sp>
        <p:nvSpPr>
          <p:cNvPr id="43011" name="Rectangle 3"/>
          <p:cNvSpPr>
            <a:spLocks noGrp="1" noChangeArrowheads="1"/>
          </p:cNvSpPr>
          <p:nvPr>
            <p:ph type="body" idx="1"/>
          </p:nvPr>
        </p:nvSpPr>
        <p:spPr/>
        <p:txBody>
          <a:bodyPr/>
          <a:lstStyle/>
          <a:p>
            <a:pPr algn="just">
              <a:buFont typeface="Wingdings" pitchFamily="2" charset="2"/>
              <a:buNone/>
            </a:pPr>
            <a:r>
              <a:rPr lang="ar-SA" sz="3000" b="1" dirty="0">
                <a:solidFill>
                  <a:srgbClr val="FFFF00"/>
                </a:solidFill>
                <a:cs typeface="B Nazanin" pitchFamily="2" charset="-78"/>
              </a:rPr>
              <a:t>.</a:t>
            </a:r>
            <a:r>
              <a:rPr lang="fa-IR" b="1" dirty="0">
                <a:solidFill>
                  <a:schemeClr val="tx1">
                    <a:lumMod val="75000"/>
                  </a:schemeClr>
                </a:solidFill>
              </a:rPr>
              <a:t>*</a:t>
            </a:r>
            <a:r>
              <a:rPr lang="ar-SA" b="1" dirty="0">
                <a:solidFill>
                  <a:schemeClr val="tx1">
                    <a:lumMod val="75000"/>
                  </a:schemeClr>
                </a:solidFill>
              </a:rPr>
              <a:t> انگیختگی در اوج خ</a:t>
            </a:r>
            <a:r>
              <a:rPr lang="fa-IR" b="1" dirty="0">
                <a:solidFill>
                  <a:schemeClr val="tx1">
                    <a:lumMod val="75000"/>
                  </a:schemeClr>
                </a:solidFill>
              </a:rPr>
              <a:t>ـ</a:t>
            </a:r>
            <a:r>
              <a:rPr lang="ar-SA" b="1" dirty="0">
                <a:solidFill>
                  <a:schemeClr val="tx1">
                    <a:lumMod val="75000"/>
                  </a:schemeClr>
                </a:solidFill>
              </a:rPr>
              <a:t>ود منجر ب</a:t>
            </a:r>
            <a:r>
              <a:rPr lang="fa-IR" b="1" dirty="0">
                <a:solidFill>
                  <a:schemeClr val="tx1">
                    <a:lumMod val="75000"/>
                  </a:schemeClr>
                </a:solidFill>
              </a:rPr>
              <a:t>ـ</a:t>
            </a:r>
            <a:r>
              <a:rPr lang="ar-SA" b="1" dirty="0">
                <a:solidFill>
                  <a:schemeClr val="tx1">
                    <a:lumMod val="75000"/>
                  </a:schemeClr>
                </a:solidFill>
              </a:rPr>
              <a:t>ه گوش به زنگ بودن شدید یا آشفتگی م</a:t>
            </a:r>
            <a:r>
              <a:rPr lang="fa-IR" b="1" dirty="0">
                <a:solidFill>
                  <a:schemeClr val="tx1">
                    <a:lumMod val="75000"/>
                  </a:schemeClr>
                </a:solidFill>
              </a:rPr>
              <a:t>ـ</a:t>
            </a:r>
            <a:r>
              <a:rPr lang="ar-SA" b="1" dirty="0">
                <a:solidFill>
                  <a:schemeClr val="tx1">
                    <a:lumMod val="75000"/>
                  </a:schemeClr>
                </a:solidFill>
              </a:rPr>
              <a:t>ی شود </a:t>
            </a:r>
            <a:endParaRPr lang="fa-IR" b="1" dirty="0">
              <a:solidFill>
                <a:schemeClr val="tx1">
                  <a:lumMod val="75000"/>
                </a:schemeClr>
              </a:solidFill>
            </a:endParaRPr>
          </a:p>
          <a:p>
            <a:pPr algn="just">
              <a:buFontTx/>
              <a:buChar char="•"/>
            </a:pPr>
            <a:r>
              <a:rPr lang="ar-SA" sz="3200" b="1" dirty="0">
                <a:solidFill>
                  <a:schemeClr val="tx1">
                    <a:lumMod val="75000"/>
                  </a:schemeClr>
                </a:solidFill>
              </a:rPr>
              <a:t>ای</a:t>
            </a:r>
            <a:r>
              <a:rPr lang="fa-IR" sz="3200" b="1" dirty="0">
                <a:solidFill>
                  <a:schemeClr val="tx1">
                    <a:lumMod val="75000"/>
                  </a:schemeClr>
                </a:solidFill>
              </a:rPr>
              <a:t>ـ</a:t>
            </a:r>
            <a:r>
              <a:rPr lang="ar-SA" sz="3200" b="1" dirty="0">
                <a:solidFill>
                  <a:schemeClr val="tx1">
                    <a:lumMod val="75000"/>
                  </a:schemeClr>
                </a:solidFill>
              </a:rPr>
              <a:t>ن حالت عموما به نام پانیک</a:t>
            </a:r>
            <a:r>
              <a:rPr lang="en-US" sz="3200" b="1" dirty="0">
                <a:solidFill>
                  <a:schemeClr val="tx1">
                    <a:lumMod val="75000"/>
                  </a:schemeClr>
                </a:solidFill>
              </a:rPr>
              <a:t> </a:t>
            </a:r>
            <a:r>
              <a:rPr lang="ar-SA" sz="3200" b="1" dirty="0">
                <a:solidFill>
                  <a:schemeClr val="tx1">
                    <a:lumMod val="75000"/>
                  </a:schemeClr>
                </a:solidFill>
              </a:rPr>
              <a:t>معروف است</a:t>
            </a:r>
            <a:r>
              <a:rPr lang="fa-IR" sz="3200" b="1" dirty="0">
                <a:solidFill>
                  <a:schemeClr val="tx1">
                    <a:lumMod val="75000"/>
                  </a:schemeClr>
                </a:solidFill>
              </a:rPr>
              <a:t>.</a:t>
            </a:r>
          </a:p>
          <a:p>
            <a:pPr algn="just">
              <a:buFontTx/>
              <a:buChar char="•"/>
            </a:pPr>
            <a:r>
              <a:rPr lang="fa-IR" b="1" dirty="0">
                <a:solidFill>
                  <a:schemeClr val="tx1">
                    <a:lumMod val="75000"/>
                  </a:schemeClr>
                </a:solidFill>
              </a:rPr>
              <a:t>حالت انگیختگی زیاد کنترل حرکات را ضعیف می کند.</a:t>
            </a:r>
            <a:endParaRPr lang="en-US" b="1" dirty="0">
              <a:solidFill>
                <a:schemeClr val="tx1">
                  <a:lumMod val="75000"/>
                </a:schemeClr>
              </a:solidFill>
            </a:endParaRPr>
          </a:p>
        </p:txBody>
      </p:sp>
    </p:spTree>
  </p:cSld>
  <p:clrMapOvr>
    <a:masterClrMapping/>
  </p:clrMapOvr>
  <p:transition spd="slow" advTm="605000"/>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381000"/>
            <a:ext cx="8229600" cy="1103313"/>
          </a:xfrm>
        </p:spPr>
        <p:txBody>
          <a:bodyPr/>
          <a:lstStyle/>
          <a:p>
            <a:pPr algn="ctr"/>
            <a:r>
              <a:rPr lang="fa-IR" sz="4000" dirty="0"/>
              <a:t>توجه واجرای انسانی</a:t>
            </a:r>
            <a:br>
              <a:rPr lang="fa-IR" sz="4000" dirty="0"/>
            </a:br>
            <a:r>
              <a:rPr lang="fa-IR" sz="4000" dirty="0"/>
              <a:t>محدودیت در توانایی پردازش اطلاعات</a:t>
            </a:r>
            <a:endParaRPr lang="en-US" sz="4000" dirty="0"/>
          </a:p>
        </p:txBody>
      </p:sp>
      <p:sp>
        <p:nvSpPr>
          <p:cNvPr id="32771" name="Rectangle 3"/>
          <p:cNvSpPr>
            <a:spLocks noGrp="1" noChangeArrowheads="1"/>
          </p:cNvSpPr>
          <p:nvPr>
            <p:ph type="body" idx="1"/>
          </p:nvPr>
        </p:nvSpPr>
        <p:spPr/>
        <p:txBody>
          <a:bodyPr/>
          <a:lstStyle/>
          <a:p>
            <a:endParaRPr lang="en-US"/>
          </a:p>
        </p:txBody>
      </p:sp>
      <p:pic>
        <p:nvPicPr>
          <p:cNvPr id="32772" name="Picture 4" descr="Untitled-10"/>
          <p:cNvPicPr>
            <a:picLocks noChangeAspect="1" noChangeArrowheads="1"/>
          </p:cNvPicPr>
          <p:nvPr/>
        </p:nvPicPr>
        <p:blipFill>
          <a:blip r:embed="rId2" cstate="print"/>
          <a:srcRect/>
          <a:stretch>
            <a:fillRect/>
          </a:stretch>
        </p:blipFill>
        <p:spPr bwMode="auto">
          <a:xfrm>
            <a:off x="2286000" y="2743200"/>
            <a:ext cx="5713412" cy="3867150"/>
          </a:xfrm>
          <a:prstGeom prst="rect">
            <a:avLst/>
          </a:prstGeom>
          <a:noFill/>
        </p:spPr>
      </p:pic>
    </p:spTree>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fa-IR"/>
              <a:t>محدودیت در توانایی پردازش اطلاعات</a:t>
            </a:r>
            <a:endParaRPr lang="en-US"/>
          </a:p>
        </p:txBody>
      </p:sp>
      <p:sp>
        <p:nvSpPr>
          <p:cNvPr id="48131" name="Rectangle 3"/>
          <p:cNvSpPr>
            <a:spLocks noGrp="1" noChangeArrowheads="1"/>
          </p:cNvSpPr>
          <p:nvPr>
            <p:ph type="body" idx="1"/>
          </p:nvPr>
        </p:nvSpPr>
        <p:spPr/>
        <p:txBody>
          <a:bodyPr/>
          <a:lstStyle/>
          <a:p>
            <a:pPr>
              <a:lnSpc>
                <a:spcPct val="90000"/>
              </a:lnSpc>
            </a:pPr>
            <a:r>
              <a:rPr lang="fa-IR" sz="2800" b="1"/>
              <a:t>مسابقه تنیس      سکوت                  گریه بچه</a:t>
            </a:r>
          </a:p>
          <a:p>
            <a:pPr>
              <a:lnSpc>
                <a:spcPct val="90000"/>
              </a:lnSpc>
            </a:pPr>
            <a:r>
              <a:rPr lang="fa-IR" sz="2800" b="1"/>
              <a:t>توجه یک پدیده طولی است که در آن تمرکز روی یک موضوع و سپس روی موضوع دیگر معطوف خواهد شد.</a:t>
            </a:r>
          </a:p>
          <a:p>
            <a:pPr>
              <a:lnSpc>
                <a:spcPct val="90000"/>
              </a:lnSpc>
            </a:pPr>
            <a:r>
              <a:rPr lang="fa-IR" sz="2800" b="1"/>
              <a:t>اگر مقدور باشد می توان توجه را در یک زمان بر روی دو موضوع متمرکز کرد.</a:t>
            </a:r>
          </a:p>
          <a:p>
            <a:pPr>
              <a:lnSpc>
                <a:spcPct val="90000"/>
              </a:lnSpc>
            </a:pPr>
            <a:r>
              <a:rPr lang="fa-IR" sz="2800" b="1"/>
              <a:t>توجه گاهی بر محرک خارجی (درک حرکات حریف)</a:t>
            </a:r>
          </a:p>
          <a:p>
            <a:pPr>
              <a:lnSpc>
                <a:spcPct val="90000"/>
              </a:lnSpc>
            </a:pPr>
            <a:r>
              <a:rPr lang="fa-IR" sz="2800" b="1"/>
              <a:t>توجه گاهی بر اطلاعات حسی داخلی( حس حرکت ناشی از عضلات و مفصلها</a:t>
            </a:r>
          </a:p>
          <a:p>
            <a:pPr>
              <a:lnSpc>
                <a:spcPct val="90000"/>
              </a:lnSpc>
            </a:pPr>
            <a:r>
              <a:rPr lang="fa-IR" sz="2800" b="1"/>
              <a:t>گاهی بر اعمال ذهنی ( سعی بر به یاد آوردن یک تکنیک خاص</a:t>
            </a:r>
            <a:r>
              <a:rPr lang="fa-IR" sz="2800"/>
              <a:t> )</a:t>
            </a:r>
            <a:endParaRPr lang="en-US" sz="2800"/>
          </a:p>
        </p:txBody>
      </p:sp>
    </p:spTree>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fa-IR"/>
              <a:t>ویژگیهای توجه</a:t>
            </a:r>
            <a:endParaRPr lang="en-US"/>
          </a:p>
        </p:txBody>
      </p:sp>
      <p:sp>
        <p:nvSpPr>
          <p:cNvPr id="49155" name="Rectangle 3"/>
          <p:cNvSpPr>
            <a:spLocks noGrp="1" noChangeArrowheads="1"/>
          </p:cNvSpPr>
          <p:nvPr>
            <p:ph type="body" idx="1"/>
          </p:nvPr>
        </p:nvSpPr>
        <p:spPr/>
        <p:txBody>
          <a:bodyPr/>
          <a:lstStyle/>
          <a:p>
            <a:r>
              <a:rPr lang="fa-IR"/>
              <a:t>یک پدیده طولی است.</a:t>
            </a:r>
          </a:p>
          <a:p>
            <a:r>
              <a:rPr lang="fa-IR"/>
              <a:t>ظرفیت توجه محدود است.</a:t>
            </a:r>
          </a:p>
          <a:p>
            <a:r>
              <a:rPr lang="fa-IR"/>
              <a:t>توجه تلاش زیادی را می طلبد </a:t>
            </a:r>
          </a:p>
          <a:p>
            <a:r>
              <a:rPr lang="fa-IR"/>
              <a:t>به انگیختگی وابسته است.</a:t>
            </a:r>
          </a:p>
          <a:p>
            <a:r>
              <a:rPr lang="fa-IR"/>
              <a:t>توجه توانایی انجام همزمان بخشهای مشخصی از تکالیف حرکتی را محدود می کند.</a:t>
            </a:r>
          </a:p>
          <a:p>
            <a:endParaRPr lang="en-US"/>
          </a:p>
        </p:txBody>
      </p:sp>
    </p:spTree>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algn="ctr"/>
            <a:r>
              <a:rPr lang="fa-IR" sz="3200" dirty="0"/>
              <a:t>حرکاتی که شما به صورت ماهرانه انجام می دهید ناشی از تمرین زیاد است.</a:t>
            </a:r>
            <a:endParaRPr lang="en-US" sz="3200" dirty="0"/>
          </a:p>
        </p:txBody>
      </p:sp>
      <p:sp>
        <p:nvSpPr>
          <p:cNvPr id="33795" name="Rectangle 3"/>
          <p:cNvSpPr>
            <a:spLocks noGrp="1" noChangeArrowheads="1"/>
          </p:cNvSpPr>
          <p:nvPr>
            <p:ph type="body" idx="1"/>
          </p:nvPr>
        </p:nvSpPr>
        <p:spPr/>
        <p:txBody>
          <a:bodyPr/>
          <a:lstStyle/>
          <a:p>
            <a:endParaRPr lang="en-US"/>
          </a:p>
        </p:txBody>
      </p:sp>
      <p:pic>
        <p:nvPicPr>
          <p:cNvPr id="33796" name="Picture 4" descr="Untitled-9"/>
          <p:cNvPicPr>
            <a:picLocks noChangeAspect="1" noChangeArrowheads="1"/>
          </p:cNvPicPr>
          <p:nvPr/>
        </p:nvPicPr>
        <p:blipFill>
          <a:blip r:embed="rId2" cstate="print"/>
          <a:srcRect/>
          <a:stretch>
            <a:fillRect/>
          </a:stretch>
        </p:blipFill>
        <p:spPr bwMode="auto">
          <a:xfrm>
            <a:off x="971550" y="2565400"/>
            <a:ext cx="7200900" cy="3838575"/>
          </a:xfrm>
          <a:prstGeom prst="rect">
            <a:avLst/>
          </a:prstGeom>
          <a:noFill/>
        </p:spPr>
      </p:pic>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2"/>
          <p:cNvSpPr>
            <a:spLocks noGrp="1" noChangeArrowheads="1"/>
          </p:cNvSpPr>
          <p:nvPr>
            <p:ph type="title"/>
          </p:nvPr>
        </p:nvSpPr>
        <p:spPr/>
        <p:txBody>
          <a:bodyPr/>
          <a:lstStyle/>
          <a:p>
            <a:pPr algn="ctr"/>
            <a:r>
              <a:rPr lang="fa-IR"/>
              <a:t>مقدمه ای بر یادگیری حرکتی</a:t>
            </a:r>
            <a:endParaRPr lang="en-US"/>
          </a:p>
        </p:txBody>
      </p:sp>
      <p:sp>
        <p:nvSpPr>
          <p:cNvPr id="29699" name="Rectangle 3"/>
          <p:cNvSpPr>
            <a:spLocks noGrp="1" noChangeArrowheads="1"/>
          </p:cNvSpPr>
          <p:nvPr>
            <p:ph type="body" idx="1"/>
          </p:nvPr>
        </p:nvSpPr>
        <p:spPr/>
        <p:txBody>
          <a:bodyPr/>
          <a:lstStyle/>
          <a:p>
            <a:r>
              <a:rPr lang="fa-IR" b="1"/>
              <a:t>بازتابها به دو دسته تقسیم می شوند.</a:t>
            </a:r>
          </a:p>
          <a:p>
            <a:r>
              <a:rPr lang="fa-IR" b="1"/>
              <a:t>الف- بازتابهای حیاتی : برای حیات نیاز می باشند مثل تنفس</a:t>
            </a:r>
          </a:p>
          <a:p>
            <a:endParaRPr lang="fa-IR" b="1"/>
          </a:p>
          <a:p>
            <a:r>
              <a:rPr lang="fa-IR" b="1"/>
              <a:t>ب-بازتابهای انتقالی : بعدها الگوهای حرکتی را تشکیل می دهد.</a:t>
            </a:r>
            <a:endParaRPr lang="en-US" b="1"/>
          </a:p>
        </p:txBody>
      </p:sp>
    </p:spTree>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algn="ctr"/>
            <a:r>
              <a:rPr lang="fa-IR" sz="4000" dirty="0"/>
              <a:t>در چه زمانی تکالیف با </a:t>
            </a:r>
            <a:r>
              <a:rPr lang="fa-IR" sz="4000" dirty="0" smtClean="0"/>
              <a:t>یکدیگر</a:t>
            </a:r>
            <a:br>
              <a:rPr lang="fa-IR" sz="4000" dirty="0" smtClean="0"/>
            </a:br>
            <a:r>
              <a:rPr lang="fa-IR" sz="4000" dirty="0" smtClean="0"/>
              <a:t> </a:t>
            </a:r>
            <a:r>
              <a:rPr lang="fa-IR" sz="4000" dirty="0"/>
              <a:t>تداخل می کنند</a:t>
            </a:r>
            <a:endParaRPr lang="en-US" sz="4000" dirty="0"/>
          </a:p>
        </p:txBody>
      </p:sp>
      <p:sp>
        <p:nvSpPr>
          <p:cNvPr id="35843" name="Rectangle 3"/>
          <p:cNvSpPr>
            <a:spLocks noGrp="1" noChangeArrowheads="1"/>
          </p:cNvSpPr>
          <p:nvPr>
            <p:ph type="body" idx="1"/>
          </p:nvPr>
        </p:nvSpPr>
        <p:spPr/>
        <p:txBody>
          <a:bodyPr/>
          <a:lstStyle/>
          <a:p>
            <a:r>
              <a:rPr lang="fa-IR" b="1" dirty="0"/>
              <a:t>یکی از راهها مطالعه                                                مراحل پردازش                                                اطلاعات است.</a:t>
            </a:r>
            <a:endParaRPr lang="en-US" b="1" dirty="0"/>
          </a:p>
        </p:txBody>
      </p:sp>
      <p:pic>
        <p:nvPicPr>
          <p:cNvPr id="35844" name="Picture 4" descr="Untitled-7"/>
          <p:cNvPicPr>
            <a:picLocks noChangeAspect="1" noChangeArrowheads="1"/>
          </p:cNvPicPr>
          <p:nvPr/>
        </p:nvPicPr>
        <p:blipFill>
          <a:blip r:embed="rId2" cstate="print"/>
          <a:srcRect/>
          <a:stretch>
            <a:fillRect/>
          </a:stretch>
        </p:blipFill>
        <p:spPr bwMode="auto">
          <a:xfrm>
            <a:off x="539750" y="1916113"/>
            <a:ext cx="4752975" cy="4941887"/>
          </a:xfrm>
          <a:prstGeom prst="rect">
            <a:avLst/>
          </a:prstGeom>
          <a:noFill/>
        </p:spPr>
      </p:pic>
    </p:spTree>
  </p:cSld>
  <p:clrMapOvr>
    <a:masterClrMapping/>
  </p:clrMapOvr>
  <p:transition spd="slow"/>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algn="ctr"/>
            <a:r>
              <a:rPr lang="fa-IR" dirty="0"/>
              <a:t>خودکار بودن</a:t>
            </a:r>
            <a:endParaRPr lang="en-US" dirty="0"/>
          </a:p>
        </p:txBody>
      </p:sp>
      <p:sp>
        <p:nvSpPr>
          <p:cNvPr id="50179" name="Rectangle 3"/>
          <p:cNvSpPr>
            <a:spLocks noGrp="1" noChangeArrowheads="1"/>
          </p:cNvSpPr>
          <p:nvPr>
            <p:ph type="body" idx="1"/>
          </p:nvPr>
        </p:nvSpPr>
        <p:spPr/>
        <p:txBody>
          <a:bodyPr/>
          <a:lstStyle/>
          <a:p>
            <a:r>
              <a:rPr lang="fa-IR" sz="2400" b="1" dirty="0"/>
              <a:t>پردازش سریع زمانی که محیط قابل پیش بینی است بسیار مفید است ولی وقتی محیط باعث تغییر حرکت شود به خطای وحشتناکی منجر می شود.</a:t>
            </a:r>
          </a:p>
          <a:p>
            <a:r>
              <a:rPr lang="fa-IR" b="1" dirty="0"/>
              <a:t>حداکثر فایده خودکار بودن را در مهارتهای بسته که محیط نسبتا قابل پیش بینی است ؛ می توان دید.</a:t>
            </a:r>
            <a:endParaRPr lang="en-US" b="1" dirty="0"/>
          </a:p>
        </p:txBody>
      </p:sp>
    </p:spTree>
  </p:cSld>
  <p:clrMapOvr>
    <a:masterClrMapping/>
  </p:clrMapOvr>
  <p:transition spd="slow"/>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algn="ctr"/>
            <a:r>
              <a:rPr lang="fa-IR" dirty="0"/>
              <a:t>خودکار بودن</a:t>
            </a:r>
            <a:endParaRPr lang="en-US" dirty="0"/>
          </a:p>
        </p:txBody>
      </p:sp>
      <p:sp>
        <p:nvSpPr>
          <p:cNvPr id="51203" name="Rectangle 3"/>
          <p:cNvSpPr>
            <a:spLocks noGrp="1" noChangeArrowheads="1"/>
          </p:cNvSpPr>
          <p:nvPr>
            <p:ph type="body" idx="1"/>
          </p:nvPr>
        </p:nvSpPr>
        <p:spPr/>
        <p:txBody>
          <a:bodyPr/>
          <a:lstStyle/>
          <a:p>
            <a:r>
              <a:rPr lang="fa-IR" b="1" dirty="0"/>
              <a:t>توانایی برای پردازش خودکار چگونه به وجود می آید</a:t>
            </a:r>
            <a:r>
              <a:rPr lang="fa-IR" b="1" dirty="0" smtClean="0"/>
              <a:t>.        ( تمرین )</a:t>
            </a:r>
          </a:p>
          <a:p>
            <a:r>
              <a:rPr lang="fa-IR" b="1" i="1" dirty="0" smtClean="0"/>
              <a:t>تمرین </a:t>
            </a:r>
            <a:r>
              <a:rPr lang="fa-IR" b="1" i="1" dirty="0"/>
              <a:t>وقتی بیشترین اثر را دارد که در شرایط یکنواخت انجام گیرد.</a:t>
            </a:r>
          </a:p>
          <a:p>
            <a:r>
              <a:rPr lang="fa-IR" b="1" i="1" dirty="0"/>
              <a:t>تمرین در شرایط یکنواخت یعنی تمرینی که در آن یک محرک ویژه همیشه به یک پاسخ منجر شود</a:t>
            </a:r>
            <a:r>
              <a:rPr lang="fa-IR" b="1" dirty="0"/>
              <a:t>.    </a:t>
            </a:r>
            <a:r>
              <a:rPr lang="fa-IR" b="1" dirty="0" smtClean="0"/>
              <a:t>                   </a:t>
            </a:r>
            <a:r>
              <a:rPr lang="fa-IR" b="1" dirty="0"/>
              <a:t>چراغ قرمز               ترمز کردن</a:t>
            </a:r>
            <a:endParaRPr lang="en-US" b="1" dirty="0"/>
          </a:p>
        </p:txBody>
      </p:sp>
    </p:spTree>
  </p:cSld>
  <p:clrMapOvr>
    <a:masterClrMapping/>
  </p:clrMapOvr>
  <p:transition spd="slow"/>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algn="ctr"/>
            <a:r>
              <a:rPr lang="fa-IR" sz="3200" dirty="0"/>
              <a:t>دوره بی پاسخی روانشناختی</a:t>
            </a:r>
            <a:br>
              <a:rPr lang="fa-IR" sz="3200" dirty="0"/>
            </a:br>
            <a:r>
              <a:rPr lang="fa-IR" sz="3200" dirty="0"/>
              <a:t>(تاخیر در پاسخ به دومین محرک دوره بی پاسخی روانشناختی نامیده می شود.)</a:t>
            </a:r>
            <a:endParaRPr lang="en-US" sz="3200" dirty="0"/>
          </a:p>
        </p:txBody>
      </p:sp>
      <p:sp>
        <p:nvSpPr>
          <p:cNvPr id="34819" name="Rectangle 3"/>
          <p:cNvSpPr>
            <a:spLocks noGrp="1" noChangeArrowheads="1"/>
          </p:cNvSpPr>
          <p:nvPr>
            <p:ph type="body" idx="1"/>
          </p:nvPr>
        </p:nvSpPr>
        <p:spPr/>
        <p:txBody>
          <a:bodyPr/>
          <a:lstStyle/>
          <a:p>
            <a:r>
              <a:rPr lang="fa-IR" b="1" dirty="0"/>
              <a:t>این پدیده در فریب دادن                                   کاربرد زیادی دارد.</a:t>
            </a:r>
          </a:p>
          <a:p>
            <a:r>
              <a:rPr lang="fa-IR" b="1" dirty="0"/>
              <a:t>فاصله بین محرک اول و                                           دوم نباید کمتراز 60هزارم                                     و بیشتر از150ثانیه باشد                                       و گرنه    بی فایده است</a:t>
            </a:r>
            <a:r>
              <a:rPr lang="fa-IR" dirty="0"/>
              <a:t>.</a:t>
            </a:r>
            <a:endParaRPr lang="en-US" dirty="0"/>
          </a:p>
        </p:txBody>
      </p:sp>
      <p:pic>
        <p:nvPicPr>
          <p:cNvPr id="34820" name="Picture 4" descr="Untitled-8"/>
          <p:cNvPicPr>
            <a:picLocks noChangeAspect="1" noChangeArrowheads="1"/>
          </p:cNvPicPr>
          <p:nvPr/>
        </p:nvPicPr>
        <p:blipFill>
          <a:blip r:embed="rId2" cstate="print"/>
          <a:srcRect/>
          <a:stretch>
            <a:fillRect/>
          </a:stretch>
        </p:blipFill>
        <p:spPr bwMode="auto">
          <a:xfrm>
            <a:off x="0" y="2133600"/>
            <a:ext cx="4632325" cy="4724400"/>
          </a:xfrm>
          <a:prstGeom prst="rect">
            <a:avLst/>
          </a:prstGeom>
          <a:noFill/>
        </p:spPr>
      </p:pic>
    </p:spTree>
  </p:cSld>
  <p:clrMapOvr>
    <a:masterClrMapping/>
  </p:clrMapOvr>
  <p:transition spd="slow"/>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fa-IR"/>
              <a:t>دستها چه موقع در کار هم دخالت می کنند</a:t>
            </a:r>
            <a:endParaRPr lang="en-US"/>
          </a:p>
        </p:txBody>
      </p:sp>
      <p:sp>
        <p:nvSpPr>
          <p:cNvPr id="36867" name="Rectangle 3"/>
          <p:cNvSpPr>
            <a:spLocks noGrp="1" noChangeArrowheads="1"/>
          </p:cNvSpPr>
          <p:nvPr>
            <p:ph type="body" idx="1"/>
          </p:nvPr>
        </p:nvSpPr>
        <p:spPr/>
        <p:txBody>
          <a:bodyPr/>
          <a:lstStyle/>
          <a:p>
            <a:r>
              <a:rPr lang="fa-IR" sz="2400" b="1" dirty="0"/>
              <a:t>اگر ساختارهای زمانی در دو عضو مختلف باشند حرکت همزمان دو دست بسیار مشکل است.</a:t>
            </a:r>
            <a:r>
              <a:rPr lang="en-US" sz="2400" b="1" dirty="0"/>
              <a:t> )</a:t>
            </a:r>
            <a:r>
              <a:rPr lang="fa-IR" sz="2400" b="1" dirty="0"/>
              <a:t>مثل ضربه زدن به سر و مالیدن شکم به طور همزمان</a:t>
            </a:r>
            <a:r>
              <a:rPr lang="en-US" dirty="0"/>
              <a:t>(</a:t>
            </a:r>
          </a:p>
        </p:txBody>
      </p:sp>
      <p:pic>
        <p:nvPicPr>
          <p:cNvPr id="36868" name="Picture 4" descr="Untitled-5"/>
          <p:cNvPicPr>
            <a:picLocks noChangeAspect="1" noChangeArrowheads="1"/>
          </p:cNvPicPr>
          <p:nvPr/>
        </p:nvPicPr>
        <p:blipFill>
          <a:blip r:embed="rId2" cstate="print"/>
          <a:srcRect/>
          <a:stretch>
            <a:fillRect/>
          </a:stretch>
        </p:blipFill>
        <p:spPr bwMode="auto">
          <a:xfrm>
            <a:off x="1258888" y="3789363"/>
            <a:ext cx="6553200" cy="3068637"/>
          </a:xfrm>
          <a:prstGeom prst="rect">
            <a:avLst/>
          </a:prstGeom>
          <a:noFill/>
        </p:spPr>
      </p:pic>
    </p:spTree>
  </p:cSld>
  <p:clrMapOvr>
    <a:masterClrMapping/>
  </p:clrMapOvr>
  <p:transition spd="slow"/>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fa-IR"/>
              <a:t>دستها چه موقع در کار هم دخالت می کنند</a:t>
            </a:r>
            <a:endParaRPr lang="en-US"/>
          </a:p>
        </p:txBody>
      </p:sp>
      <p:sp>
        <p:nvSpPr>
          <p:cNvPr id="52227" name="Rectangle 3"/>
          <p:cNvSpPr>
            <a:spLocks noGrp="1" noChangeArrowheads="1"/>
          </p:cNvSpPr>
          <p:nvPr>
            <p:ph type="body" idx="1"/>
          </p:nvPr>
        </p:nvSpPr>
        <p:spPr/>
        <p:txBody>
          <a:bodyPr/>
          <a:lstStyle/>
          <a:p>
            <a:r>
              <a:rPr lang="fa-IR" b="1" dirty="0"/>
              <a:t>بعضی از انسانها با توجه به شغل خود (نوازندگان ؛ ورزشکاران ؛کارگران ) توانایی کار کردن با دو دست را با تمرین مداوم به دست می آورند.</a:t>
            </a:r>
            <a:endParaRPr lang="en-US" b="1" dirty="0"/>
          </a:p>
        </p:txBody>
      </p:sp>
    </p:spTree>
  </p:cSld>
  <p:clrMapOvr>
    <a:masterClrMapping/>
  </p:clrMapOvr>
  <p:transition spd="slow"/>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fa-IR"/>
              <a:t>سیستمهای سه گانه حافظه</a:t>
            </a:r>
            <a:endParaRPr lang="en-US"/>
          </a:p>
        </p:txBody>
      </p:sp>
      <p:sp>
        <p:nvSpPr>
          <p:cNvPr id="53251" name="Rectangle 3"/>
          <p:cNvSpPr>
            <a:spLocks noGrp="1" noChangeArrowheads="1"/>
          </p:cNvSpPr>
          <p:nvPr>
            <p:ph type="body" idx="1"/>
          </p:nvPr>
        </p:nvSpPr>
        <p:spPr/>
        <p:txBody>
          <a:bodyPr/>
          <a:lstStyle/>
          <a:p>
            <a:r>
              <a:rPr lang="fa-IR" b="1" dirty="0"/>
              <a:t>الف – ذخیره حسی کوتاه مدت :</a:t>
            </a:r>
          </a:p>
          <a:p>
            <a:r>
              <a:rPr lang="fa-IR" b="1" dirty="0"/>
              <a:t>حسی ترین جنبه حافظه است.</a:t>
            </a:r>
          </a:p>
          <a:p>
            <a:r>
              <a:rPr lang="fa-IR" b="1" dirty="0"/>
              <a:t>پردازش اطلاعات به صورت موازی است.</a:t>
            </a:r>
          </a:p>
          <a:p>
            <a:r>
              <a:rPr lang="fa-IR" b="1" dirty="0"/>
              <a:t>پردازش اطلاعات باعث نگه داری موقت 4/1ثانیه ای در ذخیره حسی کوتاه مدت می شود.</a:t>
            </a:r>
            <a:endParaRPr lang="en-US" b="1" dirty="0"/>
          </a:p>
        </p:txBody>
      </p:sp>
    </p:spTree>
  </p:cSld>
  <p:clrMapOvr>
    <a:masterClrMapping/>
  </p:clrMapOvr>
  <p:transition spd="slow"/>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fa-IR"/>
              <a:t>سیستمهای سه گانه حافظه</a:t>
            </a:r>
            <a:endParaRPr lang="en-US"/>
          </a:p>
        </p:txBody>
      </p:sp>
      <p:sp>
        <p:nvSpPr>
          <p:cNvPr id="54275" name="Rectangle 3"/>
          <p:cNvSpPr>
            <a:spLocks noGrp="1" noChangeArrowheads="1"/>
          </p:cNvSpPr>
          <p:nvPr>
            <p:ph type="body" idx="1"/>
          </p:nvPr>
        </p:nvSpPr>
        <p:spPr/>
        <p:txBody>
          <a:bodyPr/>
          <a:lstStyle/>
          <a:p>
            <a:r>
              <a:rPr lang="fa-IR" b="1" dirty="0"/>
              <a:t>حافظه کوتاه مدت :</a:t>
            </a:r>
          </a:p>
          <a:p>
            <a:r>
              <a:rPr lang="fa-IR" b="1" dirty="0"/>
              <a:t>توجه خاص اطلاعات را به حافظه کوتاه مدت هدایت می کند.</a:t>
            </a:r>
          </a:p>
          <a:p>
            <a:r>
              <a:rPr lang="fa-IR" b="1" dirty="0"/>
              <a:t>دارای ظرفیت پایینی است و نمی تواند بیشتر از 2+7قطعه اطلاعات را درون خود نگه دارد</a:t>
            </a:r>
            <a:r>
              <a:rPr lang="fa-IR" b="1" dirty="0" smtClean="0"/>
              <a:t>.</a:t>
            </a:r>
          </a:p>
          <a:p>
            <a:endParaRPr lang="fa-IR" b="1" dirty="0"/>
          </a:p>
          <a:p>
            <a:r>
              <a:rPr lang="fa-IR" b="1" dirty="0"/>
              <a:t>محدودیت این حافظه 30ثانیه است.</a:t>
            </a:r>
            <a:endParaRPr lang="en-US" b="1" dirty="0"/>
          </a:p>
        </p:txBody>
      </p:sp>
    </p:spTree>
  </p:cSld>
  <p:clrMapOvr>
    <a:masterClrMapping/>
  </p:clrMapOvr>
  <p:transition spd="slow"/>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algn="ctr"/>
            <a:r>
              <a:rPr lang="fa-IR" dirty="0"/>
              <a:t>سیستمهای سه گانه حافظه</a:t>
            </a:r>
            <a:endParaRPr lang="en-US" dirty="0"/>
          </a:p>
        </p:txBody>
      </p:sp>
      <p:sp>
        <p:nvSpPr>
          <p:cNvPr id="55299" name="Rectangle 3"/>
          <p:cNvSpPr>
            <a:spLocks noGrp="1" noChangeArrowheads="1"/>
          </p:cNvSpPr>
          <p:nvPr>
            <p:ph type="body" idx="1"/>
          </p:nvPr>
        </p:nvSpPr>
        <p:spPr/>
        <p:txBody>
          <a:bodyPr/>
          <a:lstStyle/>
          <a:p>
            <a:pPr>
              <a:lnSpc>
                <a:spcPct val="90000"/>
              </a:lnSpc>
            </a:pPr>
            <a:r>
              <a:rPr lang="fa-IR" sz="2800" b="1" dirty="0"/>
              <a:t>حافظه دراز مدت :</a:t>
            </a:r>
          </a:p>
          <a:p>
            <a:pPr>
              <a:lnSpc>
                <a:spcPct val="90000"/>
              </a:lnSpc>
            </a:pPr>
            <a:r>
              <a:rPr lang="fa-IR" sz="2800" b="1" dirty="0"/>
              <a:t>دارای ظرفیت بالایی است و محدودیتی ندارد.</a:t>
            </a:r>
          </a:p>
          <a:p>
            <a:pPr>
              <a:lnSpc>
                <a:spcPct val="90000"/>
              </a:lnSpc>
            </a:pPr>
            <a:r>
              <a:rPr lang="fa-IR" sz="2800" b="1" dirty="0"/>
              <a:t>اطلاعات به وسیله پردازش کنترل شده که در حافظه  كوتاه مدت صورت می گیرد ؛در حافظه دراز مدت نگه داری می شود.</a:t>
            </a:r>
          </a:p>
          <a:p>
            <a:pPr>
              <a:lnSpc>
                <a:spcPct val="90000"/>
              </a:lnSpc>
            </a:pPr>
            <a:r>
              <a:rPr lang="fa-IR" sz="2800" b="1" dirty="0"/>
              <a:t>مهارتهای حرکتی به ویژه مهارتهای مداوم مانند دوچرخه سواری یا شنا کردن پس از سالها بی تمرینی یه طور کامل فراخوانی می شود.</a:t>
            </a:r>
          </a:p>
          <a:p>
            <a:pPr>
              <a:lnSpc>
                <a:spcPct val="90000"/>
              </a:lnSpc>
            </a:pPr>
            <a:r>
              <a:rPr lang="fa-IR" sz="2800" b="1" dirty="0"/>
              <a:t>مهارتهای کلامی و ذهنی ( لغات زبان خارجی )و مهارتهای حرکتی مجرد آسانتر فراموش می شوند.</a:t>
            </a:r>
            <a:endParaRPr lang="en-US" sz="2800" b="1" dirty="0"/>
          </a:p>
        </p:txBody>
      </p:sp>
    </p:spTree>
  </p:cSld>
  <p:clrMapOvr>
    <a:masterClrMapping/>
  </p:clrMapOvr>
  <p:transition spd="slow"/>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algn="ctr"/>
            <a:r>
              <a:rPr lang="fa-IR" dirty="0"/>
              <a:t>سیستمهای سه گانه حافظه</a:t>
            </a:r>
            <a:endParaRPr lang="en-US" dirty="0"/>
          </a:p>
        </p:txBody>
      </p:sp>
      <p:sp>
        <p:nvSpPr>
          <p:cNvPr id="39939" name="Rectangle 3"/>
          <p:cNvSpPr>
            <a:spLocks noGrp="1" noChangeArrowheads="1"/>
          </p:cNvSpPr>
          <p:nvPr>
            <p:ph type="body" idx="1"/>
          </p:nvPr>
        </p:nvSpPr>
        <p:spPr/>
        <p:txBody>
          <a:bodyPr/>
          <a:lstStyle/>
          <a:p>
            <a:endParaRPr lang="en-US"/>
          </a:p>
        </p:txBody>
      </p:sp>
      <p:pic>
        <p:nvPicPr>
          <p:cNvPr id="39940" name="Picture 4" descr="Untitled-6"/>
          <p:cNvPicPr>
            <a:picLocks noChangeAspect="1" noChangeArrowheads="1"/>
          </p:cNvPicPr>
          <p:nvPr/>
        </p:nvPicPr>
        <p:blipFill>
          <a:blip r:embed="rId2" cstate="print"/>
          <a:srcRect/>
          <a:stretch>
            <a:fillRect/>
          </a:stretch>
        </p:blipFill>
        <p:spPr bwMode="auto">
          <a:xfrm>
            <a:off x="611188" y="2522538"/>
            <a:ext cx="8532812" cy="4335462"/>
          </a:xfrm>
          <a:prstGeom prst="rect">
            <a:avLst/>
          </a:prstGeom>
          <a:noFill/>
        </p:spPr>
      </p:pic>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AutoShape 2"/>
          <p:cNvSpPr>
            <a:spLocks noGrp="1" noChangeArrowheads="1"/>
          </p:cNvSpPr>
          <p:nvPr>
            <p:ph type="title"/>
          </p:nvPr>
        </p:nvSpPr>
        <p:spPr/>
        <p:txBody>
          <a:bodyPr/>
          <a:lstStyle/>
          <a:p>
            <a:pPr algn="ctr"/>
            <a:r>
              <a:rPr lang="fa-IR"/>
              <a:t>مقدمه ای بر یادگیری حرکتی</a:t>
            </a:r>
            <a:endParaRPr lang="en-US"/>
          </a:p>
        </p:txBody>
      </p:sp>
      <p:sp>
        <p:nvSpPr>
          <p:cNvPr id="30723" name="Rectangle 3"/>
          <p:cNvSpPr>
            <a:spLocks noGrp="1" noChangeArrowheads="1"/>
          </p:cNvSpPr>
          <p:nvPr>
            <p:ph type="body" idx="1"/>
          </p:nvPr>
        </p:nvSpPr>
        <p:spPr/>
        <p:txBody>
          <a:bodyPr/>
          <a:lstStyle/>
          <a:p>
            <a:pPr>
              <a:lnSpc>
                <a:spcPct val="90000"/>
              </a:lnSpc>
            </a:pPr>
            <a:r>
              <a:rPr lang="fa-IR"/>
              <a:t>بعد از بازتابها اولین قدم برای یادگیری به وجود می آید که به آن یادگیری شرطی می گویند.</a:t>
            </a:r>
            <a:r>
              <a:rPr lang="en-US"/>
              <a:t>conditioned  learning   </a:t>
            </a:r>
            <a:endParaRPr lang="fa-IR"/>
          </a:p>
          <a:p>
            <a:pPr>
              <a:lnSpc>
                <a:spcPct val="90000"/>
              </a:lnSpc>
            </a:pPr>
            <a:r>
              <a:rPr lang="fa-IR"/>
              <a:t>مرحله بعدی یادگیری حرکتی است. بچه ها یاد می گیرند در 15ماهگی راه بروند.</a:t>
            </a:r>
            <a:r>
              <a:rPr lang="en-US"/>
              <a:t>motor learning                      </a:t>
            </a:r>
            <a:endParaRPr lang="fa-IR"/>
          </a:p>
          <a:p>
            <a:pPr>
              <a:lnSpc>
                <a:spcPct val="90000"/>
              </a:lnSpc>
            </a:pPr>
            <a:r>
              <a:rPr lang="fa-IR"/>
              <a:t>یادگیری کلامی        </a:t>
            </a:r>
            <a:r>
              <a:rPr lang="en-US"/>
              <a:t>verbal  learning                    </a:t>
            </a:r>
          </a:p>
          <a:p>
            <a:pPr>
              <a:lnSpc>
                <a:spcPct val="90000"/>
              </a:lnSpc>
            </a:pPr>
            <a:r>
              <a:rPr lang="fa-IR"/>
              <a:t>حل مسئله                                 </a:t>
            </a:r>
            <a:r>
              <a:rPr lang="en-US"/>
              <a:t>problem solving </a:t>
            </a:r>
          </a:p>
          <a:p>
            <a:pPr>
              <a:lnSpc>
                <a:spcPct val="90000"/>
              </a:lnSpc>
            </a:pPr>
            <a:r>
              <a:rPr lang="fa-IR"/>
              <a:t>آخرین پله نردبان رشد انسان حل مسئله است که می توانند مسائل را با ادراک فراتر از حسی پشت سر گذاشته و حل کند.</a:t>
            </a:r>
            <a:endParaRPr lang="en-US"/>
          </a:p>
        </p:txBody>
      </p:sp>
    </p:spTree>
  </p:cSld>
  <p:clrMapOvr>
    <a:masterClrMapping/>
  </p:clrMapOvr>
  <p:transition spd="slow"/>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AutoShape 2"/>
          <p:cNvSpPr>
            <a:spLocks noGrp="1" noChangeArrowheads="1"/>
          </p:cNvSpPr>
          <p:nvPr>
            <p:ph type="title"/>
          </p:nvPr>
        </p:nvSpPr>
        <p:spPr/>
        <p:txBody>
          <a:bodyPr/>
          <a:lstStyle/>
          <a:p>
            <a:pPr algn="ctr"/>
            <a:r>
              <a:rPr lang="fa-IR"/>
              <a:t>نظریات در یادگیری</a:t>
            </a:r>
            <a:endParaRPr lang="en-US"/>
          </a:p>
        </p:txBody>
      </p:sp>
      <p:sp>
        <p:nvSpPr>
          <p:cNvPr id="50179" name="Rectangle 3"/>
          <p:cNvSpPr>
            <a:spLocks noGrp="1" noChangeArrowheads="1"/>
          </p:cNvSpPr>
          <p:nvPr>
            <p:ph type="body" idx="1"/>
          </p:nvPr>
        </p:nvSpPr>
        <p:spPr/>
        <p:txBody>
          <a:bodyPr/>
          <a:lstStyle/>
          <a:p>
            <a:r>
              <a:rPr lang="fa-IR" b="1"/>
              <a:t>تحقیقات در یادگیری در سه حیطه میباشد.</a:t>
            </a:r>
          </a:p>
          <a:p>
            <a:r>
              <a:rPr lang="fa-IR" b="1"/>
              <a:t>الف عصبی روانی </a:t>
            </a:r>
          </a:p>
          <a:p>
            <a:r>
              <a:rPr lang="fa-IR" b="1"/>
              <a:t>رفتار گرایی </a:t>
            </a:r>
          </a:p>
          <a:p>
            <a:r>
              <a:rPr lang="fa-IR" b="1"/>
              <a:t>ذهن گرایی ( شناخت گرایی) </a:t>
            </a:r>
            <a:endParaRPr lang="en-US" b="1"/>
          </a:p>
        </p:txBody>
      </p:sp>
    </p:spTree>
  </p:cSld>
  <p:clrMapOvr>
    <a:masterClrMapping/>
  </p:clrMapOvr>
  <p:transition spd="slow"/>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AutoShape 2"/>
          <p:cNvSpPr>
            <a:spLocks noGrp="1" noChangeArrowheads="1"/>
          </p:cNvSpPr>
          <p:nvPr>
            <p:ph type="title"/>
          </p:nvPr>
        </p:nvSpPr>
        <p:spPr/>
        <p:txBody>
          <a:bodyPr/>
          <a:lstStyle/>
          <a:p>
            <a:pPr algn="ctr"/>
            <a:r>
              <a:rPr lang="fa-IR"/>
              <a:t>نظریات در یادگیری</a:t>
            </a:r>
            <a:endParaRPr lang="en-US"/>
          </a:p>
        </p:txBody>
      </p:sp>
      <p:sp>
        <p:nvSpPr>
          <p:cNvPr id="51203" name="Rectangle 3"/>
          <p:cNvSpPr>
            <a:spLocks noGrp="1" noChangeArrowheads="1"/>
          </p:cNvSpPr>
          <p:nvPr>
            <p:ph type="body" idx="1"/>
          </p:nvPr>
        </p:nvSpPr>
        <p:spPr/>
        <p:txBody>
          <a:bodyPr/>
          <a:lstStyle/>
          <a:p>
            <a:r>
              <a:rPr lang="fa-IR" b="1"/>
              <a:t>نظریات عمومی : در کل تئوریهای یادگیری موجود است.</a:t>
            </a:r>
          </a:p>
          <a:p>
            <a:r>
              <a:rPr lang="fa-IR" b="1"/>
              <a:t>نظریات اختصاصی: که مربوط به حرفه خود ما میشود.</a:t>
            </a:r>
          </a:p>
          <a:p>
            <a:endParaRPr lang="en-US" b="1"/>
          </a:p>
        </p:txBody>
      </p:sp>
    </p:spTree>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AutoShape 2"/>
          <p:cNvSpPr>
            <a:spLocks noGrp="1" noChangeArrowheads="1"/>
          </p:cNvSpPr>
          <p:nvPr>
            <p:ph type="title"/>
          </p:nvPr>
        </p:nvSpPr>
        <p:spPr/>
        <p:txBody>
          <a:bodyPr/>
          <a:lstStyle/>
          <a:p>
            <a:pPr algn="ctr"/>
            <a:r>
              <a:rPr lang="fa-IR"/>
              <a:t>بنیاد نظریات یادگیری</a:t>
            </a:r>
            <a:endParaRPr lang="en-US"/>
          </a:p>
        </p:txBody>
      </p:sp>
      <p:sp>
        <p:nvSpPr>
          <p:cNvPr id="52227" name="Rectangle 3"/>
          <p:cNvSpPr>
            <a:spLocks noGrp="1" noChangeArrowheads="1"/>
          </p:cNvSpPr>
          <p:nvPr>
            <p:ph type="body" idx="1"/>
          </p:nvPr>
        </p:nvSpPr>
        <p:spPr/>
        <p:txBody>
          <a:bodyPr/>
          <a:lstStyle/>
          <a:p>
            <a:r>
              <a:rPr lang="fa-IR" b="1" u="sng"/>
              <a:t>رفتار گرایی</a:t>
            </a:r>
          </a:p>
          <a:p>
            <a:r>
              <a:rPr lang="fa-IR" b="1"/>
              <a:t>پیشوای این مکتب ارسطو بود.</a:t>
            </a:r>
          </a:p>
          <a:p>
            <a:r>
              <a:rPr lang="fa-IR" b="1"/>
              <a:t>بر ارتباط بین محرک و پاسخ تاکید داشتند.</a:t>
            </a:r>
          </a:p>
          <a:p>
            <a:r>
              <a:rPr lang="fa-IR" b="1"/>
              <a:t>روش یادگیری برمبنای آزمایش و خطا میباشد.</a:t>
            </a:r>
          </a:p>
          <a:p>
            <a:r>
              <a:rPr lang="fa-IR" b="1"/>
              <a:t>دانشمندانی چون پاولوف ؛ اسکینروثرندایک فعالیت کرده اند.</a:t>
            </a:r>
          </a:p>
          <a:p>
            <a:endParaRPr lang="fa-IR" b="1" u="sng"/>
          </a:p>
          <a:p>
            <a:endParaRPr lang="en-US" b="1" u="sng"/>
          </a:p>
        </p:txBody>
      </p:sp>
    </p:spTree>
  </p:cSld>
  <p:clrMapOvr>
    <a:masterClrMapping/>
  </p:clrMapOvr>
  <p:transition spd="slow"/>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AutoShape 2"/>
          <p:cNvSpPr>
            <a:spLocks noGrp="1" noChangeArrowheads="1"/>
          </p:cNvSpPr>
          <p:nvPr>
            <p:ph type="title"/>
          </p:nvPr>
        </p:nvSpPr>
        <p:spPr/>
        <p:txBody>
          <a:bodyPr/>
          <a:lstStyle/>
          <a:p>
            <a:pPr algn="ctr"/>
            <a:r>
              <a:rPr lang="fa-IR"/>
              <a:t>ذهن گرایی ( شناخت گرایان ؛ خرد گرایان )</a:t>
            </a:r>
            <a:endParaRPr lang="en-US"/>
          </a:p>
        </p:txBody>
      </p:sp>
      <p:sp>
        <p:nvSpPr>
          <p:cNvPr id="53251" name="Rectangle 3"/>
          <p:cNvSpPr>
            <a:spLocks noGrp="1" noChangeArrowheads="1"/>
          </p:cNvSpPr>
          <p:nvPr>
            <p:ph type="body" idx="1"/>
          </p:nvPr>
        </p:nvSpPr>
        <p:spPr/>
        <p:txBody>
          <a:bodyPr/>
          <a:lstStyle/>
          <a:p>
            <a:r>
              <a:rPr lang="fa-IR" b="1"/>
              <a:t>مکتب گشتالت را تاسیس کردند.</a:t>
            </a:r>
          </a:p>
          <a:p>
            <a:r>
              <a:rPr lang="fa-IR" b="1"/>
              <a:t>پیشوای این مکتب افلاطون است</a:t>
            </a:r>
          </a:p>
          <a:p>
            <a:r>
              <a:rPr lang="fa-IR" b="1"/>
              <a:t>روش یادگیری برمبنای بینش و بصیرت است.</a:t>
            </a:r>
          </a:p>
          <a:p>
            <a:r>
              <a:rPr lang="fa-IR" b="1"/>
              <a:t>دانشمندانی چون کهلر ؛ کافکا ؛ ورتهایمر؛ ژان پیاژه؛ برونر در این زمینه کار کردند.</a:t>
            </a:r>
            <a:endParaRPr lang="en-US" b="1"/>
          </a:p>
        </p:txBody>
      </p:sp>
    </p:spTree>
  </p:cSld>
  <p:clrMapOvr>
    <a:masterClrMapping/>
  </p:clrMapOvr>
  <p:transition spd="slow"/>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2"/>
          <p:cNvSpPr>
            <a:spLocks noGrp="1" noChangeArrowheads="1"/>
          </p:cNvSpPr>
          <p:nvPr>
            <p:ph type="title"/>
          </p:nvPr>
        </p:nvSpPr>
        <p:spPr/>
        <p:txBody>
          <a:bodyPr/>
          <a:lstStyle/>
          <a:p>
            <a:pPr algn="r"/>
            <a:r>
              <a:rPr lang="fa-IR"/>
              <a:t>آماده سازی وو راهبردهای طرح ریزی تمرین</a:t>
            </a:r>
            <a:endParaRPr lang="en-US"/>
          </a:p>
        </p:txBody>
      </p:sp>
      <p:sp>
        <p:nvSpPr>
          <p:cNvPr id="24579" name="Rectangle 3"/>
          <p:cNvSpPr>
            <a:spLocks noGrp="1" noChangeArrowheads="1"/>
          </p:cNvSpPr>
          <p:nvPr>
            <p:ph type="body" idx="1"/>
          </p:nvPr>
        </p:nvSpPr>
        <p:spPr>
          <a:xfrm>
            <a:off x="838200" y="3113088"/>
            <a:ext cx="7693025" cy="2973387"/>
          </a:xfrm>
        </p:spPr>
        <p:txBody>
          <a:bodyPr/>
          <a:lstStyle/>
          <a:p>
            <a:r>
              <a:rPr lang="fa-IR" b="1">
                <a:latin typeface="Blackletter686 BT" pitchFamily="66" charset="0"/>
              </a:rPr>
              <a:t>این فصل اصولی را به شما</a:t>
            </a:r>
            <a:r>
              <a:rPr lang="fa-IR" b="1"/>
              <a:t> عرضه میکند که از طریق آنها بتوانید مشکلات چگونگی تمرین و زمان آن را حل کنید.</a:t>
            </a:r>
            <a:endParaRPr lang="en-US" b="1"/>
          </a:p>
        </p:txBody>
      </p:sp>
    </p:spTree>
  </p:cSld>
  <p:clrMapOvr>
    <a:masterClrMapping/>
  </p:clrMapOvr>
  <p:transition spd="slow"/>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p:cNvSpPr>
            <a:spLocks noGrp="1" noChangeArrowheads="1"/>
          </p:cNvSpPr>
          <p:nvPr>
            <p:ph type="title"/>
          </p:nvPr>
        </p:nvSpPr>
        <p:spPr>
          <a:xfrm>
            <a:off x="3886200" y="762000"/>
            <a:ext cx="4800600" cy="1143000"/>
          </a:xfrm>
        </p:spPr>
        <p:txBody>
          <a:bodyPr/>
          <a:lstStyle/>
          <a:p>
            <a:r>
              <a:rPr lang="fa-IR"/>
              <a:t>مراحل یادگیری   </a:t>
            </a:r>
            <a:endParaRPr lang="en-US"/>
          </a:p>
        </p:txBody>
      </p:sp>
      <p:sp>
        <p:nvSpPr>
          <p:cNvPr id="3075" name="Rectangle 3"/>
          <p:cNvSpPr>
            <a:spLocks noGrp="1" noChangeArrowheads="1"/>
          </p:cNvSpPr>
          <p:nvPr>
            <p:ph type="body" idx="1"/>
          </p:nvPr>
        </p:nvSpPr>
        <p:spPr>
          <a:xfrm>
            <a:off x="838200" y="2590800"/>
            <a:ext cx="7693025" cy="3495675"/>
          </a:xfrm>
        </p:spPr>
        <p:txBody>
          <a:bodyPr/>
          <a:lstStyle/>
          <a:p>
            <a:r>
              <a:rPr lang="fa-IR" b="1"/>
              <a:t>فیتز و پوسنر در سال 1967مدلی را برای یادگیری معرفی میکنند که دارای سه مرحله است.</a:t>
            </a:r>
          </a:p>
          <a:p>
            <a:r>
              <a:rPr lang="fa-IR" b="1"/>
              <a:t>مرحله کلامی – شناختی </a:t>
            </a:r>
          </a:p>
          <a:p>
            <a:r>
              <a:rPr lang="fa-IR" b="1"/>
              <a:t>مرحله حرکتی</a:t>
            </a:r>
          </a:p>
          <a:p>
            <a:r>
              <a:rPr lang="fa-IR" b="1"/>
              <a:t>مرحله خودکاری</a:t>
            </a:r>
            <a:endParaRPr lang="en-US" b="1"/>
          </a:p>
        </p:txBody>
      </p:sp>
    </p:spTree>
  </p:cSld>
  <p:clrMapOvr>
    <a:masterClrMapping/>
  </p:clrMapOvr>
  <p:transition spd="slow"/>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noGrp="1" noChangeArrowheads="1"/>
          </p:cNvSpPr>
          <p:nvPr>
            <p:ph type="title"/>
          </p:nvPr>
        </p:nvSpPr>
        <p:spPr>
          <a:xfrm>
            <a:off x="3200400" y="762000"/>
            <a:ext cx="5486400" cy="1143000"/>
          </a:xfrm>
        </p:spPr>
        <p:txBody>
          <a:bodyPr/>
          <a:lstStyle/>
          <a:p>
            <a:r>
              <a:rPr lang="fa-IR" b="0"/>
              <a:t>مرحله کلامی – شناختی</a:t>
            </a:r>
            <a:endParaRPr lang="en-US" b="0"/>
          </a:p>
        </p:txBody>
      </p:sp>
      <p:sp>
        <p:nvSpPr>
          <p:cNvPr id="6147" name="Rectangle 3"/>
          <p:cNvSpPr>
            <a:spLocks noGrp="1" noChangeArrowheads="1"/>
          </p:cNvSpPr>
          <p:nvPr>
            <p:ph type="body" idx="1"/>
          </p:nvPr>
        </p:nvSpPr>
        <p:spPr/>
        <p:txBody>
          <a:bodyPr/>
          <a:lstStyle/>
          <a:p>
            <a:r>
              <a:rPr lang="fa-IR" b="1"/>
              <a:t>تکلیف برای فراگیرنده تازه است .</a:t>
            </a:r>
          </a:p>
          <a:p>
            <a:r>
              <a:rPr lang="fa-IR" b="1"/>
              <a:t>سوالات زیادی درباره شناسایی هدف ؛ارزشیابی؛چه بایدها و چراها و ......... مطرح است.</a:t>
            </a:r>
          </a:p>
          <a:p>
            <a:r>
              <a:rPr lang="fa-IR" b="1"/>
              <a:t>تمامی این مرحله به مسائل شناختی مربوط میشود ؛ پس میتوان از وسایل کمک آموزشی بهره گرفت.</a:t>
            </a:r>
          </a:p>
          <a:p>
            <a:r>
              <a:rPr lang="fa-IR" b="1"/>
              <a:t>بهره یادگیری و تسلط در این مرحله بسیار زیاد است.</a:t>
            </a:r>
          </a:p>
          <a:p>
            <a:r>
              <a:rPr lang="fa-IR" b="1"/>
              <a:t>اشتباه در این مرحله زیاد است.</a:t>
            </a:r>
            <a:endParaRPr lang="en-US" b="1"/>
          </a:p>
        </p:txBody>
      </p:sp>
    </p:spTree>
  </p:cSld>
  <p:clrMapOvr>
    <a:masterClrMapping/>
  </p:clrMapOvr>
  <p:transition spd="slow"/>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2"/>
          <p:cNvSpPr>
            <a:spLocks noGrp="1" noChangeArrowheads="1"/>
          </p:cNvSpPr>
          <p:nvPr>
            <p:ph type="title"/>
          </p:nvPr>
        </p:nvSpPr>
        <p:spPr>
          <a:xfrm>
            <a:off x="3276600" y="762000"/>
            <a:ext cx="5410200" cy="1143000"/>
          </a:xfrm>
        </p:spPr>
        <p:txBody>
          <a:bodyPr/>
          <a:lstStyle/>
          <a:p>
            <a:r>
              <a:rPr lang="fa-IR" b="0"/>
              <a:t>مرحله حرکتی</a:t>
            </a:r>
            <a:endParaRPr lang="en-US" b="0"/>
          </a:p>
        </p:txBody>
      </p:sp>
      <p:sp>
        <p:nvSpPr>
          <p:cNvPr id="4099" name="Rectangle 3"/>
          <p:cNvSpPr>
            <a:spLocks noGrp="1" noChangeArrowheads="1"/>
          </p:cNvSpPr>
          <p:nvPr>
            <p:ph type="body" idx="1"/>
          </p:nvPr>
        </p:nvSpPr>
        <p:spPr/>
        <p:txBody>
          <a:bodyPr/>
          <a:lstStyle/>
          <a:p>
            <a:r>
              <a:rPr lang="fa-IR" b="1"/>
              <a:t>اغلب مشکلات شناختی حل شده اند.</a:t>
            </a:r>
          </a:p>
          <a:p>
            <a:r>
              <a:rPr lang="fa-IR" b="1"/>
              <a:t>تمرکز بر سازماندهی الگوهای حرکتی که برای ایجاد حرکت موثرند؛ معطوف میشود.</a:t>
            </a:r>
          </a:p>
          <a:p>
            <a:r>
              <a:rPr lang="fa-IR" b="1"/>
              <a:t>ثبات و کنترل – اعتماد به نفس- پیشرفت سریعتر-بهبود سریع در اجرا-نظارت بر بازخورد- شناسایی خطا-افزایش سریع در یکنواختی حرکت از ویژگیهای این مرحله است.</a:t>
            </a:r>
          </a:p>
          <a:p>
            <a:r>
              <a:rPr lang="fa-IR" b="1"/>
              <a:t>این مرحله بیشتر از مرحله شناختی طول می کشد.</a:t>
            </a:r>
            <a:endParaRPr lang="en-US" b="1"/>
          </a:p>
        </p:txBody>
      </p:sp>
    </p:spTree>
  </p:cSld>
  <p:clrMapOvr>
    <a:masterClrMapping/>
  </p:clrMapOvr>
  <p:transition spd="slow"/>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p:cNvSpPr>
            <a:spLocks noGrp="1" noChangeArrowheads="1"/>
          </p:cNvSpPr>
          <p:nvPr>
            <p:ph type="title"/>
          </p:nvPr>
        </p:nvSpPr>
        <p:spPr>
          <a:xfrm>
            <a:off x="3429000" y="762000"/>
            <a:ext cx="5257800" cy="1143000"/>
          </a:xfrm>
        </p:spPr>
        <p:txBody>
          <a:bodyPr/>
          <a:lstStyle/>
          <a:p>
            <a:pPr algn="ctr"/>
            <a:r>
              <a:rPr lang="fa-IR" b="0"/>
              <a:t>مرحله خودکاری</a:t>
            </a:r>
            <a:endParaRPr lang="en-US" b="0"/>
          </a:p>
        </p:txBody>
      </p:sp>
      <p:sp>
        <p:nvSpPr>
          <p:cNvPr id="5123" name="Rectangle 3"/>
          <p:cNvSpPr>
            <a:spLocks noGrp="1" noChangeArrowheads="1"/>
          </p:cNvSpPr>
          <p:nvPr>
            <p:ph type="body" idx="1"/>
          </p:nvPr>
        </p:nvSpPr>
        <p:spPr/>
        <p:txBody>
          <a:bodyPr/>
          <a:lstStyle/>
          <a:p>
            <a:r>
              <a:rPr lang="fa-IR" b="1"/>
              <a:t>نیازی به توجه ندارد.</a:t>
            </a:r>
          </a:p>
          <a:p>
            <a:r>
              <a:rPr lang="fa-IR" b="1"/>
              <a:t>اعمال غیر ارادی است.</a:t>
            </a:r>
          </a:p>
          <a:p>
            <a:r>
              <a:rPr lang="fa-IR" b="1"/>
              <a:t>اعتماد به نفس بیشتر است .</a:t>
            </a:r>
          </a:p>
          <a:p>
            <a:r>
              <a:rPr lang="fa-IR" b="1"/>
              <a:t>قابلیت شناسایی خطاها بیشتر تکامل می یابد.</a:t>
            </a:r>
          </a:p>
          <a:p>
            <a:r>
              <a:rPr lang="fa-IR" b="1"/>
              <a:t>توانایی در اصلاح حرکات.</a:t>
            </a:r>
          </a:p>
          <a:p>
            <a:r>
              <a:rPr lang="fa-IR" b="1"/>
              <a:t>پیشرفت در اجرا به آهستگی ادامه می یابد.</a:t>
            </a:r>
            <a:endParaRPr lang="en-US" b="1"/>
          </a:p>
        </p:txBody>
      </p:sp>
    </p:spTree>
  </p:cSld>
  <p:clrMapOvr>
    <a:masterClrMapping/>
  </p:clrMapOvr>
  <p:transition spd="slow"/>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Grp="1" noChangeArrowheads="1"/>
          </p:cNvSpPr>
          <p:nvPr>
            <p:ph type="title"/>
          </p:nvPr>
        </p:nvSpPr>
        <p:spPr/>
        <p:txBody>
          <a:bodyPr/>
          <a:lstStyle/>
          <a:p>
            <a:pPr algn="r"/>
            <a:r>
              <a:rPr lang="fa-IR"/>
              <a:t>ملاحظات پیش از اجرا</a:t>
            </a:r>
            <a:endParaRPr lang="en-US"/>
          </a:p>
        </p:txBody>
      </p:sp>
      <p:sp>
        <p:nvSpPr>
          <p:cNvPr id="7171" name="Rectangle 3"/>
          <p:cNvSpPr>
            <a:spLocks noGrp="1" noChangeArrowheads="1"/>
          </p:cNvSpPr>
          <p:nvPr>
            <p:ph type="body" idx="1"/>
          </p:nvPr>
        </p:nvSpPr>
        <p:spPr/>
        <p:txBody>
          <a:bodyPr/>
          <a:lstStyle/>
          <a:p>
            <a:r>
              <a:rPr lang="fa-IR" b="1"/>
              <a:t>در فرایند تمرین برخی از جنبه ها دارای اهمیت میشوند.</a:t>
            </a:r>
          </a:p>
          <a:p>
            <a:r>
              <a:rPr lang="fa-IR" b="1"/>
              <a:t>ایجاد انگیزش برای یادگیری</a:t>
            </a:r>
          </a:p>
          <a:p>
            <a:r>
              <a:rPr lang="fa-IR" b="1"/>
              <a:t>آموزش و دستور العملها</a:t>
            </a:r>
          </a:p>
          <a:p>
            <a:r>
              <a:rPr lang="fa-IR" b="1"/>
              <a:t>نمایش مهارتها</a:t>
            </a:r>
            <a:endParaRPr lang="en-US" b="1"/>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AutoShape 2"/>
          <p:cNvSpPr>
            <a:spLocks noGrp="1" noChangeArrowheads="1"/>
          </p:cNvSpPr>
          <p:nvPr>
            <p:ph type="title"/>
          </p:nvPr>
        </p:nvSpPr>
        <p:spPr/>
        <p:txBody>
          <a:bodyPr/>
          <a:lstStyle/>
          <a:p>
            <a:pPr algn="ctr"/>
            <a:r>
              <a:rPr lang="fa-IR"/>
              <a:t>مقدمه ای بر یادگیری حرکتی</a:t>
            </a:r>
            <a:endParaRPr lang="en-US"/>
          </a:p>
        </p:txBody>
      </p:sp>
      <p:sp>
        <p:nvSpPr>
          <p:cNvPr id="31747" name="Rectangle 3"/>
          <p:cNvSpPr>
            <a:spLocks noGrp="1" noChangeArrowheads="1"/>
          </p:cNvSpPr>
          <p:nvPr>
            <p:ph type="body" idx="1"/>
          </p:nvPr>
        </p:nvSpPr>
        <p:spPr/>
        <p:txBody>
          <a:bodyPr/>
          <a:lstStyle/>
          <a:p>
            <a:pPr>
              <a:lnSpc>
                <a:spcPct val="90000"/>
              </a:lnSpc>
            </a:pPr>
            <a:r>
              <a:rPr lang="fa-IR"/>
              <a:t>اهمیت یادگیری </a:t>
            </a:r>
          </a:p>
          <a:p>
            <a:pPr>
              <a:lnSpc>
                <a:spcPct val="90000"/>
              </a:lnSpc>
            </a:pPr>
            <a:r>
              <a:rPr lang="fa-IR"/>
              <a:t>1-هرموجود زنده ای بنا بر نیاز فطری خود به حفظ و ادامه زندگی می کوشد ؛ بهترین وسیله برای اینکار یادگیری است.</a:t>
            </a:r>
          </a:p>
          <a:p>
            <a:pPr>
              <a:lnSpc>
                <a:spcPct val="90000"/>
              </a:lnSpc>
            </a:pPr>
            <a:r>
              <a:rPr lang="fa-IR"/>
              <a:t>2-بدون یادگیری جامعه و بشر فرهنگ و تمدن خود را از دست می دهد.</a:t>
            </a:r>
          </a:p>
          <a:p>
            <a:pPr>
              <a:lnSpc>
                <a:spcPct val="90000"/>
              </a:lnSpc>
            </a:pPr>
            <a:r>
              <a:rPr lang="fa-IR"/>
              <a:t>3-یادگیری اساس تربیت و آموزش و پرورش است.</a:t>
            </a:r>
          </a:p>
          <a:p>
            <a:pPr>
              <a:lnSpc>
                <a:spcPct val="90000"/>
              </a:lnSpc>
            </a:pPr>
            <a:r>
              <a:rPr lang="fa-IR"/>
              <a:t>4-انسان دنیای رمز و علائم قراردادی را از طریق یادگیری باید یاد بگیرد.</a:t>
            </a:r>
            <a:endParaRPr lang="en-US"/>
          </a:p>
        </p:txBody>
      </p:sp>
    </p:spTree>
  </p:cSld>
  <p:clrMapOvr>
    <a:masterClrMapping/>
  </p:clrMapOvr>
  <p:transition spd="slow"/>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Grp="1" noChangeArrowheads="1"/>
          </p:cNvSpPr>
          <p:nvPr>
            <p:ph type="title"/>
          </p:nvPr>
        </p:nvSpPr>
        <p:spPr/>
        <p:txBody>
          <a:bodyPr/>
          <a:lstStyle/>
          <a:p>
            <a:pPr algn="ctr"/>
            <a:r>
              <a:rPr lang="fa-IR" sz="3200" b="0"/>
              <a:t>ایجاد انگیزش برای یادگیری</a:t>
            </a:r>
            <a:br>
              <a:rPr lang="fa-IR" sz="3200" b="0"/>
            </a:br>
            <a:endParaRPr lang="en-US" sz="3200" b="0"/>
          </a:p>
        </p:txBody>
      </p:sp>
      <p:sp>
        <p:nvSpPr>
          <p:cNvPr id="8195" name="Rectangle 3"/>
          <p:cNvSpPr>
            <a:spLocks noGrp="1" noChangeArrowheads="1"/>
          </p:cNvSpPr>
          <p:nvPr>
            <p:ph type="body" idx="1"/>
          </p:nvPr>
        </p:nvSpPr>
        <p:spPr/>
        <p:txBody>
          <a:bodyPr/>
          <a:lstStyle/>
          <a:p>
            <a:r>
              <a:rPr lang="fa-IR" b="1"/>
              <a:t>انگیزش برای تمرین (بعضی از فراگیرندگان دیرتر برانگیخته میشوند)</a:t>
            </a:r>
          </a:p>
          <a:p>
            <a:r>
              <a:rPr lang="fa-IR" b="1"/>
              <a:t>معرفی مهارت برای ایجاد انگیزه (به فراگیرنده بگویید که یادگیری مهارت برای او مفید است.)(یادگیری مهارت به شاگرد در آینده هدف و جهت می بخشد.)</a:t>
            </a:r>
          </a:p>
          <a:p>
            <a:r>
              <a:rPr lang="fa-IR" b="1"/>
              <a:t>هدف گزینی برای یادگیری (به فراگیرنده بگویید بهترین اجرای خود را به نمایش بگذارد یا معیاری را برای خود تعیین کند.)( هدفها نباید دور از دسترس باشد.)</a:t>
            </a:r>
            <a:endParaRPr lang="en-US" b="1"/>
          </a:p>
        </p:txBody>
      </p:sp>
    </p:spTree>
  </p:cSld>
  <p:clrMapOvr>
    <a:masterClrMapping/>
  </p:clrMapOvr>
  <p:transition spd="slow"/>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noGrp="1" noChangeArrowheads="1"/>
          </p:cNvSpPr>
          <p:nvPr>
            <p:ph type="title"/>
          </p:nvPr>
        </p:nvSpPr>
        <p:spPr/>
        <p:txBody>
          <a:bodyPr/>
          <a:lstStyle/>
          <a:p>
            <a:pPr algn="ctr"/>
            <a:r>
              <a:rPr lang="fa-IR" sz="3200" b="0" dirty="0"/>
              <a:t>آموزش و دستور العملها</a:t>
            </a:r>
            <a:br>
              <a:rPr lang="fa-IR" sz="3200" b="0" dirty="0"/>
            </a:br>
            <a:endParaRPr lang="en-US" sz="3200" b="0" dirty="0"/>
          </a:p>
        </p:txBody>
      </p:sp>
      <p:sp>
        <p:nvSpPr>
          <p:cNvPr id="9219" name="Rectangle 3"/>
          <p:cNvSpPr>
            <a:spLocks noGrp="1" noChangeArrowheads="1"/>
          </p:cNvSpPr>
          <p:nvPr>
            <p:ph type="body" idx="1"/>
          </p:nvPr>
        </p:nvSpPr>
        <p:spPr>
          <a:xfrm>
            <a:off x="838200" y="2362200"/>
            <a:ext cx="7693025" cy="4495800"/>
          </a:xfrm>
        </p:spPr>
        <p:txBody>
          <a:bodyPr/>
          <a:lstStyle/>
          <a:p>
            <a:r>
              <a:rPr lang="fa-IR" b="1"/>
              <a:t>تصویر کلی از مهارت راارائه دهید. این تصویر کلی از مهارت </a:t>
            </a:r>
          </a:p>
          <a:p>
            <a:r>
              <a:rPr lang="fa-IR" b="1"/>
              <a:t>شامل دستور العملها ؛ الگو سازیها و نمایش است.</a:t>
            </a:r>
          </a:p>
          <a:p>
            <a:r>
              <a:rPr lang="fa-IR" b="1"/>
              <a:t>دستور العملها معمولا گفتاری هستند. ( نوشتاری نیز هستند*)</a:t>
            </a:r>
          </a:p>
          <a:p>
            <a:r>
              <a:rPr lang="fa-IR" b="1"/>
              <a:t>( در حین حرکت این احساس را خواهی داشت.)</a:t>
            </a:r>
          </a:p>
          <a:p>
            <a:r>
              <a:rPr lang="fa-IR" b="1"/>
              <a:t>توصیف کلامی برای جنبه های ابتدایی مهارت مناسبتر است.</a:t>
            </a:r>
          </a:p>
          <a:p>
            <a:r>
              <a:rPr lang="fa-IR" b="1"/>
              <a:t>از آموزشهای کلامی غفلت نکنید؛ چون شامل اطلاعات بسیار مفید هستند.</a:t>
            </a:r>
          </a:p>
          <a:p>
            <a:r>
              <a:rPr lang="fa-IR" b="1"/>
              <a:t>مهارتها را از طریق مربوط کردن آنهابه آموخته های قبلی فراگیرندگان معنی دارتر کنید.</a:t>
            </a:r>
          </a:p>
          <a:p>
            <a:endParaRPr lang="en-US" b="1"/>
          </a:p>
        </p:txBody>
      </p:sp>
    </p:spTree>
  </p:cSld>
  <p:clrMapOvr>
    <a:masterClrMapping/>
  </p:clrMapOvr>
  <p:transition spd="slow"/>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utoShape 2"/>
          <p:cNvSpPr>
            <a:spLocks noGrp="1" noChangeArrowheads="1"/>
          </p:cNvSpPr>
          <p:nvPr>
            <p:ph type="title"/>
          </p:nvPr>
        </p:nvSpPr>
        <p:spPr/>
        <p:txBody>
          <a:bodyPr/>
          <a:lstStyle/>
          <a:p>
            <a:pPr algn="ctr"/>
            <a:r>
              <a:rPr lang="fa-IR" sz="3200" b="0"/>
              <a:t>یادگیری مشاهده ای و نمایش مهارتها</a:t>
            </a:r>
            <a:r>
              <a:rPr lang="en-US" sz="3200" b="0"/>
              <a:t/>
            </a:r>
            <a:br>
              <a:rPr lang="en-US" sz="3200" b="0"/>
            </a:br>
            <a:endParaRPr lang="en-US" sz="3200" b="0"/>
          </a:p>
        </p:txBody>
      </p:sp>
      <p:sp>
        <p:nvSpPr>
          <p:cNvPr id="10243" name="Rectangle 3"/>
          <p:cNvSpPr>
            <a:spLocks noGrp="1" noChangeArrowheads="1"/>
          </p:cNvSpPr>
          <p:nvPr>
            <p:ph type="body" idx="1"/>
          </p:nvPr>
        </p:nvSpPr>
        <p:spPr/>
        <p:txBody>
          <a:bodyPr/>
          <a:lstStyle/>
          <a:p>
            <a:r>
              <a:rPr lang="fa-IR" b="1"/>
              <a:t>از وسایل کمک آموزشی استفاده کنید.( فیلم؛ نوار ویدئو؛نمایش مهارت توسط فراگیرنده ماهر یا مربی )زیرا به عنوان  یک مکمل خوب است.</a:t>
            </a:r>
          </a:p>
          <a:p>
            <a:r>
              <a:rPr lang="fa-IR" b="1"/>
              <a:t>الگو هر کسی باشد باید ویژ گیهای مهارت را نشان دهد.تاکید بر یادگیری مشاهده ای به ویژه در مراحل اولیه تمرین روند خوبی در زمینه آموزش است.</a:t>
            </a:r>
          </a:p>
          <a:p>
            <a:r>
              <a:rPr lang="fa-IR" b="1"/>
              <a:t>الگو و نمایش اطلاعات زیادی را به همراه دارد ؛ پس بهتر است از روش نشانه ای استفاده گردد.</a:t>
            </a:r>
            <a:endParaRPr lang="en-US" b="1"/>
          </a:p>
        </p:txBody>
      </p:sp>
    </p:spTree>
  </p:cSld>
  <p:clrMapOvr>
    <a:masterClrMapping/>
  </p:clrMapOvr>
  <p:transition spd="slow"/>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p:cNvSpPr>
            <a:spLocks noGrp="1" noChangeArrowheads="1"/>
          </p:cNvSpPr>
          <p:nvPr>
            <p:ph type="title"/>
          </p:nvPr>
        </p:nvSpPr>
        <p:spPr/>
        <p:txBody>
          <a:bodyPr/>
          <a:lstStyle/>
          <a:p>
            <a:pPr algn="ctr"/>
            <a:r>
              <a:rPr lang="fa-IR"/>
              <a:t>اصول بنیادی تمرین</a:t>
            </a:r>
            <a:endParaRPr lang="en-US"/>
          </a:p>
        </p:txBody>
      </p:sp>
      <p:sp>
        <p:nvSpPr>
          <p:cNvPr id="11267" name="Rectangle 3"/>
          <p:cNvSpPr>
            <a:spLocks noGrp="1" noChangeArrowheads="1"/>
          </p:cNvSpPr>
          <p:nvPr>
            <p:ph type="body" idx="1"/>
          </p:nvPr>
        </p:nvSpPr>
        <p:spPr/>
        <p:txBody>
          <a:bodyPr/>
          <a:lstStyle/>
          <a:p>
            <a:r>
              <a:rPr lang="fa-IR" b="1"/>
              <a:t>چند نکته : </a:t>
            </a:r>
          </a:p>
          <a:p>
            <a:r>
              <a:rPr lang="fa-IR" b="1"/>
              <a:t> مقدار و کیفیت تمرین مهمترین عامل در یادگیری است.</a:t>
            </a:r>
          </a:p>
          <a:p>
            <a:r>
              <a:rPr lang="fa-IR" b="1"/>
              <a:t>برای نشان دادن سطوح بالای مهارت نیاز به صرف زمان ؛ تلاش  و تمرین زیادی است.</a:t>
            </a:r>
          </a:p>
          <a:p>
            <a:r>
              <a:rPr lang="fa-IR" b="1"/>
              <a:t>سازماندهی تمرین کارآمد از اهمیت خاصی برخوردار است.</a:t>
            </a:r>
            <a:endParaRPr lang="en-US" b="1"/>
          </a:p>
        </p:txBody>
      </p:sp>
    </p:spTree>
  </p:cSld>
  <p:clrMapOvr>
    <a:masterClrMapping/>
  </p:clrMapOvr>
  <p:transition spd="slow"/>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p:cNvSpPr>
            <a:spLocks noGrp="1" noChangeArrowheads="1"/>
          </p:cNvSpPr>
          <p:nvPr>
            <p:ph type="title"/>
          </p:nvPr>
        </p:nvSpPr>
        <p:spPr/>
        <p:txBody>
          <a:bodyPr/>
          <a:lstStyle/>
          <a:p>
            <a:r>
              <a:rPr lang="fa-IR"/>
              <a:t>تمرین ذهنی </a:t>
            </a:r>
            <a:r>
              <a:rPr lang="en-US"/>
              <a:t>Mental practice</a:t>
            </a:r>
          </a:p>
        </p:txBody>
      </p:sp>
      <p:sp>
        <p:nvSpPr>
          <p:cNvPr id="13315" name="Rectangle 3"/>
          <p:cNvSpPr>
            <a:spLocks noGrp="1" noChangeArrowheads="1"/>
          </p:cNvSpPr>
          <p:nvPr>
            <p:ph type="body" idx="1"/>
          </p:nvPr>
        </p:nvSpPr>
        <p:spPr/>
        <p:txBody>
          <a:bodyPr/>
          <a:lstStyle/>
          <a:p>
            <a:r>
              <a:rPr lang="fa-IR" sz="2400" b="1"/>
              <a:t>به آن مرور ذهنی نیز می گویند.</a:t>
            </a:r>
          </a:p>
          <a:p>
            <a:r>
              <a:rPr lang="fa-IR" sz="2400" b="1"/>
              <a:t>یک مهارت روانی است که در آن تصاویر ذهنی مثبت و آشکاری در مغز ایجاد میشود.</a:t>
            </a:r>
            <a:endParaRPr lang="en-US" sz="2400" b="1"/>
          </a:p>
          <a:p>
            <a:r>
              <a:rPr lang="fa-IR" sz="2400" b="1"/>
              <a:t>عملکرد ورزشکاران بازتابی از افکار و احساسات آنها است ؛ پس؛</a:t>
            </a:r>
            <a:r>
              <a:rPr lang="en-US" sz="2400" b="1"/>
              <a:t>  </a:t>
            </a:r>
            <a:r>
              <a:rPr lang="fa-IR" sz="2400" b="1"/>
              <a:t>میتوانند با ایجاد تصاویر ذهنی مثبت از خودشان در حال انجام مهارت؛مهارت خودشان را بالا ببرند.</a:t>
            </a:r>
          </a:p>
          <a:p>
            <a:r>
              <a:rPr lang="fa-IR" sz="2400" b="1"/>
              <a:t>ایجاد تصاویر ذهنی موفقیت آمیز احساس اعتماد به نفس آنهارا تقویت می کند.؛در نتیجه کمک خواهد کرد تا عملکردی با نتیجه مثبت پیش روی داشته باشند.</a:t>
            </a:r>
            <a:endParaRPr lang="en-US" sz="2400" b="1"/>
          </a:p>
        </p:txBody>
      </p:sp>
    </p:spTree>
  </p:cSld>
  <p:clrMapOvr>
    <a:masterClrMapping/>
  </p:clrMapOvr>
  <p:transition spd="slow"/>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AutoShape 2"/>
          <p:cNvSpPr>
            <a:spLocks noGrp="1" noChangeArrowheads="1"/>
          </p:cNvSpPr>
          <p:nvPr>
            <p:ph type="title"/>
          </p:nvPr>
        </p:nvSpPr>
        <p:spPr/>
        <p:txBody>
          <a:bodyPr/>
          <a:lstStyle/>
          <a:p>
            <a:pPr algn="ctr"/>
            <a:r>
              <a:rPr lang="fa-IR"/>
              <a:t>تعریف تمرین ذهنی</a:t>
            </a:r>
            <a:endParaRPr lang="en-US"/>
          </a:p>
        </p:txBody>
      </p:sp>
      <p:sp>
        <p:nvSpPr>
          <p:cNvPr id="54275" name="Rectangle 3"/>
          <p:cNvSpPr>
            <a:spLocks noGrp="1" noChangeArrowheads="1"/>
          </p:cNvSpPr>
          <p:nvPr>
            <p:ph type="body" idx="1"/>
          </p:nvPr>
        </p:nvSpPr>
        <p:spPr/>
        <p:txBody>
          <a:bodyPr/>
          <a:lstStyle/>
          <a:p>
            <a:r>
              <a:rPr lang="fa-IR" b="1"/>
              <a:t>در</a:t>
            </a:r>
            <a:r>
              <a:rPr lang="fa-IR"/>
              <a:t> </a:t>
            </a:r>
            <a:r>
              <a:rPr lang="fa-IR" b="1"/>
              <a:t>ادبیات یادگیری و اجرا ی مهارت تمرین ذهنی مرور شناختی مهارت بدنی در غیاب حرکت بدنی آشکار است.</a:t>
            </a:r>
          </a:p>
          <a:p>
            <a:r>
              <a:rPr lang="fa-IR" b="1"/>
              <a:t>ما نبایداین نوع تمرین را با مراقبه اشتباه کنیم.</a:t>
            </a:r>
            <a:endParaRPr lang="en-US" b="1"/>
          </a:p>
        </p:txBody>
      </p:sp>
    </p:spTree>
  </p:cSld>
  <p:clrMapOvr>
    <a:masterClrMapping/>
  </p:clrMapOvr>
  <p:transition spd="slow"/>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AutoShape 2"/>
          <p:cNvSpPr>
            <a:spLocks noGrp="1" noChangeArrowheads="1"/>
          </p:cNvSpPr>
          <p:nvPr>
            <p:ph type="title"/>
          </p:nvPr>
        </p:nvSpPr>
        <p:spPr/>
        <p:txBody>
          <a:bodyPr/>
          <a:lstStyle/>
          <a:p>
            <a:pPr algn="ctr"/>
            <a:r>
              <a:rPr lang="fa-IR"/>
              <a:t>مراقبه </a:t>
            </a:r>
            <a:r>
              <a:rPr lang="en-US"/>
              <a:t>Meditation</a:t>
            </a:r>
          </a:p>
        </p:txBody>
      </p:sp>
      <p:sp>
        <p:nvSpPr>
          <p:cNvPr id="55299" name="Rectangle 3"/>
          <p:cNvSpPr>
            <a:spLocks noGrp="1" noChangeArrowheads="1"/>
          </p:cNvSpPr>
          <p:nvPr>
            <p:ph type="body" idx="1"/>
          </p:nvPr>
        </p:nvSpPr>
        <p:spPr/>
        <p:txBody>
          <a:bodyPr/>
          <a:lstStyle/>
          <a:p>
            <a:r>
              <a:rPr lang="fa-IR" b="1"/>
              <a:t>مراقبه معمولا به معنای درگیر شدن ذهن در فکر عمیق به صورتی است که آگاهی اورا از محیط اطراف دور کند.</a:t>
            </a:r>
          </a:p>
          <a:p>
            <a:r>
              <a:rPr lang="fa-IR" b="1"/>
              <a:t>ما میتوانیم مراقبه را نوعی تمرین ذهنی بدانیم.</a:t>
            </a:r>
          </a:p>
          <a:p>
            <a:r>
              <a:rPr lang="fa-IR" b="1"/>
              <a:t>به نظر میرسد که مراقبه برای عملکرد بدنی راه بالقوه موثری است.</a:t>
            </a:r>
            <a:endParaRPr lang="en-US" b="1"/>
          </a:p>
        </p:txBody>
      </p:sp>
    </p:spTree>
  </p:cSld>
  <p:clrMapOvr>
    <a:masterClrMapping/>
  </p:clrMapOvr>
  <p:transition spd="slow"/>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
          <p:cNvSpPr>
            <a:spLocks noGrp="1" noChangeArrowheads="1"/>
          </p:cNvSpPr>
          <p:nvPr>
            <p:ph type="title"/>
          </p:nvPr>
        </p:nvSpPr>
        <p:spPr/>
        <p:txBody>
          <a:bodyPr/>
          <a:lstStyle/>
          <a:p>
            <a:r>
              <a:rPr lang="fa-IR"/>
              <a:t>موقعیتهای بکار گیری تمرین ذهنی</a:t>
            </a:r>
            <a:endParaRPr lang="en-US"/>
          </a:p>
        </p:txBody>
      </p:sp>
      <p:sp>
        <p:nvSpPr>
          <p:cNvPr id="14339" name="Rectangle 3"/>
          <p:cNvSpPr>
            <a:spLocks noGrp="1" noChangeArrowheads="1"/>
          </p:cNvSpPr>
          <p:nvPr>
            <p:ph type="body" idx="1"/>
          </p:nvPr>
        </p:nvSpPr>
        <p:spPr/>
        <p:txBody>
          <a:bodyPr/>
          <a:lstStyle/>
          <a:p>
            <a:r>
              <a:rPr lang="fa-IR" b="1"/>
              <a:t>الف- برای معلمان</a:t>
            </a:r>
          </a:p>
          <a:p>
            <a:r>
              <a:rPr lang="fa-IR" b="1"/>
              <a:t>ب- برای مربیان</a:t>
            </a:r>
          </a:p>
          <a:p>
            <a:r>
              <a:rPr lang="fa-IR" b="1"/>
              <a:t>ج-برای درمانگران</a:t>
            </a:r>
          </a:p>
          <a:p>
            <a:r>
              <a:rPr lang="fa-IR" b="1"/>
              <a:t>د-برای ورزشکاران به خصوص حرفه ای ها</a:t>
            </a:r>
          </a:p>
          <a:p>
            <a:r>
              <a:rPr lang="fa-IR" b="1"/>
              <a:t>ه-برای افراد عادی( مثل خودتان؛ رهبران و......)</a:t>
            </a:r>
            <a:endParaRPr lang="en-US" b="1"/>
          </a:p>
        </p:txBody>
      </p:sp>
    </p:spTree>
  </p:cSld>
  <p:clrMapOvr>
    <a:masterClrMapping/>
  </p:clrMapOvr>
  <p:transition spd="slow"/>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2"/>
          <p:cNvSpPr>
            <a:spLocks noGrp="1" noChangeArrowheads="1"/>
          </p:cNvSpPr>
          <p:nvPr>
            <p:ph type="title"/>
          </p:nvPr>
        </p:nvSpPr>
        <p:spPr/>
        <p:txBody>
          <a:bodyPr/>
          <a:lstStyle/>
          <a:p>
            <a:r>
              <a:rPr lang="fa-IR"/>
              <a:t>زمان استفاده از تمرین ذهنی</a:t>
            </a:r>
            <a:endParaRPr lang="en-US"/>
          </a:p>
        </p:txBody>
      </p:sp>
      <p:sp>
        <p:nvSpPr>
          <p:cNvPr id="15363" name="Rectangle 3"/>
          <p:cNvSpPr>
            <a:spLocks noGrp="1" noChangeArrowheads="1"/>
          </p:cNvSpPr>
          <p:nvPr>
            <p:ph type="body" idx="1"/>
          </p:nvPr>
        </p:nvSpPr>
        <p:spPr/>
        <p:txBody>
          <a:bodyPr/>
          <a:lstStyle/>
          <a:p>
            <a:r>
              <a:rPr lang="fa-IR" b="1"/>
              <a:t>الف- پیش از تمرین</a:t>
            </a:r>
          </a:p>
          <a:p>
            <a:r>
              <a:rPr lang="fa-IR" b="1"/>
              <a:t>ب- در بین تمرین</a:t>
            </a:r>
          </a:p>
          <a:p>
            <a:r>
              <a:rPr lang="fa-IR" b="1"/>
              <a:t>ج- بعد از تمرین و مسابقه</a:t>
            </a:r>
            <a:endParaRPr lang="en-US" b="1"/>
          </a:p>
        </p:txBody>
      </p:sp>
    </p:spTree>
  </p:cSld>
  <p:clrMapOvr>
    <a:masterClrMapping/>
  </p:clrMapOvr>
  <p:transition spd="slow"/>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2"/>
          <p:cNvSpPr>
            <a:spLocks noGrp="1" noChangeArrowheads="1"/>
          </p:cNvSpPr>
          <p:nvPr>
            <p:ph type="title"/>
          </p:nvPr>
        </p:nvSpPr>
        <p:spPr/>
        <p:txBody>
          <a:bodyPr/>
          <a:lstStyle/>
          <a:p>
            <a:r>
              <a:rPr lang="fa-IR"/>
              <a:t>دلایل استفاده از تمرین ذهنی</a:t>
            </a:r>
            <a:endParaRPr lang="en-US"/>
          </a:p>
        </p:txBody>
      </p:sp>
      <p:sp>
        <p:nvSpPr>
          <p:cNvPr id="16387" name="Rectangle 3"/>
          <p:cNvSpPr>
            <a:spLocks noGrp="1" noChangeArrowheads="1"/>
          </p:cNvSpPr>
          <p:nvPr>
            <p:ph type="body" idx="1"/>
          </p:nvPr>
        </p:nvSpPr>
        <p:spPr/>
        <p:txBody>
          <a:bodyPr/>
          <a:lstStyle/>
          <a:p>
            <a:r>
              <a:rPr lang="fa-IR" b="1"/>
              <a:t>الف- ورزشکارانی که بنا به دلایل از تمرین فیزیکی محروم مانده اند؛ مثل مسافتهای طولانی</a:t>
            </a:r>
          </a:p>
          <a:p>
            <a:r>
              <a:rPr lang="fa-IR" b="1"/>
              <a:t>ب- آسیب جسمی ورزشکاران</a:t>
            </a:r>
          </a:p>
          <a:p>
            <a:r>
              <a:rPr lang="fa-IR" b="1"/>
              <a:t>ج- یادگیری فعالیت جدید</a:t>
            </a:r>
          </a:p>
          <a:p>
            <a:r>
              <a:rPr lang="fa-IR" b="1"/>
              <a:t>د- باز آموزی مهارتهای گذشته</a:t>
            </a:r>
          </a:p>
          <a:p>
            <a:r>
              <a:rPr lang="fa-IR" b="1"/>
              <a:t>افزایش کارایی و صرفه جویی در مصرف انرژی</a:t>
            </a:r>
            <a:endParaRPr lang="en-US" b="1"/>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AutoShape 2"/>
          <p:cNvSpPr>
            <a:spLocks noGrp="1" noChangeArrowheads="1"/>
          </p:cNvSpPr>
          <p:nvPr>
            <p:ph type="title"/>
          </p:nvPr>
        </p:nvSpPr>
        <p:spPr/>
        <p:txBody>
          <a:bodyPr/>
          <a:lstStyle/>
          <a:p>
            <a:pPr algn="ctr"/>
            <a:r>
              <a:rPr lang="fa-IR"/>
              <a:t>مقدمه ای بر یادگیری حرکتی</a:t>
            </a:r>
            <a:endParaRPr lang="en-US"/>
          </a:p>
        </p:txBody>
      </p:sp>
      <p:sp>
        <p:nvSpPr>
          <p:cNvPr id="32771" name="Rectangle 3"/>
          <p:cNvSpPr>
            <a:spLocks noGrp="1" noChangeArrowheads="1"/>
          </p:cNvSpPr>
          <p:nvPr>
            <p:ph type="body" idx="1"/>
          </p:nvPr>
        </p:nvSpPr>
        <p:spPr/>
        <p:txBody>
          <a:bodyPr/>
          <a:lstStyle/>
          <a:p>
            <a:r>
              <a:rPr lang="fa-IR"/>
              <a:t>اهمیت یادگیری</a:t>
            </a:r>
          </a:p>
          <a:p>
            <a:endParaRPr lang="fa-IR"/>
          </a:p>
          <a:p>
            <a:r>
              <a:rPr lang="fa-IR"/>
              <a:t>خلاصه یاد می گیریم چگونه انسانی باشبم ؛ با دیگران زندگی کنیم ؛ استدلال کنیم ؛ خوب یا بد کار کنیم.</a:t>
            </a:r>
          </a:p>
          <a:p>
            <a:r>
              <a:rPr lang="fa-IR"/>
              <a:t>گرایشها ؛ سلیقه ها ؛محبتها ؛ تعصبها و عواطف همگی تحت تاثیر یادگیری قرار دارد.</a:t>
            </a:r>
            <a:endParaRPr lang="en-US"/>
          </a:p>
        </p:txBody>
      </p:sp>
    </p:spTree>
  </p:cSld>
  <p:clrMapOvr>
    <a:masterClrMapping/>
  </p:clrMapOvr>
  <p:transition spd="slow"/>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Grp="1" noChangeArrowheads="1"/>
          </p:cNvSpPr>
          <p:nvPr>
            <p:ph type="title"/>
          </p:nvPr>
        </p:nvSpPr>
        <p:spPr/>
        <p:txBody>
          <a:bodyPr/>
          <a:lstStyle/>
          <a:p>
            <a:pPr algn="ctr"/>
            <a:r>
              <a:rPr lang="fa-IR" sz="3200"/>
              <a:t>مواردی که برای آمادگی جهت تصویر سازی ذهنی      باید رعایت شود</a:t>
            </a:r>
            <a:endParaRPr lang="en-US" sz="3200"/>
          </a:p>
        </p:txBody>
      </p:sp>
      <p:sp>
        <p:nvSpPr>
          <p:cNvPr id="18435" name="Rectangle 3"/>
          <p:cNvSpPr>
            <a:spLocks noGrp="1" noChangeArrowheads="1"/>
          </p:cNvSpPr>
          <p:nvPr>
            <p:ph type="body" idx="1"/>
          </p:nvPr>
        </p:nvSpPr>
        <p:spPr/>
        <p:txBody>
          <a:bodyPr/>
          <a:lstStyle/>
          <a:p>
            <a:r>
              <a:rPr lang="fa-IR" b="1"/>
              <a:t>الف- محیط مناسب</a:t>
            </a:r>
          </a:p>
          <a:p>
            <a:r>
              <a:rPr lang="fa-IR" b="1"/>
              <a:t>ب- آرامش داشتن هنگام توجه</a:t>
            </a:r>
          </a:p>
          <a:p>
            <a:r>
              <a:rPr lang="fa-IR" b="1"/>
              <a:t>ج- انگیزه برای تمرین</a:t>
            </a:r>
          </a:p>
          <a:p>
            <a:r>
              <a:rPr lang="fa-IR" b="1"/>
              <a:t>د-نگرش یا انتظارصحیح</a:t>
            </a:r>
            <a:endParaRPr lang="en-US" b="1"/>
          </a:p>
          <a:p>
            <a:r>
              <a:rPr lang="fa-IR" b="1"/>
              <a:t>ه- تمرین با قاعده و منظم</a:t>
            </a:r>
            <a:endParaRPr lang="en-US" b="1"/>
          </a:p>
        </p:txBody>
      </p:sp>
    </p:spTree>
  </p:cSld>
  <p:clrMapOvr>
    <a:masterClrMapping/>
  </p:clrMapOvr>
  <p:transition spd="slow"/>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p:cNvSpPr>
            <a:spLocks noGrp="1" noChangeArrowheads="1"/>
          </p:cNvSpPr>
          <p:nvPr>
            <p:ph type="title"/>
          </p:nvPr>
        </p:nvSpPr>
        <p:spPr/>
        <p:txBody>
          <a:bodyPr/>
          <a:lstStyle/>
          <a:p>
            <a:r>
              <a:rPr lang="fa-IR"/>
              <a:t>مراحل برنامه تمرین تصویر سازی ذهنی</a:t>
            </a:r>
            <a:endParaRPr lang="en-US"/>
          </a:p>
        </p:txBody>
      </p:sp>
      <p:sp>
        <p:nvSpPr>
          <p:cNvPr id="17411" name="Rectangle 3"/>
          <p:cNvSpPr>
            <a:spLocks noGrp="1" noChangeArrowheads="1"/>
          </p:cNvSpPr>
          <p:nvPr>
            <p:ph type="body" idx="1"/>
          </p:nvPr>
        </p:nvSpPr>
        <p:spPr/>
        <p:txBody>
          <a:bodyPr/>
          <a:lstStyle/>
          <a:p>
            <a:r>
              <a:rPr lang="fa-IR" b="1"/>
              <a:t>الف آگاهی حسی</a:t>
            </a:r>
          </a:p>
          <a:p>
            <a:r>
              <a:rPr lang="fa-IR" b="1"/>
              <a:t>ب- تمرین واضح بینی</a:t>
            </a:r>
            <a:endParaRPr lang="en-US" b="1"/>
          </a:p>
          <a:p>
            <a:r>
              <a:rPr lang="fa-IR" b="1"/>
              <a:t>ج- تمرین کنترل پذیری</a:t>
            </a:r>
            <a:endParaRPr lang="en-US" b="1"/>
          </a:p>
        </p:txBody>
      </p:sp>
    </p:spTree>
  </p:cSld>
  <p:clrMapOvr>
    <a:masterClrMapping/>
  </p:clrMapOvr>
  <p:transition spd="slow"/>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p:cNvSpPr>
            <a:spLocks noGrp="1" noChangeArrowheads="1"/>
          </p:cNvSpPr>
          <p:nvPr>
            <p:ph type="title"/>
          </p:nvPr>
        </p:nvSpPr>
        <p:spPr/>
        <p:txBody>
          <a:bodyPr/>
          <a:lstStyle/>
          <a:p>
            <a:pPr algn="ctr"/>
            <a:r>
              <a:rPr lang="fa-IR"/>
              <a:t>انواع تصویر سازی</a:t>
            </a:r>
            <a:endParaRPr lang="en-US"/>
          </a:p>
        </p:txBody>
      </p:sp>
      <p:sp>
        <p:nvSpPr>
          <p:cNvPr id="19459" name="Rectangle 3"/>
          <p:cNvSpPr>
            <a:spLocks noGrp="1" noChangeArrowheads="1"/>
          </p:cNvSpPr>
          <p:nvPr>
            <p:ph type="body" idx="1"/>
          </p:nvPr>
        </p:nvSpPr>
        <p:spPr/>
        <p:txBody>
          <a:bodyPr/>
          <a:lstStyle/>
          <a:p>
            <a:r>
              <a:rPr lang="fa-IR" b="1"/>
              <a:t>الف – تصویر ساز ی درونی</a:t>
            </a:r>
            <a:r>
              <a:rPr lang="en-US" b="1"/>
              <a:t>  </a:t>
            </a:r>
            <a:r>
              <a:rPr lang="fa-IR" b="1"/>
              <a:t>                                                در این نوع تصویر سازی فرد تصور می کند که واقعا درون بدن خویش قرار دارد و حسهایی را تجربه میکند که در           مو قعیتهای واقعی انتظار می رود</a:t>
            </a:r>
            <a:r>
              <a:rPr lang="en-US" b="1"/>
              <a:t> .</a:t>
            </a:r>
          </a:p>
          <a:p>
            <a:r>
              <a:rPr lang="fa-IR" b="1"/>
              <a:t>ب- تصویر سازی بیرونی : در تصویر ساز ی بیرونی فرد مانند تماشای فیلم سینمایی خودش را از دیدگاه مشاهده گر میبیند.                                                                                                                                                                                                                                                                                                                      </a:t>
            </a:r>
          </a:p>
          <a:p>
            <a:endParaRPr lang="en-US" b="1"/>
          </a:p>
        </p:txBody>
      </p:sp>
    </p:spTree>
  </p:cSld>
  <p:clrMapOvr>
    <a:masterClrMapping/>
  </p:clrMapOvr>
  <p:transition spd="slow"/>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2"/>
          <p:cNvSpPr>
            <a:spLocks noGrp="1" noChangeArrowheads="1"/>
          </p:cNvSpPr>
          <p:nvPr>
            <p:ph type="title"/>
          </p:nvPr>
        </p:nvSpPr>
        <p:spPr/>
        <p:txBody>
          <a:bodyPr/>
          <a:lstStyle/>
          <a:p>
            <a:pPr algn="ctr"/>
            <a:r>
              <a:rPr lang="fa-IR"/>
              <a:t>هدف ازتمرین تصویر سازی ذهنی</a:t>
            </a:r>
            <a:endParaRPr lang="en-US"/>
          </a:p>
        </p:txBody>
      </p:sp>
      <p:sp>
        <p:nvSpPr>
          <p:cNvPr id="20483" name="Rectangle 3"/>
          <p:cNvSpPr>
            <a:spLocks noGrp="1" noChangeArrowheads="1"/>
          </p:cNvSpPr>
          <p:nvPr>
            <p:ph type="body" idx="1"/>
          </p:nvPr>
        </p:nvSpPr>
        <p:spPr>
          <a:xfrm>
            <a:off x="838200" y="3352800"/>
            <a:ext cx="7693025" cy="2733675"/>
          </a:xfrm>
        </p:spPr>
        <p:txBody>
          <a:bodyPr/>
          <a:lstStyle/>
          <a:p>
            <a:r>
              <a:rPr lang="fa-IR" b="1"/>
              <a:t>هدف ازتمرین تصویر سازی ذهنی</a:t>
            </a:r>
            <a:r>
              <a:rPr lang="en-US" b="1"/>
              <a:t> </a:t>
            </a:r>
            <a:r>
              <a:rPr lang="fa-IR" b="1"/>
              <a:t>ورزشی                  تقویت تصویر سازی ذهنی روشن ورزشکار و قابلیت کنترل آن از طریق تمرین مشخص است. </a:t>
            </a:r>
            <a:r>
              <a:rPr lang="en-US" b="1"/>
              <a:t> </a:t>
            </a:r>
          </a:p>
        </p:txBody>
      </p:sp>
    </p:spTree>
  </p:cSld>
  <p:clrMapOvr>
    <a:masterClrMapping/>
  </p:clrMapOvr>
  <p:transition spd="slow"/>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
          <p:cNvSpPr>
            <a:spLocks noGrp="1" noChangeArrowheads="1"/>
          </p:cNvSpPr>
          <p:nvPr>
            <p:ph type="title"/>
          </p:nvPr>
        </p:nvSpPr>
        <p:spPr/>
        <p:txBody>
          <a:bodyPr/>
          <a:lstStyle/>
          <a:p>
            <a:pPr algn="ctr"/>
            <a:r>
              <a:rPr lang="fa-IR"/>
              <a:t>تمرین ذهنی و کسب مهارت</a:t>
            </a:r>
            <a:endParaRPr lang="en-US"/>
          </a:p>
        </p:txBody>
      </p:sp>
      <p:sp>
        <p:nvSpPr>
          <p:cNvPr id="21507" name="Rectangle 3"/>
          <p:cNvSpPr>
            <a:spLocks noGrp="1" noChangeArrowheads="1"/>
          </p:cNvSpPr>
          <p:nvPr>
            <p:ph type="body" idx="1"/>
          </p:nvPr>
        </p:nvSpPr>
        <p:spPr/>
        <p:txBody>
          <a:bodyPr/>
          <a:lstStyle/>
          <a:p>
            <a:pPr>
              <a:lnSpc>
                <a:spcPct val="90000"/>
              </a:lnSpc>
            </a:pPr>
            <a:r>
              <a:rPr lang="fa-IR" b="1"/>
              <a:t>مطالعات</a:t>
            </a:r>
            <a:r>
              <a:rPr lang="en-US" b="1"/>
              <a:t> </a:t>
            </a:r>
            <a:r>
              <a:rPr lang="fa-IR" b="1"/>
              <a:t>اثر بخشی تمرین ذهنی در کسب مهارتهای حرکتی در شرایط تمرین ذهنی ؛ بدنی و حالت کنترل بدن تمرین مقایسه می کند.</a:t>
            </a:r>
          </a:p>
          <a:p>
            <a:pPr>
              <a:lnSpc>
                <a:spcPct val="90000"/>
              </a:lnSpc>
            </a:pPr>
            <a:r>
              <a:rPr lang="fa-IR" b="1"/>
              <a:t>یافته ها نشان میدهد :</a:t>
            </a:r>
          </a:p>
          <a:p>
            <a:pPr>
              <a:lnSpc>
                <a:spcPct val="90000"/>
              </a:lnSpc>
            </a:pPr>
            <a:r>
              <a:rPr lang="fa-IR" b="1"/>
              <a:t>الف – تمرین بدنی بهتر از شرایط دیگر است.</a:t>
            </a:r>
          </a:p>
          <a:p>
            <a:pPr>
              <a:lnSpc>
                <a:spcPct val="90000"/>
              </a:lnSpc>
            </a:pPr>
            <a:r>
              <a:rPr lang="fa-IR" b="1"/>
              <a:t>ب- تمرین ذهنی بهتر از حالت بدون تمرین است.*******</a:t>
            </a:r>
          </a:p>
          <a:p>
            <a:pPr>
              <a:lnSpc>
                <a:spcPct val="90000"/>
              </a:lnSpc>
            </a:pPr>
            <a:r>
              <a:rPr lang="fa-IR" b="1"/>
              <a:t>ج- </a:t>
            </a:r>
            <a:r>
              <a:rPr lang="en-US" b="1"/>
              <a:t> </a:t>
            </a:r>
            <a:r>
              <a:rPr lang="fa-IR" b="1"/>
              <a:t>استفاده از ترکیب تمرین ذهنی و بدنی به مراتب بهتر است.</a:t>
            </a:r>
            <a:endParaRPr lang="en-US" b="1"/>
          </a:p>
        </p:txBody>
      </p:sp>
    </p:spTree>
  </p:cSld>
  <p:clrMapOvr>
    <a:masterClrMapping/>
  </p:clrMapOvr>
  <p:transition spd="slow"/>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Grp="1" noChangeArrowheads="1"/>
          </p:cNvSpPr>
          <p:nvPr>
            <p:ph type="title"/>
          </p:nvPr>
        </p:nvSpPr>
        <p:spPr/>
        <p:txBody>
          <a:bodyPr/>
          <a:lstStyle/>
          <a:p>
            <a:r>
              <a:rPr lang="fa-IR"/>
              <a:t>تمرین ذهنی وتوانایی تصویر سازی</a:t>
            </a:r>
            <a:endParaRPr lang="en-US"/>
          </a:p>
        </p:txBody>
      </p:sp>
      <p:sp>
        <p:nvSpPr>
          <p:cNvPr id="22531" name="Rectangle 3"/>
          <p:cNvSpPr>
            <a:spLocks noGrp="1" noChangeArrowheads="1"/>
          </p:cNvSpPr>
          <p:nvPr>
            <p:ph type="body" idx="1"/>
          </p:nvPr>
        </p:nvSpPr>
        <p:spPr>
          <a:xfrm>
            <a:off x="838200" y="2362200"/>
            <a:ext cx="7693025" cy="4495800"/>
          </a:xfrm>
        </p:spPr>
        <p:txBody>
          <a:bodyPr/>
          <a:lstStyle/>
          <a:p>
            <a:r>
              <a:rPr lang="fa-IR"/>
              <a:t>شواهدی وجود دارد که نشان میدهد؛ اثر بخشی تمرین ذهنی به توانایی تصویر سازی فرد مربوط مربوط است.</a:t>
            </a:r>
          </a:p>
          <a:p>
            <a:r>
              <a:rPr lang="fa-IR"/>
              <a:t>مطالعات گسترده هال و همکارانش:</a:t>
            </a:r>
          </a:p>
          <a:p>
            <a:r>
              <a:rPr lang="fa-IR"/>
              <a:t>برخی از مرد م</a:t>
            </a:r>
            <a:r>
              <a:rPr lang="en-US"/>
              <a:t> </a:t>
            </a:r>
            <a:r>
              <a:rPr lang="fa-IR"/>
              <a:t>در تصور عملی که برایشان توضیح داده میشود با دشوار ی مواجه اند؛در حالی که دیگران می توانند با وضوح و کنترل زیادی تصور کنند.</a:t>
            </a:r>
            <a:r>
              <a:rPr lang="en-US"/>
              <a:t> </a:t>
            </a:r>
          </a:p>
          <a:p>
            <a:r>
              <a:rPr lang="fa-IR"/>
              <a:t>پر اهمیت ترین مشکل تصویر سازی ذهنی تشخیص این مسئله است که خود این قابلیت یک مهارت است.</a:t>
            </a:r>
          </a:p>
        </p:txBody>
      </p:sp>
    </p:spTree>
  </p:cSld>
  <p:clrMapOvr>
    <a:masterClrMapping/>
  </p:clrMapOvr>
  <p:transition spd="slow"/>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2"/>
          <p:cNvSpPr>
            <a:spLocks noGrp="1" noChangeArrowheads="1"/>
          </p:cNvSpPr>
          <p:nvPr>
            <p:ph type="title"/>
          </p:nvPr>
        </p:nvSpPr>
        <p:spPr/>
        <p:txBody>
          <a:bodyPr/>
          <a:lstStyle/>
          <a:p>
            <a:r>
              <a:rPr lang="fa-IR"/>
              <a:t>تمرین ذهنی وتوانایی تصویر سازی</a:t>
            </a:r>
            <a:endParaRPr lang="en-US"/>
          </a:p>
        </p:txBody>
      </p:sp>
      <p:sp>
        <p:nvSpPr>
          <p:cNvPr id="23555" name="Rectangle 3"/>
          <p:cNvSpPr>
            <a:spLocks noGrp="1" noChangeArrowheads="1"/>
          </p:cNvSpPr>
          <p:nvPr>
            <p:ph type="body" idx="1"/>
          </p:nvPr>
        </p:nvSpPr>
        <p:spPr/>
        <p:txBody>
          <a:bodyPr/>
          <a:lstStyle/>
          <a:p>
            <a:r>
              <a:rPr lang="fa-IR" b="1"/>
              <a:t>توانایی تصویر سازی یکی از متغیرهای تفاوت بین افراد است.</a:t>
            </a:r>
          </a:p>
          <a:p>
            <a:r>
              <a:rPr lang="fa-IR" b="1"/>
              <a:t>کلیه افراد میتواند قدرتهای تصویر ساز ی ذهنی خود را از طریق تمرین توسعه دهند.</a:t>
            </a:r>
          </a:p>
          <a:p>
            <a:r>
              <a:rPr lang="fa-IR" b="1"/>
              <a:t>اولین قدم در استفاده از تمرین ذهنی ارزیابی میزان مهارتهای تصویر سازی ذهنی ورزشکاران است.</a:t>
            </a:r>
            <a:endParaRPr lang="en-US" b="1"/>
          </a:p>
          <a:p>
            <a:endParaRPr lang="en-US" b="1"/>
          </a:p>
        </p:txBody>
      </p:sp>
    </p:spTree>
  </p:cSld>
  <p:clrMapOvr>
    <a:masterClrMapping/>
  </p:clrMapOvr>
  <p:transition spd="slow"/>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AutoShape 2"/>
          <p:cNvSpPr>
            <a:spLocks noGrp="1" noChangeArrowheads="1"/>
          </p:cNvSpPr>
          <p:nvPr>
            <p:ph type="title"/>
          </p:nvPr>
        </p:nvSpPr>
        <p:spPr/>
        <p:txBody>
          <a:bodyPr/>
          <a:lstStyle/>
          <a:p>
            <a:pPr algn="ctr"/>
            <a:r>
              <a:rPr lang="fa-IR"/>
              <a:t>چرا تمرین ذهنی موثر است</a:t>
            </a:r>
            <a:endParaRPr lang="en-US"/>
          </a:p>
        </p:txBody>
      </p:sp>
      <p:sp>
        <p:nvSpPr>
          <p:cNvPr id="25603" name="Rectangle 3"/>
          <p:cNvSpPr>
            <a:spLocks noGrp="1" noChangeArrowheads="1"/>
          </p:cNvSpPr>
          <p:nvPr>
            <p:ph type="body" idx="1"/>
          </p:nvPr>
        </p:nvSpPr>
        <p:spPr>
          <a:xfrm>
            <a:off x="838200" y="2971800"/>
            <a:ext cx="7693025" cy="3114675"/>
          </a:xfrm>
        </p:spPr>
        <p:txBody>
          <a:bodyPr/>
          <a:lstStyle/>
          <a:p>
            <a:r>
              <a:rPr lang="fa-IR" b="1"/>
              <a:t>دو توضیح وجود دارد:</a:t>
            </a:r>
          </a:p>
          <a:p>
            <a:r>
              <a:rPr lang="fa-IR" b="1"/>
              <a:t>الف -توضیح عصبی عضلانی</a:t>
            </a:r>
            <a:endParaRPr lang="en-US" b="1"/>
          </a:p>
          <a:p>
            <a:r>
              <a:rPr lang="fa-IR" b="1"/>
              <a:t>ب- تو ضیح شناختی</a:t>
            </a:r>
            <a:endParaRPr lang="en-US" b="1"/>
          </a:p>
        </p:txBody>
      </p:sp>
    </p:spTree>
  </p:cSld>
  <p:clrMapOvr>
    <a:masterClrMapping/>
  </p:clrMapOvr>
  <p:transition spd="slow"/>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2"/>
          <p:cNvSpPr>
            <a:spLocks noGrp="1" noChangeArrowheads="1"/>
          </p:cNvSpPr>
          <p:nvPr>
            <p:ph type="title"/>
          </p:nvPr>
        </p:nvSpPr>
        <p:spPr/>
        <p:txBody>
          <a:bodyPr/>
          <a:lstStyle/>
          <a:p>
            <a:r>
              <a:rPr lang="fa-IR" b="0"/>
              <a:t>توضیح عصبی عضلانی</a:t>
            </a:r>
            <a:endParaRPr lang="en-US" b="0"/>
          </a:p>
        </p:txBody>
      </p:sp>
      <p:sp>
        <p:nvSpPr>
          <p:cNvPr id="26627" name="Rectangle 3"/>
          <p:cNvSpPr>
            <a:spLocks noGrp="1" noChangeArrowheads="1"/>
          </p:cNvSpPr>
          <p:nvPr>
            <p:ph type="body" idx="1"/>
          </p:nvPr>
        </p:nvSpPr>
        <p:spPr>
          <a:xfrm>
            <a:off x="838200" y="3124200"/>
            <a:ext cx="8305800" cy="2962275"/>
          </a:xfrm>
        </p:spPr>
        <p:txBody>
          <a:bodyPr/>
          <a:lstStyle/>
          <a:p>
            <a:r>
              <a:rPr lang="fa-IR" b="1"/>
              <a:t>بنیاد عصبی عضلانی بر این مسئله اشاره میکند که عضلاتی که در تمرین ذهنی فعالیت الکتریکی نشان می دهد که دراجرا ی واقعی عمل درگیر است. ( تحقیق جاکوبسن 1931)</a:t>
            </a:r>
          </a:p>
          <a:p>
            <a:endParaRPr lang="en-US" b="1"/>
          </a:p>
        </p:txBody>
      </p:sp>
    </p:spTree>
  </p:cSld>
  <p:clrMapOvr>
    <a:masterClrMapping/>
  </p:clrMapOvr>
  <p:transition spd="slow"/>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AutoShape 2"/>
          <p:cNvSpPr>
            <a:spLocks noGrp="1" noChangeArrowheads="1"/>
          </p:cNvSpPr>
          <p:nvPr>
            <p:ph type="title"/>
          </p:nvPr>
        </p:nvSpPr>
        <p:spPr/>
        <p:txBody>
          <a:bodyPr/>
          <a:lstStyle/>
          <a:p>
            <a:pPr algn="ctr"/>
            <a:r>
              <a:rPr lang="fa-IR" sz="3200"/>
              <a:t>تو ضیح شناختی</a:t>
            </a:r>
            <a:r>
              <a:rPr lang="en-US" sz="3200" b="0"/>
              <a:t/>
            </a:r>
            <a:br>
              <a:rPr lang="en-US" sz="3200" b="0"/>
            </a:br>
            <a:endParaRPr lang="en-US" sz="3200" b="0"/>
          </a:p>
        </p:txBody>
      </p:sp>
      <p:sp>
        <p:nvSpPr>
          <p:cNvPr id="56323" name="Rectangle 3"/>
          <p:cNvSpPr>
            <a:spLocks noGrp="1" noChangeArrowheads="1"/>
          </p:cNvSpPr>
          <p:nvPr>
            <p:ph type="body" idx="1"/>
          </p:nvPr>
        </p:nvSpPr>
        <p:spPr/>
        <p:txBody>
          <a:bodyPr/>
          <a:lstStyle/>
          <a:p>
            <a:pPr>
              <a:lnSpc>
                <a:spcPct val="90000"/>
              </a:lnSpc>
            </a:pPr>
            <a:r>
              <a:rPr lang="fa-IR" b="1"/>
              <a:t>پژوهشگران عمدتا موافقند که در اولین مرحله یادگیری یک مهارت حرکتی فعالیت شناختی زیادی  وجود دارد.</a:t>
            </a:r>
          </a:p>
          <a:p>
            <a:pPr>
              <a:lnSpc>
                <a:spcPct val="90000"/>
              </a:lnSpc>
            </a:pPr>
            <a:r>
              <a:rPr lang="fa-IR" b="1"/>
              <a:t>بیشتر فعالیتها به پرسشهای چه باید به کنم مربوط است.</a:t>
            </a:r>
          </a:p>
          <a:p>
            <a:pPr>
              <a:lnSpc>
                <a:spcPct val="90000"/>
              </a:lnSpc>
            </a:pPr>
            <a:r>
              <a:rPr lang="fa-IR" b="1"/>
              <a:t>نباید تعجب کرد که تمرین ذهنی برای کسانی موثر باشند که مهارت تازه ای می آموزند یا مهارت کهنه ای را باز آموزی می کنند. </a:t>
            </a:r>
          </a:p>
          <a:p>
            <a:pPr>
              <a:lnSpc>
                <a:spcPct val="90000"/>
              </a:lnSpc>
            </a:pPr>
            <a:r>
              <a:rPr lang="fa-IR" b="1"/>
              <a:t>تمرین ذهنی بدون فشار فعالیت بدنی به فرد کمک میکند تا به بسیاری از سوالات مربوط به اجرا پاسخ دهد.</a:t>
            </a:r>
            <a:endParaRPr lang="en-US" b="1"/>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AutoShape 2"/>
          <p:cNvSpPr>
            <a:spLocks noGrp="1" noChangeArrowheads="1"/>
          </p:cNvSpPr>
          <p:nvPr>
            <p:ph type="title"/>
          </p:nvPr>
        </p:nvSpPr>
        <p:spPr/>
        <p:txBody>
          <a:bodyPr/>
          <a:lstStyle/>
          <a:p>
            <a:pPr algn="ctr"/>
            <a:r>
              <a:rPr lang="fa-IR"/>
              <a:t>مفاهیم یادگیری</a:t>
            </a:r>
            <a:endParaRPr lang="en-US"/>
          </a:p>
        </p:txBody>
      </p:sp>
      <p:sp>
        <p:nvSpPr>
          <p:cNvPr id="33795" name="Rectangle 3"/>
          <p:cNvSpPr>
            <a:spLocks noGrp="1" noChangeArrowheads="1"/>
          </p:cNvSpPr>
          <p:nvPr>
            <p:ph type="body" idx="1"/>
          </p:nvPr>
        </p:nvSpPr>
        <p:spPr>
          <a:xfrm>
            <a:off x="838200" y="2276475"/>
            <a:ext cx="7693025" cy="4581525"/>
          </a:xfrm>
        </p:spPr>
        <p:txBody>
          <a:bodyPr/>
          <a:lstStyle/>
          <a:p>
            <a:r>
              <a:rPr lang="fa-IR"/>
              <a:t>تعریف روانشناسی : مطالعه علمی رفتار و یا حالات ذهنی و روانی را می گویند.</a:t>
            </a:r>
          </a:p>
          <a:p>
            <a:r>
              <a:rPr lang="fa-IR"/>
              <a:t>تعریف یادگیری :تغییرات نسبتا ثابت و پایداری که در رفتار و خصوصیات یادگیرنده بر اثر تجربه ایجاد می شود و حتی ممکن است این تغییر در رفتار بالقوه شخص نیز بوده باشد.</a:t>
            </a:r>
          </a:p>
          <a:p>
            <a:r>
              <a:rPr lang="fa-IR"/>
              <a:t>رفتار بالفعل را اجرا می گویند.</a:t>
            </a:r>
          </a:p>
          <a:p>
            <a:r>
              <a:rPr lang="fa-IR"/>
              <a:t>تعریف یادگیری حرکتی : یادگیری + اجرا</a:t>
            </a:r>
          </a:p>
          <a:p>
            <a:r>
              <a:rPr lang="fa-IR"/>
              <a:t>تغییرات نسبتا ثابتی که در اثر تجربیات حرکتی به دست می آید را یادگیری حرکتی می گویند.</a:t>
            </a:r>
            <a:endParaRPr lang="en-US"/>
          </a:p>
        </p:txBody>
      </p:sp>
    </p:spTree>
  </p:cSld>
  <p:clrMapOvr>
    <a:masterClrMapping/>
  </p:clrMapOvr>
  <p:transition spd="slow"/>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AutoShape 2"/>
          <p:cNvSpPr>
            <a:spLocks noGrp="1" noChangeArrowheads="1"/>
          </p:cNvSpPr>
          <p:nvPr>
            <p:ph type="title"/>
          </p:nvPr>
        </p:nvSpPr>
        <p:spPr/>
        <p:txBody>
          <a:bodyPr/>
          <a:lstStyle/>
          <a:p>
            <a:pPr algn="ctr"/>
            <a:r>
              <a:rPr lang="fa-IR"/>
              <a:t>چه مواردی را باید رعایت کرد</a:t>
            </a:r>
            <a:endParaRPr lang="en-US"/>
          </a:p>
        </p:txBody>
      </p:sp>
      <p:sp>
        <p:nvSpPr>
          <p:cNvPr id="57347" name="Rectangle 3"/>
          <p:cNvSpPr>
            <a:spLocks noGrp="1" noChangeArrowheads="1"/>
          </p:cNvSpPr>
          <p:nvPr>
            <p:ph type="body" idx="1"/>
          </p:nvPr>
        </p:nvSpPr>
        <p:spPr/>
        <p:txBody>
          <a:bodyPr/>
          <a:lstStyle/>
          <a:p>
            <a:r>
              <a:rPr lang="fa-IR" b="1"/>
              <a:t>الف- با مهارتهایی که خوب انجام میدهید تمرین را شروع کنید.</a:t>
            </a:r>
          </a:p>
          <a:p>
            <a:r>
              <a:rPr lang="fa-IR" b="1"/>
              <a:t>سپس روی مهارتهایی که می خواهید آن را بهبود بخشید امتحان کنید.</a:t>
            </a:r>
          </a:p>
          <a:p>
            <a:r>
              <a:rPr lang="fa-IR" b="1"/>
              <a:t>سعی کنید مهارتی را که روی آن کار می کنید احساس کنید.</a:t>
            </a:r>
          </a:p>
          <a:p>
            <a:r>
              <a:rPr lang="fa-IR" b="1"/>
              <a:t>کارهایی راکه میخواهید در هر جلسه انجام دهید در مسیر رسیدن به محل تمرین در ذهن خود مرور کنید.</a:t>
            </a:r>
            <a:endParaRPr lang="en-US" b="1"/>
          </a:p>
        </p:txBody>
      </p:sp>
    </p:spTree>
  </p:cSld>
  <p:clrMapOvr>
    <a:masterClrMapping/>
  </p:clrMapOvr>
  <p:transition spd="slow"/>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endParaRPr lang="en-US"/>
          </a:p>
        </p:txBody>
      </p:sp>
      <p:sp>
        <p:nvSpPr>
          <p:cNvPr id="58371" name="Rectangle 3"/>
          <p:cNvSpPr>
            <a:spLocks noGrp="1" noChangeArrowheads="1"/>
          </p:cNvSpPr>
          <p:nvPr>
            <p:ph type="body" idx="1"/>
          </p:nvPr>
        </p:nvSpPr>
        <p:spPr/>
        <p:txBody>
          <a:bodyPr/>
          <a:lstStyle/>
          <a:p>
            <a:endParaRPr lang="en-US"/>
          </a:p>
        </p:txBody>
      </p:sp>
      <p:pic>
        <p:nvPicPr>
          <p:cNvPr id="58373" name="Picture 5" descr="200scup"/>
          <p:cNvPicPr>
            <a:picLocks noChangeAspect="1" noChangeArrowheads="1"/>
          </p:cNvPicPr>
          <p:nvPr/>
        </p:nvPicPr>
        <p:blipFill>
          <a:blip r:embed="rId2" cstate="print"/>
          <a:srcRect/>
          <a:stretch>
            <a:fillRect/>
          </a:stretch>
        </p:blipFill>
        <p:spPr bwMode="auto">
          <a:xfrm>
            <a:off x="0" y="-46038"/>
            <a:ext cx="9204325" cy="6904038"/>
          </a:xfrm>
          <a:prstGeom prst="rect">
            <a:avLst/>
          </a:prstGeom>
          <a:noFill/>
        </p:spPr>
      </p:pic>
    </p:spTree>
  </p:cSld>
  <p:clrMapOvr>
    <a:masterClrMapping/>
  </p:clrMapOvr>
  <p:transition spd="slow"/>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AutoShape 2"/>
          <p:cNvSpPr>
            <a:spLocks noGrp="1" noChangeArrowheads="1"/>
          </p:cNvSpPr>
          <p:nvPr>
            <p:ph type="title"/>
          </p:nvPr>
        </p:nvSpPr>
        <p:spPr/>
        <p:txBody>
          <a:bodyPr/>
          <a:lstStyle/>
          <a:p>
            <a:pPr algn="ctr"/>
            <a:r>
              <a:rPr lang="fa-IR"/>
              <a:t>تمرین کلی در مقابل تمرین بخش بخش</a:t>
            </a:r>
            <a:endParaRPr lang="en-US"/>
          </a:p>
        </p:txBody>
      </p:sp>
      <p:sp>
        <p:nvSpPr>
          <p:cNvPr id="59395" name="Rectangle 3"/>
          <p:cNvSpPr>
            <a:spLocks noGrp="1" noChangeArrowheads="1"/>
          </p:cNvSpPr>
          <p:nvPr>
            <p:ph type="body" idx="1"/>
          </p:nvPr>
        </p:nvSpPr>
        <p:spPr>
          <a:xfrm>
            <a:off x="838200" y="2286000"/>
            <a:ext cx="7693025" cy="4343400"/>
          </a:xfrm>
        </p:spPr>
        <p:txBody>
          <a:bodyPr/>
          <a:lstStyle/>
          <a:p>
            <a:r>
              <a:rPr lang="fa-IR" b="1"/>
              <a:t>برخی از مهارتها پیچیده است.( یعنی دارای تکالیف زیادی هستند مثل ژیمناستیک و.....)</a:t>
            </a:r>
          </a:p>
          <a:p>
            <a:r>
              <a:rPr lang="fa-IR" b="1"/>
              <a:t> در آموزش چنین مهارتهایی نمی توان تمام جنبه ها را با هم نشان داد.</a:t>
            </a:r>
          </a:p>
          <a:p>
            <a:r>
              <a:rPr lang="fa-IR" b="1"/>
              <a:t>اگر درآموزش؛ این مهارتها را به بخشهای کوچکتر تقسیم نکنیم برای یادگیرنده مشکلاتی را از لحاظ تعداد به وجود می آوریم.</a:t>
            </a:r>
          </a:p>
          <a:p>
            <a:r>
              <a:rPr lang="fa-IR" b="1"/>
              <a:t>بهتر این مهارتها را به بخشهای  کوچکتر تقسیم کنیم.</a:t>
            </a:r>
          </a:p>
          <a:p>
            <a:r>
              <a:rPr lang="fa-IR" b="1"/>
              <a:t>تفاوت در اثر بخشی تمرینات بخش بخش به نوع مهارت بستگی دارد.</a:t>
            </a:r>
            <a:endParaRPr lang="en-US" b="1"/>
          </a:p>
        </p:txBody>
      </p:sp>
    </p:spTree>
  </p:cSld>
  <p:clrMapOvr>
    <a:masterClrMapping/>
  </p:clrMapOvr>
  <p:transition spd="slow"/>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AutoShape 2"/>
          <p:cNvSpPr>
            <a:spLocks noGrp="1" noChangeArrowheads="1"/>
          </p:cNvSpPr>
          <p:nvPr>
            <p:ph type="title"/>
          </p:nvPr>
        </p:nvSpPr>
        <p:spPr/>
        <p:txBody>
          <a:bodyPr/>
          <a:lstStyle/>
          <a:p>
            <a:pPr algn="ctr"/>
            <a:r>
              <a:rPr lang="fa-IR"/>
              <a:t>مهارتهای زنجیرهای دراز مدت</a:t>
            </a:r>
            <a:endParaRPr lang="en-US"/>
          </a:p>
        </p:txBody>
      </p:sp>
      <p:sp>
        <p:nvSpPr>
          <p:cNvPr id="60419" name="Rectangle 3"/>
          <p:cNvSpPr>
            <a:spLocks noGrp="1" noChangeArrowheads="1"/>
          </p:cNvSpPr>
          <p:nvPr>
            <p:ph type="body" idx="1"/>
          </p:nvPr>
        </p:nvSpPr>
        <p:spPr/>
        <p:txBody>
          <a:bodyPr/>
          <a:lstStyle/>
          <a:p>
            <a:r>
              <a:rPr lang="fa-IR" b="1"/>
              <a:t>مهارتهایی هستند که دارای توالی  هستند و می باید پشت سر هم انجام شود . ( مثل حرکات زمینی در ژیمناستیک ؛ اسکی بازان و عبور از پیچ ها مختلف  )</a:t>
            </a:r>
          </a:p>
          <a:p>
            <a:r>
              <a:rPr lang="fa-IR" b="1"/>
              <a:t>تمرین بخش بخش مناسب است.</a:t>
            </a:r>
          </a:p>
          <a:p>
            <a:r>
              <a:rPr lang="fa-IR" b="1"/>
              <a:t>در بسیاری از مهارتهای زنجیرهای اجرای یک بخش ؛ حرکتی را که در بخش بعدی انجام میشود را مشخص می کند.</a:t>
            </a:r>
          </a:p>
          <a:p>
            <a:endParaRPr lang="en-US" b="1"/>
          </a:p>
        </p:txBody>
      </p:sp>
    </p:spTree>
  </p:cSld>
  <p:clrMapOvr>
    <a:masterClrMapping/>
  </p:clrMapOvr>
  <p:transition spd="slow"/>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AutoShape 2"/>
          <p:cNvSpPr>
            <a:spLocks noGrp="1" noChangeArrowheads="1"/>
          </p:cNvSpPr>
          <p:nvPr>
            <p:ph type="title"/>
          </p:nvPr>
        </p:nvSpPr>
        <p:spPr/>
        <p:txBody>
          <a:bodyPr/>
          <a:lstStyle/>
          <a:p>
            <a:pPr algn="ctr"/>
            <a:r>
              <a:rPr lang="fa-IR"/>
              <a:t>مهرتهای مجرد کوتاه مدت</a:t>
            </a:r>
            <a:endParaRPr lang="en-US"/>
          </a:p>
        </p:txBody>
      </p:sp>
      <p:sp>
        <p:nvSpPr>
          <p:cNvPr id="61443" name="Rectangle 3"/>
          <p:cNvSpPr>
            <a:spLocks noGrp="1" noChangeArrowheads="1"/>
          </p:cNvSpPr>
          <p:nvPr>
            <p:ph type="body" idx="1"/>
          </p:nvPr>
        </p:nvSpPr>
        <p:spPr/>
        <p:txBody>
          <a:bodyPr/>
          <a:lstStyle/>
          <a:p>
            <a:r>
              <a:rPr lang="fa-IR" b="1"/>
              <a:t>تمرین بخش بخش در این مهارتها مفید نیست .بویژه اگر ماهیت مهارت سریع و پرتابی باشد.</a:t>
            </a:r>
          </a:p>
          <a:p>
            <a:r>
              <a:rPr lang="fa-IR" b="1"/>
              <a:t>وقتی که مهارتها ی سریع به اجزایی اختیاری تقسیم شوند و جداگانه تمرین  گردند ؛ آنقدر تغییر میا بند که دیگر شباهتی به آنچه که در تکلیف کلی انجام می شوند ندارند و تمرین به یادگیری مهارت کمک نمی کند.</a:t>
            </a:r>
            <a:endParaRPr lang="en-US" b="1"/>
          </a:p>
        </p:txBody>
      </p:sp>
    </p:spTree>
  </p:cSld>
  <p:clrMapOvr>
    <a:masterClrMapping/>
  </p:clrMapOvr>
  <p:transition spd="slow"/>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AutoShape 2"/>
          <p:cNvSpPr>
            <a:spLocks noGrp="1" noChangeArrowheads="1"/>
          </p:cNvSpPr>
          <p:nvPr>
            <p:ph type="title"/>
          </p:nvPr>
        </p:nvSpPr>
        <p:spPr/>
        <p:txBody>
          <a:bodyPr/>
          <a:lstStyle/>
          <a:p>
            <a:pPr algn="ctr"/>
            <a:r>
              <a:rPr lang="fa-IR"/>
              <a:t>برنامه های حرکتی و اصل اختصاصی بودن</a:t>
            </a:r>
            <a:endParaRPr lang="en-US"/>
          </a:p>
        </p:txBody>
      </p:sp>
      <p:sp>
        <p:nvSpPr>
          <p:cNvPr id="62467" name="Rectangle 3"/>
          <p:cNvSpPr>
            <a:spLocks noGrp="1" noChangeArrowheads="1"/>
          </p:cNvSpPr>
          <p:nvPr>
            <p:ph type="body" idx="1"/>
          </p:nvPr>
        </p:nvSpPr>
        <p:spPr/>
        <p:txBody>
          <a:bodyPr/>
          <a:lstStyle/>
          <a:p>
            <a:r>
              <a:rPr lang="fa-IR" b="1"/>
              <a:t>حرکات سریع  اصولا به شکل حلقه باز کنترل میشوند و تصمیم گیری در باره ساختار عمل آنها پیشاپیش انجام می گیرد.اظهار شده است جدا کردن و تغییر جزئی بخشی از حرکت برای تمرین جداگانه آن بخش را آنقدر تغییر میدهد :] دیگر ربطی به زمینه کلی مهارت نخواهد داشت.</a:t>
            </a:r>
            <a:endParaRPr lang="en-US" b="1"/>
          </a:p>
        </p:txBody>
      </p:sp>
    </p:spTree>
  </p:cSld>
  <p:clrMapOvr>
    <a:masterClrMapping/>
  </p:clrMapOvr>
  <p:transition spd="slow"/>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AutoShape 2"/>
          <p:cNvSpPr>
            <a:spLocks noGrp="1" noChangeArrowheads="1"/>
          </p:cNvSpPr>
          <p:nvPr>
            <p:ph type="title"/>
          </p:nvPr>
        </p:nvSpPr>
        <p:spPr/>
        <p:txBody>
          <a:bodyPr/>
          <a:lstStyle/>
          <a:p>
            <a:pPr algn="ctr"/>
            <a:r>
              <a:rPr lang="fa-IR"/>
              <a:t>تمرین بخش بخش پیشرو</a:t>
            </a:r>
            <a:endParaRPr lang="en-US"/>
          </a:p>
        </p:txBody>
      </p:sp>
      <p:sp>
        <p:nvSpPr>
          <p:cNvPr id="63491" name="Rectangle 3"/>
          <p:cNvSpPr>
            <a:spLocks noGrp="1" noChangeArrowheads="1"/>
          </p:cNvSpPr>
          <p:nvPr>
            <p:ph type="body" idx="1"/>
          </p:nvPr>
        </p:nvSpPr>
        <p:spPr/>
        <p:txBody>
          <a:bodyPr/>
          <a:lstStyle/>
          <a:p>
            <a:r>
              <a:rPr lang="fa-IR" b="1"/>
              <a:t>قدر ی تمرین بخش بخش حتی در اعمال بسیار سریع نیز مفید است.</a:t>
            </a:r>
          </a:p>
          <a:p>
            <a:r>
              <a:rPr lang="fa-IR" b="1"/>
              <a:t>در این روش بخشهای بزرگ و پیچیده به تنهایی ارائه میشوند </a:t>
            </a:r>
          </a:p>
          <a:p>
            <a:endParaRPr lang="en-US" b="1"/>
          </a:p>
        </p:txBody>
      </p:sp>
    </p:spTree>
  </p:cSld>
  <p:clrMapOvr>
    <a:masterClrMapping/>
  </p:clrMapOvr>
  <p:transition spd="slow"/>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AutoShape 2"/>
          <p:cNvSpPr>
            <a:spLocks noGrp="1" noChangeArrowheads="1"/>
          </p:cNvSpPr>
          <p:nvPr>
            <p:ph type="title"/>
          </p:nvPr>
        </p:nvSpPr>
        <p:spPr/>
        <p:txBody>
          <a:bodyPr/>
          <a:lstStyle/>
          <a:p>
            <a:pPr algn="ctr"/>
            <a:r>
              <a:rPr lang="fa-IR"/>
              <a:t>در هفته چقدر باید تمرین کرد</a:t>
            </a:r>
            <a:endParaRPr lang="en-US"/>
          </a:p>
        </p:txBody>
      </p:sp>
      <p:sp>
        <p:nvSpPr>
          <p:cNvPr id="64515" name="Rectangle 3"/>
          <p:cNvSpPr>
            <a:spLocks noGrp="1" noChangeArrowheads="1"/>
          </p:cNvSpPr>
          <p:nvPr>
            <p:ph type="body" idx="1"/>
          </p:nvPr>
        </p:nvSpPr>
        <p:spPr/>
        <p:txBody>
          <a:bodyPr/>
          <a:lstStyle/>
          <a:p>
            <a:r>
              <a:rPr lang="fa-IR" b="1"/>
              <a:t>تمرین روزانه دارای حد مشخصی است.</a:t>
            </a:r>
          </a:p>
          <a:p>
            <a:r>
              <a:rPr lang="fa-IR" b="1"/>
              <a:t>زمان تمرین دو ساعت کمترین میزان یادگیری را به همراه دارد.</a:t>
            </a:r>
          </a:p>
          <a:p>
            <a:r>
              <a:rPr lang="fa-IR" b="1"/>
              <a:t>برای یادگیری مهارتهای عادی ؛ تمرین نه چندان روزانه بسیار موثر است.</a:t>
            </a:r>
          </a:p>
          <a:p>
            <a:r>
              <a:rPr lang="fa-IR" b="1"/>
              <a:t>در اکثر محیطهای یادگیری افزایش نوبتهای تمرین عموما  یادگیری را افرایش می دهد.</a:t>
            </a:r>
          </a:p>
          <a:p>
            <a:endParaRPr lang="en-US" b="1"/>
          </a:p>
        </p:txBody>
      </p:sp>
    </p:spTree>
  </p:cSld>
  <p:clrMapOvr>
    <a:masterClrMapping/>
  </p:clrMapOvr>
  <p:transition spd="slow"/>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AutoShape 2"/>
          <p:cNvSpPr>
            <a:spLocks noGrp="1" noChangeArrowheads="1"/>
          </p:cNvSpPr>
          <p:nvPr>
            <p:ph type="title"/>
          </p:nvPr>
        </p:nvSpPr>
        <p:spPr/>
        <p:txBody>
          <a:bodyPr/>
          <a:lstStyle/>
          <a:p>
            <a:pPr algn="ctr"/>
            <a:r>
              <a:rPr lang="fa-IR"/>
              <a:t>دوره های کار واستراحت.</a:t>
            </a:r>
            <a:endParaRPr lang="en-US"/>
          </a:p>
        </p:txBody>
      </p:sp>
      <p:sp>
        <p:nvSpPr>
          <p:cNvPr id="65539" name="Rectangle 3"/>
          <p:cNvSpPr>
            <a:spLocks noGrp="1" noChangeArrowheads="1"/>
          </p:cNvSpPr>
          <p:nvPr>
            <p:ph type="body" idx="1"/>
          </p:nvPr>
        </p:nvSpPr>
        <p:spPr/>
        <p:txBody>
          <a:bodyPr/>
          <a:lstStyle/>
          <a:p>
            <a:pPr>
              <a:lnSpc>
                <a:spcPct val="90000"/>
              </a:lnSpc>
            </a:pPr>
            <a:r>
              <a:rPr lang="fa-IR" b="1"/>
              <a:t>دو دسته از تمرینات  انبوه و فاصله دار معرفی میشود.</a:t>
            </a:r>
          </a:p>
          <a:p>
            <a:pPr>
              <a:lnSpc>
                <a:spcPct val="90000"/>
              </a:lnSpc>
            </a:pPr>
            <a:r>
              <a:rPr lang="fa-IR" b="1"/>
              <a:t>تحقیقات نشان داده است که کاهش  مقدار استراحت بین نوبتهای تمرین زمان لازم را برای از بین بردن خستگی تقلیل می دهد و در نوبت بعدی تمرین  عملکرد را تضغیف می کند.</a:t>
            </a:r>
          </a:p>
          <a:p>
            <a:pPr>
              <a:lnSpc>
                <a:spcPct val="90000"/>
              </a:lnSpc>
            </a:pPr>
            <a:r>
              <a:rPr lang="fa-IR" b="1"/>
              <a:t>بین تمرینهای انبوه استراحت کمی وجود دارد.</a:t>
            </a:r>
          </a:p>
          <a:p>
            <a:pPr>
              <a:lnSpc>
                <a:spcPct val="90000"/>
              </a:lnSpc>
            </a:pPr>
            <a:r>
              <a:rPr lang="fa-IR" b="1"/>
              <a:t>بین تمرینهای فاصله دار استراحت بیشتری  وجود دارد.</a:t>
            </a:r>
          </a:p>
          <a:p>
            <a:pPr>
              <a:lnSpc>
                <a:spcPct val="90000"/>
              </a:lnSpc>
            </a:pPr>
            <a:r>
              <a:rPr lang="fa-IR" b="1"/>
              <a:t>کاهش مقداراستراحت بین نوبتهای تمرین عملکرد را تضعیف می کند.</a:t>
            </a:r>
            <a:endParaRPr lang="en-US" b="1"/>
          </a:p>
        </p:txBody>
      </p:sp>
    </p:spTree>
  </p:cSld>
  <p:clrMapOvr>
    <a:masterClrMapping/>
  </p:clrMapOvr>
  <p:transition spd="slow"/>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AutoShape 2"/>
          <p:cNvSpPr>
            <a:spLocks noGrp="1" noChangeArrowheads="1"/>
          </p:cNvSpPr>
          <p:nvPr>
            <p:ph type="title"/>
          </p:nvPr>
        </p:nvSpPr>
        <p:spPr/>
        <p:txBody>
          <a:bodyPr/>
          <a:lstStyle/>
          <a:p>
            <a:pPr algn="ctr"/>
            <a:r>
              <a:rPr lang="fa-IR"/>
              <a:t>تکالیف مجرد</a:t>
            </a:r>
            <a:endParaRPr lang="en-US"/>
          </a:p>
        </p:txBody>
      </p:sp>
      <p:sp>
        <p:nvSpPr>
          <p:cNvPr id="66563" name="Rectangle 3"/>
          <p:cNvSpPr>
            <a:spLocks noGrp="1" noChangeArrowheads="1"/>
          </p:cNvSpPr>
          <p:nvPr>
            <p:ph type="body" idx="1"/>
          </p:nvPr>
        </p:nvSpPr>
        <p:spPr/>
        <p:txBody>
          <a:bodyPr/>
          <a:lstStyle/>
          <a:p>
            <a:r>
              <a:rPr lang="fa-IR"/>
              <a:t> </a:t>
            </a:r>
            <a:r>
              <a:rPr lang="fa-IR" b="1"/>
              <a:t>در تکالیف مجرد مانند شوت بسکتبال شواهدی وجود ندارد که نشان دهنده کم شدن یادگیری بر اثر کم کردن زمان استراحت باشد و شاید بتوان گفت در برخی از موارد به یادگیری کمک هم خواهد کرد.</a:t>
            </a:r>
            <a:endParaRPr lang="en-US"/>
          </a:p>
        </p:txBody>
      </p:sp>
    </p:spTree>
  </p:cSld>
  <p:clrMapOvr>
    <a:masterClrMapping/>
  </p:clrMapOvr>
  <p:transition spd="slow"/>
</p:sld>
</file>

<file path=ppt/theme/theme1.xml><?xml version="1.0" encoding="utf-8"?>
<a:theme xmlns:a="http://schemas.openxmlformats.org/drawingml/2006/main" name="Capsules">
  <a:themeElements>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Capsule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1" eaLnBrk="1" fontAlgn="base" latinLnBrk="0" hangingPunct="1">
          <a:lnSpc>
            <a:spcPct val="100000"/>
          </a:lnSpc>
          <a:spcBef>
            <a:spcPct val="0"/>
          </a:spcBef>
          <a:spcAft>
            <a:spcPct val="0"/>
          </a:spcAft>
          <a:buClrTx/>
          <a:buSzTx/>
          <a:buFontTx/>
          <a:buNone/>
          <a:tabLst/>
          <a:defRPr kumimoji="0" lang="ar-SA"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1" eaLnBrk="1" fontAlgn="base" latinLnBrk="0" hangingPunct="1">
          <a:lnSpc>
            <a:spcPct val="100000"/>
          </a:lnSpc>
          <a:spcBef>
            <a:spcPct val="0"/>
          </a:spcBef>
          <a:spcAft>
            <a:spcPct val="0"/>
          </a:spcAft>
          <a:buClrTx/>
          <a:buSzTx/>
          <a:buFontTx/>
          <a:buNone/>
          <a:tabLst/>
          <a:defRPr kumimoji="0" lang="ar-SA"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Capsules</Template>
  <TotalTime>1800</TotalTime>
  <Words>7785</Words>
  <Application>Microsoft Office PowerPoint</Application>
  <PresentationFormat>On-screen Show (4:3)</PresentationFormat>
  <Paragraphs>735</Paragraphs>
  <Slides>150</Slides>
  <Notes>1</Notes>
  <HiddenSlides>1</HiddenSlides>
  <MMClips>0</MMClips>
  <ScaleCrop>false</ScaleCrop>
  <HeadingPairs>
    <vt:vector size="4" baseType="variant">
      <vt:variant>
        <vt:lpstr>Theme</vt:lpstr>
      </vt:variant>
      <vt:variant>
        <vt:i4>1</vt:i4>
      </vt:variant>
      <vt:variant>
        <vt:lpstr>Slide Titles</vt:lpstr>
      </vt:variant>
      <vt:variant>
        <vt:i4>150</vt:i4>
      </vt:variant>
    </vt:vector>
  </HeadingPairs>
  <TitlesOfParts>
    <vt:vector size="151" baseType="lpstr">
      <vt:lpstr>Capsules</vt:lpstr>
      <vt:lpstr>Slide 1</vt:lpstr>
      <vt:lpstr>مقدمه ای بر یادگیری حرکتی</vt:lpstr>
      <vt:lpstr>روانشناسی حرکتی  kinesological pshycology</vt:lpstr>
      <vt:lpstr>مقدمه ای بر یادگیری حرکتی</vt:lpstr>
      <vt:lpstr>مقدمه ای بر یادگیری حرکتی</vt:lpstr>
      <vt:lpstr>مقدمه ای بر یادگیری حرکتی</vt:lpstr>
      <vt:lpstr>مقدمه ای بر یادگیری حرکتی</vt:lpstr>
      <vt:lpstr>مقدمه ای بر یادگیری حرکتی</vt:lpstr>
      <vt:lpstr>مفاهیم یادگیری</vt:lpstr>
      <vt:lpstr>مشخصه های تعریف یاگیری</vt:lpstr>
      <vt:lpstr>مشخصه های تعریف یاگیری</vt:lpstr>
      <vt:lpstr>Slide 12</vt:lpstr>
      <vt:lpstr>تعریف مهارت : </vt:lpstr>
      <vt:lpstr>مشخصات تعریف : </vt:lpstr>
      <vt:lpstr>Slide 15</vt:lpstr>
      <vt:lpstr>Slide 16</vt:lpstr>
      <vt:lpstr>Slide 17</vt:lpstr>
      <vt:lpstr>Slide 18</vt:lpstr>
      <vt:lpstr>مهارتهای بسته</vt:lpstr>
      <vt:lpstr>مهارتهای باز</vt:lpstr>
      <vt:lpstr>Slide 21</vt:lpstr>
      <vt:lpstr>Slide 22</vt:lpstr>
      <vt:lpstr>Slide 23</vt:lpstr>
      <vt:lpstr>Slide 24</vt:lpstr>
      <vt:lpstr>Slide 25</vt:lpstr>
      <vt:lpstr>رویکرد پردازش اطلاعات </vt:lpstr>
      <vt:lpstr>مراحل پردازش اطلاعات</vt:lpstr>
      <vt:lpstr>زمان واکنش و تصمیم گیری  </vt:lpstr>
      <vt:lpstr>زمان واکنش و تصمیم گیری  </vt:lpstr>
      <vt:lpstr>زمان واکنش و تصمیم گیری</vt:lpstr>
      <vt:lpstr>Slide 31</vt:lpstr>
      <vt:lpstr>تعداد محرک – پاسخ  </vt:lpstr>
      <vt:lpstr>تعداد محرک – پاسخ  </vt:lpstr>
      <vt:lpstr>سازگاری محرک – پاسخ  </vt:lpstr>
      <vt:lpstr>مقدار تمرین  </vt:lpstr>
      <vt:lpstr>مقدار تمرین  </vt:lpstr>
      <vt:lpstr>پیش بینی کردن برای تقلیل تاخیر</vt:lpstr>
      <vt:lpstr>پیش بینی کردن برای تقلیل تاخیر</vt:lpstr>
      <vt:lpstr>فواید پیش بینی</vt:lpstr>
      <vt:lpstr>توجه</vt:lpstr>
      <vt:lpstr>انگیختگی</vt:lpstr>
      <vt:lpstr>اصل یو وارونه</vt:lpstr>
      <vt:lpstr>باریکی ادراکی</vt:lpstr>
      <vt:lpstr>نظریه بهره برداری از نشانه ها</vt:lpstr>
      <vt:lpstr>نظریه بهره برداری از نشانه ها</vt:lpstr>
      <vt:lpstr>توجه واجرای انسانی محدودیت در توانایی پردازش اطلاعات</vt:lpstr>
      <vt:lpstr>محدودیت در توانایی پردازش اطلاعات</vt:lpstr>
      <vt:lpstr>ویژگیهای توجه</vt:lpstr>
      <vt:lpstr>حرکاتی که شما به صورت ماهرانه انجام می دهید ناشی از تمرین زیاد است.</vt:lpstr>
      <vt:lpstr>در چه زمانی تکالیف با یکدیگر  تداخل می کنند</vt:lpstr>
      <vt:lpstr>خودکار بودن</vt:lpstr>
      <vt:lpstr>خودکار بودن</vt:lpstr>
      <vt:lpstr>دوره بی پاسخی روانشناختی (تاخیر در پاسخ به دومین محرک دوره بی پاسخی روانشناختی نامیده می شود.)</vt:lpstr>
      <vt:lpstr>دستها چه موقع در کار هم دخالت می کنند</vt:lpstr>
      <vt:lpstr>دستها چه موقع در کار هم دخالت می کنند</vt:lpstr>
      <vt:lpstr>سیستمهای سه گانه حافظه</vt:lpstr>
      <vt:lpstr>سیستمهای سه گانه حافظه</vt:lpstr>
      <vt:lpstr>سیستمهای سه گانه حافظه</vt:lpstr>
      <vt:lpstr>سیستمهای سه گانه حافظه</vt:lpstr>
      <vt:lpstr>نظریات در یادگیری</vt:lpstr>
      <vt:lpstr>نظریات در یادگیری</vt:lpstr>
      <vt:lpstr>بنیاد نظریات یادگیری</vt:lpstr>
      <vt:lpstr>ذهن گرایی ( شناخت گرایان ؛ خرد گرایان )</vt:lpstr>
      <vt:lpstr>آماده سازی وو راهبردهای طرح ریزی تمرین</vt:lpstr>
      <vt:lpstr>مراحل یادگیری   </vt:lpstr>
      <vt:lpstr>مرحله کلامی – شناختی</vt:lpstr>
      <vt:lpstr>مرحله حرکتی</vt:lpstr>
      <vt:lpstr>مرحله خودکاری</vt:lpstr>
      <vt:lpstr>ملاحظات پیش از اجرا</vt:lpstr>
      <vt:lpstr>ایجاد انگیزش برای یادگیری </vt:lpstr>
      <vt:lpstr>آموزش و دستور العملها </vt:lpstr>
      <vt:lpstr>یادگیری مشاهده ای و نمایش مهارتها </vt:lpstr>
      <vt:lpstr>اصول بنیادی تمرین</vt:lpstr>
      <vt:lpstr>تمرین ذهنی Mental practice</vt:lpstr>
      <vt:lpstr>تعریف تمرین ذهنی</vt:lpstr>
      <vt:lpstr>مراقبه Meditation</vt:lpstr>
      <vt:lpstr>موقعیتهای بکار گیری تمرین ذهنی</vt:lpstr>
      <vt:lpstr>زمان استفاده از تمرین ذهنی</vt:lpstr>
      <vt:lpstr>دلایل استفاده از تمرین ذهنی</vt:lpstr>
      <vt:lpstr>مواردی که برای آمادگی جهت تصویر سازی ذهنی      باید رعایت شود</vt:lpstr>
      <vt:lpstr>مراحل برنامه تمرین تصویر سازی ذهنی</vt:lpstr>
      <vt:lpstr>انواع تصویر سازی</vt:lpstr>
      <vt:lpstr>هدف ازتمرین تصویر سازی ذهنی</vt:lpstr>
      <vt:lpstr>تمرین ذهنی و کسب مهارت</vt:lpstr>
      <vt:lpstr>تمرین ذهنی وتوانایی تصویر سازی</vt:lpstr>
      <vt:lpstr>تمرین ذهنی وتوانایی تصویر سازی</vt:lpstr>
      <vt:lpstr>چرا تمرین ذهنی موثر است</vt:lpstr>
      <vt:lpstr>توضیح عصبی عضلانی</vt:lpstr>
      <vt:lpstr>تو ضیح شناختی </vt:lpstr>
      <vt:lpstr>چه مواردی را باید رعایت کرد</vt:lpstr>
      <vt:lpstr>Slide 91</vt:lpstr>
      <vt:lpstr>تمرین کلی در مقابل تمرین بخش بخش</vt:lpstr>
      <vt:lpstr>مهارتهای زنجیرهای دراز مدت</vt:lpstr>
      <vt:lpstr>مهرتهای مجرد کوتاه مدت</vt:lpstr>
      <vt:lpstr>برنامه های حرکتی و اصل اختصاصی بودن</vt:lpstr>
      <vt:lpstr>تمرین بخش بخش پیشرو</vt:lpstr>
      <vt:lpstr>در هفته چقدر باید تمرین کرد</vt:lpstr>
      <vt:lpstr>دوره های کار واستراحت.</vt:lpstr>
      <vt:lpstr>تکالیف مجرد</vt:lpstr>
      <vt:lpstr>تکالیف مداوم</vt:lpstr>
      <vt:lpstr>اشارات نظری و عملی</vt:lpstr>
      <vt:lpstr>Slide 102</vt:lpstr>
      <vt:lpstr>ساز ماندهی تمرین</vt:lpstr>
      <vt:lpstr>تمرین مسدود و تمرین تصادفی</vt:lpstr>
      <vt:lpstr>تمرین مسدود</vt:lpstr>
      <vt:lpstr>تمرین تصادفی</vt:lpstr>
      <vt:lpstr>آثار دو برنامه تمرینی چیست</vt:lpstr>
      <vt:lpstr>چرا تمرین تصادفی موثرتر است</vt:lpstr>
      <vt:lpstr>چرا تمرین تصادفی موثرتر است</vt:lpstr>
      <vt:lpstr>چگونه از تمزین تصادفی در آموزش استفاده شود</vt:lpstr>
      <vt:lpstr>Slide 111</vt:lpstr>
      <vt:lpstr>بازخورد</vt:lpstr>
      <vt:lpstr>بازخورد</vt:lpstr>
      <vt:lpstr>بازخورد</vt:lpstr>
      <vt:lpstr>بازخورد</vt:lpstr>
      <vt:lpstr>بازخورد</vt:lpstr>
      <vt:lpstr>بازخورد</vt:lpstr>
      <vt:lpstr>آگاهی از نتیجه</vt:lpstr>
      <vt:lpstr>آگاهی از نتیجه</vt:lpstr>
      <vt:lpstr>آگاهی از اجرا </vt:lpstr>
      <vt:lpstr>بازخورد بیرونی </vt:lpstr>
      <vt:lpstr>ویژگی انگیزشی بازخورد </vt:lpstr>
      <vt:lpstr>ویژگیهای تقویتی بازخورد</vt:lpstr>
      <vt:lpstr>ویژگیهای تقویتی بازخورد</vt:lpstr>
      <vt:lpstr>ویژگیهای تقویتی بازخورد</vt:lpstr>
      <vt:lpstr>ویژگی خبری بازخورد</vt:lpstr>
      <vt:lpstr>Slide 127</vt:lpstr>
      <vt:lpstr>بازخورد باید شامل چه اطلاعاتی باشد ؟</vt:lpstr>
      <vt:lpstr>همخوانی بازخورد با آنچه که قابل کنترل است. </vt:lpstr>
      <vt:lpstr>همخوانی بازخورد با آنچه که قابل کنترل است.</vt:lpstr>
      <vt:lpstr>همخوانی بازخورد با آنچه که قابل کنترل است</vt:lpstr>
      <vt:lpstr>مقدارخبرهای بازخورد</vt:lpstr>
      <vt:lpstr>بازخورد در باره جهت ؛ اندازه و دقت </vt:lpstr>
      <vt:lpstr>بازخورد در باره جهت ؛ اندازه و دقت </vt:lpstr>
      <vt:lpstr>بازخورد در باره جهت ؛ اندازه و دقت </vt:lpstr>
      <vt:lpstr>بازخورد تجویزی</vt:lpstr>
      <vt:lpstr>بازخورد تجویزی</vt:lpstr>
      <vt:lpstr>برنامه ریزی بازخورد چگونه بر یادگیری تاثیر می گذارد</vt:lpstr>
      <vt:lpstr>برنامه ریزی بازخورد چگونه بر یادگیری تاثیر می گذارد</vt:lpstr>
      <vt:lpstr>برنامه ریزی بازخورد چگونه بر یادگیری تاثیر می گذارد</vt:lpstr>
      <vt:lpstr>برنامه ریزی بازخورد چگونه بر یادگیری تاثیر می گذارد</vt:lpstr>
      <vt:lpstr>برنامه ریزی بازخورد چگونه بر یادگیری تاثیر می گذارد</vt:lpstr>
      <vt:lpstr>برنامه ریزی بازخورد چگونه بر یادگیری تاثیر می گذارد</vt:lpstr>
      <vt:lpstr>برنامه ریزی بازخورد چگونه بر یادگیری تاثیر می گذارد</vt:lpstr>
      <vt:lpstr>برنامه ریزی بازخورد چگونه بر یادگیری تاثیر می گذارد</vt:lpstr>
      <vt:lpstr>چه زمانی باید خبرهای بازخوردی را ارائه کرد؟</vt:lpstr>
      <vt:lpstr>بازخورد آنی</vt:lpstr>
      <vt:lpstr>توجه</vt:lpstr>
      <vt:lpstr>Slide 149</vt:lpstr>
      <vt:lpstr>Slide 150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Other</dc:creator>
  <cp:lastModifiedBy>zeinoo</cp:lastModifiedBy>
  <cp:revision>79</cp:revision>
  <dcterms:created xsi:type="dcterms:W3CDTF">2008-11-30T16:22:35Z</dcterms:created>
  <dcterms:modified xsi:type="dcterms:W3CDTF">2014-01-01T23:07:10Z</dcterms:modified>
</cp:coreProperties>
</file>