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96" r:id="rId1"/>
  </p:sldMasterIdLst>
  <p:notesMasterIdLst>
    <p:notesMasterId r:id="rId36"/>
  </p:notesMasterIdLst>
  <p:handoutMasterIdLst>
    <p:handoutMasterId r:id="rId37"/>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102" d="100"/>
          <a:sy n="102" d="100"/>
        </p:scale>
        <p:origin x="-23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sz="quarter" idx="1"/>
          </p:nvPr>
        </p:nvSpPr>
        <p:spPr>
          <a:xfrm>
            <a:off x="1588" y="0"/>
            <a:ext cx="2971800" cy="457200"/>
          </a:xfrm>
          <a:prstGeom prst="rect">
            <a:avLst/>
          </a:prstGeom>
        </p:spPr>
        <p:txBody>
          <a:bodyPr vert="horz" lIns="91440" tIns="45720" rIns="91440" bIns="45720" rtlCol="1"/>
          <a:lstStyle>
            <a:lvl1pPr algn="l">
              <a:defRPr sz="1200"/>
            </a:lvl1pPr>
          </a:lstStyle>
          <a:p>
            <a:r>
              <a:rPr lang="fa-IR" smtClean="0"/>
              <a:t>1</a:t>
            </a:r>
            <a:endParaRPr lang="fa-IR"/>
          </a:p>
        </p:txBody>
      </p:sp>
      <p:sp>
        <p:nvSpPr>
          <p:cNvPr id="4" name="Footer Placeholder 3"/>
          <p:cNvSpPr>
            <a:spLocks noGrp="1"/>
          </p:cNvSpPr>
          <p:nvPr>
            <p:ph type="ftr" sz="quarter" idx="2"/>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5" name="Slide Number Placeholder 4"/>
          <p:cNvSpPr>
            <a:spLocks noGrp="1"/>
          </p:cNvSpPr>
          <p:nvPr>
            <p:ph type="sldNum" sz="quarter" idx="3"/>
          </p:nvPr>
        </p:nvSpPr>
        <p:spPr>
          <a:xfrm>
            <a:off x="1588" y="8685213"/>
            <a:ext cx="2971800" cy="457200"/>
          </a:xfrm>
          <a:prstGeom prst="rect">
            <a:avLst/>
          </a:prstGeom>
        </p:spPr>
        <p:txBody>
          <a:bodyPr vert="horz" lIns="91440" tIns="45720" rIns="91440" bIns="45720" rtlCol="1" anchor="b"/>
          <a:lstStyle>
            <a:lvl1pPr algn="l">
              <a:defRPr sz="1200"/>
            </a:lvl1pPr>
          </a:lstStyle>
          <a:p>
            <a:fld id="{A58550B2-104B-4B2F-B4F7-5293C49F2574}" type="slidenum">
              <a:rPr lang="fa-IR" smtClean="0"/>
              <a:t>‹#›</a:t>
            </a:fld>
            <a:endParaRPr lang="fa-IR"/>
          </a:p>
        </p:txBody>
      </p:sp>
    </p:spTree>
    <p:extLst>
      <p:ext uri="{BB962C8B-B14F-4D97-AF65-F5344CB8AC3E}">
        <p14:creationId xmlns:p14="http://schemas.microsoft.com/office/powerpoint/2010/main" val="1521157896"/>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r>
              <a:rPr lang="fa-IR" smtClean="0"/>
              <a:t>1</a:t>
            </a:r>
            <a:endParaRPr lang="fa-I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37105DC0-190A-4999-9991-3E8CFBE57EE2}" type="slidenum">
              <a:rPr lang="fa-IR" smtClean="0"/>
              <a:t>‹#›</a:t>
            </a:fld>
            <a:endParaRPr lang="fa-IR"/>
          </a:p>
        </p:txBody>
      </p:sp>
    </p:spTree>
    <p:extLst>
      <p:ext uri="{BB962C8B-B14F-4D97-AF65-F5344CB8AC3E}">
        <p14:creationId xmlns:p14="http://schemas.microsoft.com/office/powerpoint/2010/main" val="1725942645"/>
      </p:ext>
    </p:extLst>
  </p:cSld>
  <p:clrMap bg1="lt1" tx1="dk1" bg2="lt2" tx2="dk2" accent1="accent1" accent2="accent2" accent3="accent3" accent4="accent4" accent5="accent5" accent6="accent6" hlink="hlink" folHlink="folHlink"/>
  <p:hf hdr="0"/>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37105DC0-190A-4999-9991-3E8CFBE57EE2}" type="slidenum">
              <a:rPr lang="fa-IR" smtClean="0"/>
              <a:t>1</a:t>
            </a:fld>
            <a:endParaRPr lang="fa-IR"/>
          </a:p>
        </p:txBody>
      </p:sp>
      <p:sp>
        <p:nvSpPr>
          <p:cNvPr id="5" name="Footer Placeholder 4"/>
          <p:cNvSpPr>
            <a:spLocks noGrp="1"/>
          </p:cNvSpPr>
          <p:nvPr>
            <p:ph type="ftr" sz="quarter" idx="11"/>
          </p:nvPr>
        </p:nvSpPr>
        <p:spPr/>
        <p:txBody>
          <a:bodyPr/>
          <a:lstStyle/>
          <a:p>
            <a:endParaRPr lang="fa-IR"/>
          </a:p>
        </p:txBody>
      </p:sp>
      <p:sp>
        <p:nvSpPr>
          <p:cNvPr id="6" name="Date Placeholder 5"/>
          <p:cNvSpPr>
            <a:spLocks noGrp="1"/>
          </p:cNvSpPr>
          <p:nvPr>
            <p:ph type="dt" idx="12"/>
          </p:nvPr>
        </p:nvSpPr>
        <p:spPr/>
        <p:txBody>
          <a:bodyPr/>
          <a:lstStyle/>
          <a:p>
            <a:r>
              <a:rPr lang="fa-IR" smtClean="0"/>
              <a:t>1</a:t>
            </a:r>
            <a:endParaRPr lang="fa-IR"/>
          </a:p>
        </p:txBody>
      </p:sp>
    </p:spTree>
    <p:extLst>
      <p:ext uri="{BB962C8B-B14F-4D97-AF65-F5344CB8AC3E}">
        <p14:creationId xmlns:p14="http://schemas.microsoft.com/office/powerpoint/2010/main" val="2818020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Footer Placeholder 3"/>
          <p:cNvSpPr>
            <a:spLocks noGrp="1"/>
          </p:cNvSpPr>
          <p:nvPr>
            <p:ph type="ftr" sz="quarter" idx="10"/>
          </p:nvPr>
        </p:nvSpPr>
        <p:spPr/>
        <p:txBody>
          <a:bodyPr/>
          <a:lstStyle/>
          <a:p>
            <a:endParaRPr lang="fa-IR"/>
          </a:p>
        </p:txBody>
      </p:sp>
      <p:sp>
        <p:nvSpPr>
          <p:cNvPr id="5" name="Slide Number Placeholder 4"/>
          <p:cNvSpPr>
            <a:spLocks noGrp="1"/>
          </p:cNvSpPr>
          <p:nvPr>
            <p:ph type="sldNum" sz="quarter" idx="11"/>
          </p:nvPr>
        </p:nvSpPr>
        <p:spPr/>
        <p:txBody>
          <a:bodyPr/>
          <a:lstStyle/>
          <a:p>
            <a:fld id="{37105DC0-190A-4999-9991-3E8CFBE57EE2}" type="slidenum">
              <a:rPr lang="fa-IR" smtClean="0"/>
              <a:t>2</a:t>
            </a:fld>
            <a:endParaRPr lang="fa-IR"/>
          </a:p>
        </p:txBody>
      </p:sp>
      <p:sp>
        <p:nvSpPr>
          <p:cNvPr id="6" name="Date Placeholder 5"/>
          <p:cNvSpPr>
            <a:spLocks noGrp="1"/>
          </p:cNvSpPr>
          <p:nvPr>
            <p:ph type="dt" idx="12"/>
          </p:nvPr>
        </p:nvSpPr>
        <p:spPr/>
        <p:txBody>
          <a:bodyPr/>
          <a:lstStyle/>
          <a:p>
            <a:r>
              <a:rPr lang="fa-IR" smtClean="0"/>
              <a:t>1</a:t>
            </a:r>
            <a:endParaRPr lang="fa-IR"/>
          </a:p>
        </p:txBody>
      </p:sp>
    </p:spTree>
    <p:extLst>
      <p:ext uri="{BB962C8B-B14F-4D97-AF65-F5344CB8AC3E}">
        <p14:creationId xmlns:p14="http://schemas.microsoft.com/office/powerpoint/2010/main" val="15018312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E75A56E-C5F4-4794-90FB-8A04BE84122A}" type="datetime8">
              <a:rPr lang="fa-IR" smtClean="0"/>
              <a:t>دسامبر 9، 14</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28C99427-422C-4C07-A6CF-B0EB77FE9385}" type="slidenum">
              <a:rPr lang="fa-IR" smtClean="0"/>
              <a:t>‹#›</a:t>
            </a:fld>
            <a:endParaRPr lang="fa-I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24B1527-3803-4311-A0F6-E6001C6BF934}" type="datetime8">
              <a:rPr lang="fa-IR" smtClean="0"/>
              <a:t>دسامبر 9، 14</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28C99427-422C-4C07-A6CF-B0EB77FE9385}" type="slidenum">
              <a:rPr lang="fa-IR" smtClean="0"/>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FC8AE69D-767C-4BEB-B678-15F797B2B1A8}" type="datetime8">
              <a:rPr lang="fa-IR" smtClean="0"/>
              <a:t>دسامبر 9، 14</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28C99427-422C-4C07-A6CF-B0EB77FE9385}" type="slidenum">
              <a:rPr lang="fa-IR" smtClean="0"/>
              <a:t>‹#›</a:t>
            </a:fld>
            <a:endParaRPr lang="fa-I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BEA405-205A-4AE1-A69C-1149555F5DFA}" type="datetime8">
              <a:rPr lang="fa-IR" smtClean="0"/>
              <a:t>دسامبر 9، 14</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28C99427-422C-4C07-A6CF-B0EB77FE9385}" type="slidenum">
              <a:rPr lang="fa-IR" smtClean="0"/>
              <a:t>‹#›</a:t>
            </a:fld>
            <a:endParaRPr lang="fa-IR"/>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C95CFD1-0EC7-4B76-BC11-8574BEF433F8}" type="datetime8">
              <a:rPr lang="fa-IR" smtClean="0"/>
              <a:t>دسامبر 9، 14</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28C99427-422C-4C07-A6CF-B0EB77FE9385}" type="slidenum">
              <a:rPr lang="fa-IR" smtClean="0"/>
              <a:t>‹#›</a:t>
            </a:fld>
            <a:endParaRPr lang="fa-I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CB6CC350-9CC6-4242-BFFD-08A1F8718D1D}" type="datetime8">
              <a:rPr lang="fa-IR" smtClean="0"/>
              <a:t>دسامبر 9، 14</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28C99427-422C-4C07-A6CF-B0EB77FE9385}" type="slidenum">
              <a:rPr lang="fa-IR" smtClean="0"/>
              <a:t>‹#›</a:t>
            </a:fld>
            <a:endParaRPr lang="fa-IR"/>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93A644D-60CA-429E-8D78-109754B27195}" type="datetime8">
              <a:rPr lang="fa-IR" smtClean="0"/>
              <a:t>دسامبر 9، 14</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28C99427-422C-4C07-A6CF-B0EB77FE9385}" type="slidenum">
              <a:rPr lang="fa-IR" smtClean="0"/>
              <a:t>‹#›</a:t>
            </a:fld>
            <a:endParaRPr lang="fa-I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594CDB8-559A-41C9-8929-5B43239BDFA7}" type="datetime8">
              <a:rPr lang="fa-IR" smtClean="0"/>
              <a:t>دسامبر 9، 14</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28C99427-422C-4C07-A6CF-B0EB77FE9385}" type="slidenum">
              <a:rPr lang="fa-IR" smtClean="0"/>
              <a:t>‹#›</a:t>
            </a:fld>
            <a:endParaRPr lang="fa-I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A83A59B1-D426-4972-B6E3-EA9F56D0F010}" type="datetime8">
              <a:rPr lang="fa-IR" smtClean="0"/>
              <a:t>دسامبر 9، 14</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28C99427-422C-4C07-A6CF-B0EB77FE9385}" type="slidenum">
              <a:rPr lang="fa-IR" smtClean="0"/>
              <a:t>‹#›</a:t>
            </a:fld>
            <a:endParaRPr lang="fa-I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CDEABBCD-DA8E-4211-A5EC-C33512697AE2}" type="datetime8">
              <a:rPr lang="fa-IR" smtClean="0"/>
              <a:t>دسامبر 9، 14</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28C99427-422C-4C07-A6CF-B0EB77FE9385}" type="slidenum">
              <a:rPr lang="fa-IR" smtClean="0"/>
              <a:t>‹#›</a:t>
            </a:fld>
            <a:endParaRPr lang="fa-I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9C21E4A-6975-45B7-9AD2-7A5923FD310E}" type="datetime8">
              <a:rPr lang="fa-IR" smtClean="0"/>
              <a:t>دسامبر 9، 14</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28C99427-422C-4C07-A6CF-B0EB77FE9385}" type="slidenum">
              <a:rPr lang="fa-IR" smtClean="0"/>
              <a:t>‹#›</a:t>
            </a:fld>
            <a:endParaRPr lang="fa-I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A26F2B28-760E-40F4-B5DF-D21C34AF1089}" type="datetime8">
              <a:rPr lang="fa-IR" smtClean="0"/>
              <a:t>دسامبر 9، 14</a:t>
            </a:fld>
            <a:endParaRPr lang="fa-I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fa-I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28C99427-422C-4C07-A6CF-B0EB77FE9385}" type="slidenum">
              <a:rPr lang="fa-IR" smtClean="0"/>
              <a:t>‹#›</a:t>
            </a:fld>
            <a:endParaRPr lang="fa-I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ctr" defTabSz="914400" rtl="1" eaLnBrk="1" latinLnBrk="0" hangingPunct="1">
        <a:spcBef>
          <a:spcPct val="0"/>
        </a:spcBef>
        <a:buNone/>
        <a:defRPr sz="4400" kern="1200">
          <a:solidFill>
            <a:srgbClr val="FFFFFF"/>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74320" indent="-274320" algn="r" defTabSz="914400" rtl="1"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r" defTabSz="914400" rtl="1"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r" defTabSz="914400" rtl="1"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r" defTabSz="914400" rtl="1"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r" defTabSz="914400" rtl="1"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17.jp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28C99427-422C-4C07-A6CF-B0EB77FE9385}" type="slidenum">
              <a:rPr lang="fa-IR" smtClean="0"/>
              <a:t>1</a:t>
            </a:fld>
            <a:endParaRPr lang="fa-IR"/>
          </a:p>
        </p:txBody>
      </p:sp>
      <p:sp>
        <p:nvSpPr>
          <p:cNvPr id="6" name="Rectangle 5"/>
          <p:cNvSpPr/>
          <p:nvPr/>
        </p:nvSpPr>
        <p:spPr>
          <a:xfrm>
            <a:off x="1475656" y="2132856"/>
            <a:ext cx="6480720" cy="3170099"/>
          </a:xfrm>
          <a:prstGeom prst="rect">
            <a:avLst/>
          </a:prstGeom>
        </p:spPr>
        <p:txBody>
          <a:bodyPr wrap="square">
            <a:spAutoFit/>
          </a:bodyPr>
          <a:lstStyle/>
          <a:p>
            <a:pPr algn="ctr"/>
            <a:r>
              <a:rPr lang="fa-IR" sz="4000" b="1" dirty="0" smtClean="0">
                <a:solidFill>
                  <a:schemeClr val="accent6">
                    <a:lumMod val="75000"/>
                  </a:schemeClr>
                </a:solidFill>
                <a:cs typeface="2  Aseman" pitchFamily="2" charset="-78"/>
              </a:rPr>
              <a:t>دو چیز مرا متحییر میكند</a:t>
            </a:r>
          </a:p>
          <a:p>
            <a:pPr algn="ctr"/>
            <a:endParaRPr lang="fa-IR" sz="4000" b="1" dirty="0" smtClean="0">
              <a:solidFill>
                <a:schemeClr val="accent6">
                  <a:lumMod val="75000"/>
                </a:schemeClr>
              </a:solidFill>
              <a:cs typeface="2  Aseman" pitchFamily="2" charset="-78"/>
            </a:endParaRPr>
          </a:p>
          <a:p>
            <a:pPr algn="ctr"/>
            <a:r>
              <a:rPr lang="fa-IR" sz="4000" b="1" dirty="0" smtClean="0">
                <a:solidFill>
                  <a:schemeClr val="accent6">
                    <a:lumMod val="75000"/>
                  </a:schemeClr>
                </a:solidFill>
                <a:cs typeface="2  Aseman" pitchFamily="2" charset="-78"/>
              </a:rPr>
              <a:t>آبی آسمانی که می بینم و می دانم که نیست</a:t>
            </a:r>
          </a:p>
          <a:p>
            <a:pPr algn="ctr"/>
            <a:endParaRPr lang="fa-IR" sz="4000" b="1" dirty="0" smtClean="0">
              <a:solidFill>
                <a:schemeClr val="accent6">
                  <a:lumMod val="75000"/>
                </a:schemeClr>
              </a:solidFill>
              <a:cs typeface="2  Aseman" pitchFamily="2" charset="-78"/>
            </a:endParaRPr>
          </a:p>
          <a:p>
            <a:pPr algn="ctr"/>
            <a:r>
              <a:rPr lang="fa-IR" sz="4000" b="1" dirty="0" smtClean="0">
                <a:solidFill>
                  <a:schemeClr val="accent6">
                    <a:lumMod val="75000"/>
                  </a:schemeClr>
                </a:solidFill>
                <a:cs typeface="2  Aseman" pitchFamily="2" charset="-78"/>
              </a:rPr>
              <a:t> و خدایی که نمی بینم و می دانم که هست</a:t>
            </a:r>
            <a:endParaRPr lang="fa-IR" sz="4000" b="1" dirty="0">
              <a:solidFill>
                <a:schemeClr val="accent6">
                  <a:lumMod val="75000"/>
                </a:schemeClr>
              </a:solidFill>
              <a:cs typeface="2  Aseman" pitchFamily="2" charset="-78"/>
            </a:endParaRPr>
          </a:p>
        </p:txBody>
      </p:sp>
    </p:spTree>
    <p:extLst>
      <p:ext uri="{BB962C8B-B14F-4D97-AF65-F5344CB8AC3E}">
        <p14:creationId xmlns:p14="http://schemas.microsoft.com/office/powerpoint/2010/main" val="1545778058"/>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8C99427-422C-4C07-A6CF-B0EB77FE9385}" type="slidenum">
              <a:rPr lang="fa-IR" smtClean="0"/>
              <a:t>10</a:t>
            </a:fld>
            <a:endParaRPr lang="fa-IR"/>
          </a:p>
        </p:txBody>
      </p:sp>
      <p:sp>
        <p:nvSpPr>
          <p:cNvPr id="5" name="Rectangle 4"/>
          <p:cNvSpPr/>
          <p:nvPr/>
        </p:nvSpPr>
        <p:spPr>
          <a:xfrm>
            <a:off x="539552" y="1852514"/>
            <a:ext cx="7920880" cy="3877985"/>
          </a:xfrm>
          <a:prstGeom prst="rect">
            <a:avLst/>
          </a:prstGeom>
        </p:spPr>
        <p:txBody>
          <a:bodyPr wrap="square">
            <a:spAutoFit/>
          </a:bodyPr>
          <a:lstStyle/>
          <a:p>
            <a:endParaRPr lang="fa-IR" dirty="0" smtClean="0"/>
          </a:p>
          <a:p>
            <a:pPr algn="just"/>
            <a:r>
              <a:rPr lang="fa-IR" sz="2400" b="1" dirty="0" smtClean="0">
                <a:solidFill>
                  <a:srgbClr val="92D050"/>
                </a:solidFill>
              </a:rPr>
              <a:t>۲) فعالیت سبک و سنگین سبب ادامهٔ تلمبه عضلانی:</a:t>
            </a:r>
          </a:p>
          <a:p>
            <a:pPr algn="just"/>
            <a:r>
              <a:rPr lang="fa-IR" dirty="0" smtClean="0"/>
              <a:t> حاصل از انقباضات شده لذا تجمع خون در اندام‌ها به‌ویژه پاها جلوگیری می‌کنند. تلمبه عضلانی یا عمل مکشی که توسط انقباض و انبساط متناوب عضلات فعال ایجاد می‌شوند به بازگشت وریدی کمک می‌کند. جلوگیری از تجمع خون نه فقط امکان کوفتگی تأخیری عضلات را کاهش می‌دهد، بلکه ضعف و سرگیجه را نیز کاهش می‌دهد. </a:t>
            </a:r>
          </a:p>
          <a:p>
            <a:pPr algn="just"/>
            <a:r>
              <a:rPr lang="fa-IR" dirty="0" smtClean="0"/>
              <a:t>در مورد سرد کردن بدن در حال حاضر مراحل ویژه یا فعالیت‌هائی در دسترس نیست، هر چند می‌توان توصیه نمود که فعالیت‌های اصلی باید بلافاصله پس از جلسات تمرین یا مسابقه دنبال شوند.</a:t>
            </a:r>
          </a:p>
          <a:p>
            <a:pPr algn="just"/>
            <a:r>
              <a:rPr lang="fa-IR" dirty="0" smtClean="0"/>
              <a:t> </a:t>
            </a:r>
            <a:r>
              <a:rPr lang="fa-IR" sz="2400" b="1" dirty="0" smtClean="0"/>
              <a:t>مثال: </a:t>
            </a:r>
          </a:p>
          <a:p>
            <a:pPr algn="just"/>
            <a:r>
              <a:rPr lang="fa-IR" dirty="0" smtClean="0"/>
              <a:t>می‌توان پس از دوهای سنگین و شدید به انجام دوی سبک یا راه رفتن و پس از یک مسابقه فشردهٔ بسکتبال، به اجراء شوت آزاد یا شوت از نقاط مختلف زمین پرداخت. پس از این، به انجام پاره‌ای از نرمش‌ها و سپس تمرینات کششی اقدام نمود. فعالیت اصلی و تمرینات کششی می‌بایست به‌عنوان مهمترین مراحل سرد کردن بدن مورد توجه قرار گیرند. </a:t>
            </a:r>
            <a:endParaRPr lang="fa-IR" dirty="0"/>
          </a:p>
        </p:txBody>
      </p:sp>
    </p:spTree>
    <p:extLst>
      <p:ext uri="{BB962C8B-B14F-4D97-AF65-F5344CB8AC3E}">
        <p14:creationId xmlns:p14="http://schemas.microsoft.com/office/powerpoint/2010/main" val="1143845804"/>
      </p:ext>
    </p:extLst>
  </p:cSld>
  <p:clrMapOvr>
    <a:masterClrMapping/>
  </p:clrMapOvr>
  <p:transition spd="slow">
    <p:wheel spokes="1"/>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C99427-422C-4C07-A6CF-B0EB77FE9385}" type="slidenum">
              <a:rPr lang="fa-IR" smtClean="0"/>
              <a:t>11</a:t>
            </a:fld>
            <a:endParaRPr lang="fa-IR"/>
          </a:p>
        </p:txBody>
      </p:sp>
      <p:sp>
        <p:nvSpPr>
          <p:cNvPr id="3" name="Rectangle 2"/>
          <p:cNvSpPr/>
          <p:nvPr/>
        </p:nvSpPr>
        <p:spPr>
          <a:xfrm>
            <a:off x="755576" y="1844824"/>
            <a:ext cx="7704856" cy="2646878"/>
          </a:xfrm>
          <a:prstGeom prst="rect">
            <a:avLst/>
          </a:prstGeom>
        </p:spPr>
        <p:txBody>
          <a:bodyPr wrap="square">
            <a:spAutoFit/>
          </a:bodyPr>
          <a:lstStyle/>
          <a:p>
            <a:r>
              <a:rPr lang="fa-IR" sz="2800" b="1" dirty="0" smtClean="0">
                <a:solidFill>
                  <a:srgbClr val="92D050"/>
                </a:solidFill>
              </a:rPr>
              <a:t>●انعطاف‌پذیری :</a:t>
            </a:r>
          </a:p>
          <a:p>
            <a:endParaRPr lang="fa-IR" dirty="0" smtClean="0"/>
          </a:p>
          <a:p>
            <a:pPr algn="just"/>
            <a:r>
              <a:rPr lang="fa-IR" sz="2400" b="1" dirty="0" smtClean="0"/>
              <a:t>انعطاف‌پذیری به دامنه حرکت یک مفصل معین و یا گروهی از مفاصل اطلاق می‌شود که تحت‌تأثیر استخوان‌ها و ساختارهای استخوانی مربوطه، خصوصیات فیزیولوژیک عضلات، تاندون‌ها، رباط‌ها و سایر بافت‌های کلاژنی که مفصل را احاطه می‌کنند قرار دارد. در زیر میزان دامنهٔ طبیعی انعطاف‌پذیری مفاصل مختلف بدن را نشان می‌دهد.</a:t>
            </a:r>
            <a:endParaRPr lang="fa-IR" sz="2400" b="1"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1600" y="4293096"/>
            <a:ext cx="2247900" cy="203835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4163736359"/>
      </p:ext>
    </p:extLst>
  </p:cSld>
  <p:clrMapOvr>
    <a:masterClrMapping/>
  </p:clrMapOvr>
  <mc:AlternateContent xmlns:mc="http://schemas.openxmlformats.org/markup-compatibility/2006">
    <mc:Choice xmlns:p14="http://schemas.microsoft.com/office/powerpoint/2010/main" Requires="p14">
      <p:transition spd="slow" p14:dur="1200">
        <p14:flip dir="l"/>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C99427-422C-4C07-A6CF-B0EB77FE9385}" type="slidenum">
              <a:rPr lang="fa-IR" smtClean="0"/>
              <a:t>12</a:t>
            </a:fld>
            <a:endParaRPr lang="fa-IR"/>
          </a:p>
        </p:txBody>
      </p:sp>
      <p:sp>
        <p:nvSpPr>
          <p:cNvPr id="3" name="Rectangle 2"/>
          <p:cNvSpPr/>
          <p:nvPr/>
        </p:nvSpPr>
        <p:spPr>
          <a:xfrm>
            <a:off x="967358" y="2060848"/>
            <a:ext cx="7488832" cy="2616101"/>
          </a:xfrm>
          <a:prstGeom prst="rect">
            <a:avLst/>
          </a:prstGeom>
        </p:spPr>
        <p:txBody>
          <a:bodyPr wrap="square">
            <a:spAutoFit/>
          </a:bodyPr>
          <a:lstStyle/>
          <a:p>
            <a:r>
              <a:rPr lang="fa-IR" sz="2800" b="1" dirty="0" smtClean="0">
                <a:solidFill>
                  <a:srgbClr val="92D050"/>
                </a:solidFill>
              </a:rPr>
              <a:t>● افزایش قابلیت انعطاف‌پذیری:</a:t>
            </a:r>
          </a:p>
          <a:p>
            <a:endParaRPr lang="fa-IR" sz="2800" b="1" dirty="0" smtClean="0">
              <a:solidFill>
                <a:srgbClr val="92D050"/>
              </a:solidFill>
            </a:endParaRPr>
          </a:p>
          <a:p>
            <a:r>
              <a:rPr lang="fa-IR" dirty="0" smtClean="0"/>
              <a:t>افزایش انعطاف‌پذیری در ورزشکاران جهت افزایش توانائی ورزشی و پیشگیری از آسیب‌دیدگی‌های بسیار مهم است. </a:t>
            </a:r>
          </a:p>
          <a:p>
            <a:r>
              <a:rPr lang="fa-IR" sz="2400" b="1" dirty="0" smtClean="0"/>
              <a:t>1● کشش ایستا</a:t>
            </a:r>
          </a:p>
          <a:p>
            <a:r>
              <a:rPr lang="fa-IR" sz="2400" b="1" dirty="0" smtClean="0"/>
              <a:t>2● کشش تابی</a:t>
            </a:r>
          </a:p>
          <a:p>
            <a:r>
              <a:rPr lang="fa-IR" sz="2400" b="1" dirty="0" smtClean="0"/>
              <a:t>3● تسهیل‌سازی عصبی عضلات عمقی</a:t>
            </a:r>
            <a:endParaRPr lang="fa-IR" sz="2400" b="1" dirty="0"/>
          </a:p>
        </p:txBody>
      </p:sp>
    </p:spTree>
    <p:extLst>
      <p:ext uri="{BB962C8B-B14F-4D97-AF65-F5344CB8AC3E}">
        <p14:creationId xmlns:p14="http://schemas.microsoft.com/office/powerpoint/2010/main" val="2064271159"/>
      </p:ext>
    </p:extLst>
  </p:cSld>
  <p:clrMapOvr>
    <a:masterClrMapping/>
  </p:clrMapOvr>
  <mc:AlternateContent xmlns:mc="http://schemas.openxmlformats.org/markup-compatibility/2006">
    <mc:Choice xmlns:p14="http://schemas.microsoft.com/office/powerpoint/2010/main" Requires="p14">
      <p:transition spd="slow" p14:dur="1200">
        <p14:prism dir="r"/>
      </p:transition>
    </mc:Choice>
    <mc:Fallback>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C99427-422C-4C07-A6CF-B0EB77FE9385}" type="slidenum">
              <a:rPr lang="fa-IR" smtClean="0"/>
              <a:t>13</a:t>
            </a:fld>
            <a:endParaRPr lang="fa-IR"/>
          </a:p>
        </p:txBody>
      </p:sp>
      <p:sp>
        <p:nvSpPr>
          <p:cNvPr id="3" name="Rectangle 2"/>
          <p:cNvSpPr/>
          <p:nvPr/>
        </p:nvSpPr>
        <p:spPr>
          <a:xfrm>
            <a:off x="1259632" y="1916832"/>
            <a:ext cx="6984776" cy="3600986"/>
          </a:xfrm>
          <a:prstGeom prst="rect">
            <a:avLst/>
          </a:prstGeom>
        </p:spPr>
        <p:txBody>
          <a:bodyPr wrap="square">
            <a:spAutoFit/>
          </a:bodyPr>
          <a:lstStyle/>
          <a:p>
            <a:r>
              <a:rPr lang="fa-IR" sz="2400" b="1" dirty="0" smtClean="0">
                <a:solidFill>
                  <a:srgbClr val="92D050"/>
                </a:solidFill>
              </a:rPr>
              <a:t>چربی های زائد شکم را چگونه از بین ببریم؟</a:t>
            </a:r>
          </a:p>
          <a:p>
            <a:endParaRPr lang="fa-IR" dirty="0" smtClean="0"/>
          </a:p>
          <a:p>
            <a:r>
              <a:rPr lang="fa-IR" dirty="0" smtClean="0"/>
              <a:t>● برای از بین بردن چربی های اضافی شکم چه کنیم؟</a:t>
            </a:r>
          </a:p>
          <a:p>
            <a:r>
              <a:rPr lang="fa-IR" sz="2400" b="1" dirty="0" smtClean="0"/>
              <a:t>● یک ورزش مفید:</a:t>
            </a:r>
          </a:p>
          <a:p>
            <a:r>
              <a:rPr lang="fa-IR" dirty="0" smtClean="0"/>
              <a:t>▪ به پشت روی زمین نسبتاً نرمی بخوابید.</a:t>
            </a:r>
          </a:p>
          <a:p>
            <a:r>
              <a:rPr lang="fa-IR" dirty="0" smtClean="0"/>
              <a:t>پاها را خم کنید تا کف پایتان روی زمین قرار بگیرد ، دستانتان را به روی سینه قرار دهید . ابتدا سر را بلند کرده و سپس شانه ها را به آرامی ۳۰ تا ۴۰ سانتی متر بالا بیاورید و دوباره بخوابید . بلند شدن بیش از این مقدار عضلات پای شما را به کار می گیرد. ده مرتبه پشت سر هم ، این کار را انجام دهید . چند ثانیه استراحت کنید و ده مرتبه بعدی را انجام دهید. در ابتدا لازم نیست زیاد به خودتان فشار بیاورید ، زمانی که احساس کردید ، عضلات شکم شما قوی تر شده اند جسم سنگینی را در هنگام دراز نشست در دست ، روی سینه بگیرید تا فشار بیشتری به عضلات شکم وارد شود.</a:t>
            </a:r>
            <a:endParaRPr lang="fa-IR"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528" y="764704"/>
            <a:ext cx="2937925" cy="209851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554826719"/>
      </p:ext>
    </p:extLst>
  </p:cSld>
  <p:clrMapOvr>
    <a:masterClrMapping/>
  </p:clrMapOvr>
  <p:transition spd="slow">
    <p:cover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C99427-422C-4C07-A6CF-B0EB77FE9385}" type="slidenum">
              <a:rPr lang="fa-IR" smtClean="0"/>
              <a:t>14</a:t>
            </a:fld>
            <a:endParaRPr lang="fa-IR"/>
          </a:p>
        </p:txBody>
      </p:sp>
      <p:sp>
        <p:nvSpPr>
          <p:cNvPr id="3" name="Rectangle 2"/>
          <p:cNvSpPr/>
          <p:nvPr/>
        </p:nvSpPr>
        <p:spPr>
          <a:xfrm>
            <a:off x="1115616" y="2348880"/>
            <a:ext cx="7416824" cy="3600986"/>
          </a:xfrm>
          <a:prstGeom prst="rect">
            <a:avLst/>
          </a:prstGeom>
        </p:spPr>
        <p:txBody>
          <a:bodyPr wrap="square">
            <a:spAutoFit/>
          </a:bodyPr>
          <a:lstStyle/>
          <a:p>
            <a:r>
              <a:rPr lang="fa-IR" sz="3200" b="1" dirty="0" smtClean="0">
                <a:solidFill>
                  <a:srgbClr val="92D050"/>
                </a:solidFill>
              </a:rPr>
              <a:t>چرا باید به سونا برویم؟</a:t>
            </a:r>
          </a:p>
          <a:p>
            <a:endParaRPr lang="fa-IR" dirty="0" smtClean="0"/>
          </a:p>
          <a:p>
            <a:pPr algn="just"/>
            <a:r>
              <a:rPr lang="fa-IR" sz="2000" dirty="0" smtClean="0"/>
              <a:t>چرا باید به سونا برویم؟سونا یکی ازفعالیتهایی است، که تقریباً همه ورزشکاران با آن آشنا هستند و در سطح قهرمانی و حرفه ای و آماتوری به آن توجه خاصی دارند، اما این که چه فوایدی دارد و چگونه باید از آن استفاده کرد، دانستن آن برای همگان بسیار لازم به نظر می رسد.</a:t>
            </a:r>
          </a:p>
          <a:p>
            <a:pPr algn="just"/>
            <a:r>
              <a:rPr lang="fa-IR" sz="2000" dirty="0" smtClean="0"/>
              <a:t>اولین بار، فنلاندی ها سونا( خشک) را به کار گرفتند. گفته می شود از هر ۳ خانه در فنلاند، یکی دارای سونا است. همه از سونا می توانند استفاده کنند: پیر، جوان، مرد، نوزاد، خردسال و زنان باردار و حتی حیوانات، فقط باید پیش از استفاده با پزشک مشورت کرد.</a:t>
            </a:r>
          </a:p>
          <a:p>
            <a:pPr algn="just"/>
            <a:r>
              <a:rPr lang="fa-IR" sz="2000" dirty="0" smtClean="0"/>
              <a:t>فنلاندی ها معتقدند سونا بدن را از استرس ها و سموم آزاد می کند.</a:t>
            </a:r>
            <a:endParaRPr lang="fa-IR" sz="20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9592" y="1124744"/>
            <a:ext cx="2880320" cy="1899341"/>
          </a:xfrm>
          <a:prstGeom prst="rect">
            <a:avLst/>
          </a:prstGeom>
        </p:spPr>
      </p:pic>
    </p:spTree>
    <p:extLst>
      <p:ext uri="{BB962C8B-B14F-4D97-AF65-F5344CB8AC3E}">
        <p14:creationId xmlns:p14="http://schemas.microsoft.com/office/powerpoint/2010/main" val="1908896182"/>
      </p:ext>
    </p:extLst>
  </p:cSld>
  <p:clrMapOvr>
    <a:masterClrMapping/>
  </p:clrMapOvr>
  <mc:AlternateContent xmlns:mc="http://schemas.openxmlformats.org/markup-compatibility/2006">
    <mc:Choice xmlns:p14="http://schemas.microsoft.com/office/powerpoint/2010/main" Requires="p14">
      <p:transition spd="slow">
        <p14:flash/>
      </p:transition>
    </mc:Choice>
    <mc:Fallback>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C99427-422C-4C07-A6CF-B0EB77FE9385}" type="slidenum">
              <a:rPr lang="fa-IR" smtClean="0"/>
              <a:t>15</a:t>
            </a:fld>
            <a:endParaRPr lang="fa-IR"/>
          </a:p>
        </p:txBody>
      </p:sp>
      <p:sp>
        <p:nvSpPr>
          <p:cNvPr id="3" name="Rectangle 2"/>
          <p:cNvSpPr/>
          <p:nvPr/>
        </p:nvSpPr>
        <p:spPr>
          <a:xfrm>
            <a:off x="1043608" y="1916832"/>
            <a:ext cx="7668344" cy="3908762"/>
          </a:xfrm>
          <a:prstGeom prst="rect">
            <a:avLst/>
          </a:prstGeom>
        </p:spPr>
        <p:txBody>
          <a:bodyPr wrap="square">
            <a:spAutoFit/>
          </a:bodyPr>
          <a:lstStyle/>
          <a:p>
            <a:r>
              <a:rPr lang="fa-IR" sz="2800" b="1" dirty="0" smtClean="0">
                <a:solidFill>
                  <a:srgbClr val="92D050"/>
                </a:solidFill>
              </a:rPr>
              <a:t>● در سونا چه اتفاقی می افتد؟</a:t>
            </a:r>
          </a:p>
          <a:p>
            <a:pPr algn="just"/>
            <a:r>
              <a:rPr lang="fa-IR" sz="2000" dirty="0" smtClean="0"/>
              <a:t>به محض ورود به سونا، بدن به گرما واکنش نشان می دهد. درجه حرارت بدن به ۳۹ درجه سانتی گراد می رسد. مویرگها گشاد می شوند. منفذهای پوست باز می شود و شروع به تعریق زیاد می کنیم. جریان خون و جابه جایی مواد در بدن افزایش پیدا می کند. تعداد ضربان های قلب از متوسط ۷۰ به ۱۰۰عدد در دقیقه می رسد. راههای تنفسی بازتر می شوند. تنفس بهتر و راحت تر انجام می شود و میزان دریافت اکسیژن بر اثر تاثیرهوای خشک و گرم بیشتر می شود به دلیل تغییرات سریع درجه حرارت، انعطاف پذیری (الاستیسیته) عروق بهبود می یابد . روی تنفس پوست تاثیرعالی می گذارد و باعث سریع شدن سوخت و ساز سلولیت(چربی زیر پوست ران و کپل) می شود. بر اثر گرمای سونا بر سرعت متابولیسم افزوده می شود و با کمک سونا سبک تر و لاغرتر می شویم.</a:t>
            </a:r>
          </a:p>
          <a:p>
            <a:pPr algn="just"/>
            <a:r>
              <a:rPr lang="fa-IR" sz="2000" dirty="0" smtClean="0"/>
              <a:t>غیر از این ، سونا باعث بالارفتن مقاومت در مقابل عفونت های ویروسی می شود و دوباره سازی سلولها را تسریع می کند.</a:t>
            </a:r>
            <a:endParaRPr lang="fa-IR" sz="2000" dirty="0"/>
          </a:p>
        </p:txBody>
      </p:sp>
    </p:spTree>
    <p:extLst>
      <p:ext uri="{BB962C8B-B14F-4D97-AF65-F5344CB8AC3E}">
        <p14:creationId xmlns:p14="http://schemas.microsoft.com/office/powerpoint/2010/main" val="3725520283"/>
      </p:ext>
    </p:extLst>
  </p:cSld>
  <p:clrMapOvr>
    <a:masterClrMapping/>
  </p:clrMapOvr>
  <p:transition spd="slow">
    <p:pull dir="l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C99427-422C-4C07-A6CF-B0EB77FE9385}" type="slidenum">
              <a:rPr lang="fa-IR" smtClean="0"/>
              <a:t>16</a:t>
            </a:fld>
            <a:endParaRPr lang="fa-IR"/>
          </a:p>
        </p:txBody>
      </p:sp>
      <p:sp>
        <p:nvSpPr>
          <p:cNvPr id="3" name="Rectangle 2"/>
          <p:cNvSpPr/>
          <p:nvPr/>
        </p:nvSpPr>
        <p:spPr>
          <a:xfrm>
            <a:off x="611560" y="1844824"/>
            <a:ext cx="7903318" cy="3785652"/>
          </a:xfrm>
          <a:prstGeom prst="rect">
            <a:avLst/>
          </a:prstGeom>
        </p:spPr>
        <p:txBody>
          <a:bodyPr wrap="square">
            <a:spAutoFit/>
          </a:bodyPr>
          <a:lstStyle/>
          <a:p>
            <a:pPr algn="just"/>
            <a:r>
              <a:rPr lang="fa-IR" sz="2000" dirty="0" smtClean="0"/>
              <a:t>پیش از وارد شدن به سونا باید یک دوش عمیق بگیرید و سر را کاملاً خشک بکنید. در بدو ورود به داخل سونا، حتی المقدور در موقعیت خوابیده و با یک حوله بلند در زیر خود قرار بگیرید. از سکوهای پایین شروع کنید، زیرا درجه حرارت کمتر است. در شروع، زمان کوتاهی را در سونا بمانید و زمانی که بدن به آن عادت کرد تا ۳۰ دقیقه در موقعیت بمانید.</a:t>
            </a:r>
          </a:p>
          <a:p>
            <a:pPr algn="just"/>
            <a:r>
              <a:rPr lang="fa-IR" sz="2000" dirty="0" smtClean="0"/>
              <a:t>بعد از هر اقامت در سونا، تا حدود ۱ لیتر مایعات از دست می دهید، پس لازم است مایعات زیادی قبل و بعد تعریق بنوشید. از نوشیدن قهوه، الکل و نوشیدنی های گازدار خودداری کنید. با شکم پر به سونا نروید. با شکم خالی نیز رفتن به سونا پیشنهاد نمی شود. ۲ ساعت پیش از رفتن به سونا غذای سبک بخورید. قبل از خروج از سونا کمی نشسته، سپس بلند شوید. با این کار از سرگیجه احتمالی جلوگیری می کنید. اگر در سونا احساس ضعف یا سرگیجه کردید، از آن خارج شوید، به پشت بخوابید و پاهای خود را بالا بگیرید. بعد از خروج از سونا حتماً با آب سرد دوش بگیرید و یا داخل یک حوضچه آب سرد شوید. زیاده روی نکنید فقط تا زمانی در سونا بمانید که برای شما لذت بخش است.</a:t>
            </a:r>
            <a:endParaRPr lang="fa-IR" sz="2000" dirty="0"/>
          </a:p>
        </p:txBody>
      </p:sp>
    </p:spTree>
    <p:extLst>
      <p:ext uri="{BB962C8B-B14F-4D97-AF65-F5344CB8AC3E}">
        <p14:creationId xmlns:p14="http://schemas.microsoft.com/office/powerpoint/2010/main" val="3854120662"/>
      </p:ext>
    </p:extLst>
  </p:cSld>
  <p:clrMapOvr>
    <a:masterClrMapping/>
  </p:clrMapOvr>
  <mc:AlternateContent xmlns:mc="http://schemas.openxmlformats.org/markup-compatibility/2006">
    <mc:Choice xmlns:p14="http://schemas.microsoft.com/office/powerpoint/2010/main" Requires="p14">
      <p:transition spd="slow" p14:dur="1500">
        <p:split orient="vert" dir="in"/>
      </p:transition>
    </mc:Choice>
    <mc:Fallback>
      <p:transition spd="slow">
        <p:split orient="vert" dir="in"/>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C99427-422C-4C07-A6CF-B0EB77FE9385}" type="slidenum">
              <a:rPr lang="fa-IR" smtClean="0"/>
              <a:t>17</a:t>
            </a:fld>
            <a:endParaRPr lang="fa-IR"/>
          </a:p>
        </p:txBody>
      </p:sp>
      <p:sp>
        <p:nvSpPr>
          <p:cNvPr id="3" name="Rectangle 2"/>
          <p:cNvSpPr/>
          <p:nvPr/>
        </p:nvSpPr>
        <p:spPr>
          <a:xfrm>
            <a:off x="423714" y="1772816"/>
            <a:ext cx="8460432" cy="4431983"/>
          </a:xfrm>
          <a:prstGeom prst="rect">
            <a:avLst/>
          </a:prstGeom>
        </p:spPr>
        <p:txBody>
          <a:bodyPr wrap="square">
            <a:spAutoFit/>
          </a:bodyPr>
          <a:lstStyle/>
          <a:p>
            <a:r>
              <a:rPr lang="fa-IR" sz="2800" b="1" dirty="0" smtClean="0">
                <a:solidFill>
                  <a:srgbClr val="92D050"/>
                </a:solidFill>
              </a:rPr>
              <a:t>● تفاوت میان سونای خشک و تر :</a:t>
            </a:r>
          </a:p>
          <a:p>
            <a:pPr algn="just"/>
            <a:r>
              <a:rPr lang="fa-IR" dirty="0" smtClean="0"/>
              <a:t>سونای خشک، مشهورترین و پرطرفدارترین سونا در جهان است. نام آن از زبان فنلاندی گرفته شده و از چوب ساخته می شود. معمولاً وقتی صحبت از سونا می شود، منظور سونای خشک است، ولی سونای تر( ترک) و همچنین سونای روسی نیز معروف اند. در سونای خشک، درجه حرارت بین ۸۰ تا ۱۳۰ درجه سانتی گراد است. ولی در سونای تر بندرت از ۵۰ درجه تجاوز می کند. سونای تر حداکثر درجه رطوبت را دارد.</a:t>
            </a:r>
          </a:p>
          <a:p>
            <a:pPr algn="just"/>
            <a:r>
              <a:rPr lang="fa-IR" dirty="0" smtClean="0"/>
              <a:t>به علت اختلاف در میزان رطوبت هوا سونای تر بعد از سونای خشک پیشنهاد می شود.</a:t>
            </a:r>
          </a:p>
          <a:p>
            <a:r>
              <a:rPr lang="fa-IR" sz="2400" b="1" dirty="0" smtClean="0"/>
              <a:t>- تذکر:</a:t>
            </a:r>
          </a:p>
          <a:p>
            <a:pPr algn="justLow"/>
            <a:r>
              <a:rPr lang="fa-IR" sz="2000" dirty="0" smtClean="0"/>
              <a:t>پیش از رفتن به سونا با پزشک خود مشورت کنید. به افرادی که از بیماری های قلبی عروقی، ریوی و یا واریس رنج می برند، رفتن به سونا پیشنهاد نمی شود.</a:t>
            </a:r>
          </a:p>
          <a:p>
            <a:pPr algn="justLow"/>
            <a:r>
              <a:rPr lang="fa-IR" sz="2000" dirty="0" smtClean="0"/>
              <a:t>برای بعضی ها سونا مانند شوک است. باید محتاط بود و به سفارش متخصصان گوش داد و اصول تجربه شده را رعایت کرد.</a:t>
            </a:r>
          </a:p>
          <a:p>
            <a:pPr algn="justLow"/>
            <a:r>
              <a:rPr lang="fa-IR" sz="2000" dirty="0" smtClean="0"/>
              <a:t>چرب کردن پوست با روغنهای مختلف قبل از رفتن یا در حین حضور در سونا پیشنهاد می شود. معمولاً این کار را بعضی افراد برای تحریک تعریق خود انجام می دهند، که باعث خفه کردن پوست می شود.</a:t>
            </a:r>
            <a:endParaRPr lang="fa-IR" sz="2000" dirty="0"/>
          </a:p>
        </p:txBody>
      </p:sp>
    </p:spTree>
    <p:extLst>
      <p:ext uri="{BB962C8B-B14F-4D97-AF65-F5344CB8AC3E}">
        <p14:creationId xmlns:p14="http://schemas.microsoft.com/office/powerpoint/2010/main" val="2296510568"/>
      </p:ext>
    </p:extLst>
  </p:cSld>
  <p:clrMapOvr>
    <a:masterClrMapping/>
  </p:clrMapOvr>
  <p:transition>
    <p:cut thruBlk="1"/>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C99427-422C-4C07-A6CF-B0EB77FE9385}" type="slidenum">
              <a:rPr lang="fa-IR" smtClean="0"/>
              <a:t>18</a:t>
            </a:fld>
            <a:endParaRPr lang="fa-IR"/>
          </a:p>
        </p:txBody>
      </p:sp>
      <p:sp>
        <p:nvSpPr>
          <p:cNvPr id="3" name="Rectangle 2"/>
          <p:cNvSpPr/>
          <p:nvPr/>
        </p:nvSpPr>
        <p:spPr>
          <a:xfrm>
            <a:off x="1403648" y="2204864"/>
            <a:ext cx="7272808" cy="3877985"/>
          </a:xfrm>
          <a:prstGeom prst="rect">
            <a:avLst/>
          </a:prstGeom>
        </p:spPr>
        <p:txBody>
          <a:bodyPr wrap="square">
            <a:spAutoFit/>
          </a:bodyPr>
          <a:lstStyle/>
          <a:p>
            <a:r>
              <a:rPr lang="fa-IR" sz="2800" b="1" dirty="0" smtClean="0">
                <a:solidFill>
                  <a:srgbClr val="92D050"/>
                </a:solidFill>
              </a:rPr>
              <a:t>۱۰ فایده ورزش کردن:</a:t>
            </a:r>
          </a:p>
          <a:p>
            <a:endParaRPr lang="fa-IR" dirty="0" smtClean="0"/>
          </a:p>
          <a:p>
            <a:r>
              <a:rPr lang="fa-IR" sz="2000" dirty="0" smtClean="0"/>
              <a:t>۱- کمک می کند که بهتر و راحت تر بخوابید.</a:t>
            </a:r>
          </a:p>
          <a:p>
            <a:r>
              <a:rPr lang="fa-IR" sz="2000" dirty="0" smtClean="0"/>
              <a:t>۲- باعث می شود دیرتر پیر شوید و از مرگ نابهنگام هم جلوگیری می کند.</a:t>
            </a:r>
          </a:p>
          <a:p>
            <a:r>
              <a:rPr lang="fa-IR" sz="2000" dirty="0" smtClean="0"/>
              <a:t>۳- مفصل ها، استخوان ها و ماهیچه های شما را سالم تر نگاه خواهد داشت.</a:t>
            </a:r>
          </a:p>
          <a:p>
            <a:r>
              <a:rPr lang="fa-IR" sz="2000" dirty="0" smtClean="0"/>
              <a:t>۴- سیستم دفاعی بدنتان را تقویت خواهد کرد.</a:t>
            </a:r>
          </a:p>
          <a:p>
            <a:r>
              <a:rPr lang="fa-IR" sz="2000" dirty="0" smtClean="0"/>
              <a:t>۵- حافظه را قوی تر خواهد کرد.</a:t>
            </a:r>
          </a:p>
          <a:p>
            <a:r>
              <a:rPr lang="fa-IR" sz="2000" dirty="0" smtClean="0"/>
              <a:t>۶- اعتماد به نفس را بالا می برد.</a:t>
            </a:r>
          </a:p>
          <a:p>
            <a:r>
              <a:rPr lang="fa-IR" sz="2000" dirty="0" smtClean="0"/>
              <a:t>۷- انرژی و تحمل شما را بالا می برد.</a:t>
            </a:r>
          </a:p>
          <a:p>
            <a:r>
              <a:rPr lang="fa-IR" sz="2000" dirty="0" smtClean="0"/>
              <a:t>۸- شور جنسی و قدرت شما را در مسائل جنسی افزایش می دهد.</a:t>
            </a:r>
          </a:p>
          <a:p>
            <a:r>
              <a:rPr lang="fa-IR" sz="2000" dirty="0" smtClean="0"/>
              <a:t>۹- فشارهای عصبی، افسردگی و اضطراب را کاهش می دهد.</a:t>
            </a:r>
          </a:p>
          <a:p>
            <a:r>
              <a:rPr lang="fa-IR" sz="2000" dirty="0" smtClean="0"/>
              <a:t>۱۰- احتمال ابتلا به بسیاری از بیماری ها را کاهش می دهد.</a:t>
            </a:r>
            <a:endParaRPr lang="fa-IR" sz="20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3568" y="980728"/>
            <a:ext cx="2916324" cy="2160240"/>
          </a:xfrm>
          <a:prstGeom prst="rect">
            <a:avLst/>
          </a:prstGeom>
        </p:spPr>
      </p:pic>
    </p:spTree>
    <p:extLst>
      <p:ext uri="{BB962C8B-B14F-4D97-AF65-F5344CB8AC3E}">
        <p14:creationId xmlns:p14="http://schemas.microsoft.com/office/powerpoint/2010/main" val="1956694021"/>
      </p:ext>
    </p:extLst>
  </p:cSld>
  <p:clrMapOvr>
    <a:masterClrMapping/>
  </p:clrMapOvr>
  <mc:AlternateContent xmlns:mc="http://schemas.openxmlformats.org/markup-compatibility/2006">
    <mc:Choice xmlns:p14="http://schemas.microsoft.com/office/powerpoint/2010/main" Requires="p14">
      <p:transition spd="slow" p14:dur="1400">
        <p14:doors/>
      </p:transition>
    </mc:Choice>
    <mc:Fallback>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C99427-422C-4C07-A6CF-B0EB77FE9385}" type="slidenum">
              <a:rPr lang="fa-IR" smtClean="0"/>
              <a:t>19</a:t>
            </a:fld>
            <a:endParaRPr lang="fa-IR"/>
          </a:p>
        </p:txBody>
      </p:sp>
      <p:sp>
        <p:nvSpPr>
          <p:cNvPr id="4" name="Rectangle 3"/>
          <p:cNvSpPr/>
          <p:nvPr/>
        </p:nvSpPr>
        <p:spPr>
          <a:xfrm>
            <a:off x="5436096" y="1844824"/>
            <a:ext cx="2986608" cy="4154984"/>
          </a:xfrm>
          <a:prstGeom prst="rect">
            <a:avLst/>
          </a:prstGeom>
        </p:spPr>
        <p:txBody>
          <a:bodyPr wrap="square">
            <a:spAutoFit/>
          </a:bodyPr>
          <a:lstStyle/>
          <a:p>
            <a:r>
              <a:rPr lang="fa-IR" sz="2400" b="1" dirty="0" smtClean="0">
                <a:solidFill>
                  <a:srgbClr val="92D050"/>
                </a:solidFill>
              </a:rPr>
              <a:t>کدام زمان بهتر است ورزش کنیم صبح یا عصر ؟</a:t>
            </a:r>
          </a:p>
          <a:p>
            <a:endParaRPr lang="fa-IR" dirty="0" smtClean="0"/>
          </a:p>
          <a:p>
            <a:pPr algn="just"/>
            <a:r>
              <a:rPr lang="fa-IR" dirty="0" smtClean="0"/>
              <a:t>نتایج یک مطالعه جدید نشان می‌دهد، ورزش کردن در ساعات پایانی روز هنگام غروب خورشید بهتر از ورزش کردن در اول صبح است. محققان تأکید می‌کنند که ورزش کردن در این ساعات روز می‌تواند بهترین اثر را بر تولید هورمون‌ها در بدن گذاشته و به فعالیت بهتر مغز کمک کند. از سوی دیگر، ورزش هنگام غروب آفتاب به کنترل مناسب دمای بدن کمک خواهد کرد.</a:t>
            </a:r>
            <a:endParaRPr lang="fa-IR"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37" y="2204864"/>
            <a:ext cx="4043023" cy="2664296"/>
          </a:xfrm>
          <a:prstGeom prst="rect">
            <a:avLst/>
          </a:prstGeom>
        </p:spPr>
      </p:pic>
    </p:spTree>
    <p:extLst>
      <p:ext uri="{BB962C8B-B14F-4D97-AF65-F5344CB8AC3E}">
        <p14:creationId xmlns:p14="http://schemas.microsoft.com/office/powerpoint/2010/main" val="1824565479"/>
      </p:ext>
    </p:extLst>
  </p:cSld>
  <p:clrMapOvr>
    <a:masterClrMapping/>
  </p:clrMapOvr>
  <mc:AlternateContent xmlns:mc="http://schemas.openxmlformats.org/markup-compatibility/2006">
    <mc:Choice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03648" y="1947714"/>
            <a:ext cx="5832648" cy="2585323"/>
          </a:xfrm>
          <a:prstGeom prst="rect">
            <a:avLst/>
          </a:prstGeom>
        </p:spPr>
        <p:txBody>
          <a:bodyPr wrap="square">
            <a:spAutoFit/>
          </a:bodyPr>
          <a:lstStyle/>
          <a:p>
            <a:pPr algn="ctr"/>
            <a:r>
              <a:rPr lang="fa-IR" sz="2400" dirty="0" smtClean="0">
                <a:solidFill>
                  <a:srgbClr val="92D050"/>
                </a:solidFill>
              </a:rPr>
              <a:t> </a:t>
            </a:r>
            <a:r>
              <a:rPr lang="fa-IR" sz="5400" b="1" dirty="0" smtClean="0">
                <a:solidFill>
                  <a:srgbClr val="92D050"/>
                </a:solidFill>
              </a:rPr>
              <a:t>اصول و مبانی تمرین </a:t>
            </a:r>
          </a:p>
          <a:p>
            <a:pPr algn="ctr"/>
            <a:r>
              <a:rPr lang="fa-IR" sz="5400" b="1" dirty="0" smtClean="0">
                <a:solidFill>
                  <a:srgbClr val="92D050"/>
                </a:solidFill>
              </a:rPr>
              <a:t>و </a:t>
            </a:r>
          </a:p>
          <a:p>
            <a:pPr algn="ctr"/>
            <a:r>
              <a:rPr lang="fa-IR" sz="5400" b="1" dirty="0" smtClean="0">
                <a:solidFill>
                  <a:srgbClr val="92D050"/>
                </a:solidFill>
              </a:rPr>
              <a:t>آمادگی جسمانی </a:t>
            </a:r>
            <a:endParaRPr lang="fa-IR" sz="5400" b="1" dirty="0">
              <a:solidFill>
                <a:srgbClr val="92D050"/>
              </a:solidFill>
            </a:endParaRPr>
          </a:p>
        </p:txBody>
      </p:sp>
      <p:sp>
        <p:nvSpPr>
          <p:cNvPr id="5" name="Slide Number Placeholder 4"/>
          <p:cNvSpPr>
            <a:spLocks noGrp="1"/>
          </p:cNvSpPr>
          <p:nvPr>
            <p:ph type="sldNum" sz="quarter" idx="12"/>
          </p:nvPr>
        </p:nvSpPr>
        <p:spPr/>
        <p:txBody>
          <a:bodyPr/>
          <a:lstStyle/>
          <a:p>
            <a:fld id="{28C99427-422C-4C07-A6CF-B0EB77FE9385}" type="slidenum">
              <a:rPr lang="fa-IR" smtClean="0"/>
              <a:t>2</a:t>
            </a:fld>
            <a:endParaRPr lang="fa-IR"/>
          </a:p>
        </p:txBody>
      </p:sp>
    </p:spTree>
    <p:extLst>
      <p:ext uri="{BB962C8B-B14F-4D97-AF65-F5344CB8AC3E}">
        <p14:creationId xmlns:p14="http://schemas.microsoft.com/office/powerpoint/2010/main" val="223694873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C99427-422C-4C07-A6CF-B0EB77FE9385}" type="slidenum">
              <a:rPr lang="fa-IR" smtClean="0"/>
              <a:t>20</a:t>
            </a:fld>
            <a:endParaRPr lang="fa-IR"/>
          </a:p>
        </p:txBody>
      </p:sp>
      <p:sp>
        <p:nvSpPr>
          <p:cNvPr id="3" name="Rectangle 2"/>
          <p:cNvSpPr/>
          <p:nvPr/>
        </p:nvSpPr>
        <p:spPr>
          <a:xfrm>
            <a:off x="534938" y="1628800"/>
            <a:ext cx="7848872" cy="4678204"/>
          </a:xfrm>
          <a:prstGeom prst="rect">
            <a:avLst/>
          </a:prstGeom>
        </p:spPr>
        <p:txBody>
          <a:bodyPr wrap="square">
            <a:spAutoFit/>
          </a:bodyPr>
          <a:lstStyle/>
          <a:p>
            <a:r>
              <a:rPr lang="fa-IR" sz="2800" b="1" dirty="0" smtClean="0">
                <a:solidFill>
                  <a:srgbClr val="92D050"/>
                </a:solidFill>
              </a:rPr>
              <a:t>● رکورد زدن:</a:t>
            </a:r>
          </a:p>
          <a:p>
            <a:pPr algn="justLow"/>
            <a:r>
              <a:rPr lang="fa-IR" dirty="0" smtClean="0"/>
              <a:t>این مطالعه تأمل برانگیز در دانشگاه کارولینای جنوبی انجام شده است. سرپرستی این گروه تحقیقاتی را دکتر کرویستوفر کلین که دارای مدرک دکترا در علوم ورزشی است برعهده داشته است.</a:t>
            </a:r>
          </a:p>
          <a:p>
            <a:pPr algn="justLow"/>
            <a:r>
              <a:rPr lang="fa-IR" dirty="0" smtClean="0"/>
              <a:t>این مطالعه روی ۲۵ شناگر حرفه‌ای انجام شده است. ۱۳ نفر از این شناگران خانم و ۱۲ نفر بقیه مرد بودند و در محدوده سنی ۱۶ تا ۲۵ سال قرار داشتند.</a:t>
            </a:r>
          </a:p>
          <a:p>
            <a:pPr algn="justLow"/>
            <a:r>
              <a:rPr lang="fa-IR" dirty="0" smtClean="0"/>
              <a:t>از این افراد در خواست شد که چهار روز آخر هفته را در یک آزمایشگاه بمانند و در طول این زمان، مطالعات دانشمندان روی این افراد انجام شد. در این مدت این ورزشکاران دو ساعت بیدار بوده و به دنبال آن یک ساعت استراحت می‌کردند. غذاهائی که در طول روز به آنها داده می‌شد، مشابه یکدیگر بود و در طول روز، نورهائی که شبیه‌سازی نور خورشید در ساعات متفاوت روز بود، در این فضای آزمایشگاهی تابیده می‌شد. دانشمندان تلاش کردند که ساعت زیستی بدن این افراد را فعال نگه داشته تا آنها را کنترل کنند. این شناگران هر ۹ ساعت یک بار به استخر می‌رفتند و ۲۰۰ متر را در استخر شنا می‌کردند.</a:t>
            </a:r>
          </a:p>
          <a:p>
            <a:pPr algn="justLow"/>
            <a:r>
              <a:rPr lang="fa-IR" dirty="0" smtClean="0"/>
              <a:t>در این ۲۰۰ متر از هر یک از این شناگران خواسته شد با حداکثر سرعت خود شنا کنند و دانشمندان رکوردهای این شناگران را در ساعات مختلف روز ثبت کردند، جالب این‌جا بود که این شناگران در حوالی ساعت ۱۱ شب بیشترین رکوردها را به‌دست آوردند و برخلاف انتظار، در ساعت ۵ صبح کمترین سرعت را در هنگام شنا کردن داشتند.</a:t>
            </a:r>
            <a:endParaRPr lang="fa-IR" dirty="0"/>
          </a:p>
        </p:txBody>
      </p:sp>
    </p:spTree>
    <p:extLst>
      <p:ext uri="{BB962C8B-B14F-4D97-AF65-F5344CB8AC3E}">
        <p14:creationId xmlns:p14="http://schemas.microsoft.com/office/powerpoint/2010/main" val="932320815"/>
      </p:ext>
    </p:extLst>
  </p:cSld>
  <p:clrMapOvr>
    <a:masterClrMapping/>
  </p:clrMapOvr>
  <mc:AlternateContent xmlns:mc="http://schemas.openxmlformats.org/markup-compatibility/2006">
    <mc:Choice xmlns:p14="http://schemas.microsoft.com/office/powerpoint/2010/main" Requires="p14">
      <p:transition spd="slow" p14:dur="1200">
        <p14:flip dir="r"/>
      </p:transition>
    </mc:Choice>
    <mc:Fallback>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C99427-422C-4C07-A6CF-B0EB77FE9385}" type="slidenum">
              <a:rPr lang="fa-IR" smtClean="0"/>
              <a:t>21</a:t>
            </a:fld>
            <a:endParaRPr lang="fa-IR"/>
          </a:p>
        </p:txBody>
      </p:sp>
      <p:sp>
        <p:nvSpPr>
          <p:cNvPr id="3" name="Rectangle 2"/>
          <p:cNvSpPr/>
          <p:nvPr/>
        </p:nvSpPr>
        <p:spPr>
          <a:xfrm>
            <a:off x="257944" y="1556792"/>
            <a:ext cx="8640960" cy="4401205"/>
          </a:xfrm>
          <a:prstGeom prst="rect">
            <a:avLst/>
          </a:prstGeom>
        </p:spPr>
        <p:txBody>
          <a:bodyPr wrap="square">
            <a:spAutoFit/>
          </a:bodyPr>
          <a:lstStyle/>
          <a:p>
            <a:r>
              <a:rPr lang="fa-IR" sz="2800" dirty="0" smtClean="0">
                <a:solidFill>
                  <a:srgbClr val="92D050"/>
                </a:solidFill>
              </a:rPr>
              <a:t>● اهمیت ساعت بدن:</a:t>
            </a:r>
          </a:p>
          <a:p>
            <a:pPr algn="justLow"/>
            <a:r>
              <a:rPr lang="fa-IR" dirty="0" smtClean="0"/>
              <a:t>محققان هنوز به‌درستی نمی‌دانند که چرا بهترین نتایج در هنگام ورزش کردن بعد از ظهر به‌دست می‌آید ولی به‌نظر می‌رسد ساعت زیستی بدن در این میان نقش اصلی را برعهده دارد. این تنظیم داخلی موجب می‌شود دمای بدن انسان در صبح کاهش و در ساعات بعدی روز و پس از غروب آفتاب، افزایش یابد. محققان می‌گویند افزایش دمای بدن به فرد کمک می‌کند بتواند ورزش‌های غیرهوازی و تمرینات کششی را بهتر انجام دهد.</a:t>
            </a:r>
          </a:p>
          <a:p>
            <a:pPr algn="justLow"/>
            <a:r>
              <a:rPr lang="fa-IR" dirty="0" smtClean="0"/>
              <a:t>به‌نظر می‌رسد افزایش دمای بدن در ساعات پایان شبانه‌ روز که تحت کنترل ساعات زیستی بدن است، می‌تواند بر خلق و خوی ورزشکاران نیز اثر مثبت بگذارد. به این ترتیب، ورزشکاران می‌توانند با روحیه بهتر، نتایج چشمگیرتری را به‌دست آورند و مؤثرتر ورزش کنند.</a:t>
            </a:r>
          </a:p>
          <a:p>
            <a:pPr algn="justLow"/>
            <a:r>
              <a:rPr lang="fa-IR" dirty="0" smtClean="0"/>
              <a:t>به‌نظر می‌رسد نتایج این مطالعه می‌تواند برای ورزشکاران حرفه‌ای بسیار مفید باشد. هنگامی که این ورزشکاران برای مسابقات ورزشی به کشور دیگری می‌روند، مدتی طول خواهد کشید که به آب و هوای کشور جدید خو بگیرند و ساعت زیستی بدنشان با موقعیت جدید انطباق پیدا کند. بنابر توصیه‌های جدید بهتر است ورزشکاران دو هفته پیش از مسابقات در کشور موردنظر حاضر شوند تا در روزهای مسابقه ساعت زیستی بدنشان کاملاً با فضای جدید منطبق شود این محققان اعتقاد دارند حتی می‌توان ورزشکاران را در شرایطی نگه داشت که گرچه مسابقات در ساعات روز برگزار می‌شود، تصور کنند که هنوز بعد از ظهر است و این تصور که از توجه به ساعت زیستی بدنشان در شرایط شبیه‌سازی شده به‌دست می‌آید به آنها کمک کند که در رقابت‌ها موفق‌تر ظاهر شوند.</a:t>
            </a:r>
            <a:endParaRPr lang="fa-IR" dirty="0"/>
          </a:p>
        </p:txBody>
      </p:sp>
    </p:spTree>
    <p:extLst>
      <p:ext uri="{BB962C8B-B14F-4D97-AF65-F5344CB8AC3E}">
        <p14:creationId xmlns:p14="http://schemas.microsoft.com/office/powerpoint/2010/main" val="3820859561"/>
      </p:ext>
    </p:extLst>
  </p:cSld>
  <p:clrMapOvr>
    <a:masterClrMapping/>
  </p:clrMapOvr>
  <p:transition spd="slow">
    <p:wedg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C99427-422C-4C07-A6CF-B0EB77FE9385}" type="slidenum">
              <a:rPr lang="fa-IR" smtClean="0"/>
              <a:t>22</a:t>
            </a:fld>
            <a:endParaRPr lang="fa-IR"/>
          </a:p>
        </p:txBody>
      </p:sp>
      <p:sp>
        <p:nvSpPr>
          <p:cNvPr id="3" name="Rectangle 2"/>
          <p:cNvSpPr/>
          <p:nvPr/>
        </p:nvSpPr>
        <p:spPr>
          <a:xfrm>
            <a:off x="683568" y="1772816"/>
            <a:ext cx="7632848" cy="2308324"/>
          </a:xfrm>
          <a:prstGeom prst="rect">
            <a:avLst/>
          </a:prstGeom>
        </p:spPr>
        <p:txBody>
          <a:bodyPr wrap="square">
            <a:spAutoFit/>
          </a:bodyPr>
          <a:lstStyle/>
          <a:p>
            <a:r>
              <a:rPr lang="fa-IR" sz="2400" b="1" dirty="0" smtClean="0">
                <a:solidFill>
                  <a:srgbClr val="92D050"/>
                </a:solidFill>
              </a:rPr>
              <a:t>● صبح یا عصر خودتان انتخاب کنید؟</a:t>
            </a:r>
          </a:p>
          <a:p>
            <a:pPr algn="just"/>
            <a:r>
              <a:rPr lang="fa-IR" sz="2000" dirty="0" smtClean="0"/>
              <a:t>نتایج مطالعات دانشمندان مختلف نشان می‌دهد که هنوز اتفاق نظری میان آنها درباره بهترین زمان ورزش کردن وجود ندارد ولی به‌نظر می‌رسد با توجه به ساعت زیستی بدن و دما و ترشح هورمون‌ها در بدن بهترین زمان، بعد از ظهرها و حدود ساعت ۶ بعد از ظهر است. به هر حال ورزش کردن در صبح فواید و مضرات خاص خودش را دارد. بیائید با هم به نکات مثبت و منفی ورزش صبحگاهی نظری بیندازیم و قضاوت نهائی را برعهده خود شما بگذاریم.</a:t>
            </a:r>
            <a:endParaRPr lang="fa-IR" sz="2000"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47664" y="3861048"/>
            <a:ext cx="5688632" cy="2360855"/>
          </a:xfrm>
          <a:prstGeom prst="rect">
            <a:avLst/>
          </a:prstGeom>
        </p:spPr>
      </p:pic>
    </p:spTree>
    <p:extLst>
      <p:ext uri="{BB962C8B-B14F-4D97-AF65-F5344CB8AC3E}">
        <p14:creationId xmlns:p14="http://schemas.microsoft.com/office/powerpoint/2010/main" val="2181221454"/>
      </p:ext>
    </p:extLst>
  </p:cSld>
  <p:clrMapOvr>
    <a:masterClrMapping/>
  </p:clrMapOvr>
  <p:transition spd="slow">
    <p:pull dir="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C99427-422C-4C07-A6CF-B0EB77FE9385}" type="slidenum">
              <a:rPr lang="fa-IR" smtClean="0"/>
              <a:t>23</a:t>
            </a:fld>
            <a:endParaRPr lang="fa-IR"/>
          </a:p>
        </p:txBody>
      </p:sp>
      <p:sp>
        <p:nvSpPr>
          <p:cNvPr id="3" name="Rectangle 2"/>
          <p:cNvSpPr/>
          <p:nvPr/>
        </p:nvSpPr>
        <p:spPr>
          <a:xfrm>
            <a:off x="683568" y="1844824"/>
            <a:ext cx="7776864" cy="3508653"/>
          </a:xfrm>
          <a:prstGeom prst="rect">
            <a:avLst/>
          </a:prstGeom>
        </p:spPr>
        <p:txBody>
          <a:bodyPr wrap="square">
            <a:spAutoFit/>
          </a:bodyPr>
          <a:lstStyle/>
          <a:p>
            <a:r>
              <a:rPr lang="fa-IR" sz="2400" b="1" dirty="0" smtClean="0">
                <a:solidFill>
                  <a:srgbClr val="92D050"/>
                </a:solidFill>
              </a:rPr>
              <a:t>● نکات مثبت ورزش صبحگاهی:</a:t>
            </a:r>
          </a:p>
          <a:p>
            <a:endParaRPr lang="fa-IR" dirty="0" smtClean="0"/>
          </a:p>
          <a:p>
            <a:r>
              <a:rPr lang="fa-IR" sz="2000" b="1" dirty="0" smtClean="0"/>
              <a:t>▪ آلودگی هوا در صبح کمتر است و می‌توانید در هوای پاک صبح ورزش کنید.</a:t>
            </a:r>
          </a:p>
          <a:p>
            <a:r>
              <a:rPr lang="fa-IR" sz="2000" b="1" dirty="0" smtClean="0"/>
              <a:t>▪ اگر کمی زودتر از خواب بیدار شوید، زمان کافی برای ورزش کردن خواهید داشت.</a:t>
            </a:r>
          </a:p>
          <a:p>
            <a:r>
              <a:rPr lang="fa-IR" sz="2000" b="1" dirty="0" smtClean="0"/>
              <a:t>▪ هنگامی که در ساعات اولیه روز ورزش می‌کنید، سرعت ضربان قلبتان را افزایش می‌دهید و در ساعات اولیه روز کالری‌های اضافی را می‌سوزانید.</a:t>
            </a:r>
          </a:p>
          <a:p>
            <a:r>
              <a:rPr lang="fa-IR" sz="2000" b="1" dirty="0" smtClean="0"/>
              <a:t>▪ ورزش کردن در ساعات اولیه روز به شما کمک می‌کند انرژی جسمی و روحی کافی برای فعالیت روزانه به‌دست آورید.</a:t>
            </a:r>
          </a:p>
          <a:p>
            <a:r>
              <a:rPr lang="fa-IR" sz="2000" b="1" dirty="0" smtClean="0"/>
              <a:t>▪ ورزش صبحگاهی توانائی و قدرت فعالیت‌های ذهنی شما را افزایش می‌دهد.</a:t>
            </a:r>
          </a:p>
          <a:p>
            <a:r>
              <a:rPr lang="fa-IR" sz="2000" b="1" dirty="0" smtClean="0"/>
              <a:t>▪ در تابستان، در ساعات صبح معمولاً دمای هوا پائین‌تر است و شما می‌توانید بهتر ورزش کنید.</a:t>
            </a:r>
            <a:endParaRPr lang="fa-IR" sz="2000" b="1" dirty="0"/>
          </a:p>
        </p:txBody>
      </p:sp>
    </p:spTree>
    <p:extLst>
      <p:ext uri="{BB962C8B-B14F-4D97-AF65-F5344CB8AC3E}">
        <p14:creationId xmlns:p14="http://schemas.microsoft.com/office/powerpoint/2010/main" val="4000795433"/>
      </p:ext>
    </p:extLst>
  </p:cSld>
  <p:clrMapOvr>
    <a:masterClrMapping/>
  </p:clrMapOvr>
  <p:transition spd="slow">
    <p:randomBa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C99427-422C-4C07-A6CF-B0EB77FE9385}" type="slidenum">
              <a:rPr lang="fa-IR" smtClean="0"/>
              <a:t>24</a:t>
            </a:fld>
            <a:endParaRPr lang="fa-IR"/>
          </a:p>
        </p:txBody>
      </p:sp>
      <p:sp>
        <p:nvSpPr>
          <p:cNvPr id="3" name="Rectangle 2"/>
          <p:cNvSpPr/>
          <p:nvPr/>
        </p:nvSpPr>
        <p:spPr>
          <a:xfrm>
            <a:off x="1029612" y="3717032"/>
            <a:ext cx="7560840" cy="2369880"/>
          </a:xfrm>
          <a:prstGeom prst="rect">
            <a:avLst/>
          </a:prstGeom>
        </p:spPr>
        <p:txBody>
          <a:bodyPr wrap="square">
            <a:spAutoFit/>
          </a:bodyPr>
          <a:lstStyle/>
          <a:p>
            <a:r>
              <a:rPr lang="fa-IR" sz="2400" b="1" dirty="0" smtClean="0">
                <a:solidFill>
                  <a:srgbClr val="92D050"/>
                </a:solidFill>
              </a:rPr>
              <a:t>● نکات منفی ورزش صبحگاهی:</a:t>
            </a:r>
          </a:p>
          <a:p>
            <a:endParaRPr lang="fa-IR" sz="2400" b="1" dirty="0" smtClean="0">
              <a:solidFill>
                <a:srgbClr val="92D050"/>
              </a:solidFill>
            </a:endParaRPr>
          </a:p>
          <a:p>
            <a:pPr algn="just"/>
            <a:r>
              <a:rPr lang="fa-IR" sz="2000" dirty="0" smtClean="0"/>
              <a:t>▪ دمای بدن انسان، یک تا سه ساعت پیش از برخاستن از خواب در پائین‌ترین مقدار خود است. بنابراین ساعات اولیه روز شاید زمان مناسبی برای فعالیت عضلانی نباشد، چون جریان خون و انرژی کلی بدن در سطح پائین‌تری قرار دارد، برای فعالیت عضلانی باید خون با سرعت کافی به عضلات برسد و سلول‌های عضلانی، انرژی لازم را برای فعالیت داشته باشند.</a:t>
            </a:r>
            <a:endParaRPr lang="fa-IR" sz="20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4838" y="1628800"/>
            <a:ext cx="3429830" cy="2569062"/>
          </a:xfrm>
          <a:prstGeom prst="rect">
            <a:avLst/>
          </a:prstGeom>
        </p:spPr>
      </p:pic>
    </p:spTree>
    <p:extLst>
      <p:ext uri="{BB962C8B-B14F-4D97-AF65-F5344CB8AC3E}">
        <p14:creationId xmlns:p14="http://schemas.microsoft.com/office/powerpoint/2010/main" val="2770635835"/>
      </p:ext>
    </p:extLst>
  </p:cSld>
  <p:clrMapOvr>
    <a:masterClrMapping/>
  </p:clrMapOvr>
  <mc:AlternateContent xmlns:mc="http://schemas.openxmlformats.org/markup-compatibility/2006">
    <mc:Choice xmlns:p14="http://schemas.microsoft.com/office/powerpoint/2010/main" Requires="p14">
      <p:transition spd="slow" p14:dur="900">
        <p14:warp/>
      </p:transition>
    </mc:Choice>
    <mc:Fallback>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C99427-422C-4C07-A6CF-B0EB77FE9385}" type="slidenum">
              <a:rPr lang="fa-IR" smtClean="0"/>
              <a:t>25</a:t>
            </a:fld>
            <a:endParaRPr lang="fa-IR"/>
          </a:p>
        </p:txBody>
      </p:sp>
      <p:sp>
        <p:nvSpPr>
          <p:cNvPr id="3" name="Rectangle 2"/>
          <p:cNvSpPr/>
          <p:nvPr/>
        </p:nvSpPr>
        <p:spPr>
          <a:xfrm>
            <a:off x="611560" y="1879898"/>
            <a:ext cx="7992888" cy="1477328"/>
          </a:xfrm>
          <a:prstGeom prst="rect">
            <a:avLst/>
          </a:prstGeom>
        </p:spPr>
        <p:txBody>
          <a:bodyPr wrap="square">
            <a:spAutoFit/>
          </a:bodyPr>
          <a:lstStyle/>
          <a:p>
            <a:pPr algn="justLow"/>
            <a:r>
              <a:rPr lang="fa-IR" dirty="0" smtClean="0"/>
              <a:t>▪ ماهیچه‌های گرم نشده و سفت در ساعات اولیه برخاستن از خواب می‌توانند زمینه آسیب‌های ورزشی را فراهم آورند.</a:t>
            </a:r>
          </a:p>
          <a:p>
            <a:pPr algn="justLow"/>
            <a:r>
              <a:rPr lang="fa-IR" dirty="0" smtClean="0"/>
              <a:t>▪ اگر شما ورزش کردن در صبح را دوست نداشته باشد و از آن لذت نبرید، بسیار دشوار است که به این برنامه ورزشی پای‌بند بمانید و به آن عادت کنید. در حالی‌که نام‌نویسی در یک باشگاه ورزشی در بعد از ظهرها که سر حال‌تر هستید، می‌توانید مشوقی برای شما برای عادت کردن به ورزش روزانه باشد.</a:t>
            </a:r>
            <a:endParaRPr lang="fa-IR"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84487" y="3573016"/>
            <a:ext cx="3155828" cy="1872208"/>
          </a:xfrm>
          <a:prstGeom prst="rect">
            <a:avLst/>
          </a:prstGeom>
        </p:spPr>
      </p:pic>
    </p:spTree>
    <p:extLst>
      <p:ext uri="{BB962C8B-B14F-4D97-AF65-F5344CB8AC3E}">
        <p14:creationId xmlns:p14="http://schemas.microsoft.com/office/powerpoint/2010/main" val="699354031"/>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C99427-422C-4C07-A6CF-B0EB77FE9385}" type="slidenum">
              <a:rPr lang="fa-IR" smtClean="0"/>
              <a:t>26</a:t>
            </a:fld>
            <a:endParaRPr lang="fa-IR"/>
          </a:p>
        </p:txBody>
      </p:sp>
      <p:sp>
        <p:nvSpPr>
          <p:cNvPr id="3" name="Rectangle 2"/>
          <p:cNvSpPr/>
          <p:nvPr/>
        </p:nvSpPr>
        <p:spPr>
          <a:xfrm>
            <a:off x="683568" y="1844824"/>
            <a:ext cx="7865218" cy="2862322"/>
          </a:xfrm>
          <a:prstGeom prst="rect">
            <a:avLst/>
          </a:prstGeom>
        </p:spPr>
        <p:txBody>
          <a:bodyPr wrap="square">
            <a:spAutoFit/>
          </a:bodyPr>
          <a:lstStyle/>
          <a:p>
            <a:r>
              <a:rPr lang="fa-IR" dirty="0" smtClean="0"/>
              <a:t>▪ به‌نظر می‌رسد ورزش کردن در بعد از ظهر و ساعت اولیه شب به شما کمک می‌کند که راحت‌تر به تناسب اندام موردنظر خود دست یابید. چراکه دمای بدن و میزان ترشح هورمون‌ها در این ساعات بالاتر است. بنابراین با ورزش کردن در این زمان، کالری بیشتری می‌سوزانید و لاغرتر می‌شوید.</a:t>
            </a:r>
          </a:p>
          <a:p>
            <a:endParaRPr lang="fa-IR" dirty="0" smtClean="0"/>
          </a:p>
          <a:p>
            <a:r>
              <a:rPr lang="fa-IR" dirty="0" smtClean="0"/>
              <a:t>▪ هنگامی که پس از یک روز فعالیت روزانه به خانه بر می‌گردید عضلات شما ساعات طولانی تحت استرس و فشار بوده‌اند و خستگی را کاملاً در اسکلت و عضلاتتان احساس می‌کنید، ورزش کردن در ساعات اولیه شب به شما کمک می‌کند تا به عضلاتتان استراحت دهید و به ویژه با انجام حرکات و نرمش‌های ریلکسیشن، بدنتان را آرمش بخشید، اگر شما شغلی دارید که مجبورید ساعات طولانی روی پا بایستید یا ساعات طولانی بدنتان را در یک وضعیت قرار دهید، اسکلت، استخوان‌ها و مفاصلتان در پایان روز نیاز به حرکت و نرمش خواهند داشت تا دچار درد مفاصل و استخوان‌ها نشوید.</a:t>
            </a:r>
            <a:endParaRPr lang="fa-IR" dirty="0"/>
          </a:p>
        </p:txBody>
      </p:sp>
    </p:spTree>
    <p:extLst>
      <p:ext uri="{BB962C8B-B14F-4D97-AF65-F5344CB8AC3E}">
        <p14:creationId xmlns:p14="http://schemas.microsoft.com/office/powerpoint/2010/main" val="1496779158"/>
      </p:ext>
    </p:extLst>
  </p:cSld>
  <p:clrMapOvr>
    <a:masterClrMapping/>
  </p:clrMapOvr>
  <mc:AlternateContent xmlns:mc="http://schemas.openxmlformats.org/markup-compatibility/2006">
    <mc:Choice xmlns:p14="http://schemas.microsoft.com/office/powerpoint/2010/main" Requires="p14">
      <p:transition spd="slow" p14:dur="1600">
        <p14:gallery dir="r"/>
      </p:transition>
    </mc:Choice>
    <mc:Fallback>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C99427-422C-4C07-A6CF-B0EB77FE9385}" type="slidenum">
              <a:rPr lang="fa-IR" smtClean="0"/>
              <a:t>27</a:t>
            </a:fld>
            <a:endParaRPr lang="fa-IR"/>
          </a:p>
        </p:txBody>
      </p:sp>
      <p:sp>
        <p:nvSpPr>
          <p:cNvPr id="3" name="Rectangle 2"/>
          <p:cNvSpPr/>
          <p:nvPr/>
        </p:nvSpPr>
        <p:spPr>
          <a:xfrm>
            <a:off x="755576" y="1844824"/>
            <a:ext cx="7776864" cy="1477328"/>
          </a:xfrm>
          <a:prstGeom prst="rect">
            <a:avLst/>
          </a:prstGeom>
        </p:spPr>
        <p:txBody>
          <a:bodyPr wrap="square">
            <a:spAutoFit/>
          </a:bodyPr>
          <a:lstStyle/>
          <a:p>
            <a:r>
              <a:rPr lang="fa-IR" dirty="0" smtClean="0"/>
              <a:t>▪ اگر شما ساعات پایانی روز را برای ورزش انتخاب کنید، راحت‌تر می‌توانید یک همراه برای خودتان هنگام ورزش کردن بیابید. ورزش کردن همراه یک نفر دیگر، به شما انگیزه می‌دهد که به برنامه ورزشی خودتان پای‌بند باقی بمانید. شاید دشوار باشد که یک نفر دوست را پیدا کنید که حاضر باشد برای ورزش صبحگاهی همراه شما از خواب بیدار شود ولی در بعد از ظهر می‌توانید به راحتی دوست ورزشکار خود را پیدا کنید و ساعاتی با هم ورزش کنید.</a:t>
            </a:r>
            <a:endParaRPr lang="fa-IR"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31840" y="3445396"/>
            <a:ext cx="2592288" cy="2592288"/>
          </a:xfrm>
          <a:prstGeom prst="rect">
            <a:avLst/>
          </a:prstGeom>
        </p:spPr>
      </p:pic>
    </p:spTree>
    <p:extLst>
      <p:ext uri="{BB962C8B-B14F-4D97-AF65-F5344CB8AC3E}">
        <p14:creationId xmlns:p14="http://schemas.microsoft.com/office/powerpoint/2010/main" val="3238512136"/>
      </p:ext>
    </p:extLst>
  </p:cSld>
  <p:clrMapOvr>
    <a:masterClrMapping/>
  </p:clrMapOvr>
  <mc:AlternateContent xmlns:mc="http://schemas.openxmlformats.org/markup-compatibility/2006">
    <mc:Choice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C99427-422C-4C07-A6CF-B0EB77FE9385}" type="slidenum">
              <a:rPr lang="fa-IR" smtClean="0"/>
              <a:t>28</a:t>
            </a:fld>
            <a:endParaRPr lang="fa-IR"/>
          </a:p>
        </p:txBody>
      </p:sp>
      <p:sp>
        <p:nvSpPr>
          <p:cNvPr id="3" name="Rectangle 2"/>
          <p:cNvSpPr/>
          <p:nvPr/>
        </p:nvSpPr>
        <p:spPr>
          <a:xfrm>
            <a:off x="3131840" y="1844824"/>
            <a:ext cx="5580112" cy="2954655"/>
          </a:xfrm>
          <a:prstGeom prst="rect">
            <a:avLst/>
          </a:prstGeom>
        </p:spPr>
        <p:txBody>
          <a:bodyPr wrap="square">
            <a:spAutoFit/>
          </a:bodyPr>
          <a:lstStyle/>
          <a:p>
            <a:r>
              <a:rPr lang="fa-IR" sz="2800" b="1" dirty="0" smtClean="0">
                <a:solidFill>
                  <a:srgbClr val="92D050"/>
                </a:solidFill>
              </a:rPr>
              <a:t>ورزش و آرامش روانی:</a:t>
            </a:r>
          </a:p>
          <a:p>
            <a:endParaRPr lang="fa-IR" dirty="0" smtClean="0"/>
          </a:p>
          <a:p>
            <a:r>
              <a:rPr lang="fa-IR" sz="2000" dirty="0" smtClean="0"/>
              <a:t>ورزش از چند طریق باعث ایجاد آرامش در انسان می‏گردد:</a:t>
            </a:r>
          </a:p>
          <a:p>
            <a:endParaRPr lang="fa-IR" sz="2000" dirty="0"/>
          </a:p>
          <a:p>
            <a:r>
              <a:rPr lang="fa-IR" sz="2000" dirty="0" smtClean="0"/>
              <a:t>الف) از طریق تخلیه انرژی‏های درونی. </a:t>
            </a:r>
          </a:p>
          <a:p>
            <a:r>
              <a:rPr lang="fa-IR" sz="2000" dirty="0" smtClean="0"/>
              <a:t>ب) از راه ایجاد نشاط روحی. </a:t>
            </a:r>
          </a:p>
          <a:p>
            <a:r>
              <a:rPr lang="fa-IR" sz="2000" dirty="0" smtClean="0"/>
              <a:t>ج) گزارشاتی مبنی برتاثیر ورزش بر افزایش آزاد كردن آندروفین‏ها در بدن وجود دارد. </a:t>
            </a:r>
          </a:p>
          <a:p>
            <a:r>
              <a:rPr lang="fa-IR" sz="2000" dirty="0" smtClean="0"/>
              <a:t>د) از راه تغییر وضعیت‏بدن. </a:t>
            </a:r>
            <a:endParaRPr lang="fa-IR" sz="20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1521" y="1700807"/>
            <a:ext cx="3456383" cy="3242687"/>
          </a:xfrm>
          <a:prstGeom prst="rect">
            <a:avLst/>
          </a:prstGeom>
        </p:spPr>
      </p:pic>
    </p:spTree>
    <p:extLst>
      <p:ext uri="{BB962C8B-B14F-4D97-AF65-F5344CB8AC3E}">
        <p14:creationId xmlns:p14="http://schemas.microsoft.com/office/powerpoint/2010/main" val="314623637"/>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C99427-422C-4C07-A6CF-B0EB77FE9385}" type="slidenum">
              <a:rPr lang="fa-IR" smtClean="0"/>
              <a:t>29</a:t>
            </a:fld>
            <a:endParaRPr lang="fa-IR"/>
          </a:p>
        </p:txBody>
      </p:sp>
      <p:sp>
        <p:nvSpPr>
          <p:cNvPr id="3" name="Rectangle 2"/>
          <p:cNvSpPr/>
          <p:nvPr/>
        </p:nvSpPr>
        <p:spPr>
          <a:xfrm>
            <a:off x="395536" y="1687116"/>
            <a:ext cx="8280920" cy="3724096"/>
          </a:xfrm>
          <a:prstGeom prst="rect">
            <a:avLst/>
          </a:prstGeom>
        </p:spPr>
        <p:txBody>
          <a:bodyPr wrap="square">
            <a:spAutoFit/>
          </a:bodyPr>
          <a:lstStyle/>
          <a:p>
            <a:r>
              <a:rPr lang="fa-IR" sz="2800" b="1" dirty="0" smtClean="0">
                <a:solidFill>
                  <a:srgbClr val="92D050"/>
                </a:solidFill>
              </a:rPr>
              <a:t>گرم کردن بدن:</a:t>
            </a:r>
          </a:p>
          <a:p>
            <a:endParaRPr lang="fa-IR" sz="2800" b="1" dirty="0" smtClean="0">
              <a:solidFill>
                <a:srgbClr val="92D050"/>
              </a:solidFill>
            </a:endParaRPr>
          </a:p>
          <a:p>
            <a:pPr algn="justLow"/>
            <a:r>
              <a:rPr lang="fa-IR" sz="2000" dirty="0" smtClean="0"/>
              <a:t>۱) گرم کردن بدن به نسبت تمرین یا مسابقه و سنگینی و سبکی تمرین و اساساً متناسب با اجزاء بعدی باشد .</a:t>
            </a:r>
          </a:p>
          <a:p>
            <a:pPr algn="justLow"/>
            <a:r>
              <a:rPr lang="fa-IR" sz="2000" dirty="0" smtClean="0"/>
              <a:t>۲) کلیه ماهیچه ها باید در گرم کردن بکار گرفته شوند .</a:t>
            </a:r>
          </a:p>
          <a:p>
            <a:pPr algn="justLow"/>
            <a:r>
              <a:rPr lang="fa-IR" sz="2000" dirty="0" smtClean="0"/>
              <a:t>۳) با گرم کردن باید زاویه مفاصل را باید بتوانیم به حداکثر انعطاف اش برسانیم .</a:t>
            </a:r>
          </a:p>
          <a:p>
            <a:pPr algn="justLow"/>
            <a:r>
              <a:rPr lang="fa-IR" sz="2000" dirty="0" smtClean="0"/>
              <a:t>۴) به فعالیت وا داشتن دستگاه گردش خون برای رسانیدن اکسیژن و مواد غذایی جهت سوخت و ساز به ماهیچه ها و برگردانیدن مواد زائد از ماهیچه ها از اهداف اساسی در گرم کردن می باشد .</a:t>
            </a:r>
          </a:p>
          <a:p>
            <a:pPr algn="justLow"/>
            <a:r>
              <a:rPr lang="fa-IR" sz="2000" dirty="0" smtClean="0"/>
              <a:t>۵) گرم کردن،دستگاه تنفس را به فعالیت وا د اشته تا جذب اکسیژن بیشتری صورت گیرد .</a:t>
            </a:r>
          </a:p>
          <a:p>
            <a:pPr algn="justLow"/>
            <a:r>
              <a:rPr lang="fa-IR" sz="2000" dirty="0" smtClean="0"/>
              <a:t>۶) گرم کردن باید طوری باشد تا دستگاه عصبی را برای صدور فرامین در مهارتهای سریع و یا در عکس العمل های مختلف آماده نماید .</a:t>
            </a:r>
            <a:endParaRPr lang="fa-IR" sz="2000" dirty="0"/>
          </a:p>
        </p:txBody>
      </p:sp>
    </p:spTree>
    <p:extLst>
      <p:ext uri="{BB962C8B-B14F-4D97-AF65-F5344CB8AC3E}">
        <p14:creationId xmlns:p14="http://schemas.microsoft.com/office/powerpoint/2010/main" val="386762228"/>
      </p:ext>
    </p:extLst>
  </p:cSld>
  <p:clrMapOvr>
    <a:masterClrMapping/>
  </p:clrMapOvr>
  <p:transition spd="slow">
    <p:randomBar dir="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1720840"/>
            <a:ext cx="7704856" cy="4031873"/>
          </a:xfrm>
          <a:prstGeom prst="rect">
            <a:avLst/>
          </a:prstGeom>
        </p:spPr>
        <p:txBody>
          <a:bodyPr wrap="square">
            <a:spAutoFit/>
          </a:bodyPr>
          <a:lstStyle/>
          <a:p>
            <a:r>
              <a:rPr lang="fa-IR" sz="3200" b="1" dirty="0" smtClean="0">
                <a:solidFill>
                  <a:srgbClr val="92D050"/>
                </a:solidFill>
              </a:rPr>
              <a:t>● اصول و مبانی تمرین:</a:t>
            </a:r>
          </a:p>
          <a:p>
            <a:endParaRPr lang="fa-IR" sz="3200" b="1" dirty="0" smtClean="0">
              <a:solidFill>
                <a:srgbClr val="7030A0"/>
              </a:solidFill>
            </a:endParaRPr>
          </a:p>
          <a:p>
            <a:pPr algn="just"/>
            <a:r>
              <a:rPr lang="fa-IR" sz="2400" b="1" dirty="0" smtClean="0"/>
              <a:t>آماده‌سازی صحیح بدنی علاوه بر اینکه باعث توانائی انجام بهتر فعالیت ورزشی و کسب نتایج مطلوب در رقابت‌ها می‌گردد. از صدمات و آسیب‌های جسمانی نیز جلوگیری می‌نماید. عدم تمرینات کافی و آماده‌سازی غلط بدنی که باعث عدم هماهنگی لازم عصبی عضلانی، کمی انعطاف‌پذیری، عدم وجود قدرت و مقاومت کافی در عضلات، تاندون‌ها و رباط‌ها و ... می‌گردد، باعث افزایش میزان آسیب‌های جسمانی خواهد شد. آمادگی بدنی یا ورزشی را می‌توان به طرق مختلف طبقه‌بندی نمود. در زیر عناصر آمادگی جسمانی، تعریف و کاربرد این عوامل در پیشگیری از آسیب‌دیدگی را ارائه می‌دهد.</a:t>
            </a:r>
            <a:endParaRPr lang="fa-IR" sz="2400" b="1" dirty="0"/>
          </a:p>
        </p:txBody>
      </p:sp>
      <p:sp>
        <p:nvSpPr>
          <p:cNvPr id="5" name="Slide Number Placeholder 4"/>
          <p:cNvSpPr>
            <a:spLocks noGrp="1"/>
          </p:cNvSpPr>
          <p:nvPr>
            <p:ph type="sldNum" sz="quarter" idx="12"/>
          </p:nvPr>
        </p:nvSpPr>
        <p:spPr/>
        <p:txBody>
          <a:bodyPr/>
          <a:lstStyle/>
          <a:p>
            <a:fld id="{28C99427-422C-4C07-A6CF-B0EB77FE9385}" type="slidenum">
              <a:rPr lang="fa-IR" smtClean="0"/>
              <a:t>3</a:t>
            </a:fld>
            <a:endParaRPr lang="fa-IR"/>
          </a:p>
        </p:txBody>
      </p:sp>
    </p:spTree>
    <p:extLst>
      <p:ext uri="{BB962C8B-B14F-4D97-AF65-F5344CB8AC3E}">
        <p14:creationId xmlns:p14="http://schemas.microsoft.com/office/powerpoint/2010/main" val="2256508133"/>
      </p:ext>
    </p:extLst>
  </p:cSld>
  <p:clrMapOvr>
    <a:masterClrMapping/>
  </p:clrMapOvr>
  <mc:AlternateContent xmlns:mc="http://schemas.openxmlformats.org/markup-compatibility/2006">
    <mc:Choice xmlns:p14="http://schemas.microsoft.com/office/powerpoint/2010/main" Requires="p14">
      <p:transition spd="slow" p14:dur="1100">
        <p14:switch dir="l"/>
      </p:transition>
    </mc:Choice>
    <mc:Fallback>
      <p:transition spd="slow">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C99427-422C-4C07-A6CF-B0EB77FE9385}" type="slidenum">
              <a:rPr lang="fa-IR" smtClean="0"/>
              <a:t>30</a:t>
            </a:fld>
            <a:endParaRPr lang="fa-IR"/>
          </a:p>
        </p:txBody>
      </p:sp>
      <p:sp>
        <p:nvSpPr>
          <p:cNvPr id="3" name="Rectangle 2"/>
          <p:cNvSpPr/>
          <p:nvPr/>
        </p:nvSpPr>
        <p:spPr>
          <a:xfrm>
            <a:off x="399306" y="1772816"/>
            <a:ext cx="8316416" cy="4401205"/>
          </a:xfrm>
          <a:prstGeom prst="rect">
            <a:avLst/>
          </a:prstGeom>
        </p:spPr>
        <p:txBody>
          <a:bodyPr wrap="square">
            <a:spAutoFit/>
          </a:bodyPr>
          <a:lstStyle/>
          <a:p>
            <a:pPr algn="justLow"/>
            <a:r>
              <a:rPr lang="fa-IR" sz="2000" dirty="0" smtClean="0"/>
              <a:t>۷) گرم کردن باید بصورتی انجام شود که جلوگیری از کلیه صدمات بدن بویژه در تمرینات و اجرای مسابقات را بنماید . و بدن را از در رفتگی مفاصل،پارگی ماهیچه ها ، شکستگی استخوانها ،گرفتگی عضلات و کشیدگی آنها ،پیچ خوردگی مفاصل ،پارگی تاندومی و لیگا نستی دور نگه دارد و این در سایه یک گرم کردن صحیح و کامل و همه جانبه صورت می پذیرد .</a:t>
            </a:r>
          </a:p>
          <a:p>
            <a:pPr algn="justLow"/>
            <a:r>
              <a:rPr lang="fa-IR" sz="2000" dirty="0" smtClean="0"/>
              <a:t>۸) حرکات گرم کردن باید از آسانی و آرام شروع و به مشکل و سریع ختم شود .</a:t>
            </a:r>
          </a:p>
          <a:p>
            <a:pPr algn="justLow"/>
            <a:r>
              <a:rPr lang="fa-IR" sz="2000" dirty="0" smtClean="0"/>
              <a:t>۹) گرم کردن نباید باعث خستگی شدید و اتلاف انرژی شود که نهایتاً از اجرا و کمیت و کیفیت تمرین بکاهد .</a:t>
            </a:r>
          </a:p>
          <a:p>
            <a:pPr algn="justLow"/>
            <a:r>
              <a:rPr lang="fa-IR" sz="2000" dirty="0" smtClean="0"/>
              <a:t>۱۰) قبل از مسابقات و تمرین باید تمرین فکر و ذهن ( تمرکز حواسی ) حواس فرد به گرم کردن اعضاء بدن باشد تا مغز از آرامش بهره مند شود و از فشار زیاد به مغز قبل از مسابقه بکاهد زیرا فشار زیاد و سایر مشغولیتهای ذهنی باعث افت اجرا و بازدهی تمرین می گردد .</a:t>
            </a:r>
          </a:p>
          <a:p>
            <a:pPr algn="justLow"/>
            <a:r>
              <a:rPr lang="fa-IR" sz="2000" dirty="0" smtClean="0"/>
              <a:t>۱۱) در یک برنامه کامل گرم کردن ، حرکات کششی ،چرخشی مفاصل و تمرینات ویژه افزایش ضربان قلب و تنفس و تحرک تمام اعضاء و عضلات بایستی گنجانیده شود .</a:t>
            </a:r>
          </a:p>
          <a:p>
            <a:pPr algn="justLow"/>
            <a:r>
              <a:rPr lang="fa-IR" sz="2000" dirty="0" smtClean="0"/>
              <a:t>۱۲) نهایتاً د ر راستای یک گرم کردن صحیح اولاً بهبود عملکرد جسمی و حرکتی را در بر خواهد داشت و ثانیاً از کلیه صدمات جلوگیری خواهد نمود .</a:t>
            </a:r>
            <a:endParaRPr lang="fa-IR" sz="2000" dirty="0"/>
          </a:p>
        </p:txBody>
      </p:sp>
    </p:spTree>
    <p:extLst>
      <p:ext uri="{BB962C8B-B14F-4D97-AF65-F5344CB8AC3E}">
        <p14:creationId xmlns:p14="http://schemas.microsoft.com/office/powerpoint/2010/main" val="1539639445"/>
      </p:ext>
    </p:extLst>
  </p:cSld>
  <p:clrMapOvr>
    <a:masterClrMapping/>
  </p:clrMapOvr>
  <mc:AlternateContent xmlns:mc="http://schemas.openxmlformats.org/markup-compatibility/2006">
    <mc:Choice xmlns:p14="http://schemas.microsoft.com/office/powerpoint/2010/main" Requires="p14">
      <p:transition spd="slow" p14:dur="1100">
        <p14:switch dir="l"/>
      </p:transition>
    </mc:Choice>
    <mc:Fallback>
      <p:transition spd="slow">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C99427-422C-4C07-A6CF-B0EB77FE9385}" type="slidenum">
              <a:rPr lang="fa-IR" smtClean="0"/>
              <a:t>31</a:t>
            </a:fld>
            <a:endParaRPr lang="fa-IR"/>
          </a:p>
        </p:txBody>
      </p:sp>
      <p:sp>
        <p:nvSpPr>
          <p:cNvPr id="3" name="Rectangle 2"/>
          <p:cNvSpPr/>
          <p:nvPr/>
        </p:nvSpPr>
        <p:spPr>
          <a:xfrm>
            <a:off x="539552" y="1700808"/>
            <a:ext cx="8136904" cy="4431983"/>
          </a:xfrm>
          <a:prstGeom prst="rect">
            <a:avLst/>
          </a:prstGeom>
        </p:spPr>
        <p:txBody>
          <a:bodyPr wrap="square">
            <a:spAutoFit/>
          </a:bodyPr>
          <a:lstStyle/>
          <a:p>
            <a:r>
              <a:rPr lang="fa-IR" sz="2400" b="1" dirty="0" smtClean="0">
                <a:solidFill>
                  <a:srgbClr val="92D050"/>
                </a:solidFill>
              </a:rPr>
              <a:t>نگاهی به جزئیات یک برنامه ورزشی اصولی:</a:t>
            </a:r>
          </a:p>
          <a:p>
            <a:endParaRPr lang="fa-IR" dirty="0" smtClean="0"/>
          </a:p>
          <a:p>
            <a:pPr algn="justLow"/>
            <a:r>
              <a:rPr lang="fa-IR" sz="2400" b="1" dirty="0" smtClean="0"/>
              <a:t>فواید ورزش چیست؟ </a:t>
            </a:r>
            <a:r>
              <a:rPr lang="fa-IR" dirty="0" smtClean="0"/>
              <a:t>ورزش منظم همچنین در عوامل خطرزای بیماری های قلبی - عروقی نظیر چاقی، استرس، هیپرتانیسون (فشار خون بالا)، چربی خون بالا و قند خون بالا را کنترل می کند و به علاوه نقش مهمی در افزایش طول عمر و بهبود کیفیت زندگی و توانایی در ادامه کار خواهد داشت. ورزش با میزان معتدل خطر ابتلا به بیماری قلبی را کاهش می دهد. مصرف دو هزار کالری در هفته از طریق ورزش به طور کلی کافی تلقی می شود آن دسته از کسانی که بی تحرک هستند، در عمل سود قلبی- عروقی بیشتری را از تحرک ولو سبک می برند تا افرادی که بیشتر اوقات خود را به انجام تمرینات ورزشی سخت می گذرانند.</a:t>
            </a:r>
          </a:p>
          <a:p>
            <a:pPr algn="justLow"/>
            <a:r>
              <a:rPr lang="fa-IR" dirty="0" smtClean="0"/>
              <a:t>ورزش بدن را قادر می سازد که چربی را به نحو موثرتری به عنوان سوخت مصرف کند. برای افرادی که می خواهند رژیم بگیرند، ورزش اثر محدودیت کالری را افزایش داده و بیشتر موجب کاهش چربی نسبت به توده عضلانی می شود.اغلب افرادی که مشکل اضافه وزن دارند، کالری بیشتری دریافت و کالری کمتری مصرف می کنند که بدن این کالری اضافه را به صورت چربی ذخیره می کند. </a:t>
            </a:r>
          </a:p>
          <a:p>
            <a:pPr algn="justLow"/>
            <a:r>
              <a:rPr lang="fa-IR" dirty="0" smtClean="0"/>
              <a:t>ورزش میزان فرآیند متابولیسم را به هنگام فعالیت افزایش داده و بدون قطع کالری از میزان چربی بدن خواهد کاست. </a:t>
            </a:r>
            <a:endParaRPr lang="fa-IR" dirty="0"/>
          </a:p>
        </p:txBody>
      </p:sp>
    </p:spTree>
    <p:extLst>
      <p:ext uri="{BB962C8B-B14F-4D97-AF65-F5344CB8AC3E}">
        <p14:creationId xmlns:p14="http://schemas.microsoft.com/office/powerpoint/2010/main" val="1278549176"/>
      </p:ext>
    </p:extLst>
  </p:cSld>
  <p:clrMapOvr>
    <a:masterClrMapping/>
  </p:clrMapOvr>
  <mc:AlternateContent xmlns:mc="http://schemas.openxmlformats.org/markup-compatibility/2006">
    <mc:Choice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C99427-422C-4C07-A6CF-B0EB77FE9385}" type="slidenum">
              <a:rPr lang="fa-IR" smtClean="0"/>
              <a:t>32</a:t>
            </a:fld>
            <a:endParaRPr lang="fa-IR"/>
          </a:p>
        </p:txBody>
      </p:sp>
      <p:sp>
        <p:nvSpPr>
          <p:cNvPr id="3" name="Rectangle 2"/>
          <p:cNvSpPr/>
          <p:nvPr/>
        </p:nvSpPr>
        <p:spPr>
          <a:xfrm>
            <a:off x="755576" y="1988840"/>
            <a:ext cx="7560840" cy="2554545"/>
          </a:xfrm>
          <a:prstGeom prst="rect">
            <a:avLst/>
          </a:prstGeom>
        </p:spPr>
        <p:txBody>
          <a:bodyPr wrap="square">
            <a:spAutoFit/>
          </a:bodyPr>
          <a:lstStyle/>
          <a:p>
            <a:r>
              <a:rPr lang="fa-IR" sz="2400" b="1" dirty="0" smtClean="0"/>
              <a:t>اثر پرورشی ورزش به ۴ عامل بستگی دارد:</a:t>
            </a:r>
          </a:p>
          <a:p>
            <a:endParaRPr lang="fa-IR" sz="2400" b="1" dirty="0" smtClean="0"/>
          </a:p>
          <a:p>
            <a:r>
              <a:rPr lang="fa-IR" sz="2800" b="1" dirty="0" smtClean="0">
                <a:solidFill>
                  <a:srgbClr val="7030A0"/>
                </a:solidFill>
              </a:rPr>
              <a:t>تعداد</a:t>
            </a:r>
          </a:p>
          <a:p>
            <a:r>
              <a:rPr lang="fa-IR" sz="2800" b="1" dirty="0" smtClean="0">
                <a:solidFill>
                  <a:srgbClr val="7030A0"/>
                </a:solidFill>
              </a:rPr>
              <a:t>شدت</a:t>
            </a:r>
          </a:p>
          <a:p>
            <a:r>
              <a:rPr lang="fa-IR" sz="2800" b="1" dirty="0" smtClean="0">
                <a:solidFill>
                  <a:srgbClr val="7030A0"/>
                </a:solidFill>
              </a:rPr>
              <a:t>مدت </a:t>
            </a:r>
          </a:p>
          <a:p>
            <a:r>
              <a:rPr lang="fa-IR" sz="2800" b="1" dirty="0" smtClean="0">
                <a:solidFill>
                  <a:srgbClr val="7030A0"/>
                </a:solidFill>
              </a:rPr>
              <a:t>طریقه ورزش.</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87624" y="2636912"/>
            <a:ext cx="3784815" cy="2518622"/>
          </a:xfrm>
          <a:prstGeom prst="rect">
            <a:avLst/>
          </a:prstGeom>
        </p:spPr>
      </p:pic>
    </p:spTree>
    <p:extLst>
      <p:ext uri="{BB962C8B-B14F-4D97-AF65-F5344CB8AC3E}">
        <p14:creationId xmlns:p14="http://schemas.microsoft.com/office/powerpoint/2010/main" val="928003637"/>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C99427-422C-4C07-A6CF-B0EB77FE9385}" type="slidenum">
              <a:rPr lang="fa-IR" smtClean="0"/>
              <a:t>33</a:t>
            </a:fld>
            <a:endParaRPr lang="fa-IR"/>
          </a:p>
        </p:txBody>
      </p:sp>
      <p:sp>
        <p:nvSpPr>
          <p:cNvPr id="3" name="Rectangle 2"/>
          <p:cNvSpPr/>
          <p:nvPr/>
        </p:nvSpPr>
        <p:spPr>
          <a:xfrm>
            <a:off x="323528" y="1844824"/>
            <a:ext cx="8064896" cy="4216539"/>
          </a:xfrm>
          <a:prstGeom prst="rect">
            <a:avLst/>
          </a:prstGeom>
        </p:spPr>
        <p:txBody>
          <a:bodyPr wrap="square">
            <a:spAutoFit/>
          </a:bodyPr>
          <a:lstStyle/>
          <a:p>
            <a:r>
              <a:rPr lang="fa-IR" sz="2800" b="1" dirty="0" smtClean="0">
                <a:solidFill>
                  <a:srgbClr val="92D050"/>
                </a:solidFill>
              </a:rPr>
              <a:t>▪ ورزش هوازی:</a:t>
            </a:r>
          </a:p>
          <a:p>
            <a:pPr algn="justLow"/>
            <a:r>
              <a:rPr lang="fa-IR" sz="2000" dirty="0" smtClean="0"/>
              <a:t>این نوع از ورزش که با افزایش میزان بازده و افزایش مصرف اکسیژن همراه است، به عقیده متخصصان طب ورزش موثرترین روش بهبود ظرفیت حیاتی ریه و بهبود سیستم قلبی- عروقی است. پیاده روی، دویدن، تند رفتن، شنا، ایروبیک، اسکیت، اسکی و طناب زنی مثال های خوبی از ورزش هوازی به شمار می روند. اولین گام در این برنامه ورزشی، آماده کردن بدن برای فعالیت های بدنی است.</a:t>
            </a:r>
          </a:p>
          <a:p>
            <a:pPr algn="justLow"/>
            <a:r>
              <a:rPr lang="fa-IR" sz="2000" dirty="0" smtClean="0"/>
              <a:t>یکی از اشتباهات شایع در میان افرادی که با جدیت فوق العاده شروع به ورزش کرده اند آغاز ورزش با یک برنامه ورزشی شدید و ناتوان کننده است که منجر به ترک ورزش به علت خستگی مفرط، درد و احتمالاً آسیب است. برای افرادی با روش زندگی کاملاً بی تحرک یا کسانی که دارای بیماری های ارتوپدیک هستند یا از چاقی رنج می برند، بهتر است ورزش را با فعالیت های روزمره ساده تر آغاز کنند. پیاده روی روزانه، تنها حتی اگر یک بار در روز و به مدت ۵ تا ۱۰ دقیقه باشد بهتر از نشستن است و پایه ای برای ادامه ورزش به صورت طولانی تر و شدید تر است. </a:t>
            </a:r>
            <a:endParaRPr lang="fa-IR" sz="2000" dirty="0"/>
          </a:p>
        </p:txBody>
      </p:sp>
    </p:spTree>
    <p:extLst>
      <p:ext uri="{BB962C8B-B14F-4D97-AF65-F5344CB8AC3E}">
        <p14:creationId xmlns:p14="http://schemas.microsoft.com/office/powerpoint/2010/main" val="344632024"/>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C99427-422C-4C07-A6CF-B0EB77FE9385}" type="slidenum">
              <a:rPr lang="fa-IR" smtClean="0"/>
              <a:t>34</a:t>
            </a:fld>
            <a:endParaRPr lang="fa-IR"/>
          </a:p>
        </p:txBody>
      </p:sp>
    </p:spTree>
    <p:extLst>
      <p:ext uri="{BB962C8B-B14F-4D97-AF65-F5344CB8AC3E}">
        <p14:creationId xmlns:p14="http://schemas.microsoft.com/office/powerpoint/2010/main" val="797313914"/>
      </p:ext>
    </p:extLst>
  </p:cSld>
  <p:clrMapOvr>
    <a:masterClrMapping/>
  </p:clrMapOvr>
  <mc:AlternateContent xmlns:mc="http://schemas.openxmlformats.org/markup-compatibility/2006">
    <mc:Choice xmlns:p14="http://schemas.microsoft.com/office/powerpoint/2010/main" Requires="p14">
      <p:transition spd="slow" p14:dur="3000">
        <p14:shred/>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8C99427-422C-4C07-A6CF-B0EB77FE9385}" type="slidenum">
              <a:rPr lang="fa-IR" smtClean="0"/>
              <a:t>4</a:t>
            </a:fld>
            <a:endParaRPr lang="fa-IR"/>
          </a:p>
        </p:txBody>
      </p:sp>
      <p:sp>
        <p:nvSpPr>
          <p:cNvPr id="5" name="Rectangle 4"/>
          <p:cNvSpPr/>
          <p:nvPr/>
        </p:nvSpPr>
        <p:spPr>
          <a:xfrm>
            <a:off x="1043608" y="2204864"/>
            <a:ext cx="7560840" cy="2739211"/>
          </a:xfrm>
          <a:prstGeom prst="rect">
            <a:avLst/>
          </a:prstGeom>
        </p:spPr>
        <p:txBody>
          <a:bodyPr wrap="square">
            <a:spAutoFit/>
          </a:bodyPr>
          <a:lstStyle/>
          <a:p>
            <a:r>
              <a:rPr lang="fa-IR" sz="3200" b="1" dirty="0" smtClean="0">
                <a:solidFill>
                  <a:srgbClr val="92D050"/>
                </a:solidFill>
              </a:rPr>
              <a:t>● عناصر آمادگی جسمانی و اصول تمرینی مربوطه: </a:t>
            </a:r>
          </a:p>
          <a:p>
            <a:endParaRPr lang="fa-IR" sz="2800" b="1" dirty="0" smtClean="0"/>
          </a:p>
          <a:p>
            <a:r>
              <a:rPr lang="fa-IR" sz="2800" b="1" dirty="0" smtClean="0"/>
              <a:t>1ـ استقامت قلبی - تنفسی  </a:t>
            </a:r>
          </a:p>
          <a:p>
            <a:r>
              <a:rPr lang="fa-IR" sz="2800" b="1" dirty="0" smtClean="0"/>
              <a:t>2ـ ترکیب بدنی</a:t>
            </a:r>
          </a:p>
          <a:p>
            <a:r>
              <a:rPr lang="fa-IR" sz="2800" b="1" dirty="0" smtClean="0"/>
              <a:t>3ـ نیروی عضلانی</a:t>
            </a:r>
          </a:p>
          <a:p>
            <a:r>
              <a:rPr lang="fa-IR" sz="2800" b="1" dirty="0" smtClean="0"/>
              <a:t>4ـ انعطاف‌پذیری </a:t>
            </a:r>
            <a:endParaRPr lang="fa-IR" sz="2800" b="1"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19672" y="3195862"/>
            <a:ext cx="2376264" cy="237626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768184876"/>
      </p:ext>
    </p:extLst>
  </p:cSld>
  <p:clrMapOvr>
    <a:masterClrMapping/>
  </p:clrMapOvr>
  <mc:AlternateContent xmlns:mc="http://schemas.openxmlformats.org/markup-compatibility/2006">
    <mc:Choice xmlns:p14="http://schemas.microsoft.com/office/powerpoint/2010/main" Requires="p14">
      <p:transition spd="slow" p14:dur="1600">
        <p14:conveyor dir="r"/>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8C99427-422C-4C07-A6CF-B0EB77FE9385}" type="slidenum">
              <a:rPr lang="fa-IR" smtClean="0"/>
              <a:t>5</a:t>
            </a:fld>
            <a:endParaRPr lang="fa-IR"/>
          </a:p>
        </p:txBody>
      </p:sp>
      <p:sp>
        <p:nvSpPr>
          <p:cNvPr id="5" name="Rectangle 4"/>
          <p:cNvSpPr/>
          <p:nvPr/>
        </p:nvSpPr>
        <p:spPr>
          <a:xfrm>
            <a:off x="308248" y="1628800"/>
            <a:ext cx="8388424" cy="5047536"/>
          </a:xfrm>
          <a:prstGeom prst="rect">
            <a:avLst/>
          </a:prstGeom>
        </p:spPr>
        <p:txBody>
          <a:bodyPr wrap="square">
            <a:spAutoFit/>
          </a:bodyPr>
          <a:lstStyle/>
          <a:p>
            <a:r>
              <a:rPr lang="fa-IR" sz="2800" b="1" dirty="0" smtClean="0">
                <a:solidFill>
                  <a:srgbClr val="92D050"/>
                </a:solidFill>
              </a:rPr>
              <a:t>● اصول ده‌گانه آمادگی جسمانی جهت پیشگیری از آسیب‌های ورزشی:</a:t>
            </a:r>
          </a:p>
          <a:p>
            <a:endParaRPr lang="fa-IR" dirty="0" smtClean="0"/>
          </a:p>
          <a:p>
            <a:r>
              <a:rPr lang="fa-IR" dirty="0" smtClean="0"/>
              <a:t>اصول ده‌گانه ذیل را می‌توان در آماده‌سازی بدن در رشته‌های مختلف ورزشی جهت پیشگیری از آسیب‌دیدگی‌ها به‌کار برد:</a:t>
            </a:r>
          </a:p>
          <a:p>
            <a:r>
              <a:rPr lang="fa-IR" sz="2400" b="1" dirty="0" smtClean="0"/>
              <a:t>۱) گرم کردن و سرد کردن </a:t>
            </a:r>
          </a:p>
          <a:p>
            <a:r>
              <a:rPr lang="fa-IR" sz="2400" b="1" dirty="0" smtClean="0"/>
              <a:t>۲) افزایش تدریجی</a:t>
            </a:r>
          </a:p>
          <a:p>
            <a:r>
              <a:rPr lang="fa-IR" sz="2400" b="1" dirty="0" smtClean="0"/>
              <a:t>۳) زمانبندی </a:t>
            </a:r>
          </a:p>
          <a:p>
            <a:r>
              <a:rPr lang="fa-IR" sz="2400" b="1" dirty="0" smtClean="0"/>
              <a:t>۴) شدت عمل</a:t>
            </a:r>
          </a:p>
          <a:p>
            <a:r>
              <a:rPr lang="fa-IR" sz="2400" b="1" dirty="0" smtClean="0"/>
              <a:t>۵) میزان ظرفیت </a:t>
            </a:r>
          </a:p>
          <a:p>
            <a:r>
              <a:rPr lang="fa-IR" sz="2400" b="1" dirty="0" smtClean="0"/>
              <a:t>۶) قدرت بدنی </a:t>
            </a:r>
          </a:p>
          <a:p>
            <a:r>
              <a:rPr lang="fa-IR" sz="2400" b="1" dirty="0" smtClean="0"/>
              <a:t>۷) انگیزش</a:t>
            </a:r>
          </a:p>
          <a:p>
            <a:r>
              <a:rPr lang="fa-IR" sz="2400" b="1" dirty="0" smtClean="0"/>
              <a:t>۸) اختصاصی بودن</a:t>
            </a:r>
          </a:p>
          <a:p>
            <a:r>
              <a:rPr lang="fa-IR" sz="2400" b="1" dirty="0" smtClean="0"/>
              <a:t>۹) آرام‌سازی و شل کردن عضلات</a:t>
            </a:r>
          </a:p>
          <a:p>
            <a:r>
              <a:rPr lang="fa-IR" sz="2400" b="1" dirty="0" smtClean="0"/>
              <a:t>۱۰) شیوه معمول</a:t>
            </a:r>
            <a:endParaRPr lang="fa-IR" sz="2400" b="1"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5615" y="3107750"/>
            <a:ext cx="2982093" cy="2265466"/>
          </a:xfrm>
          <a:prstGeom prst="rect">
            <a:avLst/>
          </a:prstGeom>
          <a:ln>
            <a:noFill/>
          </a:ln>
          <a:effectLst>
            <a:softEdge rad="112500"/>
          </a:effectLst>
        </p:spPr>
      </p:pic>
    </p:spTree>
    <p:extLst>
      <p:ext uri="{BB962C8B-B14F-4D97-AF65-F5344CB8AC3E}">
        <p14:creationId xmlns:p14="http://schemas.microsoft.com/office/powerpoint/2010/main" val="1013519834"/>
      </p:ext>
    </p:extLst>
  </p:cSld>
  <p:clrMapOvr>
    <a:masterClrMapping/>
  </p:clrMapOvr>
  <mc:AlternateContent xmlns:mc="http://schemas.openxmlformats.org/markup-compatibility/2006">
    <mc:Choice xmlns:p14="http://schemas.microsoft.com/office/powerpoint/2010/main" Requires="p14">
      <p:transition spd="slow" p14:dur="3900">
        <p14:glitter dir="r"/>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8C99427-422C-4C07-A6CF-B0EB77FE9385}" type="slidenum">
              <a:rPr lang="fa-IR" smtClean="0"/>
              <a:t>6</a:t>
            </a:fld>
            <a:endParaRPr lang="fa-IR"/>
          </a:p>
        </p:txBody>
      </p:sp>
      <p:sp>
        <p:nvSpPr>
          <p:cNvPr id="5" name="Rectangle 4"/>
          <p:cNvSpPr/>
          <p:nvPr/>
        </p:nvSpPr>
        <p:spPr>
          <a:xfrm>
            <a:off x="683568" y="1860848"/>
            <a:ext cx="7848872" cy="3447098"/>
          </a:xfrm>
          <a:prstGeom prst="rect">
            <a:avLst/>
          </a:prstGeom>
        </p:spPr>
        <p:txBody>
          <a:bodyPr wrap="square">
            <a:spAutoFit/>
          </a:bodyPr>
          <a:lstStyle/>
          <a:p>
            <a:r>
              <a:rPr lang="fa-IR" sz="3200" b="1" dirty="0" smtClean="0">
                <a:solidFill>
                  <a:srgbClr val="92D050"/>
                </a:solidFill>
              </a:rPr>
              <a:t>● اصول و مبانی آمادگی جسمانی: </a:t>
            </a:r>
          </a:p>
          <a:p>
            <a:endParaRPr lang="fa-IR" dirty="0" smtClean="0"/>
          </a:p>
          <a:p>
            <a:pPr algn="just"/>
            <a:r>
              <a:rPr lang="fa-IR" sz="2400" b="1" dirty="0" smtClean="0"/>
              <a:t>این مبانی به‌طور کلی در اصل </a:t>
            </a:r>
            <a:r>
              <a:rPr lang="en-US" sz="2400" b="1" dirty="0" smtClean="0"/>
              <a:t>SAID </a:t>
            </a:r>
            <a:r>
              <a:rPr lang="fa-IR" sz="2400" b="1" dirty="0" smtClean="0"/>
              <a:t>مخفف و گرفته شده از حروف اول کلمات </a:t>
            </a:r>
            <a:r>
              <a:rPr lang="en-US" sz="2400" b="1" dirty="0" smtClean="0"/>
              <a:t>Specific Adaptation to Imposed Demands </a:t>
            </a:r>
            <a:r>
              <a:rPr lang="fa-IR" sz="2400" b="1" dirty="0" smtClean="0"/>
              <a:t>خلاصه شده است. اصل </a:t>
            </a:r>
            <a:r>
              <a:rPr lang="en-US" sz="2400" b="1" dirty="0" smtClean="0"/>
              <a:t>Said </a:t>
            </a:r>
            <a:r>
              <a:rPr lang="fa-IR" sz="2400" b="1" dirty="0" smtClean="0"/>
              <a:t>با سازگاری ویژه نسبت به نیازهای تحمیل‌شده بیان می‌کند که وقتی بدن تحت فشارهای مختلف قرار می‌گیرد سعی کند با نیازهای تحمیل شده سازگاری و انطباق پیدا کند. در اینجا دو اصل مهم اضافه بار که نشانگر تغییر میزان فشار و ویژگی که نشانگر نوع فشار و سیستم خاص تمرینی می‌باشد را مورد دقت قرار می‌دهیم. </a:t>
            </a:r>
            <a:endParaRPr lang="fa-IR" sz="2400" b="1" dirty="0"/>
          </a:p>
        </p:txBody>
      </p:sp>
    </p:spTree>
    <p:extLst>
      <p:ext uri="{BB962C8B-B14F-4D97-AF65-F5344CB8AC3E}">
        <p14:creationId xmlns:p14="http://schemas.microsoft.com/office/powerpoint/2010/main" val="3841748021"/>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8C99427-422C-4C07-A6CF-B0EB77FE9385}" type="slidenum">
              <a:rPr lang="fa-IR" smtClean="0"/>
              <a:t>7</a:t>
            </a:fld>
            <a:endParaRPr lang="fa-IR"/>
          </a:p>
        </p:txBody>
      </p:sp>
      <p:sp>
        <p:nvSpPr>
          <p:cNvPr id="6" name="Rectangle 5"/>
          <p:cNvSpPr/>
          <p:nvPr/>
        </p:nvSpPr>
        <p:spPr>
          <a:xfrm>
            <a:off x="1259632" y="1700808"/>
            <a:ext cx="7416824" cy="4585871"/>
          </a:xfrm>
          <a:prstGeom prst="rect">
            <a:avLst/>
          </a:prstGeom>
        </p:spPr>
        <p:txBody>
          <a:bodyPr wrap="square">
            <a:spAutoFit/>
          </a:bodyPr>
          <a:lstStyle/>
          <a:p>
            <a:r>
              <a:rPr lang="fa-IR" sz="2800" b="1" dirty="0" smtClean="0">
                <a:solidFill>
                  <a:srgbClr val="92D050"/>
                </a:solidFill>
              </a:rPr>
              <a:t>●الف- اصل اضافه بار :</a:t>
            </a:r>
          </a:p>
          <a:p>
            <a:endParaRPr lang="fa-IR" dirty="0" smtClean="0"/>
          </a:p>
          <a:p>
            <a:r>
              <a:rPr lang="fa-IR" dirty="0" smtClean="0"/>
              <a:t>۱) مقاومت </a:t>
            </a:r>
          </a:p>
          <a:p>
            <a:r>
              <a:rPr lang="fa-IR" dirty="0" smtClean="0"/>
              <a:t>۲) تکرار تمرین </a:t>
            </a:r>
          </a:p>
          <a:p>
            <a:r>
              <a:rPr lang="fa-IR" dirty="0" smtClean="0"/>
              <a:t>۳) شدت تمرین </a:t>
            </a:r>
          </a:p>
          <a:p>
            <a:r>
              <a:rPr lang="fa-IR" dirty="0" smtClean="0"/>
              <a:t>۴) مدت تمرین </a:t>
            </a:r>
          </a:p>
          <a:p>
            <a:endParaRPr lang="fa-IR" dirty="0" smtClean="0"/>
          </a:p>
          <a:p>
            <a:r>
              <a:rPr lang="fa-IR" sz="2800" b="1" dirty="0" smtClean="0">
                <a:solidFill>
                  <a:srgbClr val="92D050"/>
                </a:solidFill>
              </a:rPr>
              <a:t>●ب- اصل ویژگی تمرین :</a:t>
            </a:r>
          </a:p>
          <a:p>
            <a:r>
              <a:rPr lang="fa-IR" dirty="0" smtClean="0"/>
              <a:t>.</a:t>
            </a:r>
          </a:p>
          <a:p>
            <a:r>
              <a:rPr lang="fa-IR" sz="2800" b="1" dirty="0" smtClean="0">
                <a:solidFill>
                  <a:srgbClr val="92D050"/>
                </a:solidFill>
              </a:rPr>
              <a:t>● فرآیند گرم کردن بدن :</a:t>
            </a:r>
          </a:p>
          <a:p>
            <a:endParaRPr lang="fa-IR" sz="2800" b="1" dirty="0" smtClean="0">
              <a:solidFill>
                <a:srgbClr val="92D050"/>
              </a:solidFill>
            </a:endParaRPr>
          </a:p>
          <a:p>
            <a:r>
              <a:rPr lang="fa-IR" dirty="0" smtClean="0"/>
              <a:t>عموماً این فرآیند به دو دسته تقسیم می‌شود: </a:t>
            </a:r>
          </a:p>
          <a:p>
            <a:r>
              <a:rPr lang="fa-IR" dirty="0" smtClean="0"/>
              <a:t>۱) گرم کردن عمومی </a:t>
            </a:r>
          </a:p>
          <a:p>
            <a:r>
              <a:rPr lang="fa-IR" dirty="0" smtClean="0"/>
              <a:t>۲) گرم کردن اختصاصی </a:t>
            </a:r>
            <a:endParaRPr lang="fa-IR"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432" y="2348880"/>
            <a:ext cx="3956295" cy="2626586"/>
          </a:xfrm>
          <a:prstGeom prst="rect">
            <a:avLst/>
          </a:prstGeom>
        </p:spPr>
      </p:pic>
    </p:spTree>
    <p:extLst>
      <p:ext uri="{BB962C8B-B14F-4D97-AF65-F5344CB8AC3E}">
        <p14:creationId xmlns:p14="http://schemas.microsoft.com/office/powerpoint/2010/main" val="14062410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8C99427-422C-4C07-A6CF-B0EB77FE9385}" type="slidenum">
              <a:rPr lang="fa-IR" smtClean="0"/>
              <a:t>8</a:t>
            </a:fld>
            <a:endParaRPr lang="fa-IR"/>
          </a:p>
        </p:txBody>
      </p:sp>
      <p:sp>
        <p:nvSpPr>
          <p:cNvPr id="5" name="Rectangle 4"/>
          <p:cNvSpPr/>
          <p:nvPr/>
        </p:nvSpPr>
        <p:spPr>
          <a:xfrm>
            <a:off x="827584" y="3429000"/>
            <a:ext cx="7619900" cy="2277547"/>
          </a:xfrm>
          <a:prstGeom prst="rect">
            <a:avLst/>
          </a:prstGeom>
        </p:spPr>
        <p:txBody>
          <a:bodyPr wrap="square">
            <a:spAutoFit/>
          </a:bodyPr>
          <a:lstStyle/>
          <a:p>
            <a:r>
              <a:rPr lang="fa-IR" sz="2800" b="1" dirty="0" smtClean="0">
                <a:solidFill>
                  <a:srgbClr val="92D050"/>
                </a:solidFill>
              </a:rPr>
              <a:t>● تمرینات پایانی یا سرد کردن:</a:t>
            </a:r>
          </a:p>
          <a:p>
            <a:endParaRPr lang="fa-IR" dirty="0" smtClean="0"/>
          </a:p>
          <a:p>
            <a:pPr algn="just"/>
            <a:r>
              <a:rPr lang="fa-IR" sz="2400" b="1" dirty="0" smtClean="0"/>
              <a:t>چنین مرسوم است که ورزشکارها و سایر افرادی که درگیر تمرینات بدنی منظم می‌شوند، به سرد کردن بدن خود دست می‌زنند. به این معنی که پس از جلسات رقابت و تمرین به انجام تمرینات نرم و سبک می‌پردازند. حداقل دو دلیل عمده جهت این قبیل تمرینات در دست است.</a:t>
            </a:r>
            <a:endParaRPr lang="fa-IR" sz="2400" b="1"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1742" y="1844824"/>
            <a:ext cx="2619375" cy="1743075"/>
          </a:xfrm>
          <a:prstGeom prst="rect">
            <a:avLst/>
          </a:prstGeom>
        </p:spPr>
      </p:pic>
    </p:spTree>
    <p:extLst>
      <p:ext uri="{BB962C8B-B14F-4D97-AF65-F5344CB8AC3E}">
        <p14:creationId xmlns:p14="http://schemas.microsoft.com/office/powerpoint/2010/main" val="2095813150"/>
      </p:ext>
    </p:extLst>
  </p:cSld>
  <p:clrMapOvr>
    <a:masterClrMapping/>
  </p:clrMapOvr>
  <mc:AlternateContent xmlns:mc="http://schemas.openxmlformats.org/markup-compatibility/2006">
    <mc:Choice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8C99427-422C-4C07-A6CF-B0EB77FE9385}" type="slidenum">
              <a:rPr lang="fa-IR" smtClean="0"/>
              <a:t>9</a:t>
            </a:fld>
            <a:endParaRPr lang="fa-IR"/>
          </a:p>
        </p:txBody>
      </p:sp>
      <p:sp>
        <p:nvSpPr>
          <p:cNvPr id="5" name="Rectangle 4"/>
          <p:cNvSpPr/>
          <p:nvPr/>
        </p:nvSpPr>
        <p:spPr>
          <a:xfrm>
            <a:off x="1187624" y="3284984"/>
            <a:ext cx="7272808" cy="2277547"/>
          </a:xfrm>
          <a:prstGeom prst="rect">
            <a:avLst/>
          </a:prstGeom>
        </p:spPr>
        <p:txBody>
          <a:bodyPr wrap="square">
            <a:spAutoFit/>
          </a:bodyPr>
          <a:lstStyle/>
          <a:p>
            <a:pPr marL="342900" indent="-342900">
              <a:buAutoNum type="arabicParenR"/>
            </a:pPr>
            <a:r>
              <a:rPr lang="fa-IR" sz="2800" b="1" dirty="0" smtClean="0">
                <a:solidFill>
                  <a:srgbClr val="92D050"/>
                </a:solidFill>
              </a:rPr>
              <a:t>سطح اسید لاکتیک عضله و خون:</a:t>
            </a:r>
          </a:p>
          <a:p>
            <a:pPr marL="342900" indent="-342900">
              <a:buAutoNum type="arabicParenR"/>
            </a:pPr>
            <a:endParaRPr lang="fa-IR" dirty="0"/>
          </a:p>
          <a:p>
            <a:pPr algn="just"/>
            <a:r>
              <a:rPr lang="fa-IR" sz="2400" b="1" dirty="0" smtClean="0"/>
              <a:t>هنگام برگشت به حال اولیه فعال نسبت به برگشت به حال اولیه غیرفعال سریع‌تر کاهش پیدا می‌کنند. لذا سرد کردن بدن، سبب کاهش اسیدلاکتیک و برگشت به حال اولیهٔ سریع‌تری پس از خستگی بدنی می‌شود. </a:t>
            </a:r>
            <a:endParaRPr lang="fa-IR" sz="2400" b="1"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9592" y="1592052"/>
            <a:ext cx="3024336" cy="2102419"/>
          </a:xfrm>
          <a:prstGeom prst="rect">
            <a:avLst/>
          </a:prstGeom>
        </p:spPr>
      </p:pic>
    </p:spTree>
    <p:extLst>
      <p:ext uri="{BB962C8B-B14F-4D97-AF65-F5344CB8AC3E}">
        <p14:creationId xmlns:p14="http://schemas.microsoft.com/office/powerpoint/2010/main" val="2338668015"/>
      </p:ext>
    </p:extLst>
  </p:cSld>
  <p:clrMapOvr>
    <a:masterClrMapping/>
  </p:clrMapOvr>
  <mc:AlternateContent xmlns:mc="http://schemas.openxmlformats.org/markup-compatibility/2006">
    <mc:Choice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107</TotalTime>
  <Words>3948</Words>
  <Application>Microsoft Office PowerPoint</Application>
  <PresentationFormat>On-screen Show (4:3)</PresentationFormat>
  <Paragraphs>208</Paragraphs>
  <Slides>34</Slides>
  <Notes>2</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Waveform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SOHEIL</dc:creator>
  <cp:lastModifiedBy>SOHEIL</cp:lastModifiedBy>
  <cp:revision>28</cp:revision>
  <dcterms:created xsi:type="dcterms:W3CDTF">2014-12-08T09:20:33Z</dcterms:created>
  <dcterms:modified xsi:type="dcterms:W3CDTF">2014-12-09T08:29:33Z</dcterms:modified>
</cp:coreProperties>
</file>