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1"/>
  </p:notesMasterIdLst>
  <p:sldIdLst>
    <p:sldId id="284" r:id="rId2"/>
    <p:sldId id="430" r:id="rId3"/>
    <p:sldId id="516" r:id="rId4"/>
    <p:sldId id="431" r:id="rId5"/>
    <p:sldId id="432" r:id="rId6"/>
    <p:sldId id="433" r:id="rId7"/>
    <p:sldId id="520" r:id="rId8"/>
    <p:sldId id="435" r:id="rId9"/>
    <p:sldId id="436" r:id="rId10"/>
    <p:sldId id="437" r:id="rId11"/>
    <p:sldId id="496" r:id="rId12"/>
    <p:sldId id="438" r:id="rId13"/>
    <p:sldId id="441" r:id="rId14"/>
    <p:sldId id="440" r:id="rId15"/>
    <p:sldId id="439" r:id="rId16"/>
    <p:sldId id="442" r:id="rId17"/>
    <p:sldId id="443" r:id="rId18"/>
    <p:sldId id="453" r:id="rId19"/>
    <p:sldId id="512" r:id="rId20"/>
    <p:sldId id="267" r:id="rId21"/>
    <p:sldId id="396" r:id="rId22"/>
    <p:sldId id="258" r:id="rId23"/>
    <p:sldId id="372" r:id="rId24"/>
    <p:sldId id="399" r:id="rId25"/>
    <p:sldId id="259" r:id="rId26"/>
    <p:sldId id="349" r:id="rId27"/>
    <p:sldId id="260" r:id="rId28"/>
    <p:sldId id="366" r:id="rId29"/>
    <p:sldId id="261" r:id="rId30"/>
    <p:sldId id="362" r:id="rId31"/>
    <p:sldId id="521" r:id="rId32"/>
    <p:sldId id="262" r:id="rId33"/>
    <p:sldId id="405" r:id="rId34"/>
    <p:sldId id="263" r:id="rId35"/>
    <p:sldId id="368" r:id="rId36"/>
    <p:sldId id="264" r:id="rId37"/>
    <p:sldId id="278" r:id="rId38"/>
    <p:sldId id="508" r:id="rId39"/>
    <p:sldId id="400" r:id="rId40"/>
    <p:sldId id="507" r:id="rId41"/>
    <p:sldId id="279" r:id="rId42"/>
    <p:sldId id="519" r:id="rId43"/>
    <p:sldId id="369" r:id="rId44"/>
    <p:sldId id="268" r:id="rId45"/>
    <p:sldId id="374" r:id="rId46"/>
    <p:sldId id="370" r:id="rId47"/>
    <p:sldId id="269" r:id="rId48"/>
    <p:sldId id="371" r:id="rId49"/>
    <p:sldId id="270" r:id="rId50"/>
    <p:sldId id="271" r:id="rId51"/>
    <p:sldId id="272" r:id="rId52"/>
    <p:sldId id="273" r:id="rId53"/>
    <p:sldId id="274" r:id="rId54"/>
    <p:sldId id="492" r:id="rId55"/>
    <p:sldId id="275" r:id="rId56"/>
    <p:sldId id="373" r:id="rId57"/>
    <p:sldId id="276" r:id="rId58"/>
    <p:sldId id="277" r:id="rId59"/>
    <p:sldId id="288" r:id="rId60"/>
    <p:sldId id="401" r:id="rId61"/>
    <p:sldId id="375" r:id="rId62"/>
    <p:sldId id="289" r:id="rId63"/>
    <p:sldId id="290" r:id="rId64"/>
    <p:sldId id="291" r:id="rId65"/>
    <p:sldId id="380" r:id="rId66"/>
    <p:sldId id="292" r:id="rId67"/>
    <p:sldId id="379" r:id="rId68"/>
    <p:sldId id="393" r:id="rId69"/>
    <p:sldId id="293" r:id="rId70"/>
    <p:sldId id="294" r:id="rId71"/>
    <p:sldId id="295" r:id="rId72"/>
    <p:sldId id="296" r:id="rId73"/>
    <p:sldId id="297" r:id="rId74"/>
    <p:sldId id="298" r:id="rId75"/>
    <p:sldId id="299" r:id="rId76"/>
    <p:sldId id="300" r:id="rId77"/>
    <p:sldId id="497" r:id="rId78"/>
    <p:sldId id="301" r:id="rId79"/>
    <p:sldId id="522" r:id="rId80"/>
    <p:sldId id="302" r:id="rId81"/>
    <p:sldId id="473" r:id="rId82"/>
    <p:sldId id="472" r:id="rId83"/>
    <p:sldId id="478" r:id="rId84"/>
    <p:sldId id="479" r:id="rId85"/>
    <p:sldId id="480" r:id="rId86"/>
    <p:sldId id="466" r:id="rId87"/>
    <p:sldId id="467" r:id="rId88"/>
    <p:sldId id="468" r:id="rId89"/>
    <p:sldId id="469" r:id="rId90"/>
    <p:sldId id="470" r:id="rId91"/>
    <p:sldId id="498" r:id="rId92"/>
    <p:sldId id="503" r:id="rId93"/>
    <p:sldId id="499" r:id="rId94"/>
    <p:sldId id="523" r:id="rId95"/>
    <p:sldId id="500" r:id="rId96"/>
    <p:sldId id="505" r:id="rId97"/>
    <p:sldId id="501" r:id="rId98"/>
    <p:sldId id="506" r:id="rId99"/>
    <p:sldId id="502" r:id="rId100"/>
    <p:sldId id="456" r:id="rId101"/>
    <p:sldId id="482" r:id="rId102"/>
    <p:sldId id="483" r:id="rId103"/>
    <p:sldId id="484" r:id="rId104"/>
    <p:sldId id="485" r:id="rId105"/>
    <p:sldId id="486" r:id="rId106"/>
    <p:sldId id="487" r:id="rId107"/>
    <p:sldId id="488" r:id="rId108"/>
    <p:sldId id="489" r:id="rId109"/>
    <p:sldId id="490" r:id="rId110"/>
    <p:sldId id="464" r:id="rId111"/>
    <p:sldId id="471" r:id="rId112"/>
    <p:sldId id="455" r:id="rId113"/>
    <p:sldId id="460" r:id="rId114"/>
    <p:sldId id="459" r:id="rId115"/>
    <p:sldId id="461" r:id="rId116"/>
    <p:sldId id="458" r:id="rId117"/>
    <p:sldId id="465" r:id="rId118"/>
    <p:sldId id="515" r:id="rId119"/>
    <p:sldId id="412" r:id="rId120"/>
    <p:sldId id="308" r:id="rId121"/>
    <p:sldId id="429" r:id="rId122"/>
    <p:sldId id="514" r:id="rId123"/>
    <p:sldId id="320" r:id="rId124"/>
    <p:sldId id="493" r:id="rId125"/>
    <p:sldId id="363" r:id="rId126"/>
    <p:sldId id="495" r:id="rId127"/>
    <p:sldId id="409" r:id="rId128"/>
    <p:sldId id="361" r:id="rId129"/>
    <p:sldId id="454" r:id="rId130"/>
    <p:sldId id="315" r:id="rId131"/>
    <p:sldId id="403" r:id="rId132"/>
    <p:sldId id="474" r:id="rId133"/>
    <p:sldId id="509" r:id="rId134"/>
    <p:sldId id="325" r:id="rId135"/>
    <p:sldId id="316" r:id="rId136"/>
    <p:sldId id="476" r:id="rId137"/>
    <p:sldId id="398" r:id="rId138"/>
    <p:sldId id="317" r:id="rId139"/>
    <p:sldId id="383" r:id="rId140"/>
    <p:sldId id="510" r:id="rId141"/>
    <p:sldId id="388" r:id="rId142"/>
    <p:sldId id="327" r:id="rId143"/>
    <p:sldId id="511" r:id="rId144"/>
    <p:sldId id="318" r:id="rId145"/>
    <p:sldId id="330" r:id="rId146"/>
    <p:sldId id="321" r:id="rId147"/>
    <p:sldId id="324" r:id="rId148"/>
    <p:sldId id="343" r:id="rId149"/>
    <p:sldId id="364" r:id="rId150"/>
    <p:sldId id="406" r:id="rId151"/>
    <p:sldId id="407" r:id="rId152"/>
    <p:sldId id="334" r:id="rId153"/>
    <p:sldId id="517" r:id="rId154"/>
    <p:sldId id="408" r:id="rId155"/>
    <p:sldId id="342" r:id="rId156"/>
    <p:sldId id="494" r:id="rId157"/>
    <p:sldId id="352" r:id="rId158"/>
    <p:sldId id="328" r:id="rId159"/>
    <p:sldId id="376" r:id="rId1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snapVertSplitter="1" vertBarState="minimized" horzBarState="maximized">
    <p:restoredLeft sz="15588" autoAdjust="0"/>
    <p:restoredTop sz="94709" autoAdjust="0"/>
  </p:normalViewPr>
  <p:slideViewPr>
    <p:cSldViewPr>
      <p:cViewPr varScale="1">
        <p:scale>
          <a:sx n="74" d="100"/>
          <a:sy n="74" d="100"/>
        </p:scale>
        <p:origin x="-190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348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70456-36BE-47D6-AF89-44848839A709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4F98E-25AC-4F00-8812-F77028E13C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CCAF5F-EB68-4C53-94CE-669AC7475994}" type="slidenum">
              <a:rPr lang="ar-SA"/>
              <a:pPr/>
              <a:t>1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AB27BC-CF79-459D-8FB7-AEF6D0EFDE85}" type="slidenum">
              <a:rPr lang="ar-SA"/>
              <a:pPr/>
              <a:t>19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42043D-A1D5-4C25-BEB3-C170C688C747}" type="slidenum">
              <a:rPr lang="ar-SA"/>
              <a:pPr/>
              <a:t>20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18488" cy="1655762"/>
          </a:xfrm>
        </p:spPr>
        <p:txBody>
          <a:bodyPr>
            <a:normAutofit/>
          </a:bodyPr>
          <a:lstStyle/>
          <a:p>
            <a:pPr algn="ctr" rtl="1"/>
            <a:r>
              <a:rPr lang="en-US" sz="4000" b="1" dirty="0" smtClean="0">
                <a:cs typeface="B Nazanin" pitchFamily="2" charset="-78"/>
              </a:rPr>
              <a:t> </a:t>
            </a:r>
            <a:r>
              <a:rPr lang="fa-IR" sz="6000" b="1" i="1" dirty="0">
                <a:solidFill>
                  <a:schemeClr val="hlink"/>
                </a:solidFill>
                <a:cs typeface="B Nazanin" pitchFamily="2" charset="-78"/>
              </a:rPr>
              <a:t>روانشناسی ورزش</a:t>
            </a:r>
            <a:r>
              <a:rPr lang="fa-IR" sz="6000" b="1" i="1" dirty="0">
                <a:solidFill>
                  <a:schemeClr val="hlink"/>
                </a:solidFill>
              </a:rPr>
              <a:t> </a:t>
            </a:r>
            <a:endParaRPr lang="en-US" sz="6000" b="1" i="1" dirty="0">
              <a:solidFill>
                <a:schemeClr val="hlink"/>
              </a:solidFill>
            </a:endParaRPr>
          </a:p>
        </p:txBody>
      </p:sp>
      <p:pic>
        <p:nvPicPr>
          <p:cNvPr id="9" name="Content Placeholder 8" descr="IMG1621149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1600200"/>
            <a:ext cx="7456166" cy="497207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 eaLnBrk="1" hangingPunct="1">
              <a:defRPr/>
            </a:pPr>
            <a:r>
              <a:rPr lang="fa-IR" b="1" dirty="0" smtClean="0"/>
              <a:t>افکار منفی </a:t>
            </a:r>
            <a:r>
              <a:rPr lang="ar-SA" b="1" dirty="0" smtClean="0"/>
              <a:t>و بي سروته مثل سواران مغول هجوم آورده </a:t>
            </a:r>
            <a:r>
              <a:rPr lang="fa-IR" b="1" dirty="0" smtClean="0"/>
              <a:t>و از دم</a:t>
            </a:r>
            <a:r>
              <a:rPr lang="ar-SA" b="1" dirty="0" smtClean="0"/>
              <a:t> قلـع و قمـع </a:t>
            </a:r>
            <a:r>
              <a:rPr lang="ar-SA" b="1" dirty="0" smtClean="0"/>
              <a:t>مي</a:t>
            </a:r>
            <a:r>
              <a:rPr lang="fa-IR" b="1" dirty="0" smtClean="0"/>
              <a:t>‌</a:t>
            </a:r>
            <a:r>
              <a:rPr lang="ar-SA" b="1" dirty="0" smtClean="0"/>
              <a:t>كنند</a:t>
            </a:r>
            <a:endParaRPr lang="en-US" dirty="0"/>
          </a:p>
        </p:txBody>
      </p:sp>
      <p:pic>
        <p:nvPicPr>
          <p:cNvPr id="86019" name="Content Placeholder 5" descr="mongol-the-rise-of-genghis-khan-800-75-Optimized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1524000"/>
            <a:ext cx="7620000" cy="5067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0"/>
            <a:ext cx="8153400" cy="3581400"/>
          </a:xfrm>
        </p:spPr>
        <p:txBody>
          <a:bodyPr>
            <a:normAutofit fontScale="62500" lnSpcReduction="20000"/>
          </a:bodyPr>
          <a:lstStyle/>
          <a:p>
            <a:pPr marL="514350" indent="-514350" algn="ctr" rtl="1">
              <a:buNone/>
            </a:pPr>
            <a:r>
              <a:rPr lang="fa-IR" sz="14400" b="1" dirty="0" smtClean="0">
                <a:solidFill>
                  <a:srgbClr val="7030A0"/>
                </a:solidFill>
                <a:cs typeface="+mj-cs"/>
              </a:rPr>
              <a:t>نیاز روانی</a:t>
            </a:r>
          </a:p>
          <a:p>
            <a:pPr marL="514350" indent="-514350" algn="ctr" rtl="1">
              <a:buNone/>
            </a:pPr>
            <a:r>
              <a:rPr lang="fa-IR" sz="14400" b="1" dirty="0" smtClean="0">
                <a:solidFill>
                  <a:srgbClr val="7030A0"/>
                </a:solidFill>
                <a:cs typeface="+mj-cs"/>
              </a:rPr>
              <a:t>ورزشکار</a:t>
            </a:r>
            <a:endParaRPr lang="en-US" sz="14400" b="1" dirty="0" smtClean="0">
              <a:solidFill>
                <a:srgbClr val="7030A0"/>
              </a:solidFill>
              <a:cs typeface="+mj-cs"/>
            </a:endParaRPr>
          </a:p>
          <a:p>
            <a:pPr marL="514350" indent="-514350" algn="ctr" rtl="1">
              <a:buFontTx/>
              <a:buNone/>
              <a:defRPr/>
            </a:pPr>
            <a:r>
              <a:rPr lang="fa-IR" sz="9600" b="1" dirty="0" smtClean="0">
                <a:solidFill>
                  <a:srgbClr val="FF0000"/>
                </a:solidFill>
                <a:latin typeface="Kunstler Script" pitchFamily="66" charset="0"/>
                <a:cs typeface="2  Bardiya" pitchFamily="2" charset="-78"/>
              </a:rPr>
              <a:t>  </a:t>
            </a:r>
            <a:endParaRPr lang="en-US" sz="9600" b="1" dirty="0" smtClean="0">
              <a:solidFill>
                <a:srgbClr val="FF0000"/>
              </a:solidFill>
              <a:latin typeface="Kunstler Script" pitchFamily="66" charset="0"/>
              <a:cs typeface="2  Bardiya" pitchFamily="2" charset="-78"/>
            </a:endParaRPr>
          </a:p>
          <a:p>
            <a:pPr marL="514350" indent="-514350" algn="ctr" rtl="1">
              <a:buFontTx/>
              <a:buNone/>
              <a:defRPr/>
            </a:pPr>
            <a:endParaRPr lang="en-US" dirty="0"/>
          </a:p>
        </p:txBody>
      </p:sp>
      <p:pic>
        <p:nvPicPr>
          <p:cNvPr id="208899" name="Picture 2" descr="C:\Documents and Settings\X\Desktop\site_head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52400"/>
            <a:ext cx="500321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/>
          <a:lstStyle/>
          <a:p>
            <a:pPr marL="514350" indent="-514350" algn="ctr" rtl="1">
              <a:buFontTx/>
              <a:buNone/>
            </a:pPr>
            <a:r>
              <a:rPr lang="fa-IR" sz="4400" b="1" smtClean="0">
                <a:solidFill>
                  <a:srgbClr val="FF0000"/>
                </a:solidFill>
              </a:rPr>
              <a:t>سرزنش</a:t>
            </a:r>
          </a:p>
          <a:p>
            <a:pPr marL="514350" indent="-514350" algn="ctr" rtl="1">
              <a:buFontTx/>
              <a:buNone/>
            </a:pPr>
            <a:r>
              <a:rPr lang="fa-IR" sz="4400" b="1" smtClean="0">
                <a:solidFill>
                  <a:srgbClr val="FF0000"/>
                </a:solidFill>
              </a:rPr>
              <a:t>مقایسه</a:t>
            </a:r>
          </a:p>
          <a:p>
            <a:pPr marL="514350" indent="-514350" algn="ctr" rtl="1">
              <a:buFontTx/>
              <a:buNone/>
            </a:pPr>
            <a:r>
              <a:rPr lang="fa-IR" sz="4400" b="1" smtClean="0">
                <a:solidFill>
                  <a:srgbClr val="FF0000"/>
                </a:solidFill>
              </a:rPr>
              <a:t>کوچک</a:t>
            </a:r>
          </a:p>
          <a:p>
            <a:pPr marL="514350" indent="-514350" algn="ctr" rtl="1">
              <a:buFontTx/>
              <a:buNone/>
            </a:pPr>
            <a:r>
              <a:rPr lang="fa-IR" sz="4400" b="1" smtClean="0">
                <a:solidFill>
                  <a:srgbClr val="FF0000"/>
                </a:solidFill>
              </a:rPr>
              <a:t>تحقیر</a:t>
            </a:r>
          </a:p>
          <a:p>
            <a:pPr marL="514350" indent="-514350" algn="ctr" rtl="1">
              <a:buFontTx/>
              <a:buNone/>
            </a:pPr>
            <a:r>
              <a:rPr lang="fa-IR" sz="4400" b="1" smtClean="0">
                <a:solidFill>
                  <a:srgbClr val="FF0000"/>
                </a:solidFill>
              </a:rPr>
              <a:t>توهین</a:t>
            </a:r>
          </a:p>
          <a:p>
            <a:pPr marL="514350" indent="-514350" algn="ctr" rtl="1">
              <a:buFontTx/>
              <a:buNone/>
            </a:pPr>
            <a:r>
              <a:rPr lang="fa-IR" sz="4400" b="1" smtClean="0">
                <a:solidFill>
                  <a:srgbClr val="FF0000"/>
                </a:solidFill>
              </a:rPr>
              <a:t>تقبیح</a:t>
            </a:r>
          </a:p>
          <a:p>
            <a:pPr marL="514350" indent="-514350" algn="ctr" rtl="1">
              <a:buFontTx/>
              <a:buNone/>
            </a:pPr>
            <a:r>
              <a:rPr lang="fa-IR" sz="4400" b="1" smtClean="0">
                <a:solidFill>
                  <a:srgbClr val="FF0000"/>
                </a:solidFill>
              </a:rPr>
              <a:t>تضعیف</a:t>
            </a:r>
            <a:endParaRPr lang="en-US" sz="4400" b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خود بزرگ</a:t>
            </a:r>
            <a:r>
              <a:rPr lang="fa-IR" sz="5400" b="1" spc="-300" dirty="0" smtClean="0">
                <a:solidFill>
                  <a:srgbClr val="FF0000"/>
                </a:solidFill>
                <a:cs typeface="2  Mehr" pitchFamily="2" charset="-78"/>
              </a:rPr>
              <a:t> </a:t>
            </a: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بینی</a:t>
            </a:r>
            <a:endParaRPr lang="en-US" sz="5400" b="1" dirty="0" smtClean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72707" name="Content Placeholder 3" descr="phpPeP86D.jpe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1276350"/>
            <a:ext cx="7848600" cy="51228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 eaLnBrk="1" hangingPunct="1"/>
            <a:r>
              <a:rPr lang="fa-IR" sz="5400" b="1" smtClean="0">
                <a:solidFill>
                  <a:srgbClr val="FF0000"/>
                </a:solidFill>
                <a:cs typeface="2  Mehr" pitchFamily="2" charset="-78"/>
              </a:rPr>
              <a:t>بدبینی</a:t>
            </a:r>
            <a:endParaRPr lang="en-US" sz="5400" b="1" smtClean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73731" name="Picture 2" descr="F:\مهارت های زندگی\5625249171211458415995216118722042372171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09800" y="1447800"/>
            <a:ext cx="4432300" cy="5170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منفی</a:t>
            </a:r>
            <a:r>
              <a:rPr lang="fa-IR" sz="5400" b="1" spc="-300" dirty="0" smtClean="0">
                <a:solidFill>
                  <a:srgbClr val="FF0000"/>
                </a:solidFill>
                <a:cs typeface="2  Mehr" pitchFamily="2" charset="-78"/>
              </a:rPr>
              <a:t> </a:t>
            </a: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نگری</a:t>
            </a:r>
            <a:endParaRPr lang="en-US" sz="5400" b="1" dirty="0" smtClean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74755" name="Picture 2" descr="F:\تصاویر مفهومی\patch2image.ph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125" r="999" b="6221"/>
          <a:stretch>
            <a:fillRect/>
          </a:stretch>
        </p:blipFill>
        <p:spPr>
          <a:xfrm>
            <a:off x="1524000" y="1371600"/>
            <a:ext cx="6127750" cy="5097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z="5400" b="1" smtClean="0">
                <a:solidFill>
                  <a:srgbClr val="FF0000"/>
                </a:solidFill>
                <a:cs typeface="2  Mehr" pitchFamily="2" charset="-78"/>
              </a:rPr>
              <a:t>حسادت</a:t>
            </a:r>
            <a:endParaRPr lang="en-US" sz="5400" b="1" smtClean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75779" name="Picture 2" descr="F:\تصاویر مفهومی\0.235974001290062013_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-1199" b="5630"/>
          <a:stretch>
            <a:fillRect/>
          </a:stretch>
        </p:blipFill>
        <p:spPr>
          <a:xfrm>
            <a:off x="990600" y="1752600"/>
            <a:ext cx="7381875" cy="4543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 eaLnBrk="1" hangingPunct="1">
              <a:defRPr/>
            </a:pP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ناتوانی در</a:t>
            </a:r>
            <a:r>
              <a:rPr lang="fa-IR" sz="5400" b="1" spc="-300" dirty="0" smtClean="0">
                <a:solidFill>
                  <a:srgbClr val="FF0000"/>
                </a:solidFill>
                <a:cs typeface="2  Mehr" pitchFamily="2" charset="-78"/>
              </a:rPr>
              <a:t> </a:t>
            </a: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حل مشکلات</a:t>
            </a:r>
            <a:endParaRPr lang="en-US" sz="5400" b="1" dirty="0" smtClean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76803" name="Picture 2" descr="F:\تصاویر مفهومی\13749296611115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013" t="3368" r="6013" b="29288"/>
          <a:stretch>
            <a:fillRect/>
          </a:stretch>
        </p:blipFill>
        <p:spPr>
          <a:xfrm>
            <a:off x="1295400" y="1655763"/>
            <a:ext cx="6477000" cy="4467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z="4800" b="1" smtClean="0">
                <a:solidFill>
                  <a:srgbClr val="FF0000"/>
                </a:solidFill>
                <a:cs typeface="2  Mehr" pitchFamily="2" charset="-78"/>
              </a:rPr>
              <a:t>یکدندگی و لجبازی</a:t>
            </a:r>
            <a:endParaRPr lang="en-US" sz="4800" b="1" smtClean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77827" name="Picture 2" descr="F:\مهارت های زندگی\drug and ar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4301" r="2058" b="4259"/>
          <a:stretch>
            <a:fillRect/>
          </a:stretch>
        </p:blipFill>
        <p:spPr>
          <a:xfrm>
            <a:off x="2362200" y="1371600"/>
            <a:ext cx="4648200" cy="5318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 eaLnBrk="1" hangingPunct="1">
              <a:defRPr/>
            </a:pPr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sz="6700" b="1" dirty="0" smtClean="0">
                <a:solidFill>
                  <a:srgbClr val="FF0000"/>
                </a:solidFill>
                <a:cs typeface="2  Mehr" pitchFamily="2" charset="-78"/>
              </a:rPr>
              <a:t>چرخه فرسایشی منفی</a:t>
            </a:r>
            <a:r>
              <a:rPr lang="fa-IR" sz="6700" b="1" spc="-300" dirty="0" smtClean="0">
                <a:solidFill>
                  <a:srgbClr val="FF0000"/>
                </a:solidFill>
                <a:cs typeface="2  Mehr" pitchFamily="2" charset="-78"/>
              </a:rPr>
              <a:t> </a:t>
            </a:r>
            <a:r>
              <a:rPr lang="fa-IR" sz="6700" b="1" dirty="0" smtClean="0">
                <a:solidFill>
                  <a:srgbClr val="FF0000"/>
                </a:solidFill>
                <a:cs typeface="2  Mehr" pitchFamily="2" charset="-78"/>
              </a:rPr>
              <a:t>نگری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78851" name="Picture 2" descr="F:\تصاویر مفهومی\704536_TC8yKzS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19400" y="1600200"/>
            <a:ext cx="3544888" cy="4892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گره</a:t>
            </a:r>
            <a:r>
              <a:rPr lang="fa-IR" sz="5400" b="1" spc="-300" dirty="0" smtClean="0">
                <a:solidFill>
                  <a:srgbClr val="FF0000"/>
                </a:solidFill>
                <a:cs typeface="2  Mehr" pitchFamily="2" charset="-78"/>
              </a:rPr>
              <a:t> </a:t>
            </a: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های ذهنی </a:t>
            </a:r>
            <a:endParaRPr lang="en-US" sz="5400" dirty="0" smtClean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79875" name="Picture 2" descr="F:\تصاویر مصرف شده\phoca_thumb_l_objects-nagsh  3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-24" b="4517"/>
          <a:stretch>
            <a:fillRect/>
          </a:stretch>
        </p:blipFill>
        <p:spPr>
          <a:xfrm>
            <a:off x="1295400" y="1371600"/>
            <a:ext cx="6729413" cy="50307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9377f30-fcdd-456b-af9a-71e3181ad64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762000"/>
            <a:ext cx="6858000" cy="5531868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153400" cy="4572000"/>
          </a:xfrm>
        </p:spPr>
        <p:txBody>
          <a:bodyPr>
            <a:normAutofit fontScale="32500" lnSpcReduction="20000"/>
          </a:bodyPr>
          <a:lstStyle/>
          <a:p>
            <a:pPr marL="514350" indent="-514350" algn="ctr" rtl="1">
              <a:buFontTx/>
              <a:buNone/>
              <a:defRPr/>
            </a:pPr>
            <a:r>
              <a:rPr lang="fa-IR" sz="20000" b="1" dirty="0" smtClean="0">
                <a:solidFill>
                  <a:srgbClr val="FF0000"/>
                </a:solidFill>
                <a:cs typeface="2  Mehr" pitchFamily="2" charset="-78"/>
              </a:rPr>
              <a:t>مربی میتواند</a:t>
            </a:r>
          </a:p>
          <a:p>
            <a:pPr marL="514350" indent="-514350" algn="ctr" rtl="1">
              <a:buFontTx/>
              <a:buNone/>
              <a:defRPr/>
            </a:pPr>
            <a:r>
              <a:rPr lang="fa-IR" sz="20000" b="1" dirty="0" smtClean="0">
                <a:solidFill>
                  <a:srgbClr val="FF0000"/>
                </a:solidFill>
                <a:cs typeface="2  Mehr" pitchFamily="2" charset="-78"/>
              </a:rPr>
              <a:t>احساسات منفی ورزشکار </a:t>
            </a:r>
          </a:p>
          <a:p>
            <a:pPr marL="514350" indent="-514350" algn="ctr" rtl="1">
              <a:buFontTx/>
              <a:buNone/>
              <a:defRPr/>
            </a:pPr>
            <a:r>
              <a:rPr lang="fa-IR" sz="20000" b="1" dirty="0" smtClean="0">
                <a:solidFill>
                  <a:srgbClr val="FF0000"/>
                </a:solidFill>
                <a:cs typeface="2  Mehr" pitchFamily="2" charset="-78"/>
              </a:rPr>
              <a:t>را کاهش دهد </a:t>
            </a:r>
          </a:p>
          <a:p>
            <a:pPr marL="514350" indent="-514350" algn="ctr" rtl="1">
              <a:buFontTx/>
              <a:buNone/>
              <a:defRPr/>
            </a:pPr>
            <a:r>
              <a:rPr lang="fa-IR" sz="20000" b="1" dirty="0" smtClean="0">
                <a:solidFill>
                  <a:srgbClr val="FF0000"/>
                </a:solidFill>
                <a:cs typeface="2  Mehr" pitchFamily="2" charset="-78"/>
              </a:rPr>
              <a:t>و موج مثبت به او بدهد</a:t>
            </a:r>
          </a:p>
          <a:p>
            <a:pPr marL="514350" indent="-514350" algn="ctr" rtl="1" eaLnBrk="1" hangingPunct="1">
              <a:buFontTx/>
              <a:buNone/>
              <a:defRPr/>
            </a:pPr>
            <a:r>
              <a:rPr lang="fa-IR" sz="9600" b="1" dirty="0" smtClean="0">
                <a:solidFill>
                  <a:srgbClr val="FF0000"/>
                </a:solidFill>
                <a:latin typeface="Kunstler Script" pitchFamily="66" charset="0"/>
                <a:cs typeface="2  Bardiya" pitchFamily="2" charset="-78"/>
              </a:rPr>
              <a:t>  </a:t>
            </a:r>
            <a:endParaRPr lang="en-US" sz="9600" b="1" dirty="0" smtClean="0">
              <a:solidFill>
                <a:srgbClr val="FF0000"/>
              </a:solidFill>
              <a:latin typeface="Kunstler Script" pitchFamily="66" charset="0"/>
              <a:cs typeface="2  Bardiya" pitchFamily="2" charset="-78"/>
            </a:endParaRPr>
          </a:p>
          <a:p>
            <a:pPr marL="514350" indent="-514350" algn="ctr" rtl="1" eaLnBrk="1" hangingPunct="1">
              <a:buFontTx/>
              <a:buNone/>
              <a:defRPr/>
            </a:pPr>
            <a:endParaRPr lang="en-US" dirty="0"/>
          </a:p>
        </p:txBody>
      </p:sp>
      <p:pic>
        <p:nvPicPr>
          <p:cNvPr id="84995" name="Picture 2" descr="C:\Documents and Settings\X\Desktop\site_head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0"/>
            <a:ext cx="4114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 rtl="1"/>
            <a:r>
              <a:rPr lang="fa-IR" sz="5300" b="1" dirty="0" smtClean="0">
                <a:solidFill>
                  <a:srgbClr val="FF0000"/>
                </a:solidFill>
              </a:rPr>
              <a:t/>
            </a:r>
            <a:br>
              <a:rPr lang="fa-IR" sz="5300" b="1" dirty="0" smtClean="0">
                <a:solidFill>
                  <a:srgbClr val="FF0000"/>
                </a:solidFill>
              </a:rPr>
            </a:br>
            <a:r>
              <a:rPr lang="fa-IR" sz="5300" b="1" dirty="0" smtClean="0">
                <a:solidFill>
                  <a:srgbClr val="FF0000"/>
                </a:solidFill>
              </a:rPr>
              <a:t>ورزشکار نیازمند است مربی توانمند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4" name="Content Placeholder 3" descr="0102110342-galleries.jpg"/>
          <p:cNvPicPr>
            <a:picLocks noGrp="1" noChangeAspect="1"/>
          </p:cNvPicPr>
          <p:nvPr>
            <p:ph idx="1"/>
          </p:nvPr>
        </p:nvPicPr>
        <p:blipFill>
          <a:blip r:embed="rId2"/>
          <a:srcRect r="502" b="14135"/>
          <a:stretch>
            <a:fillRect/>
          </a:stretch>
        </p:blipFill>
        <p:spPr>
          <a:xfrm>
            <a:off x="914400" y="1828800"/>
            <a:ext cx="7442365" cy="4495800"/>
          </a:xfr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/>
              <a:t> </a:t>
            </a:r>
            <a:r>
              <a:rPr lang="fa-IR" b="1" dirty="0" smtClean="0">
                <a:solidFill>
                  <a:srgbClr val="FF0000"/>
                </a:solidFill>
              </a:rPr>
              <a:t>باید انگیزه واقعی ورزشکاران را شناخت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IMG_95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059" y="1600200"/>
            <a:ext cx="6785882" cy="4525963"/>
          </a:xfr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solidFill>
                  <a:srgbClr val="FF0000"/>
                </a:solidFill>
              </a:rPr>
              <a:t>سپس میتوان به خانه تکانی ذهنی او پرداخت 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89091" name="Content Placeholder 3" descr="خانه-تکانی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0600" y="1295400"/>
            <a:ext cx="7086600" cy="5338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sz="4000" b="1" dirty="0" smtClean="0">
                <a:solidFill>
                  <a:srgbClr val="FF0000"/>
                </a:solidFill>
              </a:rPr>
              <a:t>ذهن ورزشکار را میتوان با تصویرسازی هدایت </a:t>
            </a:r>
            <a:r>
              <a:rPr lang="fa-IR" b="1" dirty="0" smtClean="0">
                <a:solidFill>
                  <a:srgbClr val="FF0000"/>
                </a:solidFill>
              </a:rPr>
              <a:t>کرد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88067" name="Content Placeholder 4" descr="روش-های-دفع-افکار-منفی.jpg"/>
          <p:cNvPicPr>
            <a:picLocks noGrp="1" noChangeAspect="1"/>
          </p:cNvPicPr>
          <p:nvPr>
            <p:ph idx="1"/>
          </p:nvPr>
        </p:nvPicPr>
        <p:blipFill>
          <a:blip r:embed="rId2"/>
          <a:srcRect r="749" b="13907"/>
          <a:stretch>
            <a:fillRect/>
          </a:stretch>
        </p:blipFill>
        <p:spPr>
          <a:xfrm>
            <a:off x="609600" y="1371600"/>
            <a:ext cx="7978775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 eaLnBrk="1" hangingPunct="1"/>
            <a:r>
              <a:rPr lang="fa-IR" b="1" dirty="0" smtClean="0">
                <a:solidFill>
                  <a:srgbClr val="FF0000"/>
                </a:solidFill>
              </a:rPr>
              <a:t>یعنی تغییر الگوهای ذهنی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90115" name="Picture 2" descr="F:\مهارت های زندگی\belief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19400" y="1524000"/>
            <a:ext cx="3676650" cy="5103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fa-IR" sz="5400" b="1" dirty="0" smtClean="0">
                <a:solidFill>
                  <a:srgbClr val="FF0000"/>
                </a:solidFill>
              </a:rPr>
              <a:t>همیشه به هنرجوها انرژی بدهید</a:t>
            </a:r>
            <a:endParaRPr lang="en-US" sz="5400" b="1" dirty="0" smtClean="0">
              <a:solidFill>
                <a:srgbClr val="FF0000"/>
              </a:solidFill>
            </a:endParaRP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724400"/>
          </a:xfrm>
        </p:spPr>
        <p:txBody>
          <a:bodyPr>
            <a:normAutofit fontScale="77500" lnSpcReduction="20000"/>
          </a:bodyPr>
          <a:lstStyle/>
          <a:p>
            <a:pPr marL="514350" indent="-514350" algn="ctr" rtl="1">
              <a:buFontTx/>
              <a:buNone/>
            </a:pPr>
            <a:r>
              <a:rPr lang="fa-IR" sz="9600" b="1" dirty="0" smtClean="0">
                <a:solidFill>
                  <a:srgbClr val="FF0000"/>
                </a:solidFill>
                <a:cs typeface="2  Mehr" pitchFamily="2" charset="-78"/>
              </a:rPr>
              <a:t>هر انسانی نیازمند </a:t>
            </a:r>
          </a:p>
          <a:p>
            <a:pPr marL="514350" indent="-514350" algn="ctr" rtl="1">
              <a:buFontTx/>
              <a:buNone/>
            </a:pPr>
            <a:r>
              <a:rPr lang="fa-IR" sz="9600" b="1" dirty="0" smtClean="0">
                <a:solidFill>
                  <a:srgbClr val="FF0000"/>
                </a:solidFill>
                <a:cs typeface="2  Mehr" pitchFamily="2" charset="-78"/>
              </a:rPr>
              <a:t>تایید شدن </a:t>
            </a:r>
          </a:p>
          <a:p>
            <a:pPr marL="514350" indent="-514350" algn="ctr" rtl="1">
              <a:buFontTx/>
              <a:buNone/>
            </a:pPr>
            <a:r>
              <a:rPr lang="fa-IR" sz="9600" b="1" dirty="0" smtClean="0">
                <a:solidFill>
                  <a:srgbClr val="FF0000"/>
                </a:solidFill>
                <a:cs typeface="2  Mehr" pitchFamily="2" charset="-78"/>
              </a:rPr>
              <a:t>دیده شدن </a:t>
            </a:r>
          </a:p>
          <a:p>
            <a:pPr marL="514350" indent="-514350" algn="ctr" rtl="1">
              <a:buFontTx/>
              <a:buNone/>
            </a:pPr>
            <a:r>
              <a:rPr lang="fa-IR" sz="9600" b="1" dirty="0" smtClean="0">
                <a:solidFill>
                  <a:srgbClr val="FF0000"/>
                </a:solidFill>
                <a:cs typeface="2  Mehr" pitchFamily="2" charset="-78"/>
              </a:rPr>
              <a:t> نوازش است</a:t>
            </a:r>
            <a:endParaRPr lang="en-US" sz="6000" dirty="0" smtClean="0">
              <a:solidFill>
                <a:srgbClr val="FF0000"/>
              </a:solidFill>
              <a:cs typeface="2  Meh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sz="6700" b="1" dirty="0" smtClean="0">
                <a:solidFill>
                  <a:srgbClr val="00B050"/>
                </a:solidFill>
              </a:rPr>
              <a:t/>
            </a:r>
            <a:br>
              <a:rPr lang="fa-IR" sz="6700" b="1" dirty="0" smtClean="0">
                <a:solidFill>
                  <a:srgbClr val="00B050"/>
                </a:solidFill>
              </a:rPr>
            </a:br>
            <a:r>
              <a:rPr lang="fa-IR" sz="6700" b="1" dirty="0" smtClean="0">
                <a:solidFill>
                  <a:srgbClr val="00B050"/>
                </a:solidFill>
              </a:rPr>
              <a:t>ورزشکار به دلداری و دلگرمی نیاز دارد </a:t>
            </a:r>
            <a:r>
              <a:rPr lang="en-US" sz="9600" b="1" dirty="0" smtClean="0">
                <a:solidFill>
                  <a:srgbClr val="00B050"/>
                </a:solidFill>
              </a:rPr>
              <a:t/>
            </a:r>
            <a:br>
              <a:rPr lang="en-US" sz="9600" b="1" dirty="0" smtClean="0">
                <a:solidFill>
                  <a:srgbClr val="00B050"/>
                </a:solidFill>
              </a:rPr>
            </a:br>
            <a:endParaRPr lang="en-US" dirty="0"/>
          </a:p>
        </p:txBody>
      </p:sp>
      <p:pic>
        <p:nvPicPr>
          <p:cNvPr id="6" name="Picture 2" descr="F:\مهارت های زندگی\41fba33a57227e44cdcf61e6d6f2218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7381" r="1424"/>
          <a:stretch>
            <a:fillRect/>
          </a:stretch>
        </p:blipFill>
        <p:spPr>
          <a:xfrm>
            <a:off x="2362200" y="1981200"/>
            <a:ext cx="4724399" cy="4656191"/>
          </a:xfr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pPr marL="514350" indent="-514350" algn="ctr" rtl="1">
              <a:lnSpc>
                <a:spcPct val="110000"/>
              </a:lnSpc>
              <a:buNone/>
            </a:pPr>
            <a:r>
              <a:rPr lang="fa-IR" sz="9600" dirty="0" smtClean="0">
                <a:solidFill>
                  <a:srgbClr val="FF0000"/>
                </a:solidFill>
                <a:cs typeface="2  Mehr" pitchFamily="2" charset="-78"/>
              </a:rPr>
              <a:t>خورشید باش  </a:t>
            </a:r>
          </a:p>
          <a:p>
            <a:pPr marL="514350" indent="-514350" algn="ctr" rtl="1">
              <a:lnSpc>
                <a:spcPct val="110000"/>
              </a:lnSpc>
              <a:buNone/>
            </a:pPr>
            <a:r>
              <a:rPr lang="fa-IR" sz="9600" dirty="0" smtClean="0">
                <a:solidFill>
                  <a:srgbClr val="FF0000"/>
                </a:solidFill>
                <a:cs typeface="2  Mehr" pitchFamily="2" charset="-78"/>
              </a:rPr>
              <a:t>آفتاب ببار</a:t>
            </a:r>
            <a:endParaRPr lang="en-US" sz="9600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0"/>
            <a:ext cx="8153400" cy="3581400"/>
          </a:xfrm>
        </p:spPr>
        <p:txBody>
          <a:bodyPr>
            <a:normAutofit fontScale="62500" lnSpcReduction="20000"/>
          </a:bodyPr>
          <a:lstStyle/>
          <a:p>
            <a:pPr marL="514350" indent="-514350" algn="ctr" rtl="1">
              <a:buNone/>
            </a:pPr>
            <a:r>
              <a:rPr lang="fa-IR" sz="14400" b="1" dirty="0" smtClean="0">
                <a:solidFill>
                  <a:srgbClr val="7030A0"/>
                </a:solidFill>
                <a:cs typeface="+mj-cs"/>
              </a:rPr>
              <a:t>آیا ورزشکاران</a:t>
            </a:r>
          </a:p>
          <a:p>
            <a:pPr marL="514350" indent="-514350" algn="ctr" rtl="1">
              <a:buNone/>
            </a:pPr>
            <a:r>
              <a:rPr lang="fa-IR" sz="14400" b="1" dirty="0" smtClean="0">
                <a:solidFill>
                  <a:srgbClr val="7030A0"/>
                </a:solidFill>
                <a:cs typeface="+mj-cs"/>
              </a:rPr>
              <a:t>مثبت اندیشند؟</a:t>
            </a:r>
            <a:endParaRPr lang="en-US" sz="14400" b="1" dirty="0" smtClean="0">
              <a:solidFill>
                <a:srgbClr val="7030A0"/>
              </a:solidFill>
              <a:cs typeface="+mj-cs"/>
            </a:endParaRPr>
          </a:p>
          <a:p>
            <a:pPr marL="514350" indent="-514350" algn="ctr" rtl="1">
              <a:buFontTx/>
              <a:buNone/>
              <a:defRPr/>
            </a:pPr>
            <a:r>
              <a:rPr lang="fa-IR" sz="9600" b="1" dirty="0" smtClean="0">
                <a:solidFill>
                  <a:srgbClr val="FF0000"/>
                </a:solidFill>
                <a:latin typeface="Kunstler Script" pitchFamily="66" charset="0"/>
                <a:cs typeface="2  Bardiya" pitchFamily="2" charset="-78"/>
              </a:rPr>
              <a:t>  </a:t>
            </a:r>
            <a:endParaRPr lang="en-US" sz="9600" b="1" dirty="0" smtClean="0">
              <a:solidFill>
                <a:srgbClr val="FF0000"/>
              </a:solidFill>
              <a:latin typeface="Kunstler Script" pitchFamily="66" charset="0"/>
              <a:cs typeface="2  Bardiya" pitchFamily="2" charset="-78"/>
            </a:endParaRPr>
          </a:p>
          <a:p>
            <a:pPr marL="514350" indent="-514350" algn="ctr" rtl="1">
              <a:buFontTx/>
              <a:buNone/>
              <a:defRPr/>
            </a:pPr>
            <a:endParaRPr lang="en-US" dirty="0"/>
          </a:p>
        </p:txBody>
      </p:sp>
      <p:pic>
        <p:nvPicPr>
          <p:cNvPr id="208899" name="Picture 2" descr="C:\Documents and Settings\X\Desktop\site_head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52400"/>
            <a:ext cx="500321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602163"/>
          </a:xfrm>
        </p:spPr>
        <p:txBody>
          <a:bodyPr>
            <a:normAutofit/>
          </a:bodyPr>
          <a:lstStyle/>
          <a:p>
            <a:pPr marL="742950" indent="-742950" algn="ctr" rtl="1" eaLnBrk="1" hangingPunct="1">
              <a:buFontTx/>
              <a:buNone/>
            </a:pPr>
            <a:r>
              <a:rPr lang="ar-SA" sz="6000" b="1" dirty="0" smtClean="0">
                <a:solidFill>
                  <a:srgbClr val="FF0000"/>
                </a:solidFill>
                <a:cs typeface="2  Mehr" pitchFamily="2" charset="-78"/>
              </a:rPr>
              <a:t>عقاید، باورها و </a:t>
            </a:r>
            <a:r>
              <a:rPr lang="fa-IR" sz="6000" b="1" dirty="0" smtClean="0">
                <a:solidFill>
                  <a:srgbClr val="FF0000"/>
                </a:solidFill>
                <a:cs typeface="2  Mehr" pitchFamily="2" charset="-78"/>
              </a:rPr>
              <a:t>الگوهای ذهنی</a:t>
            </a:r>
          </a:p>
          <a:p>
            <a:pPr marL="742950" indent="-742950" algn="ctr" rtl="1" eaLnBrk="1" hangingPunct="1">
              <a:buFontTx/>
              <a:buNone/>
            </a:pPr>
            <a:r>
              <a:rPr lang="fa-IR" sz="6000" b="1" dirty="0" smtClean="0">
                <a:solidFill>
                  <a:srgbClr val="FF0000"/>
                </a:solidFill>
                <a:cs typeface="2  Mehr" pitchFamily="2" charset="-78"/>
              </a:rPr>
              <a:t>اگر </a:t>
            </a:r>
            <a:r>
              <a:rPr lang="ar-SA" sz="6000" b="1" dirty="0" smtClean="0">
                <a:solidFill>
                  <a:srgbClr val="FF0000"/>
                </a:solidFill>
                <a:cs typeface="2  Mehr" pitchFamily="2" charset="-78"/>
              </a:rPr>
              <a:t>بار منفی داشته باشند </a:t>
            </a:r>
            <a:endParaRPr lang="fa-IR" sz="6000" b="1" dirty="0" smtClean="0">
              <a:solidFill>
                <a:srgbClr val="FF0000"/>
              </a:solidFill>
              <a:cs typeface="2  Mehr" pitchFamily="2" charset="-78"/>
            </a:endParaRPr>
          </a:p>
          <a:p>
            <a:pPr marL="742950" indent="-742950" algn="ctr" rtl="1" eaLnBrk="1" hangingPunct="1">
              <a:buFontTx/>
              <a:buNone/>
            </a:pPr>
            <a:r>
              <a:rPr lang="ar-SA" sz="6000" b="1" dirty="0" smtClean="0">
                <a:solidFill>
                  <a:srgbClr val="FF0000"/>
                </a:solidFill>
                <a:cs typeface="2  Mehr" pitchFamily="2" charset="-78"/>
              </a:rPr>
              <a:t>بی</a:t>
            </a:r>
            <a:r>
              <a:rPr lang="fa-IR" sz="6000" b="1" dirty="0" smtClean="0">
                <a:solidFill>
                  <a:srgbClr val="FF0000"/>
                </a:solidFill>
                <a:cs typeface="2  Mehr" pitchFamily="2" charset="-78"/>
              </a:rPr>
              <a:t> </a:t>
            </a:r>
            <a:r>
              <a:rPr lang="ar-SA" sz="6000" b="1" dirty="0" smtClean="0">
                <a:solidFill>
                  <a:srgbClr val="FF0000"/>
                </a:solidFill>
                <a:cs typeface="2  Mehr" pitchFamily="2" charset="-78"/>
              </a:rPr>
              <a:t>تردید به</a:t>
            </a:r>
            <a:r>
              <a:rPr lang="fa-IR" sz="6000" b="1" dirty="0" smtClean="0">
                <a:solidFill>
                  <a:srgbClr val="FF0000"/>
                </a:solidFill>
                <a:cs typeface="2  Mehr" pitchFamily="2" charset="-78"/>
              </a:rPr>
              <a:t> </a:t>
            </a:r>
            <a:r>
              <a:rPr lang="ar-SA" sz="6000" b="1" dirty="0" smtClean="0">
                <a:solidFill>
                  <a:srgbClr val="FF0000"/>
                </a:solidFill>
                <a:cs typeface="2  Mehr" pitchFamily="2" charset="-78"/>
              </a:rPr>
              <a:t>احساسات </a:t>
            </a:r>
            <a:endParaRPr lang="fa-IR" sz="6000" b="1" dirty="0" smtClean="0">
              <a:solidFill>
                <a:srgbClr val="FF0000"/>
              </a:solidFill>
              <a:cs typeface="2  Mehr" pitchFamily="2" charset="-78"/>
            </a:endParaRPr>
          </a:p>
          <a:p>
            <a:pPr marL="742950" indent="-742950" algn="ctr" rtl="1" eaLnBrk="1" hangingPunct="1">
              <a:buFontTx/>
              <a:buNone/>
            </a:pPr>
            <a:r>
              <a:rPr lang="ar-SA" sz="6000" b="1" dirty="0" smtClean="0">
                <a:solidFill>
                  <a:srgbClr val="FF0000"/>
                </a:solidFill>
                <a:cs typeface="2  Mehr" pitchFamily="2" charset="-78"/>
              </a:rPr>
              <a:t>مخرب </a:t>
            </a:r>
            <a:r>
              <a:rPr lang="fa-IR" sz="6000" b="1" dirty="0" smtClean="0">
                <a:solidFill>
                  <a:srgbClr val="FF0000"/>
                </a:solidFill>
                <a:cs typeface="2  Mehr" pitchFamily="2" charset="-78"/>
              </a:rPr>
              <a:t>ختم</a:t>
            </a:r>
            <a:r>
              <a:rPr lang="ar-SA" sz="6000" b="1" dirty="0" smtClean="0">
                <a:solidFill>
                  <a:srgbClr val="FF0000"/>
                </a:solidFill>
                <a:cs typeface="2  Mehr" pitchFamily="2" charset="-78"/>
              </a:rPr>
              <a:t> </a:t>
            </a:r>
            <a:r>
              <a:rPr lang="ar-SA" sz="6000" b="1" dirty="0" smtClean="0">
                <a:solidFill>
                  <a:srgbClr val="FF0000"/>
                </a:solidFill>
                <a:cs typeface="2  Mehr" pitchFamily="2" charset="-78"/>
              </a:rPr>
              <a:t>می</a:t>
            </a:r>
            <a:r>
              <a:rPr lang="fa-IR" sz="6000" b="1" dirty="0" smtClean="0">
                <a:solidFill>
                  <a:srgbClr val="FF0000"/>
                </a:solidFill>
                <a:cs typeface="2  Mehr" pitchFamily="2" charset="-78"/>
              </a:rPr>
              <a:t>‌</a:t>
            </a:r>
            <a:r>
              <a:rPr lang="ar-SA" sz="6000" b="1" dirty="0" smtClean="0">
                <a:solidFill>
                  <a:srgbClr val="FF0000"/>
                </a:solidFill>
                <a:cs typeface="2  Mehr" pitchFamily="2" charset="-78"/>
              </a:rPr>
              <a:t>شوند</a:t>
            </a:r>
            <a:endParaRPr lang="en-US" sz="6000" dirty="0" smtClean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88067" name="Picture 2" descr="C:\Documents and Settings\X\Desktop\site_head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0"/>
            <a:ext cx="44958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انرژی </a:t>
            </a: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لحظه</a:t>
            </a:r>
            <a:r>
              <a:rPr lang="fa-IR" sz="5400" b="1" spc="-300" dirty="0" smtClean="0">
                <a:solidFill>
                  <a:srgbClr val="FF0000"/>
                </a:solidFill>
                <a:cs typeface="2  Mehr" pitchFamily="2" charset="-78"/>
              </a:rPr>
              <a:t>‌</a:t>
            </a: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ها </a:t>
            </a: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و نقش ورزش</a:t>
            </a:r>
            <a:endParaRPr lang="en-US" sz="5400" b="1" dirty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6" name="Content Placeholder 5" descr="7819404010502687824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447800"/>
            <a:ext cx="6967538" cy="4645025"/>
          </a:xfr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5555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724650" cy="5405584"/>
          </a:xfr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13910407212503474_PhotoL.jpg"/>
          <p:cNvPicPr>
            <a:picLocks noGrp="1" noChangeAspect="1"/>
          </p:cNvPicPr>
          <p:nvPr>
            <p:ph idx="1"/>
          </p:nvPr>
        </p:nvPicPr>
        <p:blipFill>
          <a:blip r:embed="rId2"/>
          <a:srcRect r="667" b="11144"/>
          <a:stretch>
            <a:fillRect/>
          </a:stretch>
        </p:blipFill>
        <p:spPr>
          <a:xfrm>
            <a:off x="762000" y="1066800"/>
            <a:ext cx="7703363" cy="4800600"/>
          </a:xfr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holami2012072821035309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143000"/>
            <a:ext cx="8075482" cy="4534694"/>
          </a:xfr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09048-london-2012-hopeful-performs-world-first-long-jump-over-three.1-l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66800"/>
            <a:ext cx="7585340" cy="5059363"/>
          </a:xfr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0.952228001318672691_taknaz_i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304800"/>
            <a:ext cx="5943600" cy="6120865"/>
          </a:xfr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epal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066800"/>
            <a:ext cx="7346990" cy="4943475"/>
          </a:xfr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s.jpg"/>
          <p:cNvPicPr>
            <a:picLocks noGrp="1" noChangeAspect="1"/>
          </p:cNvPicPr>
          <p:nvPr>
            <p:ph idx="1"/>
          </p:nvPr>
        </p:nvPicPr>
        <p:blipFill>
          <a:blip r:embed="rId2"/>
          <a:srcRect r="1031" b="5120"/>
          <a:stretch>
            <a:fillRect/>
          </a:stretch>
        </p:blipFill>
        <p:spPr>
          <a:xfrm>
            <a:off x="914400" y="1143000"/>
            <a:ext cx="7315200" cy="4666784"/>
          </a:xfr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77_or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838200"/>
            <a:ext cx="7700627" cy="5135563"/>
          </a:xfr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0070C0"/>
                </a:solidFill>
              </a:rPr>
              <a:t>  </a:t>
            </a:r>
            <a:r>
              <a:rPr lang="fa-IR" sz="5400" b="1" dirty="0" smtClean="0">
                <a:solidFill>
                  <a:srgbClr val="0070C0"/>
                </a:solidFill>
              </a:rPr>
              <a:t>سروتونین – دوپامین – اندورفین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 algn="r" rtl="1"/>
            <a:r>
              <a:rPr lang="fa-IR" sz="7200" b="1" dirty="0" smtClean="0">
                <a:solidFill>
                  <a:srgbClr val="0070C0"/>
                </a:solidFill>
              </a:rPr>
              <a:t>شادی</a:t>
            </a:r>
          </a:p>
          <a:p>
            <a:pPr algn="r" rtl="1"/>
            <a:r>
              <a:rPr lang="fa-IR" sz="7200" b="1" dirty="0" smtClean="0">
                <a:solidFill>
                  <a:srgbClr val="0070C0"/>
                </a:solidFill>
              </a:rPr>
              <a:t>نشاط</a:t>
            </a:r>
          </a:p>
          <a:p>
            <a:pPr algn="r" rtl="1"/>
            <a:r>
              <a:rPr lang="fa-IR" sz="7200" b="1" dirty="0" smtClean="0">
                <a:solidFill>
                  <a:srgbClr val="0070C0"/>
                </a:solidFill>
              </a:rPr>
              <a:t>سرخوشی</a:t>
            </a:r>
            <a:endParaRPr lang="en-US" sz="7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F:\تصاویر مفهومی\girdap_3184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681038"/>
            <a:ext cx="7258050" cy="54451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14.JPG"/>
          <p:cNvPicPr>
            <a:picLocks noGrp="1" noChangeAspect="1"/>
          </p:cNvPicPr>
          <p:nvPr>
            <p:ph idx="1"/>
          </p:nvPr>
        </p:nvPicPr>
        <p:blipFill>
          <a:blip r:embed="rId2"/>
          <a:srcRect t="3367" r="1939" b="10768"/>
          <a:stretch>
            <a:fillRect/>
          </a:stretch>
        </p:blipFill>
        <p:spPr>
          <a:xfrm>
            <a:off x="533401" y="1066800"/>
            <a:ext cx="8287702" cy="5052624"/>
          </a:xfr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هیپ-هاپ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838200"/>
            <a:ext cx="6852664" cy="5096669"/>
          </a:xfr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517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62000"/>
            <a:ext cx="7663137" cy="5434645"/>
          </a:xfr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pPr marL="514350" indent="-514350" algn="ctr" rtl="1">
              <a:buNone/>
            </a:pP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عدم اعتماد </a:t>
            </a: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به‌نفس </a:t>
            </a: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را میتوان </a:t>
            </a:r>
          </a:p>
          <a:p>
            <a:pPr marL="514350" indent="-514350" algn="ctr" rtl="1">
              <a:buNone/>
            </a:pP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با شرکت در </a:t>
            </a: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فعالیت‌های </a:t>
            </a: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ورزشی</a:t>
            </a:r>
          </a:p>
          <a:p>
            <a:pPr marL="514350" indent="-514350" algn="ctr" rtl="1">
              <a:buNone/>
            </a:pP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 کاهش داد</a:t>
            </a:r>
            <a:endParaRPr lang="en-US" sz="5400" dirty="0" smtClean="0">
              <a:solidFill>
                <a:srgbClr val="FF0000"/>
              </a:solidFill>
              <a:cs typeface="2  Mehr" pitchFamily="2" charset="-78"/>
            </a:endParaRPr>
          </a:p>
          <a:p>
            <a:pPr marL="514350" indent="-514350" algn="r" rt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80d603e219928ece40fd8229614fd1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066800"/>
            <a:ext cx="8445050" cy="4754563"/>
          </a:xfr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arb_russ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782" y="762000"/>
            <a:ext cx="8278030" cy="5364163"/>
          </a:xfr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295400"/>
            <a:ext cx="7958914" cy="4425156"/>
          </a:xfr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pPr marL="514350" indent="-514350" algn="ctr">
              <a:buNone/>
            </a:pPr>
            <a:r>
              <a:rPr lang="fa-IR" sz="54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ورزش میتواند مدرسه دلیری،</a:t>
            </a:r>
          </a:p>
          <a:p>
            <a:pPr marL="514350" indent="-514350" algn="ctr">
              <a:buNone/>
            </a:pPr>
            <a:r>
              <a:rPr lang="fa-IR" sz="54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شجاعت، جوانمردی، خلوص،</a:t>
            </a:r>
          </a:p>
          <a:p>
            <a:pPr marL="514350" indent="-514350" algn="ctr">
              <a:buNone/>
            </a:pPr>
            <a:r>
              <a:rPr lang="fa-IR" sz="54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عفت، پاکدامنی، استقامت و انرژی</a:t>
            </a:r>
          </a:p>
          <a:p>
            <a:pPr marL="514350" indent="-514350" algn="ctr">
              <a:buNone/>
            </a:pPr>
            <a:r>
              <a:rPr lang="fa-IR" sz="54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مثبت باشد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Documents and Settings\X\Desktop\site_head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52400"/>
            <a:ext cx="373380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HJ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533400"/>
            <a:ext cx="6400800" cy="5959777"/>
          </a:xfr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44619_eE4M507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990600"/>
            <a:ext cx="7744103" cy="51355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495800"/>
          </a:xfrm>
        </p:spPr>
        <p:txBody>
          <a:bodyPr>
            <a:normAutofit/>
          </a:bodyPr>
          <a:lstStyle/>
          <a:p>
            <a:pPr marL="742950" indent="-742950" algn="ctr" rtl="1" eaLnBrk="1" hangingPunct="1">
              <a:buFontTx/>
              <a:buNone/>
            </a:pPr>
            <a:r>
              <a:rPr lang="fa-IR" sz="8000" b="1" dirty="0" smtClean="0">
                <a:solidFill>
                  <a:srgbClr val="00B050"/>
                </a:solidFill>
                <a:cs typeface="2  Mehr" pitchFamily="2" charset="-78"/>
              </a:rPr>
              <a:t>همه ما درگیر </a:t>
            </a:r>
            <a:r>
              <a:rPr lang="fa-IR" sz="8000" b="1" dirty="0" smtClean="0">
                <a:solidFill>
                  <a:srgbClr val="FF0000"/>
                </a:solidFill>
                <a:cs typeface="2  Mehr" pitchFamily="2" charset="-78"/>
              </a:rPr>
              <a:t>تعصبات</a:t>
            </a:r>
          </a:p>
          <a:p>
            <a:pPr marL="742950" indent="-742950" algn="ctr" rtl="1" eaLnBrk="1" hangingPunct="1">
              <a:buFontTx/>
              <a:buNone/>
            </a:pPr>
            <a:r>
              <a:rPr lang="fa-IR" sz="8000" b="1" dirty="0" smtClean="0">
                <a:solidFill>
                  <a:srgbClr val="00B050"/>
                </a:solidFill>
                <a:cs typeface="2  Mehr" pitchFamily="2" charset="-78"/>
              </a:rPr>
              <a:t>ذهنی خودمان هستیم</a:t>
            </a:r>
          </a:p>
          <a:p>
            <a:pPr marL="742950" indent="-742950" algn="ctr" rtl="1" eaLnBrk="1" hangingPunct="1">
              <a:buFontTx/>
              <a:buNone/>
            </a:pPr>
            <a:endParaRPr lang="en-US" sz="5400" dirty="0" smtClean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3" name="Picture 2" descr="C:\Documents and Settings\X\Desktop\site_head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0"/>
            <a:ext cx="4267200" cy="1819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382963"/>
          </a:xfrm>
        </p:spPr>
        <p:txBody>
          <a:bodyPr>
            <a:normAutofit/>
          </a:bodyPr>
          <a:lstStyle/>
          <a:p>
            <a:pPr marL="514350" indent="-514350" algn="ctr" rtl="1">
              <a:buNone/>
            </a:pPr>
            <a:r>
              <a:rPr lang="fa-IR" sz="4800" b="1" dirty="0" smtClean="0">
                <a:solidFill>
                  <a:srgbClr val="0070C0"/>
                </a:solidFill>
                <a:cs typeface="2  Mehr" pitchFamily="2" charset="-78"/>
              </a:rPr>
              <a:t>ورزش از اضطراب و افسردگی </a:t>
            </a:r>
            <a:r>
              <a:rPr lang="fa-IR" sz="4800" b="1" dirty="0" smtClean="0">
                <a:solidFill>
                  <a:srgbClr val="0070C0"/>
                </a:solidFill>
                <a:cs typeface="2  Mehr" pitchFamily="2" charset="-78"/>
              </a:rPr>
              <a:t>می‌کاهد </a:t>
            </a:r>
            <a:endParaRPr lang="fa-IR" sz="4800" b="1" dirty="0" smtClean="0">
              <a:solidFill>
                <a:srgbClr val="0070C0"/>
              </a:solidFill>
              <a:cs typeface="2  Mehr" pitchFamily="2" charset="-78"/>
            </a:endParaRPr>
          </a:p>
          <a:p>
            <a:pPr marL="514350" indent="-514350" algn="ctr" rtl="1">
              <a:buNone/>
            </a:pPr>
            <a:r>
              <a:rPr lang="fa-IR" sz="4800" b="1" dirty="0" smtClean="0">
                <a:solidFill>
                  <a:srgbClr val="0070C0"/>
                </a:solidFill>
                <a:cs typeface="2  Mehr" pitchFamily="2" charset="-78"/>
              </a:rPr>
              <a:t>و اعتماد </a:t>
            </a:r>
            <a:r>
              <a:rPr lang="fa-IR" sz="4800" b="1" dirty="0" smtClean="0">
                <a:solidFill>
                  <a:srgbClr val="0070C0"/>
                </a:solidFill>
                <a:cs typeface="2  Mehr" pitchFamily="2" charset="-78"/>
              </a:rPr>
              <a:t>به‌نفس </a:t>
            </a:r>
            <a:r>
              <a:rPr lang="fa-IR" sz="4800" b="1" dirty="0" smtClean="0">
                <a:solidFill>
                  <a:srgbClr val="0070C0"/>
                </a:solidFill>
                <a:cs typeface="2  Mehr" pitchFamily="2" charset="-78"/>
              </a:rPr>
              <a:t>را افزایش </a:t>
            </a:r>
            <a:r>
              <a:rPr lang="fa-IR" sz="4800" b="1" dirty="0" smtClean="0">
                <a:solidFill>
                  <a:srgbClr val="0070C0"/>
                </a:solidFill>
                <a:cs typeface="2  Mehr" pitchFamily="2" charset="-78"/>
              </a:rPr>
              <a:t>می‌دهد</a:t>
            </a:r>
            <a:endParaRPr lang="en-US" sz="4800" dirty="0">
              <a:solidFill>
                <a:srgbClr val="0070C0"/>
              </a:solidFill>
              <a:cs typeface="2  Mehr" pitchFamily="2" charset="-78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ka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219200"/>
            <a:ext cx="8035987" cy="4525963"/>
          </a:xfr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amshirbazi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457200"/>
            <a:ext cx="7944908" cy="5958681"/>
          </a:xfr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sz="6700" b="1" dirty="0" smtClean="0">
                <a:solidFill>
                  <a:srgbClr val="0070C0"/>
                </a:solidFill>
              </a:rPr>
              <a:t/>
            </a:r>
            <a:br>
              <a:rPr lang="fa-IR" sz="6700" b="1" dirty="0" smtClean="0">
                <a:solidFill>
                  <a:srgbClr val="0070C0"/>
                </a:solidFill>
              </a:rPr>
            </a:br>
            <a:r>
              <a:rPr lang="fa-IR" sz="6700" b="1" dirty="0" smtClean="0">
                <a:solidFill>
                  <a:srgbClr val="0070C0"/>
                </a:solidFill>
                <a:cs typeface="2  Mehr" pitchFamily="2" charset="-78"/>
              </a:rPr>
              <a:t>مخربترین ترسها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 marL="514350" indent="-514350" algn="r" rtl="1">
              <a:buNone/>
            </a:pPr>
            <a:r>
              <a:rPr lang="fa-IR" sz="4400" b="1" dirty="0" smtClean="0">
                <a:solidFill>
                  <a:srgbClr val="0070C0"/>
                </a:solidFill>
                <a:cs typeface="2  Mehr" pitchFamily="2" charset="-78"/>
              </a:rPr>
              <a:t>1- ترس از فقر</a:t>
            </a:r>
            <a:endParaRPr lang="en-US" sz="4400" dirty="0" smtClean="0">
              <a:solidFill>
                <a:srgbClr val="0070C0"/>
              </a:solidFill>
              <a:cs typeface="2  Mehr" pitchFamily="2" charset="-78"/>
            </a:endParaRPr>
          </a:p>
          <a:p>
            <a:pPr marL="514350" indent="-514350" algn="r" rtl="1">
              <a:buNone/>
            </a:pPr>
            <a:r>
              <a:rPr lang="fa-IR" sz="4400" b="1" dirty="0" smtClean="0">
                <a:solidFill>
                  <a:srgbClr val="0070C0"/>
                </a:solidFill>
                <a:cs typeface="2  Mehr" pitchFamily="2" charset="-78"/>
              </a:rPr>
              <a:t>2- ترس از انتقاد</a:t>
            </a:r>
            <a:endParaRPr lang="en-US" sz="4400" dirty="0" smtClean="0">
              <a:solidFill>
                <a:srgbClr val="0070C0"/>
              </a:solidFill>
              <a:cs typeface="2  Mehr" pitchFamily="2" charset="-78"/>
            </a:endParaRPr>
          </a:p>
          <a:p>
            <a:pPr marL="514350" indent="-514350" algn="r" rtl="1">
              <a:buNone/>
            </a:pPr>
            <a:r>
              <a:rPr lang="fa-IR" sz="4400" b="1" dirty="0" smtClean="0">
                <a:solidFill>
                  <a:srgbClr val="0070C0"/>
                </a:solidFill>
                <a:cs typeface="2  Mehr" pitchFamily="2" charset="-78"/>
              </a:rPr>
              <a:t>3- ترس از عقب ماندن (از دیگران)</a:t>
            </a:r>
            <a:endParaRPr lang="en-US" sz="4400" dirty="0" smtClean="0">
              <a:solidFill>
                <a:srgbClr val="0070C0"/>
              </a:solidFill>
              <a:cs typeface="2  Mehr" pitchFamily="2" charset="-78"/>
            </a:endParaRPr>
          </a:p>
          <a:p>
            <a:pPr marL="514350" indent="-514350" algn="r" rtl="1">
              <a:buNone/>
            </a:pPr>
            <a:r>
              <a:rPr lang="fa-IR" sz="4400" b="1" dirty="0" smtClean="0">
                <a:solidFill>
                  <a:srgbClr val="0070C0"/>
                </a:solidFill>
                <a:cs typeface="2  Mehr" pitchFamily="2" charset="-78"/>
              </a:rPr>
              <a:t>4- ترس از آینده</a:t>
            </a:r>
            <a:endParaRPr lang="en-US" sz="4400" dirty="0" smtClean="0">
              <a:solidFill>
                <a:srgbClr val="0070C0"/>
              </a:solidFill>
              <a:cs typeface="2  Mehr" pitchFamily="2" charset="-78"/>
            </a:endParaRPr>
          </a:p>
          <a:p>
            <a:pPr marL="514350" indent="-514350" algn="r" rtl="1">
              <a:buNone/>
            </a:pPr>
            <a:r>
              <a:rPr lang="fa-IR" sz="4400" b="1" dirty="0" smtClean="0">
                <a:solidFill>
                  <a:srgbClr val="0070C0"/>
                </a:solidFill>
                <a:cs typeface="2  Mehr" pitchFamily="2" charset="-78"/>
              </a:rPr>
              <a:t>5- ترس از شکست</a:t>
            </a:r>
            <a:endParaRPr lang="en-US" sz="4400" dirty="0" smtClean="0">
              <a:solidFill>
                <a:srgbClr val="0070C0"/>
              </a:solidFill>
              <a:cs typeface="2  Mehr" pitchFamily="2" charset="-78"/>
            </a:endParaRPr>
          </a:p>
          <a:p>
            <a:pPr marL="514350" indent="-514350" algn="r" rtl="1">
              <a:buNone/>
            </a:pPr>
            <a:r>
              <a:rPr lang="fa-IR" sz="4400" b="1" dirty="0" smtClean="0">
                <a:solidFill>
                  <a:srgbClr val="0070C0"/>
                </a:solidFill>
                <a:cs typeface="2  Mehr" pitchFamily="2" charset="-78"/>
              </a:rPr>
              <a:t>6- ترس از طرد شدن (از سوی دیگران)</a:t>
            </a:r>
            <a:endParaRPr lang="en-US" sz="4400" dirty="0" smtClean="0">
              <a:solidFill>
                <a:srgbClr val="0070C0"/>
              </a:solidFill>
              <a:cs typeface="2  Mehr" pitchFamily="2" charset="-78"/>
            </a:endParaRPr>
          </a:p>
          <a:p>
            <a:pPr marL="514350" indent="-514350" algn="r" rt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120_or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8022178" cy="5364163"/>
          </a:xfr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609600"/>
            <a:ext cx="7801133" cy="5572238"/>
          </a:xfr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5.jpg"/>
          <p:cNvPicPr>
            <a:picLocks noGrp="1" noChangeAspect="1"/>
          </p:cNvPicPr>
          <p:nvPr>
            <p:ph idx="1"/>
          </p:nvPr>
        </p:nvPicPr>
        <p:blipFill>
          <a:blip r:embed="rId2"/>
          <a:srcRect r="1532" b="5717"/>
          <a:stretch>
            <a:fillRect/>
          </a:stretch>
        </p:blipFill>
        <p:spPr>
          <a:xfrm>
            <a:off x="2438400" y="228600"/>
            <a:ext cx="4419600" cy="6411750"/>
          </a:xfr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reberi011.jpg"/>
          <p:cNvPicPr>
            <a:picLocks noGrp="1" noChangeAspect="1"/>
          </p:cNvPicPr>
          <p:nvPr>
            <p:ph idx="1"/>
          </p:nvPr>
        </p:nvPicPr>
        <p:blipFill>
          <a:blip r:embed="rId2"/>
          <a:srcRect r="877" b="9364"/>
          <a:stretch>
            <a:fillRect/>
          </a:stretch>
        </p:blipFill>
        <p:spPr>
          <a:xfrm>
            <a:off x="609600" y="1143000"/>
            <a:ext cx="8122921" cy="4951627"/>
          </a:xfr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/>
              <a:t> </a:t>
            </a:r>
            <a:r>
              <a:rPr lang="fa-IR" b="1" dirty="0" smtClean="0">
                <a:solidFill>
                  <a:srgbClr val="FF0000"/>
                </a:solidFill>
                <a:cs typeface="2  Mehr" pitchFamily="2" charset="-78"/>
              </a:rPr>
              <a:t>اخلاق ورزشی – مرام ورزشی</a:t>
            </a:r>
            <a:endParaRPr lang="en-US" dirty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4" name="Content Placeholder 3" descr="14-06-07_WEB_01.v137206948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447800"/>
            <a:ext cx="6172200" cy="5116849"/>
          </a:xfr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18qtx11po122p6ui6y.jpg"/>
          <p:cNvPicPr>
            <a:picLocks noGrp="1" noChangeAspect="1"/>
          </p:cNvPicPr>
          <p:nvPr>
            <p:ph idx="1"/>
          </p:nvPr>
        </p:nvPicPr>
        <p:blipFill>
          <a:blip r:embed="rId2"/>
          <a:srcRect r="1639" b="7898"/>
          <a:stretch>
            <a:fillRect/>
          </a:stretch>
        </p:blipFill>
        <p:spPr>
          <a:xfrm>
            <a:off x="2133600" y="457200"/>
            <a:ext cx="4876800" cy="5969024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:\تصاویر مفهومی\patch2image.ph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125" r="999" b="6221"/>
          <a:stretch>
            <a:fillRect/>
          </a:stretch>
        </p:blipFill>
        <p:spPr>
          <a:xfrm>
            <a:off x="914400" y="304800"/>
            <a:ext cx="7467600" cy="6211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423963_69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143000"/>
            <a:ext cx="6979930" cy="4734719"/>
          </a:xfr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80243887-2773940.jpg"/>
          <p:cNvPicPr>
            <a:picLocks noGrp="1" noChangeAspect="1"/>
          </p:cNvPicPr>
          <p:nvPr>
            <p:ph idx="1"/>
          </p:nvPr>
        </p:nvPicPr>
        <p:blipFill>
          <a:blip r:embed="rId2"/>
          <a:srcRect r="222" b="13773"/>
          <a:stretch>
            <a:fillRect/>
          </a:stretch>
        </p:blipFill>
        <p:spPr>
          <a:xfrm>
            <a:off x="914400" y="914400"/>
            <a:ext cx="7458136" cy="5156191"/>
          </a:xfr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591_or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838200"/>
            <a:ext cx="8314407" cy="5287963"/>
          </a:xfr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01d8634573046d8327ed24647b1a48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838200"/>
            <a:ext cx="7005534" cy="5347557"/>
          </a:xfr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6525_118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200" y="381000"/>
            <a:ext cx="4572000" cy="6234545"/>
          </a:xfr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686800" cy="3611563"/>
          </a:xfrm>
        </p:spPr>
        <p:txBody>
          <a:bodyPr>
            <a:normAutofit/>
          </a:bodyPr>
          <a:lstStyle/>
          <a:p>
            <a:pPr marL="514350" indent="-514350" algn="ctr" rtl="1">
              <a:buNone/>
            </a:pPr>
            <a:r>
              <a:rPr lang="fa-IR" sz="5400" b="1" dirty="0" smtClean="0">
                <a:solidFill>
                  <a:srgbClr val="0070C0"/>
                </a:solidFill>
                <a:cs typeface="2  Mehr" pitchFamily="2" charset="-78"/>
              </a:rPr>
              <a:t>  دایره قدرت ورزشکار </a:t>
            </a:r>
          </a:p>
          <a:p>
            <a:pPr marL="514350" indent="-514350" algn="ctr" rtl="1">
              <a:buNone/>
            </a:pPr>
            <a:r>
              <a:rPr lang="fa-IR" sz="5400" b="1" dirty="0" smtClean="0">
                <a:solidFill>
                  <a:srgbClr val="0070C0"/>
                </a:solidFill>
                <a:cs typeface="2  Mehr" pitchFamily="2" charset="-78"/>
              </a:rPr>
              <a:t>در مثلث ادب و احترام و گذشت </a:t>
            </a:r>
          </a:p>
          <a:p>
            <a:pPr marL="514350" indent="-514350" algn="ctr" rtl="1">
              <a:buNone/>
            </a:pPr>
            <a:r>
              <a:rPr lang="fa-IR" sz="5400" b="1" dirty="0" smtClean="0">
                <a:solidFill>
                  <a:srgbClr val="0070C0"/>
                </a:solidFill>
                <a:cs typeface="2  Mehr" pitchFamily="2" charset="-78"/>
              </a:rPr>
              <a:t>محصور </a:t>
            </a:r>
            <a:r>
              <a:rPr lang="fa-IR" sz="5400" b="1" dirty="0" smtClean="0">
                <a:solidFill>
                  <a:srgbClr val="0070C0"/>
                </a:solidFill>
                <a:cs typeface="2  Mehr" pitchFamily="2" charset="-78"/>
              </a:rPr>
              <a:t>می‌شود</a:t>
            </a:r>
            <a:endParaRPr lang="en-US" sz="5400" dirty="0">
              <a:solidFill>
                <a:srgbClr val="0070C0"/>
              </a:solidFill>
              <a:cs typeface="2  Mehr" pitchFamily="2" charset="-78"/>
            </a:endParaRPr>
          </a:p>
        </p:txBody>
      </p:sp>
      <p:pic>
        <p:nvPicPr>
          <p:cNvPr id="4" name="Picture 2" descr="C:\Documents and Settings\X\Desktop\site_head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52400"/>
            <a:ext cx="373380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مسلم نجفی و مریم فکری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457200"/>
            <a:ext cx="4326078" cy="5900770"/>
          </a:xfr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عشق ورزش</a:t>
            </a:r>
            <a:endParaRPr lang="en-US" sz="5400" b="1" dirty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4" name="Content Placeholder 3" descr="1215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0"/>
            <a:ext cx="6888690" cy="5166518"/>
          </a:xfr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349409_186.jpg"/>
          <p:cNvPicPr>
            <a:picLocks noGrp="1" noChangeAspect="1"/>
          </p:cNvPicPr>
          <p:nvPr>
            <p:ph idx="1"/>
          </p:nvPr>
        </p:nvPicPr>
        <p:blipFill>
          <a:blip r:embed="rId2"/>
          <a:srcRect b="4606"/>
          <a:stretch>
            <a:fillRect/>
          </a:stretch>
        </p:blipFill>
        <p:spPr>
          <a:xfrm>
            <a:off x="1371600" y="228600"/>
            <a:ext cx="6477000" cy="6364027"/>
          </a:xfr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pPr marL="514350" indent="-514350" rtl="1">
              <a:defRPr/>
            </a:pPr>
            <a:r>
              <a:rPr lang="fa-IR" b="1" dirty="0" smtClean="0">
                <a:solidFill>
                  <a:srgbClr val="FF0000"/>
                </a:solidFill>
              </a:rPr>
              <a:t/>
            </a:r>
            <a:br>
              <a:rPr lang="fa-IR" b="1" dirty="0" smtClean="0">
                <a:solidFill>
                  <a:srgbClr val="FF0000"/>
                </a:solidFill>
              </a:rPr>
            </a:br>
            <a:r>
              <a:rPr lang="fa-IR" b="1" dirty="0" smtClean="0">
                <a:solidFill>
                  <a:srgbClr val="FF0000"/>
                </a:solidFill>
              </a:rPr>
              <a:t/>
            </a:r>
            <a:br>
              <a:rPr lang="fa-IR" b="1" dirty="0" smtClean="0">
                <a:solidFill>
                  <a:srgbClr val="FF0000"/>
                </a:solidFill>
              </a:rPr>
            </a:br>
            <a:r>
              <a:rPr lang="fa-IR" sz="6700" b="1" dirty="0" smtClean="0">
                <a:solidFill>
                  <a:srgbClr val="0070C0"/>
                </a:solidFill>
              </a:rPr>
              <a:t>مشاوره با افشین طباطبایی</a:t>
            </a:r>
            <a:r>
              <a:rPr lang="fa-IR" sz="6000" b="1" dirty="0" smtClean="0">
                <a:solidFill>
                  <a:srgbClr val="FF0000"/>
                </a:solidFill>
              </a:rPr>
              <a:t/>
            </a:r>
            <a:br>
              <a:rPr lang="fa-IR" sz="6000" b="1" dirty="0" smtClean="0">
                <a:solidFill>
                  <a:srgbClr val="FF0000"/>
                </a:solidFill>
              </a:rPr>
            </a:br>
            <a:r>
              <a:rPr lang="fa-IR" sz="6000" b="1" dirty="0" smtClean="0">
                <a:solidFill>
                  <a:srgbClr val="FF0000"/>
                </a:solidFill>
              </a:rPr>
              <a:t>09131188539 - 32220163 </a:t>
            </a:r>
            <a:r>
              <a:rPr lang="fa-IR" b="1" dirty="0" smtClean="0"/>
              <a:t/>
            </a:r>
            <a:br>
              <a:rPr lang="fa-IR" b="1" dirty="0" smtClean="0"/>
            </a:br>
            <a:endParaRPr lang="en-US" dirty="0"/>
          </a:p>
        </p:txBody>
      </p:sp>
      <p:pic>
        <p:nvPicPr>
          <p:cNvPr id="5" name="Content Placeholder 4" descr="روی ویزیت.jpg"/>
          <p:cNvPicPr>
            <a:picLocks noGrp="1" noChangeAspect="1"/>
          </p:cNvPicPr>
          <p:nvPr>
            <p:ph idx="1"/>
          </p:nvPr>
        </p:nvPicPr>
        <p:blipFill>
          <a:blip r:embed="rId2"/>
          <a:srcRect l="52130" t="73096" r="4805" b="21804"/>
          <a:stretch>
            <a:fillRect/>
          </a:stretch>
        </p:blipFill>
        <p:spPr>
          <a:xfrm>
            <a:off x="1524000" y="6019800"/>
            <a:ext cx="5791200" cy="457200"/>
          </a:xfrm>
        </p:spPr>
      </p:pic>
      <p:pic>
        <p:nvPicPr>
          <p:cNvPr id="4" name="Picture 3" descr="افشین طباطبایی 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2209800"/>
            <a:ext cx="6705600" cy="3519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>
            <a:normAutofit/>
          </a:bodyPr>
          <a:lstStyle/>
          <a:p>
            <a:pPr marL="742950" indent="-742950" algn="ctr" rtl="1" eaLnBrk="1" hangingPunct="1">
              <a:buFontTx/>
              <a:buNone/>
            </a:pPr>
            <a:r>
              <a:rPr lang="ar-SA" sz="5400" b="1" dirty="0" smtClean="0">
                <a:solidFill>
                  <a:srgbClr val="FF0000"/>
                </a:solidFill>
                <a:cs typeface="2  Mehr" pitchFamily="2" charset="-78"/>
              </a:rPr>
              <a:t>هرچه اجازه ورود، حضور و رشد </a:t>
            </a:r>
            <a:endParaRPr lang="fa-IR" sz="5400" b="1" dirty="0" smtClean="0">
              <a:solidFill>
                <a:srgbClr val="FF0000"/>
              </a:solidFill>
              <a:cs typeface="2  Mehr" pitchFamily="2" charset="-78"/>
            </a:endParaRPr>
          </a:p>
          <a:p>
            <a:pPr marL="742950" indent="-742950" algn="ctr" rtl="1" eaLnBrk="1" hangingPunct="1">
              <a:buFontTx/>
              <a:buNone/>
            </a:pPr>
            <a:r>
              <a:rPr lang="ar-SA" sz="5400" b="1" dirty="0" smtClean="0">
                <a:solidFill>
                  <a:srgbClr val="FF0000"/>
                </a:solidFill>
                <a:cs typeface="2  Mehr" pitchFamily="2" charset="-78"/>
              </a:rPr>
              <a:t>افکارمنفی در ذهن را بدهیم </a:t>
            </a:r>
            <a:endParaRPr lang="fa-IR" sz="5400" b="1" dirty="0" smtClean="0">
              <a:solidFill>
                <a:srgbClr val="FF0000"/>
              </a:solidFill>
              <a:cs typeface="2  Mehr" pitchFamily="2" charset="-78"/>
            </a:endParaRPr>
          </a:p>
          <a:p>
            <a:pPr marL="742950" indent="-742950" algn="ctr" rtl="1" eaLnBrk="1" hangingPunct="1">
              <a:buFontTx/>
              <a:buNone/>
            </a:pPr>
            <a:r>
              <a:rPr lang="ar-SA" sz="5400" b="1" dirty="0" smtClean="0">
                <a:solidFill>
                  <a:srgbClr val="FF0000"/>
                </a:solidFill>
                <a:cs typeface="2  Mehr" pitchFamily="2" charset="-78"/>
              </a:rPr>
              <a:t>و به دنبالش رفتاری نادرست </a:t>
            </a:r>
            <a:endParaRPr lang="fa-IR" sz="5400" b="1" dirty="0" smtClean="0">
              <a:solidFill>
                <a:srgbClr val="FF0000"/>
              </a:solidFill>
              <a:cs typeface="2  Mehr" pitchFamily="2" charset="-78"/>
            </a:endParaRPr>
          </a:p>
          <a:p>
            <a:pPr marL="742950" indent="-742950" algn="ctr" rtl="1" eaLnBrk="1" hangingPunct="1">
              <a:buFontTx/>
              <a:buNone/>
            </a:pPr>
            <a:r>
              <a:rPr lang="ar-SA" sz="5400" b="1" dirty="0" smtClean="0">
                <a:solidFill>
                  <a:srgbClr val="FF0000"/>
                </a:solidFill>
                <a:cs typeface="2  Mehr" pitchFamily="2" charset="-78"/>
              </a:rPr>
              <a:t>انجام </a:t>
            </a: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می‌</a:t>
            </a:r>
            <a:r>
              <a:rPr lang="ar-SA" sz="5400" b="1" dirty="0" smtClean="0">
                <a:solidFill>
                  <a:srgbClr val="FF0000"/>
                </a:solidFill>
                <a:cs typeface="2  Mehr" pitchFamily="2" charset="-78"/>
              </a:rPr>
              <a:t>دهیم</a:t>
            </a:r>
            <a:endParaRPr lang="fa-IR" sz="5400" b="1" dirty="0" smtClean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91139" name="Picture 2" descr="C:\Documents and Settings\X\Desktop\site_head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0"/>
            <a:ext cx="44958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F:\تصاویر مفهومی\منفی-گرا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-337" b="6744"/>
          <a:stretch>
            <a:fillRect/>
          </a:stretch>
        </p:blipFill>
        <p:spPr>
          <a:xfrm>
            <a:off x="609600" y="762000"/>
            <a:ext cx="8037513" cy="53721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505200"/>
            <a:ext cx="8153400" cy="2620963"/>
          </a:xfrm>
        </p:spPr>
        <p:txBody>
          <a:bodyPr>
            <a:normAutofit fontScale="92500" lnSpcReduction="10000"/>
          </a:bodyPr>
          <a:lstStyle/>
          <a:p>
            <a:pPr marL="514350" indent="-514350" algn="ctr" rtl="1">
              <a:buNone/>
            </a:pPr>
            <a:r>
              <a:rPr lang="fa-IR" sz="8800" b="1" dirty="0" smtClean="0">
                <a:solidFill>
                  <a:srgbClr val="0070C0"/>
                </a:solidFill>
                <a:cs typeface="+mj-cs"/>
              </a:rPr>
              <a:t>روانشناسي ورزش چيست؟ </a:t>
            </a:r>
            <a:r>
              <a:rPr lang="fa-IR" sz="9600" b="1" dirty="0" smtClean="0">
                <a:solidFill>
                  <a:srgbClr val="FF0000"/>
                </a:solidFill>
                <a:latin typeface="Kunstler Script" pitchFamily="66" charset="0"/>
                <a:cs typeface="+mj-cs"/>
              </a:rPr>
              <a:t>  </a:t>
            </a:r>
            <a:endParaRPr lang="en-US" sz="9600" b="1" dirty="0" smtClean="0">
              <a:solidFill>
                <a:srgbClr val="FF0000"/>
              </a:solidFill>
              <a:latin typeface="Kunstler Script" pitchFamily="66" charset="0"/>
              <a:cs typeface="+mj-cs"/>
            </a:endParaRPr>
          </a:p>
          <a:p>
            <a:pPr marL="514350" indent="-514350" algn="ctr" rtl="1">
              <a:buFontTx/>
              <a:buNone/>
              <a:defRPr/>
            </a:pPr>
            <a:endParaRPr lang="en-US" dirty="0"/>
          </a:p>
        </p:txBody>
      </p:sp>
      <p:pic>
        <p:nvPicPr>
          <p:cNvPr id="208899" name="Picture 2" descr="C:\Documents and Settings\X\Desktop\site_head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52400"/>
            <a:ext cx="500321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748711" cy="1143000"/>
          </a:xfrm>
        </p:spPr>
        <p:txBody>
          <a:bodyPr>
            <a:normAutofit fontScale="90000"/>
          </a:bodyPr>
          <a:lstStyle/>
          <a:p>
            <a:pPr marL="1108710" lvl="2" indent="-514350" algn="ctr" rtl="1"/>
            <a:r>
              <a:rPr lang="fa-IR" sz="4000" b="1" dirty="0" smtClean="0">
                <a:solidFill>
                  <a:srgbClr val="FF0000"/>
                </a:solidFill>
                <a:cs typeface="2  Mehr" pitchFamily="2" charset="-78"/>
              </a:rPr>
              <a:t>مطالعه </a:t>
            </a:r>
            <a:r>
              <a:rPr lang="fa-IR" sz="4000" b="1" dirty="0" smtClean="0">
                <a:solidFill>
                  <a:srgbClr val="FF0000"/>
                </a:solidFill>
                <a:cs typeface="2  Mehr" pitchFamily="2" charset="-78"/>
              </a:rPr>
              <a:t>جنبه‌های </a:t>
            </a:r>
            <a:r>
              <a:rPr lang="fa-IR" sz="4000" b="1" dirty="0" smtClean="0">
                <a:solidFill>
                  <a:srgbClr val="FF0000"/>
                </a:solidFill>
                <a:cs typeface="2  Mehr" pitchFamily="2" charset="-78"/>
              </a:rPr>
              <a:t>روانی عملکرد </a:t>
            </a:r>
            <a:r>
              <a:rPr lang="fa-IR" sz="4000" b="1" dirty="0" smtClean="0">
                <a:solidFill>
                  <a:srgbClr val="FF0000"/>
                </a:solidFill>
                <a:cs typeface="2  Mehr" pitchFamily="2" charset="-78"/>
              </a:rPr>
              <a:t>ورزشکاران </a:t>
            </a:r>
            <a:r>
              <a:rPr lang="fa-IR" sz="4000" b="1" dirty="0">
                <a:solidFill>
                  <a:srgbClr val="FF0000"/>
                </a:solidFill>
                <a:cs typeface="2  Mehr" pitchFamily="2" charset="-78"/>
              </a:rPr>
              <a:t/>
            </a:r>
            <a:br>
              <a:rPr lang="fa-IR" sz="4000" b="1" dirty="0">
                <a:solidFill>
                  <a:srgbClr val="FF0000"/>
                </a:solidFill>
                <a:cs typeface="2  Mehr" pitchFamily="2" charset="-78"/>
              </a:rPr>
            </a:br>
            <a:r>
              <a:rPr lang="fa-IR" sz="4000" b="1" dirty="0" smtClean="0">
                <a:solidFill>
                  <a:srgbClr val="FF0000"/>
                </a:solidFill>
                <a:cs typeface="2  Mehr" pitchFamily="2" charset="-78"/>
              </a:rPr>
              <a:t>و </a:t>
            </a:r>
            <a:r>
              <a:rPr lang="fa-IR" sz="4000" b="1" dirty="0" smtClean="0">
                <a:solidFill>
                  <a:srgbClr val="FF0000"/>
                </a:solidFill>
                <a:cs typeface="2  Mehr" pitchFamily="2" charset="-78"/>
              </a:rPr>
              <a:t>کاربرد اصول روانشناسی در ورزش  </a:t>
            </a:r>
            <a:r>
              <a:rPr lang="fa-IR" sz="3200" b="1" dirty="0" smtClean="0">
                <a:solidFill>
                  <a:srgbClr val="FF0000"/>
                </a:solidFill>
                <a:cs typeface="B Nazanin" pitchFamily="2" charset="-78"/>
              </a:rPr>
              <a:t/>
            </a:r>
            <a:br>
              <a:rPr lang="fa-IR" sz="3200" b="1" dirty="0" smtClean="0">
                <a:solidFill>
                  <a:srgbClr val="FF0000"/>
                </a:solidFill>
                <a:cs typeface="B Nazanin" pitchFamily="2" charset="-78"/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600200"/>
            <a:ext cx="6115050" cy="48182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505200"/>
            <a:ext cx="8153400" cy="2620963"/>
          </a:xfrm>
        </p:spPr>
        <p:txBody>
          <a:bodyPr>
            <a:normAutofit fontScale="77500" lnSpcReduction="20000"/>
          </a:bodyPr>
          <a:lstStyle/>
          <a:p>
            <a:pPr marL="514350" indent="-514350" algn="ctr" rtl="1">
              <a:buNone/>
            </a:pPr>
            <a:r>
              <a:rPr lang="fa-IR" sz="14400" b="1" dirty="0" smtClean="0">
                <a:solidFill>
                  <a:srgbClr val="7030A0"/>
                </a:solidFill>
              </a:rPr>
              <a:t>افکار تخریبی</a:t>
            </a:r>
            <a:endParaRPr lang="en-US" sz="14400" b="1" dirty="0" smtClean="0">
              <a:solidFill>
                <a:srgbClr val="7030A0"/>
              </a:solidFill>
            </a:endParaRPr>
          </a:p>
          <a:p>
            <a:pPr marL="514350" indent="-514350" algn="ctr" rtl="1">
              <a:buFontTx/>
              <a:buNone/>
              <a:defRPr/>
            </a:pPr>
            <a:r>
              <a:rPr lang="fa-IR" sz="9600" b="1" dirty="0" smtClean="0">
                <a:solidFill>
                  <a:srgbClr val="FF0000"/>
                </a:solidFill>
                <a:latin typeface="Kunstler Script" pitchFamily="66" charset="0"/>
                <a:cs typeface="2  Bardiya" pitchFamily="2" charset="-78"/>
              </a:rPr>
              <a:t>  </a:t>
            </a:r>
            <a:endParaRPr lang="en-US" sz="9600" b="1" dirty="0" smtClean="0">
              <a:solidFill>
                <a:srgbClr val="FF0000"/>
              </a:solidFill>
              <a:latin typeface="Kunstler Script" pitchFamily="66" charset="0"/>
              <a:cs typeface="2  Bardiya" pitchFamily="2" charset="-78"/>
            </a:endParaRPr>
          </a:p>
          <a:p>
            <a:pPr marL="514350" indent="-514350" algn="ctr" rtl="1">
              <a:buFontTx/>
              <a:buNone/>
              <a:defRPr/>
            </a:pPr>
            <a:endParaRPr lang="en-US" dirty="0"/>
          </a:p>
        </p:txBody>
      </p:sp>
      <p:pic>
        <p:nvPicPr>
          <p:cNvPr id="208899" name="Picture 2" descr="C:\Documents and Settings\X\Desktop\site_head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52400"/>
            <a:ext cx="500321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305799" cy="1143000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 smtClean="0"/>
              <a:t>مزایای مطالعه و آشنایی با روانشناسی ورزش</a:t>
            </a:r>
            <a:endParaRPr lang="en-US" b="1" dirty="0">
              <a:solidFill>
                <a:srgbClr val="0070C0"/>
              </a:solidFill>
              <a:cs typeface="B Nazanin" pitchFamily="2" charset="-78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28600" y="1600200"/>
            <a:ext cx="8763000" cy="5257800"/>
          </a:xfrm>
        </p:spPr>
        <p:txBody>
          <a:bodyPr>
            <a:normAutofit fontScale="55000" lnSpcReduction="20000"/>
          </a:bodyPr>
          <a:lstStyle/>
          <a:p>
            <a:pPr algn="r" rtl="1"/>
            <a:r>
              <a:rPr lang="fa-IR" sz="4800" b="1" dirty="0" smtClean="0">
                <a:solidFill>
                  <a:srgbClr val="FF0000"/>
                </a:solidFill>
              </a:rPr>
              <a:t>در شناسایی و حل مشکلات و آشنایی با </a:t>
            </a:r>
            <a:r>
              <a:rPr lang="fa-IR" sz="4800" b="1" dirty="0" smtClean="0">
                <a:solidFill>
                  <a:srgbClr val="FF0000"/>
                </a:solidFill>
              </a:rPr>
              <a:t>واکنش‌های </a:t>
            </a:r>
            <a:r>
              <a:rPr lang="fa-IR" sz="4800" b="1" dirty="0" smtClean="0">
                <a:solidFill>
                  <a:srgbClr val="FF0000"/>
                </a:solidFill>
              </a:rPr>
              <a:t>ورزشکار در شرایط استرسزا به مربی کمک </a:t>
            </a:r>
            <a:r>
              <a:rPr lang="fa-IR" sz="4800" b="1" dirty="0" smtClean="0">
                <a:solidFill>
                  <a:srgbClr val="FF0000"/>
                </a:solidFill>
              </a:rPr>
              <a:t>می‌کند</a:t>
            </a:r>
            <a:endParaRPr lang="en-US" sz="4800" dirty="0" smtClean="0">
              <a:solidFill>
                <a:srgbClr val="FF0000"/>
              </a:solidFill>
            </a:endParaRPr>
          </a:p>
          <a:p>
            <a:pPr algn="r" rtl="1"/>
            <a:r>
              <a:rPr lang="fa-IR" sz="4800" b="1" dirty="0" smtClean="0">
                <a:solidFill>
                  <a:srgbClr val="FF0000"/>
                </a:solidFill>
              </a:rPr>
              <a:t>کمک </a:t>
            </a:r>
            <a:r>
              <a:rPr lang="fa-IR" sz="4800" b="1" dirty="0" smtClean="0">
                <a:solidFill>
                  <a:srgbClr val="FF0000"/>
                </a:solidFill>
              </a:rPr>
              <a:t>می‌کند </a:t>
            </a:r>
            <a:r>
              <a:rPr lang="fa-IR" sz="4800" b="1" dirty="0" smtClean="0">
                <a:solidFill>
                  <a:srgbClr val="FF0000"/>
                </a:solidFill>
              </a:rPr>
              <a:t>تا ورزشکار اعتماد بنفس، اراده و سایر </a:t>
            </a:r>
            <a:r>
              <a:rPr lang="fa-IR" sz="4800" b="1" dirty="0" smtClean="0">
                <a:solidFill>
                  <a:srgbClr val="FF0000"/>
                </a:solidFill>
              </a:rPr>
              <a:t>ویژگی‌های </a:t>
            </a:r>
            <a:r>
              <a:rPr lang="fa-IR" sz="4800" b="1" dirty="0" smtClean="0">
                <a:solidFill>
                  <a:srgbClr val="FF0000"/>
                </a:solidFill>
              </a:rPr>
              <a:t>شخصیتی مثبت را در خود تقویت کرده و عناصر منفی مانند: پرخاشگری، تنش، اضطراب و مانند آن را کاهش داده یا مهار نماید</a:t>
            </a:r>
            <a:endParaRPr lang="en-US" sz="4800" dirty="0" smtClean="0">
              <a:solidFill>
                <a:srgbClr val="FF0000"/>
              </a:solidFill>
            </a:endParaRPr>
          </a:p>
          <a:p>
            <a:pPr algn="r" rtl="1"/>
            <a:r>
              <a:rPr lang="fa-IR" sz="4800" b="1" dirty="0" smtClean="0">
                <a:solidFill>
                  <a:srgbClr val="FF0000"/>
                </a:solidFill>
              </a:rPr>
              <a:t>با استفاده از فنون مداخله، </a:t>
            </a:r>
            <a:r>
              <a:rPr lang="fa-IR" sz="4800" b="1" dirty="0" smtClean="0">
                <a:solidFill>
                  <a:srgbClr val="FF0000"/>
                </a:solidFill>
              </a:rPr>
              <a:t>ویژگی‌های </a:t>
            </a:r>
            <a:r>
              <a:rPr lang="fa-IR" sz="4800" b="1" dirty="0" smtClean="0">
                <a:solidFill>
                  <a:srgbClr val="FF0000"/>
                </a:solidFill>
              </a:rPr>
              <a:t>ورزشکاران، غیرورزشکاران، تماشاچیان و بازیکنان متعدد هر تیم یا باشگاه را شناسایی میکند</a:t>
            </a:r>
            <a:endParaRPr lang="en-US" sz="4800" dirty="0" smtClean="0">
              <a:solidFill>
                <a:srgbClr val="FF0000"/>
              </a:solidFill>
            </a:endParaRPr>
          </a:p>
          <a:p>
            <a:pPr algn="r" rtl="1"/>
            <a:r>
              <a:rPr lang="fa-IR" sz="4800" b="1" dirty="0" smtClean="0">
                <a:solidFill>
                  <a:srgbClr val="FF0000"/>
                </a:solidFill>
              </a:rPr>
              <a:t>مربی با </a:t>
            </a:r>
            <a:r>
              <a:rPr lang="fa-IR" sz="4800" b="1" dirty="0" smtClean="0">
                <a:solidFill>
                  <a:srgbClr val="FF0000"/>
                </a:solidFill>
              </a:rPr>
              <a:t>به‌کارگیری </a:t>
            </a:r>
            <a:r>
              <a:rPr lang="fa-IR" sz="4800" b="1" dirty="0" smtClean="0">
                <a:solidFill>
                  <a:srgbClr val="FF0000"/>
                </a:solidFill>
              </a:rPr>
              <a:t>فنون برون فکنی، به احساسات درونی ورزشکار مثل: </a:t>
            </a:r>
            <a:r>
              <a:rPr lang="fa-IR" sz="4800" b="1" dirty="0" smtClean="0">
                <a:solidFill>
                  <a:srgbClr val="FF0000"/>
                </a:solidFill>
              </a:rPr>
              <a:t>ترس‌ها</a:t>
            </a:r>
            <a:r>
              <a:rPr lang="fa-IR" sz="4800" b="1" dirty="0" smtClean="0">
                <a:solidFill>
                  <a:srgbClr val="FF0000"/>
                </a:solidFill>
              </a:rPr>
              <a:t>، </a:t>
            </a:r>
            <a:r>
              <a:rPr lang="fa-IR" sz="4800" b="1" dirty="0" smtClean="0">
                <a:solidFill>
                  <a:srgbClr val="FF0000"/>
                </a:solidFill>
              </a:rPr>
              <a:t>عقده‌ها</a:t>
            </a:r>
            <a:r>
              <a:rPr lang="fa-IR" sz="4800" b="1" dirty="0" smtClean="0">
                <a:solidFill>
                  <a:srgbClr val="FF0000"/>
                </a:solidFill>
              </a:rPr>
              <a:t>، </a:t>
            </a:r>
            <a:r>
              <a:rPr lang="fa-IR" sz="4800" b="1" dirty="0" smtClean="0">
                <a:solidFill>
                  <a:srgbClr val="FF0000"/>
                </a:solidFill>
              </a:rPr>
              <a:t>گره‌های </a:t>
            </a:r>
            <a:r>
              <a:rPr lang="fa-IR" sz="4800" b="1" dirty="0" smtClean="0">
                <a:solidFill>
                  <a:srgbClr val="FF0000"/>
                </a:solidFill>
              </a:rPr>
              <a:t>روانی، آرزوها، امیدها و... دست </a:t>
            </a:r>
            <a:r>
              <a:rPr lang="fa-IR" sz="4800" b="1" dirty="0" smtClean="0">
                <a:solidFill>
                  <a:srgbClr val="FF0000"/>
                </a:solidFill>
              </a:rPr>
              <a:t>می‌یابد</a:t>
            </a:r>
            <a:endParaRPr lang="en-US" sz="4800" dirty="0" smtClean="0">
              <a:solidFill>
                <a:srgbClr val="FF0000"/>
              </a:solidFill>
            </a:endParaRPr>
          </a:p>
          <a:p>
            <a:pPr algn="r" rtl="1"/>
            <a:r>
              <a:rPr lang="fa-IR" sz="4800" b="1" dirty="0" smtClean="0">
                <a:solidFill>
                  <a:srgbClr val="FF0000"/>
                </a:solidFill>
              </a:rPr>
              <a:t>با </a:t>
            </a:r>
            <a:r>
              <a:rPr lang="fa-IR" sz="4800" b="1" dirty="0" smtClean="0">
                <a:solidFill>
                  <a:srgbClr val="FF0000"/>
                </a:solidFill>
              </a:rPr>
              <a:t>به‌کار </a:t>
            </a:r>
            <a:r>
              <a:rPr lang="fa-IR" sz="4800" b="1" dirty="0" smtClean="0">
                <a:solidFill>
                  <a:srgbClr val="FF0000"/>
                </a:solidFill>
              </a:rPr>
              <a:t>بردن علم جامعه شناسی، روابط بین هنرجوها را آشکار </a:t>
            </a:r>
            <a:r>
              <a:rPr lang="fa-IR" sz="4800" b="1" dirty="0" smtClean="0">
                <a:solidFill>
                  <a:srgbClr val="FF0000"/>
                </a:solidFill>
              </a:rPr>
              <a:t>می‌کند</a:t>
            </a:r>
            <a:endParaRPr lang="en-US" sz="4800" dirty="0" smtClean="0">
              <a:solidFill>
                <a:srgbClr val="FF0000"/>
              </a:solidFill>
            </a:endParaRPr>
          </a:p>
          <a:p>
            <a:pPr algn="r" rtl="1"/>
            <a:r>
              <a:rPr lang="fa-IR" sz="4800" b="1" dirty="0" smtClean="0">
                <a:solidFill>
                  <a:srgbClr val="FF0000"/>
                </a:solidFill>
              </a:rPr>
              <a:t>به مربی کمک میکند تا اختلالات روانی ورزشکاران را </a:t>
            </a:r>
            <a:r>
              <a:rPr lang="fa-IR" sz="4800" b="1" dirty="0" smtClean="0">
                <a:solidFill>
                  <a:srgbClr val="FF0000"/>
                </a:solidFill>
              </a:rPr>
              <a:t>اندازه‌گیری </a:t>
            </a:r>
            <a:r>
              <a:rPr lang="fa-IR" sz="4800" b="1" dirty="0" smtClean="0">
                <a:solidFill>
                  <a:srgbClr val="FF0000"/>
                </a:solidFill>
              </a:rPr>
              <a:t>نماید</a:t>
            </a:r>
            <a:endParaRPr lang="en-US" sz="4800" dirty="0" smtClean="0">
              <a:solidFill>
                <a:srgbClr val="FF0000"/>
              </a:solidFill>
            </a:endParaRPr>
          </a:p>
          <a:p>
            <a:pPr algn="r" rtl="1"/>
            <a:r>
              <a:rPr lang="fa-IR" sz="4800" b="1" dirty="0" smtClean="0">
                <a:solidFill>
                  <a:srgbClr val="FF0000"/>
                </a:solidFill>
              </a:rPr>
              <a:t>برای مهار عوامل منفی جهت بهبود عملکرد فردی ورزشکاران مفید </a:t>
            </a:r>
            <a:r>
              <a:rPr lang="fa-IR" sz="4800" b="1" dirty="0" smtClean="0">
                <a:solidFill>
                  <a:srgbClr val="FF0000"/>
                </a:solidFill>
              </a:rPr>
              <a:t>می‌باشد</a:t>
            </a:r>
            <a:endParaRPr lang="en-US" sz="4800" dirty="0" smtClean="0">
              <a:solidFill>
                <a:srgbClr val="FF0000"/>
              </a:solidFill>
            </a:endParaRPr>
          </a:p>
          <a:p>
            <a:pPr algn="r" rtl="1"/>
            <a:r>
              <a:rPr lang="fa-IR" sz="4800" b="1" dirty="0" smtClean="0">
                <a:solidFill>
                  <a:srgbClr val="FF0000"/>
                </a:solidFill>
              </a:rPr>
              <a:t>به مربیان کمک میکند تا توانایی بالقوه ورزشکاران را به فعل تبدیل نمایند</a:t>
            </a:r>
            <a:endParaRPr lang="en-US" sz="4800" dirty="0" smtClean="0">
              <a:solidFill>
                <a:srgbClr val="FF0000"/>
              </a:solidFill>
            </a:endParaRPr>
          </a:p>
          <a:p>
            <a:pPr marL="971550" lvl="1" indent="-514350" algn="r" rtl="1">
              <a:buFont typeface="+mj-lt"/>
              <a:buAutoNum type="arabicPeriod"/>
            </a:pPr>
            <a:endParaRPr lang="en-US" sz="2800" b="1" dirty="0">
              <a:cs typeface="B Nazanin" pitchFamily="2" charset="-7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73449_847.jpg"/>
          <p:cNvPicPr>
            <a:picLocks noGrp="1" noChangeAspect="1"/>
          </p:cNvPicPr>
          <p:nvPr>
            <p:ph idx="1"/>
          </p:nvPr>
        </p:nvPicPr>
        <p:blipFill>
          <a:blip r:embed="rId2"/>
          <a:srcRect r="819" b="4034"/>
          <a:stretch>
            <a:fillRect/>
          </a:stretch>
        </p:blipFill>
        <p:spPr>
          <a:xfrm>
            <a:off x="762000" y="1066800"/>
            <a:ext cx="7710387" cy="4953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cs typeface="B Nazanin" pitchFamily="2" charset="-78"/>
              </a:rPr>
              <a:t>اجزاء و </a:t>
            </a:r>
            <a:r>
              <a:rPr lang="fa-IR" b="1" dirty="0" smtClean="0">
                <a:cs typeface="B Nazanin" pitchFamily="2" charset="-78"/>
              </a:rPr>
              <a:t>مولفه‌های </a:t>
            </a:r>
            <a:r>
              <a:rPr lang="fa-IR" b="1" dirty="0" smtClean="0">
                <a:cs typeface="B Nazanin" pitchFamily="2" charset="-78"/>
              </a:rPr>
              <a:t>کاربردی روانشناسي ورزش: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rmAutofit/>
          </a:bodyPr>
          <a:lstStyle/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r>
              <a:rPr lang="fa-IR" b="1" dirty="0" smtClean="0">
                <a:cs typeface="B Nazanin" pitchFamily="2" charset="-78"/>
              </a:rPr>
              <a:t>1- انگیزش</a:t>
            </a:r>
          </a:p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r>
              <a:rPr lang="fa-IR" b="1" dirty="0" smtClean="0">
                <a:cs typeface="B Nazanin" pitchFamily="2" charset="-78"/>
              </a:rPr>
              <a:t>2</a:t>
            </a:r>
            <a:r>
              <a:rPr lang="fa-IR" b="1" dirty="0" smtClean="0">
                <a:latin typeface="Arial"/>
                <a:cs typeface="B Nazanin" pitchFamily="2" charset="-78"/>
              </a:rPr>
              <a:t>- اعتماد</a:t>
            </a:r>
            <a:r>
              <a:rPr lang="fa-IR" b="1" dirty="0" smtClean="0">
                <a:cs typeface="B Nazanin" pitchFamily="2" charset="-78"/>
              </a:rPr>
              <a:t> </a:t>
            </a:r>
            <a:r>
              <a:rPr lang="fa-IR" b="1" dirty="0" smtClean="0">
                <a:cs typeface="B Nazanin" pitchFamily="2" charset="-78"/>
              </a:rPr>
              <a:t>به‌نفس                                                             </a:t>
            </a:r>
            <a:endParaRPr lang="fa-IR" b="1" dirty="0" smtClean="0">
              <a:cs typeface="B Nazanin" pitchFamily="2" charset="-78"/>
            </a:endParaRPr>
          </a:p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r>
              <a:rPr lang="fa-IR" b="1" dirty="0" smtClean="0">
                <a:cs typeface="B Nazanin" pitchFamily="2" charset="-78"/>
              </a:rPr>
              <a:t>3- هدف گزینی       </a:t>
            </a:r>
          </a:p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r>
              <a:rPr lang="fa-IR" b="1" dirty="0" smtClean="0">
                <a:cs typeface="B Nazanin" pitchFamily="2" charset="-78"/>
              </a:rPr>
              <a:t>4- تمرکز توجه</a:t>
            </a:r>
          </a:p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r>
              <a:rPr lang="fa-IR" b="1" dirty="0" smtClean="0">
                <a:cs typeface="B Nazanin" pitchFamily="2" charset="-78"/>
              </a:rPr>
              <a:t>5- برانگيختگي </a:t>
            </a:r>
          </a:p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r>
              <a:rPr lang="fa-IR" b="1" dirty="0" smtClean="0">
                <a:cs typeface="B Nazanin" pitchFamily="2" charset="-78"/>
              </a:rPr>
              <a:t>7-  استرس</a:t>
            </a:r>
          </a:p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r>
              <a:rPr lang="fa-IR" b="1" dirty="0" smtClean="0">
                <a:cs typeface="B Nazanin" pitchFamily="2" charset="-78"/>
              </a:rPr>
              <a:t>6- اضطراب</a:t>
            </a:r>
          </a:p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r>
              <a:rPr lang="fa-IR" b="1" dirty="0" smtClean="0">
                <a:cs typeface="B Nazanin" pitchFamily="2" charset="-78"/>
              </a:rPr>
              <a:t>8- پرخاشگری</a:t>
            </a:r>
          </a:p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r>
              <a:rPr lang="fa-IR" b="1" dirty="0" smtClean="0">
                <a:cs typeface="B Nazanin" pitchFamily="2" charset="-78"/>
              </a:rPr>
              <a:t>9- تسهیل اجتماعی</a:t>
            </a:r>
          </a:p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r>
              <a:rPr lang="fa-IR" b="1" dirty="0" smtClean="0">
                <a:cs typeface="B Nazanin" pitchFamily="2" charset="-78"/>
              </a:rPr>
              <a:t>10- خود کلامی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Nazanin" pitchFamily="2" charset="-78"/>
              </a:rPr>
              <a:t>انگيزش</a:t>
            </a:r>
            <a:endParaRPr lang="en-US" dirty="0"/>
          </a:p>
        </p:txBody>
      </p:sp>
      <p:pic>
        <p:nvPicPr>
          <p:cNvPr id="4" name="Content Placeholder 3" descr="718536-sports-1402117997-934-640x48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371600"/>
            <a:ext cx="6939490" cy="520461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7776_13.jpg"/>
          <p:cNvPicPr>
            <a:picLocks noGrp="1" noChangeAspect="1"/>
          </p:cNvPicPr>
          <p:nvPr>
            <p:ph idx="1"/>
          </p:nvPr>
        </p:nvPicPr>
        <p:blipFill>
          <a:blip r:embed="rId2"/>
          <a:srcRect r="2057" b="4034"/>
          <a:stretch>
            <a:fillRect/>
          </a:stretch>
        </p:blipFill>
        <p:spPr>
          <a:xfrm>
            <a:off x="2514600" y="381000"/>
            <a:ext cx="4114800" cy="60425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562600"/>
          </a:xfrm>
        </p:spPr>
        <p:txBody>
          <a:bodyPr>
            <a:noAutofit/>
          </a:bodyPr>
          <a:lstStyle/>
          <a:p>
            <a:pPr algn="r" rtl="1">
              <a:buFont typeface="Wingdings" pitchFamily="2" charset="2"/>
              <a:buNone/>
            </a:pPr>
            <a:r>
              <a:rPr lang="fa-IR" sz="3600" b="1" dirty="0" smtClean="0">
                <a:solidFill>
                  <a:schemeClr val="hlink"/>
                </a:solidFill>
                <a:cs typeface="B Nazanin" pitchFamily="2" charset="-78"/>
              </a:rPr>
              <a:t>تعريف انگيزش :</a:t>
            </a:r>
          </a:p>
          <a:p>
            <a:pPr algn="ctr" rtl="1">
              <a:buFont typeface="Wingdings" pitchFamily="2" charset="2"/>
              <a:buNone/>
            </a:pPr>
            <a:r>
              <a:rPr lang="fa-IR" sz="3600" b="1" dirty="0" smtClean="0">
                <a:cs typeface="B Nazanin" pitchFamily="2" charset="-78"/>
              </a:rPr>
              <a:t> انگيزش تمايل و آمادگي برای انتخاب و  جهت دادن</a:t>
            </a:r>
          </a:p>
          <a:p>
            <a:pPr algn="ctr" rtl="1">
              <a:buFont typeface="Wingdings" pitchFamily="2" charset="2"/>
              <a:buNone/>
            </a:pPr>
            <a:r>
              <a:rPr lang="fa-IR" sz="3600" b="1" dirty="0" smtClean="0">
                <a:cs typeface="B Nazanin" pitchFamily="2" charset="-78"/>
              </a:rPr>
              <a:t> به رفتاری است که به وسيله نتايج احتمالي مهار</a:t>
            </a:r>
          </a:p>
          <a:p>
            <a:pPr algn="ctr" rtl="1">
              <a:buFont typeface="Wingdings" pitchFamily="2" charset="2"/>
              <a:buNone/>
            </a:pPr>
            <a:r>
              <a:rPr lang="fa-IR" sz="3600" b="1" dirty="0" smtClean="0">
                <a:cs typeface="B Nazanin" pitchFamily="2" charset="-78"/>
              </a:rPr>
              <a:t> رفتار و ثبات تا رسيدن به هدف را منجر </a:t>
            </a:r>
            <a:r>
              <a:rPr lang="fa-IR" sz="3600" b="1" dirty="0" smtClean="0">
                <a:cs typeface="B Nazanin" pitchFamily="2" charset="-78"/>
              </a:rPr>
              <a:t>مي‌شود</a:t>
            </a:r>
            <a:endParaRPr lang="fa-IR" sz="3600" b="1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None/>
            </a:pPr>
            <a:endParaRPr lang="fa-IR" sz="3600" b="1" dirty="0" smtClean="0">
              <a:cs typeface="B Nazanin" pitchFamily="2" charset="-78"/>
            </a:endParaRPr>
          </a:p>
          <a:p>
            <a:pPr algn="r" rtl="1">
              <a:buFont typeface="Wingdings" pitchFamily="2" charset="2"/>
              <a:buNone/>
            </a:pPr>
            <a:r>
              <a:rPr lang="fa-IR" sz="3600" b="1" dirty="0" smtClean="0">
                <a:solidFill>
                  <a:schemeClr val="hlink"/>
                </a:solidFill>
                <a:cs typeface="B Nazanin" pitchFamily="2" charset="-78"/>
              </a:rPr>
              <a:t>تعريف دوم:</a:t>
            </a:r>
          </a:p>
          <a:p>
            <a:pPr algn="ctr" rtl="1">
              <a:buFont typeface="Wingdings" pitchFamily="2" charset="2"/>
              <a:buNone/>
            </a:pPr>
            <a:r>
              <a:rPr lang="fa-IR" sz="3600" b="1" dirty="0" smtClean="0">
                <a:cs typeface="B Nazanin" pitchFamily="2" charset="-78"/>
              </a:rPr>
              <a:t>   انگيزش يک نيروی دروني است که فرد را برای</a:t>
            </a:r>
          </a:p>
          <a:p>
            <a:pPr algn="ctr" rtl="1">
              <a:buFont typeface="Wingdings" pitchFamily="2" charset="2"/>
              <a:buNone/>
            </a:pPr>
            <a:r>
              <a:rPr lang="fa-IR" sz="3600" b="1" dirty="0" smtClean="0">
                <a:cs typeface="B Nazanin" pitchFamily="2" charset="-78"/>
              </a:rPr>
              <a:t> رسيدن  به هدفي، به حرکت وا </a:t>
            </a:r>
            <a:r>
              <a:rPr lang="fa-IR" sz="3600" b="1" dirty="0" smtClean="0">
                <a:cs typeface="B Nazanin" pitchFamily="2" charset="-78"/>
              </a:rPr>
              <a:t>مي‌دارد</a:t>
            </a:r>
            <a:endParaRPr lang="en-US" sz="36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qq6t46mmee32u0lgm4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</a:rPr>
              <a:t>انگیزش بر دو نوع است: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None/>
            </a:pPr>
            <a:r>
              <a:rPr lang="fa-IR" sz="4000" b="1" dirty="0" smtClean="0">
                <a:solidFill>
                  <a:srgbClr val="0070C0"/>
                </a:solidFill>
                <a:cs typeface="2  Mehr" pitchFamily="2" charset="-78"/>
              </a:rPr>
              <a:t>1- دروني</a:t>
            </a:r>
          </a:p>
          <a:p>
            <a:pPr algn="r" rtl="1">
              <a:buFont typeface="Wingdings" pitchFamily="2" charset="2"/>
              <a:buNone/>
            </a:pPr>
            <a:r>
              <a:rPr lang="fa-IR" sz="4000" b="1" dirty="0" smtClean="0">
                <a:solidFill>
                  <a:srgbClr val="0070C0"/>
                </a:solidFill>
                <a:cs typeface="2  Mehr" pitchFamily="2" charset="-78"/>
              </a:rPr>
              <a:t>  مانند نیاز به احترام، نياز به پيشرفت و نياز به مقبوليت.</a:t>
            </a:r>
          </a:p>
          <a:p>
            <a:pPr algn="r" rtl="1">
              <a:buFont typeface="Wingdings" pitchFamily="2" charset="2"/>
              <a:buNone/>
            </a:pPr>
            <a:r>
              <a:rPr lang="fa-IR" sz="4000" b="1" dirty="0" smtClean="0">
                <a:solidFill>
                  <a:srgbClr val="0070C0"/>
                </a:solidFill>
                <a:cs typeface="2  Mehr" pitchFamily="2" charset="-78"/>
              </a:rPr>
              <a:t>2- بيروني</a:t>
            </a:r>
          </a:p>
          <a:p>
            <a:pPr algn="r" rtl="1">
              <a:buFont typeface="Wingdings" pitchFamily="2" charset="2"/>
              <a:buNone/>
            </a:pPr>
            <a:r>
              <a:rPr lang="fa-IR" sz="4000" b="1" dirty="0" smtClean="0">
                <a:solidFill>
                  <a:srgbClr val="0070C0"/>
                </a:solidFill>
                <a:cs typeface="2  Mehr" pitchFamily="2" charset="-78"/>
              </a:rPr>
              <a:t>  مثل رسيدن به مدال، ميل به شهرت، دريافت جايزه،کسب درآمد.</a:t>
            </a:r>
            <a:endParaRPr lang="en-US" sz="4000" b="1" dirty="0">
              <a:solidFill>
                <a:srgbClr val="0070C0"/>
              </a:solidFill>
              <a:cs typeface="2  Mehr" pitchFamily="2" charset="-7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اعتماد به نفس</a:t>
            </a:r>
            <a:endParaRPr lang="en-US" sz="5400" dirty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4" name="Content Placeholder 3" descr="111.jpg"/>
          <p:cNvPicPr>
            <a:picLocks noGrp="1" noChangeAspect="1"/>
          </p:cNvPicPr>
          <p:nvPr>
            <p:ph idx="1"/>
          </p:nvPr>
        </p:nvPicPr>
        <p:blipFill>
          <a:blip r:embed="rId2"/>
          <a:srcRect r="17199" b="1052"/>
          <a:stretch>
            <a:fillRect/>
          </a:stretch>
        </p:blipFill>
        <p:spPr>
          <a:xfrm>
            <a:off x="1295400" y="1295400"/>
            <a:ext cx="6642609" cy="5277686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53000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r>
              <a:rPr lang="fa-IR" sz="5400" b="1" dirty="0" smtClean="0">
                <a:solidFill>
                  <a:srgbClr val="FF0000"/>
                </a:solidFill>
                <a:cs typeface="B Nazanin" pitchFamily="2" charset="-78"/>
              </a:rPr>
              <a:t>تعريف اعتماد به نفس : </a:t>
            </a:r>
          </a:p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r>
              <a:rPr lang="fa-IR" b="1" dirty="0" smtClean="0">
                <a:solidFill>
                  <a:srgbClr val="0070C0"/>
                </a:solidFill>
                <a:cs typeface="2  Mehr" pitchFamily="2" charset="-78"/>
              </a:rPr>
              <a:t>اعتقاد فرد به </a:t>
            </a:r>
            <a:r>
              <a:rPr lang="fa-IR" b="1" dirty="0" smtClean="0">
                <a:solidFill>
                  <a:srgbClr val="0070C0"/>
                </a:solidFill>
                <a:cs typeface="2  Mehr" pitchFamily="2" charset="-78"/>
              </a:rPr>
              <a:t>توانايي‌هايش </a:t>
            </a:r>
            <a:r>
              <a:rPr lang="fa-IR" b="1" dirty="0" smtClean="0">
                <a:solidFill>
                  <a:srgbClr val="0070C0"/>
                </a:solidFill>
                <a:cs typeface="2  Mehr" pitchFamily="2" charset="-78"/>
              </a:rPr>
              <a:t>در رسيدن به اهداف خاص </a:t>
            </a:r>
          </a:p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endParaRPr lang="fa-IR" b="1" dirty="0" smtClean="0">
              <a:solidFill>
                <a:srgbClr val="0070C0"/>
              </a:solidFill>
              <a:cs typeface="2  Mehr" pitchFamily="2" charset="-78"/>
            </a:endParaRPr>
          </a:p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r>
              <a:rPr lang="fa-IR" b="1" dirty="0" smtClean="0">
                <a:solidFill>
                  <a:srgbClr val="0070C0"/>
                </a:solidFill>
                <a:cs typeface="2  Mehr" pitchFamily="2" charset="-78"/>
              </a:rPr>
              <a:t>عوامل موثر بر اعتماد به نفس:</a:t>
            </a:r>
          </a:p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r>
              <a:rPr lang="fa-IR" b="1" dirty="0" smtClean="0">
                <a:solidFill>
                  <a:srgbClr val="0070C0"/>
                </a:solidFill>
                <a:cs typeface="2  Mehr" pitchFamily="2" charset="-78"/>
              </a:rPr>
              <a:t>الف) عملکرد موفقيت آميز ورزشکار در گذشته</a:t>
            </a:r>
          </a:p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r>
              <a:rPr lang="fa-IR" b="1" dirty="0" smtClean="0">
                <a:solidFill>
                  <a:srgbClr val="0070C0"/>
                </a:solidFill>
                <a:cs typeface="2  Mehr" pitchFamily="2" charset="-78"/>
              </a:rPr>
              <a:t>ب) آمادگي جسماني و ذهني</a:t>
            </a:r>
          </a:p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r>
              <a:rPr lang="fa-IR" b="1" dirty="0" smtClean="0">
                <a:solidFill>
                  <a:srgbClr val="0070C0"/>
                </a:solidFill>
                <a:cs typeface="2  Mehr" pitchFamily="2" charset="-78"/>
              </a:rPr>
              <a:t>ج) تشويق مربي و هم تیمي</a:t>
            </a:r>
            <a:r>
              <a:rPr lang="fa-IR" b="1" spc="-300" dirty="0" smtClean="0">
                <a:solidFill>
                  <a:srgbClr val="0070C0"/>
                </a:solidFill>
                <a:cs typeface="2  Mehr" pitchFamily="2" charset="-78"/>
              </a:rPr>
              <a:t> </a:t>
            </a:r>
            <a:r>
              <a:rPr lang="fa-IR" b="1" dirty="0" smtClean="0">
                <a:solidFill>
                  <a:srgbClr val="0070C0"/>
                </a:solidFill>
                <a:cs typeface="2  Mehr" pitchFamily="2" charset="-78"/>
              </a:rPr>
              <a:t>ها</a:t>
            </a:r>
          </a:p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r>
              <a:rPr lang="fa-IR" b="1" dirty="0" smtClean="0">
                <a:solidFill>
                  <a:srgbClr val="0070C0"/>
                </a:solidFill>
                <a:cs typeface="2  Mehr" pitchFamily="2" charset="-78"/>
              </a:rPr>
              <a:t> د) خودکلامي مثبت </a:t>
            </a:r>
          </a:p>
          <a:p>
            <a:pPr algn="r" rtl="1">
              <a:lnSpc>
                <a:spcPct val="90000"/>
              </a:lnSpc>
              <a:buFont typeface="Wingdings" pitchFamily="2" charset="2"/>
              <a:buNone/>
            </a:pPr>
            <a:r>
              <a:rPr lang="fa-IR" b="1" dirty="0" smtClean="0">
                <a:solidFill>
                  <a:srgbClr val="0070C0"/>
                </a:solidFill>
                <a:cs typeface="2  Mehr" pitchFamily="2" charset="-78"/>
              </a:rPr>
              <a:t>ه ) مقايسه خود با ورزشکاران موفق ديگر</a:t>
            </a:r>
          </a:p>
          <a:p>
            <a:pPr algn="r" rtl="1"/>
            <a:endParaRPr 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>
                <a:solidFill>
                  <a:srgbClr val="FF0000"/>
                </a:solidFill>
                <a:cs typeface="2  Mehr" pitchFamily="2" charset="-78"/>
              </a:rPr>
              <a:t>پیام</a:t>
            </a:r>
            <a:r>
              <a:rPr lang="fa-IR" spc="-300" dirty="0" smtClean="0">
                <a:solidFill>
                  <a:srgbClr val="FF0000"/>
                </a:solidFill>
                <a:cs typeface="2  Mehr" pitchFamily="2" charset="-78"/>
              </a:rPr>
              <a:t> </a:t>
            </a:r>
            <a:r>
              <a:rPr lang="fa-IR" dirty="0" smtClean="0">
                <a:solidFill>
                  <a:srgbClr val="FF0000"/>
                </a:solidFill>
                <a:cs typeface="2  Mehr" pitchFamily="2" charset="-78"/>
              </a:rPr>
              <a:t>های تخریبی دوران کودکی</a:t>
            </a:r>
            <a:endParaRPr lang="en-US" dirty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4" name="Content Placeholder 3" descr="21-59-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524000"/>
            <a:ext cx="7173255" cy="4574507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-1_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533400"/>
            <a:ext cx="7767108" cy="5825331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2  Mehr" pitchFamily="2" charset="-78"/>
              </a:rPr>
              <a:t>هدف گزینی</a:t>
            </a:r>
            <a:endParaRPr lang="en-US" dirty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4" name="Content Placeholder 3" descr="ronnie 4.jpg"/>
          <p:cNvPicPr>
            <a:picLocks noGrp="1" noChangeAspect="1"/>
          </p:cNvPicPr>
          <p:nvPr>
            <p:ph idx="1"/>
          </p:nvPr>
        </p:nvPicPr>
        <p:blipFill>
          <a:blip r:embed="rId2"/>
          <a:srcRect r="9559" b="32450"/>
          <a:stretch>
            <a:fillRect/>
          </a:stretch>
        </p:blipFill>
        <p:spPr>
          <a:xfrm>
            <a:off x="2362200" y="1295400"/>
            <a:ext cx="4495800" cy="5290495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267200"/>
          </a:xfrm>
        </p:spPr>
        <p:txBody>
          <a:bodyPr>
            <a:normAutofit lnSpcReduction="10000"/>
          </a:bodyPr>
          <a:lstStyle/>
          <a:p>
            <a:pPr marL="742950" indent="-742950" algn="ctr" rtl="1">
              <a:buNone/>
            </a:pPr>
            <a:r>
              <a:rPr lang="fa-IR" sz="4000" b="1" dirty="0" smtClean="0">
                <a:solidFill>
                  <a:srgbClr val="FF0000"/>
                </a:solidFill>
              </a:rPr>
              <a:t>داشتن </a:t>
            </a:r>
            <a:r>
              <a:rPr lang="fa-IR" sz="4000" b="1" dirty="0" smtClean="0">
                <a:solidFill>
                  <a:srgbClr val="FF0000"/>
                </a:solidFill>
              </a:rPr>
              <a:t>هدف‌های </a:t>
            </a:r>
            <a:r>
              <a:rPr lang="fa-IR" sz="4000" b="1" dirty="0" smtClean="0">
                <a:solidFill>
                  <a:srgbClr val="FF0000"/>
                </a:solidFill>
              </a:rPr>
              <a:t>مشخص برای آینده را </a:t>
            </a:r>
          </a:p>
          <a:p>
            <a:pPr marL="742950" indent="-742950" algn="ctr" rtl="1">
              <a:buNone/>
            </a:pPr>
            <a:r>
              <a:rPr lang="fa-IR" sz="4000" b="1" dirty="0" smtClean="0">
                <a:solidFill>
                  <a:srgbClr val="FF0000"/>
                </a:solidFill>
              </a:rPr>
              <a:t>هدف گزینی </a:t>
            </a:r>
            <a:r>
              <a:rPr lang="fa-IR" sz="4000" b="1" dirty="0" smtClean="0">
                <a:solidFill>
                  <a:srgbClr val="FF0000"/>
                </a:solidFill>
              </a:rPr>
              <a:t>می‌نامند</a:t>
            </a:r>
            <a:endParaRPr lang="fa-IR" sz="4000" b="1" dirty="0" smtClean="0">
              <a:solidFill>
                <a:srgbClr val="FF0000"/>
              </a:solidFill>
            </a:endParaRPr>
          </a:p>
          <a:p>
            <a:pPr marL="514350" indent="-514350" algn="ctr" rtl="1">
              <a:buFont typeface="Arial" charset="0"/>
              <a:buChar char="•"/>
            </a:pPr>
            <a:endParaRPr lang="fa-IR" sz="4000" b="1" dirty="0" smtClean="0">
              <a:solidFill>
                <a:srgbClr val="FF0000"/>
              </a:solidFill>
            </a:endParaRPr>
          </a:p>
          <a:p>
            <a:pPr marL="514350" indent="-514350" algn="ctr" rtl="1">
              <a:buNone/>
            </a:pPr>
            <a:r>
              <a:rPr lang="fa-IR" sz="4000" b="1" dirty="0" smtClean="0">
                <a:solidFill>
                  <a:srgbClr val="FF0000"/>
                </a:solidFill>
              </a:rPr>
              <a:t>رسیدن به حدی از مهارت در یک رشته</a:t>
            </a:r>
          </a:p>
          <a:p>
            <a:pPr marL="514350" indent="-514350" algn="ctr" rtl="1">
              <a:buNone/>
            </a:pPr>
            <a:r>
              <a:rPr lang="fa-IR" sz="4000" b="1" dirty="0" smtClean="0">
                <a:solidFill>
                  <a:srgbClr val="FF0000"/>
                </a:solidFill>
              </a:rPr>
              <a:t> ورزشی، که معمولا در محدوده زمانی معینی</a:t>
            </a:r>
          </a:p>
          <a:p>
            <a:pPr marL="514350" indent="-514350" algn="ctr" rtl="1">
              <a:buNone/>
            </a:pPr>
            <a:r>
              <a:rPr lang="fa-IR" sz="4000" b="1" dirty="0" smtClean="0">
                <a:solidFill>
                  <a:srgbClr val="FF0000"/>
                </a:solidFill>
              </a:rPr>
              <a:t> انجام </a:t>
            </a:r>
            <a:r>
              <a:rPr lang="fa-IR" sz="4000" b="1" dirty="0" smtClean="0">
                <a:solidFill>
                  <a:srgbClr val="FF0000"/>
                </a:solidFill>
              </a:rPr>
              <a:t>می‌شود </a:t>
            </a:r>
            <a:r>
              <a:rPr lang="fa-IR" sz="4000" b="1" dirty="0" smtClean="0">
                <a:solidFill>
                  <a:srgbClr val="FF0000"/>
                </a:solidFill>
              </a:rPr>
              <a:t>را </a:t>
            </a:r>
            <a:r>
              <a:rPr lang="fa-IR" sz="4000" b="1" i="1" dirty="0" smtClean="0">
                <a:solidFill>
                  <a:srgbClr val="FF0000"/>
                </a:solidFill>
              </a:rPr>
              <a:t>هدف ورزشی</a:t>
            </a:r>
            <a:r>
              <a:rPr lang="fa-IR" sz="4000" b="1" dirty="0" smtClean="0">
                <a:solidFill>
                  <a:srgbClr val="FF0000"/>
                </a:solidFill>
              </a:rPr>
              <a:t> گویند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Documents and Settings\X\Desktop\site_head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52400"/>
            <a:ext cx="373380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764183b77e0502275f9d1a5e3ec9527.jpg"/>
          <p:cNvPicPr>
            <a:picLocks noGrp="1" noChangeAspect="1"/>
          </p:cNvPicPr>
          <p:nvPr>
            <p:ph idx="1"/>
          </p:nvPr>
        </p:nvPicPr>
        <p:blipFill>
          <a:blip r:embed="rId2"/>
          <a:srcRect t="6734" r="497"/>
          <a:stretch>
            <a:fillRect/>
          </a:stretch>
        </p:blipFill>
        <p:spPr>
          <a:xfrm>
            <a:off x="762000" y="914400"/>
            <a:ext cx="7640089" cy="513556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 smtClean="0">
                <a:solidFill>
                  <a:srgbClr val="FF0000"/>
                </a:solidFill>
              </a:rPr>
              <a:t>دسته‌بندی </a:t>
            </a:r>
            <a:r>
              <a:rPr lang="fa-IR" b="1" dirty="0" smtClean="0">
                <a:solidFill>
                  <a:srgbClr val="FF0000"/>
                </a:solidFill>
              </a:rPr>
              <a:t>اهداف در روانشناسی ورزش: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572000"/>
          </a:xfrm>
        </p:spPr>
        <p:txBody>
          <a:bodyPr>
            <a:normAutofit/>
          </a:bodyPr>
          <a:lstStyle/>
          <a:p>
            <a:pPr marL="1143000" indent="-1143000" algn="ctr" rtl="1">
              <a:buNone/>
            </a:pPr>
            <a:r>
              <a:rPr lang="fa-IR" sz="7200" b="1" dirty="0" smtClean="0">
                <a:solidFill>
                  <a:srgbClr val="00B050"/>
                </a:solidFill>
              </a:rPr>
              <a:t>اهداف کوتاه مدت</a:t>
            </a:r>
            <a:endParaRPr lang="en-US" sz="7200" b="1" dirty="0" smtClean="0">
              <a:solidFill>
                <a:srgbClr val="00B050"/>
              </a:solidFill>
            </a:endParaRPr>
          </a:p>
          <a:p>
            <a:pPr marL="1143000" indent="-1143000" algn="ctr" rtl="1">
              <a:buNone/>
            </a:pPr>
            <a:r>
              <a:rPr lang="fa-IR" sz="7200" b="1" dirty="0" smtClean="0">
                <a:solidFill>
                  <a:srgbClr val="00B050"/>
                </a:solidFill>
              </a:rPr>
              <a:t>اهداف میان مدت</a:t>
            </a:r>
            <a:endParaRPr lang="en-US" sz="7200" b="1" dirty="0" smtClean="0">
              <a:solidFill>
                <a:srgbClr val="00B050"/>
              </a:solidFill>
            </a:endParaRPr>
          </a:p>
          <a:p>
            <a:pPr marL="1143000" indent="-1143000" algn="ctr" rtl="1">
              <a:buNone/>
            </a:pPr>
            <a:r>
              <a:rPr lang="fa-IR" sz="7200" b="1" dirty="0" smtClean="0">
                <a:solidFill>
                  <a:srgbClr val="00B050"/>
                </a:solidFill>
              </a:rPr>
              <a:t>اهداف بلند مدت</a:t>
            </a:r>
            <a:endParaRPr lang="en-US" sz="7200" b="1" dirty="0" smtClean="0">
              <a:solidFill>
                <a:srgbClr val="00B05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تمرکز و توجه</a:t>
            </a:r>
            <a:endParaRPr lang="en-US" sz="5400" dirty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4" name="Content Placeholder 3" descr="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78" y="1637199"/>
            <a:ext cx="6638922" cy="497278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Autofit/>
          </a:bodyPr>
          <a:lstStyle/>
          <a:p>
            <a:pPr marL="514350" indent="-514350" algn="ctr">
              <a:buNone/>
            </a:pPr>
            <a:r>
              <a:rPr lang="fa-IR" sz="6000" b="1" dirty="0" smtClean="0">
                <a:solidFill>
                  <a:srgbClr val="FF0000"/>
                </a:solidFill>
              </a:rPr>
              <a:t>توجه فرآیندی ذهنی است که</a:t>
            </a:r>
          </a:p>
          <a:p>
            <a:pPr marL="514350" indent="-514350" algn="ctr">
              <a:buNone/>
            </a:pPr>
            <a:r>
              <a:rPr lang="fa-IR" sz="6000" b="1" dirty="0" smtClean="0">
                <a:solidFill>
                  <a:srgbClr val="FF0000"/>
                </a:solidFill>
              </a:rPr>
              <a:t> ورزشکاران </a:t>
            </a:r>
            <a:r>
              <a:rPr lang="fa-IR" sz="6000" b="1" dirty="0" smtClean="0">
                <a:solidFill>
                  <a:srgbClr val="FF0000"/>
                </a:solidFill>
              </a:rPr>
              <a:t>به‌وسیله </a:t>
            </a:r>
            <a:r>
              <a:rPr lang="fa-IR" sz="6000" b="1" dirty="0" smtClean="0">
                <a:solidFill>
                  <a:srgbClr val="FF0000"/>
                </a:solidFill>
              </a:rPr>
              <a:t>آن</a:t>
            </a:r>
          </a:p>
          <a:p>
            <a:pPr marL="514350" indent="-514350" algn="ctr">
              <a:buNone/>
            </a:pPr>
            <a:r>
              <a:rPr lang="fa-IR" sz="6000" b="1" dirty="0" smtClean="0">
                <a:solidFill>
                  <a:srgbClr val="FF0000"/>
                </a:solidFill>
              </a:rPr>
              <a:t> آگاهی از </a:t>
            </a:r>
            <a:r>
              <a:rPr lang="fa-IR" sz="6000" b="1" dirty="0" smtClean="0">
                <a:solidFill>
                  <a:srgbClr val="FF0000"/>
                </a:solidFill>
              </a:rPr>
              <a:t>محرک‌های </a:t>
            </a:r>
            <a:r>
              <a:rPr lang="fa-IR" sz="6000" b="1" dirty="0" smtClean="0">
                <a:solidFill>
                  <a:srgbClr val="FF0000"/>
                </a:solidFill>
              </a:rPr>
              <a:t>گرفته</a:t>
            </a:r>
          </a:p>
          <a:p>
            <a:pPr marL="514350" indent="-514350" algn="ctr">
              <a:buNone/>
            </a:pPr>
            <a:r>
              <a:rPr lang="fa-IR" sz="6000" b="1" dirty="0" smtClean="0">
                <a:solidFill>
                  <a:srgbClr val="FF0000"/>
                </a:solidFill>
              </a:rPr>
              <a:t> شده مختلف با حواس را هدایت    یا نگهداری </a:t>
            </a:r>
            <a:r>
              <a:rPr lang="fa-IR" sz="6000" b="1" dirty="0" smtClean="0">
                <a:solidFill>
                  <a:srgbClr val="FF0000"/>
                </a:solidFill>
              </a:rPr>
              <a:t>می‌کنند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Autofit/>
          </a:bodyPr>
          <a:lstStyle/>
          <a:p>
            <a:pPr marL="514350" indent="-514350" algn="ctr">
              <a:buNone/>
            </a:pPr>
            <a:r>
              <a:rPr lang="fa-IR" sz="6000" b="1" dirty="0" smtClean="0">
                <a:solidFill>
                  <a:srgbClr val="FF0000"/>
                </a:solidFill>
                <a:cs typeface="2  Mehr" pitchFamily="2" charset="-78"/>
              </a:rPr>
              <a:t>ورزشکار باید بر خود بازی</a:t>
            </a:r>
          </a:p>
          <a:p>
            <a:pPr marL="514350" indent="-514350" algn="ctr">
              <a:buNone/>
            </a:pPr>
            <a:r>
              <a:rPr lang="fa-IR" sz="6000" b="1" dirty="0" smtClean="0">
                <a:solidFill>
                  <a:srgbClr val="FF0000"/>
                </a:solidFill>
                <a:cs typeface="2  Mehr" pitchFamily="2" charset="-78"/>
              </a:rPr>
              <a:t> تمرکز کند نه نتیجه آن </a:t>
            </a:r>
          </a:p>
          <a:p>
            <a:pPr marL="514350" indent="-514350" algn="ctr">
              <a:buNone/>
            </a:pPr>
            <a:r>
              <a:rPr lang="fa-IR" sz="6000" b="1" dirty="0" smtClean="0">
                <a:solidFill>
                  <a:srgbClr val="FF0000"/>
                </a:solidFill>
                <a:cs typeface="2  Mehr" pitchFamily="2" charset="-78"/>
              </a:rPr>
              <a:t>یعنی شش دانگ حواسش را</a:t>
            </a:r>
          </a:p>
          <a:p>
            <a:pPr marL="514350" indent="-514350" algn="ctr">
              <a:buNone/>
            </a:pPr>
            <a:r>
              <a:rPr lang="fa-IR" sz="6000" b="1" dirty="0" smtClean="0">
                <a:solidFill>
                  <a:srgbClr val="FF0000"/>
                </a:solidFill>
                <a:cs typeface="2  Mehr" pitchFamily="2" charset="-78"/>
              </a:rPr>
              <a:t> متوجه حال حاضر کرده و به</a:t>
            </a:r>
          </a:p>
          <a:p>
            <a:pPr marL="514350" indent="-514350" algn="ctr">
              <a:buNone/>
            </a:pPr>
            <a:r>
              <a:rPr lang="fa-IR" sz="6000" b="1" dirty="0" smtClean="0">
                <a:solidFill>
                  <a:srgbClr val="FF0000"/>
                </a:solidFill>
                <a:cs typeface="2  Mehr" pitchFamily="2" charset="-78"/>
              </a:rPr>
              <a:t> فکر پایان کار نباشد</a:t>
            </a:r>
            <a:endParaRPr lang="en-US" sz="6000" dirty="0">
              <a:solidFill>
                <a:srgbClr val="FF0000"/>
              </a:solidFill>
              <a:cs typeface="2  Mehr" pitchFamily="2" charset="-7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b="1" dirty="0" smtClean="0">
                <a:solidFill>
                  <a:srgbClr val="FF0000"/>
                </a:solidFill>
              </a:rPr>
              <a:t>نوع تمرکز باید با ضرورت کار متناسب باشد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>
            <a:normAutofit/>
          </a:bodyPr>
          <a:lstStyle/>
          <a:p>
            <a:pPr marL="514350" indent="-514350" algn="ctr" rtl="1">
              <a:buNone/>
            </a:pPr>
            <a:r>
              <a:rPr lang="fa-IR" sz="3600" b="1" dirty="0" smtClean="0">
                <a:solidFill>
                  <a:srgbClr val="FF0000"/>
                </a:solidFill>
                <a:cs typeface="2  Mehr" pitchFamily="2" charset="-78"/>
              </a:rPr>
              <a:t>گاهی لازم است تمرکزمان به حاشیه باشد</a:t>
            </a:r>
          </a:p>
          <a:p>
            <a:pPr marL="514350" indent="-514350" algn="ctr" rtl="1">
              <a:buNone/>
            </a:pPr>
            <a:r>
              <a:rPr lang="fa-IR" sz="3600" b="1" dirty="0" smtClean="0">
                <a:solidFill>
                  <a:srgbClr val="FF0000"/>
                </a:solidFill>
                <a:cs typeface="2  Mehr" pitchFamily="2" charset="-78"/>
              </a:rPr>
              <a:t>(یعنی به بیرون میدان بازی) نه به خود بازی </a:t>
            </a:r>
          </a:p>
          <a:p>
            <a:pPr marL="514350" indent="-514350" algn="ctr" rtl="1">
              <a:buNone/>
            </a:pPr>
            <a:r>
              <a:rPr lang="fa-IR" sz="3600" b="1" dirty="0" smtClean="0">
                <a:solidFill>
                  <a:srgbClr val="FF0000"/>
                </a:solidFill>
                <a:cs typeface="2  Mehr" pitchFamily="2" charset="-78"/>
              </a:rPr>
              <a:t>یا اینکه باید به یک چیز محدود تمرکز کنیم </a:t>
            </a:r>
          </a:p>
          <a:p>
            <a:pPr marL="514350" indent="-514350" algn="ctr" rtl="1">
              <a:buNone/>
            </a:pPr>
            <a:r>
              <a:rPr lang="fa-IR" sz="3600" b="1" dirty="0" smtClean="0">
                <a:solidFill>
                  <a:srgbClr val="FF0000"/>
                </a:solidFill>
                <a:cs typeface="2  Mehr" pitchFamily="2" charset="-78"/>
              </a:rPr>
              <a:t>مثلا: فقط به توپ (در فوتبال) </a:t>
            </a:r>
          </a:p>
          <a:p>
            <a:pPr marL="514350" indent="-514350" algn="ctr" rtl="1">
              <a:buNone/>
            </a:pPr>
            <a:r>
              <a:rPr lang="fa-IR" sz="3600" b="1" dirty="0" smtClean="0">
                <a:solidFill>
                  <a:srgbClr val="FF0000"/>
                </a:solidFill>
                <a:cs typeface="2  Mehr" pitchFamily="2" charset="-78"/>
              </a:rPr>
              <a:t>یا به حرکات دست حریف (در تنیس)</a:t>
            </a:r>
            <a:endParaRPr lang="en-US" sz="3600" dirty="0">
              <a:solidFill>
                <a:srgbClr val="FF0000"/>
              </a:solidFill>
              <a:cs typeface="2  Mehr" pitchFamily="2" charset="-78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78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381000"/>
            <a:ext cx="6412974" cy="6070949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4800" b="1" dirty="0" smtClean="0">
                <a:solidFill>
                  <a:srgbClr val="0070C0"/>
                </a:solidFill>
              </a:rPr>
              <a:t>مثلث تباهی: خشم - ترس - اضطراب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4" name="Content Placeholder 3" descr="839023412239089058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685" y="1727710"/>
            <a:ext cx="7014315" cy="436829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algn="ctr" rtl="1">
              <a:buNone/>
            </a:pPr>
            <a:r>
              <a:rPr lang="fa-IR" sz="7200" b="1" dirty="0" smtClean="0">
                <a:solidFill>
                  <a:srgbClr val="0070C0"/>
                </a:solidFill>
                <a:cs typeface="2  Mehr" pitchFamily="2" charset="-78"/>
              </a:rPr>
              <a:t>کانون توجه دو بُعد دارد </a:t>
            </a:r>
          </a:p>
          <a:p>
            <a:pPr marL="514350" indent="-514350" algn="ctr" rtl="1">
              <a:buNone/>
            </a:pPr>
            <a:r>
              <a:rPr lang="fa-IR" sz="7200" b="1" dirty="0" smtClean="0">
                <a:solidFill>
                  <a:srgbClr val="0070C0"/>
                </a:solidFill>
                <a:cs typeface="2  Mehr" pitchFamily="2" charset="-78"/>
              </a:rPr>
              <a:t>گسترده</a:t>
            </a:r>
          </a:p>
          <a:p>
            <a:pPr marL="514350" indent="-514350" algn="ctr" rtl="1">
              <a:buNone/>
            </a:pPr>
            <a:r>
              <a:rPr lang="fa-IR" sz="7200" b="1" dirty="0" smtClean="0">
                <a:solidFill>
                  <a:srgbClr val="0070C0"/>
                </a:solidFill>
                <a:cs typeface="2  Mehr" pitchFamily="2" charset="-78"/>
              </a:rPr>
              <a:t>محدود</a:t>
            </a:r>
            <a:endParaRPr lang="en-US" sz="7200" dirty="0">
              <a:solidFill>
                <a:srgbClr val="0070C0"/>
              </a:solidFill>
              <a:cs typeface="2  Mehr" pitchFamily="2" charset="-7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 smtClean="0"/>
              <a:t>کانون توجه دو بُعد دارد: گسترده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dfff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3771" y="1600200"/>
            <a:ext cx="7036458" cy="4525963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/>
              <a:t>محدود</a:t>
            </a:r>
            <a:endParaRPr lang="en-US" b="1" dirty="0"/>
          </a:p>
        </p:txBody>
      </p:sp>
      <p:pic>
        <p:nvPicPr>
          <p:cNvPr id="4" name="Content Placeholder 3" descr="57.jpg"/>
          <p:cNvPicPr>
            <a:picLocks noGrp="1" noChangeAspect="1"/>
          </p:cNvPicPr>
          <p:nvPr>
            <p:ph idx="1"/>
          </p:nvPr>
        </p:nvPicPr>
        <p:blipFill>
          <a:blip r:embed="rId2"/>
          <a:srcRect r="3297" b="1705"/>
          <a:stretch>
            <a:fillRect/>
          </a:stretch>
        </p:blipFill>
        <p:spPr>
          <a:xfrm>
            <a:off x="1143000" y="1295400"/>
            <a:ext cx="6761983" cy="5148343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برانگيختگي</a:t>
            </a:r>
            <a:endParaRPr lang="en-US" sz="5400" dirty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4" name="Content Placeholder 3" descr="coach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371600"/>
            <a:ext cx="7354077" cy="4856837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229600" cy="5867400"/>
          </a:xfrm>
        </p:spPr>
        <p:txBody>
          <a:bodyPr>
            <a:normAutofit fontScale="92500" lnSpcReduction="10000"/>
          </a:bodyPr>
          <a:lstStyle/>
          <a:p>
            <a:pPr algn="ctr" rtl="1">
              <a:buFont typeface="Wingdings" pitchFamily="2" charset="2"/>
              <a:buNone/>
            </a:pPr>
            <a:r>
              <a:rPr lang="fa-IR" sz="5200" b="1" dirty="0" smtClean="0">
                <a:solidFill>
                  <a:srgbClr val="FF0000"/>
                </a:solidFill>
                <a:cs typeface="B Nazanin" pitchFamily="2" charset="-78"/>
              </a:rPr>
              <a:t>کمترين حد برانگيختگي در خواب عميق و بيشترين مقدار آن </a:t>
            </a:r>
          </a:p>
          <a:p>
            <a:pPr algn="ctr" rtl="1">
              <a:buFont typeface="Wingdings" pitchFamily="2" charset="2"/>
              <a:buNone/>
            </a:pPr>
            <a:r>
              <a:rPr lang="fa-IR" sz="5200" b="1" dirty="0" smtClean="0">
                <a:solidFill>
                  <a:srgbClr val="FF0000"/>
                </a:solidFill>
                <a:cs typeface="B Nazanin" pitchFamily="2" charset="-78"/>
              </a:rPr>
              <a:t>در هيجان شديد مشهود است </a:t>
            </a:r>
          </a:p>
          <a:p>
            <a:pPr algn="ctr" rtl="1">
              <a:buFont typeface="Wingdings" pitchFamily="2" charset="2"/>
              <a:buNone/>
            </a:pPr>
            <a:endParaRPr lang="fa-IR" sz="5200" b="1" dirty="0" smtClean="0">
              <a:solidFill>
                <a:srgbClr val="FF0000"/>
              </a:solidFill>
              <a:cs typeface="B Nazanin" pitchFamily="2" charset="-78"/>
            </a:endParaRPr>
          </a:p>
          <a:p>
            <a:pPr algn="ctr" rtl="1">
              <a:buFont typeface="Wingdings" pitchFamily="2" charset="2"/>
              <a:buNone/>
            </a:pPr>
            <a:endParaRPr lang="fa-IR" sz="5200" b="1" dirty="0" smtClean="0">
              <a:solidFill>
                <a:srgbClr val="FF0000"/>
              </a:solidFill>
              <a:cs typeface="B Nazanin" pitchFamily="2" charset="-78"/>
            </a:endParaRPr>
          </a:p>
          <a:p>
            <a:pPr algn="ctr" rtl="1">
              <a:buFont typeface="Wingdings" pitchFamily="2" charset="2"/>
              <a:buNone/>
            </a:pPr>
            <a:r>
              <a:rPr lang="fa-IR" sz="5200" b="1" dirty="0" smtClean="0">
                <a:solidFill>
                  <a:srgbClr val="FF0000"/>
                </a:solidFill>
                <a:cs typeface="B Nazanin" pitchFamily="2" charset="-78"/>
              </a:rPr>
              <a:t>بدن از طريق برانگيختگي خود را</a:t>
            </a:r>
          </a:p>
          <a:p>
            <a:pPr algn="ctr" rtl="1">
              <a:buFont typeface="Wingdings" pitchFamily="2" charset="2"/>
              <a:buNone/>
            </a:pPr>
            <a:r>
              <a:rPr lang="fa-IR" sz="5200" b="1" dirty="0" smtClean="0">
                <a:solidFill>
                  <a:srgbClr val="FF0000"/>
                </a:solidFill>
                <a:cs typeface="B Nazanin" pitchFamily="2" charset="-78"/>
              </a:rPr>
              <a:t> آماده </a:t>
            </a:r>
            <a:r>
              <a:rPr lang="fa-IR" sz="5200" b="1" dirty="0" smtClean="0">
                <a:solidFill>
                  <a:srgbClr val="FF0000"/>
                </a:solidFill>
                <a:cs typeface="B Nazanin" pitchFamily="2" charset="-78"/>
              </a:rPr>
              <a:t>نگاه مي‌دارد </a:t>
            </a:r>
            <a:endParaRPr lang="fa-IR" sz="5200" b="1" dirty="0" smtClean="0">
              <a:solidFill>
                <a:srgbClr val="FF0000"/>
              </a:solidFill>
              <a:cs typeface="B Nazanin" pitchFamily="2" charset="-78"/>
            </a:endParaRPr>
          </a:p>
          <a:p>
            <a:pPr algn="r">
              <a:buFont typeface="Wingdings" pitchFamily="2" charset="2"/>
              <a:buNone/>
            </a:pPr>
            <a:endParaRPr lang="en-US" b="1" dirty="0" smtClean="0">
              <a:cs typeface="B Nazanin" pitchFamily="2" charset="-78"/>
            </a:endParaRPr>
          </a:p>
          <a:p>
            <a:pPr algn="r"/>
            <a:endParaRPr lang="en-US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b="1" dirty="0" smtClean="0"/>
              <a:t>برانگیختن اشتیاق برای مسابقه را باید در تمرینات مورد توجه قرار داد</a:t>
            </a:r>
            <a:endParaRPr lang="en-US" dirty="0"/>
          </a:p>
        </p:txBody>
      </p:sp>
      <p:pic>
        <p:nvPicPr>
          <p:cNvPr id="4" name="Content Placeholder 3" descr="2143293_33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828800"/>
            <a:ext cx="7031865" cy="42672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fa-IR" sz="2800" b="1" dirty="0" smtClean="0">
                <a:cs typeface="B Nazanin" pitchFamily="2" charset="-78"/>
              </a:rPr>
              <a:t/>
            </a:r>
            <a:br>
              <a:rPr lang="fa-IR" sz="2800" b="1" dirty="0" smtClean="0">
                <a:cs typeface="B Nazanin" pitchFamily="2" charset="-78"/>
              </a:rPr>
            </a:br>
            <a:r>
              <a:rPr lang="fa-IR" sz="2800" b="1" dirty="0" smtClean="0">
                <a:cs typeface="B Nazanin" pitchFamily="2" charset="-78"/>
              </a:rPr>
              <a:t>برانگيختگي موجب واکنش فيزيولوژيک و ترشح </a:t>
            </a:r>
            <a:r>
              <a:rPr lang="fa-IR" sz="2800" b="1" dirty="0" smtClean="0">
                <a:cs typeface="B Nazanin" pitchFamily="2" charset="-78"/>
              </a:rPr>
              <a:t>هورمون‌های</a:t>
            </a:r>
            <a:r>
              <a:rPr lang="fa-IR" sz="2800" b="1" dirty="0" smtClean="0">
                <a:cs typeface="B Nazanin" pitchFamily="2" charset="-78"/>
              </a:rPr>
              <a:t>:</a:t>
            </a:r>
            <a:br>
              <a:rPr lang="fa-IR" sz="2800" b="1" dirty="0" smtClean="0">
                <a:cs typeface="B Nazanin" pitchFamily="2" charset="-78"/>
              </a:rPr>
            </a:br>
            <a:r>
              <a:rPr lang="fa-IR" sz="2800" b="1" dirty="0" smtClean="0">
                <a:cs typeface="B Nazanin" pitchFamily="2" charset="-78"/>
              </a:rPr>
              <a:t> اپي نفرين و نور اپي نفرين </a:t>
            </a:r>
            <a:r>
              <a:rPr lang="fa-IR" sz="2800" b="1" dirty="0" smtClean="0">
                <a:cs typeface="B Nazanin" pitchFamily="2" charset="-78"/>
              </a:rPr>
              <a:t>می‌شود</a:t>
            </a:r>
            <a:r>
              <a:rPr lang="fa-IR" sz="2800" b="1" dirty="0" smtClean="0">
                <a:cs typeface="B Nazanin" pitchFamily="2" charset="-78"/>
              </a:rPr>
              <a:t/>
            </a:r>
            <a:br>
              <a:rPr lang="fa-IR" sz="2800" b="1" dirty="0" smtClean="0">
                <a:cs typeface="B Nazanin" pitchFamily="2" charset="-78"/>
              </a:rPr>
            </a:br>
            <a:endParaRPr lang="en-US" sz="2800" dirty="0"/>
          </a:p>
        </p:txBody>
      </p:sp>
      <p:pic>
        <p:nvPicPr>
          <p:cNvPr id="4" name="Content Placeholder 3" descr="hhhhhhhhhhll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828800"/>
            <a:ext cx="6325471" cy="4411883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/>
              <a:t>  وارونه </a:t>
            </a:r>
            <a:r>
              <a:rPr lang="en-US" b="1" dirty="0" smtClean="0"/>
              <a:t>U</a:t>
            </a:r>
            <a:r>
              <a:rPr lang="fa-IR" b="1" dirty="0" smtClean="0"/>
              <a:t>  منحنی  </a:t>
            </a:r>
            <a:endParaRPr lang="en-US" b="1" dirty="0"/>
          </a:p>
        </p:txBody>
      </p:sp>
      <p:pic>
        <p:nvPicPr>
          <p:cNvPr id="4" name="Content Placeholder 3" descr="19ee1c0667c82cb955b5a8eb5a0ae2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447800"/>
            <a:ext cx="7086599" cy="5155501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2  Mehr" pitchFamily="2" charset="-78"/>
              </a:rPr>
              <a:t>استرس: یک مقوله ذهنی </a:t>
            </a:r>
            <a:endParaRPr lang="en-US" dirty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4" name="Content Placeholder 3" descr="634503039110920000_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659" y="1357048"/>
            <a:ext cx="7249941" cy="4967552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458200" cy="4191000"/>
          </a:xfrm>
        </p:spPr>
        <p:txBody>
          <a:bodyPr>
            <a:noAutofit/>
          </a:bodyPr>
          <a:lstStyle/>
          <a:p>
            <a:pPr marL="514350" indent="-514350" algn="ctr" rtl="1">
              <a:buNone/>
            </a:pPr>
            <a:r>
              <a:rPr lang="fa-IR" sz="4800" b="1" dirty="0" smtClean="0">
                <a:solidFill>
                  <a:srgbClr val="0070C0"/>
                </a:solidFill>
                <a:cs typeface="2  Mehr" pitchFamily="2" charset="-78"/>
              </a:rPr>
              <a:t>استرس یعنی گرفته شده  </a:t>
            </a:r>
          </a:p>
          <a:p>
            <a:pPr marL="514350" indent="-514350" algn="ctr" rtl="1">
              <a:buNone/>
            </a:pPr>
            <a:r>
              <a:rPr lang="fa-IR" sz="4800" b="1" dirty="0" smtClean="0">
                <a:solidFill>
                  <a:srgbClr val="0070C0"/>
                </a:solidFill>
                <a:cs typeface="2  Mehr" pitchFamily="2" charset="-78"/>
              </a:rPr>
              <a:t>فشار عصبی</a:t>
            </a:r>
          </a:p>
          <a:p>
            <a:pPr marL="514350" indent="-514350" algn="ctr" rtl="1">
              <a:buNone/>
            </a:pPr>
            <a:endParaRPr lang="fa-IR" sz="4800" b="1" dirty="0" smtClean="0">
              <a:solidFill>
                <a:srgbClr val="0070C0"/>
              </a:solidFill>
              <a:cs typeface="2  Mehr" pitchFamily="2" charset="-78"/>
            </a:endParaRPr>
          </a:p>
          <a:p>
            <a:pPr marL="514350" indent="-514350" algn="ctr" rtl="1">
              <a:buNone/>
            </a:pPr>
            <a:r>
              <a:rPr lang="fa-IR" sz="4800" b="1" dirty="0" smtClean="0">
                <a:solidFill>
                  <a:srgbClr val="0070C0"/>
                </a:solidFill>
                <a:cs typeface="2  Mehr" pitchFamily="2" charset="-78"/>
              </a:rPr>
              <a:t> </a:t>
            </a:r>
            <a:r>
              <a:rPr lang="fa-IR" sz="4400" b="1" dirty="0" smtClean="0">
                <a:solidFill>
                  <a:srgbClr val="0070C0"/>
                </a:solidFill>
                <a:cs typeface="2  Mehr" pitchFamily="2" charset="-78"/>
              </a:rPr>
              <a:t>عکس‌العملی </a:t>
            </a:r>
            <a:r>
              <a:rPr lang="fa-IR" sz="4400" b="1" dirty="0" smtClean="0">
                <a:solidFill>
                  <a:srgbClr val="0070C0"/>
                </a:solidFill>
                <a:cs typeface="2  Mehr" pitchFamily="2" charset="-78"/>
              </a:rPr>
              <a:t>که انسان در مقابل</a:t>
            </a:r>
          </a:p>
          <a:p>
            <a:pPr marL="514350" indent="-514350" algn="ctr" rtl="1">
              <a:buNone/>
            </a:pPr>
            <a:r>
              <a:rPr lang="fa-IR" sz="4400" b="1" dirty="0" smtClean="0">
                <a:solidFill>
                  <a:srgbClr val="0070C0"/>
                </a:solidFill>
                <a:cs typeface="2  Mehr" pitchFamily="2" charset="-78"/>
              </a:rPr>
              <a:t>  </a:t>
            </a:r>
            <a:r>
              <a:rPr lang="fa-IR" sz="4400" b="1" dirty="0" smtClean="0">
                <a:solidFill>
                  <a:srgbClr val="0070C0"/>
                </a:solidFill>
                <a:cs typeface="2  Mehr" pitchFamily="2" charset="-78"/>
              </a:rPr>
              <a:t>محرک‌های </a:t>
            </a:r>
            <a:r>
              <a:rPr lang="fa-IR" sz="4400" b="1" dirty="0" smtClean="0">
                <a:solidFill>
                  <a:srgbClr val="0070C0"/>
                </a:solidFill>
                <a:cs typeface="2  Mehr" pitchFamily="2" charset="-78"/>
              </a:rPr>
              <a:t>ناسازگار از خود بروز </a:t>
            </a:r>
            <a:r>
              <a:rPr lang="fa-IR" sz="4400" b="1" dirty="0" smtClean="0">
                <a:solidFill>
                  <a:srgbClr val="0070C0"/>
                </a:solidFill>
                <a:cs typeface="2  Mehr" pitchFamily="2" charset="-78"/>
              </a:rPr>
              <a:t>می‌دهد</a:t>
            </a:r>
            <a:endParaRPr lang="en-US" sz="4400" dirty="0">
              <a:solidFill>
                <a:srgbClr val="0070C0"/>
              </a:solidFill>
              <a:cs typeface="2  Mehr" pitchFamily="2" charset="-78"/>
            </a:endParaRPr>
          </a:p>
        </p:txBody>
      </p:sp>
      <p:pic>
        <p:nvPicPr>
          <p:cNvPr id="4" name="Picture 2" descr="C:\Documents and Settings\X\Desktop\site_head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52400"/>
            <a:ext cx="373380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b="1" dirty="0" smtClean="0"/>
              <a:t>ترس</a:t>
            </a:r>
            <a:endParaRPr lang="en-US" dirty="0"/>
          </a:p>
        </p:txBody>
      </p:sp>
      <p:pic>
        <p:nvPicPr>
          <p:cNvPr id="6" name="Content Placeholder 5" descr="n_real_madrid_iker_casillas-1656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219200"/>
            <a:ext cx="4953000" cy="5417344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100" b="1" dirty="0" smtClean="0">
                <a:solidFill>
                  <a:srgbClr val="0070C0"/>
                </a:solidFill>
              </a:rPr>
              <a:t>بسیاری از ورزشکاران در تمرینات عملکرد خوبی دارند، اما هنگام مسابقه و رقابت دچار </a:t>
            </a:r>
            <a:r>
              <a:rPr lang="fa-IR" sz="3100" b="1" dirty="0" smtClean="0">
                <a:solidFill>
                  <a:srgbClr val="FF0000"/>
                </a:solidFill>
              </a:rPr>
              <a:t>دستپاچگی و واماندگی </a:t>
            </a:r>
            <a:r>
              <a:rPr lang="fa-IR" sz="3100" b="1" dirty="0" smtClean="0">
                <a:solidFill>
                  <a:srgbClr val="0070C0"/>
                </a:solidFill>
              </a:rPr>
              <a:t>می‌گردند</a:t>
            </a:r>
            <a:endParaRPr lang="en-US" sz="3100" dirty="0">
              <a:solidFill>
                <a:srgbClr val="0070C0"/>
              </a:solidFill>
            </a:endParaRPr>
          </a:p>
        </p:txBody>
      </p:sp>
      <p:pic>
        <p:nvPicPr>
          <p:cNvPr id="10" name="Content Placeholder 9" descr="cameron_crossfi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24000"/>
            <a:ext cx="7479568" cy="4861719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/>
              <a:t>صحبت‌های تحریک‌آمیز </a:t>
            </a:r>
            <a:r>
              <a:rPr lang="fa-IR" b="1" dirty="0" smtClean="0"/>
              <a:t>قبل از مسابقه</a:t>
            </a:r>
            <a:endParaRPr lang="en-US" dirty="0"/>
          </a:p>
        </p:txBody>
      </p:sp>
      <p:pic>
        <p:nvPicPr>
          <p:cNvPr id="4" name="Content Placeholder 3" descr="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828800"/>
            <a:ext cx="7840720" cy="4390803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382000" cy="4419600"/>
          </a:xfrm>
        </p:spPr>
        <p:txBody>
          <a:bodyPr>
            <a:normAutofit/>
          </a:bodyPr>
          <a:lstStyle/>
          <a:p>
            <a:pPr marL="514350" indent="-514350" algn="ctr" rtl="1">
              <a:buNone/>
            </a:pPr>
            <a:r>
              <a:rPr lang="fa-IR" sz="4800" b="1" dirty="0" smtClean="0"/>
              <a:t> </a:t>
            </a:r>
            <a:r>
              <a:rPr lang="fa-IR" sz="4800" b="1" dirty="0" smtClean="0">
                <a:solidFill>
                  <a:srgbClr val="0070C0"/>
                </a:solidFill>
                <a:cs typeface="2  Mehr" pitchFamily="2" charset="-78"/>
              </a:rPr>
              <a:t>بازیکن پیشاپیش برای مبارزه </a:t>
            </a:r>
          </a:p>
          <a:p>
            <a:pPr marL="514350" indent="-514350" algn="ctr" rtl="1">
              <a:buNone/>
            </a:pPr>
            <a:r>
              <a:rPr lang="fa-IR" b="1" dirty="0" smtClean="0">
                <a:solidFill>
                  <a:srgbClr val="0070C0"/>
                </a:solidFill>
                <a:cs typeface="2  Mehr" pitchFamily="2" charset="-78"/>
              </a:rPr>
              <a:t>(هر مسابقه نوعی مبارزه است)</a:t>
            </a:r>
            <a:r>
              <a:rPr lang="fa-IR" sz="4800" b="1" dirty="0" smtClean="0">
                <a:solidFill>
                  <a:srgbClr val="0070C0"/>
                </a:solidFill>
                <a:cs typeface="2  Mehr" pitchFamily="2" charset="-78"/>
              </a:rPr>
              <a:t> مضطرب یا دل</a:t>
            </a:r>
          </a:p>
          <a:p>
            <a:pPr marL="514350" indent="-514350" algn="ctr" rtl="1">
              <a:buNone/>
            </a:pPr>
            <a:r>
              <a:rPr lang="fa-IR" sz="4800" b="1" dirty="0" smtClean="0">
                <a:solidFill>
                  <a:srgbClr val="0070C0"/>
                </a:solidFill>
                <a:cs typeface="2  Mehr" pitchFamily="2" charset="-78"/>
              </a:rPr>
              <a:t> نگران است، ازاینرو هر صحبت دیگری</a:t>
            </a:r>
          </a:p>
          <a:p>
            <a:pPr marL="514350" indent="-514350" algn="ctr" rtl="1">
              <a:buNone/>
            </a:pPr>
            <a:r>
              <a:rPr lang="fa-IR" sz="4800" b="1" dirty="0" smtClean="0">
                <a:solidFill>
                  <a:srgbClr val="0070C0"/>
                </a:solidFill>
                <a:cs typeface="2  Mehr" pitchFamily="2" charset="-78"/>
              </a:rPr>
              <a:t> قبل از مسابقه، سطح استرس او را </a:t>
            </a:r>
          </a:p>
          <a:p>
            <a:pPr marL="514350" indent="-514350" algn="ctr" rtl="1">
              <a:buNone/>
            </a:pPr>
            <a:r>
              <a:rPr lang="fa-IR" sz="4800" b="1" dirty="0" smtClean="0">
                <a:solidFill>
                  <a:srgbClr val="0070C0"/>
                </a:solidFill>
                <a:cs typeface="2  Mehr" pitchFamily="2" charset="-78"/>
              </a:rPr>
              <a:t>بالا </a:t>
            </a:r>
            <a:r>
              <a:rPr lang="fa-IR" sz="4800" b="1" dirty="0" smtClean="0">
                <a:solidFill>
                  <a:srgbClr val="0070C0"/>
                </a:solidFill>
                <a:cs typeface="2  Mehr" pitchFamily="2" charset="-78"/>
              </a:rPr>
              <a:t>می‌برد</a:t>
            </a:r>
            <a:endParaRPr lang="en-US" sz="4800" dirty="0">
              <a:solidFill>
                <a:srgbClr val="0070C0"/>
              </a:solidFill>
              <a:cs typeface="2  Mehr" pitchFamily="2" charset="-78"/>
            </a:endParaRPr>
          </a:p>
        </p:txBody>
      </p:sp>
      <p:pic>
        <p:nvPicPr>
          <p:cNvPr id="4" name="Picture 2" descr="C:\Documents and Settings\X\Desktop\site_head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52400"/>
            <a:ext cx="373380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Autofit/>
          </a:bodyPr>
          <a:lstStyle/>
          <a:p>
            <a:r>
              <a:rPr lang="fa-IR" sz="3600" b="1" dirty="0" smtClean="0">
                <a:solidFill>
                  <a:srgbClr val="FF0000"/>
                </a:solidFill>
                <a:cs typeface="2  Mehr" pitchFamily="2" charset="-78"/>
              </a:rPr>
              <a:t>مربیان حرفه ای به ورزشکار کمک </a:t>
            </a:r>
            <a:r>
              <a:rPr lang="fa-IR" sz="3600" b="1" dirty="0" smtClean="0">
                <a:solidFill>
                  <a:srgbClr val="FF0000"/>
                </a:solidFill>
                <a:cs typeface="2  Mehr" pitchFamily="2" charset="-78"/>
              </a:rPr>
              <a:t>می‌کنند </a:t>
            </a:r>
            <a:r>
              <a:rPr lang="fa-IR" sz="3600" b="1" dirty="0" smtClean="0">
                <a:solidFill>
                  <a:srgbClr val="FF0000"/>
                </a:solidFill>
                <a:cs typeface="2  Mehr" pitchFamily="2" charset="-78"/>
              </a:rPr>
              <a:t>تا </a:t>
            </a:r>
            <a:r>
              <a:rPr lang="fa-IR" sz="3600" b="1" dirty="0" smtClean="0">
                <a:solidFill>
                  <a:srgbClr val="FF0000"/>
                </a:solidFill>
                <a:cs typeface="2  Mehr" pitchFamily="2" charset="-78"/>
              </a:rPr>
              <a:t>علت</a:t>
            </a:r>
            <a:r>
              <a:rPr lang="fa-IR" sz="3600" b="1" dirty="0" smtClean="0">
                <a:solidFill>
                  <a:srgbClr val="FF0000"/>
                </a:solidFill>
                <a:cs typeface="2  Mehr" pitchFamily="2" charset="-78"/>
              </a:rPr>
              <a:t/>
            </a:r>
            <a:br>
              <a:rPr lang="fa-IR" sz="3600" b="1" dirty="0" smtClean="0">
                <a:solidFill>
                  <a:srgbClr val="FF0000"/>
                </a:solidFill>
                <a:cs typeface="2  Mehr" pitchFamily="2" charset="-78"/>
              </a:rPr>
            </a:br>
            <a:r>
              <a:rPr lang="fa-IR" sz="3600" b="1" dirty="0" smtClean="0">
                <a:solidFill>
                  <a:srgbClr val="FF0000"/>
                </a:solidFill>
                <a:cs typeface="2  Mehr" pitchFamily="2" charset="-78"/>
              </a:rPr>
              <a:t>دغدغه</a:t>
            </a:r>
            <a:r>
              <a:rPr lang="fa-IR" sz="3600" b="1" spc="-300" dirty="0" smtClean="0">
                <a:solidFill>
                  <a:srgbClr val="FF0000"/>
                </a:solidFill>
                <a:cs typeface="2  Mehr" pitchFamily="2" charset="-78"/>
              </a:rPr>
              <a:t> </a:t>
            </a:r>
            <a:r>
              <a:rPr lang="fa-IR" sz="3600" b="1" dirty="0" smtClean="0">
                <a:solidFill>
                  <a:srgbClr val="FF0000"/>
                </a:solidFill>
                <a:cs typeface="2  Mehr" pitchFamily="2" charset="-78"/>
              </a:rPr>
              <a:t>ها و احساسات منفی خود را پیدا کند</a:t>
            </a:r>
            <a:endParaRPr lang="en-US" sz="3600" dirty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6" name="Content Placeholder 5" descr="197798_35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905000"/>
            <a:ext cx="7115175" cy="4473756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ag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143000"/>
            <a:ext cx="7121820" cy="4755846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>
            <a:noAutofit/>
          </a:bodyPr>
          <a:lstStyle/>
          <a:p>
            <a:pPr marL="514350" indent="-514350" algn="ctr" rtl="1">
              <a:buNone/>
            </a:pPr>
            <a:r>
              <a:rPr lang="fa-IR" sz="5400" b="1" dirty="0" smtClean="0">
                <a:solidFill>
                  <a:srgbClr val="FF0000"/>
                </a:solidFill>
              </a:rPr>
              <a:t>دانستن علت پدید آمدن چنین </a:t>
            </a:r>
          </a:p>
          <a:p>
            <a:pPr marL="514350" indent="-514350" algn="ctr" rtl="1">
              <a:buNone/>
            </a:pPr>
            <a:r>
              <a:rPr lang="fa-IR" sz="5400" b="1" dirty="0" smtClean="0">
                <a:solidFill>
                  <a:srgbClr val="FF0000"/>
                </a:solidFill>
              </a:rPr>
              <a:t>نگرانی هایی شاید جالب باشد، </a:t>
            </a:r>
          </a:p>
          <a:p>
            <a:pPr marL="514350" indent="-514350" algn="ctr" rtl="1">
              <a:buNone/>
            </a:pPr>
            <a:r>
              <a:rPr lang="fa-IR" sz="5400" b="1" dirty="0" smtClean="0">
                <a:solidFill>
                  <a:srgbClr val="FF0000"/>
                </a:solidFill>
              </a:rPr>
              <a:t>  اما جواب آن، لزوما برای غلبه بر</a:t>
            </a:r>
          </a:p>
          <a:p>
            <a:pPr marL="514350" indent="-514350" algn="ctr" rtl="1">
              <a:buNone/>
            </a:pPr>
            <a:r>
              <a:rPr lang="fa-IR" sz="5400" b="1" dirty="0" smtClean="0">
                <a:solidFill>
                  <a:srgbClr val="FF0000"/>
                </a:solidFill>
              </a:rPr>
              <a:t> استرس ورزشکار کافی نیست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Documents and Settings\X\Desktop\site_head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52400"/>
            <a:ext cx="373380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3e48a88c3c85dc54c7135afb2773f3asport_psycholog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914400"/>
            <a:ext cx="8182392" cy="5423757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fa-I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fa-I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راه‌های </a:t>
            </a:r>
            <a:r>
              <a:rPr lang="fa-IR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پیشگیری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400" dirty="0" smtClean="0"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7169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7200" y="1676400"/>
            <a:ext cx="8229600" cy="512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1- </a:t>
            </a:r>
            <a:r>
              <a:rPr kumimoji="0" lang="fa-IR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بهره</a:t>
            </a:r>
            <a:r>
              <a:rPr kumimoji="0" lang="fa-IR" sz="36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‌</a:t>
            </a:r>
            <a:r>
              <a:rPr kumimoji="0" lang="fa-IR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گیری </a:t>
            </a:r>
            <a:r>
              <a:rPr kumimoji="0" lang="fa-IR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از </a:t>
            </a:r>
            <a:r>
              <a:rPr kumimoji="0" lang="fa-IR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روش‌های </a:t>
            </a:r>
            <a:r>
              <a:rPr kumimoji="0" lang="fa-IR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کسب آرامش یا مراقبه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2- تغییر </a:t>
            </a:r>
            <a:r>
              <a:rPr kumimoji="0" lang="fa-IR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شیوه</a:t>
            </a:r>
            <a:r>
              <a:rPr kumimoji="0" lang="fa-IR" sz="36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‌</a:t>
            </a:r>
            <a:r>
              <a:rPr kumimoji="0" lang="fa-IR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های </a:t>
            </a:r>
            <a:r>
              <a:rPr kumimoji="0" lang="fa-IR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تمرین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3- مدیریت استرس </a:t>
            </a:r>
            <a:r>
              <a:rPr kumimoji="0" lang="fa-IR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(به خصوص در میدان مسابقه)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4- دوری از </a:t>
            </a:r>
            <a:r>
              <a:rPr kumimoji="0" lang="fa-IR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دغدغه</a:t>
            </a:r>
            <a:r>
              <a:rPr kumimoji="0" lang="fa-IR" sz="36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‌</a:t>
            </a:r>
            <a:r>
              <a:rPr kumimoji="0" lang="fa-IR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های </a:t>
            </a:r>
            <a:r>
              <a:rPr kumimoji="0" lang="fa-IR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بیجا </a:t>
            </a:r>
            <a:r>
              <a:rPr kumimoji="0" lang="fa-IR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(به فکر برد و باخت نبودن)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5- حضور بیشتر در اجتماعات ورزشی و مسابقات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</a:rPr>
              <a:t>6- پرهیز از تنهایی زیاد</a:t>
            </a:r>
            <a:endParaRPr kumimoji="0" lang="fa-IR" sz="3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اضطراب</a:t>
            </a:r>
            <a:endParaRPr lang="en-US" sz="5400" dirty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6" name="Content Placeholder 5" descr="7786494377147502777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676400"/>
            <a:ext cx="6972086" cy="4653245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>
            <a:noAutofit/>
          </a:bodyPr>
          <a:lstStyle/>
          <a:p>
            <a:pPr marL="514350" indent="-514350" algn="ctr">
              <a:buNone/>
            </a:pPr>
            <a:r>
              <a:rPr lang="fa-IR" sz="4000" b="1" dirty="0" smtClean="0">
                <a:solidFill>
                  <a:srgbClr val="FF0000"/>
                </a:solidFill>
              </a:rPr>
              <a:t>اضطراب احساسی ناراحت کننده و مبهم از</a:t>
            </a:r>
          </a:p>
          <a:p>
            <a:pPr marL="514350" indent="-514350" algn="ctr">
              <a:buNone/>
            </a:pPr>
            <a:r>
              <a:rPr lang="fa-IR" sz="4000" b="1" dirty="0" smtClean="0">
                <a:solidFill>
                  <a:srgbClr val="0070C0"/>
                </a:solidFill>
              </a:rPr>
              <a:t>ترس، وحشت، یا خطر</a:t>
            </a:r>
            <a:r>
              <a:rPr lang="fa-IR" sz="4000" b="1" dirty="0" smtClean="0">
                <a:solidFill>
                  <a:srgbClr val="FF0000"/>
                </a:solidFill>
              </a:rPr>
              <a:t> با منشا ناشناخته است که بر ورزشکار </a:t>
            </a:r>
            <a:r>
              <a:rPr lang="fa-IR" sz="4000" b="1" dirty="0" smtClean="0">
                <a:solidFill>
                  <a:srgbClr val="FF0000"/>
                </a:solidFill>
              </a:rPr>
              <a:t>مستولی می‌گردد </a:t>
            </a:r>
            <a:endParaRPr lang="fa-IR" sz="4000" b="1" dirty="0" smtClean="0">
              <a:solidFill>
                <a:srgbClr val="FF0000"/>
              </a:solidFill>
            </a:endParaRPr>
          </a:p>
          <a:p>
            <a:pPr marL="514350" indent="-514350" algn="ctr">
              <a:buNone/>
            </a:pPr>
            <a:r>
              <a:rPr lang="fa-IR" sz="4000" b="1" dirty="0" smtClean="0">
                <a:solidFill>
                  <a:srgbClr val="FF0000"/>
                </a:solidFill>
              </a:rPr>
              <a:t>امکان دارد ناگهانی روی دهد و زود هم</a:t>
            </a:r>
          </a:p>
          <a:p>
            <a:pPr marL="514350" indent="-514350" algn="ctr">
              <a:buNone/>
            </a:pPr>
            <a:r>
              <a:rPr lang="fa-IR" sz="4000" b="1" dirty="0" smtClean="0">
                <a:solidFill>
                  <a:srgbClr val="FF0000"/>
                </a:solidFill>
              </a:rPr>
              <a:t> برطرف شود، اما احتمال </a:t>
            </a:r>
            <a:r>
              <a:rPr lang="fa-IR" sz="4000" b="1" dirty="0" smtClean="0">
                <a:solidFill>
                  <a:srgbClr val="0070C0"/>
                </a:solidFill>
              </a:rPr>
              <a:t>مزمن شدن </a:t>
            </a:r>
            <a:r>
              <a:rPr lang="fa-IR" sz="4000" b="1" dirty="0" smtClean="0">
                <a:solidFill>
                  <a:srgbClr val="FF0000"/>
                </a:solidFill>
              </a:rPr>
              <a:t>آن </a:t>
            </a:r>
          </a:p>
          <a:p>
            <a:pPr marL="514350" indent="-514350" algn="ctr">
              <a:buNone/>
            </a:pPr>
            <a:r>
              <a:rPr lang="fa-IR" sz="4000" b="1" dirty="0" smtClean="0">
                <a:solidFill>
                  <a:srgbClr val="FF0000"/>
                </a:solidFill>
              </a:rPr>
              <a:t>نیز وجود دارد </a:t>
            </a:r>
            <a:r>
              <a:rPr lang="fa-IR" sz="4000" b="1" dirty="0" smtClean="0"/>
              <a:t> </a:t>
            </a:r>
            <a:endParaRPr lang="en-US" sz="4000" dirty="0"/>
          </a:p>
        </p:txBody>
      </p:sp>
      <p:pic>
        <p:nvPicPr>
          <p:cNvPr id="4" name="Picture 2" descr="C:\Documents and Settings\X\Desktop\site_head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52400"/>
            <a:ext cx="3733800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b="1" dirty="0" smtClean="0"/>
              <a:t>خشم</a:t>
            </a:r>
            <a:endParaRPr lang="en-US" dirty="0"/>
          </a:p>
        </p:txBody>
      </p:sp>
      <p:pic>
        <p:nvPicPr>
          <p:cNvPr id="4" name="Content Placeholder 3" descr="0032614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79681" y="1352715"/>
            <a:ext cx="7578519" cy="4895685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lac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066800"/>
            <a:ext cx="7264244" cy="481651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 smtClean="0"/>
              <a:t>انواع اضطراب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5943600"/>
          </a:xfrm>
        </p:spPr>
        <p:txBody>
          <a:bodyPr>
            <a:normAutofit fontScale="85000" lnSpcReduction="10000"/>
          </a:bodyPr>
          <a:lstStyle/>
          <a:p>
            <a:pPr marL="514350" indent="-514350" algn="r" rtl="1">
              <a:buNone/>
            </a:pPr>
            <a:r>
              <a:rPr lang="fa-IR" sz="2600" b="1" dirty="0" smtClean="0">
                <a:solidFill>
                  <a:srgbClr val="FF0000"/>
                </a:solidFill>
              </a:rPr>
              <a:t>1-</a:t>
            </a:r>
            <a:r>
              <a:rPr lang="fa-IR" b="1" dirty="0" smtClean="0">
                <a:solidFill>
                  <a:srgbClr val="FF0000"/>
                </a:solidFill>
              </a:rPr>
              <a:t> </a:t>
            </a:r>
            <a:r>
              <a:rPr lang="fa-IR" sz="3800" b="1" dirty="0" smtClean="0">
                <a:solidFill>
                  <a:srgbClr val="FF0000"/>
                </a:solidFill>
              </a:rPr>
              <a:t>اضطرابِ صفتی:</a:t>
            </a:r>
            <a:r>
              <a:rPr lang="fa-IR" sz="2600" b="1" dirty="0" smtClean="0">
                <a:solidFill>
                  <a:srgbClr val="FF0000"/>
                </a:solidFill>
              </a:rPr>
              <a:t> خصوصیتی شخصیتی: نگرانی ورزشکار از مریضی در روز مسابقه</a:t>
            </a:r>
            <a:endParaRPr lang="en-US" sz="2600" dirty="0" smtClean="0">
              <a:solidFill>
                <a:srgbClr val="FF0000"/>
              </a:solidFill>
            </a:endParaRPr>
          </a:p>
          <a:p>
            <a:pPr marL="514350" indent="-514350" algn="r" rtl="1">
              <a:buNone/>
            </a:pPr>
            <a:r>
              <a:rPr lang="fa-IR" sz="2600" b="1" dirty="0" smtClean="0">
                <a:solidFill>
                  <a:srgbClr val="FF0000"/>
                </a:solidFill>
              </a:rPr>
              <a:t>2-</a:t>
            </a:r>
            <a:r>
              <a:rPr lang="fa-IR" b="1" dirty="0" smtClean="0">
                <a:solidFill>
                  <a:srgbClr val="FF0000"/>
                </a:solidFill>
              </a:rPr>
              <a:t> </a:t>
            </a:r>
            <a:r>
              <a:rPr lang="fa-IR" sz="3800" b="1" dirty="0" smtClean="0">
                <a:solidFill>
                  <a:srgbClr val="FF0000"/>
                </a:solidFill>
              </a:rPr>
              <a:t>اضطرابِ حالتی: </a:t>
            </a:r>
            <a:r>
              <a:rPr lang="fa-IR" sz="2600" b="1" dirty="0" smtClean="0">
                <a:solidFill>
                  <a:srgbClr val="FF0000"/>
                </a:solidFill>
              </a:rPr>
              <a:t>هیجانی موقتی نسبت به موقعیت: بازیکن درآغاز بازی بخاطر جو سالن؛ مضطرب میشود، اما بعد از چند دقیقه این احساس افت میکند</a:t>
            </a:r>
            <a:endParaRPr lang="en-US" sz="2600" dirty="0" smtClean="0">
              <a:solidFill>
                <a:srgbClr val="FF0000"/>
              </a:solidFill>
            </a:endParaRPr>
          </a:p>
          <a:p>
            <a:pPr marL="514350" indent="-514350" algn="r" rtl="1">
              <a:buNone/>
            </a:pPr>
            <a:r>
              <a:rPr lang="fa-IR" sz="2600" b="1" dirty="0" smtClean="0">
                <a:solidFill>
                  <a:srgbClr val="FF0000"/>
                </a:solidFill>
              </a:rPr>
              <a:t>3- </a:t>
            </a:r>
            <a:r>
              <a:rPr lang="fa-IR" sz="3800" b="1" dirty="0" smtClean="0">
                <a:solidFill>
                  <a:srgbClr val="FF0000"/>
                </a:solidFill>
              </a:rPr>
              <a:t>اضطرابِ تطابقی: </a:t>
            </a:r>
            <a:r>
              <a:rPr lang="fa-IR" sz="2600" b="1" dirty="0" smtClean="0">
                <a:solidFill>
                  <a:srgbClr val="FF0000"/>
                </a:solidFill>
              </a:rPr>
              <a:t>اختلال در شرایط: عضویت ورزشکار در تیم یا باشگاهی جدید</a:t>
            </a:r>
            <a:endParaRPr lang="en-US" sz="2600" dirty="0" smtClean="0">
              <a:solidFill>
                <a:srgbClr val="FF0000"/>
              </a:solidFill>
            </a:endParaRPr>
          </a:p>
          <a:p>
            <a:pPr marL="514350" indent="-514350" algn="r" rtl="1">
              <a:buNone/>
            </a:pPr>
            <a:r>
              <a:rPr lang="fa-IR" sz="2600" b="1" dirty="0" smtClean="0">
                <a:solidFill>
                  <a:srgbClr val="FF0000"/>
                </a:solidFill>
              </a:rPr>
              <a:t>4- </a:t>
            </a:r>
            <a:r>
              <a:rPr lang="fa-IR" sz="3800" b="1" dirty="0" smtClean="0">
                <a:solidFill>
                  <a:srgbClr val="FF0000"/>
                </a:solidFill>
              </a:rPr>
              <a:t>اضطرابِ وسواسی- جبری: </a:t>
            </a:r>
            <a:r>
              <a:rPr lang="fa-IR" sz="2600" b="1" dirty="0" smtClean="0">
                <a:solidFill>
                  <a:srgbClr val="FF0000"/>
                </a:solidFill>
              </a:rPr>
              <a:t>اضطراب دایمی ورزشکار از صحنه مسابقه</a:t>
            </a:r>
            <a:endParaRPr lang="en-US" sz="2600" dirty="0" smtClean="0">
              <a:solidFill>
                <a:srgbClr val="FF0000"/>
              </a:solidFill>
            </a:endParaRPr>
          </a:p>
          <a:p>
            <a:pPr marL="514350" indent="-514350" algn="r" rtl="1">
              <a:buNone/>
            </a:pPr>
            <a:r>
              <a:rPr lang="fa-IR" sz="2600" b="1" dirty="0" smtClean="0">
                <a:solidFill>
                  <a:srgbClr val="FF0000"/>
                </a:solidFill>
              </a:rPr>
              <a:t>5- </a:t>
            </a:r>
            <a:r>
              <a:rPr lang="fa-IR" sz="3800" b="1" dirty="0" smtClean="0">
                <a:solidFill>
                  <a:srgbClr val="FF0000"/>
                </a:solidFill>
              </a:rPr>
              <a:t>اضطرابِ هراس عمومی: </a:t>
            </a:r>
            <a:r>
              <a:rPr lang="fa-IR" sz="2600" b="1" dirty="0" smtClean="0">
                <a:solidFill>
                  <a:srgbClr val="FF0000"/>
                </a:solidFill>
              </a:rPr>
              <a:t>واهمه ورزشکار از حریفان قویتر</a:t>
            </a:r>
            <a:endParaRPr lang="en-US" sz="2600" dirty="0" smtClean="0">
              <a:solidFill>
                <a:srgbClr val="FF0000"/>
              </a:solidFill>
            </a:endParaRPr>
          </a:p>
          <a:p>
            <a:pPr marL="514350" indent="-514350" algn="r" rtl="1">
              <a:buNone/>
            </a:pPr>
            <a:r>
              <a:rPr lang="fa-IR" sz="2600" b="1" dirty="0" smtClean="0">
                <a:solidFill>
                  <a:srgbClr val="FF0000"/>
                </a:solidFill>
              </a:rPr>
              <a:t>6- </a:t>
            </a:r>
            <a:r>
              <a:rPr lang="fa-IR" sz="3800" b="1" dirty="0" smtClean="0">
                <a:solidFill>
                  <a:srgbClr val="FF0000"/>
                </a:solidFill>
              </a:rPr>
              <a:t>اضطرابِ رقابتی</a:t>
            </a:r>
            <a:r>
              <a:rPr lang="fa-IR" sz="2800" b="1" dirty="0" smtClean="0">
                <a:solidFill>
                  <a:srgbClr val="FF0000"/>
                </a:solidFill>
              </a:rPr>
              <a:t>(ترکیب صفتی و حالتی)</a:t>
            </a:r>
            <a:r>
              <a:rPr lang="fa-IR" sz="3800" b="1" dirty="0" smtClean="0">
                <a:solidFill>
                  <a:srgbClr val="FF0000"/>
                </a:solidFill>
              </a:rPr>
              <a:t>: </a:t>
            </a:r>
            <a:r>
              <a:rPr lang="fa-IR" sz="2600" b="1" dirty="0" smtClean="0">
                <a:solidFill>
                  <a:srgbClr val="FF0000"/>
                </a:solidFill>
              </a:rPr>
              <a:t>نگرانی مدام از مسابقه، اضطراب او در هر مسابقه افزایش مییابد. </a:t>
            </a:r>
            <a:endParaRPr lang="en-US" sz="2600" dirty="0" smtClean="0">
              <a:solidFill>
                <a:srgbClr val="FF0000"/>
              </a:solidFill>
            </a:endParaRPr>
          </a:p>
          <a:p>
            <a:pPr marL="514350" indent="-514350" algn="r" rtl="1">
              <a:buNone/>
            </a:pPr>
            <a:r>
              <a:rPr lang="fa-IR" sz="2600" b="1" dirty="0" smtClean="0">
                <a:solidFill>
                  <a:srgbClr val="FF0000"/>
                </a:solidFill>
              </a:rPr>
              <a:t>7- </a:t>
            </a:r>
            <a:r>
              <a:rPr lang="fa-IR" sz="3800" b="1" dirty="0" smtClean="0">
                <a:solidFill>
                  <a:srgbClr val="FF0000"/>
                </a:solidFill>
              </a:rPr>
              <a:t>اضطرابِ عدم تسلط بر شرایط: </a:t>
            </a:r>
            <a:r>
              <a:rPr lang="fa-IR" sz="2600" b="1" dirty="0" smtClean="0">
                <a:solidFill>
                  <a:srgbClr val="FF0000"/>
                </a:solidFill>
              </a:rPr>
              <a:t>ناتوانی در مدیریت رفتار به دو شکل : </a:t>
            </a:r>
          </a:p>
          <a:p>
            <a:pPr marL="514350" indent="-514350" algn="r" rtl="1">
              <a:buNone/>
            </a:pPr>
            <a:endParaRPr lang="en-US" sz="2600" dirty="0" smtClean="0">
              <a:solidFill>
                <a:srgbClr val="FF0000"/>
              </a:solidFill>
            </a:endParaRPr>
          </a:p>
          <a:p>
            <a:pPr marL="514350" indent="-514350" algn="ctr" rtl="1">
              <a:buNone/>
            </a:pPr>
            <a:r>
              <a:rPr lang="fa-IR" sz="2600" b="1" dirty="0" smtClean="0">
                <a:solidFill>
                  <a:srgbClr val="FF0000"/>
                </a:solidFill>
              </a:rPr>
              <a:t>حالتی- شناختی: شامل تشویش و نگرانی است </a:t>
            </a:r>
          </a:p>
          <a:p>
            <a:pPr marL="514350" indent="-514350" algn="ctr" rtl="1">
              <a:buNone/>
            </a:pPr>
            <a:r>
              <a:rPr lang="fa-IR" sz="2600" b="1" dirty="0" smtClean="0">
                <a:solidFill>
                  <a:srgbClr val="FF0000"/>
                </a:solidFill>
              </a:rPr>
              <a:t>حالتی- ­جسمانی: شامل انگیختگی جسمی است </a:t>
            </a:r>
            <a:endParaRPr lang="en-US" sz="2600" dirty="0" smtClean="0">
              <a:solidFill>
                <a:srgbClr val="FF0000"/>
              </a:solidFill>
            </a:endParaRPr>
          </a:p>
          <a:p>
            <a:pPr marL="514350" indent="-514350" algn="r" rtl="1">
              <a:buNone/>
            </a:pPr>
            <a:endParaRPr lang="en-US" dirty="0" smtClean="0"/>
          </a:p>
          <a:p>
            <a:pPr algn="r" rtl="1"/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>
                <a:solidFill>
                  <a:srgbClr val="0070C0"/>
                </a:solidFill>
              </a:rPr>
              <a:t>افزایش ناگهانی اضطراب، ممکن است موجب بروز </a:t>
            </a:r>
            <a:r>
              <a:rPr lang="fa-IR" sz="3200" b="1" dirty="0" smtClean="0">
                <a:solidFill>
                  <a:srgbClr val="FF0000"/>
                </a:solidFill>
              </a:rPr>
              <a:t>حمله هراس و فرار</a:t>
            </a:r>
            <a:r>
              <a:rPr lang="fa-IR" sz="3200" b="1" dirty="0" smtClean="0">
                <a:solidFill>
                  <a:srgbClr val="0070C0"/>
                </a:solidFill>
              </a:rPr>
              <a:t> از موقعیت شود (عدم شرکت در مسابقه)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6" name="Content Placeholder 5" descr="2-1-20143152119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676400"/>
            <a:ext cx="7315200" cy="483632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/>
              <a:t>گاهی تلاش برای پرهیز از اضطراب، موجب اضطراب بیشتر میشود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 algn="r" rtl="1">
              <a:buNone/>
            </a:pPr>
            <a:r>
              <a:rPr lang="fa-IR" b="1" dirty="0" smtClean="0">
                <a:solidFill>
                  <a:srgbClr val="00B0F0"/>
                </a:solidFill>
              </a:rPr>
              <a:t>استرس با هر منشاء: </a:t>
            </a:r>
          </a:p>
          <a:p>
            <a:pPr marL="514350" indent="-514350" algn="r" rtl="1">
              <a:buNone/>
            </a:pPr>
            <a:r>
              <a:rPr lang="fa-IR" b="1" dirty="0" smtClean="0"/>
              <a:t>ترس از شرکت در مسابقه یا جو سالن </a:t>
            </a:r>
          </a:p>
          <a:p>
            <a:pPr marL="514350" indent="-514350" algn="r" rtl="1">
              <a:buNone/>
            </a:pPr>
            <a:r>
              <a:rPr lang="fa-IR" b="1" dirty="0" smtClean="0"/>
              <a:t>سابقه خانوادگی</a:t>
            </a:r>
          </a:p>
          <a:p>
            <a:pPr marL="514350" indent="-514350" algn="r" rtl="1">
              <a:buNone/>
            </a:pPr>
            <a:r>
              <a:rPr lang="fa-IR" b="1" dirty="0" smtClean="0"/>
              <a:t>خستگی ناشی از تمرین </a:t>
            </a:r>
          </a:p>
          <a:p>
            <a:pPr marL="514350" indent="-514350" algn="r" rtl="1">
              <a:buNone/>
            </a:pPr>
            <a:r>
              <a:rPr lang="fa-IR" b="1" dirty="0" smtClean="0"/>
              <a:t>حضور در موقعیتهایی که قبلا استرس زا بوده اند </a:t>
            </a:r>
          </a:p>
          <a:p>
            <a:pPr marL="514350" indent="-514350" algn="r" rtl="1">
              <a:buNone/>
            </a:pPr>
            <a:r>
              <a:rPr lang="fa-IR" b="1" dirty="0" smtClean="0"/>
              <a:t>حضور در شرایطی که قبلا به ورزشکار آسیب رسیده است</a:t>
            </a:r>
          </a:p>
          <a:p>
            <a:pPr marL="514350" indent="-514350" algn="r" rtl="1">
              <a:buNone/>
            </a:pPr>
            <a:r>
              <a:rPr lang="fa-IR" b="1" dirty="0" smtClean="0"/>
              <a:t>مدال­طلبی غیرمنطقی </a:t>
            </a:r>
          </a:p>
          <a:p>
            <a:pPr marL="514350" indent="-514350" algn="r" rtl="1">
              <a:buNone/>
            </a:pPr>
            <a:r>
              <a:rPr lang="fa-IR" b="1" dirty="0" smtClean="0"/>
              <a:t>ترک اعتیاد و... </a:t>
            </a:r>
          </a:p>
          <a:p>
            <a:pPr marL="514350" indent="-514350" rtl="1">
              <a:buNone/>
            </a:pPr>
            <a:r>
              <a:rPr lang="fa-IR" b="1" dirty="0" smtClean="0">
                <a:solidFill>
                  <a:srgbClr val="FF0000"/>
                </a:solidFill>
              </a:rPr>
              <a:t>بروز اضطراب را تسریع میکند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b="1" dirty="0" smtClean="0">
                <a:solidFill>
                  <a:srgbClr val="0070C0"/>
                </a:solidFill>
              </a:rPr>
              <a:t>اضطراب و ترس، قبل از هر مسابقه، در اغلب بازیکنان وجود دارد. </a:t>
            </a:r>
            <a:r>
              <a:rPr lang="fa-IR" sz="3200" b="1" dirty="0" smtClean="0">
                <a:solidFill>
                  <a:srgbClr val="FF0000"/>
                </a:solidFill>
              </a:rPr>
              <a:t>حذف آنها غیر واقع بینانه و حتا مضر </a:t>
            </a:r>
            <a:r>
              <a:rPr lang="fa-IR" sz="3200" b="1" dirty="0" smtClean="0">
                <a:solidFill>
                  <a:srgbClr val="0070C0"/>
                </a:solidFill>
              </a:rPr>
              <a:t>می‌باشد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" name="Content Placeholder 3" descr="13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441" y="1676400"/>
            <a:ext cx="8353452" cy="457200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Nazanin" pitchFamily="2" charset="-78"/>
              </a:rPr>
              <a:t>شيوه‌های </a:t>
            </a:r>
            <a:r>
              <a:rPr lang="fa-IR" b="1" dirty="0" smtClean="0">
                <a:cs typeface="B Nazanin" pitchFamily="2" charset="-78"/>
              </a:rPr>
              <a:t>غلبه بر اضطراب</a:t>
            </a:r>
            <a:endParaRPr lang="en-US" dirty="0"/>
          </a:p>
        </p:txBody>
      </p:sp>
      <p:pic>
        <p:nvPicPr>
          <p:cNvPr id="4" name="Content Placeholder 3" descr="02eaca8e-ae88-4500-9162-49c878b354f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1295400"/>
            <a:ext cx="4017764" cy="5357019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marL="742950" indent="-742950" algn="r">
              <a:buNone/>
            </a:pPr>
            <a:r>
              <a:rPr lang="fa-IR" sz="3600" b="1" dirty="0" smtClean="0">
                <a:cs typeface="B Nazanin" pitchFamily="2" charset="-78"/>
              </a:rPr>
              <a:t>تکنيک‌های </a:t>
            </a:r>
            <a:r>
              <a:rPr lang="fa-IR" sz="3600" b="1" dirty="0" smtClean="0">
                <a:cs typeface="B Nazanin" pitchFamily="2" charset="-78"/>
              </a:rPr>
              <a:t>جسمی مانند: آرام سازی بدن (مراقبه) </a:t>
            </a:r>
          </a:p>
          <a:p>
            <a:pPr marL="514350" indent="-514350" algn="r">
              <a:buNone/>
            </a:pPr>
            <a:r>
              <a:rPr lang="fa-IR" dirty="0" smtClean="0">
                <a:cs typeface="B Nazanin" pitchFamily="2" charset="-78"/>
              </a:rPr>
              <a:t/>
            </a:r>
            <a:br>
              <a:rPr lang="fa-IR" dirty="0" smtClean="0">
                <a:cs typeface="B Nazanin" pitchFamily="2" charset="-78"/>
              </a:rPr>
            </a:br>
            <a:endParaRPr lang="en-US" dirty="0" smtClean="0">
              <a:cs typeface="B Nazanin" pitchFamily="2" charset="-78"/>
            </a:endParaRPr>
          </a:p>
          <a:p>
            <a:pPr marL="514350" indent="-514350" algn="r">
              <a:buNone/>
            </a:pPr>
            <a:endParaRPr lang="en-US" dirty="0"/>
          </a:p>
        </p:txBody>
      </p:sp>
      <p:pic>
        <p:nvPicPr>
          <p:cNvPr id="4" name="Picture 3" descr="Meditation1.jpg"/>
          <p:cNvPicPr>
            <a:picLocks noChangeAspect="1"/>
          </p:cNvPicPr>
          <p:nvPr/>
        </p:nvPicPr>
        <p:blipFill>
          <a:blip r:embed="rId2"/>
          <a:srcRect r="-400" b="7664"/>
          <a:stretch>
            <a:fillRect/>
          </a:stretch>
        </p:blipFill>
        <p:spPr>
          <a:xfrm>
            <a:off x="1219200" y="1600200"/>
            <a:ext cx="6652591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 smtClean="0">
                <a:cs typeface="B Nazanin" pitchFamily="2" charset="-78"/>
              </a:rPr>
              <a:t>تکنيک‌های </a:t>
            </a:r>
            <a:r>
              <a:rPr lang="fa-IR" b="1" dirty="0" smtClean="0">
                <a:cs typeface="B Nazanin" pitchFamily="2" charset="-78"/>
              </a:rPr>
              <a:t>روان شناختي مانند: </a:t>
            </a:r>
            <a:br>
              <a:rPr lang="fa-IR" b="1" dirty="0" smtClean="0">
                <a:cs typeface="B Nazanin" pitchFamily="2" charset="-78"/>
              </a:rPr>
            </a:br>
            <a:r>
              <a:rPr lang="fa-IR" sz="5300" b="1" dirty="0" smtClean="0">
                <a:cs typeface="B Nazanin" pitchFamily="2" charset="-78"/>
              </a:rPr>
              <a:t>تصويرسازی ذهني</a:t>
            </a:r>
            <a:endParaRPr lang="en-US" sz="5300" b="1" dirty="0"/>
          </a:p>
        </p:txBody>
      </p:sp>
      <p:pic>
        <p:nvPicPr>
          <p:cNvPr id="4" name="Content Placeholder 3" descr="396750_347876105228377_100000179700674_1554347_717977513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6309" y="1600200"/>
            <a:ext cx="5651381" cy="4525963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iChiChua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62000"/>
            <a:ext cx="8172450" cy="5471001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sz="6000" b="1" dirty="0" smtClean="0">
                <a:solidFill>
                  <a:srgbClr val="FF0000"/>
                </a:solidFill>
                <a:cs typeface="2  Mehr" pitchFamily="2" charset="-78"/>
              </a:rPr>
              <a:t>پرخاشگری</a:t>
            </a:r>
            <a:r>
              <a:rPr lang="fa-IR" b="1" dirty="0" smtClean="0"/>
              <a:t/>
            </a:r>
            <a:br>
              <a:rPr lang="fa-IR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hhs85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371600"/>
            <a:ext cx="6705599" cy="5140959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/>
              <a:t>اضطراب</a:t>
            </a:r>
            <a:endParaRPr lang="en-US" dirty="0"/>
          </a:p>
        </p:txBody>
      </p:sp>
      <p:pic>
        <p:nvPicPr>
          <p:cNvPr id="6" name="Content Placeholder 7" descr="Evan (6).jpg"/>
          <p:cNvPicPr>
            <a:picLocks noGrp="1" noChangeAspect="1"/>
          </p:cNvPicPr>
          <p:nvPr>
            <p:ph idx="1"/>
          </p:nvPr>
        </p:nvPicPr>
        <p:blipFill>
          <a:blip r:embed="rId2"/>
          <a:srcRect r="12354" b="666"/>
          <a:stretch>
            <a:fillRect/>
          </a:stretch>
        </p:blipFill>
        <p:spPr>
          <a:xfrm>
            <a:off x="1219200" y="1219200"/>
            <a:ext cx="6781799" cy="5370720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sz="2800" b="1" dirty="0" smtClean="0"/>
              <a:t>پرخاشگری، نوعی خشم و عصبانیت برای دستیابی به یک هدف است که در شکل حاد میتواند به ضرب و جرح بیانجامد، و اغلب با پاداش مادی، پیروزی، کسب افتخار یا تحسین همراه میباشد</a:t>
            </a:r>
            <a:endParaRPr lang="en-US" sz="2800" dirty="0"/>
          </a:p>
        </p:txBody>
      </p:sp>
      <p:pic>
        <p:nvPicPr>
          <p:cNvPr id="4" name="Content Placeholder 3" descr="ذذل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447800"/>
            <a:ext cx="7696200" cy="5121471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791200"/>
          </a:xfrm>
        </p:spPr>
        <p:txBody>
          <a:bodyPr>
            <a:normAutofit fontScale="92500" lnSpcReduction="20000"/>
          </a:bodyPr>
          <a:lstStyle/>
          <a:p>
            <a:pPr marL="514350" indent="-514350" algn="r" rtl="1">
              <a:buNone/>
            </a:pPr>
            <a:r>
              <a:rPr lang="fa-IR" sz="5400" b="1" dirty="0" smtClean="0">
                <a:solidFill>
                  <a:srgbClr val="00B050"/>
                </a:solidFill>
              </a:rPr>
              <a:t>انواع پرخاشگری:</a:t>
            </a:r>
          </a:p>
          <a:p>
            <a:pPr marL="514350" indent="-514350" algn="r" rtl="1">
              <a:buNone/>
            </a:pPr>
            <a:endParaRPr lang="en-US" sz="4800" dirty="0" smtClean="0">
              <a:solidFill>
                <a:srgbClr val="FF0000"/>
              </a:solidFill>
            </a:endParaRPr>
          </a:p>
          <a:p>
            <a:pPr marL="514350" indent="-514350" algn="r" rtl="1">
              <a:buNone/>
            </a:pPr>
            <a:r>
              <a:rPr lang="fa-IR" sz="6000" b="1" dirty="0" smtClean="0">
                <a:solidFill>
                  <a:srgbClr val="0070C0"/>
                </a:solidFill>
              </a:rPr>
              <a:t>1- ابزاری </a:t>
            </a:r>
          </a:p>
          <a:p>
            <a:pPr marL="514350" indent="-514350" algn="r" rtl="1">
              <a:buNone/>
            </a:pPr>
            <a:r>
              <a:rPr lang="fa-IR" sz="6000" b="1" dirty="0" smtClean="0">
                <a:solidFill>
                  <a:srgbClr val="0070C0"/>
                </a:solidFill>
              </a:rPr>
              <a:t>     </a:t>
            </a:r>
            <a:r>
              <a:rPr lang="fa-IR" sz="3900" b="1" dirty="0" smtClean="0">
                <a:solidFill>
                  <a:srgbClr val="0070C0"/>
                </a:solidFill>
              </a:rPr>
              <a:t>(خطای عمدی روی بازیکن حریف)</a:t>
            </a:r>
          </a:p>
          <a:p>
            <a:pPr marL="514350" indent="-514350" algn="r" rtl="1">
              <a:buNone/>
            </a:pPr>
            <a:endParaRPr lang="en-US" sz="6000" dirty="0" smtClean="0">
              <a:solidFill>
                <a:srgbClr val="0070C0"/>
              </a:solidFill>
            </a:endParaRPr>
          </a:p>
          <a:p>
            <a:pPr marL="514350" indent="-514350" algn="r" rtl="1">
              <a:buNone/>
            </a:pPr>
            <a:r>
              <a:rPr lang="fa-IR" sz="6000" b="1" dirty="0" smtClean="0">
                <a:solidFill>
                  <a:srgbClr val="0070C0"/>
                </a:solidFill>
              </a:rPr>
              <a:t>2- بازتابی یا خصمانه </a:t>
            </a:r>
          </a:p>
          <a:p>
            <a:pPr marL="514350" indent="-514350" algn="r" rtl="1">
              <a:buNone/>
            </a:pPr>
            <a:r>
              <a:rPr lang="fa-IR" sz="6000" b="1" dirty="0" smtClean="0">
                <a:solidFill>
                  <a:srgbClr val="0070C0"/>
                </a:solidFill>
              </a:rPr>
              <a:t>     </a:t>
            </a:r>
            <a:r>
              <a:rPr lang="fa-IR" sz="3900" b="1" dirty="0" smtClean="0">
                <a:solidFill>
                  <a:srgbClr val="0070C0"/>
                </a:solidFill>
              </a:rPr>
              <a:t>(زد و خورد بازیکنان در میدان بازی)</a:t>
            </a:r>
            <a:endParaRPr lang="en-US" sz="3900" dirty="0" smtClean="0">
              <a:solidFill>
                <a:srgbClr val="0070C0"/>
              </a:solidFill>
            </a:endParaRPr>
          </a:p>
          <a:p>
            <a:pPr marL="514350" indent="-514350" algn="r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3600" b="1" dirty="0" smtClean="0">
                <a:solidFill>
                  <a:srgbClr val="FF0000"/>
                </a:solidFill>
                <a:cs typeface="2  Mehr" pitchFamily="2" charset="-78"/>
              </a:rPr>
              <a:t>ابزاری: </a:t>
            </a:r>
            <a:r>
              <a:rPr lang="fa-IR" sz="2400" b="1" dirty="0" smtClean="0"/>
              <a:t>رفتاری که پرخاشگری وسیله ای برای رسیدن به اهداف ساده ورزشی میباشد. مثل بازیکنی که برای گُل زدن به دروازه حریف خطا میکند</a:t>
            </a:r>
            <a:endParaRPr lang="en-US" sz="2400" dirty="0"/>
          </a:p>
        </p:txBody>
      </p:sp>
      <p:pic>
        <p:nvPicPr>
          <p:cNvPr id="6" name="Content Placeholder 5" descr="1396370785_692722_1396381785_album_grande.jpg"/>
          <p:cNvPicPr>
            <a:picLocks noGrp="1" noChangeAspect="1"/>
          </p:cNvPicPr>
          <p:nvPr>
            <p:ph idx="1"/>
          </p:nvPr>
        </p:nvPicPr>
        <p:blipFill>
          <a:blip r:embed="rId2"/>
          <a:srcRect t="5653" r="2024" b="6725"/>
          <a:stretch>
            <a:fillRect/>
          </a:stretch>
        </p:blipFill>
        <p:spPr>
          <a:xfrm>
            <a:off x="2239297" y="1371600"/>
            <a:ext cx="4645742" cy="5334000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3600" b="1" dirty="0" smtClean="0">
                <a:solidFill>
                  <a:srgbClr val="FF0000"/>
                </a:solidFill>
                <a:cs typeface="2  Mehr" pitchFamily="2" charset="-78"/>
              </a:rPr>
              <a:t>خصمانه: </a:t>
            </a:r>
            <a:r>
              <a:rPr lang="fa-IR" sz="2800" b="1" dirty="0" smtClean="0"/>
              <a:t>رفتاری که هدف آسیب رساندن به طرف مقابل است. مثل بازیکنی که وسط زمین با بازیکن تیم حریف گلاویز میشود</a:t>
            </a:r>
            <a:endParaRPr lang="en-US" sz="2800" dirty="0"/>
          </a:p>
        </p:txBody>
      </p:sp>
      <p:pic>
        <p:nvPicPr>
          <p:cNvPr id="6" name="Content Placeholder 5" descr="n00062357-r-b-0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371600"/>
            <a:ext cx="7772400" cy="5329646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ritain-soccer-hillsborough-investigation.jpeg1-1280x96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457200"/>
            <a:ext cx="8097308" cy="6072981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 smtClean="0">
                <a:solidFill>
                  <a:srgbClr val="0070C0"/>
                </a:solidFill>
                <a:cs typeface="2  Mehr" pitchFamily="2" charset="-78"/>
              </a:rPr>
              <a:t>تسهیل اجتماعی</a:t>
            </a:r>
            <a:r>
              <a:rPr lang="fa-IR" sz="3600" b="1" dirty="0" smtClean="0">
                <a:solidFill>
                  <a:srgbClr val="0070C0"/>
                </a:solidFill>
                <a:cs typeface="2  Mehr" pitchFamily="2" charset="-78"/>
              </a:rPr>
              <a:t>(تاثیر تماشاگر بر ورزشکار)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mora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1245550"/>
            <a:ext cx="2895600" cy="5526110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27887_6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609600"/>
            <a:ext cx="8576072" cy="5717381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wiming_baby.jpg"/>
          <p:cNvPicPr>
            <a:picLocks noGrp="1" noChangeAspect="1"/>
          </p:cNvPicPr>
          <p:nvPr>
            <p:ph idx="1"/>
          </p:nvPr>
        </p:nvPicPr>
        <p:blipFill>
          <a:blip r:embed="rId2"/>
          <a:srcRect r="13308" b="1170"/>
          <a:stretch>
            <a:fillRect/>
          </a:stretch>
        </p:blipFill>
        <p:spPr>
          <a:xfrm>
            <a:off x="762000" y="533400"/>
            <a:ext cx="7620000" cy="5805714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ایران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762000"/>
            <a:ext cx="8101619" cy="5469526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 smtClean="0"/>
              <a:t>خودکلامی مثبت و منفی </a:t>
            </a:r>
            <a:r>
              <a:rPr lang="fa-IR" sz="3600" b="1" dirty="0" smtClean="0"/>
              <a:t>(تلقین به خود)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3" descr="pb696.jpg"/>
          <p:cNvPicPr>
            <a:picLocks noGrp="1" noChangeAspect="1"/>
          </p:cNvPicPr>
          <p:nvPr>
            <p:ph idx="1"/>
          </p:nvPr>
        </p:nvPicPr>
        <p:blipFill>
          <a:blip r:embed="rId2"/>
          <a:srcRect r="12081" b="61277"/>
          <a:stretch>
            <a:fillRect/>
          </a:stretch>
        </p:blipFill>
        <p:spPr>
          <a:xfrm>
            <a:off x="762000" y="1524000"/>
            <a:ext cx="7604784" cy="50292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sz="4000" b="1" smtClean="0"/>
              <a:t>افکار منفی</a:t>
            </a:r>
            <a:endParaRPr lang="en-US" sz="4000" b="1" smtClean="0"/>
          </a:p>
        </p:txBody>
      </p:sp>
      <p:pic>
        <p:nvPicPr>
          <p:cNvPr id="84995" name="Picture 2" descr="F:\تصاویر مفهومی\0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2000" b="11667"/>
          <a:stretch>
            <a:fillRect/>
          </a:stretch>
        </p:blipFill>
        <p:spPr>
          <a:xfrm>
            <a:off x="762000" y="1447800"/>
            <a:ext cx="7634288" cy="49323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b="1" dirty="0" smtClean="0"/>
              <a:t/>
            </a:r>
            <a:br>
              <a:rPr lang="fa-IR" b="1" dirty="0" smtClean="0"/>
            </a:br>
            <a:r>
              <a:rPr lang="fa-IR" b="1" dirty="0" smtClean="0">
                <a:solidFill>
                  <a:srgbClr val="FF0000"/>
                </a:solidFill>
                <a:cs typeface="2  Mehr" pitchFamily="2" charset="-78"/>
              </a:rPr>
              <a:t>خودکلامی مثبت و منفی </a:t>
            </a:r>
            <a:r>
              <a:rPr lang="fa-IR" sz="3600" b="1" dirty="0" smtClean="0">
                <a:solidFill>
                  <a:srgbClr val="FF0000"/>
                </a:solidFill>
                <a:cs typeface="2  Mehr" pitchFamily="2" charset="-78"/>
              </a:rPr>
              <a:t>(تلقین به خود)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3" descr="3.jpg"/>
          <p:cNvPicPr>
            <a:picLocks noGrp="1" noChangeAspect="1"/>
          </p:cNvPicPr>
          <p:nvPr>
            <p:ph idx="1"/>
          </p:nvPr>
        </p:nvPicPr>
        <p:blipFill>
          <a:blip r:embed="rId2"/>
          <a:srcRect l="5544" r="1172" b="13755"/>
          <a:stretch>
            <a:fillRect/>
          </a:stretch>
        </p:blipFill>
        <p:spPr>
          <a:xfrm>
            <a:off x="1066800" y="1524000"/>
            <a:ext cx="6811277" cy="4722985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cb4f2ebd2397cc3849512bfcd0d3a4d.jpg"/>
          <p:cNvPicPr>
            <a:picLocks noGrp="1" noChangeAspect="1"/>
          </p:cNvPicPr>
          <p:nvPr>
            <p:ph idx="1"/>
          </p:nvPr>
        </p:nvPicPr>
        <p:blipFill>
          <a:blip r:embed="rId2"/>
          <a:srcRect l="2936" r="2936" b="17502"/>
          <a:stretch>
            <a:fillRect/>
          </a:stretch>
        </p:blipFill>
        <p:spPr>
          <a:xfrm>
            <a:off x="2057400" y="152400"/>
            <a:ext cx="5029200" cy="6485021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0"/>
            <a:ext cx="8153400" cy="3581400"/>
          </a:xfrm>
        </p:spPr>
        <p:txBody>
          <a:bodyPr>
            <a:normAutofit fontScale="92500"/>
          </a:bodyPr>
          <a:lstStyle/>
          <a:p>
            <a:pPr marL="514350" indent="-514350" algn="ctr" rtl="1">
              <a:buNone/>
            </a:pPr>
            <a:r>
              <a:rPr lang="fa-IR" sz="9600" b="1" dirty="0" smtClean="0">
                <a:solidFill>
                  <a:srgbClr val="FF0000"/>
                </a:solidFill>
              </a:rPr>
              <a:t> </a:t>
            </a:r>
            <a:r>
              <a:rPr lang="ar-SA" sz="9600" b="1" dirty="0" smtClean="0">
                <a:solidFill>
                  <a:srgbClr val="FF0000"/>
                </a:solidFill>
              </a:rPr>
              <a:t>اصل سازگاری با خواسته تحمیل شد</a:t>
            </a:r>
            <a:r>
              <a:rPr lang="fa-IR" sz="9600" b="1" dirty="0" smtClean="0">
                <a:solidFill>
                  <a:srgbClr val="FF0000"/>
                </a:solidFill>
              </a:rPr>
              <a:t>ه</a:t>
            </a:r>
            <a:r>
              <a:rPr lang="fa-IR" sz="9600" b="1" dirty="0" smtClean="0">
                <a:solidFill>
                  <a:srgbClr val="FF0000"/>
                </a:solidFill>
                <a:latin typeface="Kunstler Script" pitchFamily="66" charset="0"/>
                <a:cs typeface="2  Bardiya" pitchFamily="2" charset="-78"/>
              </a:rPr>
              <a:t>  </a:t>
            </a:r>
            <a:endParaRPr lang="en-US" sz="9600" b="1" dirty="0" smtClean="0">
              <a:solidFill>
                <a:srgbClr val="FF0000"/>
              </a:solidFill>
              <a:latin typeface="Kunstler Script" pitchFamily="66" charset="0"/>
              <a:cs typeface="2  Bardiya" pitchFamily="2" charset="-78"/>
            </a:endParaRPr>
          </a:p>
          <a:p>
            <a:pPr marL="514350" indent="-514350" algn="ctr" rtl="1">
              <a:buFontTx/>
              <a:buNone/>
              <a:defRPr/>
            </a:pPr>
            <a:endParaRPr lang="en-US" dirty="0"/>
          </a:p>
        </p:txBody>
      </p:sp>
      <p:pic>
        <p:nvPicPr>
          <p:cNvPr id="208899" name="Picture 2" descr="C:\Documents and Settings\X\Desktop\site_heade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52400"/>
            <a:ext cx="500321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5400" dirty="0" smtClean="0">
                <a:solidFill>
                  <a:srgbClr val="FF0000"/>
                </a:solidFill>
                <a:cs typeface="2  Mehr" pitchFamily="2" charset="-78"/>
              </a:rPr>
              <a:t>جان استفان اکواری</a:t>
            </a:r>
            <a:endParaRPr lang="en-US" sz="5400" dirty="0">
              <a:solidFill>
                <a:srgbClr val="FF0000"/>
              </a:solidFill>
              <a:cs typeface="2  Mehr" pitchFamily="2" charset="-78"/>
            </a:endParaRPr>
          </a:p>
        </p:txBody>
      </p:sp>
      <p:pic>
        <p:nvPicPr>
          <p:cNvPr id="4" name="Content Placeholder 3" descr="4541_39236772.jpg"/>
          <p:cNvPicPr>
            <a:picLocks noGrp="1" noChangeAspect="1"/>
          </p:cNvPicPr>
          <p:nvPr>
            <p:ph idx="1"/>
          </p:nvPr>
        </p:nvPicPr>
        <p:blipFill>
          <a:blip r:embed="rId2"/>
          <a:srcRect l="31481" t="4511" r="4733" b="7438"/>
          <a:stretch>
            <a:fillRect/>
          </a:stretch>
        </p:blipFill>
        <p:spPr>
          <a:xfrm>
            <a:off x="2667000" y="1447800"/>
            <a:ext cx="3849914" cy="5216012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marL="514350" indent="-514350" algn="ctr" rtl="1">
              <a:buNone/>
            </a:pPr>
            <a:r>
              <a:rPr lang="fa-IR" sz="4000" b="1" dirty="0" smtClean="0">
                <a:solidFill>
                  <a:srgbClr val="FF0000"/>
                </a:solidFill>
                <a:cs typeface="2  Mehr" pitchFamily="2" charset="-78"/>
              </a:rPr>
              <a:t> جهانیان درس بزرگی آموختند </a:t>
            </a:r>
          </a:p>
          <a:p>
            <a:pPr marL="514350" indent="-514350" algn="ctr" rtl="1">
              <a:buNone/>
            </a:pPr>
            <a:r>
              <a:rPr lang="fa-IR" sz="4000" b="1" dirty="0" smtClean="0">
                <a:solidFill>
                  <a:srgbClr val="FF0000"/>
                </a:solidFill>
                <a:cs typeface="2  Mehr" pitchFamily="2" charset="-78"/>
              </a:rPr>
              <a:t>و تئوری جدیدی وارد علم ورزش شد: </a:t>
            </a:r>
          </a:p>
          <a:p>
            <a:pPr marL="514350" indent="-514350" algn="ctr" rtl="1">
              <a:buNone/>
            </a:pPr>
            <a:endParaRPr lang="fa-IR" sz="4000" b="1" dirty="0" smtClean="0">
              <a:solidFill>
                <a:srgbClr val="FF0000"/>
              </a:solidFill>
              <a:cs typeface="2  Mehr" pitchFamily="2" charset="-78"/>
            </a:endParaRPr>
          </a:p>
          <a:p>
            <a:pPr marL="514350" indent="-514350" rtl="1">
              <a:buNone/>
            </a:pPr>
            <a:r>
              <a:rPr lang="fa-IR" sz="6000" b="1" dirty="0" smtClean="0">
                <a:solidFill>
                  <a:srgbClr val="FF0000"/>
                </a:solidFill>
              </a:rPr>
              <a:t>اصالت حرکت</a:t>
            </a:r>
            <a:r>
              <a:rPr lang="fa-IR" sz="6000" dirty="0" smtClean="0">
                <a:solidFill>
                  <a:srgbClr val="FF0000"/>
                </a:solidFill>
              </a:rPr>
              <a:t> </a:t>
            </a:r>
            <a:r>
              <a:rPr lang="fa-IR" sz="6000" b="1" dirty="0" smtClean="0">
                <a:solidFill>
                  <a:srgbClr val="FF0000"/>
                </a:solidFill>
              </a:rPr>
              <a:t>مستقل از نتیجه</a:t>
            </a:r>
            <a:r>
              <a:rPr lang="fa-IR" sz="6000" dirty="0" smtClean="0">
                <a:solidFill>
                  <a:srgbClr val="FF0000"/>
                </a:solidFill>
              </a:rPr>
              <a:t>  </a:t>
            </a:r>
            <a:r>
              <a:rPr lang="fa-IR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2  Mehr" pitchFamily="2" charset="-78"/>
              </a:rPr>
              <a:t/>
            </a:r>
            <a:br>
              <a:rPr lang="fa-IR" b="1" dirty="0" smtClean="0">
                <a:solidFill>
                  <a:srgbClr val="FF0000"/>
                </a:solidFill>
                <a:cs typeface="2  Mehr" pitchFamily="2" charset="-78"/>
              </a:rPr>
            </a:br>
            <a:r>
              <a:rPr lang="fa-IR" b="1" dirty="0" smtClean="0">
                <a:solidFill>
                  <a:srgbClr val="FF0000"/>
                </a:solidFill>
                <a:cs typeface="2  Mehr" pitchFamily="2" charset="-78"/>
              </a:rPr>
              <a:t>شما یادتان هست که نفر اول برنده مدال طلای همان مسابقه چه کسی بود</a:t>
            </a:r>
            <a:r>
              <a:rPr lang="fa-IR" dirty="0" smtClean="0">
                <a:solidFill>
                  <a:srgbClr val="FF0000"/>
                </a:solidFill>
                <a:cs typeface="2  Mehr" pitchFamily="2" charset="-78"/>
              </a:rPr>
              <a:t>؟؟؟ </a:t>
            </a:r>
            <a:r>
              <a:rPr lang="fa-IR" dirty="0" smtClean="0"/>
              <a:t/>
            </a:r>
            <a:br>
              <a:rPr lang="fa-IR" dirty="0" smtClean="0"/>
            </a:br>
            <a:endParaRPr lang="en-US" dirty="0"/>
          </a:p>
        </p:txBody>
      </p:sp>
      <p:pic>
        <p:nvPicPr>
          <p:cNvPr id="4" name="Content Placeholder 3" descr="john_steven_aquar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0" y="1600200"/>
            <a:ext cx="2933700" cy="5075301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5135563"/>
          </a:xfrm>
        </p:spPr>
        <p:txBody>
          <a:bodyPr>
            <a:noAutofit/>
          </a:bodyPr>
          <a:lstStyle/>
          <a:p>
            <a:pPr marL="514350" indent="-514350" algn="ctr" rtl="1">
              <a:buNone/>
            </a:pPr>
            <a:r>
              <a:rPr lang="ar-SA" sz="4800" b="1" dirty="0" smtClean="0">
                <a:solidFill>
                  <a:srgbClr val="00B050"/>
                </a:solidFill>
              </a:rPr>
              <a:t>بدن ورزشکار برای برطرف کردن</a:t>
            </a:r>
            <a:endParaRPr lang="fa-IR" sz="4800" b="1" dirty="0" smtClean="0">
              <a:solidFill>
                <a:srgbClr val="00B050"/>
              </a:solidFill>
            </a:endParaRPr>
          </a:p>
          <a:p>
            <a:pPr marL="514350" indent="-514350" algn="ctr" rtl="1">
              <a:buNone/>
            </a:pPr>
            <a:r>
              <a:rPr lang="ar-SA" sz="4800" b="1" dirty="0" smtClean="0">
                <a:solidFill>
                  <a:srgbClr val="00B050"/>
                </a:solidFill>
              </a:rPr>
              <a:t> چالشهای</a:t>
            </a:r>
            <a:r>
              <a:rPr lang="fa-IR" sz="4800" b="1" dirty="0" smtClean="0">
                <a:solidFill>
                  <a:srgbClr val="00B050"/>
                </a:solidFill>
              </a:rPr>
              <a:t> پیش رو</a:t>
            </a:r>
            <a:r>
              <a:rPr lang="ar-SA" sz="4800" b="1" dirty="0" smtClean="0">
                <a:solidFill>
                  <a:srgbClr val="00B050"/>
                </a:solidFill>
              </a:rPr>
              <a:t> </a:t>
            </a:r>
            <a:r>
              <a:rPr lang="fa-IR" sz="4800" b="1" dirty="0" smtClean="0">
                <a:solidFill>
                  <a:srgbClr val="00B050"/>
                </a:solidFill>
              </a:rPr>
              <a:t>مثل:</a:t>
            </a:r>
            <a:r>
              <a:rPr lang="ar-SA" sz="4800" b="1" dirty="0" smtClean="0">
                <a:solidFill>
                  <a:srgbClr val="00B050"/>
                </a:solidFill>
              </a:rPr>
              <a:t> </a:t>
            </a:r>
            <a:endParaRPr lang="fa-IR" sz="4800" b="1" dirty="0" smtClean="0">
              <a:solidFill>
                <a:srgbClr val="00B050"/>
              </a:solidFill>
            </a:endParaRPr>
          </a:p>
          <a:p>
            <a:pPr marL="514350" indent="-514350" algn="ctr" rtl="1">
              <a:buNone/>
            </a:pPr>
            <a:r>
              <a:rPr lang="ar-SA" sz="4800" b="1" dirty="0" smtClean="0">
                <a:solidFill>
                  <a:srgbClr val="FF0000"/>
                </a:solidFill>
              </a:rPr>
              <a:t>تمرینات سخت، فشار طاقت</a:t>
            </a:r>
            <a:r>
              <a:rPr lang="fa-IR" sz="4800" b="1" spc="-300" dirty="0" smtClean="0">
                <a:solidFill>
                  <a:srgbClr val="FF0000"/>
                </a:solidFill>
              </a:rPr>
              <a:t> </a:t>
            </a:r>
            <a:r>
              <a:rPr lang="ar-SA" sz="4800" b="1" dirty="0" smtClean="0">
                <a:solidFill>
                  <a:srgbClr val="FF0000"/>
                </a:solidFill>
              </a:rPr>
              <a:t>فرسای</a:t>
            </a:r>
            <a:endParaRPr lang="fa-IR" sz="4800" b="1" dirty="0" smtClean="0">
              <a:solidFill>
                <a:srgbClr val="FF0000"/>
              </a:solidFill>
            </a:endParaRPr>
          </a:p>
          <a:p>
            <a:pPr marL="514350" indent="-514350" algn="ctr" rtl="1">
              <a:buNone/>
            </a:pPr>
            <a:r>
              <a:rPr lang="ar-SA" sz="4800" b="1" dirty="0" smtClean="0">
                <a:solidFill>
                  <a:srgbClr val="FF0000"/>
                </a:solidFill>
              </a:rPr>
              <a:t> اردوهای</a:t>
            </a:r>
            <a:r>
              <a:rPr lang="fa-IR" sz="4800" b="1" dirty="0" smtClean="0">
                <a:solidFill>
                  <a:srgbClr val="FF0000"/>
                </a:solidFill>
              </a:rPr>
              <a:t> </a:t>
            </a:r>
            <a:r>
              <a:rPr lang="ar-SA" sz="4800" b="1" dirty="0" smtClean="0">
                <a:solidFill>
                  <a:srgbClr val="FF0000"/>
                </a:solidFill>
              </a:rPr>
              <a:t>ورزشی و...</a:t>
            </a:r>
            <a:endParaRPr lang="fa-IR" sz="4800" b="1" dirty="0" smtClean="0">
              <a:solidFill>
                <a:srgbClr val="FF0000"/>
              </a:solidFill>
            </a:endParaRPr>
          </a:p>
          <a:p>
            <a:pPr marL="514350" indent="-514350" algn="ctr" rtl="1">
              <a:buNone/>
            </a:pPr>
            <a:r>
              <a:rPr lang="ar-SA" sz="4800" b="1" dirty="0" smtClean="0">
                <a:solidFill>
                  <a:srgbClr val="00B050"/>
                </a:solidFill>
              </a:rPr>
              <a:t> </a:t>
            </a:r>
            <a:r>
              <a:rPr lang="ar-SA" sz="6000" b="1" dirty="0" smtClean="0">
                <a:solidFill>
                  <a:srgbClr val="C00000"/>
                </a:solidFill>
              </a:rPr>
              <a:t>در اکثر موارد سازگار میشود</a:t>
            </a:r>
            <a:endParaRPr lang="en-US" sz="6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icycle_crunch_250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38200"/>
            <a:ext cx="7573320" cy="5287963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بلبفق.jpg"/>
          <p:cNvPicPr>
            <a:picLocks noGrp="1" noChangeAspect="1"/>
          </p:cNvPicPr>
          <p:nvPr>
            <p:ph idx="1"/>
          </p:nvPr>
        </p:nvPicPr>
        <p:blipFill>
          <a:blip r:embed="rId2"/>
          <a:srcRect l="20913" t="10102" r="-342" b="20870"/>
          <a:stretch>
            <a:fillRect/>
          </a:stretch>
        </p:blipFill>
        <p:spPr>
          <a:xfrm>
            <a:off x="228600" y="914400"/>
            <a:ext cx="8709103" cy="5029200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aaa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685800"/>
            <a:ext cx="8308653" cy="558945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Content Placeholder 3" descr="عکس-های-هنری-و-مفهومی-سیاه-و-سفید-7-300x30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76400" y="381000"/>
            <a:ext cx="6096000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371600"/>
            <a:ext cx="7200900" cy="4200525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5440363"/>
          </a:xfrm>
        </p:spPr>
        <p:txBody>
          <a:bodyPr>
            <a:normAutofit/>
          </a:bodyPr>
          <a:lstStyle/>
          <a:p>
            <a:pPr algn="r" rtl="1"/>
            <a:r>
              <a:rPr lang="fa-IR" sz="3900" b="1" dirty="0" smtClean="0">
                <a:solidFill>
                  <a:srgbClr val="FF0000"/>
                </a:solidFill>
                <a:cs typeface="2  Mehr" pitchFamily="2" charset="-78"/>
              </a:rPr>
              <a:t>طبقه هفتم    نیاز به خود شکوفایی</a:t>
            </a:r>
            <a:r>
              <a:rPr lang="fa-IR" sz="3000" b="1" dirty="0" smtClean="0">
                <a:solidFill>
                  <a:srgbClr val="FF0000"/>
                </a:solidFill>
                <a:cs typeface="2  Mehr" pitchFamily="2" charset="-78"/>
              </a:rPr>
              <a:t>(رشد استعدادها)</a:t>
            </a:r>
            <a:endParaRPr lang="en-US" sz="3000" dirty="0" smtClean="0">
              <a:solidFill>
                <a:srgbClr val="FF0000"/>
              </a:solidFill>
              <a:cs typeface="2  Mehr" pitchFamily="2" charset="-78"/>
            </a:endParaRPr>
          </a:p>
          <a:p>
            <a:pPr algn="r" rtl="1"/>
            <a:r>
              <a:rPr lang="fa-IR" sz="3900" b="1" dirty="0" smtClean="0">
                <a:solidFill>
                  <a:srgbClr val="FF0000"/>
                </a:solidFill>
                <a:cs typeface="2  Mehr" pitchFamily="2" charset="-78"/>
              </a:rPr>
              <a:t>طبقه ششم    نیازهای زیباشناختی </a:t>
            </a:r>
            <a:endParaRPr lang="en-US" sz="3900" dirty="0" smtClean="0">
              <a:solidFill>
                <a:srgbClr val="FF0000"/>
              </a:solidFill>
              <a:cs typeface="2  Mehr" pitchFamily="2" charset="-78"/>
            </a:endParaRPr>
          </a:p>
          <a:p>
            <a:pPr algn="r" rtl="1"/>
            <a:r>
              <a:rPr lang="fa-IR" sz="3900" b="1" dirty="0" smtClean="0">
                <a:solidFill>
                  <a:srgbClr val="FF0000"/>
                </a:solidFill>
                <a:cs typeface="2  Mehr" pitchFamily="2" charset="-78"/>
              </a:rPr>
              <a:t>طبقه پنجم    نیازهای فکری و اندیشه </a:t>
            </a:r>
            <a:endParaRPr lang="en-US" sz="3900" dirty="0" smtClean="0">
              <a:solidFill>
                <a:srgbClr val="FF0000"/>
              </a:solidFill>
              <a:cs typeface="2  Mehr" pitchFamily="2" charset="-78"/>
            </a:endParaRPr>
          </a:p>
          <a:p>
            <a:pPr algn="r" rtl="1"/>
            <a:r>
              <a:rPr lang="fa-IR" sz="3900" b="1" dirty="0" smtClean="0">
                <a:solidFill>
                  <a:srgbClr val="FF0000"/>
                </a:solidFill>
                <a:cs typeface="2  Mehr" pitchFamily="2" charset="-78"/>
              </a:rPr>
              <a:t>طبقه چهارم  نیازهای اجتماعی</a:t>
            </a:r>
            <a:r>
              <a:rPr lang="fa-IR" b="1" dirty="0" smtClean="0">
                <a:solidFill>
                  <a:srgbClr val="FF0000"/>
                </a:solidFill>
                <a:cs typeface="2  Mehr" pitchFamily="2" charset="-78"/>
              </a:rPr>
              <a:t>(پیشرفت)      </a:t>
            </a:r>
            <a:endParaRPr lang="en-US" dirty="0" smtClean="0">
              <a:solidFill>
                <a:srgbClr val="FF0000"/>
              </a:solidFill>
              <a:cs typeface="2  Mehr" pitchFamily="2" charset="-78"/>
            </a:endParaRPr>
          </a:p>
          <a:p>
            <a:pPr algn="r" rtl="1"/>
            <a:r>
              <a:rPr lang="fa-IR" sz="3900" b="1" dirty="0" smtClean="0">
                <a:solidFill>
                  <a:srgbClr val="FF0000"/>
                </a:solidFill>
                <a:cs typeface="2  Mehr" pitchFamily="2" charset="-78"/>
              </a:rPr>
              <a:t>طبقه سوم    نیاز به امنیت </a:t>
            </a:r>
            <a:r>
              <a:rPr lang="fa-IR" sz="3500" b="1" dirty="0" smtClean="0">
                <a:solidFill>
                  <a:srgbClr val="FF0000"/>
                </a:solidFill>
                <a:cs typeface="2  Mehr" pitchFamily="2" charset="-78"/>
              </a:rPr>
              <a:t>(روانی) </a:t>
            </a:r>
            <a:endParaRPr lang="en-US" sz="3500" dirty="0" smtClean="0">
              <a:solidFill>
                <a:srgbClr val="FF0000"/>
              </a:solidFill>
              <a:cs typeface="2  Mehr" pitchFamily="2" charset="-78"/>
            </a:endParaRPr>
          </a:p>
          <a:p>
            <a:pPr algn="r" rtl="1"/>
            <a:r>
              <a:rPr lang="fa-IR" sz="3900" b="1" dirty="0" smtClean="0">
                <a:solidFill>
                  <a:srgbClr val="FF0000"/>
                </a:solidFill>
                <a:cs typeface="2  Mehr" pitchFamily="2" charset="-78"/>
              </a:rPr>
              <a:t>طبقه دوم     نیازهای عاطفی</a:t>
            </a:r>
            <a:r>
              <a:rPr lang="fa-IR" sz="3500" b="1" dirty="0" smtClean="0">
                <a:solidFill>
                  <a:srgbClr val="FF0000"/>
                </a:solidFill>
                <a:cs typeface="2  Mehr" pitchFamily="2" charset="-78"/>
              </a:rPr>
              <a:t>(تعلق و محبت) </a:t>
            </a:r>
            <a:endParaRPr lang="en-US" sz="3500" dirty="0" smtClean="0">
              <a:solidFill>
                <a:srgbClr val="FF0000"/>
              </a:solidFill>
              <a:cs typeface="2  Mehr" pitchFamily="2" charset="-78"/>
            </a:endParaRPr>
          </a:p>
          <a:p>
            <a:pPr algn="r" rtl="1"/>
            <a:r>
              <a:rPr lang="fa-IR" sz="3900" b="1" dirty="0" smtClean="0">
                <a:solidFill>
                  <a:srgbClr val="FF0000"/>
                </a:solidFill>
                <a:cs typeface="2  Mehr" pitchFamily="2" charset="-78"/>
              </a:rPr>
              <a:t>طبقه اول     نیازهای فیزیولوژیک</a:t>
            </a:r>
            <a:r>
              <a:rPr lang="fa-IR" sz="3500" b="1" dirty="0" smtClean="0">
                <a:solidFill>
                  <a:srgbClr val="FF0000"/>
                </a:solidFill>
                <a:cs typeface="2  Mehr" pitchFamily="2" charset="-78"/>
              </a:rPr>
              <a:t>(جسمی) </a:t>
            </a:r>
            <a:endParaRPr lang="en-US" sz="3500" dirty="0" smtClean="0">
              <a:solidFill>
                <a:srgbClr val="FF0000"/>
              </a:solidFill>
              <a:cs typeface="2  Mehr" pitchFamily="2" charset="-78"/>
            </a:endParaRPr>
          </a:p>
          <a:p>
            <a:pPr marL="514350" indent="-514350" algn="r" rt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652db783af6af28ba0213a688a81a4d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685800"/>
            <a:ext cx="6108978" cy="5559170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marL="514350" indent="-514350" algn="ctr" rtl="1">
              <a:buNone/>
            </a:pPr>
            <a:r>
              <a:rPr lang="fa-IR" sz="4800" b="1" dirty="0" smtClean="0">
                <a:solidFill>
                  <a:srgbClr val="FF0000"/>
                </a:solidFill>
                <a:cs typeface="2  Mehr" pitchFamily="2" charset="-78"/>
              </a:rPr>
              <a:t>نیازهای یک بازیکن جوان به امنیت</a:t>
            </a:r>
          </a:p>
          <a:p>
            <a:pPr marL="514350" indent="-514350" algn="ctr" rtl="1">
              <a:buNone/>
            </a:pPr>
            <a:r>
              <a:rPr lang="fa-IR" sz="4800" b="1" dirty="0" smtClean="0">
                <a:solidFill>
                  <a:srgbClr val="FF0000"/>
                </a:solidFill>
                <a:cs typeface="2  Mehr" pitchFamily="2" charset="-78"/>
              </a:rPr>
              <a:t> و آسایش باید کم و بیش ارضا شود</a:t>
            </a:r>
          </a:p>
          <a:p>
            <a:pPr marL="514350" indent="-514350" algn="ctr" rtl="1">
              <a:buNone/>
            </a:pPr>
            <a:r>
              <a:rPr lang="fa-IR" sz="4800" b="1" dirty="0" smtClean="0">
                <a:solidFill>
                  <a:srgbClr val="FF0000"/>
                </a:solidFill>
                <a:cs typeface="2  Mehr" pitchFamily="2" charset="-78"/>
              </a:rPr>
              <a:t> تا او انگیزه تلاش برای کسب</a:t>
            </a:r>
          </a:p>
          <a:p>
            <a:pPr marL="514350" indent="-514350" algn="ctr" rtl="1">
              <a:buNone/>
            </a:pPr>
            <a:r>
              <a:rPr lang="fa-IR" sz="4800" b="1" dirty="0" smtClean="0">
                <a:solidFill>
                  <a:srgbClr val="FF0000"/>
                </a:solidFill>
                <a:cs typeface="2  Mehr" pitchFamily="2" charset="-78"/>
              </a:rPr>
              <a:t> موفقیت ورزشی یا یادگیری</a:t>
            </a:r>
          </a:p>
          <a:p>
            <a:pPr marL="514350" indent="-514350" algn="ctr" rtl="1">
              <a:buNone/>
            </a:pPr>
            <a:r>
              <a:rPr lang="fa-IR" sz="4800" b="1" dirty="0" smtClean="0">
                <a:solidFill>
                  <a:srgbClr val="FF0000"/>
                </a:solidFill>
                <a:cs typeface="2  Mehr" pitchFamily="2" charset="-78"/>
              </a:rPr>
              <a:t> </a:t>
            </a:r>
            <a:r>
              <a:rPr lang="fa-IR" sz="4800" b="1" dirty="0" smtClean="0">
                <a:solidFill>
                  <a:srgbClr val="FF0000"/>
                </a:solidFill>
                <a:cs typeface="2  Mehr" pitchFamily="2" charset="-78"/>
              </a:rPr>
              <a:t>مهارت‌های </a:t>
            </a:r>
            <a:r>
              <a:rPr lang="fa-IR" sz="4800" b="1" dirty="0" smtClean="0">
                <a:solidFill>
                  <a:srgbClr val="FF0000"/>
                </a:solidFill>
                <a:cs typeface="2  Mehr" pitchFamily="2" charset="-78"/>
              </a:rPr>
              <a:t>فنی را بیابد</a:t>
            </a:r>
            <a:endParaRPr lang="en-US" sz="4800" dirty="0">
              <a:solidFill>
                <a:srgbClr val="FF0000"/>
              </a:solidFill>
              <a:cs typeface="2  Mehr" pitchFamily="2" charset="-78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893512241422943788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685800"/>
            <a:ext cx="8233172" cy="5488781"/>
          </a:xfr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3200" b="1" dirty="0" smtClean="0">
                <a:solidFill>
                  <a:srgbClr val="FF0000"/>
                </a:solidFill>
                <a:cs typeface="2  Mehr" pitchFamily="2" charset="-78"/>
              </a:rPr>
              <a:t>انگیزه پیشرفت = اشتیاق به موفقیت – ترس از شکست</a:t>
            </a:r>
            <a:endParaRPr lang="en-US" sz="3200" dirty="0">
              <a:solidFill>
                <a:srgbClr val="FF0000"/>
              </a:solidFill>
              <a:cs typeface="2  Meh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>
            <a:noAutofit/>
          </a:bodyPr>
          <a:lstStyle/>
          <a:p>
            <a:pPr marL="514350" indent="-514350" algn="ctr" rtl="1">
              <a:buNone/>
            </a:pP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کسانی که برای پیشرفت و</a:t>
            </a:r>
          </a:p>
          <a:p>
            <a:pPr marL="514350" indent="-514350" algn="ctr" rtl="1">
              <a:buNone/>
            </a:pP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 کسب«موفقیت» انگیزه زیادی</a:t>
            </a:r>
          </a:p>
          <a:p>
            <a:pPr marL="514350" indent="-514350" algn="ctr" rtl="1">
              <a:buNone/>
            </a:pP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 دارند، از زیر تمرینات سخت، شانه خالی </a:t>
            </a:r>
            <a:r>
              <a:rPr lang="fa-IR" sz="5400" b="1" dirty="0" smtClean="0">
                <a:solidFill>
                  <a:srgbClr val="FF0000"/>
                </a:solidFill>
                <a:cs typeface="2  Mehr" pitchFamily="2" charset="-78"/>
              </a:rPr>
              <a:t>نمی‌کنند</a:t>
            </a:r>
            <a:endParaRPr lang="en-US" sz="5400" dirty="0">
              <a:solidFill>
                <a:srgbClr val="FF0000"/>
              </a:solidFill>
              <a:cs typeface="2  Mehr" pitchFamily="2" charset="-78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freeing_leg.jpg"/>
          <p:cNvPicPr>
            <a:picLocks noGrp="1" noChangeAspect="1"/>
          </p:cNvPicPr>
          <p:nvPr>
            <p:ph idx="1"/>
          </p:nvPr>
        </p:nvPicPr>
        <p:blipFill>
          <a:blip r:embed="rId2"/>
          <a:srcRect b="8306"/>
          <a:stretch>
            <a:fillRect/>
          </a:stretch>
        </p:blipFill>
        <p:spPr>
          <a:xfrm>
            <a:off x="2514600" y="381000"/>
            <a:ext cx="4267200" cy="6085650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3200" b="1" dirty="0" smtClean="0">
                <a:solidFill>
                  <a:srgbClr val="FF0000"/>
                </a:solidFill>
                <a:cs typeface="2  Mehr" pitchFamily="2" charset="-78"/>
              </a:rPr>
              <a:t>خودباوری تاثیر نیرومندی بر عملکرد ورزشکار دارد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>
            <a:normAutofit/>
          </a:bodyPr>
          <a:lstStyle/>
          <a:p>
            <a:pPr marL="514350" indent="-514350" algn="ctr" rtl="1">
              <a:buNone/>
            </a:pPr>
            <a:r>
              <a:rPr lang="fa-IR" sz="4400" b="1" dirty="0" smtClean="0">
                <a:solidFill>
                  <a:srgbClr val="FF0000"/>
                </a:solidFill>
                <a:cs typeface="2  Mehr" pitchFamily="2" charset="-78"/>
              </a:rPr>
              <a:t>وقتی تمرینات (هر چقدر هم سخت)</a:t>
            </a:r>
          </a:p>
          <a:p>
            <a:pPr marL="514350" indent="-514350" algn="ctr" rtl="1">
              <a:buNone/>
            </a:pPr>
            <a:r>
              <a:rPr lang="fa-IR" sz="4400" b="1" dirty="0" smtClean="0">
                <a:solidFill>
                  <a:srgbClr val="FF0000"/>
                </a:solidFill>
                <a:cs typeface="2  Mehr" pitchFamily="2" charset="-78"/>
              </a:rPr>
              <a:t> پیش پا افتاده تلقی شوند، میتوان</a:t>
            </a:r>
          </a:p>
          <a:p>
            <a:pPr marL="514350" indent="-514350" algn="ctr" rtl="1">
              <a:buNone/>
            </a:pPr>
            <a:r>
              <a:rPr lang="fa-IR" sz="4400" b="1" dirty="0" smtClean="0">
                <a:solidFill>
                  <a:srgbClr val="FF0000"/>
                </a:solidFill>
                <a:cs typeface="2  Mehr" pitchFamily="2" charset="-78"/>
              </a:rPr>
              <a:t> خودباوری را با تشویق</a:t>
            </a:r>
            <a:r>
              <a:rPr lang="fa-IR" sz="4400" b="1" spc="-300" dirty="0" smtClean="0">
                <a:solidFill>
                  <a:srgbClr val="FF0000"/>
                </a:solidFill>
                <a:cs typeface="2  Mehr" pitchFamily="2" charset="-78"/>
              </a:rPr>
              <a:t> </a:t>
            </a:r>
            <a:r>
              <a:rPr lang="fa-IR" sz="4400" b="1" dirty="0" smtClean="0">
                <a:solidFill>
                  <a:srgbClr val="FF0000"/>
                </a:solidFill>
                <a:cs typeface="2  Mehr" pitchFamily="2" charset="-78"/>
              </a:rPr>
              <a:t>های شفاهی </a:t>
            </a:r>
          </a:p>
          <a:p>
            <a:pPr marL="514350" indent="-514350" algn="ctr" rtl="1">
              <a:buNone/>
            </a:pPr>
            <a:r>
              <a:rPr lang="fa-IR" sz="4400" b="1" dirty="0" smtClean="0">
                <a:solidFill>
                  <a:srgbClr val="FF0000"/>
                </a:solidFill>
                <a:cs typeface="2  Mehr" pitchFamily="2" charset="-78"/>
              </a:rPr>
              <a:t>در ذهن ورزشکار ملکه کرد</a:t>
            </a:r>
            <a:endParaRPr lang="en-US" sz="4400" dirty="0">
              <a:solidFill>
                <a:srgbClr val="FF0000"/>
              </a:solidFill>
              <a:cs typeface="2  Mehr" pitchFamily="2" charset="-78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.jpg"/>
          <p:cNvPicPr>
            <a:picLocks noGrp="1" noChangeAspect="1"/>
          </p:cNvPicPr>
          <p:nvPr>
            <p:ph idx="1"/>
          </p:nvPr>
        </p:nvPicPr>
        <p:blipFill>
          <a:blip r:embed="rId2"/>
          <a:srcRect r="740" b="7401"/>
          <a:stretch>
            <a:fillRect/>
          </a:stretch>
        </p:blipFill>
        <p:spPr>
          <a:xfrm>
            <a:off x="1219200" y="914400"/>
            <a:ext cx="6745692" cy="5260646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2  Mehr" pitchFamily="2" charset="-78"/>
              </a:rPr>
              <a:t/>
            </a:r>
            <a:br>
              <a:rPr lang="fa-IR" b="1" dirty="0" smtClean="0">
                <a:solidFill>
                  <a:srgbClr val="FF0000"/>
                </a:solidFill>
                <a:cs typeface="2  Mehr" pitchFamily="2" charset="-78"/>
              </a:rPr>
            </a:br>
            <a:r>
              <a:rPr lang="fa-IR" b="1" dirty="0" smtClean="0">
                <a:solidFill>
                  <a:srgbClr val="FF0000"/>
                </a:solidFill>
                <a:cs typeface="2  Mehr" pitchFamily="2" charset="-78"/>
              </a:rPr>
              <a:t>ورزشکارانی که از حس خودباوری زیادی برخوردار باشند:</a:t>
            </a:r>
            <a:r>
              <a:rPr lang="en-US" dirty="0" smtClean="0">
                <a:solidFill>
                  <a:srgbClr val="FF0000"/>
                </a:solidFill>
                <a:cs typeface="2  Mehr" pitchFamily="2" charset="-78"/>
              </a:rPr>
              <a:t/>
            </a:r>
            <a:br>
              <a:rPr lang="en-US" dirty="0" smtClean="0">
                <a:solidFill>
                  <a:srgbClr val="FF0000"/>
                </a:solidFill>
                <a:cs typeface="2  Mehr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Autofit/>
          </a:bodyPr>
          <a:lstStyle/>
          <a:p>
            <a:pPr marL="742950" indent="-742950" algn="ctr" rtl="1">
              <a:buNone/>
            </a:pPr>
            <a:r>
              <a:rPr lang="fa-IR" sz="4000" b="1" dirty="0" smtClean="0">
                <a:solidFill>
                  <a:srgbClr val="0070C0"/>
                </a:solidFill>
                <a:cs typeface="2  Mehr" pitchFamily="2" charset="-78"/>
              </a:rPr>
              <a:t>بر چالشهای پیشِ رو غلبه خواهند کرد</a:t>
            </a:r>
          </a:p>
          <a:p>
            <a:pPr marL="742950" indent="-742950" algn="ctr" rtl="1">
              <a:buNone/>
            </a:pPr>
            <a:endParaRPr lang="en-US" sz="4000" dirty="0" smtClean="0">
              <a:solidFill>
                <a:srgbClr val="0070C0"/>
              </a:solidFill>
              <a:cs typeface="2  Mehr" pitchFamily="2" charset="-78"/>
            </a:endParaRPr>
          </a:p>
          <a:p>
            <a:pPr marL="742950" indent="-742950" algn="ctr" rtl="1">
              <a:buNone/>
            </a:pPr>
            <a:r>
              <a:rPr lang="fa-IR" sz="4000" b="1" dirty="0" smtClean="0">
                <a:solidFill>
                  <a:srgbClr val="0070C0"/>
                </a:solidFill>
                <a:cs typeface="2  Mehr" pitchFamily="2" charset="-78"/>
              </a:rPr>
              <a:t>با علاقه و تعهد در فعالیتهای روزمره </a:t>
            </a:r>
          </a:p>
          <a:p>
            <a:pPr marL="742950" indent="-742950" algn="ctr" rtl="1">
              <a:buNone/>
            </a:pPr>
            <a:r>
              <a:rPr lang="fa-IR" sz="4000" b="1" dirty="0" smtClean="0">
                <a:solidFill>
                  <a:srgbClr val="0070C0"/>
                </a:solidFill>
                <a:cs typeface="2  Mehr" pitchFamily="2" charset="-78"/>
              </a:rPr>
              <a:t>شرکت میکنند</a:t>
            </a:r>
          </a:p>
          <a:p>
            <a:pPr marL="742950" indent="-742950" algn="ctr" rtl="1">
              <a:buNone/>
            </a:pPr>
            <a:endParaRPr lang="en-US" sz="4000" dirty="0" smtClean="0">
              <a:solidFill>
                <a:srgbClr val="0070C0"/>
              </a:solidFill>
              <a:cs typeface="2  Mehr" pitchFamily="2" charset="-78"/>
            </a:endParaRPr>
          </a:p>
          <a:p>
            <a:pPr marL="742950" indent="-742950" algn="ctr" rtl="1">
              <a:buNone/>
            </a:pPr>
            <a:r>
              <a:rPr lang="fa-IR" sz="4000" b="1" dirty="0" smtClean="0">
                <a:solidFill>
                  <a:srgbClr val="0070C0"/>
                </a:solidFill>
                <a:cs typeface="2  Mehr" pitchFamily="2" charset="-78"/>
              </a:rPr>
              <a:t>بر یاس و ناامیدیها به راحتی چیره میشوند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1868</TotalTime>
  <Words>1641</Words>
  <Application>Microsoft Office PowerPoint</Application>
  <PresentationFormat>On-screen Show (4:3)</PresentationFormat>
  <Paragraphs>289</Paragraphs>
  <Slides>159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159</vt:i4>
      </vt:variant>
    </vt:vector>
  </HeadingPairs>
  <TitlesOfParts>
    <vt:vector size="160" baseType="lpstr">
      <vt:lpstr>Office Theme</vt:lpstr>
      <vt:lpstr> روانشناسی ورزش </vt:lpstr>
      <vt:lpstr>Slide 2</vt:lpstr>
      <vt:lpstr>پیام های تخریبی دوران کودکی</vt:lpstr>
      <vt:lpstr>مثلث تباهی: خشم - ترس - اضطراب</vt:lpstr>
      <vt:lpstr>ترس</vt:lpstr>
      <vt:lpstr>خشم</vt:lpstr>
      <vt:lpstr>اضطراب</vt:lpstr>
      <vt:lpstr>افکار منفی</vt:lpstr>
      <vt:lpstr>Slide 9</vt:lpstr>
      <vt:lpstr>افکار منفی و بي سروته مثل سواران مغول هجوم آورده و از دم قلـع و قمـع مي‌كنند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مطالعه جنبه‌های روانی عملکرد ورزشکاران  و کاربرد اصول روانشناسی در ورزش   </vt:lpstr>
      <vt:lpstr>مزایای مطالعه و آشنایی با روانشناسی ورزش</vt:lpstr>
      <vt:lpstr>Slide 21</vt:lpstr>
      <vt:lpstr>اجزاء و مولفه‌های کاربردی روانشناسي ورزش:</vt:lpstr>
      <vt:lpstr>انگيزش</vt:lpstr>
      <vt:lpstr>Slide 24</vt:lpstr>
      <vt:lpstr>Slide 25</vt:lpstr>
      <vt:lpstr>Slide 26</vt:lpstr>
      <vt:lpstr>انگیزش بر دو نوع است:</vt:lpstr>
      <vt:lpstr>اعتماد به نفس</vt:lpstr>
      <vt:lpstr>Slide 29</vt:lpstr>
      <vt:lpstr>Slide 30</vt:lpstr>
      <vt:lpstr>هدف گزینی</vt:lpstr>
      <vt:lpstr>Slide 32</vt:lpstr>
      <vt:lpstr>Slide 33</vt:lpstr>
      <vt:lpstr> دسته‌بندی اهداف در روانشناسی ورزش:  </vt:lpstr>
      <vt:lpstr>تمرکز و توجه</vt:lpstr>
      <vt:lpstr>Slide 36</vt:lpstr>
      <vt:lpstr>Slide 37</vt:lpstr>
      <vt:lpstr>نوع تمرکز باید با ضرورت کار متناسب باشد</vt:lpstr>
      <vt:lpstr>Slide 39</vt:lpstr>
      <vt:lpstr>Slide 40</vt:lpstr>
      <vt:lpstr> کانون توجه دو بُعد دارد: گسترده  </vt:lpstr>
      <vt:lpstr>محدود</vt:lpstr>
      <vt:lpstr>برانگيختگي</vt:lpstr>
      <vt:lpstr>Slide 44</vt:lpstr>
      <vt:lpstr>برانگیختن اشتیاق برای مسابقه را باید در تمرینات مورد توجه قرار داد</vt:lpstr>
      <vt:lpstr> برانگيختگي موجب واکنش فيزيولوژيک و ترشح هورمون‌های:  اپي نفرين و نور اپي نفرين می‌شود </vt:lpstr>
      <vt:lpstr>  وارونه U  منحنی  </vt:lpstr>
      <vt:lpstr>استرس: یک مقوله ذهنی </vt:lpstr>
      <vt:lpstr>Slide 49</vt:lpstr>
      <vt:lpstr>بسیاری از ورزشکاران در تمرینات عملکرد خوبی دارند، اما هنگام مسابقه و رقابت دچار دستپاچگی و واماندگی می‌گردند</vt:lpstr>
      <vt:lpstr>صحبت‌های تحریک‌آمیز قبل از مسابقه</vt:lpstr>
      <vt:lpstr>Slide 52</vt:lpstr>
      <vt:lpstr>مربیان حرفه ای به ورزشکار کمک می‌کنند تا علت دغدغه ها و احساسات منفی خود را پیدا کند</vt:lpstr>
      <vt:lpstr>Slide 54</vt:lpstr>
      <vt:lpstr>Slide 55</vt:lpstr>
      <vt:lpstr>Slide 56</vt:lpstr>
      <vt:lpstr> راه‌های پیشگیری </vt:lpstr>
      <vt:lpstr>اضطراب</vt:lpstr>
      <vt:lpstr>Slide 59</vt:lpstr>
      <vt:lpstr>Slide 60</vt:lpstr>
      <vt:lpstr>انواع اضطراب </vt:lpstr>
      <vt:lpstr>افزایش ناگهانی اضطراب، ممکن است موجب بروز حمله هراس و فرار از موقعیت شود (عدم شرکت در مسابقه)</vt:lpstr>
      <vt:lpstr>گاهی تلاش برای پرهیز از اضطراب، موجب اضطراب بیشتر میشود</vt:lpstr>
      <vt:lpstr>اضطراب و ترس، قبل از هر مسابقه، در اغلب بازیکنان وجود دارد. حذف آنها غیر واقع بینانه و حتا مضر می‌باشد</vt:lpstr>
      <vt:lpstr>شيوه‌های غلبه بر اضطراب</vt:lpstr>
      <vt:lpstr>Slide 66</vt:lpstr>
      <vt:lpstr>تکنيک‌های روان شناختي مانند:  تصويرسازی ذهني</vt:lpstr>
      <vt:lpstr>Slide 68</vt:lpstr>
      <vt:lpstr>  پرخاشگری  </vt:lpstr>
      <vt:lpstr>پرخاشگری، نوعی خشم و عصبانیت برای دستیابی به یک هدف است که در شکل حاد میتواند به ضرب و جرح بیانجامد، و اغلب با پاداش مادی، پیروزی، کسب افتخار یا تحسین همراه میباشد</vt:lpstr>
      <vt:lpstr>Slide 71</vt:lpstr>
      <vt:lpstr>ابزاری: رفتاری که پرخاشگری وسیله ای برای رسیدن به اهداف ساده ورزشی میباشد. مثل بازیکنی که برای گُل زدن به دروازه حریف خطا میکند</vt:lpstr>
      <vt:lpstr>خصمانه: رفتاری که هدف آسیب رساندن به طرف مقابل است. مثل بازیکنی که وسط زمین با بازیکن تیم حریف گلاویز میشود</vt:lpstr>
      <vt:lpstr>Slide 74</vt:lpstr>
      <vt:lpstr> تسهیل اجتماعی(تاثیر تماشاگر بر ورزشکار) </vt:lpstr>
      <vt:lpstr>Slide 76</vt:lpstr>
      <vt:lpstr>Slide 77</vt:lpstr>
      <vt:lpstr>Slide 78</vt:lpstr>
      <vt:lpstr> خودکلامی مثبت و منفی (تلقین به خود) </vt:lpstr>
      <vt:lpstr> خودکلامی مثبت و منفی (تلقین به خود) </vt:lpstr>
      <vt:lpstr>Slide 81</vt:lpstr>
      <vt:lpstr>Slide 82</vt:lpstr>
      <vt:lpstr>جان استفان اکواری</vt:lpstr>
      <vt:lpstr>Slide 84</vt:lpstr>
      <vt:lpstr> شما یادتان هست که نفر اول برنده مدال طلای همان مسابقه چه کسی بود؟؟؟  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انگیزه پیشرفت = اشتیاق به موفقیت – ترس از شکست</vt:lpstr>
      <vt:lpstr>Slide 96</vt:lpstr>
      <vt:lpstr>خودباوری تاثیر نیرومندی بر عملکرد ورزشکار دارد</vt:lpstr>
      <vt:lpstr>Slide 98</vt:lpstr>
      <vt:lpstr> ورزشکارانی که از حس خودباوری زیادی برخوردار باشند: </vt:lpstr>
      <vt:lpstr>Slide 100</vt:lpstr>
      <vt:lpstr>Slide 101</vt:lpstr>
      <vt:lpstr>خود بزرگ بینی</vt:lpstr>
      <vt:lpstr>بدبینی</vt:lpstr>
      <vt:lpstr>منفی نگری</vt:lpstr>
      <vt:lpstr>حسادت</vt:lpstr>
      <vt:lpstr>ناتوانی در حل مشکلات</vt:lpstr>
      <vt:lpstr>یکدندگی و لجبازی</vt:lpstr>
      <vt:lpstr> چرخه فرسایشی منفی نگری </vt:lpstr>
      <vt:lpstr>گره های ذهنی </vt:lpstr>
      <vt:lpstr>Slide 110</vt:lpstr>
      <vt:lpstr> ورزشکار نیازمند است مربی توانمند </vt:lpstr>
      <vt:lpstr> باید انگیزه واقعی ورزشکاران را شناخت</vt:lpstr>
      <vt:lpstr>سپس میتوان به خانه تکانی ذهنی او پرداخت </vt:lpstr>
      <vt:lpstr>ذهن ورزشکار را میتوان با تصویرسازی هدایت کرد</vt:lpstr>
      <vt:lpstr>یعنی تغییر الگوهای ذهنی</vt:lpstr>
      <vt:lpstr>همیشه به هنرجوها انرژی بدهید</vt:lpstr>
      <vt:lpstr> ورزشکار به دلداری و دلگرمی نیاز دارد  </vt:lpstr>
      <vt:lpstr>Slide 118</vt:lpstr>
      <vt:lpstr>Slide 119</vt:lpstr>
      <vt:lpstr>انرژی لحظه‌ها و نقش ورزش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  سروتونین – دوپامین – اندورفین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 مخربترین ترسها </vt:lpstr>
      <vt:lpstr>Slide 144</vt:lpstr>
      <vt:lpstr>Slide 145</vt:lpstr>
      <vt:lpstr>Slide 146</vt:lpstr>
      <vt:lpstr>Slide 147</vt:lpstr>
      <vt:lpstr> اخلاق ورزشی – مرام ورزشی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عشق ورزش</vt:lpstr>
      <vt:lpstr>Slide 158</vt:lpstr>
      <vt:lpstr>  مشاوره با افشین طباطبایی 09131188539 - 32220163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خدا  روانشناسی ورزش </dc:title>
  <dc:creator/>
  <cp:lastModifiedBy>linux</cp:lastModifiedBy>
  <cp:revision>207</cp:revision>
  <dcterms:created xsi:type="dcterms:W3CDTF">2006-08-16T00:00:00Z</dcterms:created>
  <dcterms:modified xsi:type="dcterms:W3CDTF">2016-11-22T18:23:13Z</dcterms:modified>
</cp:coreProperties>
</file>