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8" r:id="rId5"/>
    <p:sldId id="259" r:id="rId6"/>
    <p:sldId id="260" r:id="rId7"/>
    <p:sldId id="261" r:id="rId8"/>
    <p:sldId id="262" r:id="rId9"/>
    <p:sldId id="288" r:id="rId10"/>
    <p:sldId id="280" r:id="rId11"/>
    <p:sldId id="281" r:id="rId12"/>
    <p:sldId id="283" r:id="rId13"/>
    <p:sldId id="284" r:id="rId14"/>
    <p:sldId id="285" r:id="rId15"/>
    <p:sldId id="286" r:id="rId16"/>
    <p:sldId id="287" r:id="rId17"/>
    <p:sldId id="265" r:id="rId18"/>
    <p:sldId id="266" r:id="rId19"/>
    <p:sldId id="267" r:id="rId20"/>
    <p:sldId id="268" r:id="rId21"/>
    <p:sldId id="269" r:id="rId22"/>
    <p:sldId id="270" r:id="rId23"/>
    <p:sldId id="271" r:id="rId24"/>
    <p:sldId id="272" r:id="rId25"/>
    <p:sldId id="290" r:id="rId26"/>
    <p:sldId id="293" r:id="rId27"/>
    <p:sldId id="295" r:id="rId28"/>
    <p:sldId id="294" r:id="rId29"/>
    <p:sldId id="291" r:id="rId30"/>
    <p:sldId id="292" r:id="rId31"/>
    <p:sldId id="296" r:id="rId32"/>
    <p:sldId id="297" r:id="rId33"/>
    <p:sldId id="298" r:id="rId34"/>
    <p:sldId id="300" r:id="rId35"/>
    <p:sldId id="299" r:id="rId36"/>
    <p:sldId id="26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کاربر ناشناخته"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1849" y="1030309"/>
            <a:ext cx="5357372" cy="1011422"/>
          </a:xfrm>
        </p:spPr>
        <p:txBody>
          <a:bodyPr/>
          <a:lstStyle/>
          <a:p>
            <a:pPr algn="ctr"/>
            <a:r>
              <a:rPr lang="fa-IR" b="1" dirty="0"/>
              <a:t>حرکات اصلاحی</a:t>
            </a:r>
            <a:endParaRPr lang="en-US" b="1" dirty="0"/>
          </a:p>
        </p:txBody>
      </p:sp>
      <p:sp>
        <p:nvSpPr>
          <p:cNvPr id="3" name="Subtitle 2"/>
          <p:cNvSpPr>
            <a:spLocks noGrp="1"/>
          </p:cNvSpPr>
          <p:nvPr>
            <p:ph type="subTitle" idx="1"/>
          </p:nvPr>
        </p:nvSpPr>
        <p:spPr>
          <a:xfrm>
            <a:off x="3378634" y="2956622"/>
            <a:ext cx="4023802" cy="829767"/>
          </a:xfrm>
        </p:spPr>
        <p:txBody>
          <a:bodyPr>
            <a:noAutofit/>
          </a:bodyPr>
          <a:lstStyle/>
          <a:p>
            <a:pPr algn="ctr"/>
            <a:r>
              <a:rPr lang="fa-IR" sz="3600" dirty="0">
                <a:solidFill>
                  <a:schemeClr val="tx1"/>
                </a:solidFill>
              </a:rPr>
              <a:t>موضوع: سر و گردن</a:t>
            </a:r>
            <a:endParaRPr lang="en-US" sz="3600" dirty="0">
              <a:solidFill>
                <a:schemeClr val="tx1"/>
              </a:solidFill>
            </a:endParaRPr>
          </a:p>
        </p:txBody>
      </p:sp>
      <p:sp>
        <p:nvSpPr>
          <p:cNvPr id="4" name="TextBox 3"/>
          <p:cNvSpPr txBox="1"/>
          <p:nvPr/>
        </p:nvSpPr>
        <p:spPr>
          <a:xfrm>
            <a:off x="4681792" y="4701280"/>
            <a:ext cx="1391728" cy="461665"/>
          </a:xfrm>
          <a:prstGeom prst="rect">
            <a:avLst/>
          </a:prstGeom>
          <a:noFill/>
        </p:spPr>
        <p:txBody>
          <a:bodyPr wrap="none" rtlCol="0">
            <a:spAutoFit/>
          </a:bodyPr>
          <a:lstStyle/>
          <a:p>
            <a:r>
              <a:rPr lang="fa-IR" sz="2400" dirty="0">
                <a:solidFill>
                  <a:schemeClr val="tx1">
                    <a:lumMod val="65000"/>
                    <a:lumOff val="35000"/>
                  </a:schemeClr>
                </a:solidFill>
              </a:rPr>
              <a:t>ثنا پرکاس</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278762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324D9B11-A625-F34E-BB0D-9DCA74489588}"/>
              </a:ext>
            </a:extLst>
          </p:cNvPr>
          <p:cNvSpPr txBox="1"/>
          <p:nvPr/>
        </p:nvSpPr>
        <p:spPr>
          <a:xfrm>
            <a:off x="321972" y="1093356"/>
            <a:ext cx="9148329" cy="923330"/>
          </a:xfrm>
          <a:prstGeom prst="rect">
            <a:avLst/>
          </a:prstGeom>
          <a:noFill/>
        </p:spPr>
        <p:txBody>
          <a:bodyPr wrap="square">
            <a:spAutoFit/>
          </a:bodyPr>
          <a:lstStyle/>
          <a:p>
            <a:pPr algn="r"/>
            <a:r>
              <a:rPr lang="fa-IR" b="0" i="0" dirty="0">
                <a:effectLst/>
                <a:latin typeface="IR Yekan"/>
              </a:rPr>
              <a:t>به پشت دراز بکشید و زانوهایتان را خم کنید. صورت خود را رو به سقف قرار دهید و سر را بدون حرکت دادن گردن به جلو بیاورید. تصور کنید با بینی، یک کمان می‌کشید. سپس آرام به حالت اول برگردید و حرکت را تکرار کنید. می‌توانید این تمرین را روزی ده بار انجام دهید.</a:t>
            </a:r>
            <a:endParaRPr lang="fa-IR" dirty="0"/>
          </a:p>
        </p:txBody>
      </p:sp>
      <p:pic>
        <p:nvPicPr>
          <p:cNvPr id="7" name="تصویر 6">
            <a:extLst>
              <a:ext uri="{FF2B5EF4-FFF2-40B4-BE49-F238E27FC236}">
                <a16:creationId xmlns="" xmlns:a16="http://schemas.microsoft.com/office/drawing/2014/main" id="{FAEC25E5-5771-2343-8632-4FBCBA83747E}"/>
              </a:ext>
            </a:extLst>
          </p:cNvPr>
          <p:cNvPicPr>
            <a:picLocks noChangeAspect="1"/>
          </p:cNvPicPr>
          <p:nvPr/>
        </p:nvPicPr>
        <p:blipFill>
          <a:blip r:embed="rId2"/>
          <a:stretch>
            <a:fillRect/>
          </a:stretch>
        </p:blipFill>
        <p:spPr>
          <a:xfrm>
            <a:off x="2472743" y="2823824"/>
            <a:ext cx="4624525" cy="3504686"/>
          </a:xfrm>
          <a:prstGeom prst="rect">
            <a:avLst/>
          </a:prstGeom>
        </p:spPr>
      </p:pic>
    </p:spTree>
    <p:extLst>
      <p:ext uri="{BB962C8B-B14F-4D97-AF65-F5344CB8AC3E}">
        <p14:creationId xmlns:p14="http://schemas.microsoft.com/office/powerpoint/2010/main" val="2737262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764EAC85-95CE-314D-8B50-745ED46CE0CD}"/>
              </a:ext>
            </a:extLst>
          </p:cNvPr>
          <p:cNvSpPr txBox="1"/>
          <p:nvPr/>
        </p:nvSpPr>
        <p:spPr>
          <a:xfrm>
            <a:off x="837127" y="1196386"/>
            <a:ext cx="8658932" cy="923330"/>
          </a:xfrm>
          <a:prstGeom prst="rect">
            <a:avLst/>
          </a:prstGeom>
          <a:noFill/>
        </p:spPr>
        <p:txBody>
          <a:bodyPr wrap="square">
            <a:spAutoFit/>
          </a:bodyPr>
          <a:lstStyle/>
          <a:p>
            <a:pPr algn="r"/>
            <a:r>
              <a:rPr lang="fa-IR" b="0" i="0" dirty="0">
                <a:effectLst/>
                <a:latin typeface="IR Yekan"/>
              </a:rPr>
              <a:t>برای انجام این حرکت اصلاحی با کمری صاف و با تکیه به دیوار بایستید. سپس سر خود را بالا و به سمت عقب کشیده و به دیوار تکیه دهید. در این حرکت انحنای گردن شما، کاهش می‌یابد. چند ثانیه در این حالت بمانید و دوباره حرکت را تکرار کنید.</a:t>
            </a:r>
            <a:endParaRPr lang="fa-IR" dirty="0"/>
          </a:p>
        </p:txBody>
      </p:sp>
      <p:pic>
        <p:nvPicPr>
          <p:cNvPr id="7" name="تصویر 6">
            <a:extLst>
              <a:ext uri="{FF2B5EF4-FFF2-40B4-BE49-F238E27FC236}">
                <a16:creationId xmlns="" xmlns:a16="http://schemas.microsoft.com/office/drawing/2014/main" id="{6DD45BB8-8DFE-CB42-A985-C912A2E735D8}"/>
              </a:ext>
            </a:extLst>
          </p:cNvPr>
          <p:cNvPicPr>
            <a:picLocks noChangeAspect="1"/>
          </p:cNvPicPr>
          <p:nvPr/>
        </p:nvPicPr>
        <p:blipFill>
          <a:blip r:embed="rId2"/>
          <a:stretch>
            <a:fillRect/>
          </a:stretch>
        </p:blipFill>
        <p:spPr>
          <a:xfrm>
            <a:off x="1558344" y="2581514"/>
            <a:ext cx="5692462" cy="4155497"/>
          </a:xfrm>
          <a:prstGeom prst="rect">
            <a:avLst/>
          </a:prstGeom>
        </p:spPr>
      </p:pic>
    </p:spTree>
    <p:extLst>
      <p:ext uri="{BB962C8B-B14F-4D97-AF65-F5344CB8AC3E}">
        <p14:creationId xmlns:p14="http://schemas.microsoft.com/office/powerpoint/2010/main" val="3788629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228A76F4-EEB5-344F-ACCE-11A505760F58}"/>
              </a:ext>
            </a:extLst>
          </p:cNvPr>
          <p:cNvSpPr txBox="1"/>
          <p:nvPr/>
        </p:nvSpPr>
        <p:spPr>
          <a:xfrm>
            <a:off x="677334" y="877583"/>
            <a:ext cx="8684690" cy="1200329"/>
          </a:xfrm>
          <a:prstGeom prst="rect">
            <a:avLst/>
          </a:prstGeom>
          <a:noFill/>
        </p:spPr>
        <p:txBody>
          <a:bodyPr wrap="square">
            <a:spAutoFit/>
          </a:bodyPr>
          <a:lstStyle/>
          <a:p>
            <a:pPr algn="r"/>
            <a:r>
              <a:rPr lang="fa-IR" b="0" i="0" dirty="0">
                <a:effectLst/>
                <a:latin typeface="IR Yekan"/>
              </a:rPr>
              <a:t>این حرکت اصلاحی را در همان حالتی که پشت میز نشسته‌اید و یا در حال کار کردن هستید، می‌توانید انجام دهید. در ابتدا وزنه‌ای به اندازه‌ی تقریبا یک کیلوگرم، بر روی سرتان قرار دهید. سپس با بالا کشیدن سر و صاف نمودن سر و گردن، گودی گردن را کمتر کنید. این تمرین با اعمال کشش بر مهره‌ها، به درمان عارضه‌ی سر به جلو، کمک می‌کند.</a:t>
            </a:r>
            <a:endParaRPr lang="fa-IR" dirty="0"/>
          </a:p>
        </p:txBody>
      </p:sp>
      <p:pic>
        <p:nvPicPr>
          <p:cNvPr id="7" name="تصویر 6">
            <a:extLst>
              <a:ext uri="{FF2B5EF4-FFF2-40B4-BE49-F238E27FC236}">
                <a16:creationId xmlns="" xmlns:a16="http://schemas.microsoft.com/office/drawing/2014/main" id="{3B062A4D-DDF1-824E-9AA8-449D0F67B481}"/>
              </a:ext>
            </a:extLst>
          </p:cNvPr>
          <p:cNvPicPr>
            <a:picLocks noChangeAspect="1"/>
          </p:cNvPicPr>
          <p:nvPr/>
        </p:nvPicPr>
        <p:blipFill>
          <a:blip r:embed="rId2"/>
          <a:stretch>
            <a:fillRect/>
          </a:stretch>
        </p:blipFill>
        <p:spPr>
          <a:xfrm>
            <a:off x="3613717" y="2372933"/>
            <a:ext cx="2104502" cy="4127492"/>
          </a:xfrm>
          <a:prstGeom prst="rect">
            <a:avLst/>
          </a:prstGeom>
        </p:spPr>
      </p:pic>
    </p:spTree>
    <p:extLst>
      <p:ext uri="{BB962C8B-B14F-4D97-AF65-F5344CB8AC3E}">
        <p14:creationId xmlns:p14="http://schemas.microsoft.com/office/powerpoint/2010/main" val="2459242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8B1AE167-D054-764C-BACC-ED984C6437DA}"/>
              </a:ext>
            </a:extLst>
          </p:cNvPr>
          <p:cNvSpPr txBox="1"/>
          <p:nvPr/>
        </p:nvSpPr>
        <p:spPr>
          <a:xfrm>
            <a:off x="592429" y="951689"/>
            <a:ext cx="8673190" cy="1200329"/>
          </a:xfrm>
          <a:prstGeom prst="rect">
            <a:avLst/>
          </a:prstGeom>
          <a:noFill/>
        </p:spPr>
        <p:txBody>
          <a:bodyPr wrap="square">
            <a:spAutoFit/>
          </a:bodyPr>
          <a:lstStyle/>
          <a:p>
            <a:pPr algn="r"/>
            <a:r>
              <a:rPr lang="fa-IR" b="0" i="0" dirty="0">
                <a:effectLst/>
                <a:latin typeface="IR Yekan"/>
              </a:rPr>
              <a:t>در این حرکت صاف ایستاده و وزنه‌ای حدودا یک کیلو گرمی را بر روی سر خود بگذارید. سپس سر خود را به آرامی به سمت بالا بکشید تا انحنای گردن کمتر شود. در این مرحله کشش را در عضلات پشت گردن خود حس خواهید کرد و به مرور وضعیت قرارگیری سر و گردنتان بهبود خواهد یافت.</a:t>
            </a:r>
            <a:endParaRPr lang="fa-IR" dirty="0"/>
          </a:p>
        </p:txBody>
      </p:sp>
      <p:pic>
        <p:nvPicPr>
          <p:cNvPr id="7" name="تصویر 6">
            <a:extLst>
              <a:ext uri="{FF2B5EF4-FFF2-40B4-BE49-F238E27FC236}">
                <a16:creationId xmlns="" xmlns:a16="http://schemas.microsoft.com/office/drawing/2014/main" id="{7E96D213-7F7C-DE4A-9820-A366AFBEE984}"/>
              </a:ext>
            </a:extLst>
          </p:cNvPr>
          <p:cNvPicPr>
            <a:picLocks noChangeAspect="1"/>
          </p:cNvPicPr>
          <p:nvPr/>
        </p:nvPicPr>
        <p:blipFill>
          <a:blip r:embed="rId2"/>
          <a:stretch>
            <a:fillRect/>
          </a:stretch>
        </p:blipFill>
        <p:spPr>
          <a:xfrm>
            <a:off x="2577118" y="2015550"/>
            <a:ext cx="3527468" cy="4707185"/>
          </a:xfrm>
          <a:prstGeom prst="rect">
            <a:avLst/>
          </a:prstGeom>
        </p:spPr>
      </p:pic>
    </p:spTree>
    <p:extLst>
      <p:ext uri="{BB962C8B-B14F-4D97-AF65-F5344CB8AC3E}">
        <p14:creationId xmlns:p14="http://schemas.microsoft.com/office/powerpoint/2010/main" val="2548793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89DBA048-4648-5C4D-9ECD-DFF1D32B3977}"/>
              </a:ext>
            </a:extLst>
          </p:cNvPr>
          <p:cNvSpPr txBox="1"/>
          <p:nvPr/>
        </p:nvSpPr>
        <p:spPr>
          <a:xfrm>
            <a:off x="167121" y="779984"/>
            <a:ext cx="9187270" cy="2031325"/>
          </a:xfrm>
          <a:prstGeom prst="rect">
            <a:avLst/>
          </a:prstGeom>
          <a:noFill/>
        </p:spPr>
        <p:txBody>
          <a:bodyPr wrap="square">
            <a:spAutoFit/>
          </a:bodyPr>
          <a:lstStyle/>
          <a:p>
            <a:pPr algn="r" rtl="1" fontAlgn="base"/>
            <a:r>
              <a:rPr lang="fa-IR" b="0" i="0" dirty="0">
                <a:effectLst/>
                <a:latin typeface="IR Yekan"/>
              </a:rPr>
              <a:t>هنگام شروع این حرکت اصلاحی دست خود را روی پیشانی بگذارید و سر خود را با فشار دست به عقب حرکت دهید. در همین هنگام سعی کنید در جهت مخالف، سر خود را به کف دست و رو به جلو فشار دهید. در این حالت، سر حرکتی نمی‌کند، ولی مقاومت ایجاد شده باعث تقویت و انقباض عضلات جلوی گردن می‌گردد.</a:t>
            </a:r>
          </a:p>
          <a:p>
            <a:pPr algn="r" rtl="1" fontAlgn="base"/>
            <a:r>
              <a:rPr lang="fa-IR" b="0" i="0" dirty="0">
                <a:effectLst/>
                <a:latin typeface="IR Yekan"/>
              </a:rPr>
              <a:t>عضلات جلوی گردن به عنوان حامی و ثبات دهنده‌ی گردن محسوب می‌شوند و در خم نمودن مهره‌های گردن نیز، نقش بسیار مهمی دارند. این حرکت برای تقویت این عضلات و قرارگیری گردن در وضعیت صحیح، بسیار مفید می‌باشد.</a:t>
            </a:r>
          </a:p>
        </p:txBody>
      </p:sp>
      <p:pic>
        <p:nvPicPr>
          <p:cNvPr id="7" name="تصویر 6">
            <a:extLst>
              <a:ext uri="{FF2B5EF4-FFF2-40B4-BE49-F238E27FC236}">
                <a16:creationId xmlns="" xmlns:a16="http://schemas.microsoft.com/office/drawing/2014/main" id="{C2E9BD42-4B60-744F-A685-18C67AAC06AC}"/>
              </a:ext>
            </a:extLst>
          </p:cNvPr>
          <p:cNvPicPr>
            <a:picLocks noChangeAspect="1"/>
          </p:cNvPicPr>
          <p:nvPr/>
        </p:nvPicPr>
        <p:blipFill>
          <a:blip r:embed="rId2"/>
          <a:stretch>
            <a:fillRect/>
          </a:stretch>
        </p:blipFill>
        <p:spPr>
          <a:xfrm>
            <a:off x="2433801" y="2811308"/>
            <a:ext cx="3979877" cy="3979877"/>
          </a:xfrm>
          <a:prstGeom prst="rect">
            <a:avLst/>
          </a:prstGeom>
        </p:spPr>
      </p:pic>
    </p:spTree>
    <p:extLst>
      <p:ext uri="{BB962C8B-B14F-4D97-AF65-F5344CB8AC3E}">
        <p14:creationId xmlns:p14="http://schemas.microsoft.com/office/powerpoint/2010/main" val="2852667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4">
            <a:extLst>
              <a:ext uri="{FF2B5EF4-FFF2-40B4-BE49-F238E27FC236}">
                <a16:creationId xmlns="" xmlns:a16="http://schemas.microsoft.com/office/drawing/2014/main" id="{5E88249D-E844-CA40-9863-B90DB57183BB}"/>
              </a:ext>
            </a:extLst>
          </p:cNvPr>
          <p:cNvPicPr>
            <a:picLocks noChangeAspect="1"/>
          </p:cNvPicPr>
          <p:nvPr/>
        </p:nvPicPr>
        <p:blipFill>
          <a:blip r:embed="rId2"/>
          <a:stretch>
            <a:fillRect/>
          </a:stretch>
        </p:blipFill>
        <p:spPr>
          <a:xfrm>
            <a:off x="1465536" y="2284620"/>
            <a:ext cx="6107241" cy="4370494"/>
          </a:xfrm>
          <a:prstGeom prst="rect">
            <a:avLst/>
          </a:prstGeom>
        </p:spPr>
      </p:pic>
      <p:sp>
        <p:nvSpPr>
          <p:cNvPr id="7" name="کادر متن 6">
            <a:extLst>
              <a:ext uri="{FF2B5EF4-FFF2-40B4-BE49-F238E27FC236}">
                <a16:creationId xmlns="" xmlns:a16="http://schemas.microsoft.com/office/drawing/2014/main" id="{3BB9F785-0F71-D849-8190-85A8C3F90351}"/>
              </a:ext>
            </a:extLst>
          </p:cNvPr>
          <p:cNvSpPr txBox="1"/>
          <p:nvPr/>
        </p:nvSpPr>
        <p:spPr>
          <a:xfrm>
            <a:off x="386366" y="958230"/>
            <a:ext cx="9148329" cy="646331"/>
          </a:xfrm>
          <a:prstGeom prst="rect">
            <a:avLst/>
          </a:prstGeom>
          <a:noFill/>
        </p:spPr>
        <p:txBody>
          <a:bodyPr wrap="square">
            <a:spAutoFit/>
          </a:bodyPr>
          <a:lstStyle/>
          <a:p>
            <a:pPr algn="r"/>
            <a:r>
              <a:rPr lang="fa-IR" b="0" i="0" dirty="0">
                <a:effectLst/>
                <a:latin typeface="IR Yekan"/>
              </a:rPr>
              <a:t>در وضعیت ایستاده قرار بگیرید و سعی کنید سر خود را مرتب به عقب حرکت دهید ، بدون اینکه چانه‌ی خود را به بالا یا پایین ببرید.</a:t>
            </a:r>
            <a:endParaRPr lang="fa-IR" dirty="0"/>
          </a:p>
        </p:txBody>
      </p:sp>
    </p:spTree>
    <p:extLst>
      <p:ext uri="{BB962C8B-B14F-4D97-AF65-F5344CB8AC3E}">
        <p14:creationId xmlns:p14="http://schemas.microsoft.com/office/powerpoint/2010/main" val="4099509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4EED09D7-3D8E-9C4C-809B-E690C890E1D1}"/>
              </a:ext>
            </a:extLst>
          </p:cNvPr>
          <p:cNvSpPr txBox="1"/>
          <p:nvPr/>
        </p:nvSpPr>
        <p:spPr>
          <a:xfrm>
            <a:off x="244700" y="916220"/>
            <a:ext cx="9169904" cy="923330"/>
          </a:xfrm>
          <a:prstGeom prst="rect">
            <a:avLst/>
          </a:prstGeom>
          <a:noFill/>
        </p:spPr>
        <p:txBody>
          <a:bodyPr wrap="square">
            <a:spAutoFit/>
          </a:bodyPr>
          <a:lstStyle/>
          <a:p>
            <a:pPr algn="r" rtl="1" fontAlgn="base"/>
            <a:r>
              <a:rPr lang="fa-IR" b="0" i="0" dirty="0">
                <a:effectLst/>
                <a:latin typeface="IR Yekan"/>
              </a:rPr>
              <a:t>با کمری صاف و گردنی کشیده به بالا، بنشینید و توجه کنید که زاویه‌ی زانوی شما نود درجه باشد. سپس سعی کنید شانه‌های خود را به عقب ببرید و به یکدیگر نزدیک کنید. در این حالت ۳ ثانیه صبر کنید و سپس خود را رها سازید. می‌توانید این تمرین را روزی ده بار تکرار کنید.</a:t>
            </a:r>
          </a:p>
        </p:txBody>
      </p:sp>
      <p:pic>
        <p:nvPicPr>
          <p:cNvPr id="7" name="تصویر 6">
            <a:extLst>
              <a:ext uri="{FF2B5EF4-FFF2-40B4-BE49-F238E27FC236}">
                <a16:creationId xmlns="" xmlns:a16="http://schemas.microsoft.com/office/drawing/2014/main" id="{142DF03A-2B6E-7646-8359-2B8DC693A5B7}"/>
              </a:ext>
            </a:extLst>
          </p:cNvPr>
          <p:cNvPicPr>
            <a:picLocks noChangeAspect="1"/>
          </p:cNvPicPr>
          <p:nvPr/>
        </p:nvPicPr>
        <p:blipFill>
          <a:blip r:embed="rId2"/>
          <a:stretch>
            <a:fillRect/>
          </a:stretch>
        </p:blipFill>
        <p:spPr>
          <a:xfrm>
            <a:off x="1949223" y="2473884"/>
            <a:ext cx="5121278" cy="3881147"/>
          </a:xfrm>
          <a:prstGeom prst="rect">
            <a:avLst/>
          </a:prstGeom>
        </p:spPr>
      </p:pic>
    </p:spTree>
    <p:extLst>
      <p:ext uri="{BB962C8B-B14F-4D97-AF65-F5344CB8AC3E}">
        <p14:creationId xmlns:p14="http://schemas.microsoft.com/office/powerpoint/2010/main" val="356263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1318"/>
          </a:xfrm>
        </p:spPr>
        <p:txBody>
          <a:bodyPr/>
          <a:lstStyle/>
          <a:p>
            <a:pPr algn="r" rtl="1"/>
            <a:r>
              <a:rPr lang="fa-IR" dirty="0"/>
              <a:t>کج گردنی (تورتیکولی)</a:t>
            </a:r>
            <a:endParaRPr lang="en-US" dirty="0"/>
          </a:p>
        </p:txBody>
      </p:sp>
      <p:sp>
        <p:nvSpPr>
          <p:cNvPr id="3" name="Rectangle 2"/>
          <p:cNvSpPr/>
          <p:nvPr/>
        </p:nvSpPr>
        <p:spPr>
          <a:xfrm>
            <a:off x="609729" y="1582753"/>
            <a:ext cx="8731877" cy="1200329"/>
          </a:xfrm>
          <a:prstGeom prst="rect">
            <a:avLst/>
          </a:prstGeom>
        </p:spPr>
        <p:txBody>
          <a:bodyPr wrap="square">
            <a:spAutoFit/>
          </a:bodyPr>
          <a:lstStyle/>
          <a:p>
            <a:pPr algn="r" rtl="1"/>
            <a:r>
              <a:rPr lang="fa-IR" dirty="0"/>
              <a:t>کج گردنی که به آن تورتیکولی یا پیچ خوردگی گردن هم می گویند، یک بیماری مادرزادی یا اکتسابی است. شایع‌ترین نوع این بیماری، کج گردنی عضلانی مادرزادی است. نوزادانی که از زمان تولد مبتلا به پیچ خوردگی هستند ممکن است والدین شان تا چند هفتگی آنها متوجه بروز این مشکل نشوند.</a:t>
            </a:r>
            <a:endParaRPr lang="en-US" dirty="0"/>
          </a:p>
        </p:txBody>
      </p:sp>
      <p:pic>
        <p:nvPicPr>
          <p:cNvPr id="4" name="Picture 3"/>
          <p:cNvPicPr>
            <a:picLocks noChangeAspect="1"/>
          </p:cNvPicPr>
          <p:nvPr/>
        </p:nvPicPr>
        <p:blipFill>
          <a:blip r:embed="rId2"/>
          <a:stretch>
            <a:fillRect/>
          </a:stretch>
        </p:blipFill>
        <p:spPr>
          <a:xfrm>
            <a:off x="1359914" y="2692930"/>
            <a:ext cx="4834824" cy="3943488"/>
          </a:xfrm>
          <a:prstGeom prst="rect">
            <a:avLst/>
          </a:prstGeom>
        </p:spPr>
      </p:pic>
    </p:spTree>
    <p:extLst>
      <p:ext uri="{BB962C8B-B14F-4D97-AF65-F5344CB8AC3E}">
        <p14:creationId xmlns:p14="http://schemas.microsoft.com/office/powerpoint/2010/main" val="800553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انواع کج گردنی</a:t>
            </a:r>
            <a:endParaRPr lang="en-US" dirty="0"/>
          </a:p>
        </p:txBody>
      </p:sp>
      <p:sp>
        <p:nvSpPr>
          <p:cNvPr id="3" name="Rectangle 2"/>
          <p:cNvSpPr/>
          <p:nvPr/>
        </p:nvSpPr>
        <p:spPr>
          <a:xfrm>
            <a:off x="206062" y="1840248"/>
            <a:ext cx="9414457" cy="3416320"/>
          </a:xfrm>
          <a:prstGeom prst="rect">
            <a:avLst/>
          </a:prstGeom>
        </p:spPr>
        <p:txBody>
          <a:bodyPr wrap="square">
            <a:spAutoFit/>
          </a:bodyPr>
          <a:lstStyle/>
          <a:p>
            <a:pPr algn="r" rtl="1"/>
            <a:r>
              <a:rPr lang="fa-IR" b="1" dirty="0">
                <a:solidFill>
                  <a:schemeClr val="accent2"/>
                </a:solidFill>
              </a:rPr>
              <a:t>کج گردنی عضلانی مادرزادی: </a:t>
            </a:r>
            <a:r>
              <a:rPr lang="fa-IR" dirty="0"/>
              <a:t>نوزادان در زمان تولد با این عارضه به دنیا می آیند. به میزان زیادی با فیزیوتراپی درمان می‌شود.</a:t>
            </a:r>
          </a:p>
          <a:p>
            <a:pPr algn="r" rtl="1"/>
            <a:endParaRPr lang="fa-IR" dirty="0"/>
          </a:p>
          <a:p>
            <a:pPr algn="r" rtl="1"/>
            <a:endParaRPr lang="fa-IR" dirty="0"/>
          </a:p>
          <a:p>
            <a:pPr algn="r" rtl="1"/>
            <a:r>
              <a:rPr lang="fa-IR" b="1" dirty="0">
                <a:solidFill>
                  <a:schemeClr val="accent2"/>
                </a:solidFill>
              </a:rPr>
              <a:t>کج گردنی اکتسابی: </a:t>
            </a:r>
            <a:r>
              <a:rPr lang="fa-IR" dirty="0"/>
              <a:t>این عارضه معمولاً به صورت تدریجی یا به سرعت در 4 تا 6 ماهگی دوران نوزادی یا پس از آن و در بزرگسالی اتفاق می‌افتد. تورتیکولی اکتسابی ممکن است خوش‌خیم باشد و یا نشانه وجود بیماری‌های خطرناک و جدی باشد.</a:t>
            </a:r>
          </a:p>
          <a:p>
            <a:pPr algn="r" rtl="1"/>
            <a:endParaRPr lang="fa-IR" dirty="0"/>
          </a:p>
          <a:p>
            <a:pPr algn="r" rtl="1"/>
            <a:endParaRPr lang="fa-IR" dirty="0"/>
          </a:p>
          <a:p>
            <a:pPr algn="r" rtl="1"/>
            <a:r>
              <a:rPr lang="fa-IR" b="1" dirty="0">
                <a:solidFill>
                  <a:schemeClr val="accent2"/>
                </a:solidFill>
              </a:rPr>
              <a:t>کج گردنی اسپاسمی: </a:t>
            </a:r>
            <a:r>
              <a:rPr lang="fa-IR" dirty="0"/>
              <a:t>این عارضه به خاطر اسپاسم در عضلات گردن به وجود می آید و باعث کج شدن یا چرخش گردن به یک سمت می‌شود. این اختلال به ندرت اتفاق می افتد ممکن است در هر سنی اتفاق بیفتد.</a:t>
            </a:r>
            <a:endParaRPr lang="en-US" dirty="0"/>
          </a:p>
        </p:txBody>
      </p:sp>
    </p:spTree>
    <p:extLst>
      <p:ext uri="{BB962C8B-B14F-4D97-AF65-F5344CB8AC3E}">
        <p14:creationId xmlns:p14="http://schemas.microsoft.com/office/powerpoint/2010/main" val="4164338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کج گردنی عضلانی مادرزادی</a:t>
            </a:r>
            <a:br>
              <a:rPr lang="fa-IR" dirty="0"/>
            </a:br>
            <a:endParaRPr lang="en-US" dirty="0"/>
          </a:p>
        </p:txBody>
      </p:sp>
      <p:sp>
        <p:nvSpPr>
          <p:cNvPr id="3" name="Rectangle 2"/>
          <p:cNvSpPr/>
          <p:nvPr/>
        </p:nvSpPr>
        <p:spPr>
          <a:xfrm>
            <a:off x="210485" y="2049355"/>
            <a:ext cx="9530366" cy="3139321"/>
          </a:xfrm>
          <a:prstGeom prst="rect">
            <a:avLst/>
          </a:prstGeom>
        </p:spPr>
        <p:txBody>
          <a:bodyPr wrap="square">
            <a:spAutoFit/>
          </a:bodyPr>
          <a:lstStyle/>
          <a:p>
            <a:pPr marL="285750" indent="-285750" algn="r" rtl="1">
              <a:buClr>
                <a:schemeClr val="accent2"/>
              </a:buClr>
              <a:buFont typeface="Trebuchet MS" panose="020B0603020202020204" pitchFamily="34" charset="0"/>
              <a:buChar char="●"/>
            </a:pPr>
            <a:r>
              <a:rPr lang="fa-IR" dirty="0"/>
              <a:t>نحوه قرار گرفتن جنین در رحم مادر</a:t>
            </a:r>
          </a:p>
          <a:p>
            <a:pPr marL="285750" indent="-285750" algn="r" rtl="1">
              <a:buClr>
                <a:schemeClr val="accent2"/>
              </a:buClr>
              <a:buFont typeface="Trebuchet MS" panose="020B0603020202020204" pitchFamily="34" charset="0"/>
              <a:buChar char="●"/>
            </a:pPr>
            <a:endParaRPr lang="fa-IR" dirty="0"/>
          </a:p>
          <a:p>
            <a:pPr marL="285750" indent="-285750" algn="r" rtl="1">
              <a:buClr>
                <a:schemeClr val="accent2"/>
              </a:buClr>
              <a:buFont typeface="Trebuchet MS" panose="020B0603020202020204" pitchFamily="34" charset="0"/>
              <a:buChar char="●"/>
            </a:pPr>
            <a:r>
              <a:rPr lang="fa-IR" dirty="0"/>
              <a:t>غیرطبیعی بودن حالت ماهیچه استرنوکلئیدوماستوئید</a:t>
            </a:r>
          </a:p>
          <a:p>
            <a:pPr marL="285750" indent="-285750" algn="r" rtl="1">
              <a:buClr>
                <a:schemeClr val="accent2"/>
              </a:buClr>
              <a:buFont typeface="Trebuchet MS" panose="020B0603020202020204" pitchFamily="34" charset="0"/>
              <a:buChar char="●"/>
            </a:pPr>
            <a:endParaRPr lang="fa-IR" dirty="0"/>
          </a:p>
          <a:p>
            <a:pPr marL="285750" indent="-285750" algn="r" rtl="1">
              <a:buClr>
                <a:schemeClr val="accent2"/>
              </a:buClr>
              <a:buFont typeface="Trebuchet MS" panose="020B0603020202020204" pitchFamily="34" charset="0"/>
              <a:buChar char="●"/>
            </a:pPr>
            <a:r>
              <a:rPr lang="fa-IR" dirty="0"/>
              <a:t>آسیب‌دیدگی عضلات در زمان تولد</a:t>
            </a:r>
          </a:p>
          <a:p>
            <a:pPr marL="285750" indent="-285750" algn="r" rtl="1">
              <a:buClr>
                <a:schemeClr val="accent2"/>
              </a:buClr>
              <a:buFont typeface="Trebuchet MS" panose="020B0603020202020204" pitchFamily="34" charset="0"/>
              <a:buChar char="●"/>
            </a:pPr>
            <a:endParaRPr lang="fa-IR" dirty="0"/>
          </a:p>
          <a:p>
            <a:pPr marL="285750" indent="-285750" algn="r" rtl="1">
              <a:buClr>
                <a:schemeClr val="accent2"/>
              </a:buClr>
              <a:buFont typeface="Trebuchet MS" panose="020B0603020202020204" pitchFamily="34" charset="0"/>
              <a:buChar char="●"/>
            </a:pPr>
            <a:r>
              <a:rPr lang="fa-IR" dirty="0"/>
              <a:t>ناهنجاری‌های استخوانی مادرزادی در ستون فقرات گردنی با چرخش غیرعادی بعضی از مهره های ستون فقرات گردن که به ندرت اتفاق می افتد.</a:t>
            </a:r>
          </a:p>
          <a:p>
            <a:pPr marL="285750" indent="-285750" algn="r" rtl="1">
              <a:buClr>
                <a:schemeClr val="accent2"/>
              </a:buClr>
              <a:buFont typeface="Trebuchet MS" panose="020B0603020202020204" pitchFamily="34" charset="0"/>
              <a:buChar char="●"/>
            </a:pPr>
            <a:endParaRPr lang="fa-IR" dirty="0"/>
          </a:p>
          <a:p>
            <a:pPr marL="285750" indent="-285750" algn="r" rtl="1">
              <a:buClr>
                <a:schemeClr val="accent2"/>
              </a:buClr>
              <a:buFont typeface="Trebuchet MS" panose="020B0603020202020204" pitchFamily="34" charset="0"/>
              <a:buChar char="●"/>
            </a:pPr>
            <a:r>
              <a:rPr lang="fa-IR" dirty="0"/>
              <a:t>ناهنجاری‌های مادرزادی استخوانی در بخش بالایی ستون فقرات گردن که جزء علل نادر این عارضه است.</a:t>
            </a:r>
            <a:endParaRPr lang="en-US" dirty="0"/>
          </a:p>
        </p:txBody>
      </p:sp>
    </p:spTree>
    <p:extLst>
      <p:ext uri="{BB962C8B-B14F-4D97-AF65-F5344CB8AC3E}">
        <p14:creationId xmlns:p14="http://schemas.microsoft.com/office/powerpoint/2010/main" val="5797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65" y="352023"/>
            <a:ext cx="8596668" cy="1320800"/>
          </a:xfrm>
        </p:spPr>
        <p:txBody>
          <a:bodyPr/>
          <a:lstStyle/>
          <a:p>
            <a:pPr algn="r" rtl="1"/>
            <a:r>
              <a:rPr lang="fa-IR" dirty="0"/>
              <a:t>سر به جلو </a:t>
            </a:r>
            <a:r>
              <a:rPr lang="en-US" dirty="0"/>
              <a:t>FHP</a:t>
            </a:r>
          </a:p>
        </p:txBody>
      </p:sp>
      <p:sp>
        <p:nvSpPr>
          <p:cNvPr id="3" name="Content Placeholder 2"/>
          <p:cNvSpPr>
            <a:spLocks noGrp="1"/>
          </p:cNvSpPr>
          <p:nvPr>
            <p:ph idx="1"/>
          </p:nvPr>
        </p:nvSpPr>
        <p:spPr>
          <a:xfrm>
            <a:off x="0" y="1305701"/>
            <a:ext cx="9608853" cy="3171265"/>
          </a:xfrm>
        </p:spPr>
        <p:txBody>
          <a:bodyPr/>
          <a:lstStyle/>
          <a:p>
            <a:pPr algn="r" rtl="1"/>
            <a:r>
              <a:rPr lang="fa-IR" dirty="0">
                <a:solidFill>
                  <a:schemeClr val="tx1"/>
                </a:solidFill>
              </a:rPr>
              <a:t>یکی از مشکلات شایعی که در اکثر جامعه امروز شهرنشین و افرادی که پشت کامپیوتر می باشند ، اختلال شایعی به نام ناهنجاری سر به جلو یا </a:t>
            </a:r>
            <a:r>
              <a:rPr lang="en-US" dirty="0">
                <a:solidFill>
                  <a:schemeClr val="tx1"/>
                </a:solidFill>
              </a:rPr>
              <a:t>FHP  Forward head posture </a:t>
            </a:r>
            <a:r>
              <a:rPr lang="fa-IR" dirty="0">
                <a:solidFill>
                  <a:schemeClr val="tx1"/>
                </a:solidFill>
              </a:rPr>
              <a:t>می باشد. سندروم سر و گردن به جلو ، درجامعه امروزی شیوع بسیار زیادی دارد. ستون فقرات در ناحیه گردن به سمت جلو تحدب دارد. چنانچه این انحنا بیش از حد طبیعی آن باشد به آن عارضه سر به جلو می گویند. در این این ناهنجاری سر جلوتر از گردن قرار میگیرد یعنی هنگامی که سر متمایل به جلو باشد لاله گوش و وسط بازو در یک راستا نیستند و لاله گوش جلوتر قرار دارد ، بنابراین فشار زیادی روی مفاصل فکی گیجگاهی و مفاصل گردن و عضلات پشت گردن وارد می شود. عامل ایجاد این ناهنجاری را می توان عدم قرار گرفتن ستون فقرات در وضعیت صحیح دانست. یعنی فرد به صورت عادت، گردن را نسبت به خط ستون فقرات جلوتر قرار می دهد. همچنین قوز کردن نیز تا حدی بر این عارضه تأثیر گذار است. </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042371" y="4263122"/>
            <a:ext cx="3078867" cy="2335043"/>
          </a:xfrm>
          <a:prstGeom prst="rect">
            <a:avLst/>
          </a:prstGeom>
        </p:spPr>
      </p:pic>
    </p:spTree>
    <p:extLst>
      <p:ext uri="{BB962C8B-B14F-4D97-AF65-F5344CB8AC3E}">
        <p14:creationId xmlns:p14="http://schemas.microsoft.com/office/powerpoint/2010/main" val="3154486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728" y="287628"/>
            <a:ext cx="8596668" cy="1320800"/>
          </a:xfrm>
        </p:spPr>
        <p:txBody>
          <a:bodyPr/>
          <a:lstStyle/>
          <a:p>
            <a:pPr algn="r" rtl="1"/>
            <a:r>
              <a:rPr lang="fa-IR" dirty="0"/>
              <a:t>کج گردنی اکتسابی</a:t>
            </a:r>
            <a:endParaRPr lang="en-US" dirty="0"/>
          </a:p>
        </p:txBody>
      </p:sp>
      <p:sp>
        <p:nvSpPr>
          <p:cNvPr id="3" name="Rectangle 2"/>
          <p:cNvSpPr/>
          <p:nvPr/>
        </p:nvSpPr>
        <p:spPr>
          <a:xfrm>
            <a:off x="257577" y="1183425"/>
            <a:ext cx="9337184" cy="5355312"/>
          </a:xfrm>
          <a:prstGeom prst="rect">
            <a:avLst/>
          </a:prstGeom>
        </p:spPr>
        <p:txBody>
          <a:bodyPr wrap="square">
            <a:spAutoFit/>
          </a:bodyPr>
          <a:lstStyle/>
          <a:p>
            <a:pPr algn="r" rtl="1"/>
            <a:r>
              <a:rPr lang="fa-IR" dirty="0"/>
              <a:t>مهم‌ترین دلیل ابتلا به کج گردنی اکتسابی، آسیب‌دیدگی گردن است که باعث کشیدگی عضلانی یا رگ به رگ شدن عضلات نگهدارنده سر و کنترل‌کننده‌ی گردن می‌شود. از دلایل ابتلا به تورتیکولی اکتسابی می توان به موارد زیر اشاره کرد:</a:t>
            </a:r>
          </a:p>
          <a:p>
            <a:pPr algn="r" rtl="1"/>
            <a:endParaRPr lang="fa-IR" dirty="0"/>
          </a:p>
          <a:p>
            <a:pPr marL="285750" indent="-285750" algn="r" rtl="1">
              <a:lnSpc>
                <a:spcPct val="150000"/>
              </a:lnSpc>
              <a:buClr>
                <a:schemeClr val="accent2"/>
              </a:buClr>
              <a:buFont typeface="Trebuchet MS" panose="020B0603020202020204" pitchFamily="34" charset="0"/>
              <a:buChar char="●"/>
            </a:pPr>
            <a:r>
              <a:rPr lang="fa-IR" dirty="0"/>
              <a:t>عفونت‌های تنفسی و بافت نرم گردن</a:t>
            </a:r>
          </a:p>
          <a:p>
            <a:pPr marL="285750" indent="-285750" algn="r" rtl="1">
              <a:lnSpc>
                <a:spcPct val="150000"/>
              </a:lnSpc>
              <a:buClr>
                <a:schemeClr val="accent2"/>
              </a:buClr>
              <a:buFont typeface="Trebuchet MS" panose="020B0603020202020204" pitchFamily="34" charset="0"/>
              <a:buChar char="●"/>
            </a:pPr>
            <a:r>
              <a:rPr lang="fa-IR" dirty="0"/>
              <a:t>ناهنجاری در ستون فقرات گردنی</a:t>
            </a:r>
          </a:p>
          <a:p>
            <a:pPr marL="285750" indent="-285750" algn="r" rtl="1">
              <a:lnSpc>
                <a:spcPct val="150000"/>
              </a:lnSpc>
              <a:buClr>
                <a:schemeClr val="accent2"/>
              </a:buClr>
              <a:buFont typeface="Trebuchet MS" panose="020B0603020202020204" pitchFamily="34" charset="0"/>
              <a:buChar char="●"/>
            </a:pPr>
            <a:r>
              <a:rPr lang="fa-IR" dirty="0"/>
              <a:t>واکنش‌های غیرعادی به برخی داروها</a:t>
            </a:r>
          </a:p>
          <a:p>
            <a:pPr marL="285750" indent="-285750" algn="r" rtl="1">
              <a:lnSpc>
                <a:spcPct val="150000"/>
              </a:lnSpc>
              <a:buClr>
                <a:schemeClr val="accent2"/>
              </a:buClr>
              <a:buFont typeface="Trebuchet MS" panose="020B0603020202020204" pitchFamily="34" charset="0"/>
              <a:buChar char="●"/>
            </a:pPr>
            <a:r>
              <a:rPr lang="fa-IR" dirty="0"/>
              <a:t>تصادفات رانندگی که باعث حرکت ناگهانی و شدید سر به سمت عقب یا جلو می‌شوند.</a:t>
            </a:r>
          </a:p>
          <a:p>
            <a:pPr marL="285750" indent="-285750" algn="r" rtl="1">
              <a:lnSpc>
                <a:spcPct val="150000"/>
              </a:lnSpc>
              <a:buClr>
                <a:schemeClr val="accent2"/>
              </a:buClr>
              <a:buFont typeface="Trebuchet MS" panose="020B0603020202020204" pitchFamily="34" charset="0"/>
              <a:buChar char="●"/>
            </a:pPr>
            <a:r>
              <a:rPr lang="fa-IR" dirty="0"/>
              <a:t>خوابیدن در حالتی که سر و گردن در وضعیت نامناسبی قرار بگیرند.</a:t>
            </a:r>
          </a:p>
          <a:p>
            <a:pPr marL="285750" indent="-285750" algn="r" rtl="1">
              <a:lnSpc>
                <a:spcPct val="150000"/>
              </a:lnSpc>
              <a:buClr>
                <a:schemeClr val="accent2"/>
              </a:buClr>
              <a:buFont typeface="Trebuchet MS" panose="020B0603020202020204" pitchFamily="34" charset="0"/>
              <a:buChar char="●"/>
            </a:pPr>
            <a:r>
              <a:rPr lang="fa-IR" dirty="0"/>
              <a:t>استرس‌های مداوم فیزیکی و روانی که باعث انقباض عضلات گردن می‌شوند.</a:t>
            </a:r>
          </a:p>
          <a:p>
            <a:pPr marL="285750" indent="-285750" algn="r" rtl="1">
              <a:lnSpc>
                <a:spcPct val="150000"/>
              </a:lnSpc>
              <a:buClr>
                <a:schemeClr val="accent2"/>
              </a:buClr>
              <a:buFont typeface="Trebuchet MS" panose="020B0603020202020204" pitchFamily="34" charset="0"/>
              <a:buChar char="●"/>
            </a:pPr>
            <a:r>
              <a:rPr lang="fa-IR" dirty="0"/>
              <a:t>نگاه کردن طولانی مدت به سمت بالا در حالی که کلاه‌های سنگین بر سر دارید.</a:t>
            </a:r>
          </a:p>
          <a:p>
            <a:pPr marL="285750" indent="-285750" algn="r" rtl="1">
              <a:lnSpc>
                <a:spcPct val="150000"/>
              </a:lnSpc>
              <a:buClr>
                <a:schemeClr val="accent2"/>
              </a:buClr>
              <a:buFont typeface="Trebuchet MS" panose="020B0603020202020204" pitchFamily="34" charset="0"/>
              <a:buChar char="●"/>
            </a:pPr>
            <a:r>
              <a:rPr lang="fa-IR" dirty="0"/>
              <a:t>فشار آمدن به گردن موقع ایستادن، نشستن، کار کردن، نگاه کردن به بالا</a:t>
            </a:r>
          </a:p>
          <a:p>
            <a:pPr marL="285750" indent="-285750" algn="r" rtl="1">
              <a:lnSpc>
                <a:spcPct val="150000"/>
              </a:lnSpc>
              <a:buClr>
                <a:schemeClr val="accent2"/>
              </a:buClr>
              <a:buFont typeface="Trebuchet MS" panose="020B0603020202020204" pitchFamily="34" charset="0"/>
              <a:buChar char="●"/>
            </a:pPr>
            <a:r>
              <a:rPr lang="fa-IR" dirty="0"/>
              <a:t>مکالمه تلفنی در حالتی که گوشی تلفن را با سر و شانه‌های خود نگه داشته اید.</a:t>
            </a:r>
          </a:p>
          <a:p>
            <a:pPr marL="285750" indent="-285750" algn="r" rtl="1">
              <a:lnSpc>
                <a:spcPct val="150000"/>
              </a:lnSpc>
              <a:buClr>
                <a:schemeClr val="accent2"/>
              </a:buClr>
              <a:buFont typeface="Trebuchet MS" panose="020B0603020202020204" pitchFamily="34" charset="0"/>
              <a:buChar char="●"/>
            </a:pPr>
            <a:r>
              <a:rPr lang="fa-IR" dirty="0"/>
              <a:t>در معرض سرما قرار گرفتن گردن وقتی که کنار یک پنجره باز یا داخل اتومبیل نشسته‌اید.</a:t>
            </a:r>
          </a:p>
        </p:txBody>
      </p:sp>
    </p:spTree>
    <p:extLst>
      <p:ext uri="{BB962C8B-B14F-4D97-AF65-F5344CB8AC3E}">
        <p14:creationId xmlns:p14="http://schemas.microsoft.com/office/powerpoint/2010/main" val="168692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کج گردنی اسپاسمی:</a:t>
            </a:r>
            <a:br>
              <a:rPr lang="fa-IR" dirty="0"/>
            </a:br>
            <a:endParaRPr lang="en-US" dirty="0"/>
          </a:p>
        </p:txBody>
      </p:sp>
      <p:sp>
        <p:nvSpPr>
          <p:cNvPr id="3" name="Rectangle 2"/>
          <p:cNvSpPr/>
          <p:nvPr/>
        </p:nvSpPr>
        <p:spPr>
          <a:xfrm>
            <a:off x="965916" y="1840125"/>
            <a:ext cx="8590208" cy="3416320"/>
          </a:xfrm>
          <a:prstGeom prst="rect">
            <a:avLst/>
          </a:prstGeom>
        </p:spPr>
        <p:txBody>
          <a:bodyPr wrap="square">
            <a:spAutoFit/>
          </a:bodyPr>
          <a:lstStyle/>
          <a:p>
            <a:pPr algn="r" rtl="1"/>
            <a:r>
              <a:rPr lang="fa-IR" dirty="0"/>
              <a:t>این نوع از کج گردنی در هر سنی بروز می کند و ممکن است به دلایل زیر ایجاد شود:</a:t>
            </a:r>
          </a:p>
          <a:p>
            <a:pPr algn="r" rtl="1"/>
            <a:endParaRPr lang="fa-IR" dirty="0"/>
          </a:p>
          <a:p>
            <a:pPr marL="285750" indent="-285750" algn="r" rtl="1">
              <a:lnSpc>
                <a:spcPct val="200000"/>
              </a:lnSpc>
              <a:buClr>
                <a:schemeClr val="accent2"/>
              </a:buClr>
              <a:buFont typeface="Trebuchet MS" panose="020B0603020202020204" pitchFamily="34" charset="0"/>
              <a:buChar char="●"/>
            </a:pPr>
            <a:r>
              <a:rPr lang="fa-IR" dirty="0"/>
              <a:t>آسیب‌دیدگی</a:t>
            </a:r>
          </a:p>
          <a:p>
            <a:pPr marL="285750" indent="-285750" algn="r" rtl="1">
              <a:lnSpc>
                <a:spcPct val="200000"/>
              </a:lnSpc>
              <a:buClr>
                <a:schemeClr val="accent2"/>
              </a:buClr>
              <a:buFont typeface="Trebuchet MS" panose="020B0603020202020204" pitchFamily="34" charset="0"/>
              <a:buChar char="●"/>
            </a:pPr>
            <a:r>
              <a:rPr lang="fa-IR" dirty="0"/>
              <a:t>سکته مغزی</a:t>
            </a:r>
          </a:p>
          <a:p>
            <a:pPr marL="285750" indent="-285750" algn="r" rtl="1">
              <a:lnSpc>
                <a:spcPct val="200000"/>
              </a:lnSpc>
              <a:buClr>
                <a:schemeClr val="accent2"/>
              </a:buClr>
              <a:buFont typeface="Trebuchet MS" panose="020B0603020202020204" pitchFamily="34" charset="0"/>
              <a:buChar char="●"/>
            </a:pPr>
            <a:r>
              <a:rPr lang="fa-IR" dirty="0"/>
              <a:t>تومور</a:t>
            </a:r>
          </a:p>
          <a:p>
            <a:pPr marL="285750" indent="-285750" algn="r" rtl="1">
              <a:lnSpc>
                <a:spcPct val="200000"/>
              </a:lnSpc>
              <a:buClr>
                <a:schemeClr val="accent2"/>
              </a:buClr>
              <a:buFont typeface="Trebuchet MS" panose="020B0603020202020204" pitchFamily="34" charset="0"/>
              <a:buChar char="●"/>
            </a:pPr>
            <a:r>
              <a:rPr lang="fa-IR" dirty="0"/>
              <a:t>قرار گرفتن در معرض سموم</a:t>
            </a:r>
          </a:p>
          <a:p>
            <a:pPr marL="285750" indent="-285750" algn="r" rtl="1">
              <a:lnSpc>
                <a:spcPct val="200000"/>
              </a:lnSpc>
              <a:buClr>
                <a:schemeClr val="accent2"/>
              </a:buClr>
              <a:buFont typeface="Trebuchet MS" panose="020B0603020202020204" pitchFamily="34" charset="0"/>
              <a:buChar char="●"/>
            </a:pPr>
            <a:r>
              <a:rPr lang="fa-IR" dirty="0"/>
              <a:t>استفاده از مواد مخدر</a:t>
            </a:r>
            <a:endParaRPr lang="en-US" dirty="0"/>
          </a:p>
        </p:txBody>
      </p:sp>
    </p:spTree>
    <p:extLst>
      <p:ext uri="{BB962C8B-B14F-4D97-AF65-F5344CB8AC3E}">
        <p14:creationId xmlns:p14="http://schemas.microsoft.com/office/powerpoint/2010/main" val="3124706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کج گردنی چه عوارضی به دنبال دارد؟</a:t>
            </a:r>
            <a:endParaRPr lang="en-US" dirty="0"/>
          </a:p>
        </p:txBody>
      </p:sp>
      <p:sp>
        <p:nvSpPr>
          <p:cNvPr id="3" name="Rectangle 2"/>
          <p:cNvSpPr/>
          <p:nvPr/>
        </p:nvSpPr>
        <p:spPr>
          <a:xfrm>
            <a:off x="677334" y="1766019"/>
            <a:ext cx="9067940" cy="3139321"/>
          </a:xfrm>
          <a:prstGeom prst="rect">
            <a:avLst/>
          </a:prstGeom>
        </p:spPr>
        <p:txBody>
          <a:bodyPr wrap="square">
            <a:spAutoFit/>
          </a:bodyPr>
          <a:lstStyle/>
          <a:p>
            <a:pPr algn="r" rtl="1"/>
            <a:r>
              <a:rPr lang="fa-IR" dirty="0"/>
              <a:t>عوارضی که دیستونی گردن ممکن است ایجاد کند عبارت است از:</a:t>
            </a:r>
          </a:p>
          <a:p>
            <a:pPr algn="r" rtl="1"/>
            <a:endParaRPr lang="fa-IR" dirty="0"/>
          </a:p>
          <a:p>
            <a:pPr algn="r" rtl="1"/>
            <a:endParaRPr lang="fa-IR" dirty="0"/>
          </a:p>
          <a:p>
            <a:pPr marL="285750" indent="-285750" algn="r" rtl="1">
              <a:lnSpc>
                <a:spcPct val="200000"/>
              </a:lnSpc>
              <a:buClr>
                <a:schemeClr val="accent2"/>
              </a:buClr>
              <a:buFont typeface="Trebuchet MS" panose="020B0603020202020204" pitchFamily="34" charset="0"/>
              <a:buChar char="●"/>
            </a:pPr>
            <a:r>
              <a:rPr lang="fa-IR" dirty="0"/>
              <a:t>درد و التهاب عضلات به خاطر چرخش بیش از حد آنها</a:t>
            </a:r>
          </a:p>
          <a:p>
            <a:pPr marL="285750" indent="-285750" algn="r" rtl="1">
              <a:lnSpc>
                <a:spcPct val="200000"/>
              </a:lnSpc>
              <a:buClr>
                <a:schemeClr val="accent2"/>
              </a:buClr>
              <a:buFont typeface="Trebuchet MS" panose="020B0603020202020204" pitchFamily="34" charset="0"/>
              <a:buChar char="●"/>
            </a:pPr>
            <a:r>
              <a:rPr lang="fa-IR" dirty="0"/>
              <a:t>بروز مشکلات عصبی در گردن و سر بخاطر درگیر شدن زیاد ریشه‌های عصبی ناحیه‌ی گردن</a:t>
            </a:r>
          </a:p>
          <a:p>
            <a:pPr marL="285750" indent="-285750" algn="r" rtl="1">
              <a:lnSpc>
                <a:spcPct val="200000"/>
              </a:lnSpc>
              <a:buClr>
                <a:schemeClr val="accent2"/>
              </a:buClr>
              <a:buFont typeface="Trebuchet MS" panose="020B0603020202020204" pitchFamily="34" charset="0"/>
              <a:buChar char="●"/>
            </a:pPr>
            <a:r>
              <a:rPr lang="fa-IR" dirty="0"/>
              <a:t>برگشت عارضه پس از درمان گرفتگی عضلات گردن و انجام عمل جراحی</a:t>
            </a:r>
          </a:p>
          <a:p>
            <a:pPr marL="285750" indent="-285750" algn="r" rtl="1">
              <a:lnSpc>
                <a:spcPct val="200000"/>
              </a:lnSpc>
              <a:buClr>
                <a:schemeClr val="accent2"/>
              </a:buClr>
              <a:buFont typeface="Trebuchet MS" panose="020B0603020202020204" pitchFamily="34" charset="0"/>
              <a:buChar char="●"/>
            </a:pPr>
            <a:r>
              <a:rPr lang="fa-IR" dirty="0"/>
              <a:t>سرگیجه، حالت تهوع، استفراغ و بی‌قراری در فرد در برخی از انواع تورتیکولی اکتسابی</a:t>
            </a:r>
            <a:endParaRPr lang="en-US" dirty="0"/>
          </a:p>
        </p:txBody>
      </p:sp>
    </p:spTree>
    <p:extLst>
      <p:ext uri="{BB962C8B-B14F-4D97-AF65-F5344CB8AC3E}">
        <p14:creationId xmlns:p14="http://schemas.microsoft.com/office/powerpoint/2010/main" val="2157458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درمان فیزیوتراپی</a:t>
            </a:r>
            <a:br>
              <a:rPr lang="fa-IR" dirty="0"/>
            </a:br>
            <a:endParaRPr lang="en-US" dirty="0"/>
          </a:p>
        </p:txBody>
      </p:sp>
      <p:sp>
        <p:nvSpPr>
          <p:cNvPr id="3" name="Rectangle 2"/>
          <p:cNvSpPr/>
          <p:nvPr/>
        </p:nvSpPr>
        <p:spPr>
          <a:xfrm>
            <a:off x="677334" y="2329647"/>
            <a:ext cx="8930307" cy="1754326"/>
          </a:xfrm>
          <a:prstGeom prst="rect">
            <a:avLst/>
          </a:prstGeom>
        </p:spPr>
        <p:txBody>
          <a:bodyPr wrap="square">
            <a:spAutoFit/>
          </a:bodyPr>
          <a:lstStyle/>
          <a:p>
            <a:pPr algn="r" rtl="1"/>
            <a:r>
              <a:rPr lang="fa-IR" dirty="0"/>
              <a:t>فیزیوتراپی یکی از راه‌های درمان و توان‌بخشی تورتیکولی کودکان و بزرگسالان است. فیزیوتراپیست از ترکیب ماساژ ملایم سر، تراکشن و کشش غیرفعال برای شل کردن بافت‌های گردن استفاده می‌کند. اغلب مواقع، عضله ای که در کجی گردن نقش دارد عضله ای است که باعث چرخش و حرکت سر به سمت طرفین می‌شود. اقدامات درمانی بر کشش و حرکت دادن عضله تمرکز دارد. همچنین فیزیوتراپیست شما می تواند از روشهای آزاد کننده اسپاسم عضلات مثل درای نیدلیگ و تکارتراپی استفاده کند.</a:t>
            </a:r>
            <a:endParaRPr lang="en-US" dirty="0"/>
          </a:p>
        </p:txBody>
      </p:sp>
    </p:spTree>
    <p:extLst>
      <p:ext uri="{BB962C8B-B14F-4D97-AF65-F5344CB8AC3E}">
        <p14:creationId xmlns:p14="http://schemas.microsoft.com/office/powerpoint/2010/main" val="1142562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عمل جراحی</a:t>
            </a:r>
            <a:br>
              <a:rPr lang="fa-IR" dirty="0"/>
            </a:br>
            <a:endParaRPr lang="en-US" dirty="0"/>
          </a:p>
        </p:txBody>
      </p:sp>
      <p:sp>
        <p:nvSpPr>
          <p:cNvPr id="3" name="Rectangle 2"/>
          <p:cNvSpPr/>
          <p:nvPr/>
        </p:nvSpPr>
        <p:spPr>
          <a:xfrm>
            <a:off x="1017431" y="2371533"/>
            <a:ext cx="8641724" cy="1200329"/>
          </a:xfrm>
          <a:prstGeom prst="rect">
            <a:avLst/>
          </a:prstGeom>
        </p:spPr>
        <p:txBody>
          <a:bodyPr wrap="square">
            <a:spAutoFit/>
          </a:bodyPr>
          <a:lstStyle/>
          <a:p>
            <a:pPr algn="r" rtl="1"/>
            <a:r>
              <a:rPr lang="fa-IR" dirty="0"/>
              <a:t>در اغلب موارد این عارضه خود به خود از بین می رود و به ندرت به عمل‌ جراحی نیاز است. جراحی فقط زمانی انجام می شود که روش‌های دیگر درمانی باعث کاهش کجی گردن نشده باشند. برای انجام این عمل جراحی، عصب‌های محرک عضلات آسیب دیده گردن برداشته می‌شوند. </a:t>
            </a:r>
            <a:endParaRPr lang="en-US" dirty="0"/>
          </a:p>
        </p:txBody>
      </p:sp>
    </p:spTree>
    <p:extLst>
      <p:ext uri="{BB962C8B-B14F-4D97-AF65-F5344CB8AC3E}">
        <p14:creationId xmlns:p14="http://schemas.microsoft.com/office/powerpoint/2010/main" val="1046966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B7D1D2ED-77A6-C64D-BB8C-0E0E8EDC4B85}"/>
              </a:ext>
            </a:extLst>
          </p:cNvPr>
          <p:cNvSpPr txBox="1"/>
          <p:nvPr/>
        </p:nvSpPr>
        <p:spPr>
          <a:xfrm>
            <a:off x="481616" y="1054636"/>
            <a:ext cx="9006661" cy="646331"/>
          </a:xfrm>
          <a:prstGeom prst="rect">
            <a:avLst/>
          </a:prstGeom>
          <a:noFill/>
        </p:spPr>
        <p:txBody>
          <a:bodyPr wrap="square">
            <a:spAutoFit/>
          </a:bodyPr>
          <a:lstStyle/>
          <a:p>
            <a:pPr algn="r" rtl="1"/>
            <a:r>
              <a:rPr lang="fa-IR" b="0" i="0" dirty="0" smtClean="0">
                <a:effectLst/>
                <a:latin typeface="Asayekan"/>
              </a:rPr>
              <a:t> </a:t>
            </a:r>
            <a:r>
              <a:rPr lang="fa-IR" b="0" i="0" dirty="0">
                <a:effectLst/>
                <a:latin typeface="Asayekan"/>
              </a:rPr>
              <a:t>کف دست را در سمتی که سر به آن طرف خم شده است گذاشته و بکوشید تا سر را به طرف مخالف فشار دهید.</a:t>
            </a:r>
            <a:endParaRPr lang="fa-IR" dirty="0"/>
          </a:p>
        </p:txBody>
      </p:sp>
      <p:pic>
        <p:nvPicPr>
          <p:cNvPr id="7" name="تصویر 6">
            <a:extLst>
              <a:ext uri="{FF2B5EF4-FFF2-40B4-BE49-F238E27FC236}">
                <a16:creationId xmlns="" xmlns:a16="http://schemas.microsoft.com/office/drawing/2014/main" id="{64292433-551A-4F4A-B1AC-1837B71B3769}"/>
              </a:ext>
            </a:extLst>
          </p:cNvPr>
          <p:cNvPicPr>
            <a:picLocks noChangeAspect="1"/>
          </p:cNvPicPr>
          <p:nvPr/>
        </p:nvPicPr>
        <p:blipFill>
          <a:blip r:embed="rId2"/>
          <a:stretch>
            <a:fillRect/>
          </a:stretch>
        </p:blipFill>
        <p:spPr>
          <a:xfrm>
            <a:off x="2765889" y="2116160"/>
            <a:ext cx="4438114" cy="4438114"/>
          </a:xfrm>
          <a:prstGeom prst="rect">
            <a:avLst/>
          </a:prstGeom>
        </p:spPr>
      </p:pic>
    </p:spTree>
    <p:extLst>
      <p:ext uri="{BB962C8B-B14F-4D97-AF65-F5344CB8AC3E}">
        <p14:creationId xmlns:p14="http://schemas.microsoft.com/office/powerpoint/2010/main" val="1776506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7B44A5AD-7608-D542-A9B1-5F9B68552920}"/>
              </a:ext>
            </a:extLst>
          </p:cNvPr>
          <p:cNvSpPr txBox="1"/>
          <p:nvPr/>
        </p:nvSpPr>
        <p:spPr>
          <a:xfrm>
            <a:off x="231820" y="1170628"/>
            <a:ext cx="9302875" cy="1200329"/>
          </a:xfrm>
          <a:prstGeom prst="rect">
            <a:avLst/>
          </a:prstGeom>
          <a:noFill/>
        </p:spPr>
        <p:txBody>
          <a:bodyPr wrap="square">
            <a:spAutoFit/>
          </a:bodyPr>
          <a:lstStyle/>
          <a:p>
            <a:pPr algn="r" rtl="1"/>
            <a:r>
              <a:rPr lang="fa-IR" b="0" i="0" dirty="0">
                <a:effectLst/>
                <a:latin typeface="Asayekan"/>
              </a:rPr>
              <a:t>دست خود را در بالای گوش سمتی که سر به آن طرف خم شده است قرار دهید و سعی کنید سر را به سمت مخالف کشش دهید. از طرف دیگر نیز سعی کنید که سر را به همان سمت اول حرکت دهید. در این حرکت عضلات خم کننده گردن منقبض می شوند ولی حرکتی صورت نمی گیرد</a:t>
            </a:r>
            <a:endParaRPr lang="fa-IR" dirty="0"/>
          </a:p>
        </p:txBody>
      </p:sp>
      <p:pic>
        <p:nvPicPr>
          <p:cNvPr id="7" name="تصویر 6">
            <a:extLst>
              <a:ext uri="{FF2B5EF4-FFF2-40B4-BE49-F238E27FC236}">
                <a16:creationId xmlns="" xmlns:a16="http://schemas.microsoft.com/office/drawing/2014/main" id="{B9C94968-3EA0-C647-9CB9-AE5294A74F81}"/>
              </a:ext>
            </a:extLst>
          </p:cNvPr>
          <p:cNvPicPr>
            <a:picLocks noChangeAspect="1"/>
          </p:cNvPicPr>
          <p:nvPr/>
        </p:nvPicPr>
        <p:blipFill rotWithShape="1">
          <a:blip r:embed="rId2"/>
          <a:srcRect l="25221" r="9126"/>
          <a:stretch/>
        </p:blipFill>
        <p:spPr>
          <a:xfrm>
            <a:off x="3447262" y="2370957"/>
            <a:ext cx="2871989" cy="4374560"/>
          </a:xfrm>
          <a:prstGeom prst="rect">
            <a:avLst/>
          </a:prstGeom>
        </p:spPr>
      </p:pic>
    </p:spTree>
    <p:extLst>
      <p:ext uri="{BB962C8B-B14F-4D97-AF65-F5344CB8AC3E}">
        <p14:creationId xmlns:p14="http://schemas.microsoft.com/office/powerpoint/2010/main" val="1733421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FC9F3FE3-557A-FD4D-B09B-C49DB9381CD6}"/>
              </a:ext>
            </a:extLst>
          </p:cNvPr>
          <p:cNvSpPr txBox="1"/>
          <p:nvPr/>
        </p:nvSpPr>
        <p:spPr>
          <a:xfrm>
            <a:off x="412124" y="716700"/>
            <a:ext cx="9006662" cy="923330"/>
          </a:xfrm>
          <a:prstGeom prst="rect">
            <a:avLst/>
          </a:prstGeom>
          <a:noFill/>
        </p:spPr>
        <p:txBody>
          <a:bodyPr wrap="square">
            <a:spAutoFit/>
          </a:bodyPr>
          <a:lstStyle/>
          <a:p>
            <a:pPr algn="r" rtl="1"/>
            <a:r>
              <a:rPr lang="fa-IR" b="0" i="0" dirty="0">
                <a:effectLst/>
                <a:latin typeface="Asayekan"/>
              </a:rPr>
              <a:t>ابتدا دست خود را مخالف سمتی که سر به آن طرف خم شده است گذاشته و سعی کنید سر را به همان سمت حرکت دهید از طرف دیگر سعی کنید که با دست مقاومت ایجاد کرده و مانع خم شدن سر شوید.</a:t>
            </a:r>
            <a:endParaRPr lang="fa-IR" dirty="0"/>
          </a:p>
        </p:txBody>
      </p:sp>
      <p:pic>
        <p:nvPicPr>
          <p:cNvPr id="7" name="تصویر 6">
            <a:extLst>
              <a:ext uri="{FF2B5EF4-FFF2-40B4-BE49-F238E27FC236}">
                <a16:creationId xmlns="" xmlns:a16="http://schemas.microsoft.com/office/drawing/2014/main" id="{00681C39-398F-EA4D-BFAD-F8C16B460BF8}"/>
              </a:ext>
            </a:extLst>
          </p:cNvPr>
          <p:cNvPicPr>
            <a:picLocks noChangeAspect="1"/>
          </p:cNvPicPr>
          <p:nvPr/>
        </p:nvPicPr>
        <p:blipFill rotWithShape="1">
          <a:blip r:embed="rId2"/>
          <a:srcRect l="13720" r="21636"/>
          <a:stretch/>
        </p:blipFill>
        <p:spPr>
          <a:xfrm>
            <a:off x="3337792" y="1897608"/>
            <a:ext cx="3155325" cy="4837358"/>
          </a:xfrm>
          <a:prstGeom prst="rect">
            <a:avLst/>
          </a:prstGeom>
        </p:spPr>
      </p:pic>
    </p:spTree>
    <p:extLst>
      <p:ext uri="{BB962C8B-B14F-4D97-AF65-F5344CB8AC3E}">
        <p14:creationId xmlns:p14="http://schemas.microsoft.com/office/powerpoint/2010/main" val="222583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BC2D66DC-B159-B94D-BE06-9ED168084565}"/>
              </a:ext>
            </a:extLst>
          </p:cNvPr>
          <p:cNvSpPr txBox="1"/>
          <p:nvPr/>
        </p:nvSpPr>
        <p:spPr>
          <a:xfrm>
            <a:off x="283335" y="1096730"/>
            <a:ext cx="9074817" cy="369332"/>
          </a:xfrm>
          <a:prstGeom prst="rect">
            <a:avLst/>
          </a:prstGeom>
          <a:noFill/>
        </p:spPr>
        <p:txBody>
          <a:bodyPr wrap="square">
            <a:spAutoFit/>
          </a:bodyPr>
          <a:lstStyle/>
          <a:p>
            <a:pPr algn="r" rtl="1"/>
            <a:r>
              <a:rPr lang="fa-IR" b="0" i="0" dirty="0">
                <a:effectLst/>
                <a:latin typeface="Asayekan"/>
              </a:rPr>
              <a:t>ابتدا سر را به سمت مخالف خم کنید، سپس به همان سمتی که خم کرده اید نیز بچرخانید.</a:t>
            </a:r>
            <a:endParaRPr lang="fa-IR" dirty="0"/>
          </a:p>
        </p:txBody>
      </p:sp>
      <p:pic>
        <p:nvPicPr>
          <p:cNvPr id="7" name="تصویر 6">
            <a:extLst>
              <a:ext uri="{FF2B5EF4-FFF2-40B4-BE49-F238E27FC236}">
                <a16:creationId xmlns="" xmlns:a16="http://schemas.microsoft.com/office/drawing/2014/main" id="{A0540755-53D1-F240-9227-CEF2AF7E510F}"/>
              </a:ext>
            </a:extLst>
          </p:cNvPr>
          <p:cNvPicPr>
            <a:picLocks noChangeAspect="1"/>
          </p:cNvPicPr>
          <p:nvPr/>
        </p:nvPicPr>
        <p:blipFill rotWithShape="1">
          <a:blip r:embed="rId2"/>
          <a:srcRect l="22052" r="23095"/>
          <a:stretch/>
        </p:blipFill>
        <p:spPr>
          <a:xfrm>
            <a:off x="2343955" y="2363120"/>
            <a:ext cx="2150771" cy="3920997"/>
          </a:xfrm>
          <a:prstGeom prst="rect">
            <a:avLst/>
          </a:prstGeom>
        </p:spPr>
      </p:pic>
      <p:pic>
        <p:nvPicPr>
          <p:cNvPr id="10" name="تصویر 9">
            <a:extLst>
              <a:ext uri="{FF2B5EF4-FFF2-40B4-BE49-F238E27FC236}">
                <a16:creationId xmlns="" xmlns:a16="http://schemas.microsoft.com/office/drawing/2014/main" id="{9B5BE281-5752-CE4C-8CE2-7EFA77A9D452}"/>
              </a:ext>
            </a:extLst>
          </p:cNvPr>
          <p:cNvPicPr>
            <a:picLocks noChangeAspect="1"/>
          </p:cNvPicPr>
          <p:nvPr/>
        </p:nvPicPr>
        <p:blipFill rotWithShape="1">
          <a:blip r:embed="rId3"/>
          <a:srcRect l="23218" r="20945"/>
          <a:stretch/>
        </p:blipFill>
        <p:spPr>
          <a:xfrm>
            <a:off x="5035639" y="2363120"/>
            <a:ext cx="2189408" cy="3920997"/>
          </a:xfrm>
          <a:prstGeom prst="rect">
            <a:avLst/>
          </a:prstGeom>
        </p:spPr>
      </p:pic>
    </p:spTree>
    <p:extLst>
      <p:ext uri="{BB962C8B-B14F-4D97-AF65-F5344CB8AC3E}">
        <p14:creationId xmlns:p14="http://schemas.microsoft.com/office/powerpoint/2010/main" val="1146645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2C5C2031-3157-5741-90E6-5B2B806765FF}"/>
              </a:ext>
            </a:extLst>
          </p:cNvPr>
          <p:cNvSpPr txBox="1"/>
          <p:nvPr/>
        </p:nvSpPr>
        <p:spPr>
          <a:xfrm>
            <a:off x="244699" y="871247"/>
            <a:ext cx="9019540" cy="923330"/>
          </a:xfrm>
          <a:prstGeom prst="rect">
            <a:avLst/>
          </a:prstGeom>
          <a:noFill/>
        </p:spPr>
        <p:txBody>
          <a:bodyPr wrap="square">
            <a:spAutoFit/>
          </a:bodyPr>
          <a:lstStyle/>
          <a:p>
            <a:pPr algn="r" rtl="1"/>
            <a:r>
              <a:rPr lang="fa-IR" b="0" i="0" dirty="0" smtClean="0">
                <a:effectLst/>
                <a:latin typeface="Asayekan"/>
              </a:rPr>
              <a:t>در </a:t>
            </a:r>
            <a:r>
              <a:rPr lang="fa-IR" b="0" i="0" dirty="0">
                <a:effectLst/>
                <a:latin typeface="Asayekan"/>
              </a:rPr>
              <a:t>وضعیت خوابیده به پهلو قرار بگیرید (مخالف سمتی که سر به آن طرف خم شده است) به گونه ای که سر از لبه تخت بیرون بیاید (بدون تماس با لبه تخت). حالا سر را رها کنید تا با استفاده از نیروی جاذبه زمین عضله کوتاه شده کشش یابد.</a:t>
            </a:r>
            <a:endParaRPr lang="fa-IR" dirty="0"/>
          </a:p>
        </p:txBody>
      </p:sp>
      <p:pic>
        <p:nvPicPr>
          <p:cNvPr id="7" name="تصویر 6">
            <a:extLst>
              <a:ext uri="{FF2B5EF4-FFF2-40B4-BE49-F238E27FC236}">
                <a16:creationId xmlns="" xmlns:a16="http://schemas.microsoft.com/office/drawing/2014/main" id="{C8E4702F-5016-FF4A-B597-ED3575762962}"/>
              </a:ext>
            </a:extLst>
          </p:cNvPr>
          <p:cNvPicPr>
            <a:picLocks noChangeAspect="1"/>
          </p:cNvPicPr>
          <p:nvPr/>
        </p:nvPicPr>
        <p:blipFill rotWithShape="1">
          <a:blip r:embed="rId2"/>
          <a:srcRect t="20195" b="22071"/>
          <a:stretch/>
        </p:blipFill>
        <p:spPr>
          <a:xfrm>
            <a:off x="2143925" y="2807595"/>
            <a:ext cx="5776582" cy="3334969"/>
          </a:xfrm>
          <a:prstGeom prst="rect">
            <a:avLst/>
          </a:prstGeom>
        </p:spPr>
      </p:pic>
    </p:spTree>
    <p:extLst>
      <p:ext uri="{BB962C8B-B14F-4D97-AF65-F5344CB8AC3E}">
        <p14:creationId xmlns:p14="http://schemas.microsoft.com/office/powerpoint/2010/main" val="173351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تشخیص عارضه سر به جلو </a:t>
            </a:r>
            <a:r>
              <a:rPr lang="en-US" dirty="0"/>
              <a:t>FHP :</a:t>
            </a:r>
          </a:p>
        </p:txBody>
      </p:sp>
      <p:sp>
        <p:nvSpPr>
          <p:cNvPr id="3" name="Rectangle 2"/>
          <p:cNvSpPr/>
          <p:nvPr/>
        </p:nvSpPr>
        <p:spPr>
          <a:xfrm>
            <a:off x="225380" y="2199426"/>
            <a:ext cx="9500575" cy="2308324"/>
          </a:xfrm>
          <a:prstGeom prst="rect">
            <a:avLst/>
          </a:prstGeom>
        </p:spPr>
        <p:txBody>
          <a:bodyPr wrap="square">
            <a:spAutoFit/>
          </a:bodyPr>
          <a:lstStyle/>
          <a:p>
            <a:pPr algn="r" rtl="1"/>
            <a:r>
              <a:rPr lang="fa-IR" dirty="0"/>
              <a:t>معاینه کامل معمولا برای تشخیص عارضه سر به جلو کفایت می کند. آزمایشاتی مثل تصویر برداری با اشعه ایکس، ام آر ای یا سی تی اسکن در موارد نادر برای حذف بیماری های دیگر ضروری است. نحوه معاینه فیزیکی برای تشخیص مشکل سر به جلو امده  به این قرار است که بایستید ، به طوری که سر ، کتف و ران شما به دیوار چسبیده باشند و پاشنه پای خود را 15 سانتیمتر از دیوار فاصله دهید. از دوست خود درخواست کنید تا با استفاده از انگشتانش‌ تعیین کند که بین پشت گردن و دیوار چند انگشت می تواند قرار بگیرد. در صورتی که دوست شما می تواند بیشتر از سه انگشت را بین دیوار و گردن شما قرار دهد، گردن شما در حدود 5 سانتیمتر از دیوار فاصله دارد و احتمالا دچار مشکل سر به جلو هستید. </a:t>
            </a:r>
            <a:endParaRPr lang="en-US" dirty="0"/>
          </a:p>
        </p:txBody>
      </p:sp>
    </p:spTree>
    <p:extLst>
      <p:ext uri="{BB962C8B-B14F-4D97-AF65-F5344CB8AC3E}">
        <p14:creationId xmlns:p14="http://schemas.microsoft.com/office/powerpoint/2010/main" val="3085681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 xmlns:a16="http://schemas.microsoft.com/office/drawing/2014/main" id="{1BD1A8DA-3F52-034A-A566-F587525E61DF}"/>
              </a:ext>
            </a:extLst>
          </p:cNvPr>
          <p:cNvSpPr txBox="1"/>
          <p:nvPr/>
        </p:nvSpPr>
        <p:spPr>
          <a:xfrm>
            <a:off x="631065" y="961399"/>
            <a:ext cx="8594537" cy="923330"/>
          </a:xfrm>
          <a:prstGeom prst="rect">
            <a:avLst/>
          </a:prstGeom>
          <a:noFill/>
        </p:spPr>
        <p:txBody>
          <a:bodyPr wrap="square">
            <a:spAutoFit/>
          </a:bodyPr>
          <a:lstStyle/>
          <a:p>
            <a:pPr algn="r" rtl="1"/>
            <a:r>
              <a:rPr lang="fa-IR" b="0" i="0" dirty="0">
                <a:effectLst/>
                <a:latin typeface="Asayekan"/>
              </a:rPr>
              <a:t>در وضعیت خوابیده به پهلو قرار </a:t>
            </a:r>
            <a:r>
              <a:rPr lang="fa-IR" b="0" i="0" dirty="0" smtClean="0">
                <a:effectLst/>
                <a:latin typeface="Asayekan"/>
              </a:rPr>
              <a:t>بگیرید </a:t>
            </a:r>
            <a:r>
              <a:rPr lang="fa-IR" b="0" i="0" dirty="0">
                <a:effectLst/>
                <a:latin typeface="Asayekan"/>
              </a:rPr>
              <a:t>(موافق سمتی که سر به آن طرف خم شده است). در حالی که سر هیچ گونه اتکایی ندارد بکوشید بر خلاف جاذبه زمین سر را از پهلو بالا آورده و به شانه نزدیک کنید.</a:t>
            </a:r>
            <a:endParaRPr lang="fa-IR" dirty="0"/>
          </a:p>
        </p:txBody>
      </p:sp>
      <p:pic>
        <p:nvPicPr>
          <p:cNvPr id="7" name="تصویر 6">
            <a:extLst>
              <a:ext uri="{FF2B5EF4-FFF2-40B4-BE49-F238E27FC236}">
                <a16:creationId xmlns="" xmlns:a16="http://schemas.microsoft.com/office/drawing/2014/main" id="{5B92DB42-BFF0-A24B-9058-C28B3F0EDBE6}"/>
              </a:ext>
            </a:extLst>
          </p:cNvPr>
          <p:cNvPicPr>
            <a:picLocks noChangeAspect="1"/>
          </p:cNvPicPr>
          <p:nvPr/>
        </p:nvPicPr>
        <p:blipFill rotWithShape="1">
          <a:blip r:embed="rId2"/>
          <a:srcRect t="30957"/>
          <a:stretch/>
        </p:blipFill>
        <p:spPr>
          <a:xfrm>
            <a:off x="1949807" y="2723761"/>
            <a:ext cx="5172210" cy="3571011"/>
          </a:xfrm>
          <a:prstGeom prst="rect">
            <a:avLst/>
          </a:prstGeom>
        </p:spPr>
      </p:pic>
    </p:spTree>
    <p:extLst>
      <p:ext uri="{BB962C8B-B14F-4D97-AF65-F5344CB8AC3E}">
        <p14:creationId xmlns:p14="http://schemas.microsoft.com/office/powerpoint/2010/main" val="991293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924746F-EB04-CF44-8B58-E3A6CA8713A6}"/>
              </a:ext>
            </a:extLst>
          </p:cNvPr>
          <p:cNvSpPr>
            <a:spLocks noGrp="1"/>
          </p:cNvSpPr>
          <p:nvPr>
            <p:ph type="title"/>
          </p:nvPr>
        </p:nvSpPr>
        <p:spPr/>
        <p:txBody>
          <a:bodyPr/>
          <a:lstStyle/>
          <a:p>
            <a:pPr algn="r" rtl="1"/>
            <a:r>
              <a:rPr lang="fa-IR" dirty="0"/>
              <a:t>سندروم تکست نک </a:t>
            </a:r>
            <a:r>
              <a:rPr lang="en-US" dirty="0" smtClean="0"/>
              <a:t>text </a:t>
            </a:r>
            <a:r>
              <a:rPr lang="en-US" dirty="0"/>
              <a:t>neck</a:t>
            </a:r>
            <a:r>
              <a:rPr lang="en-US" dirty="0" smtClean="0"/>
              <a:t>)</a:t>
            </a:r>
            <a:r>
              <a:rPr lang="fa-IR" dirty="0" smtClean="0"/>
              <a:t>)</a:t>
            </a:r>
            <a:endParaRPr lang="fa-IR" dirty="0"/>
          </a:p>
        </p:txBody>
      </p:sp>
      <p:sp>
        <p:nvSpPr>
          <p:cNvPr id="4" name="کادر متن 3">
            <a:extLst>
              <a:ext uri="{FF2B5EF4-FFF2-40B4-BE49-F238E27FC236}">
                <a16:creationId xmlns="" xmlns:a16="http://schemas.microsoft.com/office/drawing/2014/main" id="{74FB3C65-860B-2D46-AD43-E71E4FD05732}"/>
              </a:ext>
            </a:extLst>
          </p:cNvPr>
          <p:cNvSpPr txBox="1"/>
          <p:nvPr/>
        </p:nvSpPr>
        <p:spPr>
          <a:xfrm>
            <a:off x="502276" y="1930400"/>
            <a:ext cx="8771727" cy="3139321"/>
          </a:xfrm>
          <a:prstGeom prst="rect">
            <a:avLst/>
          </a:prstGeom>
          <a:noFill/>
        </p:spPr>
        <p:txBody>
          <a:bodyPr wrap="square">
            <a:spAutoFit/>
          </a:bodyPr>
          <a:lstStyle/>
          <a:p>
            <a:pPr algn="r" rtl="1"/>
            <a:r>
              <a:rPr lang="fa-IR" b="0" i="0" dirty="0">
                <a:solidFill>
                  <a:srgbClr val="333333"/>
                </a:solidFill>
                <a:effectLst/>
                <a:latin typeface="SDF"/>
              </a:rPr>
              <a:t>تکست نک اصطلاح مدرنی است که توسط یک دکتر آمریکایی به </a:t>
            </a:r>
            <a:r>
              <a:rPr lang="fa-IR" b="0" i="0" dirty="0" smtClean="0">
                <a:solidFill>
                  <a:srgbClr val="333333"/>
                </a:solidFill>
                <a:effectLst/>
                <a:latin typeface="SDF"/>
              </a:rPr>
              <a:t>نام</a:t>
            </a:r>
            <a:r>
              <a:rPr lang="af-ZA" b="0" i="0" dirty="0" smtClean="0">
                <a:solidFill>
                  <a:srgbClr val="333333"/>
                </a:solidFill>
                <a:effectLst/>
                <a:latin typeface="SDF"/>
              </a:rPr>
              <a:t>DL </a:t>
            </a:r>
            <a:r>
              <a:rPr lang="af-ZA" b="0" i="0" dirty="0">
                <a:solidFill>
                  <a:srgbClr val="333333"/>
                </a:solidFill>
                <a:effectLst/>
                <a:latin typeface="SDF"/>
              </a:rPr>
              <a:t>Fishman </a:t>
            </a:r>
            <a:r>
              <a:rPr lang="fa-IR" b="0" i="0" dirty="0">
                <a:solidFill>
                  <a:srgbClr val="333333"/>
                </a:solidFill>
                <a:effectLst/>
                <a:latin typeface="SDF"/>
              </a:rPr>
              <a:t>ابداع شده </a:t>
            </a:r>
            <a:r>
              <a:rPr lang="fa-IR" b="0" i="0" dirty="0" smtClean="0">
                <a:solidFill>
                  <a:srgbClr val="333333"/>
                </a:solidFill>
                <a:effectLst/>
                <a:latin typeface="SDF"/>
              </a:rPr>
              <a:t>است.از </a:t>
            </a:r>
            <a:r>
              <a:rPr lang="fa-IR" b="0" i="0" dirty="0">
                <a:solidFill>
                  <a:srgbClr val="333333"/>
                </a:solidFill>
                <a:effectLst/>
                <a:latin typeface="SDF"/>
              </a:rPr>
              <a:t>این اصطلاح برای توصیف صدمات و فشار مکرر در گردن استفاده می شود که ناشی است از</a:t>
            </a:r>
            <a:r>
              <a:rPr lang="fa-IR" b="0" i="0" dirty="0" smtClean="0">
                <a:solidFill>
                  <a:srgbClr val="333333"/>
                </a:solidFill>
                <a:effectLst/>
                <a:latin typeface="SDF"/>
              </a:rPr>
              <a:t>:</a:t>
            </a:r>
          </a:p>
          <a:p>
            <a:pPr algn="r" rtl="1"/>
            <a:endParaRPr lang="fa-IR" b="0" i="0" dirty="0" smtClean="0">
              <a:solidFill>
                <a:srgbClr val="333333"/>
              </a:solidFill>
              <a:effectLst/>
              <a:latin typeface="SDF"/>
            </a:endParaRPr>
          </a:p>
          <a:p>
            <a:pPr algn="r" rtl="1"/>
            <a:endParaRPr lang="fa-IR" b="0" i="0" dirty="0">
              <a:solidFill>
                <a:srgbClr val="333333"/>
              </a:solidFill>
              <a:effectLst/>
              <a:latin typeface="SDF"/>
            </a:endParaRPr>
          </a:p>
          <a:p>
            <a:pPr marL="285750" indent="-285750" algn="r" rtl="1">
              <a:buClr>
                <a:schemeClr val="accent2"/>
              </a:buClr>
              <a:buFontTx/>
              <a:buChar char="●"/>
            </a:pPr>
            <a:r>
              <a:rPr lang="fa-IR" b="0" i="0" dirty="0">
                <a:solidFill>
                  <a:srgbClr val="333333"/>
                </a:solidFill>
                <a:effectLst/>
                <a:latin typeface="SDF"/>
              </a:rPr>
              <a:t>تماشای بیش از حد تلفن همراه و یا </a:t>
            </a:r>
            <a:r>
              <a:rPr lang="fa-IR" b="0" i="0" dirty="0" smtClean="0">
                <a:solidFill>
                  <a:srgbClr val="333333"/>
                </a:solidFill>
                <a:effectLst/>
                <a:latin typeface="SDF"/>
              </a:rPr>
              <a:t>تبلت</a:t>
            </a:r>
          </a:p>
          <a:p>
            <a:pPr marL="285750" indent="-285750" algn="r" rtl="1">
              <a:buClr>
                <a:schemeClr val="accent2"/>
              </a:buClr>
              <a:buFontTx/>
              <a:buChar char="●"/>
            </a:pPr>
            <a:endParaRPr lang="fa-IR" b="0" i="0" dirty="0">
              <a:solidFill>
                <a:srgbClr val="333333"/>
              </a:solidFill>
              <a:effectLst/>
              <a:latin typeface="SDF"/>
            </a:endParaRPr>
          </a:p>
          <a:p>
            <a:pPr marL="285750" indent="-285750" algn="r" rtl="1">
              <a:buClr>
                <a:schemeClr val="accent2"/>
              </a:buClr>
              <a:buFontTx/>
              <a:buChar char="●"/>
            </a:pPr>
            <a:r>
              <a:rPr lang="fa-IR" b="0" i="0" dirty="0">
                <a:solidFill>
                  <a:srgbClr val="333333"/>
                </a:solidFill>
                <a:effectLst/>
                <a:latin typeface="SDF"/>
              </a:rPr>
              <a:t>ارسال پیام کوتاه توسط تلفن همراه که باید در مدت زمان طولانی با دست نگه داشته شود</a:t>
            </a:r>
            <a:r>
              <a:rPr lang="fa-IR" b="0" i="0" dirty="0" smtClean="0">
                <a:solidFill>
                  <a:srgbClr val="333333"/>
                </a:solidFill>
                <a:effectLst/>
                <a:latin typeface="SDF"/>
              </a:rPr>
              <a:t>.</a:t>
            </a:r>
          </a:p>
          <a:p>
            <a:pPr algn="r" rtl="1">
              <a:buClr>
                <a:schemeClr val="accent2"/>
              </a:buClr>
            </a:pPr>
            <a:endParaRPr lang="fa-IR" b="0" i="0" dirty="0">
              <a:solidFill>
                <a:srgbClr val="333333"/>
              </a:solidFill>
              <a:effectLst/>
              <a:latin typeface="SDF"/>
            </a:endParaRPr>
          </a:p>
          <a:p>
            <a:pPr marL="285750" indent="-285750" algn="r" rtl="1">
              <a:buClr>
                <a:schemeClr val="accent2"/>
              </a:buClr>
              <a:buFontTx/>
              <a:buChar char="●"/>
            </a:pPr>
            <a:r>
              <a:rPr lang="fa-IR" b="0" i="0" dirty="0">
                <a:solidFill>
                  <a:srgbClr val="333333"/>
                </a:solidFill>
                <a:effectLst/>
                <a:latin typeface="SDF"/>
              </a:rPr>
              <a:t>وضعیت نامناسب قرار گرفتن تبلت و یا کامپیوتر و کارکردن طولانی مدت با آنها</a:t>
            </a:r>
          </a:p>
        </p:txBody>
      </p:sp>
    </p:spTree>
    <p:extLst>
      <p:ext uri="{BB962C8B-B14F-4D97-AF65-F5344CB8AC3E}">
        <p14:creationId xmlns:p14="http://schemas.microsoft.com/office/powerpoint/2010/main" val="3144841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3473F77-E801-ED45-B3EA-D861DCBB5687}"/>
              </a:ext>
            </a:extLst>
          </p:cNvPr>
          <p:cNvSpPr>
            <a:spLocks noGrp="1"/>
          </p:cNvSpPr>
          <p:nvPr>
            <p:ph type="title"/>
          </p:nvPr>
        </p:nvSpPr>
        <p:spPr/>
        <p:txBody>
          <a:bodyPr/>
          <a:lstStyle/>
          <a:p>
            <a:pPr algn="r"/>
            <a:r>
              <a:rPr lang="fa-IR" sz="3200" dirty="0">
                <a:solidFill>
                  <a:schemeClr val="accent2"/>
                </a:solidFill>
                <a:latin typeface="SDF"/>
              </a:rPr>
              <a:t>این حالت می تواند دردهایی را در ناحیه:</a:t>
            </a:r>
            <a:r>
              <a:rPr lang="fa-IR" dirty="0">
                <a:solidFill>
                  <a:srgbClr val="333333"/>
                </a:solidFill>
                <a:latin typeface="SDF"/>
              </a:rPr>
              <a:t/>
            </a:r>
            <a:br>
              <a:rPr lang="fa-IR" dirty="0">
                <a:solidFill>
                  <a:srgbClr val="333333"/>
                </a:solidFill>
                <a:latin typeface="SDF"/>
              </a:rPr>
            </a:br>
            <a:endParaRPr lang="fa-IR" dirty="0"/>
          </a:p>
        </p:txBody>
      </p:sp>
      <p:sp>
        <p:nvSpPr>
          <p:cNvPr id="4" name="کادر متن 3">
            <a:extLst>
              <a:ext uri="{FF2B5EF4-FFF2-40B4-BE49-F238E27FC236}">
                <a16:creationId xmlns="" xmlns:a16="http://schemas.microsoft.com/office/drawing/2014/main" id="{DF433F43-95CF-E441-AF76-697C13CA80E3}"/>
              </a:ext>
            </a:extLst>
          </p:cNvPr>
          <p:cNvSpPr txBox="1"/>
          <p:nvPr/>
        </p:nvSpPr>
        <p:spPr>
          <a:xfrm>
            <a:off x="772732" y="1930400"/>
            <a:ext cx="8848999" cy="2123658"/>
          </a:xfrm>
          <a:prstGeom prst="rect">
            <a:avLst/>
          </a:prstGeom>
          <a:noFill/>
        </p:spPr>
        <p:txBody>
          <a:bodyPr wrap="square">
            <a:spAutoFit/>
          </a:bodyPr>
          <a:lstStyle/>
          <a:p>
            <a:pPr marL="285750" indent="-285750" algn="r" rtl="1">
              <a:buClr>
                <a:schemeClr val="accent2"/>
              </a:buClr>
              <a:buFont typeface="Arial" panose="020B0604020202020204" pitchFamily="34" charset="0"/>
              <a:buChar char="•"/>
            </a:pPr>
            <a:r>
              <a:rPr lang="fa-IR" sz="2000" b="0" i="0" dirty="0" smtClean="0">
                <a:solidFill>
                  <a:srgbClr val="333333"/>
                </a:solidFill>
                <a:effectLst/>
                <a:latin typeface="SDF"/>
              </a:rPr>
              <a:t>گردن</a:t>
            </a:r>
            <a:endParaRPr lang="fa-IR" sz="2000" b="0" i="0" dirty="0">
              <a:solidFill>
                <a:srgbClr val="333333"/>
              </a:solidFill>
              <a:effectLst/>
              <a:latin typeface="SDF"/>
            </a:endParaRPr>
          </a:p>
          <a:p>
            <a:pPr marL="285750" indent="-285750" algn="r" rtl="1">
              <a:buClr>
                <a:schemeClr val="accent2"/>
              </a:buClr>
              <a:buFont typeface="Arial" panose="020B0604020202020204" pitchFamily="34" charset="0"/>
              <a:buChar char="•"/>
            </a:pPr>
            <a:r>
              <a:rPr lang="fa-IR" sz="2000" b="0" i="0" dirty="0">
                <a:solidFill>
                  <a:srgbClr val="333333"/>
                </a:solidFill>
                <a:effectLst/>
                <a:latin typeface="SDF"/>
              </a:rPr>
              <a:t>شانه ها</a:t>
            </a:r>
          </a:p>
          <a:p>
            <a:pPr marL="285750" indent="-285750" algn="r" rtl="1">
              <a:buClr>
                <a:schemeClr val="accent2"/>
              </a:buClr>
              <a:buFont typeface="Arial" panose="020B0604020202020204" pitchFamily="34" charset="0"/>
              <a:buChar char="•"/>
            </a:pPr>
            <a:r>
              <a:rPr lang="fa-IR" sz="2000" b="0" i="0" dirty="0">
                <a:solidFill>
                  <a:srgbClr val="333333"/>
                </a:solidFill>
                <a:effectLst/>
                <a:latin typeface="SDF"/>
              </a:rPr>
              <a:t>و ستون فقرات به وجود آورد</a:t>
            </a:r>
            <a:r>
              <a:rPr lang="fa-IR" sz="2000" b="0" i="0" dirty="0" smtClean="0">
                <a:solidFill>
                  <a:srgbClr val="333333"/>
                </a:solidFill>
                <a:effectLst/>
                <a:latin typeface="SDF"/>
              </a:rPr>
              <a:t>.</a:t>
            </a:r>
          </a:p>
          <a:p>
            <a:pPr marL="285750" indent="-285750" algn="r" rtl="1">
              <a:buClr>
                <a:schemeClr val="accent2"/>
              </a:buClr>
              <a:buFont typeface="Arial" panose="020B0604020202020204" pitchFamily="34" charset="0"/>
              <a:buChar char="•"/>
            </a:pPr>
            <a:endParaRPr lang="fa-IR" b="0" i="0" dirty="0" smtClean="0">
              <a:solidFill>
                <a:srgbClr val="333333"/>
              </a:solidFill>
              <a:effectLst/>
              <a:latin typeface="SDF"/>
            </a:endParaRPr>
          </a:p>
          <a:p>
            <a:pPr marL="285750" indent="-285750" algn="r" rtl="1">
              <a:buClr>
                <a:schemeClr val="accent2"/>
              </a:buClr>
              <a:buFont typeface="Arial" panose="020B0604020202020204" pitchFamily="34" charset="0"/>
              <a:buChar char="•"/>
            </a:pPr>
            <a:endParaRPr lang="fa-IR" b="0" i="0" dirty="0">
              <a:solidFill>
                <a:srgbClr val="333333"/>
              </a:solidFill>
              <a:effectLst/>
              <a:latin typeface="SDF"/>
            </a:endParaRPr>
          </a:p>
          <a:p>
            <a:pPr algn="r"/>
            <a:r>
              <a:rPr lang="fa-IR" b="0" i="0" dirty="0">
                <a:solidFill>
                  <a:srgbClr val="333333"/>
                </a:solidFill>
                <a:effectLst/>
                <a:latin typeface="SDF"/>
              </a:rPr>
              <a:t>تحقیقات نشان می دهد که ۷۹ درصد از جمعیت ۱۸ تا ۴۴ سال بیشترین ساعات نگاه کردن به گوشی را </a:t>
            </a:r>
            <a:r>
              <a:rPr lang="fa-IR" b="0" i="0" dirty="0" smtClean="0">
                <a:solidFill>
                  <a:srgbClr val="333333"/>
                </a:solidFill>
                <a:effectLst/>
                <a:latin typeface="SDF"/>
              </a:rPr>
              <a:t>دارند و </a:t>
            </a:r>
            <a:r>
              <a:rPr lang="fa-IR" b="0" i="0" dirty="0">
                <a:solidFill>
                  <a:srgbClr val="333333"/>
                </a:solidFill>
                <a:effectLst/>
                <a:latin typeface="SDF"/>
              </a:rPr>
              <a:t>فقط ۲ ساعت از ساعات بیداری شان را بدون گوشی می گذرانند.</a:t>
            </a:r>
          </a:p>
        </p:txBody>
      </p:sp>
      <p:pic>
        <p:nvPicPr>
          <p:cNvPr id="3" name="Picture 2"/>
          <p:cNvPicPr>
            <a:picLocks noChangeAspect="1"/>
          </p:cNvPicPr>
          <p:nvPr/>
        </p:nvPicPr>
        <p:blipFill>
          <a:blip r:embed="rId2"/>
          <a:stretch>
            <a:fillRect/>
          </a:stretch>
        </p:blipFill>
        <p:spPr>
          <a:xfrm>
            <a:off x="1636632" y="4317297"/>
            <a:ext cx="3339036" cy="2372700"/>
          </a:xfrm>
          <a:prstGeom prst="rect">
            <a:avLst/>
          </a:prstGeom>
        </p:spPr>
      </p:pic>
    </p:spTree>
    <p:extLst>
      <p:ext uri="{BB962C8B-B14F-4D97-AF65-F5344CB8AC3E}">
        <p14:creationId xmlns:p14="http://schemas.microsoft.com/office/powerpoint/2010/main" val="888619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3A528F5-0081-1641-ADD6-999513DE7CE5}"/>
              </a:ext>
            </a:extLst>
          </p:cNvPr>
          <p:cNvSpPr>
            <a:spLocks noGrp="1"/>
          </p:cNvSpPr>
          <p:nvPr>
            <p:ph type="title"/>
          </p:nvPr>
        </p:nvSpPr>
        <p:spPr>
          <a:xfrm>
            <a:off x="458132" y="184597"/>
            <a:ext cx="8931780" cy="1320800"/>
          </a:xfrm>
        </p:spPr>
        <p:txBody>
          <a:bodyPr>
            <a:normAutofit/>
          </a:bodyPr>
          <a:lstStyle/>
          <a:p>
            <a:pPr algn="r" rtl="1"/>
            <a:r>
              <a:rPr lang="fa-IR" sz="2800" dirty="0">
                <a:solidFill>
                  <a:schemeClr val="accent2"/>
                </a:solidFill>
                <a:latin typeface="Helvetica"/>
              </a:rPr>
              <a:t>مقدار فشار وارده به گردن در درجات مختلف خم شدگی سر</a:t>
            </a:r>
            <a:br>
              <a:rPr lang="fa-IR" sz="2800" dirty="0">
                <a:solidFill>
                  <a:schemeClr val="accent2"/>
                </a:solidFill>
                <a:latin typeface="Helvetica"/>
              </a:rPr>
            </a:br>
            <a:endParaRPr lang="fa-IR" sz="2800" dirty="0">
              <a:solidFill>
                <a:schemeClr val="accent2"/>
              </a:solidFill>
            </a:endParaRPr>
          </a:p>
        </p:txBody>
      </p:sp>
      <p:sp>
        <p:nvSpPr>
          <p:cNvPr id="4" name="کادر متن 3">
            <a:extLst>
              <a:ext uri="{FF2B5EF4-FFF2-40B4-BE49-F238E27FC236}">
                <a16:creationId xmlns="" xmlns:a16="http://schemas.microsoft.com/office/drawing/2014/main" id="{72148ABC-1CFE-3742-928B-C78E8DD22A27}"/>
              </a:ext>
            </a:extLst>
          </p:cNvPr>
          <p:cNvSpPr txBox="1"/>
          <p:nvPr/>
        </p:nvSpPr>
        <p:spPr>
          <a:xfrm>
            <a:off x="218303" y="956324"/>
            <a:ext cx="9411437" cy="3693319"/>
          </a:xfrm>
          <a:prstGeom prst="rect">
            <a:avLst/>
          </a:prstGeom>
          <a:noFill/>
        </p:spPr>
        <p:txBody>
          <a:bodyPr wrap="square">
            <a:spAutoFit/>
          </a:bodyPr>
          <a:lstStyle/>
          <a:p>
            <a:pPr marL="285750" indent="-285750" algn="r" rtl="1">
              <a:buClr>
                <a:schemeClr val="accent2"/>
              </a:buClr>
              <a:buFont typeface="Wingdings" panose="05000000000000000000" pitchFamily="2" charset="2"/>
              <a:buChar char="Ø"/>
            </a:pPr>
            <a:r>
              <a:rPr lang="fa-IR" b="0" i="0" dirty="0" smtClean="0">
                <a:solidFill>
                  <a:srgbClr val="333333"/>
                </a:solidFill>
                <a:effectLst/>
                <a:latin typeface="SDF"/>
              </a:rPr>
              <a:t>با </a:t>
            </a:r>
            <a:r>
              <a:rPr lang="fa-IR" b="0" i="0" dirty="0">
                <a:solidFill>
                  <a:srgbClr val="333333"/>
                </a:solidFill>
                <a:effectLst/>
                <a:latin typeface="SDF"/>
              </a:rPr>
              <a:t>تنها </a:t>
            </a:r>
            <a:r>
              <a:rPr lang="fa-IR" b="1" i="0" dirty="0">
                <a:solidFill>
                  <a:schemeClr val="accent2"/>
                </a:solidFill>
                <a:effectLst/>
                <a:latin typeface="SDF"/>
              </a:rPr>
              <a:t>۱۵</a:t>
            </a:r>
            <a:r>
              <a:rPr lang="fa-IR" b="0" i="0" dirty="0">
                <a:solidFill>
                  <a:srgbClr val="333333"/>
                </a:solidFill>
                <a:effectLst/>
                <a:latin typeface="SDF"/>
              </a:rPr>
              <a:t> </a:t>
            </a:r>
            <a:r>
              <a:rPr lang="fa-IR" b="1" i="0" dirty="0">
                <a:solidFill>
                  <a:schemeClr val="accent2"/>
                </a:solidFill>
                <a:effectLst/>
                <a:latin typeface="SDF"/>
              </a:rPr>
              <a:t>درجه</a:t>
            </a:r>
            <a:r>
              <a:rPr lang="fa-IR" b="0" i="0" dirty="0">
                <a:solidFill>
                  <a:srgbClr val="333333"/>
                </a:solidFill>
                <a:effectLst/>
                <a:latin typeface="SDF"/>
              </a:rPr>
              <a:t> خم شدن به سمت جلو :</a:t>
            </a:r>
          </a:p>
          <a:p>
            <a:pPr algn="r" rtl="1"/>
            <a:r>
              <a:rPr lang="fa-IR" b="0" i="0" dirty="0">
                <a:solidFill>
                  <a:srgbClr val="333333"/>
                </a:solidFill>
                <a:effectLst/>
                <a:latin typeface="SDF"/>
              </a:rPr>
              <a:t>چیزی معادل ۱۲ کیلوگرم فشار به ستون فقرات گردنی و ماهیچه هایی که از آنها محافظت می کنند وارد می آید.</a:t>
            </a:r>
          </a:p>
          <a:p>
            <a:pPr algn="r" rtl="1"/>
            <a:r>
              <a:rPr lang="fa-IR" b="0" i="0" dirty="0">
                <a:solidFill>
                  <a:srgbClr val="333333"/>
                </a:solidFill>
                <a:effectLst/>
                <a:latin typeface="SDF"/>
              </a:rPr>
              <a:t>هرچقدر میزان خم شدن به جلو افزایش پیدا کند متعاقب آن این فشار نیز بیشتر و می توانند منجر به درد و کشیدگی های عضلانی هم بشوند</a:t>
            </a:r>
            <a:r>
              <a:rPr lang="fa-IR" b="0" i="0" dirty="0" smtClean="0">
                <a:solidFill>
                  <a:srgbClr val="333333"/>
                </a:solidFill>
                <a:effectLst/>
                <a:latin typeface="SDF"/>
              </a:rPr>
              <a:t>.</a:t>
            </a:r>
          </a:p>
          <a:p>
            <a:pPr algn="r" rtl="1"/>
            <a:endParaRPr lang="fa-IR" b="0" i="0" dirty="0">
              <a:solidFill>
                <a:srgbClr val="333333"/>
              </a:solidFill>
              <a:effectLst/>
              <a:latin typeface="SDF"/>
            </a:endParaRPr>
          </a:p>
          <a:p>
            <a:pPr marL="285750" indent="-285750" algn="r" rtl="1">
              <a:buClr>
                <a:schemeClr val="accent2"/>
              </a:buClr>
              <a:buFont typeface="Wingdings" panose="05000000000000000000" pitchFamily="2" charset="2"/>
              <a:buChar char="Ø"/>
            </a:pPr>
            <a:r>
              <a:rPr lang="fa-IR" b="0" i="0" dirty="0">
                <a:solidFill>
                  <a:srgbClr val="333333"/>
                </a:solidFill>
                <a:effectLst/>
                <a:latin typeface="SDF"/>
              </a:rPr>
              <a:t>در صورتی که سر با زاویه </a:t>
            </a:r>
            <a:r>
              <a:rPr lang="fa-IR" b="1" i="0" dirty="0">
                <a:solidFill>
                  <a:schemeClr val="accent2"/>
                </a:solidFill>
                <a:effectLst/>
                <a:latin typeface="SDF"/>
              </a:rPr>
              <a:t>۴۵ درجه </a:t>
            </a:r>
            <a:r>
              <a:rPr lang="fa-IR" b="0" i="0" dirty="0">
                <a:solidFill>
                  <a:srgbClr val="333333"/>
                </a:solidFill>
                <a:effectLst/>
                <a:latin typeface="SDF"/>
              </a:rPr>
              <a:t>خم شده باشد:</a:t>
            </a:r>
          </a:p>
          <a:p>
            <a:pPr algn="r" rtl="1"/>
            <a:r>
              <a:rPr lang="fa-IR" b="0" i="0" dirty="0">
                <a:solidFill>
                  <a:srgbClr val="333333"/>
                </a:solidFill>
                <a:effectLst/>
                <a:latin typeface="SDF"/>
              </a:rPr>
              <a:t>فشاری معادل </a:t>
            </a:r>
            <a:r>
              <a:rPr lang="fa-IR" b="0" i="0" dirty="0" smtClean="0">
                <a:solidFill>
                  <a:srgbClr val="333333"/>
                </a:solidFill>
                <a:effectLst/>
                <a:latin typeface="SDF"/>
              </a:rPr>
              <a:t>۲۳ </a:t>
            </a:r>
            <a:r>
              <a:rPr lang="fa-IR" b="0" i="0" dirty="0">
                <a:solidFill>
                  <a:srgbClr val="333333"/>
                </a:solidFill>
                <a:effectLst/>
                <a:latin typeface="SDF"/>
              </a:rPr>
              <a:t>کیلوگرم به ستون فقرات گردنی و ماهیچه هایی که از آنها محافظت می کنند وارد می آید</a:t>
            </a:r>
            <a:r>
              <a:rPr lang="fa-IR" b="0" i="0" dirty="0" smtClean="0">
                <a:solidFill>
                  <a:srgbClr val="333333"/>
                </a:solidFill>
                <a:effectLst/>
                <a:latin typeface="SDF"/>
              </a:rPr>
              <a:t>.</a:t>
            </a:r>
          </a:p>
          <a:p>
            <a:pPr algn="r" rtl="1"/>
            <a:endParaRPr lang="fa-IR" b="0" i="0" dirty="0">
              <a:solidFill>
                <a:srgbClr val="333333"/>
              </a:solidFill>
              <a:effectLst/>
              <a:latin typeface="SDF"/>
            </a:endParaRPr>
          </a:p>
          <a:p>
            <a:pPr marL="285750" indent="-285750" algn="r" rtl="1">
              <a:buClr>
                <a:schemeClr val="accent2"/>
              </a:buClr>
              <a:buFont typeface="Wingdings" panose="05000000000000000000" pitchFamily="2" charset="2"/>
              <a:buChar char="Ø"/>
            </a:pPr>
            <a:r>
              <a:rPr lang="fa-IR" b="0" i="0" dirty="0">
                <a:solidFill>
                  <a:srgbClr val="333333"/>
                </a:solidFill>
                <a:effectLst/>
                <a:latin typeface="SDF"/>
              </a:rPr>
              <a:t>در صورتی که سر با زاویه </a:t>
            </a:r>
            <a:r>
              <a:rPr lang="fa-IR" b="1" i="0" dirty="0">
                <a:solidFill>
                  <a:schemeClr val="accent2"/>
                </a:solidFill>
                <a:effectLst/>
                <a:latin typeface="SDF"/>
              </a:rPr>
              <a:t>۶۰ درجه </a:t>
            </a:r>
            <a:r>
              <a:rPr lang="fa-IR" b="0" i="0" dirty="0">
                <a:solidFill>
                  <a:srgbClr val="333333"/>
                </a:solidFill>
                <a:effectLst/>
                <a:latin typeface="SDF"/>
              </a:rPr>
              <a:t>خم شده باشد:</a:t>
            </a:r>
          </a:p>
          <a:p>
            <a:pPr algn="r" rtl="1"/>
            <a:r>
              <a:rPr lang="fa-IR" b="0" i="0" dirty="0">
                <a:solidFill>
                  <a:srgbClr val="333333"/>
                </a:solidFill>
                <a:effectLst/>
                <a:latin typeface="SDF"/>
              </a:rPr>
              <a:t>فشاری معادل ۲۷ کیلوگرم به ستون فقرات گردنی و ماهیچه هایی که از آنها محافظت می کنند وارد می آید</a:t>
            </a:r>
            <a:r>
              <a:rPr lang="fa-IR" b="0" i="0" dirty="0" smtClean="0">
                <a:solidFill>
                  <a:srgbClr val="333333"/>
                </a:solidFill>
                <a:effectLst/>
                <a:latin typeface="SDF"/>
              </a:rPr>
              <a:t>.</a:t>
            </a:r>
            <a:endParaRPr lang="fa-IR" b="0" i="0" dirty="0">
              <a:solidFill>
                <a:srgbClr val="333333"/>
              </a:solidFill>
              <a:effectLst/>
              <a:latin typeface="SDF"/>
            </a:endParaRPr>
          </a:p>
        </p:txBody>
      </p:sp>
      <p:pic>
        <p:nvPicPr>
          <p:cNvPr id="3" name="Picture 2"/>
          <p:cNvPicPr>
            <a:picLocks noChangeAspect="1"/>
          </p:cNvPicPr>
          <p:nvPr/>
        </p:nvPicPr>
        <p:blipFill>
          <a:blip r:embed="rId2"/>
          <a:stretch>
            <a:fillRect/>
          </a:stretch>
        </p:blipFill>
        <p:spPr>
          <a:xfrm>
            <a:off x="2113526" y="4454401"/>
            <a:ext cx="3836513" cy="2403599"/>
          </a:xfrm>
          <a:prstGeom prst="rect">
            <a:avLst/>
          </a:prstGeom>
        </p:spPr>
      </p:pic>
    </p:spTree>
    <p:extLst>
      <p:ext uri="{BB962C8B-B14F-4D97-AF65-F5344CB8AC3E}">
        <p14:creationId xmlns:p14="http://schemas.microsoft.com/office/powerpoint/2010/main" val="38849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4E96B5A-FB86-1E48-8BBB-BB3554331B0D}"/>
              </a:ext>
            </a:extLst>
          </p:cNvPr>
          <p:cNvSpPr>
            <a:spLocks noGrp="1"/>
          </p:cNvSpPr>
          <p:nvPr>
            <p:ph type="title"/>
          </p:nvPr>
        </p:nvSpPr>
        <p:spPr/>
        <p:txBody>
          <a:bodyPr/>
          <a:lstStyle/>
          <a:p>
            <a:pPr algn="r" rtl="1"/>
            <a:r>
              <a:rPr lang="fa-IR" dirty="0">
                <a:solidFill>
                  <a:schemeClr val="accent2"/>
                </a:solidFill>
                <a:latin typeface="Helvetica"/>
              </a:rPr>
              <a:t>عوارض طولانی مدت سندروم تکست نک</a:t>
            </a:r>
            <a:br>
              <a:rPr lang="fa-IR" dirty="0">
                <a:solidFill>
                  <a:schemeClr val="accent2"/>
                </a:solidFill>
                <a:latin typeface="Helvetica"/>
              </a:rPr>
            </a:br>
            <a:endParaRPr lang="fa-IR" dirty="0">
              <a:solidFill>
                <a:schemeClr val="accent2"/>
              </a:solidFill>
            </a:endParaRPr>
          </a:p>
        </p:txBody>
      </p:sp>
      <p:sp>
        <p:nvSpPr>
          <p:cNvPr id="4" name="کادر متن 3">
            <a:extLst>
              <a:ext uri="{FF2B5EF4-FFF2-40B4-BE49-F238E27FC236}">
                <a16:creationId xmlns="" xmlns:a16="http://schemas.microsoft.com/office/drawing/2014/main" id="{6D0FCCFB-23C2-4C4F-85B9-EF89711F4D89}"/>
              </a:ext>
            </a:extLst>
          </p:cNvPr>
          <p:cNvSpPr txBox="1"/>
          <p:nvPr/>
        </p:nvSpPr>
        <p:spPr>
          <a:xfrm>
            <a:off x="270456" y="1930400"/>
            <a:ext cx="9277118" cy="1754326"/>
          </a:xfrm>
          <a:prstGeom prst="rect">
            <a:avLst/>
          </a:prstGeom>
          <a:noFill/>
        </p:spPr>
        <p:txBody>
          <a:bodyPr wrap="square">
            <a:spAutoFit/>
          </a:bodyPr>
          <a:lstStyle/>
          <a:p>
            <a:pPr algn="r" rtl="1"/>
            <a:r>
              <a:rPr lang="fa-IR" b="0" i="0" dirty="0" smtClean="0">
                <a:solidFill>
                  <a:srgbClr val="333333"/>
                </a:solidFill>
                <a:effectLst/>
                <a:latin typeface="SDF"/>
              </a:rPr>
              <a:t>اگر </a:t>
            </a:r>
            <a:r>
              <a:rPr lang="fa-IR" b="0" i="0" dirty="0">
                <a:solidFill>
                  <a:srgbClr val="333333"/>
                </a:solidFill>
                <a:effectLst/>
                <a:latin typeface="SDF"/>
              </a:rPr>
              <a:t>مجبور باشید تا برای مدت طولانی سرتان را خم کنید، به دلیل فشار به مهره ها و دیسک های گردنی سبب</a:t>
            </a:r>
            <a:r>
              <a:rPr lang="fa-IR" b="0" i="0" dirty="0" smtClean="0">
                <a:solidFill>
                  <a:srgbClr val="333333"/>
                </a:solidFill>
                <a:effectLst/>
                <a:latin typeface="SDF"/>
              </a:rPr>
              <a:t>:</a:t>
            </a:r>
          </a:p>
          <a:p>
            <a:pPr algn="r" rtl="1"/>
            <a:endParaRPr lang="fa-IR" b="0" i="0" dirty="0">
              <a:solidFill>
                <a:srgbClr val="333333"/>
              </a:solidFill>
              <a:effectLst/>
              <a:latin typeface="SDF"/>
            </a:endParaRPr>
          </a:p>
          <a:p>
            <a:pPr marL="285750" indent="-285750" algn="r" rtl="1">
              <a:buClr>
                <a:schemeClr val="accent2"/>
              </a:buClr>
              <a:buFontTx/>
              <a:buChar char="●"/>
            </a:pPr>
            <a:r>
              <a:rPr lang="fa-IR" b="0" i="0" dirty="0">
                <a:solidFill>
                  <a:srgbClr val="333333"/>
                </a:solidFill>
                <a:effectLst/>
                <a:latin typeface="SDF"/>
              </a:rPr>
              <a:t>بروز آرتروز زودرس مفاصل </a:t>
            </a:r>
            <a:r>
              <a:rPr lang="fa-IR" b="0" i="0" dirty="0" smtClean="0">
                <a:solidFill>
                  <a:srgbClr val="333333"/>
                </a:solidFill>
                <a:effectLst/>
                <a:latin typeface="SDF"/>
              </a:rPr>
              <a:t>گردن</a:t>
            </a:r>
          </a:p>
          <a:p>
            <a:pPr marL="285750" indent="-285750" algn="r" rtl="1">
              <a:buClr>
                <a:schemeClr val="accent2"/>
              </a:buClr>
              <a:buFontTx/>
              <a:buChar char="●"/>
            </a:pPr>
            <a:endParaRPr lang="fa-IR" b="0" i="0" dirty="0">
              <a:solidFill>
                <a:srgbClr val="333333"/>
              </a:solidFill>
              <a:effectLst/>
              <a:latin typeface="SDF"/>
            </a:endParaRPr>
          </a:p>
          <a:p>
            <a:pPr marL="285750" indent="-285750" algn="r" rtl="1">
              <a:buClr>
                <a:schemeClr val="accent2"/>
              </a:buClr>
              <a:buFontTx/>
              <a:buChar char="●"/>
            </a:pPr>
            <a:r>
              <a:rPr lang="fa-IR" b="0" i="0" dirty="0">
                <a:solidFill>
                  <a:srgbClr val="333333"/>
                </a:solidFill>
                <a:effectLst/>
                <a:latin typeface="SDF"/>
              </a:rPr>
              <a:t>یا فتق دیسک می گردد.</a:t>
            </a:r>
          </a:p>
        </p:txBody>
      </p:sp>
      <p:pic>
        <p:nvPicPr>
          <p:cNvPr id="5" name="تصویر 4">
            <a:extLst>
              <a:ext uri="{FF2B5EF4-FFF2-40B4-BE49-F238E27FC236}">
                <a16:creationId xmlns="" xmlns:a16="http://schemas.microsoft.com/office/drawing/2014/main" id="{028ECB87-7A5F-2148-BCD5-6FE7679FED78}"/>
              </a:ext>
            </a:extLst>
          </p:cNvPr>
          <p:cNvPicPr>
            <a:picLocks noChangeAspect="1"/>
          </p:cNvPicPr>
          <p:nvPr/>
        </p:nvPicPr>
        <p:blipFill>
          <a:blip r:embed="rId2"/>
          <a:stretch>
            <a:fillRect/>
          </a:stretch>
        </p:blipFill>
        <p:spPr>
          <a:xfrm>
            <a:off x="0" y="3251200"/>
            <a:ext cx="5451117" cy="3634078"/>
          </a:xfrm>
          <a:prstGeom prst="rect">
            <a:avLst/>
          </a:prstGeom>
        </p:spPr>
      </p:pic>
    </p:spTree>
    <p:extLst>
      <p:ext uri="{BB962C8B-B14F-4D97-AF65-F5344CB8AC3E}">
        <p14:creationId xmlns:p14="http://schemas.microsoft.com/office/powerpoint/2010/main" val="3804855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C298124A-0D9B-7E48-A897-E3654BA8CB99}"/>
              </a:ext>
            </a:extLst>
          </p:cNvPr>
          <p:cNvSpPr>
            <a:spLocks noGrp="1"/>
          </p:cNvSpPr>
          <p:nvPr>
            <p:ph type="title"/>
          </p:nvPr>
        </p:nvSpPr>
        <p:spPr/>
        <p:txBody>
          <a:bodyPr/>
          <a:lstStyle/>
          <a:p>
            <a:pPr algn="r" rtl="1"/>
            <a:r>
              <a:rPr lang="fa-IR" dirty="0">
                <a:solidFill>
                  <a:schemeClr val="accent2"/>
                </a:solidFill>
                <a:latin typeface="Helvetica"/>
              </a:rPr>
              <a:t>توصیه هایی برای پیشگیری</a:t>
            </a:r>
            <a:r>
              <a:rPr lang="fa-IR" dirty="0">
                <a:solidFill>
                  <a:srgbClr val="333333"/>
                </a:solidFill>
                <a:latin typeface="Helvetica"/>
              </a:rPr>
              <a:t/>
            </a:r>
            <a:br>
              <a:rPr lang="fa-IR" dirty="0">
                <a:solidFill>
                  <a:srgbClr val="333333"/>
                </a:solidFill>
                <a:latin typeface="Helvetica"/>
              </a:rPr>
            </a:br>
            <a:endParaRPr lang="fa-IR" dirty="0"/>
          </a:p>
        </p:txBody>
      </p:sp>
      <p:sp>
        <p:nvSpPr>
          <p:cNvPr id="4" name="کادر متن 3">
            <a:extLst>
              <a:ext uri="{FF2B5EF4-FFF2-40B4-BE49-F238E27FC236}">
                <a16:creationId xmlns="" xmlns:a16="http://schemas.microsoft.com/office/drawing/2014/main" id="{9A126446-EFE5-B448-8BE9-711EF99E26E0}"/>
              </a:ext>
            </a:extLst>
          </p:cNvPr>
          <p:cNvSpPr txBox="1"/>
          <p:nvPr/>
        </p:nvSpPr>
        <p:spPr>
          <a:xfrm>
            <a:off x="896275" y="1756308"/>
            <a:ext cx="8713671" cy="3416320"/>
          </a:xfrm>
          <a:prstGeom prst="rect">
            <a:avLst/>
          </a:prstGeom>
          <a:noFill/>
        </p:spPr>
        <p:txBody>
          <a:bodyPr wrap="square">
            <a:spAutoFit/>
          </a:bodyPr>
          <a:lstStyle/>
          <a:p>
            <a:pPr algn="r" rtl="1"/>
            <a:r>
              <a:rPr lang="fa-IR" b="1" i="0" dirty="0" smtClean="0">
                <a:solidFill>
                  <a:schemeClr val="accent2"/>
                </a:solidFill>
                <a:effectLst/>
                <a:latin typeface="SDF"/>
              </a:rPr>
              <a:t>۱-</a:t>
            </a:r>
            <a:r>
              <a:rPr lang="fa-IR" b="0" i="0" dirty="0" smtClean="0">
                <a:solidFill>
                  <a:srgbClr val="333333"/>
                </a:solidFill>
                <a:effectLst/>
                <a:latin typeface="SDF"/>
              </a:rPr>
              <a:t> </a:t>
            </a:r>
            <a:r>
              <a:rPr lang="fa-IR" b="0" i="0" dirty="0">
                <a:solidFill>
                  <a:srgbClr val="333333"/>
                </a:solidFill>
                <a:effectLst/>
                <a:latin typeface="SDF"/>
              </a:rPr>
              <a:t>هر از چندگاه گوشی را کنار بگذارید و حدود ۲۰ تا ۳۰ دقیقه راه بروید و هر چند دقیقه یک بار گردن و پشت خود را به عقب خم کرده و بکشید</a:t>
            </a:r>
            <a:r>
              <a:rPr lang="fa-IR" b="0" i="0" dirty="0" smtClean="0">
                <a:solidFill>
                  <a:srgbClr val="333333"/>
                </a:solidFill>
                <a:effectLst/>
                <a:latin typeface="SDF"/>
              </a:rPr>
              <a:t>.</a:t>
            </a:r>
          </a:p>
          <a:p>
            <a:pPr algn="r" rtl="1"/>
            <a:endParaRPr lang="fa-IR" b="0" i="0" dirty="0">
              <a:solidFill>
                <a:srgbClr val="333333"/>
              </a:solidFill>
              <a:effectLst/>
              <a:latin typeface="SDF"/>
            </a:endParaRPr>
          </a:p>
          <a:p>
            <a:pPr algn="r" rtl="1"/>
            <a:r>
              <a:rPr lang="fa-IR" b="1" i="0" dirty="0">
                <a:solidFill>
                  <a:schemeClr val="accent2"/>
                </a:solidFill>
                <a:effectLst/>
                <a:latin typeface="SDF"/>
              </a:rPr>
              <a:t>۲-</a:t>
            </a:r>
            <a:r>
              <a:rPr lang="fa-IR" b="0" i="0" dirty="0">
                <a:solidFill>
                  <a:srgbClr val="333333"/>
                </a:solidFill>
                <a:effectLst/>
                <a:latin typeface="SDF"/>
              </a:rPr>
              <a:t> هر از گاهی سر خود را آرام به جلو خم کرده و سعی کنید چانه را به سینه بچسبانید و سپس سر را به عقب خم کنید</a:t>
            </a:r>
            <a:r>
              <a:rPr lang="fa-IR" b="0" i="0" dirty="0" smtClean="0">
                <a:solidFill>
                  <a:srgbClr val="333333"/>
                </a:solidFill>
                <a:effectLst/>
                <a:latin typeface="SDF"/>
              </a:rPr>
              <a:t>.</a:t>
            </a:r>
          </a:p>
          <a:p>
            <a:pPr algn="r" rtl="1"/>
            <a:endParaRPr lang="fa-IR" b="0" i="0" dirty="0">
              <a:solidFill>
                <a:srgbClr val="333333"/>
              </a:solidFill>
              <a:effectLst/>
              <a:latin typeface="SDF"/>
            </a:endParaRPr>
          </a:p>
          <a:p>
            <a:pPr algn="r" rtl="1"/>
            <a:r>
              <a:rPr lang="fa-IR" b="1" i="0" dirty="0">
                <a:solidFill>
                  <a:schemeClr val="accent2"/>
                </a:solidFill>
                <a:effectLst/>
                <a:latin typeface="SDF"/>
              </a:rPr>
              <a:t>۳-</a:t>
            </a:r>
            <a:r>
              <a:rPr lang="fa-IR" b="0" i="0" dirty="0">
                <a:solidFill>
                  <a:schemeClr val="accent2"/>
                </a:solidFill>
                <a:effectLst/>
                <a:latin typeface="SDF"/>
              </a:rPr>
              <a:t> </a:t>
            </a:r>
            <a:r>
              <a:rPr lang="fa-IR" b="0" i="0" dirty="0">
                <a:solidFill>
                  <a:srgbClr val="333333"/>
                </a:solidFill>
                <a:effectLst/>
                <a:latin typeface="SDF"/>
              </a:rPr>
              <a:t>سر خود را مکرر و آرام به چپ و راست بچرخانید</a:t>
            </a:r>
            <a:r>
              <a:rPr lang="fa-IR" b="0" i="0" dirty="0" smtClean="0">
                <a:solidFill>
                  <a:srgbClr val="333333"/>
                </a:solidFill>
                <a:effectLst/>
                <a:latin typeface="SDF"/>
              </a:rPr>
              <a:t>.</a:t>
            </a:r>
          </a:p>
          <a:p>
            <a:pPr algn="r" rtl="1"/>
            <a:endParaRPr lang="fa-IR" b="0" i="0" dirty="0">
              <a:solidFill>
                <a:srgbClr val="333333"/>
              </a:solidFill>
              <a:effectLst/>
              <a:latin typeface="SDF"/>
            </a:endParaRPr>
          </a:p>
          <a:p>
            <a:pPr algn="r" rtl="1"/>
            <a:r>
              <a:rPr lang="fa-IR" b="1" i="0" dirty="0">
                <a:solidFill>
                  <a:schemeClr val="accent2"/>
                </a:solidFill>
                <a:effectLst/>
                <a:latin typeface="SDF"/>
              </a:rPr>
              <a:t>۴-</a:t>
            </a:r>
            <a:r>
              <a:rPr lang="fa-IR" b="0" i="0" dirty="0">
                <a:solidFill>
                  <a:schemeClr val="accent2"/>
                </a:solidFill>
                <a:effectLst/>
                <a:latin typeface="SDF"/>
              </a:rPr>
              <a:t> </a:t>
            </a:r>
            <a:r>
              <a:rPr lang="fa-IR" b="0" i="0" dirty="0">
                <a:solidFill>
                  <a:srgbClr val="333333"/>
                </a:solidFill>
                <a:effectLst/>
                <a:latin typeface="SDF"/>
              </a:rPr>
              <a:t>دست های خود را در طرفین بدن چسبانده و شانه ها را در جهت و خلاف جهت عقربه های ساعت بچرخانید</a:t>
            </a:r>
            <a:r>
              <a:rPr lang="fa-IR" b="0" i="0" dirty="0" smtClean="0">
                <a:solidFill>
                  <a:srgbClr val="333333"/>
                </a:solidFill>
                <a:effectLst/>
                <a:latin typeface="SDF"/>
              </a:rPr>
              <a:t>.</a:t>
            </a:r>
          </a:p>
          <a:p>
            <a:pPr algn="r" rtl="1"/>
            <a:endParaRPr lang="fa-IR" b="0" i="0" dirty="0">
              <a:solidFill>
                <a:srgbClr val="333333"/>
              </a:solidFill>
              <a:effectLst/>
              <a:latin typeface="SDF"/>
            </a:endParaRPr>
          </a:p>
          <a:p>
            <a:pPr algn="r" rtl="1"/>
            <a:r>
              <a:rPr lang="fa-IR" b="1" i="0" dirty="0">
                <a:solidFill>
                  <a:schemeClr val="accent2"/>
                </a:solidFill>
                <a:effectLst/>
                <a:latin typeface="SDF"/>
              </a:rPr>
              <a:t>۵-</a:t>
            </a:r>
            <a:r>
              <a:rPr lang="fa-IR" b="0" i="0" dirty="0">
                <a:solidFill>
                  <a:srgbClr val="333333"/>
                </a:solidFill>
                <a:effectLst/>
                <a:latin typeface="SDF"/>
              </a:rPr>
              <a:t> نکته آخر اینکه سرنباید برای مدت طولانی در طول روز خم شود.</a:t>
            </a:r>
          </a:p>
        </p:txBody>
      </p:sp>
      <p:pic>
        <p:nvPicPr>
          <p:cNvPr id="5" name="تصویر 4">
            <a:extLst>
              <a:ext uri="{FF2B5EF4-FFF2-40B4-BE49-F238E27FC236}">
                <a16:creationId xmlns="" xmlns:a16="http://schemas.microsoft.com/office/drawing/2014/main" id="{09DDDB60-BF0E-C14F-ABBE-EA228D1AC7A1}"/>
              </a:ext>
            </a:extLst>
          </p:cNvPr>
          <p:cNvPicPr>
            <a:picLocks noChangeAspect="1"/>
          </p:cNvPicPr>
          <p:nvPr/>
        </p:nvPicPr>
        <p:blipFill rotWithShape="1">
          <a:blip r:embed="rId2"/>
          <a:srcRect l="14815" t="1709" b="3419"/>
          <a:stretch/>
        </p:blipFill>
        <p:spPr>
          <a:xfrm>
            <a:off x="0" y="4378817"/>
            <a:ext cx="3339082" cy="2479183"/>
          </a:xfrm>
          <a:prstGeom prst="rect">
            <a:avLst/>
          </a:prstGeom>
        </p:spPr>
      </p:pic>
    </p:spTree>
    <p:extLst>
      <p:ext uri="{BB962C8B-B14F-4D97-AF65-F5344CB8AC3E}">
        <p14:creationId xmlns:p14="http://schemas.microsoft.com/office/powerpoint/2010/main" val="3563058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1380" y="2949262"/>
            <a:ext cx="4940776" cy="646331"/>
          </a:xfrm>
          <a:prstGeom prst="rect">
            <a:avLst/>
          </a:prstGeom>
          <a:noFill/>
        </p:spPr>
        <p:txBody>
          <a:bodyPr wrap="none" rtlCol="0">
            <a:spAutoFit/>
          </a:bodyPr>
          <a:lstStyle/>
          <a:p>
            <a:pPr marL="571500" indent="-571500">
              <a:buFont typeface="Wingdings" panose="05000000000000000000" pitchFamily="2" charset="2"/>
              <a:buChar char="J"/>
            </a:pPr>
            <a:r>
              <a:rPr lang="fa-IR" sz="3600" b="1" dirty="0" smtClean="0">
                <a:solidFill>
                  <a:schemeClr val="accent2"/>
                </a:solidFill>
              </a:rPr>
              <a:t>ممنون از توجه شما</a:t>
            </a:r>
            <a:endParaRPr lang="en-US" sz="3600" b="1" dirty="0">
              <a:solidFill>
                <a:schemeClr val="accent2"/>
              </a:solidFill>
            </a:endParaRPr>
          </a:p>
        </p:txBody>
      </p:sp>
    </p:spTree>
    <p:extLst>
      <p:ext uri="{BB962C8B-B14F-4D97-AF65-F5344CB8AC3E}">
        <p14:creationId xmlns:p14="http://schemas.microsoft.com/office/powerpoint/2010/main" val="1679162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عوامل ایجاد عارضه سر به جلو </a:t>
            </a:r>
            <a:r>
              <a:rPr lang="en-US" dirty="0"/>
              <a:t>:</a:t>
            </a:r>
          </a:p>
        </p:txBody>
      </p:sp>
      <p:sp>
        <p:nvSpPr>
          <p:cNvPr id="3" name="Rectangle 2"/>
          <p:cNvSpPr/>
          <p:nvPr/>
        </p:nvSpPr>
        <p:spPr>
          <a:xfrm>
            <a:off x="862884" y="1801488"/>
            <a:ext cx="8770513" cy="2585323"/>
          </a:xfrm>
          <a:prstGeom prst="rect">
            <a:avLst/>
          </a:prstGeom>
        </p:spPr>
        <p:txBody>
          <a:bodyPr wrap="square">
            <a:spAutoFit/>
          </a:bodyPr>
          <a:lstStyle/>
          <a:p>
            <a:pPr marL="342900" indent="-342900" algn="r" rtl="1">
              <a:buClr>
                <a:schemeClr val="accent2"/>
              </a:buClr>
              <a:buFont typeface="+mj-lt"/>
              <a:buAutoNum type="arabicPeriod"/>
            </a:pPr>
            <a:r>
              <a:rPr lang="fa-IR" dirty="0" smtClean="0"/>
              <a:t>عوامل </a:t>
            </a:r>
            <a:r>
              <a:rPr lang="fa-IR" dirty="0"/>
              <a:t>مختلفی از قبیل نوع کار ، سن ، عادات ناصحیح ، آرتروز گردن آن را تحت تاثیر قرار میدهند.</a:t>
            </a:r>
            <a:endParaRPr lang="en-US" dirty="0"/>
          </a:p>
          <a:p>
            <a:pPr marL="342900" indent="-342900" algn="r" rtl="1">
              <a:buClr>
                <a:schemeClr val="accent2"/>
              </a:buClr>
              <a:buFont typeface="+mj-lt"/>
              <a:buAutoNum type="arabicPeriod"/>
            </a:pPr>
            <a:endParaRPr lang="fa-IR" dirty="0"/>
          </a:p>
          <a:p>
            <a:pPr marL="342900" indent="-342900" algn="r" rtl="1">
              <a:buClr>
                <a:schemeClr val="accent2"/>
              </a:buClr>
              <a:buFont typeface="+mj-lt"/>
              <a:buAutoNum type="arabicPeriod"/>
            </a:pPr>
            <a:r>
              <a:rPr lang="fa-IR" dirty="0"/>
              <a:t> نشستن های طولانی مدت ، طرز نشستن اشتباه در سرکار ، کارکردن با رایانه و تلفن همراه و نشستن نامناسب هنگام تماشا کردن تلویزیون ، در طول زمان تغییراتی در ستون فقرات شما ایجاد میکند.</a:t>
            </a:r>
            <a:endParaRPr lang="en-US" dirty="0"/>
          </a:p>
          <a:p>
            <a:pPr marL="342900" indent="-342900" algn="r" rtl="1">
              <a:buClr>
                <a:schemeClr val="accent2"/>
              </a:buClr>
              <a:buFont typeface="+mj-lt"/>
              <a:buAutoNum type="arabicPeriod"/>
            </a:pPr>
            <a:endParaRPr lang="fa-IR" dirty="0"/>
          </a:p>
          <a:p>
            <a:pPr marL="342900" indent="-342900" algn="r" rtl="1">
              <a:buClr>
                <a:schemeClr val="accent2"/>
              </a:buClr>
              <a:buFont typeface="+mj-lt"/>
              <a:buAutoNum type="arabicPeriod"/>
            </a:pPr>
            <a:r>
              <a:rPr lang="fa-IR" dirty="0"/>
              <a:t> این مسئله منجر به گردن درد و سردرد و حتی مشکلات عصبی میشود که باعث ایجاد درد تا بالاتنه می گردد. </a:t>
            </a:r>
            <a:endParaRPr lang="en-US" dirty="0"/>
          </a:p>
        </p:txBody>
      </p:sp>
      <p:pic>
        <p:nvPicPr>
          <p:cNvPr id="4" name="Picture 3"/>
          <p:cNvPicPr>
            <a:picLocks noChangeAspect="1"/>
          </p:cNvPicPr>
          <p:nvPr/>
        </p:nvPicPr>
        <p:blipFill>
          <a:blip r:embed="rId2"/>
          <a:stretch>
            <a:fillRect/>
          </a:stretch>
        </p:blipFill>
        <p:spPr>
          <a:xfrm>
            <a:off x="1602033" y="4199972"/>
            <a:ext cx="2544966" cy="2551663"/>
          </a:xfrm>
          <a:prstGeom prst="rect">
            <a:avLst/>
          </a:prstGeom>
        </p:spPr>
      </p:pic>
    </p:spTree>
    <p:extLst>
      <p:ext uri="{BB962C8B-B14F-4D97-AF65-F5344CB8AC3E}">
        <p14:creationId xmlns:p14="http://schemas.microsoft.com/office/powerpoint/2010/main" val="1400393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9955"/>
          </a:xfrm>
        </p:spPr>
        <p:txBody>
          <a:bodyPr/>
          <a:lstStyle/>
          <a:p>
            <a:pPr algn="r" rtl="1"/>
            <a:r>
              <a:rPr lang="fa-IR" dirty="0"/>
              <a:t>علائم عارضه سر به جلو </a:t>
            </a:r>
            <a:r>
              <a:rPr lang="en-US" dirty="0"/>
              <a:t>:</a:t>
            </a:r>
          </a:p>
        </p:txBody>
      </p:sp>
      <p:sp>
        <p:nvSpPr>
          <p:cNvPr id="3" name="Rectangle 2"/>
          <p:cNvSpPr/>
          <p:nvPr/>
        </p:nvSpPr>
        <p:spPr>
          <a:xfrm>
            <a:off x="487380" y="1752934"/>
            <a:ext cx="8976575" cy="3416320"/>
          </a:xfrm>
          <a:prstGeom prst="rect">
            <a:avLst/>
          </a:prstGeom>
        </p:spPr>
        <p:txBody>
          <a:bodyPr wrap="square">
            <a:spAutoFit/>
          </a:bodyPr>
          <a:lstStyle/>
          <a:p>
            <a:pPr marL="342900" indent="-342900" algn="r" rtl="1">
              <a:buClr>
                <a:schemeClr val="accent2"/>
              </a:buClr>
              <a:buFont typeface="+mj-lt"/>
              <a:buAutoNum type="arabicPeriod"/>
            </a:pPr>
            <a:r>
              <a:rPr lang="fa-IR" dirty="0"/>
              <a:t>افراد مبتلا به ناهنجاری سر به جلو  معمولا بدون درد و بصورت عادی می توانند سر و گردن خود را حرکت دهند. علائم زمانی ظاهر می شوند که طرز نشستن یا ایستادن نامناسب برای مدتی طولانی حفظ شود. این اتفاق در وضعیت نشسته، ایستاده یا خوابیده و غیره پیش می آید.</a:t>
            </a:r>
          </a:p>
          <a:p>
            <a:pPr marL="342900" indent="-342900" algn="r" rtl="1">
              <a:buClr>
                <a:schemeClr val="accent2"/>
              </a:buClr>
              <a:buFont typeface="+mj-lt"/>
              <a:buAutoNum type="arabicPeriod"/>
            </a:pPr>
            <a:endParaRPr lang="fa-IR" dirty="0"/>
          </a:p>
          <a:p>
            <a:pPr marL="342900" indent="-342900" algn="r" rtl="1">
              <a:buClr>
                <a:schemeClr val="accent2"/>
              </a:buClr>
              <a:buFont typeface="+mj-lt"/>
              <a:buAutoNum type="arabicPeriod"/>
            </a:pPr>
            <a:r>
              <a:rPr lang="fa-IR" dirty="0"/>
              <a:t> گردن درد معمولا به صورت درد یکنواخت با سوزش احساس می شود.گاهی اوقات، فرد دچار سر درد نیز می شود. معمولا، درد مرتبط با عارضه انحراف گردن با حرکت کردن یا تغییر وضعیت در نتیجه رفع فشار از ساختارهای تحت تاثیر، تسکین پیدا می کند.</a:t>
            </a:r>
          </a:p>
          <a:p>
            <a:pPr marL="342900" indent="-342900" algn="r" rtl="1">
              <a:buClr>
                <a:schemeClr val="accent2"/>
              </a:buClr>
              <a:buFont typeface="+mj-lt"/>
              <a:buAutoNum type="arabicPeriod"/>
            </a:pPr>
            <a:endParaRPr lang="fa-IR" dirty="0"/>
          </a:p>
          <a:p>
            <a:pPr marL="342900" indent="-342900" algn="r" rtl="1">
              <a:buClr>
                <a:schemeClr val="accent2"/>
              </a:buClr>
              <a:buFont typeface="+mj-lt"/>
              <a:buAutoNum type="arabicPeriod"/>
            </a:pPr>
            <a:r>
              <a:rPr lang="fa-IR" dirty="0"/>
              <a:t> افراد مبتلا به انحراف مهره های گردن و سر به جلو معمولا علائمی مثل گزگز یا بی حسی در بازو ، درد و سفتی عضلات گردن و شانه و سوزش بین استخوان های شانه را دارا هستند. همچنین ممکن است فک این افراد دچار درد و سایش شود. </a:t>
            </a:r>
            <a:endParaRPr lang="en-US" dirty="0"/>
          </a:p>
        </p:txBody>
      </p:sp>
    </p:spTree>
    <p:extLst>
      <p:ext uri="{BB962C8B-B14F-4D97-AF65-F5344CB8AC3E}">
        <p14:creationId xmlns:p14="http://schemas.microsoft.com/office/powerpoint/2010/main" val="4289572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8744"/>
          </a:xfrm>
        </p:spPr>
        <p:txBody>
          <a:bodyPr/>
          <a:lstStyle/>
          <a:p>
            <a:pPr algn="r" rtl="1"/>
            <a:r>
              <a:rPr lang="fa-IR" dirty="0"/>
              <a:t>عوارض اختلال سر به جلو </a:t>
            </a:r>
            <a:r>
              <a:rPr lang="en-US" dirty="0"/>
              <a:t>:</a:t>
            </a:r>
          </a:p>
        </p:txBody>
      </p:sp>
      <p:sp>
        <p:nvSpPr>
          <p:cNvPr id="3" name="Rectangle 2"/>
          <p:cNvSpPr/>
          <p:nvPr/>
        </p:nvSpPr>
        <p:spPr>
          <a:xfrm>
            <a:off x="2047741" y="1997839"/>
            <a:ext cx="7096259" cy="2862322"/>
          </a:xfrm>
          <a:prstGeom prst="rect">
            <a:avLst/>
          </a:prstGeom>
        </p:spPr>
        <p:txBody>
          <a:bodyPr wrap="square">
            <a:spAutoFit/>
          </a:bodyPr>
          <a:lstStyle/>
          <a:p>
            <a:pPr marL="285750" indent="-285750" algn="r" rtl="1">
              <a:buClr>
                <a:schemeClr val="accent2"/>
              </a:buClr>
              <a:buFont typeface="Wingdings" panose="05000000000000000000" pitchFamily="2" charset="2"/>
              <a:buChar char="ü"/>
            </a:pPr>
            <a:r>
              <a:rPr lang="fa-IR" dirty="0"/>
              <a:t> ظاهر ناخوشایند</a:t>
            </a:r>
          </a:p>
          <a:p>
            <a:pPr marL="285750" indent="-285750" algn="r" rtl="1">
              <a:buClr>
                <a:schemeClr val="accent2"/>
              </a:buClr>
              <a:buFont typeface="Wingdings" panose="05000000000000000000" pitchFamily="2" charset="2"/>
              <a:buChar char="ü"/>
            </a:pPr>
            <a:r>
              <a:rPr lang="fa-IR" dirty="0"/>
              <a:t> افتادگی سینه ها</a:t>
            </a:r>
          </a:p>
          <a:p>
            <a:pPr marL="285750" indent="-285750" algn="r" rtl="1">
              <a:buClr>
                <a:schemeClr val="accent2"/>
              </a:buClr>
              <a:buFont typeface="Wingdings" panose="05000000000000000000" pitchFamily="2" charset="2"/>
              <a:buChar char="ü"/>
            </a:pPr>
            <a:r>
              <a:rPr lang="fa-IR" dirty="0"/>
              <a:t> افزایش فشار روی مفاصل گردن و افزایش وزن سر </a:t>
            </a:r>
          </a:p>
          <a:p>
            <a:pPr marL="285750" indent="-285750" algn="r" rtl="1">
              <a:buClr>
                <a:schemeClr val="accent2"/>
              </a:buClr>
              <a:buFont typeface="Wingdings" panose="05000000000000000000" pitchFamily="2" charset="2"/>
              <a:buChar char="ü"/>
            </a:pPr>
            <a:r>
              <a:rPr lang="fa-IR" dirty="0"/>
              <a:t> محدود شدن میدان دید</a:t>
            </a:r>
          </a:p>
          <a:p>
            <a:pPr marL="285750" indent="-285750" algn="r" rtl="1">
              <a:buClr>
                <a:schemeClr val="accent2"/>
              </a:buClr>
              <a:buFont typeface="Wingdings" panose="05000000000000000000" pitchFamily="2" charset="2"/>
              <a:buChar char="ü"/>
            </a:pPr>
            <a:r>
              <a:rPr lang="fa-IR" dirty="0"/>
              <a:t> کاهش عملکرد ریوی</a:t>
            </a:r>
          </a:p>
          <a:p>
            <a:pPr marL="285750" indent="-285750" algn="r" rtl="1">
              <a:buClr>
                <a:schemeClr val="accent2"/>
              </a:buClr>
              <a:buFont typeface="Wingdings" panose="05000000000000000000" pitchFamily="2" charset="2"/>
              <a:buChar char="ü"/>
            </a:pPr>
            <a:r>
              <a:rPr lang="fa-IR" dirty="0"/>
              <a:t> افرایش فشار روی عضلات پشت گردن</a:t>
            </a:r>
          </a:p>
          <a:p>
            <a:pPr marL="285750" indent="-285750" algn="r" rtl="1">
              <a:buClr>
                <a:schemeClr val="accent2"/>
              </a:buClr>
              <a:buFont typeface="Wingdings" panose="05000000000000000000" pitchFamily="2" charset="2"/>
              <a:buChar char="ü"/>
            </a:pPr>
            <a:r>
              <a:rPr lang="fa-IR" dirty="0"/>
              <a:t> افرایش فشار روی مفاصل فکی گیجگاهی و بروز اختلال در آن</a:t>
            </a:r>
          </a:p>
          <a:p>
            <a:pPr marL="285750" indent="-285750" algn="r" rtl="1">
              <a:buClr>
                <a:schemeClr val="accent2"/>
              </a:buClr>
              <a:buFont typeface="Wingdings" panose="05000000000000000000" pitchFamily="2" charset="2"/>
              <a:buChar char="ü"/>
            </a:pPr>
            <a:r>
              <a:rPr lang="fa-IR" dirty="0"/>
              <a:t> گیر افتادن ریشه های عصبی</a:t>
            </a:r>
          </a:p>
          <a:p>
            <a:pPr marL="285750" indent="-285750" algn="r" rtl="1">
              <a:buClr>
                <a:schemeClr val="accent2"/>
              </a:buClr>
              <a:buFont typeface="Wingdings" panose="05000000000000000000" pitchFamily="2" charset="2"/>
              <a:buChar char="ü"/>
            </a:pPr>
            <a:r>
              <a:rPr lang="fa-IR" dirty="0"/>
              <a:t> کاهش دامنه حرکتی گردن</a:t>
            </a:r>
          </a:p>
          <a:p>
            <a:pPr marL="285750" indent="-285750" algn="r" rtl="1">
              <a:buClr>
                <a:schemeClr val="accent2"/>
              </a:buClr>
              <a:buFont typeface="Wingdings" panose="05000000000000000000" pitchFamily="2" charset="2"/>
              <a:buChar char="ü"/>
            </a:pPr>
            <a:r>
              <a:rPr lang="fa-IR" dirty="0"/>
              <a:t> آرتروز زودرس</a:t>
            </a:r>
            <a:endParaRPr lang="en-US" dirty="0"/>
          </a:p>
        </p:txBody>
      </p:sp>
      <p:pic>
        <p:nvPicPr>
          <p:cNvPr id="5" name="Picture 4"/>
          <p:cNvPicPr>
            <a:picLocks noChangeAspect="1"/>
          </p:cNvPicPr>
          <p:nvPr/>
        </p:nvPicPr>
        <p:blipFill rotWithShape="1">
          <a:blip r:embed="rId2"/>
          <a:srcRect l="19677" r="17818"/>
          <a:stretch/>
        </p:blipFill>
        <p:spPr>
          <a:xfrm>
            <a:off x="412124" y="3129351"/>
            <a:ext cx="2163652" cy="3461619"/>
          </a:xfrm>
          <a:prstGeom prst="rect">
            <a:avLst/>
          </a:prstGeom>
        </p:spPr>
      </p:pic>
    </p:spTree>
    <p:extLst>
      <p:ext uri="{BB962C8B-B14F-4D97-AF65-F5344CB8AC3E}">
        <p14:creationId xmlns:p14="http://schemas.microsoft.com/office/powerpoint/2010/main" val="298775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عوامل ایجاد کننده سر به جلو </a:t>
            </a:r>
            <a:r>
              <a:rPr lang="en-US" dirty="0"/>
              <a:t>FHP :</a:t>
            </a:r>
          </a:p>
        </p:txBody>
      </p:sp>
      <p:sp>
        <p:nvSpPr>
          <p:cNvPr id="3" name="Rectangle 2"/>
          <p:cNvSpPr/>
          <p:nvPr/>
        </p:nvSpPr>
        <p:spPr>
          <a:xfrm>
            <a:off x="785611" y="1676074"/>
            <a:ext cx="8488391" cy="1477328"/>
          </a:xfrm>
          <a:prstGeom prst="rect">
            <a:avLst/>
          </a:prstGeom>
        </p:spPr>
        <p:txBody>
          <a:bodyPr wrap="square">
            <a:spAutoFit/>
          </a:bodyPr>
          <a:lstStyle/>
          <a:p>
            <a:pPr marL="285750" indent="-285750" algn="r" rtl="1">
              <a:buFont typeface="Trebuchet MS" panose="020B0603020202020204" pitchFamily="34" charset="0"/>
              <a:buChar char="●"/>
            </a:pPr>
            <a:r>
              <a:rPr lang="fa-IR" b="1" dirty="0">
                <a:solidFill>
                  <a:schemeClr val="accent2"/>
                </a:solidFill>
              </a:rPr>
              <a:t>کوله پشتی</a:t>
            </a:r>
          </a:p>
          <a:p>
            <a:pPr algn="r" rtl="1"/>
            <a:r>
              <a:rPr lang="fa-IR" dirty="0"/>
              <a:t>کودکان برای حمل کتابهای مدرسه که بین 13 تا 14 کیلوگرم وزن دارند، از کوله پشتی استفاده می کنند.این کار باعث می شود که سربه سمت جلو کشیده شود تا تعادل وزنی ایجاد شود که منجر به فشار غیر عادی روی دیسک ها، مفاصل و عصب های گردن، شانه ها و کمر می شود.</a:t>
            </a:r>
            <a:endParaRPr lang="en-US" dirty="0"/>
          </a:p>
        </p:txBody>
      </p:sp>
      <p:sp>
        <p:nvSpPr>
          <p:cNvPr id="4" name="Rectangle 3"/>
          <p:cNvSpPr/>
          <p:nvPr/>
        </p:nvSpPr>
        <p:spPr>
          <a:xfrm>
            <a:off x="723016" y="3342713"/>
            <a:ext cx="8505303" cy="1754326"/>
          </a:xfrm>
          <a:prstGeom prst="rect">
            <a:avLst/>
          </a:prstGeom>
        </p:spPr>
        <p:txBody>
          <a:bodyPr wrap="square">
            <a:spAutoFit/>
          </a:bodyPr>
          <a:lstStyle/>
          <a:p>
            <a:pPr marL="285750" indent="-285750" algn="r" rtl="1">
              <a:buClr>
                <a:schemeClr val="accent2"/>
              </a:buClr>
              <a:buFont typeface="Trebuchet MS" panose="020B0603020202020204" pitchFamily="34" charset="0"/>
              <a:buChar char="●"/>
            </a:pPr>
            <a:r>
              <a:rPr lang="fa-IR" b="1" dirty="0">
                <a:solidFill>
                  <a:schemeClr val="accent2"/>
                </a:solidFill>
              </a:rPr>
              <a:t>بالش های بلند</a:t>
            </a:r>
          </a:p>
          <a:p>
            <a:pPr algn="r" rtl="1">
              <a:buClr>
                <a:schemeClr val="accent2"/>
              </a:buClr>
            </a:pPr>
            <a:r>
              <a:rPr lang="fa-IR" dirty="0"/>
              <a:t>استفاده از بالش های بلند باعث عدم قرار گرفتن ستون فقرات در وضعیت صحیح میشود.</a:t>
            </a:r>
          </a:p>
          <a:p>
            <a:pPr marL="285750" indent="-285750" algn="r" rtl="1">
              <a:buClr>
                <a:schemeClr val="accent2"/>
              </a:buClr>
              <a:buFont typeface="Trebuchet MS" panose="020B0603020202020204" pitchFamily="34" charset="0"/>
              <a:buChar char="●"/>
            </a:pPr>
            <a:endParaRPr lang="fa-IR" dirty="0"/>
          </a:p>
          <a:p>
            <a:pPr marL="285750" indent="-285750" algn="r" rtl="1">
              <a:buClr>
                <a:schemeClr val="accent2"/>
              </a:buClr>
              <a:buFont typeface="Trebuchet MS" panose="020B0603020202020204" pitchFamily="34" charset="0"/>
              <a:buChar char="●"/>
            </a:pPr>
            <a:r>
              <a:rPr lang="fa-IR" b="1" dirty="0">
                <a:solidFill>
                  <a:schemeClr val="accent2"/>
                </a:solidFill>
              </a:rPr>
              <a:t>وضعیت بینائی</a:t>
            </a:r>
          </a:p>
          <a:p>
            <a:pPr algn="r" rtl="1"/>
            <a:r>
              <a:rPr lang="fa-IR" dirty="0"/>
              <a:t>کسانیکه دارای ضعف بینایی هستند سر خود را بطور غیر ارادی برای بهتر دیدن به جلو می برند.</a:t>
            </a:r>
          </a:p>
        </p:txBody>
      </p:sp>
    </p:spTree>
    <p:extLst>
      <p:ext uri="{BB962C8B-B14F-4D97-AF65-F5344CB8AC3E}">
        <p14:creationId xmlns:p14="http://schemas.microsoft.com/office/powerpoint/2010/main" val="2396578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41" y="747763"/>
            <a:ext cx="9362939" cy="4770537"/>
          </a:xfrm>
          <a:prstGeom prst="rect">
            <a:avLst/>
          </a:prstGeom>
        </p:spPr>
        <p:txBody>
          <a:bodyPr wrap="square">
            <a:spAutoFit/>
          </a:bodyPr>
          <a:lstStyle/>
          <a:p>
            <a:pPr algn="r" rtl="1"/>
            <a:endParaRPr lang="fa-IR" sz="1600" dirty="0"/>
          </a:p>
          <a:p>
            <a:pPr marL="285750" indent="-285750" algn="r" rtl="1">
              <a:buClr>
                <a:schemeClr val="accent2"/>
              </a:buClr>
              <a:buFont typeface="Trebuchet MS" panose="020B0603020202020204" pitchFamily="34" charset="0"/>
              <a:buChar char="●"/>
            </a:pPr>
            <a:r>
              <a:rPr lang="fa-IR" b="1" dirty="0">
                <a:solidFill>
                  <a:schemeClr val="accent2"/>
                </a:solidFill>
              </a:rPr>
              <a:t>طراحی رایانه ها</a:t>
            </a:r>
          </a:p>
          <a:p>
            <a:pPr algn="r" rtl="1">
              <a:buClr>
                <a:schemeClr val="accent2"/>
              </a:buClr>
            </a:pPr>
            <a:r>
              <a:rPr lang="fa-IR" dirty="0"/>
              <a:t>صفحه مانیتور رایانه ها عموما بیش از حد پایین یا بالا هستند و همچنین فرد به صورت مکرر برای خواندن مطالب صفحه نمایش باید سر خود را جلو بیاورد</a:t>
            </a:r>
          </a:p>
          <a:p>
            <a:pPr marL="285750" indent="-285750" algn="r" rtl="1">
              <a:buClr>
                <a:schemeClr val="accent2"/>
              </a:buClr>
              <a:buFont typeface="Trebuchet MS" panose="020B0603020202020204" pitchFamily="34" charset="0"/>
              <a:buChar char="●"/>
            </a:pPr>
            <a:endParaRPr lang="fa-IR" dirty="0"/>
          </a:p>
          <a:p>
            <a:pPr marL="285750" indent="-285750" algn="r" rtl="1">
              <a:buClr>
                <a:schemeClr val="accent2"/>
              </a:buClr>
              <a:buFont typeface="Trebuchet MS" panose="020B0603020202020204" pitchFamily="34" charset="0"/>
              <a:buChar char="●"/>
            </a:pPr>
            <a:r>
              <a:rPr lang="fa-IR" b="1" dirty="0">
                <a:solidFill>
                  <a:schemeClr val="accent2"/>
                </a:solidFill>
              </a:rPr>
              <a:t>استفاده از عینکهای تدریجی یا دو دید</a:t>
            </a:r>
          </a:p>
          <a:p>
            <a:pPr algn="r" rtl="1">
              <a:buClr>
                <a:schemeClr val="accent2"/>
              </a:buClr>
            </a:pPr>
            <a:r>
              <a:rPr lang="fa-IR" dirty="0"/>
              <a:t>باعث می شود که وقتی فرد می خواهد با استفاده از نیمه پایینی عینک خود مطلبی را بخواند، به بالا نگاه کند</a:t>
            </a:r>
          </a:p>
          <a:p>
            <a:pPr marL="285750" indent="-285750" algn="r" rtl="1">
              <a:buClr>
                <a:schemeClr val="accent2"/>
              </a:buClr>
              <a:buFont typeface="Trebuchet MS" panose="020B0603020202020204" pitchFamily="34" charset="0"/>
              <a:buChar char="●"/>
            </a:pPr>
            <a:endParaRPr lang="fa-IR" dirty="0"/>
          </a:p>
          <a:p>
            <a:pPr marL="285750" indent="-285750" algn="r" rtl="1">
              <a:buClr>
                <a:schemeClr val="accent2"/>
              </a:buClr>
              <a:buFont typeface="Trebuchet MS" panose="020B0603020202020204" pitchFamily="34" charset="0"/>
              <a:buChar char="●"/>
            </a:pPr>
            <a:r>
              <a:rPr lang="fa-IR" b="1" dirty="0">
                <a:solidFill>
                  <a:schemeClr val="accent2"/>
                </a:solidFill>
              </a:rPr>
              <a:t>تلویزیون و بازی های رایانه ای </a:t>
            </a:r>
          </a:p>
          <a:p>
            <a:pPr algn="r" rtl="1">
              <a:buClr>
                <a:schemeClr val="accent2"/>
              </a:buClr>
            </a:pPr>
            <a:r>
              <a:rPr lang="fa-IR" dirty="0"/>
              <a:t>اغلب کودکان هنگام انجام بازی های رایانه‌ ای طرز نشستن نامناسبی دارند.نشستن در یک وضعیت برای مدت طولانی باعث می شود که فرد به طرز نشستن نامناسب عادت وسازگاری پیدا کند</a:t>
            </a:r>
          </a:p>
          <a:p>
            <a:pPr marL="285750" indent="-285750" algn="r" rtl="1">
              <a:buClr>
                <a:schemeClr val="accent2"/>
              </a:buClr>
              <a:buFont typeface="Trebuchet MS" panose="020B0603020202020204" pitchFamily="34" charset="0"/>
              <a:buChar char="●"/>
            </a:pPr>
            <a:endParaRPr lang="fa-IR" dirty="0"/>
          </a:p>
          <a:p>
            <a:pPr marL="285750" indent="-285750" algn="r" rtl="1">
              <a:buClr>
                <a:schemeClr val="accent2"/>
              </a:buClr>
              <a:buFont typeface="Trebuchet MS" panose="020B0603020202020204" pitchFamily="34" charset="0"/>
              <a:buChar char="●"/>
            </a:pPr>
            <a:r>
              <a:rPr lang="fa-IR" b="1" dirty="0">
                <a:solidFill>
                  <a:schemeClr val="accent2"/>
                </a:solidFill>
              </a:rPr>
              <a:t>ضعف و کوتاهی عضلات</a:t>
            </a:r>
          </a:p>
          <a:p>
            <a:pPr algn="r" rtl="1">
              <a:buClr>
                <a:schemeClr val="accent2"/>
              </a:buClr>
            </a:pPr>
            <a:r>
              <a:rPr lang="fa-IR" dirty="0"/>
              <a:t>و همچنین سفتی قفسه سینه و عضلات اکستانسور یا بازکننده گردن ضعف عضلات کتف هم باعث این اختلال میشوند</a:t>
            </a:r>
            <a:endParaRPr lang="en-US" dirty="0"/>
          </a:p>
        </p:txBody>
      </p:sp>
    </p:spTree>
    <p:extLst>
      <p:ext uri="{BB962C8B-B14F-4D97-AF65-F5344CB8AC3E}">
        <p14:creationId xmlns:p14="http://schemas.microsoft.com/office/powerpoint/2010/main" val="2963772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حرکات اصلاحی سر به جلو</a:t>
            </a:r>
            <a:endParaRPr lang="en-US" dirty="0"/>
          </a:p>
        </p:txBody>
      </p:sp>
      <p:sp>
        <p:nvSpPr>
          <p:cNvPr id="3" name="Rectangle 2"/>
          <p:cNvSpPr/>
          <p:nvPr/>
        </p:nvSpPr>
        <p:spPr>
          <a:xfrm>
            <a:off x="677334" y="1643773"/>
            <a:ext cx="9033337" cy="1477328"/>
          </a:xfrm>
          <a:prstGeom prst="rect">
            <a:avLst/>
          </a:prstGeom>
        </p:spPr>
        <p:txBody>
          <a:bodyPr wrap="square">
            <a:spAutoFit/>
          </a:bodyPr>
          <a:lstStyle/>
          <a:p>
            <a:pPr algn="r" rtl="1"/>
            <a:r>
              <a:rPr lang="fa-IR" dirty="0"/>
              <a:t>برای انجام این حرکت اصلاحی با کمر و شانه‌هایی صاف بایستید یا بنشینید. سپس انگشتان دست خود را بر روی چانه بگذارید و با فشار ملایم انگشتان، سر را به عقب ببرید. ۵ ثانیه در این حالت بمانید و دوباره تکرار کنید. به این حرکت، تمرین </a:t>
            </a:r>
            <a:r>
              <a:rPr lang="en-US" dirty="0"/>
              <a:t>Chin-Tucks </a:t>
            </a:r>
            <a:r>
              <a:rPr lang="fa-IR" dirty="0"/>
              <a:t>نیز می‌گویند.</a:t>
            </a:r>
          </a:p>
          <a:p>
            <a:pPr algn="r" rtl="1"/>
            <a:r>
              <a:rPr lang="fa-IR" dirty="0"/>
              <a:t>قابل ذکر است که در حین انجام حرکات اصلاحی، ممکن است کشیدگی خفیف تا متوسطی را احساس کنید. البته توجه کنید انجام تمرینات، به هیچ عنوان نباید دردی برایتان ایجاد کند.</a:t>
            </a:r>
          </a:p>
        </p:txBody>
      </p:sp>
      <p:pic>
        <p:nvPicPr>
          <p:cNvPr id="4" name="Picture 3"/>
          <p:cNvPicPr>
            <a:picLocks noChangeAspect="1"/>
          </p:cNvPicPr>
          <p:nvPr/>
        </p:nvPicPr>
        <p:blipFill>
          <a:blip r:embed="rId2"/>
          <a:stretch>
            <a:fillRect/>
          </a:stretch>
        </p:blipFill>
        <p:spPr>
          <a:xfrm>
            <a:off x="1583743" y="3405678"/>
            <a:ext cx="5744336" cy="3006104"/>
          </a:xfrm>
          <a:prstGeom prst="rect">
            <a:avLst/>
          </a:prstGeom>
        </p:spPr>
      </p:pic>
    </p:spTree>
    <p:extLst>
      <p:ext uri="{BB962C8B-B14F-4D97-AF65-F5344CB8AC3E}">
        <p14:creationId xmlns:p14="http://schemas.microsoft.com/office/powerpoint/2010/main" val="2835880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168</TotalTime>
  <Words>2771</Words>
  <Application>Microsoft Office PowerPoint</Application>
  <PresentationFormat>Widescreen</PresentationFormat>
  <Paragraphs>163</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Asayekan</vt:lpstr>
      <vt:lpstr>Helvetica</vt:lpstr>
      <vt:lpstr>IR Yekan</vt:lpstr>
      <vt:lpstr>SDF</vt:lpstr>
      <vt:lpstr>Tahoma</vt:lpstr>
      <vt:lpstr>Trebuchet MS</vt:lpstr>
      <vt:lpstr>Wingdings</vt:lpstr>
      <vt:lpstr>Wingdings 3</vt:lpstr>
      <vt:lpstr>Facet</vt:lpstr>
      <vt:lpstr>حرکات اصلاحی</vt:lpstr>
      <vt:lpstr>سر به جلو FHP</vt:lpstr>
      <vt:lpstr>تشخیص عارضه سر به جلو FHP :</vt:lpstr>
      <vt:lpstr>عوامل ایجاد عارضه سر به جلو :</vt:lpstr>
      <vt:lpstr>علائم عارضه سر به جلو :</vt:lpstr>
      <vt:lpstr>عوارض اختلال سر به جلو :</vt:lpstr>
      <vt:lpstr>عوامل ایجاد کننده سر به جلو FHP :</vt:lpstr>
      <vt:lpstr>PowerPoint Presentation</vt:lpstr>
      <vt:lpstr>حرکات اصلاحی سر به جلو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کج گردنی (تورتیکولی)</vt:lpstr>
      <vt:lpstr>انواع کج گردنی</vt:lpstr>
      <vt:lpstr>کج گردنی عضلانی مادرزادی </vt:lpstr>
      <vt:lpstr>کج گردنی اکتسابی</vt:lpstr>
      <vt:lpstr>کج گردنی اسپاسمی: </vt:lpstr>
      <vt:lpstr>کج گردنی چه عوارضی به دنبال دارد؟</vt:lpstr>
      <vt:lpstr>درمان فیزیوتراپی </vt:lpstr>
      <vt:lpstr>عمل جراحی </vt:lpstr>
      <vt:lpstr>PowerPoint Presentation</vt:lpstr>
      <vt:lpstr>PowerPoint Presentation</vt:lpstr>
      <vt:lpstr>PowerPoint Presentation</vt:lpstr>
      <vt:lpstr>PowerPoint Presentation</vt:lpstr>
      <vt:lpstr>PowerPoint Presentation</vt:lpstr>
      <vt:lpstr>PowerPoint Presentation</vt:lpstr>
      <vt:lpstr>سندروم تکست نک text neck))</vt:lpstr>
      <vt:lpstr>این حالت می تواند دردهایی را در ناحیه: </vt:lpstr>
      <vt:lpstr>مقدار فشار وارده به گردن در درجات مختلف خم شدگی سر </vt:lpstr>
      <vt:lpstr>عوارض طولانی مدت سندروم تکست نک </vt:lpstr>
      <vt:lpstr>توصیه هایی برای پیشگیری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حرکات اصلاحی</dc:title>
  <dc:creator>NET PLUS</dc:creator>
  <cp:lastModifiedBy>NET PLUS</cp:lastModifiedBy>
  <cp:revision>23</cp:revision>
  <dcterms:created xsi:type="dcterms:W3CDTF">2022-12-08T19:13:15Z</dcterms:created>
  <dcterms:modified xsi:type="dcterms:W3CDTF">2022-12-13T19:41:09Z</dcterms:modified>
</cp:coreProperties>
</file>