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CB6D709-A094-4ED7-A789-C9DE321A4153}" type="datetimeFigureOut">
              <a:rPr lang="en-US" smtClean="0"/>
              <a:pPr/>
              <a:t>6/11/2018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56F2521-60F2-425F-BEB3-80C78D3813D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6D709-A094-4ED7-A789-C9DE321A4153}" type="datetimeFigureOut">
              <a:rPr lang="en-US" smtClean="0"/>
              <a:pPr/>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6F2521-60F2-425F-BEB3-80C78D3813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6D709-A094-4ED7-A789-C9DE321A4153}" type="datetimeFigureOut">
              <a:rPr lang="en-US" smtClean="0"/>
              <a:pPr/>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6F2521-60F2-425F-BEB3-80C78D3813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CB6D709-A094-4ED7-A789-C9DE321A4153}" type="datetimeFigureOut">
              <a:rPr lang="en-US" smtClean="0"/>
              <a:pPr/>
              <a:t>6/11/2018</a:t>
            </a:fld>
            <a:endParaRPr lang="en-US"/>
          </a:p>
        </p:txBody>
      </p:sp>
      <p:sp>
        <p:nvSpPr>
          <p:cNvPr id="9" name="Slide Number Placeholder 8"/>
          <p:cNvSpPr>
            <a:spLocks noGrp="1"/>
          </p:cNvSpPr>
          <p:nvPr>
            <p:ph type="sldNum" sz="quarter" idx="15"/>
          </p:nvPr>
        </p:nvSpPr>
        <p:spPr/>
        <p:txBody>
          <a:bodyPr rtlCol="0"/>
          <a:lstStyle/>
          <a:p>
            <a:fld id="{656F2521-60F2-425F-BEB3-80C78D3813D2}"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CB6D709-A094-4ED7-A789-C9DE321A4153}" type="datetimeFigureOut">
              <a:rPr lang="en-US" smtClean="0"/>
              <a:pPr/>
              <a:t>6/11/2018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56F2521-60F2-425F-BEB3-80C78D3813D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CB6D709-A094-4ED7-A789-C9DE321A4153}" type="datetimeFigureOut">
              <a:rPr lang="en-US" smtClean="0"/>
              <a:pPr/>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6F2521-60F2-425F-BEB3-80C78D3813D2}"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CB6D709-A094-4ED7-A789-C9DE321A4153}" type="datetimeFigureOut">
              <a:rPr lang="en-US" smtClean="0"/>
              <a:pPr/>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6F2521-60F2-425F-BEB3-80C78D3813D2}"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CB6D709-A094-4ED7-A789-C9DE321A4153}" type="datetimeFigureOut">
              <a:rPr lang="en-US" smtClean="0"/>
              <a:pPr/>
              <a:t>6/11/2018</a:t>
            </a:fld>
            <a:endParaRPr lang="en-US"/>
          </a:p>
        </p:txBody>
      </p:sp>
      <p:sp>
        <p:nvSpPr>
          <p:cNvPr id="7" name="Slide Number Placeholder 6"/>
          <p:cNvSpPr>
            <a:spLocks noGrp="1"/>
          </p:cNvSpPr>
          <p:nvPr>
            <p:ph type="sldNum" sz="quarter" idx="11"/>
          </p:nvPr>
        </p:nvSpPr>
        <p:spPr/>
        <p:txBody>
          <a:bodyPr rtlCol="0"/>
          <a:lstStyle/>
          <a:p>
            <a:fld id="{656F2521-60F2-425F-BEB3-80C78D3813D2}"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6D709-A094-4ED7-A789-C9DE321A4153}" type="datetimeFigureOut">
              <a:rPr lang="en-US" smtClean="0"/>
              <a:pPr/>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6F2521-60F2-425F-BEB3-80C78D3813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CB6D709-A094-4ED7-A789-C9DE321A4153}" type="datetimeFigureOut">
              <a:rPr lang="en-US" smtClean="0"/>
              <a:pPr/>
              <a:t>6/11/2018</a:t>
            </a:fld>
            <a:endParaRPr lang="en-US"/>
          </a:p>
        </p:txBody>
      </p:sp>
      <p:sp>
        <p:nvSpPr>
          <p:cNvPr id="22" name="Slide Number Placeholder 21"/>
          <p:cNvSpPr>
            <a:spLocks noGrp="1"/>
          </p:cNvSpPr>
          <p:nvPr>
            <p:ph type="sldNum" sz="quarter" idx="15"/>
          </p:nvPr>
        </p:nvSpPr>
        <p:spPr/>
        <p:txBody>
          <a:bodyPr rtlCol="0"/>
          <a:lstStyle/>
          <a:p>
            <a:fld id="{656F2521-60F2-425F-BEB3-80C78D3813D2}"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CB6D709-A094-4ED7-A789-C9DE321A4153}" type="datetimeFigureOut">
              <a:rPr lang="en-US" smtClean="0"/>
              <a:pPr/>
              <a:t>6/11/2018</a:t>
            </a:fld>
            <a:endParaRPr lang="en-US"/>
          </a:p>
        </p:txBody>
      </p:sp>
      <p:sp>
        <p:nvSpPr>
          <p:cNvPr id="18" name="Slide Number Placeholder 17"/>
          <p:cNvSpPr>
            <a:spLocks noGrp="1"/>
          </p:cNvSpPr>
          <p:nvPr>
            <p:ph type="sldNum" sz="quarter" idx="11"/>
          </p:nvPr>
        </p:nvSpPr>
        <p:spPr/>
        <p:txBody>
          <a:bodyPr rtlCol="0"/>
          <a:lstStyle/>
          <a:p>
            <a:fld id="{656F2521-60F2-425F-BEB3-80C78D3813D2}"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CB6D709-A094-4ED7-A789-C9DE321A4153}" type="datetimeFigureOut">
              <a:rPr lang="en-US" smtClean="0"/>
              <a:pPr/>
              <a:t>6/11/2018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56F2521-60F2-425F-BEB3-80C78D3813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7467600" cy="6278562"/>
          </a:xfrm>
        </p:spPr>
        <p:txBody>
          <a:bodyPr/>
          <a:lstStyle/>
          <a:p>
            <a:pPr algn="r"/>
            <a:r>
              <a:rPr lang="fa-IR" b="1" dirty="0" smtClean="0">
                <a:solidFill>
                  <a:srgbClr val="FF0000"/>
                </a:solidFill>
              </a:rPr>
              <a:t>تعریف روانشناسی:</a:t>
            </a:r>
            <a:r>
              <a:rPr lang="fa-IR" dirty="0" smtClean="0"/>
              <a:t>علم مطالعه وشناخت رفتارانسان درارتباط با:</a:t>
            </a:r>
            <a:br>
              <a:rPr lang="fa-IR" dirty="0" smtClean="0"/>
            </a:br>
            <a:r>
              <a:rPr lang="fa-IR" dirty="0" smtClean="0"/>
              <a:t>-پیش بینی رفتار(علوم نقدی)</a:t>
            </a:r>
            <a:r>
              <a:rPr lang="en-US" dirty="0" smtClean="0"/>
              <a:t>1</a:t>
            </a:r>
            <a:r>
              <a:rPr lang="fa-IR" dirty="0" smtClean="0"/>
              <a:t/>
            </a:r>
            <a:br>
              <a:rPr lang="fa-IR" dirty="0" smtClean="0"/>
            </a:br>
            <a:r>
              <a:rPr lang="fa-IR" dirty="0" smtClean="0"/>
              <a:t>کشف علت رفتار(علوم تحقیقی)</a:t>
            </a:r>
            <a:r>
              <a:rPr lang="en-US" dirty="0" smtClean="0"/>
              <a:t>-2</a:t>
            </a:r>
            <a:r>
              <a:rPr lang="fa-IR" dirty="0" smtClean="0"/>
              <a:t/>
            </a:r>
            <a:br>
              <a:rPr lang="fa-IR" dirty="0" smtClean="0"/>
            </a:br>
            <a:r>
              <a:rPr lang="fa-IR" dirty="0" smtClean="0"/>
              <a:t/>
            </a:r>
            <a:br>
              <a:rPr lang="fa-IR" dirty="0" smtClean="0"/>
            </a:br>
            <a:r>
              <a:rPr lang="fa-IR" dirty="0" smtClean="0"/>
              <a:t>3-درمان وکنترل رفتار(علوم تطبیقی)</a:t>
            </a:r>
            <a:br>
              <a:rPr lang="fa-IR" dirty="0" smtClean="0"/>
            </a:br>
            <a:r>
              <a:rPr lang="fa-IR" b="1" dirty="0" smtClean="0">
                <a:solidFill>
                  <a:srgbClr val="FF0000"/>
                </a:solidFill>
              </a:rPr>
              <a:t>تعریف روانشناسی ورزشی:</a:t>
            </a:r>
            <a:r>
              <a:rPr lang="fa-IR" dirty="0" smtClean="0"/>
              <a:t>مطالعه علمی رفتاری که اصول روانشناسی،یادگیری،عملکرد،ورفتارانسانی رادرورزش وزمینه های مربوط به ورزش بکارمیبرد.</a:t>
            </a:r>
            <a:br>
              <a:rPr lang="fa-IR" dirty="0" smtClean="0"/>
            </a:br>
            <a:r>
              <a:rPr lang="fa-IR" dirty="0" smtClean="0"/>
              <a:t/>
            </a:r>
            <a:br>
              <a:rPr lang="fa-IR" dirty="0" smtClean="0"/>
            </a:br>
            <a:r>
              <a:rPr lang="fa-IR" b="1" dirty="0" smtClean="0">
                <a:solidFill>
                  <a:srgbClr val="FF0000"/>
                </a:solidFill>
              </a:rPr>
              <a:t>*</a:t>
            </a:r>
            <a:r>
              <a:rPr lang="fa-IR" dirty="0" smtClean="0"/>
              <a:t>روانشناسی ورزش یعنی بکاربردن نظریه های روانشناسی درزمینه های مختلف ورزش مانندمربیگری وآموزش روانشناسی ورزش ازتکنیک ارزیابی.</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6477000"/>
          </a:xfrm>
        </p:spPr>
        <p:txBody>
          <a:bodyPr anchor="t">
            <a:normAutofit fontScale="90000"/>
          </a:bodyPr>
          <a:lstStyle/>
          <a:p>
            <a:pPr algn="r"/>
            <a:r>
              <a:rPr lang="fa-IR" dirty="0" smtClean="0"/>
              <a:t>به معنای</a:t>
            </a:r>
            <a:r>
              <a:rPr lang="fa-IR" dirty="0"/>
              <a:t> </a:t>
            </a:r>
            <a:r>
              <a:rPr lang="en-US" dirty="0" smtClean="0"/>
              <a:t>mover</a:t>
            </a:r>
            <a:r>
              <a:rPr lang="fa-IR" sz="3600" b="1" dirty="0" smtClean="0">
                <a:solidFill>
                  <a:srgbClr val="FF0000"/>
                </a:solidFill>
              </a:rPr>
              <a:t>انگیزش چیست؟</a:t>
            </a:r>
            <a:r>
              <a:rPr lang="fa-IR" dirty="0" smtClean="0"/>
              <a:t>اصطلاح انگیزش</a:t>
            </a:r>
            <a:br>
              <a:rPr lang="fa-IR" dirty="0" smtClean="0"/>
            </a:br>
            <a:r>
              <a:rPr lang="fa-IR" dirty="0" smtClean="0"/>
              <a:t>حرکت کردن آمده است.الدرمن انگیزش رااینگونه تعریف کرده است((آمادگی برای انتخاب وجهت دادن به رفتاری است که بوسیله نتایج امتحانی کنترل میشودوپایداری دررفتارراتا رسیدن به هدف ادامه میدهد))پس جهت انگیزش به هدف ورفتارمطلوب اشاره دارد.</a:t>
            </a:r>
            <a:br>
              <a:rPr lang="fa-IR" dirty="0" smtClean="0"/>
            </a:br>
            <a:r>
              <a:rPr lang="fa-IR" dirty="0" smtClean="0"/>
              <a:t/>
            </a:r>
            <a:br>
              <a:rPr lang="fa-IR" dirty="0" smtClean="0"/>
            </a:br>
            <a:r>
              <a:rPr lang="fa-IR" b="1" dirty="0" smtClean="0">
                <a:solidFill>
                  <a:srgbClr val="C00000"/>
                </a:solidFill>
              </a:rPr>
              <a:t>انگیزش:</a:t>
            </a:r>
            <a:r>
              <a:rPr lang="fa-IR" dirty="0" smtClean="0"/>
              <a:t>ساعت ها،نیازهاوامیالی که جهت،شدت وثبات رفتاررابه سمت هدف تنظیم میکنند.به عبارت دیگرآنچه رفتاررانیرومیدهد،هدایت میکند،نگه میداردوپایایی میبخشد.</a:t>
            </a:r>
            <a:br>
              <a:rPr lang="fa-IR" dirty="0" smtClean="0"/>
            </a:br>
            <a:r>
              <a:rPr lang="fa-IR" dirty="0" smtClean="0"/>
              <a:t/>
            </a:r>
            <a:br>
              <a:rPr lang="fa-IR" dirty="0" smtClean="0"/>
            </a:br>
            <a:r>
              <a:rPr lang="fa-IR" b="1" dirty="0" smtClean="0">
                <a:solidFill>
                  <a:srgbClr val="C00000"/>
                </a:solidFill>
              </a:rPr>
              <a:t>انگیزه:</a:t>
            </a:r>
            <a:r>
              <a:rPr lang="fa-IR" dirty="0" smtClean="0"/>
              <a:t>گرایش نهفته ونسبتاثابتی که هرفردنسبت به دسته ای ازامورمشخص دارد،انگیزه یک ویژگی شخصیتی است وشامل میل یکنواخت فردبرای رویکردبه یک رشته ازاعمال خاص یاپرهیزازآنهامیباشد.</a:t>
            </a:r>
            <a:endParaRPr lang="fa-IR" dirty="0"/>
          </a:p>
        </p:txBody>
      </p:sp>
    </p:spTree>
    <p:extLst>
      <p:ext uri="{BB962C8B-B14F-4D97-AF65-F5344CB8AC3E}">
        <p14:creationId xmlns:p14="http://schemas.microsoft.com/office/powerpoint/2010/main" val="2422250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54762"/>
          </a:xfrm>
        </p:spPr>
        <p:txBody>
          <a:bodyPr anchor="t"/>
          <a:lstStyle/>
          <a:p>
            <a:pPr algn="r"/>
            <a:r>
              <a:rPr lang="fa-IR" b="1" dirty="0" smtClean="0">
                <a:solidFill>
                  <a:srgbClr val="C00000"/>
                </a:solidFill>
              </a:rPr>
              <a:t>تعریف دیگری ازانگیزه:</a:t>
            </a:r>
            <a:r>
              <a:rPr lang="fa-IR" dirty="0" smtClean="0">
                <a:sym typeface="Wingdings" panose="05000000000000000000" pitchFamily="2" charset="2"/>
              </a:rPr>
              <a:t>(انتظارفردازمطلوب بودن رسیدن به هدفی راانگیزه می نامند).</a:t>
            </a:r>
            <a:br>
              <a:rPr lang="fa-IR" dirty="0" smtClean="0">
                <a:sym typeface="Wingdings" panose="05000000000000000000" pitchFamily="2" charset="2"/>
              </a:rPr>
            </a:br>
            <a:r>
              <a:rPr lang="fa-IR" dirty="0">
                <a:sym typeface="Wingdings" panose="05000000000000000000" pitchFamily="2" charset="2"/>
              </a:rPr>
              <a:t/>
            </a:r>
            <a:br>
              <a:rPr lang="fa-IR" dirty="0">
                <a:sym typeface="Wingdings" panose="05000000000000000000" pitchFamily="2" charset="2"/>
              </a:rPr>
            </a:br>
            <a:r>
              <a:rPr lang="fa-IR" b="1" dirty="0" smtClean="0">
                <a:solidFill>
                  <a:srgbClr val="0070C0"/>
                </a:solidFill>
                <a:sym typeface="Wingdings" panose="05000000000000000000" pitchFamily="2" charset="2"/>
              </a:rPr>
              <a:t>انگیزش دارای سه جزءمهم است:</a:t>
            </a:r>
            <a:r>
              <a:rPr lang="fa-IR" dirty="0" smtClean="0">
                <a:sym typeface="Wingdings" panose="05000000000000000000" pitchFamily="2" charset="2"/>
              </a:rPr>
              <a:t/>
            </a:r>
            <a:br>
              <a:rPr lang="fa-IR" dirty="0" smtClean="0">
                <a:sym typeface="Wingdings" panose="05000000000000000000" pitchFamily="2" charset="2"/>
              </a:rPr>
            </a:br>
            <a:r>
              <a:rPr lang="fa-IR" b="1" dirty="0" smtClean="0">
                <a:solidFill>
                  <a:srgbClr val="FF0000"/>
                </a:solidFill>
                <a:sym typeface="Wingdings" panose="05000000000000000000" pitchFamily="2" charset="2"/>
              </a:rPr>
              <a:t>1-</a:t>
            </a:r>
            <a:r>
              <a:rPr lang="fa-IR" dirty="0" smtClean="0">
                <a:sym typeface="Wingdings" panose="05000000000000000000" pitchFamily="2" charset="2"/>
              </a:rPr>
              <a:t>انرژی زایی</a:t>
            </a:r>
            <a:br>
              <a:rPr lang="fa-IR" dirty="0" smtClean="0">
                <a:sym typeface="Wingdings" panose="05000000000000000000" pitchFamily="2" charset="2"/>
              </a:rPr>
            </a:br>
            <a:r>
              <a:rPr lang="fa-IR" b="1" dirty="0" smtClean="0">
                <a:solidFill>
                  <a:srgbClr val="FF0000"/>
                </a:solidFill>
                <a:sym typeface="Wingdings" panose="05000000000000000000" pitchFamily="2" charset="2"/>
              </a:rPr>
              <a:t>2-</a:t>
            </a:r>
            <a:r>
              <a:rPr lang="fa-IR" dirty="0" smtClean="0">
                <a:sym typeface="Wingdings" panose="05000000000000000000" pitchFamily="2" charset="2"/>
              </a:rPr>
              <a:t>هدایت کردن</a:t>
            </a:r>
            <a:br>
              <a:rPr lang="fa-IR" dirty="0" smtClean="0">
                <a:sym typeface="Wingdings" panose="05000000000000000000" pitchFamily="2" charset="2"/>
              </a:rPr>
            </a:br>
            <a:r>
              <a:rPr lang="fa-IR" b="1" dirty="0" smtClean="0">
                <a:solidFill>
                  <a:srgbClr val="FF0000"/>
                </a:solidFill>
                <a:sym typeface="Wingdings" panose="05000000000000000000" pitchFamily="2" charset="2"/>
              </a:rPr>
              <a:t>3-</a:t>
            </a:r>
            <a:r>
              <a:rPr lang="fa-IR" dirty="0" smtClean="0">
                <a:sym typeface="Wingdings" panose="05000000000000000000" pitchFamily="2" charset="2"/>
              </a:rPr>
              <a:t>مداومت</a:t>
            </a:r>
            <a:br>
              <a:rPr lang="fa-IR" dirty="0" smtClean="0">
                <a:sym typeface="Wingdings" panose="05000000000000000000" pitchFamily="2" charset="2"/>
              </a:rPr>
            </a:br>
            <a:r>
              <a:rPr lang="fa-IR" dirty="0">
                <a:sym typeface="Wingdings" panose="05000000000000000000" pitchFamily="2" charset="2"/>
              </a:rPr>
              <a:t/>
            </a:r>
            <a:br>
              <a:rPr lang="fa-IR" dirty="0">
                <a:sym typeface="Wingdings" panose="05000000000000000000" pitchFamily="2" charset="2"/>
              </a:rPr>
            </a:br>
            <a:r>
              <a:rPr lang="fa-IR" b="1" dirty="0" smtClean="0">
                <a:solidFill>
                  <a:srgbClr val="0070C0"/>
                </a:solidFill>
                <a:sym typeface="Wingdings" panose="05000000000000000000" pitchFamily="2" charset="2"/>
              </a:rPr>
              <a:t>رازانگیزش:</a:t>
            </a:r>
            <a:r>
              <a:rPr lang="fa-IR" dirty="0" smtClean="0">
                <a:sym typeface="Wingdings" panose="05000000000000000000" pitchFamily="2" charset="2"/>
              </a:rPr>
              <a:t/>
            </a:r>
            <a:br>
              <a:rPr lang="fa-IR" dirty="0" smtClean="0">
                <a:sym typeface="Wingdings" panose="05000000000000000000" pitchFamily="2" charset="2"/>
              </a:rPr>
            </a:br>
            <a:r>
              <a:rPr lang="fa-IR" b="1" dirty="0" smtClean="0">
                <a:solidFill>
                  <a:srgbClr val="FF0000"/>
                </a:solidFill>
                <a:sym typeface="Wingdings" panose="05000000000000000000" pitchFamily="2" charset="2"/>
              </a:rPr>
              <a:t>الف)</a:t>
            </a:r>
            <a:r>
              <a:rPr lang="fa-IR" dirty="0" smtClean="0">
                <a:sym typeface="Wingdings" panose="05000000000000000000" pitchFamily="2" charset="2"/>
              </a:rPr>
              <a:t>تقویت وپاداش</a:t>
            </a:r>
            <a:br>
              <a:rPr lang="fa-IR" dirty="0" smtClean="0">
                <a:sym typeface="Wingdings" panose="05000000000000000000" pitchFamily="2" charset="2"/>
              </a:rPr>
            </a:br>
            <a:r>
              <a:rPr lang="fa-IR" b="1" dirty="0" smtClean="0">
                <a:solidFill>
                  <a:srgbClr val="FF0000"/>
                </a:solidFill>
                <a:sym typeface="Wingdings" panose="05000000000000000000" pitchFamily="2" charset="2"/>
              </a:rPr>
              <a:t>ب)</a:t>
            </a:r>
            <a:r>
              <a:rPr lang="fa-IR" dirty="0" smtClean="0">
                <a:sym typeface="Wingdings" panose="05000000000000000000" pitchFamily="2" charset="2"/>
              </a:rPr>
              <a:t>درک نیازورزشکاران</a:t>
            </a:r>
            <a:endParaRPr lang="fa-IR" dirty="0"/>
          </a:p>
        </p:txBody>
      </p:sp>
    </p:spTree>
    <p:extLst>
      <p:ext uri="{BB962C8B-B14F-4D97-AF65-F5344CB8AC3E}">
        <p14:creationId xmlns:p14="http://schemas.microsoft.com/office/powerpoint/2010/main" val="1729042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467600" cy="6202362"/>
          </a:xfrm>
        </p:spPr>
        <p:txBody>
          <a:bodyPr anchor="t">
            <a:normAutofit fontScale="90000"/>
          </a:bodyPr>
          <a:lstStyle/>
          <a:p>
            <a:pPr algn="r"/>
            <a:r>
              <a:rPr lang="fa-IR" sz="4000" b="1" dirty="0" smtClean="0">
                <a:solidFill>
                  <a:srgbClr val="FF0000"/>
                </a:solidFill>
              </a:rPr>
              <a:t>انواع پاداش:</a:t>
            </a:r>
            <a:r>
              <a:rPr lang="fa-IR" dirty="0" smtClean="0"/>
              <a:t/>
            </a:r>
            <a:br>
              <a:rPr lang="fa-IR" dirty="0" smtClean="0"/>
            </a:br>
            <a:r>
              <a:rPr lang="fa-IR" b="1" dirty="0" smtClean="0">
                <a:solidFill>
                  <a:srgbClr val="C00000"/>
                </a:solidFill>
              </a:rPr>
              <a:t>1-درونی:</a:t>
            </a:r>
            <a:r>
              <a:rPr lang="fa-IR" dirty="0" smtClean="0"/>
              <a:t>مشارکت درتصمیم گیری ها،استقلال وآزادی عمل درکار،مسئول بودن،کارجانبی،امکام وفرصت برای رشدشخصی،تنوع وظایف.</a:t>
            </a:r>
            <a:br>
              <a:rPr lang="fa-IR" dirty="0" smtClean="0"/>
            </a:br>
            <a:r>
              <a:rPr lang="fa-IR" b="1" dirty="0" smtClean="0">
                <a:solidFill>
                  <a:srgbClr val="C00000"/>
                </a:solidFill>
              </a:rPr>
              <a:t>2-بیرونی:</a:t>
            </a:r>
            <a:r>
              <a:rPr lang="fa-IR" dirty="0" smtClean="0"/>
              <a:t/>
            </a:r>
            <a:br>
              <a:rPr lang="fa-IR" dirty="0" smtClean="0"/>
            </a:br>
            <a:r>
              <a:rPr lang="fa-IR" b="1" dirty="0" smtClean="0">
                <a:solidFill>
                  <a:srgbClr val="00B0F0"/>
                </a:solidFill>
              </a:rPr>
              <a:t>1)نقدی:</a:t>
            </a:r>
            <a:r>
              <a:rPr lang="fa-IR" dirty="0" smtClean="0"/>
              <a:t/>
            </a:r>
            <a:br>
              <a:rPr lang="fa-IR" dirty="0" smtClean="0"/>
            </a:br>
            <a:r>
              <a:rPr lang="fa-IR" dirty="0" smtClean="0">
                <a:solidFill>
                  <a:srgbClr val="00B050"/>
                </a:solidFill>
              </a:rPr>
              <a:t>الف)پاداش برمبنای عملکرد:</a:t>
            </a:r>
            <a:r>
              <a:rPr lang="fa-IR" dirty="0" smtClean="0"/>
              <a:t>حق العمل کاری(کمسیون)،طرح های تشویقی،افزایش تولیدیاعملکردبهتر.</a:t>
            </a:r>
            <a:br>
              <a:rPr lang="fa-IR" dirty="0" smtClean="0"/>
            </a:br>
            <a:r>
              <a:rPr lang="fa-IR" dirty="0" smtClean="0">
                <a:solidFill>
                  <a:srgbClr val="00B050"/>
                </a:solidFill>
              </a:rPr>
              <a:t>ب)پاداش برمبنای عضویت:</a:t>
            </a:r>
            <a:r>
              <a:rPr lang="fa-IR" dirty="0" smtClean="0"/>
              <a:t>افزایش حقوق بخاطرتورم،پرداخت بخاطرارشدیت،سهیم کردن کارکنان درسود.</a:t>
            </a:r>
            <a:br>
              <a:rPr lang="fa-IR" dirty="0" smtClean="0"/>
            </a:br>
            <a:r>
              <a:rPr lang="fa-IR" b="1" dirty="0" smtClean="0">
                <a:solidFill>
                  <a:srgbClr val="00B0F0"/>
                </a:solidFill>
              </a:rPr>
              <a:t>2)غیرنقدی:</a:t>
            </a:r>
            <a:r>
              <a:rPr lang="fa-IR" dirty="0" smtClean="0"/>
              <a:t>دفتربزرگ یا دکوری باسلیقه شخصی مدیر،رئیس دفتریامنشی مخصوص،حق انتخاب وظایف،حق انتخاب همکاران وگروه کاری. </a:t>
            </a:r>
            <a:endParaRPr lang="fa-IR" dirty="0"/>
          </a:p>
        </p:txBody>
      </p:sp>
    </p:spTree>
    <p:extLst>
      <p:ext uri="{BB962C8B-B14F-4D97-AF65-F5344CB8AC3E}">
        <p14:creationId xmlns:p14="http://schemas.microsoft.com/office/powerpoint/2010/main" val="4174186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467600" cy="6629400"/>
          </a:xfrm>
        </p:spPr>
        <p:txBody>
          <a:bodyPr anchor="t">
            <a:normAutofit fontScale="90000"/>
          </a:bodyPr>
          <a:lstStyle/>
          <a:p>
            <a:pPr algn="r"/>
            <a:r>
              <a:rPr lang="fa-IR" sz="3100" b="1" dirty="0" smtClean="0">
                <a:solidFill>
                  <a:srgbClr val="FF0000"/>
                </a:solidFill>
              </a:rPr>
              <a:t>فرآینداساسی انگیزش ازدیدگاه مازلو:</a:t>
            </a:r>
            <a:r>
              <a:rPr lang="fa-IR" dirty="0" smtClean="0"/>
              <a:t/>
            </a:r>
            <a:br>
              <a:rPr lang="fa-IR" dirty="0" smtClean="0"/>
            </a:br>
            <a:r>
              <a:rPr lang="fa-IR" dirty="0" smtClean="0"/>
              <a:t>1</a:t>
            </a:r>
            <a:r>
              <a:rPr lang="fa-IR" b="1" dirty="0" smtClean="0">
                <a:solidFill>
                  <a:srgbClr val="C00000"/>
                </a:solidFill>
              </a:rPr>
              <a:t>-نیازها:</a:t>
            </a:r>
            <a:r>
              <a:rPr lang="fa-IR" dirty="0" smtClean="0"/>
              <a:t>بهترین واژه برای تعریف نیاز،کمبودانسان به تمایلات خارجی وداخلی است.نیازهاهنگامی ایجادمیشودکه یک عدم تعادل.فیزیولوژیکی یاروانشناختی وجودداشته باشد.</a:t>
            </a:r>
            <a:br>
              <a:rPr lang="fa-IR" dirty="0" smtClean="0"/>
            </a:br>
            <a:r>
              <a:rPr lang="fa-IR" dirty="0" smtClean="0"/>
              <a:t/>
            </a:r>
            <a:br>
              <a:rPr lang="fa-IR" dirty="0" smtClean="0"/>
            </a:br>
            <a:r>
              <a:rPr lang="fa-IR" b="1" dirty="0" smtClean="0">
                <a:solidFill>
                  <a:srgbClr val="C00000"/>
                </a:solidFill>
              </a:rPr>
              <a:t>2-سائق ها(محرکات):</a:t>
            </a:r>
            <a:r>
              <a:rPr lang="fa-IR" dirty="0" smtClean="0"/>
              <a:t>سائق هایامحرکات،یعنی درک نیازهامطرح میشوند.سائق هارامیتوان به زبان ساده"کمبودجهت دار"تعریف کرد.مثال های مربوط به نیازهای غذاوآب،به محرک های گرسنگی وتشنگی تبدیل میشوند،ونیازبه دوستان،محرکی برای آرامش خاطرمحسوب میشود.</a:t>
            </a:r>
            <a:br>
              <a:rPr lang="fa-IR" dirty="0" smtClean="0"/>
            </a:br>
            <a:r>
              <a:rPr lang="fa-IR" dirty="0" smtClean="0"/>
              <a:t/>
            </a:r>
            <a:br>
              <a:rPr lang="fa-IR" dirty="0" smtClean="0"/>
            </a:br>
            <a:r>
              <a:rPr lang="fa-IR" b="1" dirty="0" smtClean="0">
                <a:solidFill>
                  <a:srgbClr val="C00000"/>
                </a:solidFill>
              </a:rPr>
              <a:t>3-مقاصد:</a:t>
            </a:r>
            <a:r>
              <a:rPr lang="fa-IR" dirty="0" smtClean="0"/>
              <a:t>هدف های رفتاری فردراتعیین میکندیعنی زمانی که به ورزشکاران فرصت انتخاب وتصمیم گیری میدهیم،توانستیم شخصیت او،خوش بینی دریادگیری واحترام به قانون رشته ورزشی رابعنوان یک متغیرانگیزشی رادراوبسازیم که این خودتولدانگیزه است.</a:t>
            </a:r>
            <a:endParaRPr lang="fa-IR" dirty="0"/>
          </a:p>
        </p:txBody>
      </p:sp>
    </p:spTree>
    <p:extLst>
      <p:ext uri="{BB962C8B-B14F-4D97-AF65-F5344CB8AC3E}">
        <p14:creationId xmlns:p14="http://schemas.microsoft.com/office/powerpoint/2010/main" val="2988110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78562"/>
          </a:xfrm>
        </p:spPr>
        <p:txBody>
          <a:bodyPr anchor="t">
            <a:normAutofit/>
          </a:bodyPr>
          <a:lstStyle/>
          <a:p>
            <a:pPr algn="r"/>
            <a:r>
              <a:rPr lang="fa-IR" sz="4000" b="1" dirty="0" smtClean="0">
                <a:solidFill>
                  <a:srgbClr val="C00000"/>
                </a:solidFill>
              </a:rPr>
              <a:t>     فرآینداساسی انگیزش ازدیدگاه مازلو:  </a:t>
            </a:r>
            <a:endParaRPr lang="fa-IR" sz="4000" b="1" dirty="0">
              <a:solidFill>
                <a:srgbClr val="C00000"/>
              </a:solidFill>
            </a:endParaRPr>
          </a:p>
        </p:txBody>
      </p:sp>
      <p:sp>
        <p:nvSpPr>
          <p:cNvPr id="3" name="Rounded Rectangle 2"/>
          <p:cNvSpPr/>
          <p:nvPr/>
        </p:nvSpPr>
        <p:spPr>
          <a:xfrm>
            <a:off x="1066800" y="2209800"/>
            <a:ext cx="6248400" cy="1905000"/>
          </a:xfrm>
          <a:prstGeom prst="roundRect">
            <a:avLst/>
          </a:prstGeom>
          <a:ln/>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fa-IR" sz="3200" b="1" dirty="0" smtClean="0">
                <a:solidFill>
                  <a:srgbClr val="FFFF00"/>
                </a:solidFill>
                <a:sym typeface="Wingdings" panose="05000000000000000000" pitchFamily="2" charset="2"/>
              </a:rPr>
              <a:t>مقاصد         سائق ها          نیازها</a:t>
            </a:r>
          </a:p>
          <a:p>
            <a:pPr algn="ctr"/>
            <a:r>
              <a:rPr lang="fa-IR" sz="2400" b="1" dirty="0" smtClean="0">
                <a:solidFill>
                  <a:srgbClr val="FFFF00"/>
                </a:solidFill>
                <a:sym typeface="Wingdings" panose="05000000000000000000" pitchFamily="2" charset="2"/>
              </a:rPr>
              <a:t>(تقلیل سائق ها)   (محرومیت جهت دار)       (محرومیت)</a:t>
            </a:r>
            <a:r>
              <a:rPr lang="en-US" sz="2400" b="1" dirty="0" smtClean="0">
                <a:solidFill>
                  <a:srgbClr val="FFFF00"/>
                </a:solidFill>
                <a:sym typeface="Wingdings" panose="05000000000000000000" pitchFamily="2" charset="2"/>
              </a:rPr>
              <a:t>   </a:t>
            </a:r>
            <a:endParaRPr lang="fa-IR" sz="2400" b="1" dirty="0" smtClean="0">
              <a:solidFill>
                <a:srgbClr val="FFFF00"/>
              </a:solidFill>
              <a:sym typeface="Wingdings" panose="05000000000000000000" pitchFamily="2" charset="2"/>
            </a:endParaRPr>
          </a:p>
        </p:txBody>
      </p:sp>
    </p:spTree>
    <p:extLst>
      <p:ext uri="{BB962C8B-B14F-4D97-AF65-F5344CB8AC3E}">
        <p14:creationId xmlns:p14="http://schemas.microsoft.com/office/powerpoint/2010/main" val="950254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6888162"/>
          </a:xfrm>
        </p:spPr>
        <p:txBody>
          <a:bodyPr anchor="t">
            <a:normAutofit fontScale="90000"/>
          </a:bodyPr>
          <a:lstStyle/>
          <a:p>
            <a:pPr algn="r"/>
            <a:r>
              <a:rPr lang="fa-IR" sz="3600" b="1" dirty="0" smtClean="0">
                <a:solidFill>
                  <a:srgbClr val="FF0000"/>
                </a:solidFill>
              </a:rPr>
              <a:t>تقسیم بندی انگیزه ها</a:t>
            </a:r>
            <a:r>
              <a:rPr lang="fa-IR" dirty="0" smtClean="0"/>
              <a:t/>
            </a:r>
            <a:br>
              <a:rPr lang="fa-IR" dirty="0" smtClean="0"/>
            </a:br>
            <a:r>
              <a:rPr lang="fa-IR" b="1" dirty="0" smtClean="0">
                <a:solidFill>
                  <a:srgbClr val="C00000"/>
                </a:solidFill>
              </a:rPr>
              <a:t>الف)انگیزه های فیزیکی:</a:t>
            </a:r>
            <a:r>
              <a:rPr lang="fa-IR" dirty="0" smtClean="0"/>
              <a:t>به نیازهای بیولوژیکی مانندگرسنگی،تشنگی،نیازهای جنسی ونیازهای مربوط به شرایط جوی مثل درجه حرارت،درجه رطوبت،نوروصدامربوط میشود.</a:t>
            </a:r>
            <a:br>
              <a:rPr lang="fa-IR" dirty="0" smtClean="0"/>
            </a:br>
            <a:r>
              <a:rPr lang="fa-IR" b="1" dirty="0" smtClean="0">
                <a:solidFill>
                  <a:srgbClr val="C00000"/>
                </a:solidFill>
              </a:rPr>
              <a:t>ب)انگیزه های اجتماعی:</a:t>
            </a:r>
            <a:r>
              <a:rPr lang="fa-IR" dirty="0" smtClean="0"/>
              <a:t>انگیزه هایی است که ارضای آن بستگی به همکاری فردیاپذیرش فردازطرف سایرافراددارد،مثلاقبول عضویت فرددریک گروه یاجمع تصمیم گیرنده،دادن پست بالاتروبهتر،وهمچنین توجه بیشتربه خواست هاوآرزوهای او،چیزهایی است که انگیزه های اجتماعی فردراارضامیکند.</a:t>
            </a:r>
            <a:br>
              <a:rPr lang="fa-IR" dirty="0" smtClean="0"/>
            </a:br>
            <a:r>
              <a:rPr lang="fa-IR" b="1" dirty="0" smtClean="0">
                <a:solidFill>
                  <a:srgbClr val="C00000"/>
                </a:solidFill>
              </a:rPr>
              <a:t>ج)انگیزه روانی:</a:t>
            </a:r>
            <a:r>
              <a:rPr lang="fa-IR" dirty="0" smtClean="0"/>
              <a:t>انگیزه هایی است که اختصاص به رفتارانسانی دارد،وباارزش های شخصی فرد،ارتباط پیدامیکنند."مربیان خیری"که مال خودرا وقف یک امر اجتماعی مینمایند،واین کاررابدون تبلیغ وبصورت غیرعلنی انجام میدهند،یامربی که یک ورزشکارمریض یازخمی بدون سرپرست راباماشین خودبه بیمارستان میرساند،وچندساعت ازوقت خودرابه این کاراختصاص میدهد،تحت تاثیرانگیزه های روانی دیگران قرارمیگیرد. </a:t>
            </a:r>
            <a:endParaRPr lang="fa-IR" dirty="0"/>
          </a:p>
        </p:txBody>
      </p:sp>
    </p:spTree>
    <p:extLst>
      <p:ext uri="{BB962C8B-B14F-4D97-AF65-F5344CB8AC3E}">
        <p14:creationId xmlns:p14="http://schemas.microsoft.com/office/powerpoint/2010/main" val="2722560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430962"/>
          </a:xfrm>
        </p:spPr>
        <p:txBody>
          <a:bodyPr anchor="t"/>
          <a:lstStyle/>
          <a:p>
            <a:pPr algn="r"/>
            <a:r>
              <a:rPr lang="fa-IR" b="1" dirty="0" smtClean="0">
                <a:solidFill>
                  <a:srgbClr val="C00000"/>
                </a:solidFill>
              </a:rPr>
              <a:t>عوامل انگیزاننده</a:t>
            </a:r>
            <a:r>
              <a:rPr lang="fa-IR" dirty="0" smtClean="0"/>
              <a:t/>
            </a:r>
            <a:br>
              <a:rPr lang="fa-IR" dirty="0" smtClean="0"/>
            </a:br>
            <a:r>
              <a:rPr lang="fa-IR" dirty="0" smtClean="0"/>
              <a:t>قدردانی،موفقیت،مسئولیت،پیشرفت،خودکنترلی دراجرای مهارت،فرصت دادن رشدبه ورزشکار</a:t>
            </a:r>
            <a:br>
              <a:rPr lang="fa-IR" dirty="0" smtClean="0"/>
            </a:br>
            <a:r>
              <a:rPr lang="fa-IR" dirty="0"/>
              <a:t/>
            </a:r>
            <a:br>
              <a:rPr lang="fa-IR" dirty="0"/>
            </a:br>
            <a:r>
              <a:rPr lang="fa-IR" b="1" dirty="0" smtClean="0">
                <a:solidFill>
                  <a:srgbClr val="C00000"/>
                </a:solidFill>
              </a:rPr>
              <a:t>اثرات مفیدورزش ازنظرروانشناسی ورزش</a:t>
            </a:r>
            <a:r>
              <a:rPr lang="fa-IR" dirty="0" smtClean="0"/>
              <a:t/>
            </a:r>
            <a:br>
              <a:rPr lang="fa-IR" dirty="0" smtClean="0"/>
            </a:br>
            <a:r>
              <a:rPr lang="fa-IR" dirty="0" smtClean="0"/>
              <a:t>*احساس بهتر</a:t>
            </a:r>
            <a:br>
              <a:rPr lang="fa-IR" dirty="0" smtClean="0"/>
            </a:br>
            <a:r>
              <a:rPr lang="fa-IR" dirty="0" smtClean="0"/>
              <a:t>*کاهش افسردگی</a:t>
            </a:r>
            <a:br>
              <a:rPr lang="fa-IR" dirty="0" smtClean="0"/>
            </a:br>
            <a:r>
              <a:rPr lang="fa-IR" dirty="0" smtClean="0"/>
              <a:t>*ارتباط قوی بادیگران</a:t>
            </a:r>
            <a:br>
              <a:rPr lang="fa-IR" dirty="0" smtClean="0"/>
            </a:br>
            <a:r>
              <a:rPr lang="fa-IR" dirty="0" smtClean="0"/>
              <a:t>*تحمل فشارروانی پس ازیک مدت کارطولانی</a:t>
            </a:r>
            <a:br>
              <a:rPr lang="fa-IR" dirty="0" smtClean="0"/>
            </a:br>
            <a:r>
              <a:rPr lang="fa-IR" dirty="0" smtClean="0"/>
              <a:t>*حس رقابت</a:t>
            </a:r>
            <a:br>
              <a:rPr lang="fa-IR" dirty="0" smtClean="0"/>
            </a:br>
            <a:r>
              <a:rPr lang="fa-IR" dirty="0" smtClean="0"/>
              <a:t>*حس رضایت</a:t>
            </a:r>
            <a:br>
              <a:rPr lang="fa-IR" dirty="0" smtClean="0"/>
            </a:br>
            <a:r>
              <a:rPr lang="fa-IR" dirty="0" smtClean="0"/>
              <a:t>*تقویت اعتمادبه نفس</a:t>
            </a:r>
            <a:br>
              <a:rPr lang="fa-IR" dirty="0" smtClean="0"/>
            </a:br>
            <a:r>
              <a:rPr lang="fa-IR" dirty="0" smtClean="0"/>
              <a:t>*ایجادخلاقیت</a:t>
            </a:r>
            <a:endParaRPr lang="fa-IR" dirty="0"/>
          </a:p>
        </p:txBody>
      </p:sp>
    </p:spTree>
    <p:extLst>
      <p:ext uri="{BB962C8B-B14F-4D97-AF65-F5344CB8AC3E}">
        <p14:creationId xmlns:p14="http://schemas.microsoft.com/office/powerpoint/2010/main" val="2534212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6553200"/>
          </a:xfrm>
        </p:spPr>
        <p:txBody>
          <a:bodyPr anchor="t">
            <a:normAutofit/>
          </a:bodyPr>
          <a:lstStyle/>
          <a:p>
            <a:pPr algn="r"/>
            <a:r>
              <a:rPr lang="fa-IR" sz="2800" b="1" dirty="0" smtClean="0">
                <a:solidFill>
                  <a:srgbClr val="C00000"/>
                </a:solidFill>
              </a:rPr>
              <a:t>عوامل موقعیتی تغییرپذیر</a:t>
            </a:r>
            <a:r>
              <a:rPr lang="fa-IR" sz="2400" dirty="0" smtClean="0"/>
              <a:t/>
            </a:r>
            <a:br>
              <a:rPr lang="fa-IR" sz="2400" dirty="0" smtClean="0"/>
            </a:br>
            <a:r>
              <a:rPr lang="fa-IR" sz="2400" dirty="0" smtClean="0"/>
              <a:t>این عوامل ازرایج ترین روش های مورداستفاده برای انگیختن ورزشکاران است زیراکه عوامل موقعیتی اغلب درکنترل مستقیم مربی هستند.برای مثال بازیکنانی که دچارافت شده است نیازبه تجربه ای موفقیت آمیزداردتا به اوکمک کنداعتمادبه نفس خودرابدست آورد.راهبردهایی مانندپاداش مادی،هدف چنین،جلسات تمرینی متنوع وتقویت اجتماعی ازاین نوع هستندپاداش های مادی تقویت مثبت رادر پی دارداین پاداش هااگردرزمان مناسب داده شوندمیتوانندفردوتیم رابرانگیزد تا رفتارهای مطلوب معینی راادامه دهندورفتارهای نامطلوب راکاهش دهندیاازبین ببرند.جلسات تمرینی متنوع اثری انگیزش دادواگراین جلسات مهیج ومتنوع نباشندبازیکنان علاقه خودرابه ادامه فعالیت راازدست میدهند.کاروان تقویت اجتماعی رابعنوان همه واکنش هاوتفسیرهای مثبت ومنفی که توسط مربیان،معلمان،والدین وبازیکنان دیگرابرازمیشودموثرافتدتقویت کننده بایدبرای ورزشکارمعنادارباشد.اگرپاسخ ورزشکاربه پاداش وتنبیه بی اعتنایی یاقانون نامطلوب(مانندتمرین درساعت6بعدازظهربجای8صبح)وارائه پاداش که برای ورزشکارجذاب باشد(مانندتعریف ازورزشکاردرانظارخبرنگاران یاوالدین)ازجمله نمونه های تقویت وتنبیه اجتماعی هستند. </a:t>
            </a:r>
            <a:r>
              <a:rPr lang="fa-IR" dirty="0" smtClean="0"/>
              <a:t> </a:t>
            </a:r>
            <a:endParaRPr lang="fa-IR" dirty="0"/>
          </a:p>
        </p:txBody>
      </p:sp>
    </p:spTree>
    <p:extLst>
      <p:ext uri="{BB962C8B-B14F-4D97-AF65-F5344CB8AC3E}">
        <p14:creationId xmlns:p14="http://schemas.microsoft.com/office/powerpoint/2010/main" val="1689013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430962"/>
          </a:xfrm>
        </p:spPr>
        <p:txBody>
          <a:bodyPr anchor="t"/>
          <a:lstStyle/>
          <a:p>
            <a:pPr algn="r"/>
            <a:r>
              <a:rPr lang="fa-IR" dirty="0" smtClean="0"/>
              <a:t> </a:t>
            </a:r>
            <a:br>
              <a:rPr lang="fa-IR" dirty="0" smtClean="0"/>
            </a:br>
            <a:r>
              <a:rPr lang="fa-IR" dirty="0"/>
              <a:t/>
            </a:r>
            <a:br>
              <a:rPr lang="fa-IR" dirty="0"/>
            </a:br>
            <a:r>
              <a:rPr lang="fa-IR" dirty="0" smtClean="0"/>
              <a:t/>
            </a:r>
            <a:br>
              <a:rPr lang="fa-IR" dirty="0" smtClean="0"/>
            </a:br>
            <a:r>
              <a:rPr lang="fa-IR" dirty="0"/>
              <a:t/>
            </a:r>
            <a:br>
              <a:rPr lang="fa-IR" dirty="0"/>
            </a:br>
            <a:endParaRPr lang="fa-IR" b="1" dirty="0">
              <a:solidFill>
                <a:schemeClr val="accent2">
                  <a:lumMod val="75000"/>
                </a:schemeClr>
              </a:solidFill>
            </a:endParaRPr>
          </a:p>
        </p:txBody>
      </p:sp>
      <p:sp>
        <p:nvSpPr>
          <p:cNvPr id="3" name="Cloud Callout 2"/>
          <p:cNvSpPr/>
          <p:nvPr/>
        </p:nvSpPr>
        <p:spPr>
          <a:xfrm>
            <a:off x="152400" y="381000"/>
            <a:ext cx="8610600" cy="5105400"/>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dirty="0"/>
              <a:t/>
            </a:r>
            <a:br>
              <a:rPr lang="fa-IR" sz="2000" dirty="0"/>
            </a:br>
            <a:r>
              <a:rPr lang="fa-IR" sz="2400" b="1" dirty="0">
                <a:solidFill>
                  <a:schemeClr val="bg1"/>
                </a:solidFill>
              </a:rPr>
              <a:t> ترس ازشکست - میل به </a:t>
            </a:r>
            <a:r>
              <a:rPr lang="fa-IR" sz="2400" b="1" dirty="0" smtClean="0">
                <a:solidFill>
                  <a:schemeClr val="bg1"/>
                </a:solidFill>
              </a:rPr>
              <a:t>موفقیت = انگیزش </a:t>
            </a:r>
            <a:r>
              <a:rPr lang="fa-IR" sz="2400" b="1" dirty="0">
                <a:solidFill>
                  <a:schemeClr val="bg1"/>
                </a:solidFill>
              </a:rPr>
              <a:t>پیشرفت</a:t>
            </a:r>
            <a:endParaRPr lang="fa-IR" sz="2000" b="1" dirty="0">
              <a:solidFill>
                <a:schemeClr val="bg1"/>
              </a:solidFill>
            </a:endParaRPr>
          </a:p>
        </p:txBody>
      </p:sp>
    </p:spTree>
    <p:extLst>
      <p:ext uri="{BB962C8B-B14F-4D97-AF65-F5344CB8AC3E}">
        <p14:creationId xmlns:p14="http://schemas.microsoft.com/office/powerpoint/2010/main" val="155459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6477000"/>
          </a:xfrm>
        </p:spPr>
        <p:txBody>
          <a:bodyPr anchor="t">
            <a:normAutofit fontScale="90000"/>
          </a:bodyPr>
          <a:lstStyle/>
          <a:p>
            <a:pPr algn="r"/>
            <a:r>
              <a:rPr lang="fa-IR" sz="4000" b="1" dirty="0" smtClean="0">
                <a:solidFill>
                  <a:srgbClr val="FF0000"/>
                </a:solidFill>
              </a:rPr>
              <a:t>نظریه اسناد</a:t>
            </a:r>
            <a:r>
              <a:rPr lang="fa-IR" dirty="0" smtClean="0"/>
              <a:t/>
            </a:r>
            <a:br>
              <a:rPr lang="fa-IR" dirty="0" smtClean="0"/>
            </a:br>
            <a:r>
              <a:rPr lang="fa-IR" dirty="0" smtClean="0"/>
              <a:t>نظریه اسناد،رویکردی شناختی به فرآیندانگیزش دارد.زیرامعتقداست که افرادباتلاش برای توضیح رویدادهاپایه ای عقلانی برای رفتارخویش ایجادمیکنند.بدلیل اینکه انسان میل داردبرای شناسایی جهان اطراف خودتلاش کند،تمایل قوی داردکه علت وقایع ورفتارهارابه عاملی نسبت دهند.بطورکلی مادوسبک دراسنادداریم:</a:t>
            </a:r>
            <a:br>
              <a:rPr lang="fa-IR" dirty="0" smtClean="0"/>
            </a:br>
            <a:r>
              <a:rPr lang="fa-IR" b="1" dirty="0" smtClean="0">
                <a:solidFill>
                  <a:srgbClr val="C00000"/>
                </a:solidFill>
              </a:rPr>
              <a:t>الف)اسناددرونی:</a:t>
            </a:r>
            <a:r>
              <a:rPr lang="fa-IR" dirty="0" smtClean="0"/>
              <a:t>زمانی است که مسئولیت رفتاروعملکرد رابه خودمان نسبت میدهیم.</a:t>
            </a:r>
            <a:br>
              <a:rPr lang="fa-IR" dirty="0" smtClean="0"/>
            </a:br>
            <a:r>
              <a:rPr lang="fa-IR" b="1" dirty="0" smtClean="0">
                <a:solidFill>
                  <a:srgbClr val="C00000"/>
                </a:solidFill>
              </a:rPr>
              <a:t>ب)اسنادبیرونی:</a:t>
            </a:r>
            <a:r>
              <a:rPr lang="fa-IR" dirty="0" smtClean="0"/>
              <a:t>زمانی است که درمحیط بدنبال دلائل میگردیم.</a:t>
            </a:r>
            <a:br>
              <a:rPr lang="fa-IR" dirty="0" smtClean="0"/>
            </a:br>
            <a:r>
              <a:rPr lang="fa-IR" dirty="0" smtClean="0"/>
              <a:t>درشکست خوردن تیم ازاسناددرونی به مثال</a:t>
            </a:r>
            <a:r>
              <a:rPr lang="fa-IR" dirty="0" smtClean="0">
                <a:sym typeface="Wingdings" panose="05000000000000000000" pitchFamily="2" charset="2"/>
              </a:rPr>
              <a:t>(ماخوب عمل نکردیم،ومابه قدرکافی تلاش نکردیم)وازاسنادبیرونی به جملات:(داورقضاوت صحیحی نکردیاتماشاچیان تیم مقابل راحمایت میکردند)میتوان اشاره کرد. </a:t>
            </a:r>
            <a:endParaRPr lang="fa-IR" dirty="0"/>
          </a:p>
        </p:txBody>
      </p:sp>
    </p:spTree>
    <p:extLst>
      <p:ext uri="{BB962C8B-B14F-4D97-AF65-F5344CB8AC3E}">
        <p14:creationId xmlns:p14="http://schemas.microsoft.com/office/powerpoint/2010/main" val="173224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848600" cy="6629400"/>
          </a:xfrm>
        </p:spPr>
        <p:txBody>
          <a:bodyPr>
            <a:normAutofit fontScale="90000"/>
          </a:bodyPr>
          <a:lstStyle/>
          <a:p>
            <a:pPr algn="r"/>
            <a:r>
              <a:rPr lang="fa-IR" sz="3100" b="1" dirty="0" smtClean="0">
                <a:solidFill>
                  <a:srgbClr val="FF0000"/>
                </a:solidFill>
              </a:rPr>
              <a:t>حیطه عملکرد روانشناسی ورزشی:</a:t>
            </a:r>
            <a:r>
              <a:rPr lang="fa-IR" sz="2800" dirty="0" smtClean="0"/>
              <a:t/>
            </a:r>
            <a:br>
              <a:rPr lang="fa-IR" sz="2800" dirty="0" smtClean="0"/>
            </a:br>
            <a:r>
              <a:rPr lang="fa-IR" sz="2800" b="1" dirty="0" smtClean="0">
                <a:solidFill>
                  <a:srgbClr val="C00000"/>
                </a:solidFill>
              </a:rPr>
              <a:t>1-حیطه آکادامیک:</a:t>
            </a:r>
            <a:r>
              <a:rPr lang="fa-IR" sz="2800" dirty="0" smtClean="0"/>
              <a:t>یعنی تمامی عواملی که برشرکت واجرای ورزش متمرکزاست،که شامل نخبگان واساتیددانشگاه.</a:t>
            </a:r>
            <a:br>
              <a:rPr lang="fa-IR" sz="2800" dirty="0" smtClean="0"/>
            </a:br>
            <a:r>
              <a:rPr lang="fa-IR" sz="2800" b="1" dirty="0" smtClean="0">
                <a:solidFill>
                  <a:srgbClr val="C00000"/>
                </a:solidFill>
              </a:rPr>
              <a:t>2-حیطه کاربردی:</a:t>
            </a:r>
            <a:r>
              <a:rPr lang="fa-IR" sz="2800" dirty="0" smtClean="0"/>
              <a:t>شامل:</a:t>
            </a:r>
            <a:br>
              <a:rPr lang="fa-IR" sz="2800" dirty="0" smtClean="0"/>
            </a:br>
            <a:r>
              <a:rPr lang="fa-IR" sz="2800" b="1" dirty="0" smtClean="0">
                <a:solidFill>
                  <a:srgbClr val="00B050"/>
                </a:solidFill>
              </a:rPr>
              <a:t>الف)</a:t>
            </a:r>
            <a:r>
              <a:rPr lang="fa-IR" sz="2800" dirty="0" smtClean="0"/>
              <a:t>شناخت استعدادذهنی چون علاقه،آرزو،نیاز.</a:t>
            </a:r>
            <a:br>
              <a:rPr lang="fa-IR" sz="2800" dirty="0" smtClean="0"/>
            </a:br>
            <a:r>
              <a:rPr lang="fa-IR" sz="2800" b="1" dirty="0" smtClean="0">
                <a:solidFill>
                  <a:srgbClr val="00B050"/>
                </a:solidFill>
              </a:rPr>
              <a:t>ب)</a:t>
            </a:r>
            <a:r>
              <a:rPr lang="fa-IR" sz="2800" dirty="0" smtClean="0"/>
              <a:t>هدایت رفتارکودک ازطریق بازی.</a:t>
            </a:r>
            <a:br>
              <a:rPr lang="fa-IR" sz="2800" dirty="0" smtClean="0"/>
            </a:br>
            <a:r>
              <a:rPr lang="fa-IR" sz="2800" b="1" dirty="0" smtClean="0">
                <a:solidFill>
                  <a:srgbClr val="00B050"/>
                </a:solidFill>
              </a:rPr>
              <a:t>ج)</a:t>
            </a:r>
            <a:r>
              <a:rPr lang="fa-IR" sz="2800" dirty="0" smtClean="0"/>
              <a:t>تربیت رفتاری کودک چون تربیت تفکرات وتخیلات یاتربیت دقت </a:t>
            </a:r>
            <a:br>
              <a:rPr lang="fa-IR" sz="2800" dirty="0" smtClean="0"/>
            </a:br>
            <a:r>
              <a:rPr lang="fa-IR" sz="2800" dirty="0" smtClean="0"/>
              <a:t>وآموزش قبول شکست وحفظ متانت درزمان شکست.</a:t>
            </a:r>
            <a:br>
              <a:rPr lang="fa-IR" sz="2800" dirty="0" smtClean="0"/>
            </a:br>
            <a:r>
              <a:rPr lang="fa-IR" sz="2800" dirty="0" smtClean="0"/>
              <a:t/>
            </a:r>
            <a:br>
              <a:rPr lang="fa-IR" sz="2800" dirty="0" smtClean="0"/>
            </a:br>
            <a:r>
              <a:rPr lang="fa-IR" sz="2800" dirty="0" smtClean="0"/>
              <a:t>امااغلب نویسندگان اروپایی چنین تفاوتی رابین این دوقائل نیستند(کرمرو اسکاس1994)فدراسیون روانشناسی ورزش اروپاسه وظیفه مرتبط بایکدیگررابرای روانشناسی ورزش شناسایی وپیشنهادکرد:</a:t>
            </a:r>
            <a:br>
              <a:rPr lang="fa-IR" sz="2800" dirty="0" smtClean="0"/>
            </a:br>
            <a:r>
              <a:rPr lang="fa-IR" sz="3100" b="1" dirty="0" smtClean="0">
                <a:solidFill>
                  <a:srgbClr val="0070C0"/>
                </a:solidFill>
              </a:rPr>
              <a:t>تحقیق:</a:t>
            </a:r>
            <a:r>
              <a:rPr lang="fa-IR" sz="2800" dirty="0" smtClean="0"/>
              <a:t>مطالعه وبررسی تمامی جنبه های روانشناسی ورزش درحیطه نظری وکاربردی.</a:t>
            </a:r>
            <a:br>
              <a:rPr lang="fa-IR" sz="2800" dirty="0" smtClean="0"/>
            </a:br>
            <a:r>
              <a:rPr lang="fa-IR" sz="3100" b="1" dirty="0" smtClean="0">
                <a:solidFill>
                  <a:srgbClr val="0070C0"/>
                </a:solidFill>
              </a:rPr>
              <a:t>آموزش:</a:t>
            </a:r>
            <a:r>
              <a:rPr lang="fa-IR" sz="2800" dirty="0" smtClean="0"/>
              <a:t>آموزش دانشجویان،مسئولان،مربیان وورزشکاران </a:t>
            </a:r>
            <a:r>
              <a:rPr lang="fa-IR" sz="2700" dirty="0" smtClean="0"/>
              <a:t>درخصوص </a:t>
            </a:r>
            <a:br>
              <a:rPr lang="fa-IR" sz="2700" dirty="0" smtClean="0"/>
            </a:br>
            <a:r>
              <a:rPr lang="fa-IR" sz="2700" dirty="0" smtClean="0"/>
              <a:t>روانشناسی ورزش.</a:t>
            </a:r>
            <a:br>
              <a:rPr lang="fa-IR" sz="2700" dirty="0" smtClean="0"/>
            </a:br>
            <a:r>
              <a:rPr lang="fa-IR" sz="3100" b="1" dirty="0" smtClean="0">
                <a:solidFill>
                  <a:srgbClr val="0070C0"/>
                </a:solidFill>
              </a:rPr>
              <a:t>کاربرد:</a:t>
            </a:r>
            <a:r>
              <a:rPr lang="fa-IR" sz="2700" dirty="0" smtClean="0"/>
              <a:t>تشخیص وتلاش برای رفع مشکلات ومسائل روانشناختی درورزش که این وظیفه بصورت مشاوره تیمی ویامشاوره انفرادی قابل اجراست.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5516562"/>
          </a:xfrm>
        </p:spPr>
        <p:txBody>
          <a:bodyPr anchor="t"/>
          <a:lstStyle/>
          <a:p>
            <a:pPr algn="r"/>
            <a:r>
              <a:rPr lang="fa-IR" sz="3600" b="1" dirty="0" smtClean="0">
                <a:solidFill>
                  <a:srgbClr val="FF0000"/>
                </a:solidFill>
              </a:rPr>
              <a:t>تعریف خشونت</a:t>
            </a:r>
            <a:r>
              <a:rPr lang="fa-IR" dirty="0" smtClean="0"/>
              <a:t/>
            </a:r>
            <a:br>
              <a:rPr lang="fa-IR" dirty="0" smtClean="0"/>
            </a:br>
            <a:r>
              <a:rPr lang="fa-IR" dirty="0" smtClean="0">
                <a:solidFill>
                  <a:srgbClr val="C00000"/>
                </a:solidFill>
              </a:rPr>
              <a:t>*</a:t>
            </a:r>
            <a:r>
              <a:rPr lang="fa-IR" dirty="0" smtClean="0"/>
              <a:t>خشونت رفتاری است که به قصدآسیب رساندن به اموال واشیاءدیگری یاخودانسان سرمیزند.</a:t>
            </a:r>
            <a:r>
              <a:rPr lang="en-US" dirty="0" smtClean="0"/>
              <a:t/>
            </a:r>
            <a:br>
              <a:rPr lang="en-US" dirty="0" smtClean="0"/>
            </a:br>
            <a:r>
              <a:rPr lang="fa-IR" dirty="0" smtClean="0"/>
              <a:t/>
            </a:r>
            <a:br>
              <a:rPr lang="fa-IR" dirty="0" smtClean="0"/>
            </a:br>
            <a:r>
              <a:rPr lang="fa-IR" dirty="0" smtClean="0">
                <a:solidFill>
                  <a:srgbClr val="C00000"/>
                </a:solidFill>
              </a:rPr>
              <a:t>*</a:t>
            </a:r>
            <a:r>
              <a:rPr lang="fa-IR" dirty="0" smtClean="0"/>
              <a:t>عبارت است ازاستفاده غیرقانونی ازنیروکه ممکن است دامنه ای ازبرخوردناخواسته بسیاراندک تا قتل وآدم کشی راشامل شود.</a:t>
            </a:r>
            <a:br>
              <a:rPr lang="fa-IR" dirty="0" smtClean="0"/>
            </a:br>
            <a:r>
              <a:rPr lang="fa-IR" dirty="0" smtClean="0"/>
              <a:t/>
            </a:r>
            <a:br>
              <a:rPr lang="fa-IR" dirty="0" smtClean="0"/>
            </a:br>
            <a:r>
              <a:rPr lang="fa-IR" dirty="0" smtClean="0">
                <a:solidFill>
                  <a:srgbClr val="C00000"/>
                </a:solidFill>
              </a:rPr>
              <a:t>*</a:t>
            </a:r>
            <a:r>
              <a:rPr lang="fa-IR" dirty="0" smtClean="0"/>
              <a:t>پاسخ عمدی ازسوی شخصی به منظورایجاد درد یاصدمه به شخصی دیگر(آلورمن).</a:t>
            </a:r>
            <a:endParaRPr lang="fa-IR" dirty="0"/>
          </a:p>
        </p:txBody>
      </p:sp>
    </p:spTree>
    <p:extLst>
      <p:ext uri="{BB962C8B-B14F-4D97-AF65-F5344CB8AC3E}">
        <p14:creationId xmlns:p14="http://schemas.microsoft.com/office/powerpoint/2010/main" val="159678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02362"/>
          </a:xfrm>
        </p:spPr>
        <p:txBody>
          <a:bodyPr anchor="t"/>
          <a:lstStyle/>
          <a:p>
            <a:pPr algn="r"/>
            <a:r>
              <a:rPr lang="fa-IR" sz="3600" b="1" dirty="0" smtClean="0">
                <a:solidFill>
                  <a:srgbClr val="FF0000"/>
                </a:solidFill>
              </a:rPr>
              <a:t>تعریف پرخاشگری</a:t>
            </a:r>
            <a:r>
              <a:rPr lang="fa-IR" dirty="0" smtClean="0"/>
              <a:t/>
            </a:r>
            <a:br>
              <a:rPr lang="fa-IR" dirty="0" smtClean="0"/>
            </a:br>
            <a:r>
              <a:rPr lang="fa-IR" dirty="0" smtClean="0">
                <a:solidFill>
                  <a:srgbClr val="C00000"/>
                </a:solidFill>
              </a:rPr>
              <a:t>*</a:t>
            </a:r>
            <a:r>
              <a:rPr lang="fa-IR" dirty="0" smtClean="0"/>
              <a:t>هررفتاری که به قصددمه زدن به شیء یافرددیگری بااستفاده ازبدن یاکلام انجام می انجامد.</a:t>
            </a:r>
            <a:br>
              <a:rPr lang="fa-IR" dirty="0" smtClean="0"/>
            </a:br>
            <a:r>
              <a:rPr lang="fa-IR" dirty="0" smtClean="0"/>
              <a:t/>
            </a:r>
            <a:br>
              <a:rPr lang="fa-IR" dirty="0" smtClean="0"/>
            </a:br>
            <a:r>
              <a:rPr lang="fa-IR" dirty="0" smtClean="0">
                <a:solidFill>
                  <a:srgbClr val="C00000"/>
                </a:solidFill>
              </a:rPr>
              <a:t>*</a:t>
            </a:r>
            <a:r>
              <a:rPr lang="fa-IR" dirty="0" smtClean="0"/>
              <a:t>اصطلاحی است بسیارکلی برای انواع گوناگونی ازاعمال همراه باحماسه وخصومت وخشونت.</a:t>
            </a:r>
            <a:br>
              <a:rPr lang="fa-IR" dirty="0" smtClean="0"/>
            </a:br>
            <a:r>
              <a:rPr lang="fa-IR" dirty="0" smtClean="0"/>
              <a:t/>
            </a:r>
            <a:br>
              <a:rPr lang="fa-IR" dirty="0" smtClean="0"/>
            </a:br>
            <a:r>
              <a:rPr lang="fa-IR" dirty="0" smtClean="0">
                <a:solidFill>
                  <a:srgbClr val="C00000"/>
                </a:solidFill>
              </a:rPr>
              <a:t>*</a:t>
            </a:r>
            <a:r>
              <a:rPr lang="fa-IR" dirty="0" smtClean="0"/>
              <a:t>عمل مشهودی است که به قصدآسیب جسمانی ویاروانی به خودیادیگران انجام میشود.ورزش سرشاراززیبایی هاست.</a:t>
            </a:r>
            <a:endParaRPr lang="fa-IR" dirty="0"/>
          </a:p>
        </p:txBody>
      </p:sp>
    </p:spTree>
    <p:extLst>
      <p:ext uri="{BB962C8B-B14F-4D97-AF65-F5344CB8AC3E}">
        <p14:creationId xmlns:p14="http://schemas.microsoft.com/office/powerpoint/2010/main" val="35890877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467600" cy="5897562"/>
          </a:xfrm>
        </p:spPr>
        <p:txBody>
          <a:bodyPr anchor="t"/>
          <a:lstStyle/>
          <a:p>
            <a:pPr algn="r"/>
            <a:r>
              <a:rPr lang="fa-IR" sz="3200" b="1" dirty="0" smtClean="0">
                <a:solidFill>
                  <a:srgbClr val="FF0000"/>
                </a:solidFill>
              </a:rPr>
              <a:t>تقسیم بندی سطوح خشونت وپرخاشگری درفعالیت های ورزشی</a:t>
            </a:r>
            <a:r>
              <a:rPr lang="fa-IR" dirty="0" smtClean="0"/>
              <a:t/>
            </a:r>
            <a:br>
              <a:rPr lang="fa-IR" dirty="0" smtClean="0"/>
            </a:br>
            <a:r>
              <a:rPr lang="fa-IR" dirty="0" smtClean="0">
                <a:solidFill>
                  <a:srgbClr val="C00000"/>
                </a:solidFill>
              </a:rPr>
              <a:t>*</a:t>
            </a:r>
            <a:r>
              <a:rPr lang="fa-IR" dirty="0" smtClean="0"/>
              <a:t>خشونت وپرخاشگری ورزشکاران درمسابقات ورقابت های ورزشی.</a:t>
            </a:r>
            <a:br>
              <a:rPr lang="fa-IR" dirty="0" smtClean="0"/>
            </a:br>
            <a:r>
              <a:rPr lang="fa-IR" dirty="0"/>
              <a:t/>
            </a:r>
            <a:br>
              <a:rPr lang="fa-IR" dirty="0"/>
            </a:br>
            <a:r>
              <a:rPr lang="fa-IR" sz="2800" dirty="0" smtClean="0">
                <a:solidFill>
                  <a:srgbClr val="C00000"/>
                </a:solidFill>
              </a:rPr>
              <a:t>*</a:t>
            </a:r>
            <a:r>
              <a:rPr lang="fa-IR" dirty="0" smtClean="0"/>
              <a:t>خشونت وپرخاشگری تماشاچیان وطرفداران تیم های ورزشی علیه ورزشکاران.</a:t>
            </a:r>
            <a:br>
              <a:rPr lang="fa-IR" dirty="0" smtClean="0"/>
            </a:br>
            <a:r>
              <a:rPr lang="fa-IR" dirty="0"/>
              <a:t/>
            </a:r>
            <a:br>
              <a:rPr lang="fa-IR" dirty="0"/>
            </a:br>
            <a:r>
              <a:rPr lang="fa-IR" dirty="0" smtClean="0">
                <a:solidFill>
                  <a:srgbClr val="C00000"/>
                </a:solidFill>
              </a:rPr>
              <a:t>*</a:t>
            </a:r>
            <a:r>
              <a:rPr lang="fa-IR" dirty="0" smtClean="0"/>
              <a:t>خشونت وپرخاشگری تماشاچیان رویدادهای ورزشی که درقالب هواداری ازتیم های ورزشی برعلیه یکدیگروگاه اموال ودارایی های عمومی انجام میشود.</a:t>
            </a:r>
            <a:endParaRPr lang="fa-IR" dirty="0"/>
          </a:p>
        </p:txBody>
      </p:sp>
    </p:spTree>
    <p:extLst>
      <p:ext uri="{BB962C8B-B14F-4D97-AF65-F5344CB8AC3E}">
        <p14:creationId xmlns:p14="http://schemas.microsoft.com/office/powerpoint/2010/main" val="1321414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7467600" cy="4572000"/>
          </a:xfrm>
        </p:spPr>
        <p:txBody>
          <a:bodyPr anchor="t"/>
          <a:lstStyle/>
          <a:p>
            <a:pPr algn="r"/>
            <a:r>
              <a:rPr lang="fa-IR" b="1" dirty="0" smtClean="0">
                <a:solidFill>
                  <a:srgbClr val="FF0000"/>
                </a:solidFill>
              </a:rPr>
              <a:t>عوامل مختلف پرخاشگری وخشونت درورزش</a:t>
            </a:r>
            <a:br>
              <a:rPr lang="fa-IR" b="1" dirty="0" smtClean="0">
                <a:solidFill>
                  <a:srgbClr val="FF0000"/>
                </a:solidFill>
              </a:rPr>
            </a:br>
            <a:r>
              <a:rPr lang="fa-IR" dirty="0" smtClean="0"/>
              <a:t/>
            </a:r>
            <a:br>
              <a:rPr lang="fa-IR" dirty="0" smtClean="0"/>
            </a:br>
            <a:r>
              <a:rPr lang="fa-IR" b="1" dirty="0" smtClean="0">
                <a:solidFill>
                  <a:srgbClr val="C00000"/>
                </a:solidFill>
              </a:rPr>
              <a:t>1-</a:t>
            </a:r>
            <a:r>
              <a:rPr lang="fa-IR" dirty="0" smtClean="0"/>
              <a:t>تاکیدبیش ازحد به بردونتیجه </a:t>
            </a:r>
            <a:br>
              <a:rPr lang="fa-IR" dirty="0" smtClean="0"/>
            </a:br>
            <a:r>
              <a:rPr lang="fa-IR" b="1" dirty="0" smtClean="0">
                <a:solidFill>
                  <a:srgbClr val="C00000"/>
                </a:solidFill>
              </a:rPr>
              <a:t>2-</a:t>
            </a:r>
            <a:r>
              <a:rPr lang="fa-IR" dirty="0" smtClean="0"/>
              <a:t>تاثیرپذیری ازمربیان وورزشکاران پرخاشگر</a:t>
            </a:r>
            <a:br>
              <a:rPr lang="fa-IR" dirty="0" smtClean="0"/>
            </a:br>
            <a:r>
              <a:rPr lang="fa-IR" b="1" dirty="0" smtClean="0">
                <a:solidFill>
                  <a:srgbClr val="C00000"/>
                </a:solidFill>
              </a:rPr>
              <a:t>3-</a:t>
            </a:r>
            <a:r>
              <a:rPr lang="fa-IR" dirty="0" smtClean="0"/>
              <a:t>انگیختگی بیش ازحد</a:t>
            </a:r>
            <a:br>
              <a:rPr lang="fa-IR" dirty="0" smtClean="0"/>
            </a:br>
            <a:r>
              <a:rPr lang="fa-IR" b="1" dirty="0" smtClean="0">
                <a:solidFill>
                  <a:srgbClr val="C00000"/>
                </a:solidFill>
              </a:rPr>
              <a:t>4-</a:t>
            </a:r>
            <a:r>
              <a:rPr lang="fa-IR" dirty="0" smtClean="0"/>
              <a:t>فشارمطبوعات ورسانه های تصویری</a:t>
            </a:r>
            <a:endParaRPr lang="fa-IR" dirty="0"/>
          </a:p>
        </p:txBody>
      </p:sp>
    </p:spTree>
    <p:extLst>
      <p:ext uri="{BB962C8B-B14F-4D97-AF65-F5344CB8AC3E}">
        <p14:creationId xmlns:p14="http://schemas.microsoft.com/office/powerpoint/2010/main" val="3695500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6781800"/>
          </a:xfrm>
        </p:spPr>
        <p:txBody>
          <a:bodyPr anchor="t">
            <a:noAutofit/>
          </a:bodyPr>
          <a:lstStyle/>
          <a:p>
            <a:pPr algn="r"/>
            <a:r>
              <a:rPr lang="fa-IR" sz="2800" b="1" dirty="0" smtClean="0">
                <a:solidFill>
                  <a:srgbClr val="FF0000"/>
                </a:solidFill>
              </a:rPr>
              <a:t>روش های کاهش خشونت وپرخاشگری درورزش</a:t>
            </a:r>
            <a:r>
              <a:rPr lang="fa-IR" sz="2400" dirty="0" smtClean="0"/>
              <a:t/>
            </a:r>
            <a:br>
              <a:rPr lang="fa-IR" sz="2400" dirty="0" smtClean="0"/>
            </a:br>
            <a:r>
              <a:rPr lang="fa-IR" sz="2400" b="1" dirty="0" smtClean="0">
                <a:solidFill>
                  <a:srgbClr val="C00000"/>
                </a:solidFill>
              </a:rPr>
              <a:t>1-</a:t>
            </a:r>
            <a:r>
              <a:rPr lang="fa-IR" sz="2400" dirty="0" smtClean="0"/>
              <a:t>متعهدشدن ورزشکاربه اینکه رفتارهای پرخاشگرانه خودراکنترل کندتاازاخراج شدن وآسیب رسیدن به تیم جلوگیری شود.این تعهدورزشکاربه مربی داده میشود.</a:t>
            </a:r>
            <a:br>
              <a:rPr lang="fa-IR" sz="2400" dirty="0" smtClean="0"/>
            </a:br>
            <a:r>
              <a:rPr lang="fa-IR" sz="2400" dirty="0" smtClean="0"/>
              <a:t/>
            </a:r>
            <a:br>
              <a:rPr lang="fa-IR" sz="2400" dirty="0" smtClean="0"/>
            </a:br>
            <a:r>
              <a:rPr lang="fa-IR" sz="2400" b="1" dirty="0" smtClean="0">
                <a:solidFill>
                  <a:srgbClr val="C00000"/>
                </a:solidFill>
              </a:rPr>
              <a:t>2-</a:t>
            </a:r>
            <a:r>
              <a:rPr lang="fa-IR" sz="2400" dirty="0" smtClean="0"/>
              <a:t>اگردرورزشی خشونت جایزشمرده شود بهتراست خشونت ابزاری تقویت شود نه خشونت خصمانه یعنی آسیب رساندن به رقیب نبایدهدف شود.</a:t>
            </a:r>
            <a:br>
              <a:rPr lang="fa-IR" sz="2400" dirty="0" smtClean="0"/>
            </a:br>
            <a:r>
              <a:rPr lang="fa-IR" sz="2400" dirty="0" smtClean="0"/>
              <a:t/>
            </a:r>
            <a:br>
              <a:rPr lang="fa-IR" sz="2400" dirty="0" smtClean="0"/>
            </a:br>
            <a:r>
              <a:rPr lang="fa-IR" sz="2400" b="1" dirty="0" smtClean="0">
                <a:solidFill>
                  <a:srgbClr val="C00000"/>
                </a:solidFill>
              </a:rPr>
              <a:t>3-</a:t>
            </a:r>
            <a:r>
              <a:rPr lang="fa-IR" sz="2400" dirty="0" smtClean="0"/>
              <a:t>روبروکردن ورزشکارباالگوهایی که بدون خشونت وپرخاشگری وبااستفاده ازمهارت به موفقیت دست می یابند،میتواندبه کاهش خشونت ورزشکارکمک کند.</a:t>
            </a:r>
            <a:br>
              <a:rPr lang="fa-IR" sz="2400" dirty="0" smtClean="0"/>
            </a:br>
            <a:r>
              <a:rPr lang="fa-IR" sz="2400" b="1" dirty="0" smtClean="0">
                <a:solidFill>
                  <a:srgbClr val="C00000"/>
                </a:solidFill>
              </a:rPr>
              <a:t>4-</a:t>
            </a:r>
            <a:r>
              <a:rPr lang="fa-IR" sz="2400" dirty="0" smtClean="0"/>
              <a:t>مربی میتواندباتقویت بازیکنانی که عصبانیت خودراکنترل میکنندودرمواقعی که تحت فشارهستندازخودرفتارخصمانه بروزنمیدهند به کاهش خشونت وپرخاشگری کمک کنند.</a:t>
            </a:r>
            <a:br>
              <a:rPr lang="fa-IR" sz="2400" dirty="0" smtClean="0"/>
            </a:br>
            <a:r>
              <a:rPr lang="fa-IR" sz="2400" dirty="0" smtClean="0"/>
              <a:t/>
            </a:r>
            <a:br>
              <a:rPr lang="fa-IR" sz="2400" dirty="0" smtClean="0"/>
            </a:br>
            <a:r>
              <a:rPr lang="fa-IR" sz="2400" b="1" dirty="0" smtClean="0">
                <a:solidFill>
                  <a:srgbClr val="C00000"/>
                </a:solidFill>
              </a:rPr>
              <a:t>5-</a:t>
            </a:r>
            <a:r>
              <a:rPr lang="fa-IR" sz="2400" dirty="0" smtClean="0"/>
              <a:t>آماده بودن ورزشکارازنظرجسمانی موجب کاهش پرخاشگری وخشونت درآنهامیشود.برنامه های آماده سازی بازیکنان بایدبه گونه ای باشدکه آنهاراآماده اجرای مهارتهای ورزشی درحدمطلوب نماید.</a:t>
            </a:r>
            <a:endParaRPr lang="fa-IR" sz="2400" dirty="0"/>
          </a:p>
        </p:txBody>
      </p:sp>
    </p:spTree>
    <p:extLst>
      <p:ext uri="{BB962C8B-B14F-4D97-AF65-F5344CB8AC3E}">
        <p14:creationId xmlns:p14="http://schemas.microsoft.com/office/powerpoint/2010/main" val="2699701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430962"/>
          </a:xfrm>
        </p:spPr>
        <p:txBody>
          <a:bodyPr anchor="t"/>
          <a:lstStyle/>
          <a:p>
            <a:pPr algn="r"/>
            <a:r>
              <a:rPr lang="fa-IR" sz="3600" b="1" dirty="0" smtClean="0">
                <a:solidFill>
                  <a:srgbClr val="FF0000"/>
                </a:solidFill>
              </a:rPr>
              <a:t>رفتارهای ارتباطی</a:t>
            </a:r>
            <a:r>
              <a:rPr lang="fa-IR" dirty="0" smtClean="0"/>
              <a:t/>
            </a:r>
            <a:br>
              <a:rPr lang="fa-IR" dirty="0" smtClean="0"/>
            </a:br>
            <a:r>
              <a:rPr lang="fa-IR" b="1" dirty="0" smtClean="0">
                <a:solidFill>
                  <a:srgbClr val="0070C0"/>
                </a:solidFill>
              </a:rPr>
              <a:t>1-رفتارهای مثبت</a:t>
            </a:r>
            <a:r>
              <a:rPr lang="fa-IR" dirty="0" smtClean="0"/>
              <a:t/>
            </a:r>
            <a:br>
              <a:rPr lang="fa-IR" dirty="0" smtClean="0"/>
            </a:br>
            <a:r>
              <a:rPr lang="fa-IR" dirty="0" smtClean="0">
                <a:solidFill>
                  <a:srgbClr val="00B050"/>
                </a:solidFill>
              </a:rPr>
              <a:t>*</a:t>
            </a:r>
            <a:r>
              <a:rPr lang="fa-IR" dirty="0" smtClean="0"/>
              <a:t>پیشنهادکردن</a:t>
            </a:r>
            <a:r>
              <a:rPr lang="fa-IR" b="1" dirty="0" smtClean="0">
                <a:solidFill>
                  <a:srgbClr val="00B050"/>
                </a:solidFill>
              </a:rPr>
              <a:t>:</a:t>
            </a:r>
            <a:r>
              <a:rPr lang="fa-IR" dirty="0" smtClean="0"/>
              <a:t>مانندهمگی برویم برای نهار.</a:t>
            </a:r>
            <a:br>
              <a:rPr lang="fa-IR" dirty="0" smtClean="0"/>
            </a:br>
            <a:r>
              <a:rPr lang="fa-IR" dirty="0" smtClean="0">
                <a:solidFill>
                  <a:srgbClr val="00B050"/>
                </a:solidFill>
              </a:rPr>
              <a:t>*</a:t>
            </a:r>
            <a:r>
              <a:rPr lang="fa-IR" dirty="0" smtClean="0"/>
              <a:t>ارائه اطلاعات</a:t>
            </a:r>
            <a:r>
              <a:rPr lang="fa-IR" b="1" dirty="0" smtClean="0">
                <a:solidFill>
                  <a:srgbClr val="00B050"/>
                </a:solidFill>
              </a:rPr>
              <a:t>:</a:t>
            </a:r>
            <a:r>
              <a:rPr lang="fa-IR" dirty="0" smtClean="0"/>
              <a:t>یعنی دادن اطلاعات ونظریات به دیگران.</a:t>
            </a:r>
            <a:br>
              <a:rPr lang="fa-IR" dirty="0" smtClean="0"/>
            </a:br>
            <a:r>
              <a:rPr lang="fa-IR" dirty="0" smtClean="0">
                <a:solidFill>
                  <a:srgbClr val="00B050"/>
                </a:solidFill>
              </a:rPr>
              <a:t>*</a:t>
            </a:r>
            <a:r>
              <a:rPr lang="fa-IR" dirty="0" smtClean="0"/>
              <a:t>جستجوی اطلاعات</a:t>
            </a:r>
            <a:r>
              <a:rPr lang="fa-IR" b="1" dirty="0" smtClean="0">
                <a:solidFill>
                  <a:srgbClr val="00B050"/>
                </a:solidFill>
              </a:rPr>
              <a:t>:</a:t>
            </a:r>
            <a:r>
              <a:rPr lang="fa-IR" dirty="0" smtClean="0"/>
              <a:t>یعنی جویاشدن ازاطلاعات ونظریات دیگران.</a:t>
            </a:r>
            <a:br>
              <a:rPr lang="fa-IR" dirty="0" smtClean="0"/>
            </a:br>
            <a:r>
              <a:rPr lang="fa-IR" dirty="0" smtClean="0">
                <a:solidFill>
                  <a:srgbClr val="00B050"/>
                </a:solidFill>
              </a:rPr>
              <a:t>*</a:t>
            </a:r>
            <a:r>
              <a:rPr lang="fa-IR" dirty="0" smtClean="0"/>
              <a:t>حمایت کردن ازنظریات دیگران.</a:t>
            </a:r>
            <a:br>
              <a:rPr lang="fa-IR" dirty="0" smtClean="0"/>
            </a:br>
            <a:r>
              <a:rPr lang="fa-IR" dirty="0">
                <a:solidFill>
                  <a:srgbClr val="00B050"/>
                </a:solidFill>
              </a:rPr>
              <a:t>*</a:t>
            </a:r>
            <a:r>
              <a:rPr lang="fa-IR" dirty="0" smtClean="0"/>
              <a:t> مخالفت کردن:مثلافکرنکنم چنین پیشنهادی ممکن باشد.</a:t>
            </a:r>
            <a:br>
              <a:rPr lang="fa-IR" dirty="0" smtClean="0"/>
            </a:br>
            <a:r>
              <a:rPr lang="fa-IR" dirty="0" smtClean="0">
                <a:solidFill>
                  <a:srgbClr val="00B050"/>
                </a:solidFill>
              </a:rPr>
              <a:t>*</a:t>
            </a:r>
            <a:r>
              <a:rPr lang="fa-IR" dirty="0" smtClean="0"/>
              <a:t>توضیح دادن اطلاعات اضافی.</a:t>
            </a:r>
            <a:br>
              <a:rPr lang="fa-IR" dirty="0" smtClean="0"/>
            </a:br>
            <a:r>
              <a:rPr lang="fa-IR" dirty="0" smtClean="0">
                <a:solidFill>
                  <a:srgbClr val="00B050"/>
                </a:solidFill>
              </a:rPr>
              <a:t>*</a:t>
            </a:r>
            <a:r>
              <a:rPr lang="fa-IR" dirty="0" smtClean="0"/>
              <a:t>خلاصه کردن اطلاعات موردبحث.</a:t>
            </a:r>
            <a:br>
              <a:rPr lang="fa-IR" dirty="0" smtClean="0"/>
            </a:br>
            <a:r>
              <a:rPr lang="fa-IR" dirty="0" smtClean="0">
                <a:solidFill>
                  <a:srgbClr val="00B050"/>
                </a:solidFill>
              </a:rPr>
              <a:t>*</a:t>
            </a:r>
            <a:r>
              <a:rPr lang="fa-IR" dirty="0" smtClean="0"/>
              <a:t>آزمون ادراک خودبادیگران.</a:t>
            </a:r>
            <a:br>
              <a:rPr lang="fa-IR" dirty="0" smtClean="0"/>
            </a:br>
            <a:r>
              <a:rPr lang="fa-IR" dirty="0" smtClean="0">
                <a:solidFill>
                  <a:srgbClr val="00B050"/>
                </a:solidFill>
              </a:rPr>
              <a:t>*</a:t>
            </a:r>
            <a:r>
              <a:rPr lang="fa-IR" dirty="0" smtClean="0"/>
              <a:t>دخالت دادن اعضای تیم.</a:t>
            </a:r>
            <a:br>
              <a:rPr lang="fa-IR" dirty="0" smtClean="0"/>
            </a:br>
            <a:r>
              <a:rPr lang="fa-IR" dirty="0" smtClean="0">
                <a:solidFill>
                  <a:srgbClr val="00B050"/>
                </a:solidFill>
              </a:rPr>
              <a:t>*</a:t>
            </a:r>
            <a:r>
              <a:rPr lang="fa-IR" dirty="0" smtClean="0"/>
              <a:t>تعادل برقرارکردن بین اختلاف نظرهاوتعارض ها.</a:t>
            </a:r>
            <a:endParaRPr lang="fa-IR" dirty="0"/>
          </a:p>
        </p:txBody>
      </p:sp>
    </p:spTree>
    <p:extLst>
      <p:ext uri="{BB962C8B-B14F-4D97-AF65-F5344CB8AC3E}">
        <p14:creationId xmlns:p14="http://schemas.microsoft.com/office/powerpoint/2010/main" val="524201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02362"/>
          </a:xfrm>
        </p:spPr>
        <p:txBody>
          <a:bodyPr anchor="t"/>
          <a:lstStyle/>
          <a:p>
            <a:pPr algn="r"/>
            <a:r>
              <a:rPr lang="fa-IR" sz="3200" b="1" dirty="0" smtClean="0">
                <a:solidFill>
                  <a:srgbClr val="0070C0"/>
                </a:solidFill>
              </a:rPr>
              <a:t>2-رفتارهای منفی</a:t>
            </a:r>
            <a:r>
              <a:rPr lang="fa-IR" dirty="0" smtClean="0"/>
              <a:t/>
            </a:r>
            <a:br>
              <a:rPr lang="fa-IR" dirty="0" smtClean="0"/>
            </a:br>
            <a:r>
              <a:rPr lang="fa-IR" dirty="0" smtClean="0">
                <a:solidFill>
                  <a:srgbClr val="00B050"/>
                </a:solidFill>
              </a:rPr>
              <a:t>*</a:t>
            </a:r>
            <a:r>
              <a:rPr lang="fa-IR" dirty="0" smtClean="0"/>
              <a:t>مخالفت بدون دلیل.</a:t>
            </a:r>
            <a:br>
              <a:rPr lang="fa-IR" dirty="0" smtClean="0"/>
            </a:br>
            <a:r>
              <a:rPr lang="fa-IR" dirty="0" smtClean="0">
                <a:solidFill>
                  <a:srgbClr val="00B050"/>
                </a:solidFill>
              </a:rPr>
              <a:t>*</a:t>
            </a:r>
            <a:r>
              <a:rPr lang="fa-IR" dirty="0" smtClean="0"/>
              <a:t>قطع کردن صحبت.</a:t>
            </a:r>
            <a:br>
              <a:rPr lang="fa-IR" dirty="0" smtClean="0"/>
            </a:br>
            <a:r>
              <a:rPr lang="fa-IR" dirty="0" smtClean="0">
                <a:solidFill>
                  <a:srgbClr val="00B050"/>
                </a:solidFill>
              </a:rPr>
              <a:t>*</a:t>
            </a:r>
            <a:r>
              <a:rPr lang="fa-IR" dirty="0" smtClean="0"/>
              <a:t>دفاع ازموقعیت خودیاحمله به عقایددیگران.</a:t>
            </a:r>
            <a:br>
              <a:rPr lang="fa-IR" dirty="0" smtClean="0"/>
            </a:br>
            <a:r>
              <a:rPr lang="fa-IR" dirty="0"/>
              <a:t/>
            </a:r>
            <a:br>
              <a:rPr lang="fa-IR" dirty="0"/>
            </a:br>
            <a:r>
              <a:rPr lang="fa-IR" sz="3600" b="1" dirty="0" smtClean="0">
                <a:solidFill>
                  <a:srgbClr val="C00000"/>
                </a:solidFill>
              </a:rPr>
              <a:t>انواع ارتباط های غیرکلامی</a:t>
            </a:r>
            <a:r>
              <a:rPr lang="fa-IR" dirty="0" smtClean="0"/>
              <a:t/>
            </a:r>
            <a:br>
              <a:rPr lang="fa-IR" dirty="0" smtClean="0"/>
            </a:br>
            <a:r>
              <a:rPr lang="fa-IR" dirty="0" smtClean="0"/>
              <a:t>1-حرکت بدن.</a:t>
            </a:r>
            <a:br>
              <a:rPr lang="fa-IR" dirty="0" smtClean="0"/>
            </a:br>
            <a:r>
              <a:rPr lang="fa-IR" dirty="0" smtClean="0"/>
              <a:t>2-ویژگی های بدنی چون قد - وزن.</a:t>
            </a:r>
            <a:br>
              <a:rPr lang="fa-IR" dirty="0" smtClean="0"/>
            </a:br>
            <a:r>
              <a:rPr lang="fa-IR" dirty="0" smtClean="0"/>
              <a:t>3-رفتارهای لمسی ماننددست زدن به شانه بازیکنان.</a:t>
            </a:r>
            <a:br>
              <a:rPr lang="fa-IR" dirty="0" smtClean="0"/>
            </a:br>
            <a:r>
              <a:rPr lang="fa-IR" dirty="0" smtClean="0"/>
              <a:t>4-ویژگی های صداچون کیفیت صدا،آهنگ طنین صدا.</a:t>
            </a:r>
            <a:br>
              <a:rPr lang="fa-IR" dirty="0" smtClean="0"/>
            </a:br>
            <a:r>
              <a:rPr lang="fa-IR" dirty="0" smtClean="0"/>
              <a:t>5-موقعیت بدن یعنی رابطه فضای بین شماودیگران. </a:t>
            </a:r>
            <a:endParaRPr lang="fa-IR" dirty="0"/>
          </a:p>
        </p:txBody>
      </p:sp>
    </p:spTree>
    <p:extLst>
      <p:ext uri="{BB962C8B-B14F-4D97-AF65-F5344CB8AC3E}">
        <p14:creationId xmlns:p14="http://schemas.microsoft.com/office/powerpoint/2010/main" val="2477986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6934200"/>
          </a:xfrm>
        </p:spPr>
        <p:txBody>
          <a:bodyPr anchor="t">
            <a:normAutofit/>
          </a:bodyPr>
          <a:lstStyle/>
          <a:p>
            <a:pPr algn="r"/>
            <a:r>
              <a:rPr lang="fa-IR" b="1" dirty="0" smtClean="0">
                <a:solidFill>
                  <a:srgbClr val="FF0000"/>
                </a:solidFill>
              </a:rPr>
              <a:t>مطالعات رفتارشناسی</a:t>
            </a:r>
            <a:r>
              <a:rPr lang="fa-IR" dirty="0" smtClean="0"/>
              <a:t/>
            </a:r>
            <a:br>
              <a:rPr lang="fa-IR" dirty="0" smtClean="0"/>
            </a:br>
            <a:r>
              <a:rPr lang="fa-IR" sz="2200" dirty="0" smtClean="0">
                <a:solidFill>
                  <a:srgbClr val="FFC000"/>
                </a:solidFill>
              </a:rPr>
              <a:t>1-ویژگی های فردمنفعل</a:t>
            </a:r>
            <a:r>
              <a:rPr lang="fa-IR" sz="2200" dirty="0" smtClean="0"/>
              <a:t/>
            </a:r>
            <a:br>
              <a:rPr lang="fa-IR" sz="2200" dirty="0" smtClean="0"/>
            </a:br>
            <a:r>
              <a:rPr lang="fa-IR" sz="2200" dirty="0" smtClean="0">
                <a:solidFill>
                  <a:srgbClr val="0070C0"/>
                </a:solidFill>
              </a:rPr>
              <a:t>*</a:t>
            </a:r>
            <a:r>
              <a:rPr lang="fa-IR" sz="2200" dirty="0" smtClean="0"/>
              <a:t>زودتحت تاثیرقرارمیگیرند.</a:t>
            </a:r>
            <a:br>
              <a:rPr lang="fa-IR" sz="2200" dirty="0" smtClean="0"/>
            </a:br>
            <a:r>
              <a:rPr lang="fa-IR" sz="2200" dirty="0" smtClean="0">
                <a:solidFill>
                  <a:srgbClr val="0070C0"/>
                </a:solidFill>
              </a:rPr>
              <a:t>*</a:t>
            </a:r>
            <a:r>
              <a:rPr lang="fa-IR" sz="2200" dirty="0" smtClean="0"/>
              <a:t>نمیتواننددیگران راتحت تاثیرقراردهند.</a:t>
            </a:r>
            <a:br>
              <a:rPr lang="fa-IR" sz="2200" dirty="0" smtClean="0"/>
            </a:br>
            <a:r>
              <a:rPr lang="fa-IR" sz="2200" dirty="0" smtClean="0">
                <a:solidFill>
                  <a:srgbClr val="0070C0"/>
                </a:solidFill>
              </a:rPr>
              <a:t>*</a:t>
            </a:r>
            <a:r>
              <a:rPr lang="fa-IR" sz="2200" dirty="0" smtClean="0"/>
              <a:t>درمقابل کارشکنی دیگران عکس العمل نشان نمیدهند.</a:t>
            </a:r>
            <a:br>
              <a:rPr lang="fa-IR" sz="2200" dirty="0" smtClean="0"/>
            </a:br>
            <a:r>
              <a:rPr lang="fa-IR" sz="2200" dirty="0" smtClean="0">
                <a:solidFill>
                  <a:srgbClr val="0070C0"/>
                </a:solidFill>
              </a:rPr>
              <a:t>*</a:t>
            </a:r>
            <a:r>
              <a:rPr lang="fa-IR" sz="2200" dirty="0" smtClean="0"/>
              <a:t>دوست دارند به دیگران وابسته باشند.</a:t>
            </a:r>
            <a:br>
              <a:rPr lang="fa-IR" sz="2200" dirty="0" smtClean="0"/>
            </a:br>
            <a:r>
              <a:rPr lang="fa-IR" sz="2200" dirty="0" smtClean="0">
                <a:solidFill>
                  <a:srgbClr val="0070C0"/>
                </a:solidFill>
              </a:rPr>
              <a:t>*</a:t>
            </a:r>
            <a:r>
              <a:rPr lang="fa-IR" sz="2200" dirty="0" smtClean="0"/>
              <a:t>وابستگی خودرابه دیگران ناخوشایند میدانند.</a:t>
            </a:r>
            <a:br>
              <a:rPr lang="fa-IR" sz="2200" dirty="0" smtClean="0"/>
            </a:br>
            <a:r>
              <a:rPr lang="fa-IR" sz="2200" dirty="0" smtClean="0">
                <a:solidFill>
                  <a:srgbClr val="0070C0"/>
                </a:solidFill>
              </a:rPr>
              <a:t>*</a:t>
            </a:r>
            <a:r>
              <a:rPr lang="fa-IR" sz="2200" dirty="0" smtClean="0"/>
              <a:t>ازپایمال شدن حق خودناراحت نمیشوند.</a:t>
            </a:r>
            <a:br>
              <a:rPr lang="fa-IR" sz="2200" dirty="0" smtClean="0"/>
            </a:br>
            <a:r>
              <a:rPr lang="fa-IR" sz="2200" dirty="0" smtClean="0">
                <a:solidFill>
                  <a:srgbClr val="0070C0"/>
                </a:solidFill>
              </a:rPr>
              <a:t>*</a:t>
            </a:r>
            <a:r>
              <a:rPr lang="fa-IR" sz="2200" dirty="0" smtClean="0"/>
              <a:t>درمقابل کسانی که به قیمت عدم موفقیت آنان پیروزمیشوند،</a:t>
            </a:r>
            <a:br>
              <a:rPr lang="fa-IR" sz="2200" dirty="0" smtClean="0"/>
            </a:br>
            <a:r>
              <a:rPr lang="fa-IR" sz="2200" dirty="0" smtClean="0"/>
              <a:t>عکس العمل نشان نمیدهند.</a:t>
            </a:r>
            <a:br>
              <a:rPr lang="fa-IR" sz="2200" dirty="0" smtClean="0"/>
            </a:br>
            <a:r>
              <a:rPr lang="fa-IR" sz="2200" dirty="0" smtClean="0">
                <a:solidFill>
                  <a:srgbClr val="0070C0"/>
                </a:solidFill>
              </a:rPr>
              <a:t>*</a:t>
            </a:r>
            <a:r>
              <a:rPr lang="fa-IR" sz="2200" dirty="0" smtClean="0"/>
              <a:t>مصالحه رابه مجادله ومشاجره ترجیح میدهند.</a:t>
            </a:r>
            <a:br>
              <a:rPr lang="fa-IR" sz="2200" dirty="0" smtClean="0"/>
            </a:br>
            <a:r>
              <a:rPr lang="fa-IR" sz="2200" dirty="0" smtClean="0">
                <a:solidFill>
                  <a:srgbClr val="0070C0"/>
                </a:solidFill>
              </a:rPr>
              <a:t>*</a:t>
            </a:r>
            <a:r>
              <a:rPr lang="fa-IR" sz="2200" dirty="0" smtClean="0"/>
              <a:t>ازکارهای پرجنب وجوش دوری میکنند.</a:t>
            </a:r>
            <a:br>
              <a:rPr lang="fa-IR" sz="2200" dirty="0" smtClean="0"/>
            </a:br>
            <a:r>
              <a:rPr lang="fa-IR" sz="2200" dirty="0" smtClean="0">
                <a:solidFill>
                  <a:srgbClr val="0070C0"/>
                </a:solidFill>
              </a:rPr>
              <a:t>*</a:t>
            </a:r>
            <a:r>
              <a:rPr lang="fa-IR" sz="2200" dirty="0" smtClean="0"/>
              <a:t>بااستدلال طرف مقابل زودقانع میشوند.</a:t>
            </a:r>
            <a:br>
              <a:rPr lang="fa-IR" sz="2200" dirty="0" smtClean="0"/>
            </a:br>
            <a:r>
              <a:rPr lang="fa-IR" sz="2200" dirty="0" smtClean="0">
                <a:solidFill>
                  <a:srgbClr val="0070C0"/>
                </a:solidFill>
              </a:rPr>
              <a:t>*</a:t>
            </a:r>
            <a:r>
              <a:rPr lang="fa-IR" sz="2200" dirty="0" smtClean="0"/>
              <a:t>ازتغییروضعیت خوداحساس نگرانی میکنند.</a:t>
            </a:r>
            <a:br>
              <a:rPr lang="fa-IR" sz="2200" dirty="0" smtClean="0"/>
            </a:br>
            <a:r>
              <a:rPr lang="fa-IR" sz="2200" dirty="0" smtClean="0">
                <a:solidFill>
                  <a:srgbClr val="0070C0"/>
                </a:solidFill>
              </a:rPr>
              <a:t>*</a:t>
            </a:r>
            <a:r>
              <a:rPr lang="fa-IR" sz="2200" dirty="0" smtClean="0"/>
              <a:t>درصورت تعارض بادیگران،نیازهای طرف مقابل رابرنیازهای خودترجیح میدهند.</a:t>
            </a:r>
            <a:br>
              <a:rPr lang="fa-IR" sz="2200" dirty="0" smtClean="0"/>
            </a:br>
            <a:r>
              <a:rPr lang="fa-IR" sz="2200" dirty="0" smtClean="0">
                <a:solidFill>
                  <a:srgbClr val="0070C0"/>
                </a:solidFill>
              </a:rPr>
              <a:t>*</a:t>
            </a:r>
            <a:r>
              <a:rPr lang="fa-IR" sz="2200" dirty="0" smtClean="0"/>
              <a:t>درصورت تعارض بادیگران،اختیارحل مسئله رابه طرف مقابل میدهند.</a:t>
            </a:r>
            <a:br>
              <a:rPr lang="fa-IR" sz="2200" dirty="0" smtClean="0"/>
            </a:br>
            <a:r>
              <a:rPr lang="fa-IR" sz="2200" dirty="0" smtClean="0">
                <a:solidFill>
                  <a:srgbClr val="0070C0"/>
                </a:solidFill>
              </a:rPr>
              <a:t>*</a:t>
            </a:r>
            <a:r>
              <a:rPr lang="fa-IR" sz="2200" dirty="0" smtClean="0"/>
              <a:t>ازتعارض واختلاف بادیگران دوری ووحشت دارند.</a:t>
            </a:r>
            <a:br>
              <a:rPr lang="fa-IR" sz="2200" dirty="0" smtClean="0"/>
            </a:br>
            <a:r>
              <a:rPr lang="fa-IR" sz="2200" dirty="0" smtClean="0">
                <a:solidFill>
                  <a:srgbClr val="0070C0"/>
                </a:solidFill>
              </a:rPr>
              <a:t>*</a:t>
            </a:r>
            <a:r>
              <a:rPr lang="fa-IR" sz="2200" dirty="0" smtClean="0"/>
              <a:t>علایق خودرا رک و روراست بیان نمیکنند.</a:t>
            </a:r>
            <a:endParaRPr lang="fa-IR" dirty="0"/>
          </a:p>
        </p:txBody>
      </p:sp>
    </p:spTree>
    <p:extLst>
      <p:ext uri="{BB962C8B-B14F-4D97-AF65-F5344CB8AC3E}">
        <p14:creationId xmlns:p14="http://schemas.microsoft.com/office/powerpoint/2010/main" val="3813290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467600" cy="6781800"/>
          </a:xfrm>
        </p:spPr>
        <p:txBody>
          <a:bodyPr anchor="t">
            <a:normAutofit fontScale="90000"/>
          </a:bodyPr>
          <a:lstStyle/>
          <a:p>
            <a:pPr algn="r"/>
            <a:r>
              <a:rPr lang="fa-IR" b="1" dirty="0" smtClean="0">
                <a:solidFill>
                  <a:srgbClr val="FFC000"/>
                </a:solidFill>
              </a:rPr>
              <a:t>2-ویژگی های فردمتعادل</a:t>
            </a:r>
            <a:r>
              <a:rPr lang="fa-IR" dirty="0" smtClean="0"/>
              <a:t/>
            </a:r>
            <a:br>
              <a:rPr lang="fa-IR" dirty="0" smtClean="0"/>
            </a:br>
            <a:r>
              <a:rPr lang="fa-IR" sz="2700" dirty="0" smtClean="0">
                <a:solidFill>
                  <a:srgbClr val="0070C0"/>
                </a:solidFill>
              </a:rPr>
              <a:t>*</a:t>
            </a:r>
            <a:r>
              <a:rPr lang="fa-IR" sz="2700" dirty="0" smtClean="0"/>
              <a:t>باهمکاران خودتفاهم دارد.</a:t>
            </a:r>
            <a:br>
              <a:rPr lang="fa-IR" sz="2700" dirty="0" smtClean="0"/>
            </a:br>
            <a:r>
              <a:rPr lang="fa-IR" sz="2700" dirty="0" smtClean="0">
                <a:solidFill>
                  <a:srgbClr val="0070C0"/>
                </a:solidFill>
              </a:rPr>
              <a:t>*</a:t>
            </a:r>
            <a:r>
              <a:rPr lang="fa-IR" sz="2700" dirty="0" smtClean="0"/>
              <a:t>ازروی عمدبرای دیگران ایجادمشکل میکند.</a:t>
            </a:r>
            <a:br>
              <a:rPr lang="fa-IR" sz="2700" dirty="0" smtClean="0"/>
            </a:br>
            <a:r>
              <a:rPr lang="fa-IR" sz="2700" dirty="0" smtClean="0">
                <a:solidFill>
                  <a:srgbClr val="0070C0"/>
                </a:solidFill>
              </a:rPr>
              <a:t>*</a:t>
            </a:r>
            <a:r>
              <a:rPr lang="fa-IR" sz="2700" dirty="0" smtClean="0"/>
              <a:t>نسبت به دیگران پرخاشگری نمیکند.</a:t>
            </a:r>
            <a:br>
              <a:rPr lang="fa-IR" sz="2700" dirty="0" smtClean="0"/>
            </a:br>
            <a:r>
              <a:rPr lang="fa-IR" sz="2700" dirty="0" smtClean="0">
                <a:solidFill>
                  <a:srgbClr val="0070C0"/>
                </a:solidFill>
              </a:rPr>
              <a:t>*</a:t>
            </a:r>
            <a:r>
              <a:rPr lang="fa-IR" sz="2700" dirty="0" smtClean="0"/>
              <a:t>واقع گراست.یعنی ازمشاهده دقیق واقعیت های زندگی،تشخیص درست علل وعوامل آنهاوبیان وتشریح وتجسم آنهااست.</a:t>
            </a:r>
            <a:br>
              <a:rPr lang="fa-IR" sz="2700" dirty="0" smtClean="0"/>
            </a:br>
            <a:r>
              <a:rPr lang="fa-IR" sz="2700" dirty="0" smtClean="0">
                <a:solidFill>
                  <a:srgbClr val="0070C0"/>
                </a:solidFill>
              </a:rPr>
              <a:t>*</a:t>
            </a:r>
            <a:r>
              <a:rPr lang="fa-IR" sz="2700" dirty="0" smtClean="0"/>
              <a:t>اشتباهات خودرامیپذیرندو درصدداصلاح آن برمی آید.</a:t>
            </a:r>
            <a:br>
              <a:rPr lang="fa-IR" sz="2700" dirty="0" smtClean="0"/>
            </a:br>
            <a:r>
              <a:rPr lang="fa-IR" sz="2700" dirty="0" smtClean="0">
                <a:solidFill>
                  <a:srgbClr val="0070C0"/>
                </a:solidFill>
              </a:rPr>
              <a:t>*</a:t>
            </a:r>
            <a:r>
              <a:rPr lang="fa-IR" sz="2700" dirty="0" smtClean="0"/>
              <a:t>به دیگران فرصت موفقیت میدهد.</a:t>
            </a:r>
            <a:br>
              <a:rPr lang="fa-IR" sz="2700" dirty="0" smtClean="0"/>
            </a:br>
            <a:r>
              <a:rPr lang="fa-IR" sz="2700" dirty="0" smtClean="0">
                <a:solidFill>
                  <a:srgbClr val="0070C0"/>
                </a:solidFill>
              </a:rPr>
              <a:t>*</a:t>
            </a:r>
            <a:r>
              <a:rPr lang="fa-IR" sz="2700" dirty="0" smtClean="0"/>
              <a:t>وابستگی دوطرفه بادیگران رادوست دارد.</a:t>
            </a:r>
            <a:br>
              <a:rPr lang="fa-IR" sz="2700" dirty="0" smtClean="0"/>
            </a:br>
            <a:r>
              <a:rPr lang="fa-IR" sz="2700" dirty="0" smtClean="0">
                <a:solidFill>
                  <a:srgbClr val="0070C0"/>
                </a:solidFill>
              </a:rPr>
              <a:t>*</a:t>
            </a:r>
            <a:r>
              <a:rPr lang="fa-IR" sz="2700" dirty="0" smtClean="0"/>
              <a:t>پیروزی راتنهابرای خودنمیخواهد.وازموفقیت دیگران هم لذت میبرد.</a:t>
            </a:r>
            <a:br>
              <a:rPr lang="fa-IR" sz="2700" dirty="0" smtClean="0"/>
            </a:br>
            <a:r>
              <a:rPr lang="fa-IR" sz="2700" dirty="0" smtClean="0">
                <a:solidFill>
                  <a:srgbClr val="0070C0"/>
                </a:solidFill>
              </a:rPr>
              <a:t>*</a:t>
            </a:r>
            <a:r>
              <a:rPr lang="fa-IR" sz="2700" dirty="0" smtClean="0"/>
              <a:t>معمولامصالحه رابرمشاجره ترجیح میدهد.</a:t>
            </a:r>
            <a:br>
              <a:rPr lang="fa-IR" sz="2700" dirty="0" smtClean="0"/>
            </a:br>
            <a:r>
              <a:rPr lang="fa-IR" sz="2700" dirty="0" smtClean="0">
                <a:solidFill>
                  <a:srgbClr val="0070C0"/>
                </a:solidFill>
              </a:rPr>
              <a:t>*</a:t>
            </a:r>
            <a:r>
              <a:rPr lang="fa-IR" sz="2700" dirty="0" smtClean="0"/>
              <a:t>منطق طرف مقابل رامیپذیرد.</a:t>
            </a:r>
            <a:br>
              <a:rPr lang="fa-IR" sz="2700" dirty="0" smtClean="0"/>
            </a:br>
            <a:r>
              <a:rPr lang="fa-IR" sz="2700" dirty="0" smtClean="0">
                <a:solidFill>
                  <a:srgbClr val="0070C0"/>
                </a:solidFill>
              </a:rPr>
              <a:t>*</a:t>
            </a:r>
            <a:r>
              <a:rPr lang="fa-IR" sz="2700" dirty="0" smtClean="0"/>
              <a:t>دربرخوردبامسائل،راه حل های مختلف رابه کارمیبندد.</a:t>
            </a:r>
            <a:br>
              <a:rPr lang="fa-IR" sz="2700" dirty="0" smtClean="0"/>
            </a:br>
            <a:r>
              <a:rPr lang="fa-IR" sz="2700" dirty="0">
                <a:solidFill>
                  <a:srgbClr val="0070C0"/>
                </a:solidFill>
              </a:rPr>
              <a:t>*</a:t>
            </a:r>
            <a:r>
              <a:rPr lang="fa-IR" sz="2700" dirty="0" smtClean="0"/>
              <a:t>خواسته های طرف مقابل راهمانندخواسته های خودمیداند. </a:t>
            </a:r>
            <a:br>
              <a:rPr lang="fa-IR" sz="2700" dirty="0" smtClean="0"/>
            </a:br>
            <a:r>
              <a:rPr lang="fa-IR" sz="2700" dirty="0" smtClean="0">
                <a:solidFill>
                  <a:srgbClr val="0070C0"/>
                </a:solidFill>
              </a:rPr>
              <a:t>*</a:t>
            </a:r>
            <a:r>
              <a:rPr lang="fa-IR" sz="2700" dirty="0" smtClean="0"/>
              <a:t>خودرابجای طرف مقابل قرارمیدهدوبه مواضع اواحترام میگذارد.</a:t>
            </a:r>
            <a:br>
              <a:rPr lang="fa-IR" sz="2700" dirty="0" smtClean="0"/>
            </a:br>
            <a:r>
              <a:rPr lang="fa-IR" sz="2700" dirty="0" smtClean="0">
                <a:solidFill>
                  <a:srgbClr val="0070C0"/>
                </a:solidFill>
              </a:rPr>
              <a:t>*</a:t>
            </a:r>
            <a:r>
              <a:rPr lang="fa-IR" sz="2700" dirty="0" smtClean="0"/>
              <a:t>راه حل های میانه راکارسازمیداند.</a:t>
            </a:r>
            <a:br>
              <a:rPr lang="fa-IR" sz="2700" dirty="0" smtClean="0"/>
            </a:br>
            <a:r>
              <a:rPr lang="fa-IR" sz="2700" dirty="0" smtClean="0">
                <a:solidFill>
                  <a:srgbClr val="0070C0"/>
                </a:solidFill>
              </a:rPr>
              <a:t>*</a:t>
            </a:r>
            <a:r>
              <a:rPr lang="fa-IR" sz="2700" dirty="0" smtClean="0"/>
              <a:t>بطورکلی فردی است متعادل،میانه رو،مصلحت گرا،اهل همکاری وبحث منطقی.</a:t>
            </a:r>
            <a:r>
              <a:rPr lang="fa-IR" dirty="0" smtClean="0"/>
              <a:t/>
            </a:r>
            <a:br>
              <a:rPr lang="fa-IR" dirty="0" smtClean="0"/>
            </a:br>
            <a:r>
              <a:rPr lang="fa-IR" dirty="0" smtClean="0"/>
              <a:t/>
            </a:r>
            <a:br>
              <a:rPr lang="fa-IR" dirty="0" smtClean="0"/>
            </a:br>
            <a:endParaRPr lang="fa-IR" dirty="0"/>
          </a:p>
        </p:txBody>
      </p:sp>
    </p:spTree>
    <p:extLst>
      <p:ext uri="{BB962C8B-B14F-4D97-AF65-F5344CB8AC3E}">
        <p14:creationId xmlns:p14="http://schemas.microsoft.com/office/powerpoint/2010/main" val="568035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83362"/>
          </a:xfrm>
        </p:spPr>
        <p:txBody>
          <a:bodyPr/>
          <a:lstStyle/>
          <a:p>
            <a:pPr algn="r"/>
            <a:r>
              <a:rPr lang="fa-IR" b="1" dirty="0" smtClean="0">
                <a:solidFill>
                  <a:srgbClr val="FF0000"/>
                </a:solidFill>
              </a:rPr>
              <a:t>ورزشکاران</a:t>
            </a:r>
            <a:r>
              <a:rPr lang="fa-IR" dirty="0" smtClean="0">
                <a:solidFill>
                  <a:schemeClr val="tx1"/>
                </a:solidFill>
              </a:rPr>
              <a:t/>
            </a:r>
            <a:br>
              <a:rPr lang="fa-IR" dirty="0" smtClean="0">
                <a:solidFill>
                  <a:schemeClr val="tx1"/>
                </a:solidFill>
              </a:rPr>
            </a:br>
            <a:r>
              <a:rPr lang="fa-IR" dirty="0" smtClean="0">
                <a:solidFill>
                  <a:schemeClr val="tx1"/>
                </a:solidFill>
              </a:rPr>
              <a:t>امروزه ورزش به مقوله ای پیچیده تبدیل شده است.تماشاچیان،کارشناسان رسانه های صوتی،تصویری ومکتوب بخش مهمی ازبرنامه وزمان خودراصرف تفسیرمسابقات وجنبه های تکنیکی وتاکتیکی تیم هامیکنند،ولی دراین میان اهمیت وتاثیرورزشکاران حرفه ای ازروش های روانشناختی برای کنترل شرایط محیط مانندتاثیرسروصدای تماشاچیان استفاده میکنند.تفاوتهای فردی موضوع مهم دیگری درمطالعات پژوهشی است که بدلیل تفاوت عملکردورزشکاران هنگامی که دارای مهارت مشابهی هستندمیپردازد.چرابعضی ازبازیکنان باوجودتحمل فشارزیاددرورزش موفق میشونددرحالی که برخی دیگرموفق نمیشوند؟چه عامل روانی ورزشکارموفق راازورزشکاران کمترموفق متمایزمیکند؟</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6202362"/>
          </a:xfrm>
        </p:spPr>
        <p:txBody>
          <a:bodyPr/>
          <a:lstStyle/>
          <a:p>
            <a:pPr algn="r"/>
            <a:r>
              <a:rPr lang="fa-IR" sz="4400" b="1" dirty="0" smtClean="0">
                <a:solidFill>
                  <a:srgbClr val="FF0000"/>
                </a:solidFill>
              </a:rPr>
              <a:t>مربی</a:t>
            </a:r>
            <a:r>
              <a:rPr lang="fa-IR" b="1" dirty="0" smtClean="0">
                <a:solidFill>
                  <a:srgbClr val="FF0000"/>
                </a:solidFill>
              </a:rPr>
              <a:t/>
            </a:r>
            <a:br>
              <a:rPr lang="fa-IR" b="1" dirty="0" smtClean="0">
                <a:solidFill>
                  <a:srgbClr val="FF0000"/>
                </a:solidFill>
              </a:rPr>
            </a:br>
            <a:r>
              <a:rPr lang="fa-IR" dirty="0" smtClean="0"/>
              <a:t>هنری میلرنمایش نامه نویس زمانی چنین نوشت</a:t>
            </a:r>
            <a:r>
              <a:rPr lang="fa-IR" dirty="0" smtClean="0">
                <a:sym typeface="Wingdings" pitchFamily="2" charset="2"/>
              </a:rPr>
              <a:t>:رهبرواقعی نیازبه هدایت کردن ندارد،اوهمین اندازه خشنوداست که راه رانشان میدهد.</a:t>
            </a:r>
            <a:br>
              <a:rPr lang="fa-IR" dirty="0" smtClean="0">
                <a:sym typeface="Wingdings" pitchFamily="2" charset="2"/>
              </a:rPr>
            </a:br>
            <a:r>
              <a:rPr lang="fa-IR" dirty="0" smtClean="0">
                <a:sym typeface="Wingdings" pitchFamily="2" charset="2"/>
              </a:rPr>
              <a:t>هدف اصلی مربی تیم باوجودبازیکنان بااستعداداین است که مهارتهای ذهنی وبدنی ورزشکاران رابه گونه ای رشددهدکه بطورفردی وبعنوان یک تیم بتواندپیوسته به موفقیت دست یابند.روش های ایجادانسجام تیمی،توجه به نیازهای اجتماعی وعاطفی ورزشکار،روش های ایجادموثروکارآمدو...ازدیگرمسائلی است که آگاهی ازآن میتواندبه مربی کمک کندتادرمربیگری تیم به موفقیت دیت   یابد.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54762"/>
          </a:xfrm>
        </p:spPr>
        <p:txBody>
          <a:bodyPr>
            <a:normAutofit fontScale="90000"/>
          </a:bodyPr>
          <a:lstStyle/>
          <a:p>
            <a:pPr algn="r"/>
            <a:r>
              <a:rPr lang="fa-IR" sz="3100" b="1" dirty="0" smtClean="0">
                <a:solidFill>
                  <a:srgbClr val="C00000"/>
                </a:solidFill>
              </a:rPr>
              <a:t>یافته های پژوهشی درروانشناسی ورزش برخی ازاعمال ممکن</a:t>
            </a:r>
            <a:r>
              <a:rPr lang="fa-IR" sz="3100" dirty="0" smtClean="0"/>
              <a:t> </a:t>
            </a:r>
            <a:br>
              <a:rPr lang="fa-IR" sz="3100" dirty="0" smtClean="0"/>
            </a:br>
            <a:r>
              <a:rPr lang="fa-IR" sz="3100" b="1" dirty="0" smtClean="0">
                <a:solidFill>
                  <a:srgbClr val="C00000"/>
                </a:solidFill>
              </a:rPr>
              <a:t>است حتی مضرباشدکه ازجمله میتوان به مواردزیراشاره کرد:</a:t>
            </a:r>
            <a:r>
              <a:rPr lang="fa-IR" b="1" dirty="0" smtClean="0">
                <a:solidFill>
                  <a:srgbClr val="C00000"/>
                </a:solidFill>
              </a:rPr>
              <a:t/>
            </a:r>
            <a:br>
              <a:rPr lang="fa-IR" b="1" dirty="0" smtClean="0">
                <a:solidFill>
                  <a:srgbClr val="C00000"/>
                </a:solidFill>
              </a:rPr>
            </a:br>
            <a:r>
              <a:rPr lang="fa-IR" dirty="0" smtClean="0"/>
              <a:t/>
            </a:r>
            <a:br>
              <a:rPr lang="fa-IR" dirty="0" smtClean="0"/>
            </a:br>
            <a:r>
              <a:rPr lang="fa-IR" b="1" dirty="0" smtClean="0">
                <a:solidFill>
                  <a:srgbClr val="00B050"/>
                </a:solidFill>
              </a:rPr>
              <a:t>1</a:t>
            </a:r>
            <a:r>
              <a:rPr lang="fa-IR" sz="3100" b="1" dirty="0" smtClean="0">
                <a:solidFill>
                  <a:srgbClr val="00B050"/>
                </a:solidFill>
              </a:rPr>
              <a:t>-صحبت تحریک آمیزقبل ازبازی:</a:t>
            </a:r>
            <a:r>
              <a:rPr lang="fa-IR" dirty="0" smtClean="0"/>
              <a:t>بسیاری ازمربیان بدون آگاهی درمیزان انگیختگی مطلوب دریک ورزش خاص باصحبت های تحریک آمیزبازیکنان رابیش ازحدانگیخته میکنندوموجب اضطراب ودرنتیجه کاهش عملکردآنهامیشوند.آگاهی ازروانشناسی ورزش روش های مناسب برای برخورددراینگونه مواردرابرای مربی فراهم میکند.</a:t>
            </a:r>
            <a:br>
              <a:rPr lang="fa-IR" dirty="0" smtClean="0"/>
            </a:br>
            <a:r>
              <a:rPr lang="fa-IR" sz="3100" b="1" dirty="0" smtClean="0">
                <a:solidFill>
                  <a:srgbClr val="00B050"/>
                </a:solidFill>
              </a:rPr>
              <a:t>2-برنده شدن تنهاهدف موردنظراست:</a:t>
            </a:r>
            <a:r>
              <a:rPr lang="fa-IR" dirty="0" smtClean="0"/>
              <a:t>قبل ازمسابقه بازیکنان بطورطبیعی دارای اضطراب هستند.تاکیدمربی برنتیجه میتواندموجب شود که بازیکنان به علت اضطراب وانگیختگی بیش ازحدبتواندعملکردمعمولی خودرابه نمایش بگذارد.</a:t>
            </a:r>
            <a:br>
              <a:rPr lang="fa-IR"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78562"/>
          </a:xfrm>
        </p:spPr>
        <p:txBody>
          <a:bodyPr>
            <a:normAutofit fontScale="90000"/>
          </a:bodyPr>
          <a:lstStyle/>
          <a:p>
            <a:pPr algn="r"/>
            <a:r>
              <a:rPr lang="fa-IR" sz="3600" b="1" dirty="0" smtClean="0">
                <a:solidFill>
                  <a:srgbClr val="00B050"/>
                </a:solidFill>
              </a:rPr>
              <a:t>3-انتقادشدیدازبازیکن:</a:t>
            </a:r>
            <a:r>
              <a:rPr lang="fa-IR" dirty="0" smtClean="0"/>
              <a:t>اثرانتقادازبازیکن به روش ارائه آن بستگی دارد.روانشناسان ورزشی معتقدندکه مربی باید رفتارراموردانتقادقراردهد.(چشمت راازروی توپ برندار)نه شخصیت بازیکن را(این چه کاراحمقانه ای بود؟)موردانتقادقراردادن شخصیت ورزشکارتوسط مربی موجب میشودکه خودپنداری وعزت نفس ورزشکارآسیب ببیند.</a:t>
            </a:r>
            <a:br>
              <a:rPr lang="fa-IR" dirty="0" smtClean="0"/>
            </a:br>
            <a:r>
              <a:rPr lang="fa-IR" sz="3600" b="1" dirty="0" smtClean="0">
                <a:solidFill>
                  <a:srgbClr val="00B050"/>
                </a:solidFill>
              </a:rPr>
              <a:t>4-مجازات:</a:t>
            </a:r>
            <a:r>
              <a:rPr lang="fa-IR" dirty="0" smtClean="0"/>
              <a:t>گاهی مربی بازیکن متخلف،کم کاروشکست خورده دراجرای مهارت رابادویدن دورزمین کارسخت بدنی مجازات میکند.شواهدنشانگراین است که مجازات بازیکن باتمرین موجب دلسردی اوازادامه فعالیت بدنی میشود.روان شناسان ورزشی معتقدندکه تداعی بین تمرین ومجازات نامطلوب است وراه بهترمجازات محروم کردن کوتاه مدت ازفعایت بدنی است.به هرحال دانش روانشناسی ورزش به مربیکمک میکندتابتواندمحیط مناسب برای فعالیت ورزشی رابرای بازیکن فراهم آورد.</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02362"/>
          </a:xfrm>
        </p:spPr>
        <p:txBody>
          <a:bodyPr/>
          <a:lstStyle/>
          <a:p>
            <a:pPr algn="r"/>
            <a:r>
              <a:rPr lang="fa-IR" sz="4400" b="1" dirty="0" smtClean="0">
                <a:solidFill>
                  <a:srgbClr val="FF0000"/>
                </a:solidFill>
              </a:rPr>
              <a:t>محیط</a:t>
            </a:r>
            <a:r>
              <a:rPr lang="fa-IR" dirty="0" smtClean="0"/>
              <a:t/>
            </a:r>
            <a:br>
              <a:rPr lang="fa-IR" dirty="0" smtClean="0"/>
            </a:br>
            <a:r>
              <a:rPr lang="fa-IR" dirty="0" smtClean="0"/>
              <a:t>محیط ورزشی شامل موقعیت هاوجنبه های رقابت ورزشی،تعامل بین ورزشکاران وتماشاچیان ورزشی است.موضوعی که درروانشناسی ورزش به محیط مربوط </a:t>
            </a:r>
            <a:br>
              <a:rPr lang="fa-IR" dirty="0" smtClean="0"/>
            </a:br>
            <a:r>
              <a:rPr lang="fa-IR" dirty="0" smtClean="0"/>
              <a:t>میشود</a:t>
            </a:r>
            <a:r>
              <a:rPr lang="fa-IR" b="1" dirty="0" smtClean="0"/>
              <a:t>انسجام تیمی </a:t>
            </a:r>
            <a:r>
              <a:rPr lang="fa-IR" dirty="0" smtClean="0"/>
              <a:t>نامیده میشود.</a:t>
            </a:r>
            <a:br>
              <a:rPr lang="fa-IR" dirty="0" smtClean="0"/>
            </a:br>
            <a:r>
              <a:rPr lang="fa-IR" dirty="0" smtClean="0"/>
              <a:t>همبستگی تیمی قوی التعهدورزشکاربه حداکثرتلاش برای برآوردن نیازهای تیمی راتقدیت میکند.تاثیرمیزبانی برعملکردتیم،تشویق یا هو کردن تیم وبازیکن،تاثیرتغییرمحیط فیزیکی برعملکرد،تاثیردوستی بازیکنان خارج ازمحیط ورزش درعملکردتیم،تاثیرارزیابی شدن توسط دیگران و.....ازجمله مواردی است که تاثیرمحیط درعملکردبازیکن وتیم نشان میدهد.</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7467600" cy="6278562"/>
          </a:xfrm>
        </p:spPr>
        <p:txBody>
          <a:bodyPr>
            <a:normAutofit fontScale="90000"/>
          </a:bodyPr>
          <a:lstStyle/>
          <a:p>
            <a:pPr algn="r"/>
            <a:r>
              <a:rPr lang="fa-IR" sz="3600" b="1" dirty="0" smtClean="0">
                <a:solidFill>
                  <a:srgbClr val="FF0000"/>
                </a:solidFill>
              </a:rPr>
              <a:t>خدمات روان شناسان </a:t>
            </a:r>
            <a:r>
              <a:rPr lang="fa-IR" sz="3600" b="1" dirty="0" smtClean="0">
                <a:solidFill>
                  <a:srgbClr val="FF0000"/>
                </a:solidFill>
              </a:rPr>
              <a:t>ورزشی</a:t>
            </a:r>
            <a:r>
              <a:rPr lang="en-US" b="1" dirty="0" smtClean="0">
                <a:solidFill>
                  <a:srgbClr val="FF0000"/>
                </a:solidFill>
              </a:rPr>
              <a:t/>
            </a:r>
            <a:br>
              <a:rPr lang="en-US" b="1" dirty="0" smtClean="0">
                <a:solidFill>
                  <a:srgbClr val="FF0000"/>
                </a:solidFill>
              </a:rPr>
            </a:br>
            <a:r>
              <a:rPr lang="fa-IR" dirty="0" smtClean="0"/>
              <a:t/>
            </a:r>
            <a:br>
              <a:rPr lang="fa-IR" dirty="0" smtClean="0"/>
            </a:br>
            <a:r>
              <a:rPr lang="fa-IR" b="1" dirty="0" smtClean="0">
                <a:solidFill>
                  <a:srgbClr val="C00000"/>
                </a:solidFill>
              </a:rPr>
              <a:t> </a:t>
            </a:r>
            <a:r>
              <a:rPr lang="fa-IR" sz="3100" b="1" dirty="0" smtClean="0">
                <a:solidFill>
                  <a:srgbClr val="C00000"/>
                </a:solidFill>
              </a:rPr>
              <a:t>خدمات بالینی:</a:t>
            </a:r>
            <a:r>
              <a:rPr lang="fa-IR" dirty="0" smtClean="0"/>
              <a:t>این زمینه دربردارنده خدمات کمکی به ورزشکارانی است که دارای مشکلات عاطفی شدیدهستند.(مثل افسردگی،بی اشتهایی وترس)ونیازمندمعالجه دردوره ای درازمدت میباشند.ارائه اینگونه خدمات درکشورمانیازبه گواهینامه پزشکی ازمراجع ذیصلاح دارد</a:t>
            </a:r>
            <a:r>
              <a:rPr lang="fa-IR" dirty="0" smtClean="0"/>
              <a:t>.</a:t>
            </a:r>
            <a:br>
              <a:rPr lang="fa-IR" dirty="0" smtClean="0"/>
            </a:br>
            <a:r>
              <a:rPr lang="fa-IR" dirty="0" smtClean="0"/>
              <a:t/>
            </a:r>
            <a:br>
              <a:rPr lang="fa-IR" dirty="0" smtClean="0"/>
            </a:br>
            <a:r>
              <a:rPr lang="fa-IR" sz="3100" b="1" dirty="0" smtClean="0">
                <a:solidFill>
                  <a:srgbClr val="C00000"/>
                </a:solidFill>
              </a:rPr>
              <a:t>خدمات آموزشی:</a:t>
            </a:r>
            <a:r>
              <a:rPr lang="fa-IR" dirty="0" smtClean="0"/>
              <a:t>آموزش درزمینه روانشناسی ورزش اغلب درکلاس های درسی دانشگاه ها،همایش ها،آموزش مربیان،آموزش ورزشکاران وبصورت ارائه خدمات مشاوره ای به تیم هاانجام میشود.هدف آموزش درروانشناسی ورزش کمک به ورزشکاران است تامهارتهای روانشناختی لازم رابرای به فعل دراوردن نیروهای بالقوه شان گسترش دهند.</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5745162"/>
          </a:xfrm>
        </p:spPr>
        <p:txBody>
          <a:bodyPr>
            <a:normAutofit fontScale="90000"/>
          </a:bodyPr>
          <a:lstStyle/>
          <a:p>
            <a:pPr algn="r"/>
            <a:r>
              <a:rPr lang="fa-IR" sz="3100" b="1" dirty="0" smtClean="0">
                <a:solidFill>
                  <a:srgbClr val="C00000"/>
                </a:solidFill>
              </a:rPr>
              <a:t>خدمات پژوهشی:</a:t>
            </a:r>
            <a:r>
              <a:rPr lang="fa-IR" dirty="0" smtClean="0"/>
              <a:t>روانشناسی پژوهشی درورزش دارای سه گونه مسئولیت است:انجام پژوهش،انتشاریافته های پژوهشی درنشریات تخصصی وارائه نتایج پژوهشی به دانشگاه هاوهمایش های علمی وورزشی.ازجمله موضوعاتی که پژوهشگران روانشناسی ورزش به آن میپردازندمیتوان به بررسی اثرمهارتهای روانشناختی متخلف برحالت روانی یاعملکردورزشکار،تاثیرتمرین وورزش برحالات روانشناختی فرد،بررسی حالات روانشناختی ورزشکاران و...اشاره کرد.یکی ازابزارهایی که معمولاپژوهشگران روانشناسیورزش ازآن استفاده میکنندپرسشنامه است.پرسشنامه های شخصیت،اضطراب حالتی وصفتی،آمادگی روانی،عزت نفس،خودپنداری،حالات خلقی،افسردگی وبسیاری ازپرسشنامه های هنجاریابی شده دیگرتابه حال داده های مربوط به تحقیقات فراوانی رادرحیطه روانشناسی ورزش گردآوری کرده اند. </a:t>
            </a:r>
            <a:endParaRPr lang="fa-IR" dirty="0"/>
          </a:p>
        </p:txBody>
      </p:sp>
    </p:spTree>
    <p:extLst>
      <p:ext uri="{BB962C8B-B14F-4D97-AF65-F5344CB8AC3E}">
        <p14:creationId xmlns:p14="http://schemas.microsoft.com/office/powerpoint/2010/main" val="19745939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357</TotalTime>
  <Words>246</Words>
  <Application>Microsoft Office PowerPoint</Application>
  <PresentationFormat>On-screen Show (4:3)</PresentationFormat>
  <Paragraphs>31</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Century Schoolbook</vt:lpstr>
      <vt:lpstr>Times New Roman</vt:lpstr>
      <vt:lpstr>Wingdings</vt:lpstr>
      <vt:lpstr>Wingdings 2</vt:lpstr>
      <vt:lpstr>Oriel</vt:lpstr>
      <vt:lpstr>تعریف روانشناسی:علم مطالعه وشناخت رفتارانسان درارتباط با: -پیش بینی رفتار(علوم نقدی)1 کشف علت رفتار(علوم تحقیقی)-2  3-درمان وکنترل رفتار(علوم تطبیقی) تعریف روانشناسی ورزشی:مطالعه علمی رفتاری که اصول روانشناسی،یادگیری،عملکرد،ورفتارانسانی رادرورزش وزمینه های مربوط به ورزش بکارمیبرد.  *روانشناسی ورزش یعنی بکاربردن نظریه های روانشناسی درزمینه های مختلف ورزش مانندمربیگری وآموزش روانشناسی ورزش ازتکنیک ارزیابی.</vt:lpstr>
      <vt:lpstr>حیطه عملکرد روانشناسی ورزشی: 1-حیطه آکادامیک:یعنی تمامی عواملی که برشرکت واجرای ورزش متمرکزاست،که شامل نخبگان واساتیددانشگاه. 2-حیطه کاربردی:شامل: الف)شناخت استعدادذهنی چون علاقه،آرزو،نیاز. ب)هدایت رفتارکودک ازطریق بازی. ج)تربیت رفتاری کودک چون تربیت تفکرات وتخیلات یاتربیت دقت  وآموزش قبول شکست وحفظ متانت درزمان شکست.  امااغلب نویسندگان اروپایی چنین تفاوتی رابین این دوقائل نیستند(کرمرو اسکاس1994)فدراسیون روانشناسی ورزش اروپاسه وظیفه مرتبط بایکدیگررابرای روانشناسی ورزش شناسایی وپیشنهادکرد: تحقیق:مطالعه وبررسی تمامی جنبه های روانشناسی ورزش درحیطه نظری وکاربردی. آموزش:آموزش دانشجویان،مسئولان،مربیان وورزشکاران درخصوص  روانشناسی ورزش. کاربرد:تشخیص وتلاش برای رفع مشکلات ومسائل روانشناختی درورزش که این وظیفه بصورت مشاوره تیمی ویامشاوره انفرادی قابل اجراست. </vt:lpstr>
      <vt:lpstr>ورزشکاران امروزه ورزش به مقوله ای پیچیده تبدیل شده است.تماشاچیان،کارشناسان رسانه های صوتی،تصویری ومکتوب بخش مهمی ازبرنامه وزمان خودراصرف تفسیرمسابقات وجنبه های تکنیکی وتاکتیکی تیم هامیکنند،ولی دراین میان اهمیت وتاثیرورزشکاران حرفه ای ازروش های روانشناختی برای کنترل شرایط محیط مانندتاثیرسروصدای تماشاچیان استفاده میکنند.تفاوتهای فردی موضوع مهم دیگری درمطالعات پژوهشی است که بدلیل تفاوت عملکردورزشکاران هنگامی که دارای مهارت مشابهی هستندمیپردازد.چرابعضی ازبازیکنان باوجودتحمل فشارزیاددرورزش موفق میشونددرحالی که برخی دیگرموفق نمیشوند؟چه عامل روانی ورزشکارموفق راازورزشکاران کمترموفق متمایزمیکند؟</vt:lpstr>
      <vt:lpstr>مربی هنری میلرنمایش نامه نویس زمانی چنین نوشت:رهبرواقعی نیازبه هدایت کردن ندارد،اوهمین اندازه خشنوداست که راه رانشان میدهد. هدف اصلی مربی تیم باوجودبازیکنان بااستعداداین است که مهارتهای ذهنی وبدنی ورزشکاران رابه گونه ای رشددهدکه بطورفردی وبعنوان یک تیم بتواندپیوسته به موفقیت دست یابند.روش های ایجادانسجام تیمی،توجه به نیازهای اجتماعی وعاطفی ورزشکار،روش های ایجادموثروکارآمدو...ازدیگرمسائلی است که آگاهی ازآن میتواندبه مربی کمک کندتادرمربیگری تیم به موفقیت دیت   یابد. </vt:lpstr>
      <vt:lpstr>یافته های پژوهشی درروانشناسی ورزش برخی ازاعمال ممکن  است حتی مضرباشدکه ازجمله میتوان به مواردزیراشاره کرد:  1-صحبت تحریک آمیزقبل ازبازی:بسیاری ازمربیان بدون آگاهی درمیزان انگیختگی مطلوب دریک ورزش خاص باصحبت های تحریک آمیزبازیکنان رابیش ازحدانگیخته میکنندوموجب اضطراب ودرنتیجه کاهش عملکردآنهامیشوند.آگاهی ازروانشناسی ورزش روش های مناسب برای برخورددراینگونه مواردرابرای مربی فراهم میکند. 2-برنده شدن تنهاهدف موردنظراست:قبل ازمسابقه بازیکنان بطورطبیعی دارای اضطراب هستند.تاکیدمربی برنتیجه میتواندموجب شود که بازیکنان به علت اضطراب وانگیختگی بیش ازحدبتواندعملکردمعمولی خودرابه نمایش بگذارد. </vt:lpstr>
      <vt:lpstr>3-انتقادشدیدازبازیکن:اثرانتقادازبازیکن به روش ارائه آن بستگی دارد.روانشناسان ورزشی معتقدندکه مربی باید رفتارراموردانتقادقراردهد.(چشمت راازروی توپ برندار)نه شخصیت بازیکن را(این چه کاراحمقانه ای بود؟)موردانتقادقراردادن شخصیت ورزشکارتوسط مربی موجب میشودکه خودپنداری وعزت نفس ورزشکارآسیب ببیند. 4-مجازات:گاهی مربی بازیکن متخلف،کم کاروشکست خورده دراجرای مهارت رابادویدن دورزمین کارسخت بدنی مجازات میکند.شواهدنشانگراین است که مجازات بازیکن باتمرین موجب دلسردی اوازادامه فعالیت بدنی میشود.روان شناسان ورزشی معتقدندکه تداعی بین تمرین ومجازات نامطلوب است وراه بهترمجازات محروم کردن کوتاه مدت ازفعایت بدنی است.به هرحال دانش روانشناسی ورزش به مربیکمک میکندتابتواندمحیط مناسب برای فعالیت ورزشی رابرای بازیکن فراهم آورد.</vt:lpstr>
      <vt:lpstr>محیط محیط ورزشی شامل موقعیت هاوجنبه های رقابت ورزشی،تعامل بین ورزشکاران وتماشاچیان ورزشی است.موضوعی که درروانشناسی ورزش به محیط مربوط  میشودانسجام تیمی نامیده میشود. همبستگی تیمی قوی التعهدورزشکاربه حداکثرتلاش برای برآوردن نیازهای تیمی راتقدیت میکند.تاثیرمیزبانی برعملکردتیم،تشویق یا هو کردن تیم وبازیکن،تاثیرتغییرمحیط فیزیکی برعملکرد،تاثیردوستی بازیکنان خارج ازمحیط ورزش درعملکردتیم،تاثیرارزیابی شدن توسط دیگران و.....ازجمله مواردی است که تاثیرمحیط درعملکردبازیکن وتیم نشان میدهد.</vt:lpstr>
      <vt:lpstr>خدمات روان شناسان ورزشی   خدمات بالینی:این زمینه دربردارنده خدمات کمکی به ورزشکارانی است که دارای مشکلات عاطفی شدیدهستند.(مثل افسردگی،بی اشتهایی وترس)ونیازمندمعالجه دردوره ای درازمدت میباشند.ارائه اینگونه خدمات درکشورمانیازبه گواهینامه پزشکی ازمراجع ذیصلاح دارد.  خدمات آموزشی:آموزش درزمینه روانشناسی ورزش اغلب درکلاس های درسی دانشگاه ها،همایش ها،آموزش مربیان،آموزش ورزشکاران وبصورت ارائه خدمات مشاوره ای به تیم هاانجام میشود.هدف آموزش درروانشناسی ورزش کمک به ورزشکاران است تامهارتهای روانشناختی لازم رابرای به فعل دراوردن نیروهای بالقوه شان گسترش دهند.</vt:lpstr>
      <vt:lpstr>خدمات پژوهشی:روانشناسی پژوهشی درورزش دارای سه گونه مسئولیت است:انجام پژوهش،انتشاریافته های پژوهشی درنشریات تخصصی وارائه نتایج پژوهشی به دانشگاه هاوهمایش های علمی وورزشی.ازجمله موضوعاتی که پژوهشگران روانشناسی ورزش به آن میپردازندمیتوان به بررسی اثرمهارتهای روانشناختی متخلف برحالت روانی یاعملکردورزشکار،تاثیرتمرین وورزش برحالات روانشناختی فرد،بررسی حالات روانشناختی ورزشکاران و...اشاره کرد.یکی ازابزارهایی که معمولاپژوهشگران روانشناسیورزش ازآن استفاده میکنندپرسشنامه است.پرسشنامه های شخصیت،اضطراب حالتی وصفتی،آمادگی روانی،عزت نفس،خودپنداری،حالات خلقی،افسردگی وبسیاری ازپرسشنامه های هنجاریابی شده دیگرتابه حال داده های مربوط به تحقیقات فراوانی رادرحیطه روانشناسی ورزش گردآوری کرده اند. </vt:lpstr>
      <vt:lpstr>به معنای moverانگیزش چیست؟اصطلاح انگیزش حرکت کردن آمده است.الدرمن انگیزش رااینگونه تعریف کرده است((آمادگی برای انتخاب وجهت دادن به رفتاری است که بوسیله نتایج امتحانی کنترل میشودوپایداری دررفتارراتا رسیدن به هدف ادامه میدهد))پس جهت انگیزش به هدف ورفتارمطلوب اشاره دارد.  انگیزش:ساعت ها،نیازهاوامیالی که جهت،شدت وثبات رفتاررابه سمت هدف تنظیم میکنند.به عبارت دیگرآنچه رفتاررانیرومیدهد،هدایت میکند،نگه میداردوپایایی میبخشد.  انگیزه:گرایش نهفته ونسبتاثابتی که هرفردنسبت به دسته ای ازامورمشخص دارد،انگیزه یک ویژگی شخصیتی است وشامل میل یکنواخت فردبرای رویکردبه یک رشته ازاعمال خاص یاپرهیزازآنهامیباشد.</vt:lpstr>
      <vt:lpstr>تعریف دیگری ازانگیزه:(انتظارفردازمطلوب بودن رسیدن به هدفی راانگیزه می نامند).  انگیزش دارای سه جزءمهم است: 1-انرژی زایی 2-هدایت کردن 3-مداومت  رازانگیزش: الف)تقویت وپاداش ب)درک نیازورزشکاران</vt:lpstr>
      <vt:lpstr>انواع پاداش: 1-درونی:مشارکت درتصمیم گیری ها،استقلال وآزادی عمل درکار،مسئول بودن،کارجانبی،امکام وفرصت برای رشدشخصی،تنوع وظایف. 2-بیرونی: 1)نقدی: الف)پاداش برمبنای عملکرد:حق العمل کاری(کمسیون)،طرح های تشویقی،افزایش تولیدیاعملکردبهتر. ب)پاداش برمبنای عضویت:افزایش حقوق بخاطرتورم،پرداخت بخاطرارشدیت،سهیم کردن کارکنان درسود. 2)غیرنقدی:دفتربزرگ یا دکوری باسلیقه شخصی مدیر،رئیس دفتریامنشی مخصوص،حق انتخاب وظایف،حق انتخاب همکاران وگروه کاری. </vt:lpstr>
      <vt:lpstr>فرآینداساسی انگیزش ازدیدگاه مازلو: 1-نیازها:بهترین واژه برای تعریف نیاز،کمبودانسان به تمایلات خارجی وداخلی است.نیازهاهنگامی ایجادمیشودکه یک عدم تعادل.فیزیولوژیکی یاروانشناختی وجودداشته باشد.  2-سائق ها(محرکات):سائق هایامحرکات،یعنی درک نیازهامطرح میشوند.سائق هارامیتوان به زبان ساده"کمبودجهت دار"تعریف کرد.مثال های مربوط به نیازهای غذاوآب،به محرک های گرسنگی وتشنگی تبدیل میشوند،ونیازبه دوستان،محرکی برای آرامش خاطرمحسوب میشود.  3-مقاصد:هدف های رفتاری فردراتعیین میکندیعنی زمانی که به ورزشکاران فرصت انتخاب وتصمیم گیری میدهیم،توانستیم شخصیت او،خوش بینی دریادگیری واحترام به قانون رشته ورزشی رابعنوان یک متغیرانگیزشی رادراوبسازیم که این خودتولدانگیزه است.</vt:lpstr>
      <vt:lpstr>     فرآینداساسی انگیزش ازدیدگاه مازلو:  </vt:lpstr>
      <vt:lpstr>تقسیم بندی انگیزه ها الف)انگیزه های فیزیکی:به نیازهای بیولوژیکی مانندگرسنگی،تشنگی،نیازهای جنسی ونیازهای مربوط به شرایط جوی مثل درجه حرارت،درجه رطوبت،نوروصدامربوط میشود. ب)انگیزه های اجتماعی:انگیزه هایی است که ارضای آن بستگی به همکاری فردیاپذیرش فردازطرف سایرافراددارد،مثلاقبول عضویت فرددریک گروه یاجمع تصمیم گیرنده،دادن پست بالاتروبهتر،وهمچنین توجه بیشتربه خواست هاوآرزوهای او،چیزهایی است که انگیزه های اجتماعی فردراارضامیکند. ج)انگیزه روانی:انگیزه هایی است که اختصاص به رفتارانسانی دارد،وباارزش های شخصی فرد،ارتباط پیدامیکنند."مربیان خیری"که مال خودرا وقف یک امر اجتماعی مینمایند،واین کاررابدون تبلیغ وبصورت غیرعلنی انجام میدهند،یامربی که یک ورزشکارمریض یازخمی بدون سرپرست راباماشین خودبه بیمارستان میرساند،وچندساعت ازوقت خودرابه این کاراختصاص میدهد،تحت تاثیرانگیزه های روانی دیگران قرارمیگیرد. </vt:lpstr>
      <vt:lpstr>عوامل انگیزاننده قدردانی،موفقیت،مسئولیت،پیشرفت،خودکنترلی دراجرای مهارت،فرصت دادن رشدبه ورزشکار  اثرات مفیدورزش ازنظرروانشناسی ورزش *احساس بهتر *کاهش افسردگی *ارتباط قوی بادیگران *تحمل فشارروانی پس ازیک مدت کارطولانی *حس رقابت *حس رضایت *تقویت اعتمادبه نفس *ایجادخلاقیت</vt:lpstr>
      <vt:lpstr>عوامل موقعیتی تغییرپذیر این عوامل ازرایج ترین روش های مورداستفاده برای انگیختن ورزشکاران است زیراکه عوامل موقعیتی اغلب درکنترل مستقیم مربی هستند.برای مثال بازیکنانی که دچارافت شده است نیازبه تجربه ای موفقیت آمیزداردتا به اوکمک کنداعتمادبه نفس خودرابدست آورد.راهبردهایی مانندپاداش مادی،هدف چنین،جلسات تمرینی متنوع وتقویت اجتماعی ازاین نوع هستندپاداش های مادی تقویت مثبت رادر پی دارداین پاداش هااگردرزمان مناسب داده شوندمیتوانندفردوتیم رابرانگیزد تا رفتارهای مطلوب معینی راادامه دهندورفتارهای نامطلوب راکاهش دهندیاازبین ببرند.جلسات تمرینی متنوع اثری انگیزش دادواگراین جلسات مهیج ومتنوع نباشندبازیکنان علاقه خودرابه ادامه فعالیت راازدست میدهند.کاروان تقویت اجتماعی رابعنوان همه واکنش هاوتفسیرهای مثبت ومنفی که توسط مربیان،معلمان،والدین وبازیکنان دیگرابرازمیشودموثرافتدتقویت کننده بایدبرای ورزشکارمعنادارباشد.اگرپاسخ ورزشکاربه پاداش وتنبیه بی اعتنایی یاقانون نامطلوب(مانندتمرین درساعت6بعدازظهربجای8صبح)وارائه پاداش که برای ورزشکارجذاب باشد(مانندتعریف ازورزشکاردرانظارخبرنگاران یاوالدین)ازجمله نمونه های تقویت وتنبیه اجتماعی هستند.  </vt:lpstr>
      <vt:lpstr>     </vt:lpstr>
      <vt:lpstr>نظریه اسناد نظریه اسناد،رویکردی شناختی به فرآیندانگیزش دارد.زیرامعتقداست که افرادباتلاش برای توضیح رویدادهاپایه ای عقلانی برای رفتارخویش ایجادمیکنند.بدلیل اینکه انسان میل داردبرای شناسایی جهان اطراف خودتلاش کند،تمایل قوی داردکه علت وقایع ورفتارهارابه عاملی نسبت دهند.بطورکلی مادوسبک دراسنادداریم: الف)اسناددرونی:زمانی است که مسئولیت رفتاروعملکرد رابه خودمان نسبت میدهیم. ب)اسنادبیرونی:زمانی است که درمحیط بدنبال دلائل میگردیم. درشکست خوردن تیم ازاسناددرونی به مثال(ماخوب عمل نکردیم،ومابه قدرکافی تلاش نکردیم)وازاسنادبیرونی به جملات:(داورقضاوت صحیحی نکردیاتماشاچیان تیم مقابل راحمایت میکردند)میتوان اشاره کرد. </vt:lpstr>
      <vt:lpstr>تعریف خشونت *خشونت رفتاری است که به قصدآسیب رساندن به اموال واشیاءدیگری یاخودانسان سرمیزند.  *عبارت است ازاستفاده غیرقانونی ازنیروکه ممکن است دامنه ای ازبرخوردناخواسته بسیاراندک تا قتل وآدم کشی راشامل شود.  *پاسخ عمدی ازسوی شخصی به منظورایجاد درد یاصدمه به شخصی دیگر(آلورمن).</vt:lpstr>
      <vt:lpstr>تعریف پرخاشگری *هررفتاری که به قصددمه زدن به شیء یافرددیگری بااستفاده ازبدن یاکلام انجام می انجامد.  *اصطلاحی است بسیارکلی برای انواع گوناگونی ازاعمال همراه باحماسه وخصومت وخشونت.  *عمل مشهودی است که به قصدآسیب جسمانی ویاروانی به خودیادیگران انجام میشود.ورزش سرشاراززیبایی هاست.</vt:lpstr>
      <vt:lpstr>تقسیم بندی سطوح خشونت وپرخاشگری درفعالیت های ورزشی *خشونت وپرخاشگری ورزشکاران درمسابقات ورقابت های ورزشی.  *خشونت وپرخاشگری تماشاچیان وطرفداران تیم های ورزشی علیه ورزشکاران.  *خشونت وپرخاشگری تماشاچیان رویدادهای ورزشی که درقالب هواداری ازتیم های ورزشی برعلیه یکدیگروگاه اموال ودارایی های عمومی انجام میشود.</vt:lpstr>
      <vt:lpstr>عوامل مختلف پرخاشگری وخشونت درورزش  1-تاکیدبیش ازحد به بردونتیجه  2-تاثیرپذیری ازمربیان وورزشکاران پرخاشگر 3-انگیختگی بیش ازحد 4-فشارمطبوعات ورسانه های تصویری</vt:lpstr>
      <vt:lpstr>روش های کاهش خشونت وپرخاشگری درورزش 1-متعهدشدن ورزشکاربه اینکه رفتارهای پرخاشگرانه خودراکنترل کندتاازاخراج شدن وآسیب رسیدن به تیم جلوگیری شود.این تعهدورزشکاربه مربی داده میشود.  2-اگردرورزشی خشونت جایزشمرده شود بهتراست خشونت ابزاری تقویت شود نه خشونت خصمانه یعنی آسیب رساندن به رقیب نبایدهدف شود.  3-روبروکردن ورزشکارباالگوهایی که بدون خشونت وپرخاشگری وبااستفاده ازمهارت به موفقیت دست می یابند،میتواندبه کاهش خشونت ورزشکارکمک کند. 4-مربی میتواندباتقویت بازیکنانی که عصبانیت خودراکنترل میکنندودرمواقعی که تحت فشارهستندازخودرفتارخصمانه بروزنمیدهند به کاهش خشونت وپرخاشگری کمک کنند.  5-آماده بودن ورزشکارازنظرجسمانی موجب کاهش پرخاشگری وخشونت درآنهامیشود.برنامه های آماده سازی بازیکنان بایدبه گونه ای باشدکه آنهاراآماده اجرای مهارتهای ورزشی درحدمطلوب نماید.</vt:lpstr>
      <vt:lpstr>رفتارهای ارتباطی 1-رفتارهای مثبت *پیشنهادکردن:مانندهمگی برویم برای نهار. *ارائه اطلاعات:یعنی دادن اطلاعات ونظریات به دیگران. *جستجوی اطلاعات:یعنی جویاشدن ازاطلاعات ونظریات دیگران. *حمایت کردن ازنظریات دیگران. * مخالفت کردن:مثلافکرنکنم چنین پیشنهادی ممکن باشد. *توضیح دادن اطلاعات اضافی. *خلاصه کردن اطلاعات موردبحث. *آزمون ادراک خودبادیگران. *دخالت دادن اعضای تیم. *تعادل برقرارکردن بین اختلاف نظرهاوتعارض ها.</vt:lpstr>
      <vt:lpstr>2-رفتارهای منفی *مخالفت بدون دلیل. *قطع کردن صحبت. *دفاع ازموقعیت خودیاحمله به عقایددیگران.  انواع ارتباط های غیرکلامی 1-حرکت بدن. 2-ویژگی های بدنی چون قد - وزن. 3-رفتارهای لمسی ماننددست زدن به شانه بازیکنان. 4-ویژگی های صداچون کیفیت صدا،آهنگ طنین صدا. 5-موقعیت بدن یعنی رابطه فضای بین شماودیگران. </vt:lpstr>
      <vt:lpstr>مطالعات رفتارشناسی 1-ویژگی های فردمنفعل *زودتحت تاثیرقرارمیگیرند. *نمیتواننددیگران راتحت تاثیرقراردهند. *درمقابل کارشکنی دیگران عکس العمل نشان نمیدهند. *دوست دارند به دیگران وابسته باشند. *وابستگی خودرابه دیگران ناخوشایند میدانند. *ازپایمال شدن حق خودناراحت نمیشوند. *درمقابل کسانی که به قیمت عدم موفقیت آنان پیروزمیشوند، عکس العمل نشان نمیدهند. *مصالحه رابه مجادله ومشاجره ترجیح میدهند. *ازکارهای پرجنب وجوش دوری میکنند. *بااستدلال طرف مقابل زودقانع میشوند. *ازتغییروضعیت خوداحساس نگرانی میکنند. *درصورت تعارض بادیگران،نیازهای طرف مقابل رابرنیازهای خودترجیح میدهند. *درصورت تعارض بادیگران،اختیارحل مسئله رابه طرف مقابل میدهند. *ازتعارض واختلاف بادیگران دوری ووحشت دارند. *علایق خودرا رک و روراست بیان نمیکنند.</vt:lpstr>
      <vt:lpstr>2-ویژگی های فردمتعادل *باهمکاران خودتفاهم دارد. *ازروی عمدبرای دیگران ایجادمشکل میکند. *نسبت به دیگران پرخاشگری نمیکند. *واقع گراست.یعنی ازمشاهده دقیق واقعیت های زندگی،تشخیص درست علل وعوامل آنهاوبیان وتشریح وتجسم آنهااست. *اشتباهات خودرامیپذیرندو درصدداصلاح آن برمی آید. *به دیگران فرصت موفقیت میدهد. *وابستگی دوطرفه بادیگران رادوست دارد. *پیروزی راتنهابرای خودنمیخواهد.وازموفقیت دیگران هم لذت میبرد. *معمولامصالحه رابرمشاجره ترجیح میدهد. *منطق طرف مقابل رامیپذیرد. *دربرخوردبامسائل،راه حل های مختلف رابه کارمیبندد. *خواسته های طرف مقابل راهمانندخواسته های خودمیداند.  *خودرابجای طرف مقابل قرارمیدهدوبه مواضع اواحترام میگذارد. *راه حل های میانه راکارسازمیداند. *بطورکلی فردی است متعادل،میانه رو،مصلحت گرا،اهل همکاری وبحث منطقی.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soli</dc:creator>
  <cp:lastModifiedBy>PSH</cp:lastModifiedBy>
  <cp:revision>41</cp:revision>
  <dcterms:created xsi:type="dcterms:W3CDTF">2018-06-11T06:15:34Z</dcterms:created>
  <dcterms:modified xsi:type="dcterms:W3CDTF">2018-06-11T20:59:46Z</dcterms:modified>
</cp:coreProperties>
</file>