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fa-I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1A1B1E9-EAC9-4FCE-8CB7-9A9B50C3975C}" type="datetimeFigureOut">
              <a:rPr lang="fa-IR" smtClean="0"/>
              <a:t>06/24/1430</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5BCEB8F3-43F2-4CD3-A910-F306A4501E18}" type="slidenum">
              <a:rPr lang="fa-IR" smtClean="0"/>
              <a:t>‹#›</a:t>
            </a:fld>
            <a:endParaRPr lang="fa-IR"/>
          </a:p>
        </p:txBody>
      </p:sp>
    </p:spTree>
    <p:extLst>
      <p:ext uri="{BB962C8B-B14F-4D97-AF65-F5344CB8AC3E}">
        <p14:creationId xmlns:p14="http://schemas.microsoft.com/office/powerpoint/2010/main" val="12083264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1A1B1E9-EAC9-4FCE-8CB7-9A9B50C3975C}" type="datetimeFigureOut">
              <a:rPr lang="fa-IR" smtClean="0"/>
              <a:t>06/24/1430</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5BCEB8F3-43F2-4CD3-A910-F306A4501E18}" type="slidenum">
              <a:rPr lang="fa-IR" smtClean="0"/>
              <a:t>‹#›</a:t>
            </a:fld>
            <a:endParaRPr lang="fa-IR"/>
          </a:p>
        </p:txBody>
      </p:sp>
    </p:spTree>
    <p:extLst>
      <p:ext uri="{BB962C8B-B14F-4D97-AF65-F5344CB8AC3E}">
        <p14:creationId xmlns:p14="http://schemas.microsoft.com/office/powerpoint/2010/main" val="35698145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1A1B1E9-EAC9-4FCE-8CB7-9A9B50C3975C}" type="datetimeFigureOut">
              <a:rPr lang="fa-IR" smtClean="0"/>
              <a:t>06/24/1430</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5BCEB8F3-43F2-4CD3-A910-F306A4501E18}" type="slidenum">
              <a:rPr lang="fa-IR" smtClean="0"/>
              <a:t>‹#›</a:t>
            </a:fld>
            <a:endParaRPr lang="fa-IR"/>
          </a:p>
        </p:txBody>
      </p:sp>
    </p:spTree>
    <p:extLst>
      <p:ext uri="{BB962C8B-B14F-4D97-AF65-F5344CB8AC3E}">
        <p14:creationId xmlns:p14="http://schemas.microsoft.com/office/powerpoint/2010/main" val="34123033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1A1B1E9-EAC9-4FCE-8CB7-9A9B50C3975C}" type="datetimeFigureOut">
              <a:rPr lang="fa-IR" smtClean="0"/>
              <a:t>06/24/1430</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5BCEB8F3-43F2-4CD3-A910-F306A4501E18}" type="slidenum">
              <a:rPr lang="fa-IR" smtClean="0"/>
              <a:t>‹#›</a:t>
            </a:fld>
            <a:endParaRPr lang="fa-IR"/>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2849918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1A1B1E9-EAC9-4FCE-8CB7-9A9B50C3975C}" type="datetimeFigureOut">
              <a:rPr lang="fa-IR" smtClean="0"/>
              <a:t>06/24/1430</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5BCEB8F3-43F2-4CD3-A910-F306A4501E18}" type="slidenum">
              <a:rPr lang="fa-IR" smtClean="0"/>
              <a:t>‹#›</a:t>
            </a:fld>
            <a:endParaRPr lang="fa-IR"/>
          </a:p>
        </p:txBody>
      </p:sp>
    </p:spTree>
    <p:extLst>
      <p:ext uri="{BB962C8B-B14F-4D97-AF65-F5344CB8AC3E}">
        <p14:creationId xmlns:p14="http://schemas.microsoft.com/office/powerpoint/2010/main" val="9814989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E1A1B1E9-EAC9-4FCE-8CB7-9A9B50C3975C}" type="datetimeFigureOut">
              <a:rPr lang="fa-IR" smtClean="0"/>
              <a:t>06/24/1430</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5BCEB8F3-43F2-4CD3-A910-F306A4501E18}" type="slidenum">
              <a:rPr lang="fa-IR" smtClean="0"/>
              <a:t>‹#›</a:t>
            </a:fld>
            <a:endParaRPr lang="fa-IR"/>
          </a:p>
        </p:txBody>
      </p:sp>
    </p:spTree>
    <p:extLst>
      <p:ext uri="{BB962C8B-B14F-4D97-AF65-F5344CB8AC3E}">
        <p14:creationId xmlns:p14="http://schemas.microsoft.com/office/powerpoint/2010/main" val="12781350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E1A1B1E9-EAC9-4FCE-8CB7-9A9B50C3975C}" type="datetimeFigureOut">
              <a:rPr lang="fa-IR" smtClean="0"/>
              <a:t>06/24/1430</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5BCEB8F3-43F2-4CD3-A910-F306A4501E18}" type="slidenum">
              <a:rPr lang="fa-IR" smtClean="0"/>
              <a:t>‹#›</a:t>
            </a:fld>
            <a:endParaRPr lang="fa-IR"/>
          </a:p>
        </p:txBody>
      </p:sp>
    </p:spTree>
    <p:extLst>
      <p:ext uri="{BB962C8B-B14F-4D97-AF65-F5344CB8AC3E}">
        <p14:creationId xmlns:p14="http://schemas.microsoft.com/office/powerpoint/2010/main" val="13268339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1A1B1E9-EAC9-4FCE-8CB7-9A9B50C3975C}" type="datetimeFigureOut">
              <a:rPr lang="fa-IR" smtClean="0"/>
              <a:t>06/24/1430</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5BCEB8F3-43F2-4CD3-A910-F306A4501E18}" type="slidenum">
              <a:rPr lang="fa-IR" smtClean="0"/>
              <a:t>‹#›</a:t>
            </a:fld>
            <a:endParaRPr lang="fa-IR"/>
          </a:p>
        </p:txBody>
      </p:sp>
    </p:spTree>
    <p:extLst>
      <p:ext uri="{BB962C8B-B14F-4D97-AF65-F5344CB8AC3E}">
        <p14:creationId xmlns:p14="http://schemas.microsoft.com/office/powerpoint/2010/main" val="1088446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1A1B1E9-EAC9-4FCE-8CB7-9A9B50C3975C}" type="datetimeFigureOut">
              <a:rPr lang="fa-IR" smtClean="0"/>
              <a:t>06/24/1430</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5BCEB8F3-43F2-4CD3-A910-F306A4501E18}" type="slidenum">
              <a:rPr lang="fa-IR" smtClean="0"/>
              <a:t>‹#›</a:t>
            </a:fld>
            <a:endParaRPr lang="fa-IR"/>
          </a:p>
        </p:txBody>
      </p:sp>
    </p:spTree>
    <p:extLst>
      <p:ext uri="{BB962C8B-B14F-4D97-AF65-F5344CB8AC3E}">
        <p14:creationId xmlns:p14="http://schemas.microsoft.com/office/powerpoint/2010/main" val="41322170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1A1B1E9-EAC9-4FCE-8CB7-9A9B50C3975C}" type="datetimeFigureOut">
              <a:rPr lang="fa-IR" smtClean="0"/>
              <a:t>06/24/1430</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5BCEB8F3-43F2-4CD3-A910-F306A4501E18}" type="slidenum">
              <a:rPr lang="fa-IR" smtClean="0"/>
              <a:t>‹#›</a:t>
            </a:fld>
            <a:endParaRPr lang="fa-IR"/>
          </a:p>
        </p:txBody>
      </p:sp>
    </p:spTree>
    <p:extLst>
      <p:ext uri="{BB962C8B-B14F-4D97-AF65-F5344CB8AC3E}">
        <p14:creationId xmlns:p14="http://schemas.microsoft.com/office/powerpoint/2010/main" val="3493984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smtClean="0"/>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1A1B1E9-EAC9-4FCE-8CB7-9A9B50C3975C}" type="datetimeFigureOut">
              <a:rPr lang="fa-IR" smtClean="0"/>
              <a:t>06/24/1430</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5BCEB8F3-43F2-4CD3-A910-F306A4501E18}" type="slidenum">
              <a:rPr lang="fa-IR" smtClean="0"/>
              <a:t>‹#›</a:t>
            </a:fld>
            <a:endParaRPr lang="fa-IR"/>
          </a:p>
        </p:txBody>
      </p:sp>
    </p:spTree>
    <p:extLst>
      <p:ext uri="{BB962C8B-B14F-4D97-AF65-F5344CB8AC3E}">
        <p14:creationId xmlns:p14="http://schemas.microsoft.com/office/powerpoint/2010/main" val="1563068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1A1B1E9-EAC9-4FCE-8CB7-9A9B50C3975C}" type="datetimeFigureOut">
              <a:rPr lang="fa-IR" smtClean="0"/>
              <a:t>06/24/1430</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5BCEB8F3-43F2-4CD3-A910-F306A4501E18}" type="slidenum">
              <a:rPr lang="fa-IR" smtClean="0"/>
              <a:t>‹#›</a:t>
            </a:fld>
            <a:endParaRPr lang="fa-IR"/>
          </a:p>
        </p:txBody>
      </p:sp>
    </p:spTree>
    <p:extLst>
      <p:ext uri="{BB962C8B-B14F-4D97-AF65-F5344CB8AC3E}">
        <p14:creationId xmlns:p14="http://schemas.microsoft.com/office/powerpoint/2010/main" val="17953589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1A1B1E9-EAC9-4FCE-8CB7-9A9B50C3975C}" type="datetimeFigureOut">
              <a:rPr lang="fa-IR" smtClean="0"/>
              <a:t>06/24/1430</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5BCEB8F3-43F2-4CD3-A910-F306A4501E18}" type="slidenum">
              <a:rPr lang="fa-IR" smtClean="0"/>
              <a:t>‹#›</a:t>
            </a:fld>
            <a:endParaRPr lang="fa-IR"/>
          </a:p>
        </p:txBody>
      </p:sp>
    </p:spTree>
    <p:extLst>
      <p:ext uri="{BB962C8B-B14F-4D97-AF65-F5344CB8AC3E}">
        <p14:creationId xmlns:p14="http://schemas.microsoft.com/office/powerpoint/2010/main" val="5345308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1A1B1E9-EAC9-4FCE-8CB7-9A9B50C3975C}" type="datetimeFigureOut">
              <a:rPr lang="fa-IR" smtClean="0"/>
              <a:t>06/24/1430</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5BCEB8F3-43F2-4CD3-A910-F306A4501E18}" type="slidenum">
              <a:rPr lang="fa-IR" smtClean="0"/>
              <a:t>‹#›</a:t>
            </a:fld>
            <a:endParaRPr lang="fa-IR"/>
          </a:p>
        </p:txBody>
      </p:sp>
    </p:spTree>
    <p:extLst>
      <p:ext uri="{BB962C8B-B14F-4D97-AF65-F5344CB8AC3E}">
        <p14:creationId xmlns:p14="http://schemas.microsoft.com/office/powerpoint/2010/main" val="2986396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A1B1E9-EAC9-4FCE-8CB7-9A9B50C3975C}" type="datetimeFigureOut">
              <a:rPr lang="fa-IR" smtClean="0"/>
              <a:t>06/24/1430</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5BCEB8F3-43F2-4CD3-A910-F306A4501E18}" type="slidenum">
              <a:rPr lang="fa-IR" smtClean="0"/>
              <a:t>‹#›</a:t>
            </a:fld>
            <a:endParaRPr lang="fa-IR"/>
          </a:p>
        </p:txBody>
      </p:sp>
    </p:spTree>
    <p:extLst>
      <p:ext uri="{BB962C8B-B14F-4D97-AF65-F5344CB8AC3E}">
        <p14:creationId xmlns:p14="http://schemas.microsoft.com/office/powerpoint/2010/main" val="42114954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smtClean="0"/>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1A1B1E9-EAC9-4FCE-8CB7-9A9B50C3975C}" type="datetimeFigureOut">
              <a:rPr lang="fa-IR" smtClean="0"/>
              <a:t>06/24/1430</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5BCEB8F3-43F2-4CD3-A910-F306A4501E18}" type="slidenum">
              <a:rPr lang="fa-IR" smtClean="0"/>
              <a:t>‹#›</a:t>
            </a:fld>
            <a:endParaRPr lang="fa-IR"/>
          </a:p>
        </p:txBody>
      </p:sp>
    </p:spTree>
    <p:extLst>
      <p:ext uri="{BB962C8B-B14F-4D97-AF65-F5344CB8AC3E}">
        <p14:creationId xmlns:p14="http://schemas.microsoft.com/office/powerpoint/2010/main" val="2789396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1A1B1E9-EAC9-4FCE-8CB7-9A9B50C3975C}" type="datetimeFigureOut">
              <a:rPr lang="fa-IR" smtClean="0"/>
              <a:t>06/24/1430</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5BCEB8F3-43F2-4CD3-A910-F306A4501E18}" type="slidenum">
              <a:rPr lang="fa-IR" smtClean="0"/>
              <a:t>‹#›</a:t>
            </a:fld>
            <a:endParaRPr lang="fa-IR"/>
          </a:p>
        </p:txBody>
      </p:sp>
    </p:spTree>
    <p:extLst>
      <p:ext uri="{BB962C8B-B14F-4D97-AF65-F5344CB8AC3E}">
        <p14:creationId xmlns:p14="http://schemas.microsoft.com/office/powerpoint/2010/main" val="2479441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E1A1B1E9-EAC9-4FCE-8CB7-9A9B50C3975C}" type="datetimeFigureOut">
              <a:rPr lang="fa-IR" smtClean="0"/>
              <a:t>06/24/1430</a:t>
            </a:fld>
            <a:endParaRPr lang="fa-IR"/>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5BCEB8F3-43F2-4CD3-A910-F306A4501E18}" type="slidenum">
              <a:rPr lang="fa-IR" smtClean="0"/>
              <a:t>‹#›</a:t>
            </a:fld>
            <a:endParaRPr lang="fa-IR"/>
          </a:p>
        </p:txBody>
      </p:sp>
    </p:spTree>
    <p:extLst>
      <p:ext uri="{BB962C8B-B14F-4D97-AF65-F5344CB8AC3E}">
        <p14:creationId xmlns:p14="http://schemas.microsoft.com/office/powerpoint/2010/main" val="289118916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914400" rtl="1"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r" defTabSz="914400" rtl="1"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r" defTabSz="914400" rtl="1"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r" defTabSz="914400" rtl="1"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r" defTabSz="914400" rtl="1"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r" defTabSz="914400" rtl="1"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r" defTabSz="914400" rtl="1"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r" defTabSz="914400" rtl="1"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r" defTabSz="914400" rtl="1"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r" defTabSz="914400" rtl="1"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68757" y="1171978"/>
            <a:ext cx="7626004" cy="4829578"/>
          </a:xfrm>
        </p:spPr>
        <p:txBody>
          <a:bodyPr>
            <a:normAutofit fontScale="90000"/>
          </a:bodyPr>
          <a:lstStyle/>
          <a:p>
            <a:r>
              <a:rPr lang="fa-IR" sz="4000" dirty="0" smtClean="0">
                <a:solidFill>
                  <a:schemeClr val="bg2">
                    <a:lumMod val="60000"/>
                    <a:lumOff val="40000"/>
                  </a:schemeClr>
                </a:solidFill>
              </a:rPr>
              <a:t>به نام خدا</a:t>
            </a:r>
            <a:br>
              <a:rPr lang="fa-IR" sz="4000" dirty="0" smtClean="0">
                <a:solidFill>
                  <a:schemeClr val="bg2">
                    <a:lumMod val="60000"/>
                    <a:lumOff val="40000"/>
                  </a:schemeClr>
                </a:solidFill>
              </a:rPr>
            </a:br>
            <a:r>
              <a:rPr lang="fa-IR" sz="4000" dirty="0" smtClean="0">
                <a:solidFill>
                  <a:schemeClr val="bg2">
                    <a:lumMod val="60000"/>
                    <a:lumOff val="40000"/>
                  </a:schemeClr>
                </a:solidFill>
              </a:rPr>
              <a:t>8هفته برنامه تمرینات اصلاحی برای والگوس داینامیک زانومبتنی بر اصول </a:t>
            </a:r>
            <a:r>
              <a:rPr lang="en-US" sz="4000" dirty="0" err="1" smtClean="0">
                <a:solidFill>
                  <a:schemeClr val="bg2">
                    <a:lumMod val="60000"/>
                    <a:lumOff val="40000"/>
                  </a:schemeClr>
                </a:solidFill>
              </a:rPr>
              <a:t>nasm</a:t>
            </a:r>
            <a:r>
              <a:rPr lang="fa-IR" sz="4000" dirty="0" smtClean="0">
                <a:solidFill>
                  <a:schemeClr val="bg2">
                    <a:lumMod val="60000"/>
                    <a:lumOff val="40000"/>
                  </a:schemeClr>
                </a:solidFill>
              </a:rPr>
              <a:t/>
            </a:r>
            <a:br>
              <a:rPr lang="fa-IR" sz="4000" dirty="0" smtClean="0">
                <a:solidFill>
                  <a:schemeClr val="bg2">
                    <a:lumMod val="60000"/>
                    <a:lumOff val="40000"/>
                  </a:schemeClr>
                </a:solidFill>
              </a:rPr>
            </a:br>
            <a:r>
              <a:rPr lang="fa-IR" sz="4000" dirty="0" smtClean="0">
                <a:solidFill>
                  <a:schemeClr val="bg2">
                    <a:lumMod val="60000"/>
                    <a:lumOff val="40000"/>
                  </a:schemeClr>
                </a:solidFill>
              </a:rPr>
              <a:t/>
            </a:r>
            <a:br>
              <a:rPr lang="fa-IR" sz="4000" dirty="0" smtClean="0">
                <a:solidFill>
                  <a:schemeClr val="bg2">
                    <a:lumMod val="60000"/>
                    <a:lumOff val="40000"/>
                  </a:schemeClr>
                </a:solidFill>
              </a:rPr>
            </a:br>
            <a:r>
              <a:rPr lang="fa-IR" sz="4000" dirty="0" smtClean="0">
                <a:solidFill>
                  <a:schemeClr val="bg2">
                    <a:lumMod val="60000"/>
                    <a:lumOff val="40000"/>
                  </a:schemeClr>
                </a:solidFill>
              </a:rPr>
              <a:t/>
            </a:r>
            <a:br>
              <a:rPr lang="fa-IR" sz="4000" dirty="0" smtClean="0">
                <a:solidFill>
                  <a:schemeClr val="bg2">
                    <a:lumMod val="60000"/>
                    <a:lumOff val="40000"/>
                  </a:schemeClr>
                </a:solidFill>
              </a:rPr>
            </a:br>
            <a:r>
              <a:rPr lang="fa-IR" dirty="0" smtClean="0"/>
              <a:t/>
            </a:r>
            <a:br>
              <a:rPr lang="fa-IR" dirty="0" smtClean="0"/>
            </a:br>
            <a:r>
              <a:rPr lang="fa-IR" dirty="0" smtClean="0">
                <a:solidFill>
                  <a:schemeClr val="bg2">
                    <a:lumMod val="60000"/>
                    <a:lumOff val="40000"/>
                  </a:schemeClr>
                </a:solidFill>
              </a:rPr>
              <a:t>استاد:دکترباباگل تبار سماکوش</a:t>
            </a:r>
            <a:br>
              <a:rPr lang="fa-IR" dirty="0" smtClean="0">
                <a:solidFill>
                  <a:schemeClr val="bg2">
                    <a:lumMod val="60000"/>
                    <a:lumOff val="40000"/>
                  </a:schemeClr>
                </a:solidFill>
              </a:rPr>
            </a:br>
            <a:r>
              <a:rPr lang="fa-IR" dirty="0" smtClean="0">
                <a:solidFill>
                  <a:schemeClr val="bg2">
                    <a:lumMod val="60000"/>
                    <a:lumOff val="40000"/>
                  </a:schemeClr>
                </a:solidFill>
              </a:rPr>
              <a:t>مهسا پورصالحی</a:t>
            </a:r>
            <a:r>
              <a:rPr lang="fa-IR" dirty="0" smtClean="0"/>
              <a:t/>
            </a:r>
            <a:br>
              <a:rPr lang="fa-IR" dirty="0" smtClean="0"/>
            </a:br>
            <a:endParaRPr lang="fa-IR" dirty="0"/>
          </a:p>
        </p:txBody>
      </p:sp>
    </p:spTree>
    <p:extLst>
      <p:ext uri="{BB962C8B-B14F-4D97-AF65-F5344CB8AC3E}">
        <p14:creationId xmlns:p14="http://schemas.microsoft.com/office/powerpoint/2010/main" val="36745674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347730"/>
            <a:ext cx="10353761" cy="1313645"/>
          </a:xfrm>
        </p:spPr>
        <p:txBody>
          <a:bodyPr/>
          <a:lstStyle/>
          <a:p>
            <a:r>
              <a:rPr lang="fa-IR" dirty="0" smtClean="0">
                <a:solidFill>
                  <a:schemeClr val="bg2">
                    <a:lumMod val="60000"/>
                    <a:lumOff val="40000"/>
                  </a:schemeClr>
                </a:solidFill>
              </a:rPr>
              <a:t>هفته پنجم</a:t>
            </a:r>
            <a:endParaRPr lang="fa-IR" dirty="0">
              <a:solidFill>
                <a:schemeClr val="bg2">
                  <a:lumMod val="60000"/>
                  <a:lumOff val="40000"/>
                </a:schemeClr>
              </a:solidFill>
            </a:endParaRPr>
          </a:p>
        </p:txBody>
      </p:sp>
      <p:sp>
        <p:nvSpPr>
          <p:cNvPr id="3" name="Content Placeholder 2"/>
          <p:cNvSpPr>
            <a:spLocks noGrp="1"/>
          </p:cNvSpPr>
          <p:nvPr>
            <p:ph idx="1"/>
          </p:nvPr>
        </p:nvSpPr>
        <p:spPr>
          <a:xfrm>
            <a:off x="913795" y="798491"/>
            <a:ext cx="10353762" cy="4992710"/>
          </a:xfrm>
        </p:spPr>
        <p:txBody>
          <a:bodyPr/>
          <a:lstStyle/>
          <a:p>
            <a:r>
              <a:rPr lang="fa-IR" dirty="0" smtClean="0">
                <a:solidFill>
                  <a:schemeClr val="tx2">
                    <a:lumMod val="75000"/>
                  </a:schemeClr>
                </a:solidFill>
              </a:rPr>
              <a:t>کشش عضلات قدامی وخارجی ساق پا (2ست 30 ثانیه ای هرپا)</a:t>
            </a:r>
          </a:p>
          <a:p>
            <a:r>
              <a:rPr lang="fa-IR" dirty="0" smtClean="0">
                <a:solidFill>
                  <a:schemeClr val="tx2">
                    <a:lumMod val="75000"/>
                  </a:schemeClr>
                </a:solidFill>
              </a:rPr>
              <a:t>حرکت ساق تک پا (3ست 12تایی)</a:t>
            </a:r>
          </a:p>
          <a:p>
            <a:pPr lvl="0"/>
            <a:r>
              <a:rPr lang="fa-IR" dirty="0">
                <a:solidFill>
                  <a:srgbClr val="2A5B7F">
                    <a:lumMod val="60000"/>
                    <a:lumOff val="40000"/>
                  </a:srgbClr>
                </a:solidFill>
              </a:rPr>
              <a:t>پلانک  تقویت عضلات </a:t>
            </a:r>
            <a:r>
              <a:rPr lang="fa-IR" dirty="0" smtClean="0">
                <a:solidFill>
                  <a:srgbClr val="2A5B7F">
                    <a:lumMod val="60000"/>
                    <a:lumOff val="40000"/>
                  </a:srgbClr>
                </a:solidFill>
              </a:rPr>
              <a:t>کر(2ست 20ثانیه </a:t>
            </a:r>
            <a:r>
              <a:rPr lang="fa-IR" dirty="0">
                <a:solidFill>
                  <a:srgbClr val="2A5B7F">
                    <a:lumMod val="60000"/>
                    <a:lumOff val="40000"/>
                  </a:srgbClr>
                </a:solidFill>
              </a:rPr>
              <a:t>ای</a:t>
            </a:r>
            <a:r>
              <a:rPr lang="fa-IR" dirty="0" smtClean="0">
                <a:solidFill>
                  <a:srgbClr val="2A5B7F">
                    <a:lumMod val="60000"/>
                    <a:lumOff val="40000"/>
                  </a:srgbClr>
                </a:solidFill>
              </a:rPr>
              <a:t>)</a:t>
            </a:r>
          </a:p>
          <a:p>
            <a:pPr lvl="0"/>
            <a:r>
              <a:rPr lang="fa-IR" dirty="0" smtClean="0">
                <a:solidFill>
                  <a:srgbClr val="2A5B7F">
                    <a:lumMod val="60000"/>
                    <a:lumOff val="40000"/>
                  </a:srgbClr>
                </a:solidFill>
              </a:rPr>
              <a:t>تقویت عضله هیپ به پهلو دراز میکشیم زانوهارو از هم جدا میکنیم (3ست 15تایی)</a:t>
            </a:r>
          </a:p>
          <a:p>
            <a:pPr lvl="0"/>
            <a:r>
              <a:rPr lang="fa-IR" dirty="0" smtClean="0">
                <a:solidFill>
                  <a:srgbClr val="2A5B7F">
                    <a:lumMod val="60000"/>
                    <a:lumOff val="40000"/>
                  </a:srgbClr>
                </a:solidFill>
              </a:rPr>
              <a:t>حرکت پل باسن (3ست 12تایی)</a:t>
            </a:r>
          </a:p>
          <a:p>
            <a:pPr lvl="0"/>
            <a:endParaRPr lang="fa-IR" dirty="0" smtClean="0">
              <a:solidFill>
                <a:srgbClr val="2A5B7F">
                  <a:lumMod val="60000"/>
                  <a:lumOff val="40000"/>
                </a:srgbClr>
              </a:solidFill>
            </a:endParaRPr>
          </a:p>
          <a:p>
            <a:pPr lvl="0"/>
            <a:endParaRPr lang="fa-IR" dirty="0" smtClean="0">
              <a:solidFill>
                <a:srgbClr val="2A5B7F">
                  <a:lumMod val="60000"/>
                  <a:lumOff val="40000"/>
                </a:srgbClr>
              </a:solidFill>
            </a:endParaRPr>
          </a:p>
          <a:p>
            <a:pPr lvl="0"/>
            <a:endParaRPr lang="fa-IR" dirty="0" smtClean="0">
              <a:solidFill>
                <a:srgbClr val="2A5B7F">
                  <a:lumMod val="60000"/>
                  <a:lumOff val="40000"/>
                </a:srgbClr>
              </a:solidFill>
            </a:endParaRPr>
          </a:p>
          <a:p>
            <a:pPr lvl="0"/>
            <a:endParaRPr lang="fa-IR" dirty="0" smtClean="0">
              <a:solidFill>
                <a:srgbClr val="2A5B7F">
                  <a:lumMod val="60000"/>
                  <a:lumOff val="40000"/>
                </a:srgbClr>
              </a:solidFill>
            </a:endParaRPr>
          </a:p>
          <a:p>
            <a:pPr lvl="0"/>
            <a:endParaRPr lang="fa-IR" dirty="0">
              <a:solidFill>
                <a:srgbClr val="2A5B7F">
                  <a:lumMod val="60000"/>
                  <a:lumOff val="40000"/>
                </a:srgbClr>
              </a:solidFill>
            </a:endParaRPr>
          </a:p>
          <a:p>
            <a:pPr marL="0" indent="0">
              <a:buNone/>
            </a:pPr>
            <a:endParaRPr lang="fa-IR" dirty="0" smtClean="0">
              <a:solidFill>
                <a:schemeClr val="tx2">
                  <a:lumMod val="75000"/>
                </a:schemeClr>
              </a:solidFill>
            </a:endParaRPr>
          </a:p>
          <a:p>
            <a:pPr marL="0" indent="0">
              <a:buNone/>
            </a:pPr>
            <a:endParaRPr lang="fa-IR" dirty="0" smtClean="0">
              <a:solidFill>
                <a:schemeClr val="tx2">
                  <a:lumMod val="75000"/>
                </a:schemeClr>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4675" y="579550"/>
            <a:ext cx="2399166" cy="1342236"/>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9625" y="2073175"/>
            <a:ext cx="2329265" cy="1654895"/>
          </a:xfrm>
          <a:prstGeom prst="rect">
            <a:avLst/>
          </a:prstGeom>
        </p:spPr>
      </p:pic>
    </p:spTree>
    <p:extLst>
      <p:ext uri="{BB962C8B-B14F-4D97-AF65-F5344CB8AC3E}">
        <p14:creationId xmlns:p14="http://schemas.microsoft.com/office/powerpoint/2010/main" val="34432043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1"/>
            <a:ext cx="10353761" cy="682580"/>
          </a:xfrm>
        </p:spPr>
        <p:txBody>
          <a:bodyPr/>
          <a:lstStyle/>
          <a:p>
            <a:r>
              <a:rPr lang="fa-IR" dirty="0" smtClean="0">
                <a:solidFill>
                  <a:schemeClr val="bg2">
                    <a:lumMod val="60000"/>
                    <a:lumOff val="40000"/>
                  </a:schemeClr>
                </a:solidFill>
              </a:rPr>
              <a:t>هفته ششم</a:t>
            </a:r>
            <a:endParaRPr lang="fa-IR" dirty="0">
              <a:solidFill>
                <a:schemeClr val="bg2">
                  <a:lumMod val="60000"/>
                  <a:lumOff val="40000"/>
                </a:schemeClr>
              </a:solidFill>
            </a:endParaRPr>
          </a:p>
        </p:txBody>
      </p:sp>
      <p:sp>
        <p:nvSpPr>
          <p:cNvPr id="3" name="Content Placeholder 2"/>
          <p:cNvSpPr>
            <a:spLocks noGrp="1"/>
          </p:cNvSpPr>
          <p:nvPr>
            <p:ph idx="1"/>
          </p:nvPr>
        </p:nvSpPr>
        <p:spPr>
          <a:xfrm>
            <a:off x="913795" y="682581"/>
            <a:ext cx="10458250" cy="5108620"/>
          </a:xfrm>
        </p:spPr>
        <p:txBody>
          <a:bodyPr/>
          <a:lstStyle/>
          <a:p>
            <a:r>
              <a:rPr lang="fa-IR" dirty="0" smtClean="0">
                <a:solidFill>
                  <a:schemeClr val="bg2">
                    <a:lumMod val="60000"/>
                    <a:lumOff val="40000"/>
                  </a:schemeClr>
                </a:solidFill>
              </a:rPr>
              <a:t>تقویت چرخاننده خارجی ران دراز میکشیم حرکت ساید پلانک با کمک دست و پا(3ست12تایی)</a:t>
            </a:r>
          </a:p>
          <a:p>
            <a:r>
              <a:rPr lang="fa-IR" dirty="0" smtClean="0">
                <a:solidFill>
                  <a:schemeClr val="bg2">
                    <a:lumMod val="60000"/>
                    <a:lumOff val="40000"/>
                  </a:schemeClr>
                </a:solidFill>
              </a:rPr>
              <a:t> ایستادن تک پا روی توپ خاردار (3ست1دقیقه ای)</a:t>
            </a:r>
          </a:p>
          <a:p>
            <a:r>
              <a:rPr lang="fa-IR" dirty="0" smtClean="0">
                <a:solidFill>
                  <a:schemeClr val="bg2">
                    <a:lumMod val="60000"/>
                    <a:lumOff val="40000"/>
                  </a:schemeClr>
                </a:solidFill>
              </a:rPr>
              <a:t>اسکوات با  توپ مدیسن بال به دیوار پرت میکنی میگیری 3(ست 12تایی)</a:t>
            </a:r>
          </a:p>
          <a:p>
            <a:r>
              <a:rPr lang="fa-IR" dirty="0" smtClean="0">
                <a:solidFill>
                  <a:schemeClr val="bg2">
                    <a:lumMod val="60000"/>
                    <a:lumOff val="40000"/>
                  </a:schemeClr>
                </a:solidFill>
              </a:rPr>
              <a:t>حرکت پل باسن با وزنه (3 ست 12تایی )</a:t>
            </a:r>
          </a:p>
          <a:p>
            <a:r>
              <a:rPr lang="fa-IR" dirty="0" smtClean="0">
                <a:solidFill>
                  <a:schemeClr val="bg2">
                    <a:lumMod val="60000"/>
                    <a:lumOff val="40000"/>
                  </a:schemeClr>
                </a:solidFill>
              </a:rPr>
              <a:t>لیفت پا از پهلو با کش لوپ( 3ست12تایی)</a:t>
            </a:r>
          </a:p>
          <a:p>
            <a:r>
              <a:rPr lang="fa-IR" dirty="0" smtClean="0">
                <a:solidFill>
                  <a:schemeClr val="bg2">
                    <a:lumMod val="60000"/>
                    <a:lumOff val="40000"/>
                  </a:schemeClr>
                </a:solidFill>
              </a:rPr>
              <a:t>پلانک  تقویت عضلات کر2ست 20(ثانیه ای)</a:t>
            </a:r>
          </a:p>
          <a:p>
            <a:endParaRPr lang="fa-IR" dirty="0" smtClean="0">
              <a:solidFill>
                <a:schemeClr val="bg2">
                  <a:lumMod val="60000"/>
                  <a:lumOff val="40000"/>
                </a:schemeClr>
              </a:solidFill>
            </a:endParaRPr>
          </a:p>
          <a:p>
            <a:endParaRPr lang="fa-IR" dirty="0" smtClean="0">
              <a:solidFill>
                <a:schemeClr val="bg2">
                  <a:lumMod val="60000"/>
                  <a:lumOff val="40000"/>
                </a:schemeClr>
              </a:solidFill>
            </a:endParaRPr>
          </a:p>
          <a:p>
            <a:endParaRPr lang="fa-IR" dirty="0" smtClean="0">
              <a:solidFill>
                <a:schemeClr val="bg2">
                  <a:lumMod val="60000"/>
                  <a:lumOff val="40000"/>
                </a:schemeClr>
              </a:solidFill>
            </a:endParaRPr>
          </a:p>
          <a:p>
            <a:endParaRPr lang="fa-IR" dirty="0" smtClean="0">
              <a:solidFill>
                <a:schemeClr val="bg2">
                  <a:lumMod val="60000"/>
                  <a:lumOff val="40000"/>
                </a:schemeClr>
              </a:solidFill>
            </a:endParaRPr>
          </a:p>
          <a:p>
            <a:pPr marL="0" indent="0">
              <a:buNone/>
            </a:pPr>
            <a:endParaRPr lang="fa-IR" dirty="0">
              <a:solidFill>
                <a:schemeClr val="bg2">
                  <a:lumMod val="60000"/>
                  <a:lumOff val="40000"/>
                </a:schemeClr>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8393" y="244698"/>
            <a:ext cx="2647416" cy="132370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813103"/>
            <a:ext cx="3284113" cy="171243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406" y="3770230"/>
            <a:ext cx="2781300" cy="1647825"/>
          </a:xfrm>
          <a:prstGeom prst="rect">
            <a:avLst/>
          </a:prstGeom>
        </p:spPr>
      </p:pic>
    </p:spTree>
    <p:extLst>
      <p:ext uri="{BB962C8B-B14F-4D97-AF65-F5344CB8AC3E}">
        <p14:creationId xmlns:p14="http://schemas.microsoft.com/office/powerpoint/2010/main" val="36836340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3490" y="158840"/>
            <a:ext cx="10353761" cy="382073"/>
          </a:xfrm>
        </p:spPr>
        <p:txBody>
          <a:bodyPr>
            <a:normAutofit fontScale="90000"/>
          </a:bodyPr>
          <a:lstStyle/>
          <a:p>
            <a:r>
              <a:rPr lang="fa-IR" dirty="0" smtClean="0">
                <a:solidFill>
                  <a:schemeClr val="bg2">
                    <a:lumMod val="60000"/>
                    <a:lumOff val="40000"/>
                  </a:schemeClr>
                </a:solidFill>
              </a:rPr>
              <a:t>هفته هفتم</a:t>
            </a:r>
            <a:endParaRPr lang="fa-IR" dirty="0">
              <a:solidFill>
                <a:schemeClr val="bg2">
                  <a:lumMod val="60000"/>
                  <a:lumOff val="40000"/>
                </a:schemeClr>
              </a:solidFill>
            </a:endParaRPr>
          </a:p>
        </p:txBody>
      </p:sp>
      <p:sp>
        <p:nvSpPr>
          <p:cNvPr id="3" name="Content Placeholder 2"/>
          <p:cNvSpPr>
            <a:spLocks noGrp="1"/>
          </p:cNvSpPr>
          <p:nvPr>
            <p:ph idx="1"/>
          </p:nvPr>
        </p:nvSpPr>
        <p:spPr>
          <a:xfrm>
            <a:off x="913795" y="682580"/>
            <a:ext cx="10754464" cy="5692462"/>
          </a:xfrm>
        </p:spPr>
        <p:txBody>
          <a:bodyPr/>
          <a:lstStyle/>
          <a:p>
            <a:pPr lvl="0"/>
            <a:r>
              <a:rPr lang="fa-IR" dirty="0" smtClean="0">
                <a:solidFill>
                  <a:srgbClr val="2A5B7F">
                    <a:lumMod val="60000"/>
                    <a:lumOff val="40000"/>
                  </a:srgbClr>
                </a:solidFill>
              </a:rPr>
              <a:t>تقویت </a:t>
            </a:r>
            <a:r>
              <a:rPr lang="fa-IR" dirty="0">
                <a:solidFill>
                  <a:srgbClr val="2A5B7F">
                    <a:lumMod val="60000"/>
                    <a:lumOff val="40000"/>
                  </a:srgbClr>
                </a:solidFill>
              </a:rPr>
              <a:t>چرخاننده خارجی ران دراز میکشیم حرکت ساید </a:t>
            </a:r>
            <a:r>
              <a:rPr lang="fa-IR" dirty="0" smtClean="0">
                <a:solidFill>
                  <a:srgbClr val="2A5B7F">
                    <a:lumMod val="60000"/>
                    <a:lumOff val="40000"/>
                  </a:srgbClr>
                </a:solidFill>
              </a:rPr>
              <a:t>پلانک یک دست بالا (3ست 15تایی)</a:t>
            </a:r>
            <a:r>
              <a:rPr lang="fa-IR" dirty="0">
                <a:solidFill>
                  <a:srgbClr val="2A5B7F">
                    <a:lumMod val="60000"/>
                    <a:lumOff val="40000"/>
                  </a:srgbClr>
                </a:solidFill>
              </a:rPr>
              <a:t> لانگز با دمبل 4ست </a:t>
            </a:r>
            <a:r>
              <a:rPr lang="fa-IR" dirty="0" smtClean="0">
                <a:solidFill>
                  <a:srgbClr val="2A5B7F">
                    <a:lumMod val="60000"/>
                    <a:lumOff val="40000"/>
                  </a:srgbClr>
                </a:solidFill>
              </a:rPr>
              <a:t>12تاییی</a:t>
            </a:r>
          </a:p>
          <a:p>
            <a:pPr lvl="0"/>
            <a:r>
              <a:rPr lang="fa-IR" dirty="0" smtClean="0">
                <a:solidFill>
                  <a:srgbClr val="2A5B7F">
                    <a:lumMod val="60000"/>
                    <a:lumOff val="40000"/>
                  </a:srgbClr>
                </a:solidFill>
              </a:rPr>
              <a:t>لانگز با دمبل 4ست 12تایی</a:t>
            </a:r>
            <a:endParaRPr lang="fa-IR" dirty="0">
              <a:solidFill>
                <a:srgbClr val="2A5B7F">
                  <a:lumMod val="60000"/>
                  <a:lumOff val="40000"/>
                </a:srgbClr>
              </a:solidFill>
            </a:endParaRPr>
          </a:p>
          <a:p>
            <a:pPr lvl="0"/>
            <a:r>
              <a:rPr lang="fa-IR" dirty="0">
                <a:solidFill>
                  <a:srgbClr val="2A5B7F">
                    <a:lumMod val="60000"/>
                    <a:lumOff val="40000"/>
                  </a:srgbClr>
                </a:solidFill>
              </a:rPr>
              <a:t>لانگز از پهلو 4ست 12تایی</a:t>
            </a:r>
          </a:p>
          <a:p>
            <a:pPr lvl="0"/>
            <a:r>
              <a:rPr lang="fa-IR" dirty="0">
                <a:solidFill>
                  <a:srgbClr val="2A5B7F">
                    <a:lumMod val="60000"/>
                    <a:lumOff val="40000"/>
                  </a:srgbClr>
                </a:solidFill>
              </a:rPr>
              <a:t> لیفت پا از پهلو با کش لوپ 3ست </a:t>
            </a:r>
            <a:r>
              <a:rPr lang="fa-IR" dirty="0" smtClean="0">
                <a:solidFill>
                  <a:srgbClr val="2A5B7F">
                    <a:lumMod val="60000"/>
                    <a:lumOff val="40000"/>
                  </a:srgbClr>
                </a:solidFill>
              </a:rPr>
              <a:t>12تایی</a:t>
            </a:r>
          </a:p>
          <a:p>
            <a:pPr lvl="0"/>
            <a:r>
              <a:rPr lang="fa-IR" dirty="0">
                <a:solidFill>
                  <a:srgbClr val="2A5B7F">
                    <a:lumMod val="60000"/>
                    <a:lumOff val="40000"/>
                  </a:srgbClr>
                </a:solidFill>
              </a:rPr>
              <a:t> اسکوات تک پا با دمبل 3ست </a:t>
            </a:r>
            <a:r>
              <a:rPr lang="fa-IR" dirty="0" smtClean="0">
                <a:solidFill>
                  <a:srgbClr val="2A5B7F">
                    <a:lumMod val="60000"/>
                    <a:lumOff val="40000"/>
                  </a:srgbClr>
                </a:solidFill>
              </a:rPr>
              <a:t>15تایی</a:t>
            </a:r>
          </a:p>
          <a:p>
            <a:pPr lvl="0"/>
            <a:r>
              <a:rPr lang="fa-IR" dirty="0" smtClean="0">
                <a:solidFill>
                  <a:srgbClr val="2A5B7F">
                    <a:lumMod val="60000"/>
                    <a:lumOff val="40000"/>
                  </a:srgbClr>
                </a:solidFill>
              </a:rPr>
              <a:t>اسکوات پرشی با کش لوپ 3ست 15 تایی </a:t>
            </a:r>
          </a:p>
          <a:p>
            <a:pPr lvl="0"/>
            <a:r>
              <a:rPr lang="fa-IR" dirty="0">
                <a:solidFill>
                  <a:srgbClr val="2A5B7F">
                    <a:lumMod val="60000"/>
                    <a:lumOff val="40000"/>
                  </a:srgbClr>
                </a:solidFill>
              </a:rPr>
              <a:t>لی لی رفتن روی یک خط بامکث حفظ تعادل 1دقیقه</a:t>
            </a:r>
          </a:p>
          <a:p>
            <a:pPr lvl="0"/>
            <a:endParaRPr lang="fa-IR" dirty="0">
              <a:solidFill>
                <a:srgbClr val="2A5B7F">
                  <a:lumMod val="60000"/>
                  <a:lumOff val="40000"/>
                </a:srgbClr>
              </a:solidFill>
            </a:endParaRPr>
          </a:p>
          <a:p>
            <a:pPr lvl="0"/>
            <a:endParaRPr lang="fa-IR" dirty="0">
              <a:solidFill>
                <a:srgbClr val="2A5B7F">
                  <a:lumMod val="60000"/>
                  <a:lumOff val="40000"/>
                </a:srgbClr>
              </a:solidFill>
            </a:endParaRPr>
          </a:p>
          <a:p>
            <a:pPr lvl="0"/>
            <a:endParaRPr lang="fa-IR" dirty="0">
              <a:solidFill>
                <a:srgbClr val="2A5B7F">
                  <a:lumMod val="60000"/>
                  <a:lumOff val="40000"/>
                </a:srgbClr>
              </a:solidFill>
            </a:endParaRPr>
          </a:p>
          <a:p>
            <a:pPr lvl="0"/>
            <a:endParaRPr lang="fa-IR" dirty="0">
              <a:solidFill>
                <a:srgbClr val="2A5B7F">
                  <a:lumMod val="60000"/>
                  <a:lumOff val="40000"/>
                </a:srgbClr>
              </a:solidFill>
            </a:endParaRPr>
          </a:p>
          <a:p>
            <a:pPr lvl="0"/>
            <a:endParaRPr lang="fa-IR" dirty="0" smtClean="0">
              <a:solidFill>
                <a:srgbClr val="2A5B7F">
                  <a:lumMod val="60000"/>
                  <a:lumOff val="40000"/>
                </a:srgbClr>
              </a:solidFill>
            </a:endParaRPr>
          </a:p>
          <a:p>
            <a:pPr lvl="0"/>
            <a:endParaRPr lang="fa-IR"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730" y="1359078"/>
            <a:ext cx="2060618" cy="3166503"/>
          </a:xfrm>
          <a:prstGeom prst="rect">
            <a:avLst/>
          </a:prstGeom>
        </p:spPr>
      </p:pic>
    </p:spTree>
    <p:extLst>
      <p:ext uri="{BB962C8B-B14F-4D97-AF65-F5344CB8AC3E}">
        <p14:creationId xmlns:p14="http://schemas.microsoft.com/office/powerpoint/2010/main" val="12009581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90152"/>
            <a:ext cx="10353761" cy="837127"/>
          </a:xfrm>
        </p:spPr>
        <p:txBody>
          <a:bodyPr/>
          <a:lstStyle/>
          <a:p>
            <a:r>
              <a:rPr lang="fa-IR" dirty="0" smtClean="0">
                <a:solidFill>
                  <a:schemeClr val="bg2">
                    <a:lumMod val="60000"/>
                    <a:lumOff val="40000"/>
                  </a:schemeClr>
                </a:solidFill>
              </a:rPr>
              <a:t>هفته هشتم</a:t>
            </a:r>
            <a:endParaRPr lang="fa-IR" dirty="0">
              <a:solidFill>
                <a:schemeClr val="bg2">
                  <a:lumMod val="60000"/>
                  <a:lumOff val="40000"/>
                </a:schemeClr>
              </a:solidFill>
            </a:endParaRPr>
          </a:p>
        </p:txBody>
      </p:sp>
      <p:sp>
        <p:nvSpPr>
          <p:cNvPr id="3" name="Content Placeholder 2"/>
          <p:cNvSpPr>
            <a:spLocks noGrp="1"/>
          </p:cNvSpPr>
          <p:nvPr>
            <p:ph idx="1"/>
          </p:nvPr>
        </p:nvSpPr>
        <p:spPr>
          <a:xfrm>
            <a:off x="708338" y="837127"/>
            <a:ext cx="10779617" cy="5563673"/>
          </a:xfrm>
        </p:spPr>
        <p:txBody>
          <a:bodyPr/>
          <a:lstStyle/>
          <a:p>
            <a:r>
              <a:rPr lang="fa-IR" dirty="0" smtClean="0">
                <a:solidFill>
                  <a:schemeClr val="bg2">
                    <a:lumMod val="60000"/>
                    <a:lumOff val="40000"/>
                  </a:schemeClr>
                </a:solidFill>
              </a:rPr>
              <a:t>تقویت عضلات چرخاننده خارجی ران حرکت ساید پلانک (3ست 15تایی)</a:t>
            </a:r>
          </a:p>
          <a:p>
            <a:r>
              <a:rPr lang="fa-IR" dirty="0" smtClean="0">
                <a:solidFill>
                  <a:schemeClr val="bg2">
                    <a:lumMod val="60000"/>
                    <a:lumOff val="40000"/>
                  </a:schemeClr>
                </a:solidFill>
              </a:rPr>
              <a:t>لانگز با دمبل 4ست 12تاییی</a:t>
            </a:r>
          </a:p>
          <a:p>
            <a:r>
              <a:rPr lang="fa-IR" dirty="0" smtClean="0">
                <a:solidFill>
                  <a:schemeClr val="bg2">
                    <a:lumMod val="60000"/>
                    <a:lumOff val="40000"/>
                  </a:schemeClr>
                </a:solidFill>
              </a:rPr>
              <a:t>لانگز از پهلوبا دمبل 4ست 12تایی</a:t>
            </a:r>
          </a:p>
          <a:p>
            <a:r>
              <a:rPr lang="fa-IR" dirty="0" smtClean="0">
                <a:solidFill>
                  <a:schemeClr val="bg2">
                    <a:lumMod val="60000"/>
                    <a:lumOff val="40000"/>
                  </a:schemeClr>
                </a:solidFill>
              </a:rPr>
              <a:t> لیفت پا از پهلو با کش لوپ </a:t>
            </a:r>
            <a:r>
              <a:rPr lang="fa-IR" dirty="0" smtClean="0">
                <a:solidFill>
                  <a:schemeClr val="bg2">
                    <a:lumMod val="60000"/>
                    <a:lumOff val="40000"/>
                  </a:schemeClr>
                </a:solidFill>
              </a:rPr>
              <a:t>(3ست 12تایی)</a:t>
            </a:r>
            <a:endParaRPr lang="fa-IR" dirty="0" smtClean="0">
              <a:solidFill>
                <a:schemeClr val="bg2">
                  <a:lumMod val="60000"/>
                  <a:lumOff val="40000"/>
                </a:schemeClr>
              </a:solidFill>
            </a:endParaRPr>
          </a:p>
          <a:p>
            <a:r>
              <a:rPr lang="fa-IR" dirty="0" smtClean="0">
                <a:solidFill>
                  <a:schemeClr val="bg2">
                    <a:lumMod val="60000"/>
                    <a:lumOff val="40000"/>
                  </a:schemeClr>
                </a:solidFill>
              </a:rPr>
              <a:t>اسکوات </a:t>
            </a:r>
            <a:r>
              <a:rPr lang="fa-IR" dirty="0" smtClean="0">
                <a:solidFill>
                  <a:schemeClr val="bg2">
                    <a:lumMod val="60000"/>
                    <a:lumOff val="40000"/>
                  </a:schemeClr>
                </a:solidFill>
              </a:rPr>
              <a:t>بلغاری با دمبل (3ست 15 تایی)</a:t>
            </a:r>
            <a:endParaRPr lang="fa-IR" dirty="0" smtClean="0">
              <a:solidFill>
                <a:schemeClr val="bg2">
                  <a:lumMod val="60000"/>
                  <a:lumOff val="40000"/>
                </a:schemeClr>
              </a:solidFill>
            </a:endParaRPr>
          </a:p>
          <a:p>
            <a:pPr lvl="0"/>
            <a:r>
              <a:rPr lang="fa-IR" dirty="0">
                <a:solidFill>
                  <a:srgbClr val="2A5B7F">
                    <a:lumMod val="60000"/>
                    <a:lumOff val="40000"/>
                  </a:srgbClr>
                </a:solidFill>
              </a:rPr>
              <a:t>اسکوات پرشی با کش لوپ 3ست 15 تایی </a:t>
            </a:r>
          </a:p>
          <a:p>
            <a:r>
              <a:rPr lang="fa-IR" dirty="0" smtClean="0">
                <a:solidFill>
                  <a:schemeClr val="bg2">
                    <a:lumMod val="60000"/>
                    <a:lumOff val="40000"/>
                  </a:schemeClr>
                </a:solidFill>
              </a:rPr>
              <a:t>لی لی رفتن روی یک خط بامکث حفظ تعادل 1دقیقه</a:t>
            </a:r>
          </a:p>
          <a:p>
            <a:endParaRPr lang="fa-IR" dirty="0" smtClean="0">
              <a:solidFill>
                <a:schemeClr val="bg2">
                  <a:lumMod val="60000"/>
                  <a:lumOff val="40000"/>
                </a:schemeClr>
              </a:solidFill>
            </a:endParaRPr>
          </a:p>
          <a:p>
            <a:endParaRPr lang="fa-IR" dirty="0" smtClean="0">
              <a:solidFill>
                <a:schemeClr val="bg2">
                  <a:lumMod val="60000"/>
                  <a:lumOff val="40000"/>
                </a:schemeClr>
              </a:solidFill>
            </a:endParaRPr>
          </a:p>
          <a:p>
            <a:endParaRPr lang="fa-IR" dirty="0">
              <a:solidFill>
                <a:schemeClr val="bg2">
                  <a:lumMod val="60000"/>
                  <a:lumOff val="40000"/>
                </a:schemeClr>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9288" y="305069"/>
            <a:ext cx="2667000" cy="1714500"/>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1666" r="47072"/>
          <a:stretch/>
        </p:blipFill>
        <p:spPr>
          <a:xfrm>
            <a:off x="319288" y="2234486"/>
            <a:ext cx="2299148" cy="2540089"/>
          </a:xfrm>
          <a:prstGeom prst="rect">
            <a:avLst/>
          </a:prstGeom>
        </p:spPr>
      </p:pic>
    </p:spTree>
    <p:extLst>
      <p:ext uri="{BB962C8B-B14F-4D97-AF65-F5344CB8AC3E}">
        <p14:creationId xmlns:p14="http://schemas.microsoft.com/office/powerpoint/2010/main" val="23575301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180304"/>
            <a:ext cx="10353761" cy="3696237"/>
          </a:xfrm>
        </p:spPr>
        <p:txBody>
          <a:bodyPr>
            <a:normAutofit fontScale="90000"/>
          </a:bodyPr>
          <a:lstStyle/>
          <a:p>
            <a:r>
              <a:rPr lang="fa-IR" dirty="0">
                <a:solidFill>
                  <a:schemeClr val="bg2">
                    <a:lumMod val="60000"/>
                    <a:lumOff val="40000"/>
                  </a:schemeClr>
                </a:solidFill>
              </a:rPr>
              <a:t>والگوس داینامیک زانو یک الگوی حرکت غیرطبیعی است که با حرکت رو به داخل زانوها حین فعالیت‌های تحمل وزن مشخص </a:t>
            </a:r>
            <a:r>
              <a:rPr lang="fa-IR" dirty="0" smtClean="0">
                <a:solidFill>
                  <a:schemeClr val="bg2">
                    <a:lumMod val="60000"/>
                    <a:lumOff val="40000"/>
                  </a:schemeClr>
                </a:solidFill>
              </a:rPr>
              <a:t>می‌شود.زانوها به هم نزدیک میشوند وقوزک های داخلی از هم فاصله </a:t>
            </a:r>
            <a:r>
              <a:rPr lang="fa-IR" dirty="0">
                <a:solidFill>
                  <a:schemeClr val="bg2">
                    <a:lumMod val="60000"/>
                    <a:lumOff val="40000"/>
                  </a:schemeClr>
                </a:solidFill>
              </a:rPr>
              <a:t>میگیرند به طور طبیعی زانوی افراد بالغ حدود 2تا 6 درجه به سمت داخل انحراف دارد. افزایش انحراف زانو بیش از 6 درجه والگوس نامیده می شود که بیشتر موارد مربوط به ضایعات دیستال استخوان فمور است.</a:t>
            </a:r>
            <a:br>
              <a:rPr lang="fa-IR" dirty="0">
                <a:solidFill>
                  <a:schemeClr val="bg2">
                    <a:lumMod val="60000"/>
                    <a:lumOff val="40000"/>
                  </a:schemeClr>
                </a:solidFill>
              </a:rPr>
            </a:br>
            <a:r>
              <a:rPr lang="fa-IR" dirty="0">
                <a:solidFill>
                  <a:schemeClr val="bg2">
                    <a:lumMod val="60000"/>
                    <a:lumOff val="40000"/>
                  </a:schemeClr>
                </a:solidFill>
              </a:rPr>
              <a:t/>
            </a:r>
            <a:br>
              <a:rPr lang="fa-IR" dirty="0">
                <a:solidFill>
                  <a:schemeClr val="bg2">
                    <a:lumMod val="60000"/>
                    <a:lumOff val="40000"/>
                  </a:schemeClr>
                </a:solidFill>
              </a:rPr>
            </a:br>
            <a:r>
              <a:rPr lang="fa-IR" dirty="0">
                <a:solidFill>
                  <a:schemeClr val="bg2">
                    <a:lumMod val="60000"/>
                    <a:lumOff val="40000"/>
                  </a:schemeClr>
                </a:solidFill>
              </a:rPr>
              <a:t> </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1671" y="2665928"/>
            <a:ext cx="3744265" cy="3909420"/>
          </a:xfrm>
        </p:spPr>
      </p:pic>
    </p:spTree>
    <p:extLst>
      <p:ext uri="{BB962C8B-B14F-4D97-AF65-F5344CB8AC3E}">
        <p14:creationId xmlns:p14="http://schemas.microsoft.com/office/powerpoint/2010/main" val="35761095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3795" y="489397"/>
            <a:ext cx="10353762" cy="5301803"/>
          </a:xfrm>
        </p:spPr>
        <p:txBody>
          <a:bodyPr>
            <a:normAutofit lnSpcReduction="10000"/>
          </a:bodyPr>
          <a:lstStyle/>
          <a:p>
            <a:r>
              <a:rPr lang="fa-IR" dirty="0">
                <a:solidFill>
                  <a:schemeClr val="bg2">
                    <a:lumMod val="60000"/>
                    <a:lumOff val="40000"/>
                  </a:schemeClr>
                </a:solidFill>
              </a:rPr>
              <a:t>نشانه ها و علائم:</a:t>
            </a:r>
          </a:p>
          <a:p>
            <a:r>
              <a:rPr lang="fa-IR" dirty="0">
                <a:solidFill>
                  <a:schemeClr val="bg2">
                    <a:lumMod val="60000"/>
                    <a:lumOff val="40000"/>
                  </a:schemeClr>
                </a:solidFill>
              </a:rPr>
              <a:t>نزدیک شدن زانو ها به خط میانی بدن</a:t>
            </a:r>
          </a:p>
          <a:p>
            <a:r>
              <a:rPr lang="fa-IR" dirty="0">
                <a:solidFill>
                  <a:schemeClr val="bg2">
                    <a:lumMod val="60000"/>
                    <a:lumOff val="40000"/>
                  </a:schemeClr>
                </a:solidFill>
              </a:rPr>
              <a:t>دور شدن قوزک داخلی از یکدیگر</a:t>
            </a:r>
          </a:p>
          <a:p>
            <a:r>
              <a:rPr lang="fa-IR" dirty="0">
                <a:solidFill>
                  <a:schemeClr val="bg2">
                    <a:lumMod val="60000"/>
                    <a:lumOff val="40000"/>
                  </a:schemeClr>
                </a:solidFill>
              </a:rPr>
              <a:t>تمایل کشگک ها به خارج و احتمال بروز نیمه دررفتگی آن</a:t>
            </a:r>
          </a:p>
          <a:p>
            <a:r>
              <a:rPr lang="fa-IR" dirty="0">
                <a:solidFill>
                  <a:schemeClr val="bg2">
                    <a:lumMod val="60000"/>
                    <a:lumOff val="40000"/>
                  </a:schemeClr>
                </a:solidFill>
              </a:rPr>
              <a:t>سائیده شدن زانو ها به یکدیگر به هنگام راه رفتن</a:t>
            </a:r>
          </a:p>
          <a:p>
            <a:r>
              <a:rPr lang="fa-IR" dirty="0">
                <a:solidFill>
                  <a:schemeClr val="bg2">
                    <a:lumMod val="60000"/>
                    <a:lumOff val="40000"/>
                  </a:schemeClr>
                </a:solidFill>
              </a:rPr>
              <a:t>درد پشت ساق و جلوی ران</a:t>
            </a:r>
          </a:p>
          <a:p>
            <a:r>
              <a:rPr lang="fa-IR" dirty="0">
                <a:solidFill>
                  <a:schemeClr val="bg2">
                    <a:lumMod val="60000"/>
                    <a:lumOff val="40000"/>
                  </a:schemeClr>
                </a:solidFill>
              </a:rPr>
              <a:t>آرتروز زود رس زانو</a:t>
            </a:r>
          </a:p>
          <a:p>
            <a:r>
              <a:rPr lang="fa-IR" dirty="0">
                <a:solidFill>
                  <a:schemeClr val="bg2">
                    <a:lumMod val="60000"/>
                    <a:lumOff val="40000"/>
                  </a:schemeClr>
                </a:solidFill>
              </a:rPr>
              <a:t>بروز عوارض ثانویه، مانند عارضه کف پای صاف</a:t>
            </a:r>
          </a:p>
          <a:p>
            <a:r>
              <a:rPr lang="fa-IR" dirty="0" smtClean="0">
                <a:solidFill>
                  <a:schemeClr val="bg2">
                    <a:lumMod val="60000"/>
                    <a:lumOff val="40000"/>
                  </a:schemeClr>
                </a:solidFill>
              </a:rPr>
              <a:t>کوتاهی تاندون اشیل</a:t>
            </a:r>
          </a:p>
          <a:p>
            <a:r>
              <a:rPr lang="fa-IR" dirty="0" smtClean="0">
                <a:solidFill>
                  <a:schemeClr val="bg2">
                    <a:lumMod val="60000"/>
                    <a:lumOff val="40000"/>
                  </a:schemeClr>
                </a:solidFill>
              </a:rPr>
              <a:t>تغییرمحل مرکز ثقل بدن</a:t>
            </a:r>
          </a:p>
          <a:p>
            <a:r>
              <a:rPr lang="fa-IR" dirty="0" smtClean="0">
                <a:solidFill>
                  <a:schemeClr val="bg2">
                    <a:lumMod val="60000"/>
                    <a:lumOff val="40000"/>
                  </a:schemeClr>
                </a:solidFill>
              </a:rPr>
              <a:t>افزایش اسیب پذیری مفصل </a:t>
            </a:r>
            <a:endParaRPr lang="fa-IR" dirty="0">
              <a:solidFill>
                <a:schemeClr val="bg2">
                  <a:lumMod val="60000"/>
                  <a:lumOff val="40000"/>
                </a:schemeClr>
              </a:solidFill>
            </a:endParaRPr>
          </a:p>
        </p:txBody>
      </p:sp>
    </p:spTree>
    <p:extLst>
      <p:ext uri="{BB962C8B-B14F-4D97-AF65-F5344CB8AC3E}">
        <p14:creationId xmlns:p14="http://schemas.microsoft.com/office/powerpoint/2010/main" val="16715281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3795" y="940158"/>
            <a:ext cx="10353762" cy="4851042"/>
          </a:xfrm>
        </p:spPr>
        <p:txBody>
          <a:bodyPr/>
          <a:lstStyle/>
          <a:p>
            <a:r>
              <a:rPr lang="fa-IR" sz="3200" dirty="0" smtClean="0">
                <a:solidFill>
                  <a:schemeClr val="bg2">
                    <a:lumMod val="60000"/>
                    <a:lumOff val="40000"/>
                  </a:schemeClr>
                </a:solidFill>
              </a:rPr>
              <a:t>علل</a:t>
            </a:r>
            <a:r>
              <a:rPr lang="fa-IR" dirty="0" smtClean="0">
                <a:solidFill>
                  <a:schemeClr val="bg2">
                    <a:lumMod val="60000"/>
                    <a:lumOff val="40000"/>
                  </a:schemeClr>
                </a:solidFill>
              </a:rPr>
              <a:t> </a:t>
            </a:r>
          </a:p>
          <a:p>
            <a:r>
              <a:rPr lang="fa-IR" dirty="0" smtClean="0">
                <a:solidFill>
                  <a:schemeClr val="bg2">
                    <a:lumMod val="60000"/>
                    <a:lumOff val="40000"/>
                  </a:schemeClr>
                </a:solidFill>
              </a:rPr>
              <a:t>آسیب </a:t>
            </a:r>
            <a:r>
              <a:rPr lang="fa-IR" dirty="0">
                <a:solidFill>
                  <a:schemeClr val="bg2">
                    <a:lumMod val="60000"/>
                    <a:lumOff val="40000"/>
                  </a:schemeClr>
                </a:solidFill>
              </a:rPr>
              <a:t>های صفحه رشد قسمت پایینی استخوان ران در اثر تروما، شکستگی و عفونت ها</a:t>
            </a:r>
          </a:p>
          <a:p>
            <a:r>
              <a:rPr lang="fa-IR" dirty="0">
                <a:solidFill>
                  <a:schemeClr val="bg2">
                    <a:lumMod val="60000"/>
                    <a:lumOff val="40000"/>
                  </a:schemeClr>
                </a:solidFill>
              </a:rPr>
              <a:t>ناهنجاری استخوان مانند نرمی استخوان به علت کمبود شدید ویتامین</a:t>
            </a:r>
            <a:r>
              <a:rPr lang="en-US" dirty="0">
                <a:solidFill>
                  <a:schemeClr val="bg2">
                    <a:lumMod val="60000"/>
                    <a:lumOff val="40000"/>
                  </a:schemeClr>
                </a:solidFill>
              </a:rPr>
              <a:t>D </a:t>
            </a:r>
            <a:r>
              <a:rPr lang="fa-IR" dirty="0" smtClean="0">
                <a:solidFill>
                  <a:schemeClr val="bg2">
                    <a:lumMod val="60000"/>
                    <a:lumOff val="40000"/>
                  </a:schemeClr>
                </a:solidFill>
              </a:rPr>
              <a:t>وکلسیم</a:t>
            </a:r>
            <a:endParaRPr lang="fa-IR" dirty="0">
              <a:solidFill>
                <a:schemeClr val="bg2">
                  <a:lumMod val="60000"/>
                  <a:lumOff val="40000"/>
                </a:schemeClr>
              </a:solidFill>
            </a:endParaRPr>
          </a:p>
          <a:p>
            <a:r>
              <a:rPr lang="fa-IR" dirty="0">
                <a:solidFill>
                  <a:schemeClr val="bg2">
                    <a:lumMod val="60000"/>
                    <a:lumOff val="40000"/>
                  </a:schemeClr>
                </a:solidFill>
              </a:rPr>
              <a:t>سایر بیماری های استخوان</a:t>
            </a:r>
          </a:p>
        </p:txBody>
      </p:sp>
    </p:spTree>
    <p:extLst>
      <p:ext uri="{BB962C8B-B14F-4D97-AF65-F5344CB8AC3E}">
        <p14:creationId xmlns:p14="http://schemas.microsoft.com/office/powerpoint/2010/main" val="6906387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3795" y="914400"/>
            <a:ext cx="10353762" cy="4876800"/>
          </a:xfrm>
        </p:spPr>
        <p:txBody>
          <a:bodyPr>
            <a:normAutofit/>
          </a:bodyPr>
          <a:lstStyle/>
          <a:p>
            <a:r>
              <a:rPr lang="fa-IR" sz="2400" dirty="0" smtClean="0">
                <a:solidFill>
                  <a:schemeClr val="bg2">
                    <a:lumMod val="60000"/>
                    <a:lumOff val="40000"/>
                  </a:schemeClr>
                </a:solidFill>
              </a:rPr>
              <a:t>طبق رویکرد برنامه ها به ترتیب اولویت :رهاسازی.کشش .تقویت و انسجام صورت گرفته است</a:t>
            </a:r>
          </a:p>
          <a:p>
            <a:r>
              <a:rPr lang="fa-IR" sz="2400" dirty="0" smtClean="0">
                <a:solidFill>
                  <a:schemeClr val="bg2">
                    <a:lumMod val="60000"/>
                    <a:lumOff val="40000"/>
                  </a:schemeClr>
                </a:solidFill>
              </a:rPr>
              <a:t>قبل از شروع هر تمرین گرم کردن و سرد کردن</a:t>
            </a:r>
          </a:p>
          <a:p>
            <a:r>
              <a:rPr lang="fa-IR" sz="2400" dirty="0" smtClean="0">
                <a:solidFill>
                  <a:schemeClr val="bg2">
                    <a:lumMod val="60000"/>
                    <a:lumOff val="40000"/>
                  </a:schemeClr>
                </a:solidFill>
              </a:rPr>
              <a:t>رهاسازی با استفاده از فومرولر </a:t>
            </a:r>
          </a:p>
          <a:p>
            <a:r>
              <a:rPr lang="fa-IR" sz="2400" dirty="0" smtClean="0">
                <a:solidFill>
                  <a:schemeClr val="bg2">
                    <a:lumMod val="60000"/>
                    <a:lumOff val="40000"/>
                  </a:schemeClr>
                </a:solidFill>
              </a:rPr>
              <a:t>رهاسازی با ماساژ</a:t>
            </a:r>
          </a:p>
          <a:p>
            <a:r>
              <a:rPr lang="fa-IR" sz="2400" dirty="0" smtClean="0">
                <a:solidFill>
                  <a:schemeClr val="bg2">
                    <a:lumMod val="60000"/>
                    <a:lumOff val="40000"/>
                  </a:schemeClr>
                </a:solidFill>
              </a:rPr>
              <a:t>کشش عضلات نزدیک کننده و دوقلو و دوسر </a:t>
            </a:r>
            <a:r>
              <a:rPr lang="fa-IR" sz="2400" dirty="0" smtClean="0">
                <a:solidFill>
                  <a:schemeClr val="bg2">
                    <a:lumMod val="60000"/>
                    <a:lumOff val="40000"/>
                  </a:schemeClr>
                </a:solidFill>
              </a:rPr>
              <a:t>رانی</a:t>
            </a:r>
            <a:endParaRPr lang="fa-IR" sz="2400" dirty="0" smtClean="0">
              <a:solidFill>
                <a:schemeClr val="bg2">
                  <a:lumMod val="60000"/>
                  <a:lumOff val="40000"/>
                </a:schemeClr>
              </a:solidFill>
            </a:endParaRPr>
          </a:p>
          <a:p>
            <a:r>
              <a:rPr lang="fa-IR" sz="2400" dirty="0" smtClean="0">
                <a:solidFill>
                  <a:schemeClr val="bg2">
                    <a:lumMod val="60000"/>
                    <a:lumOff val="40000"/>
                  </a:schemeClr>
                </a:solidFill>
              </a:rPr>
              <a:t>تقویت عضلات ضعیف شده با کش و وزن بدن</a:t>
            </a:r>
          </a:p>
          <a:p>
            <a:r>
              <a:rPr lang="fa-IR" sz="2400" dirty="0" smtClean="0">
                <a:solidFill>
                  <a:schemeClr val="bg2">
                    <a:lumMod val="60000"/>
                    <a:lumOff val="40000"/>
                  </a:schemeClr>
                </a:solidFill>
              </a:rPr>
              <a:t>تقویت عضلات کر</a:t>
            </a:r>
          </a:p>
          <a:p>
            <a:r>
              <a:rPr lang="fa-IR" sz="2400" dirty="0" smtClean="0">
                <a:solidFill>
                  <a:schemeClr val="bg2">
                    <a:lumMod val="60000"/>
                    <a:lumOff val="40000"/>
                  </a:schemeClr>
                </a:solidFill>
              </a:rPr>
              <a:t>استفاده از تمرینات تعادلی</a:t>
            </a:r>
          </a:p>
          <a:p>
            <a:pPr marL="0" indent="0">
              <a:buNone/>
            </a:pPr>
            <a:endParaRPr lang="fa-IR" dirty="0"/>
          </a:p>
        </p:txBody>
      </p:sp>
    </p:spTree>
    <p:extLst>
      <p:ext uri="{BB962C8B-B14F-4D97-AF65-F5344CB8AC3E}">
        <p14:creationId xmlns:p14="http://schemas.microsoft.com/office/powerpoint/2010/main" val="21289278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9115" y="103032"/>
            <a:ext cx="4134119" cy="708337"/>
          </a:xfrm>
        </p:spPr>
        <p:txBody>
          <a:bodyPr/>
          <a:lstStyle/>
          <a:p>
            <a:r>
              <a:rPr lang="fa-IR" dirty="0" smtClean="0">
                <a:solidFill>
                  <a:schemeClr val="bg2">
                    <a:lumMod val="60000"/>
                    <a:lumOff val="40000"/>
                  </a:schemeClr>
                </a:solidFill>
              </a:rPr>
              <a:t>هفته اول </a:t>
            </a:r>
            <a:endParaRPr lang="fa-IR" dirty="0">
              <a:solidFill>
                <a:schemeClr val="bg2">
                  <a:lumMod val="60000"/>
                  <a:lumOff val="40000"/>
                </a:schemeClr>
              </a:solidFill>
            </a:endParaRPr>
          </a:p>
        </p:txBody>
      </p:sp>
      <p:sp>
        <p:nvSpPr>
          <p:cNvPr id="3" name="Content Placeholder 2"/>
          <p:cNvSpPr>
            <a:spLocks noGrp="1"/>
          </p:cNvSpPr>
          <p:nvPr>
            <p:ph idx="1"/>
          </p:nvPr>
        </p:nvSpPr>
        <p:spPr>
          <a:xfrm>
            <a:off x="913794" y="940158"/>
            <a:ext cx="11063557" cy="5344732"/>
          </a:xfrm>
        </p:spPr>
        <p:txBody>
          <a:bodyPr/>
          <a:lstStyle/>
          <a:p>
            <a:r>
              <a:rPr lang="fa-IR" dirty="0" smtClean="0">
                <a:solidFill>
                  <a:schemeClr val="bg2">
                    <a:lumMod val="60000"/>
                    <a:lumOff val="40000"/>
                  </a:schemeClr>
                </a:solidFill>
              </a:rPr>
              <a:t>رهاسازی با فومرولرعضلات نزدیک کننده .عضلات دوقلونعلی.عضله دوسررانی.عضله کشنده ی پهن نیام (هرپا30ثانیه)</a:t>
            </a:r>
          </a:p>
          <a:p>
            <a:r>
              <a:rPr lang="fa-IR" dirty="0" smtClean="0">
                <a:solidFill>
                  <a:schemeClr val="bg2">
                    <a:lumMod val="60000"/>
                    <a:lumOff val="40000"/>
                  </a:schemeClr>
                </a:solidFill>
              </a:rPr>
              <a:t>ماساژعضلات خارجی ساق پا (هرپا 10 دقیقه )</a:t>
            </a:r>
          </a:p>
          <a:p>
            <a:r>
              <a:rPr lang="fa-IR" dirty="0" smtClean="0">
                <a:solidFill>
                  <a:schemeClr val="bg2">
                    <a:lumMod val="60000"/>
                    <a:lumOff val="40000"/>
                  </a:schemeClr>
                </a:solidFill>
              </a:rPr>
              <a:t>کشش دوقلو ونعلی به صورت ایستاده با کمک دیوار(3ست 15ثانیه ای)برای هرپا</a:t>
            </a:r>
          </a:p>
          <a:p>
            <a:r>
              <a:rPr lang="fa-IR" dirty="0" smtClean="0">
                <a:solidFill>
                  <a:schemeClr val="bg2">
                    <a:lumMod val="60000"/>
                    <a:lumOff val="40000"/>
                  </a:schemeClr>
                </a:solidFill>
              </a:rPr>
              <a:t>کشش عضلات نزدیک کننده (3ست 15 ثانیه ای)برای هرپا</a:t>
            </a:r>
          </a:p>
          <a:p>
            <a:r>
              <a:rPr lang="fa-IR" dirty="0" smtClean="0">
                <a:solidFill>
                  <a:schemeClr val="bg2">
                    <a:lumMod val="60000"/>
                    <a:lumOff val="40000"/>
                  </a:schemeClr>
                </a:solidFill>
              </a:rPr>
              <a:t>کشش عضلات دوسررانی دراز میکشیم و یک پا را بالا میاوریم وبا دست نگه میداریم هرپا (2ست 30ثانیه ای )</a:t>
            </a:r>
          </a:p>
          <a:p>
            <a:endParaRPr lang="fa-IR" dirty="0">
              <a:solidFill>
                <a:schemeClr val="bg2">
                  <a:lumMod val="60000"/>
                  <a:lumOff val="40000"/>
                </a:schemeClr>
              </a:solidFill>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51590"/>
          <a:stretch/>
        </p:blipFill>
        <p:spPr>
          <a:xfrm>
            <a:off x="270458" y="114921"/>
            <a:ext cx="1484514" cy="233107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742" y="2691525"/>
            <a:ext cx="1726938" cy="1673918"/>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636" y="4573501"/>
            <a:ext cx="3342671" cy="1956917"/>
          </a:xfrm>
          <a:prstGeom prst="rect">
            <a:avLst/>
          </a:prstGeom>
        </p:spPr>
      </p:pic>
    </p:spTree>
    <p:extLst>
      <p:ext uri="{BB962C8B-B14F-4D97-AF65-F5344CB8AC3E}">
        <p14:creationId xmlns:p14="http://schemas.microsoft.com/office/powerpoint/2010/main" val="38311507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7752" y="133082"/>
            <a:ext cx="3696237" cy="562377"/>
          </a:xfrm>
        </p:spPr>
        <p:txBody>
          <a:bodyPr/>
          <a:lstStyle/>
          <a:p>
            <a:r>
              <a:rPr lang="fa-IR" dirty="0" smtClean="0">
                <a:solidFill>
                  <a:schemeClr val="bg2">
                    <a:lumMod val="60000"/>
                    <a:lumOff val="40000"/>
                  </a:schemeClr>
                </a:solidFill>
              </a:rPr>
              <a:t>هفته دوم </a:t>
            </a:r>
            <a:endParaRPr lang="fa-IR" dirty="0">
              <a:solidFill>
                <a:schemeClr val="bg2">
                  <a:lumMod val="60000"/>
                  <a:lumOff val="40000"/>
                </a:schemeClr>
              </a:solidFill>
            </a:endParaRPr>
          </a:p>
        </p:txBody>
      </p:sp>
      <p:sp>
        <p:nvSpPr>
          <p:cNvPr id="3" name="Content Placeholder 2"/>
          <p:cNvSpPr>
            <a:spLocks noGrp="1"/>
          </p:cNvSpPr>
          <p:nvPr>
            <p:ph idx="1"/>
          </p:nvPr>
        </p:nvSpPr>
        <p:spPr>
          <a:xfrm>
            <a:off x="913795" y="695459"/>
            <a:ext cx="10870374" cy="5743978"/>
          </a:xfrm>
        </p:spPr>
        <p:txBody>
          <a:bodyPr/>
          <a:lstStyle/>
          <a:p>
            <a:pPr lvl="0"/>
            <a:r>
              <a:rPr lang="fa-IR" dirty="0">
                <a:solidFill>
                  <a:srgbClr val="2A5B7F">
                    <a:lumMod val="60000"/>
                    <a:lumOff val="40000"/>
                  </a:srgbClr>
                </a:solidFill>
              </a:rPr>
              <a:t>رهاسازی با فومرولرعضلات نزدیک کننده .عضلات دوقلونعلی.عضله دوسررانی.عضله کشنده ی پهن نیام (هرپا30ثانیه)</a:t>
            </a:r>
          </a:p>
          <a:p>
            <a:pPr lvl="0"/>
            <a:r>
              <a:rPr lang="fa-IR" dirty="0">
                <a:solidFill>
                  <a:srgbClr val="2A5B7F">
                    <a:lumMod val="60000"/>
                    <a:lumOff val="40000"/>
                  </a:srgbClr>
                </a:solidFill>
              </a:rPr>
              <a:t>ماساژعضلات خارجی ساق </a:t>
            </a:r>
            <a:r>
              <a:rPr lang="fa-IR" dirty="0" smtClean="0">
                <a:solidFill>
                  <a:srgbClr val="2A5B7F">
                    <a:lumMod val="60000"/>
                    <a:lumOff val="40000"/>
                  </a:srgbClr>
                </a:solidFill>
              </a:rPr>
              <a:t>پاو عضلات پشتی پا </a:t>
            </a:r>
            <a:r>
              <a:rPr lang="fa-IR" dirty="0">
                <a:solidFill>
                  <a:srgbClr val="2A5B7F">
                    <a:lumMod val="60000"/>
                    <a:lumOff val="40000"/>
                  </a:srgbClr>
                </a:solidFill>
              </a:rPr>
              <a:t>(هرپا 10 دقیقه </a:t>
            </a:r>
            <a:r>
              <a:rPr lang="fa-IR" dirty="0" smtClean="0">
                <a:solidFill>
                  <a:srgbClr val="2A5B7F">
                    <a:lumMod val="60000"/>
                    <a:lumOff val="40000"/>
                  </a:srgbClr>
                </a:solidFill>
              </a:rPr>
              <a:t>)</a:t>
            </a:r>
          </a:p>
          <a:p>
            <a:pPr lvl="0"/>
            <a:r>
              <a:rPr lang="fa-IR" dirty="0" smtClean="0">
                <a:solidFill>
                  <a:srgbClr val="2A5B7F">
                    <a:lumMod val="60000"/>
                    <a:lumOff val="40000"/>
                  </a:srgbClr>
                </a:solidFill>
              </a:rPr>
              <a:t>کشش عضلات نزدیک کننده نشسته کف پاهارا بهم میچسبانیم </a:t>
            </a:r>
          </a:p>
          <a:p>
            <a:pPr lvl="0"/>
            <a:r>
              <a:rPr lang="fa-IR" dirty="0" smtClean="0">
                <a:solidFill>
                  <a:srgbClr val="2A5B7F">
                    <a:lumMod val="60000"/>
                    <a:lumOff val="40000"/>
                  </a:srgbClr>
                </a:solidFill>
              </a:rPr>
              <a:t>کشش عضلات پشت ساق با حوله یا هرچیزی که حالت کشسانی نداشته باشه 3(ست 15ثانیه)</a:t>
            </a:r>
          </a:p>
          <a:p>
            <a:pPr lvl="0"/>
            <a:r>
              <a:rPr lang="fa-IR" dirty="0" smtClean="0">
                <a:solidFill>
                  <a:srgbClr val="2A5B7F">
                    <a:lumMod val="60000"/>
                    <a:lumOff val="40000"/>
                  </a:srgbClr>
                </a:solidFill>
              </a:rPr>
              <a:t>تمرین تعادلی (3تکرار15ثانیه ای)برای هرپا </a:t>
            </a:r>
          </a:p>
          <a:p>
            <a:pPr lvl="0"/>
            <a:endParaRPr lang="fa-IR" dirty="0" smtClean="0">
              <a:solidFill>
                <a:srgbClr val="2A5B7F">
                  <a:lumMod val="60000"/>
                  <a:lumOff val="40000"/>
                </a:srgbClr>
              </a:solidFill>
            </a:endParaRPr>
          </a:p>
          <a:p>
            <a:pPr lvl="0"/>
            <a:endParaRPr lang="fa-IR" dirty="0" smtClean="0">
              <a:solidFill>
                <a:srgbClr val="2A5B7F">
                  <a:lumMod val="60000"/>
                  <a:lumOff val="40000"/>
                </a:srgbClr>
              </a:solidFill>
            </a:endParaRPr>
          </a:p>
          <a:p>
            <a:pPr lvl="0"/>
            <a:endParaRPr lang="fa-IR" dirty="0" smtClean="0">
              <a:solidFill>
                <a:srgbClr val="2A5B7F">
                  <a:lumMod val="60000"/>
                  <a:lumOff val="40000"/>
                </a:srgbClr>
              </a:solidFill>
            </a:endParaRPr>
          </a:p>
          <a:p>
            <a:pPr lvl="0"/>
            <a:endParaRPr lang="fa-IR" dirty="0">
              <a:solidFill>
                <a:srgbClr val="2A5B7F">
                  <a:lumMod val="60000"/>
                  <a:lumOff val="40000"/>
                </a:srgbClr>
              </a:solidFill>
            </a:endParaRPr>
          </a:p>
          <a:p>
            <a:endParaRPr lang="fa-IR"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4857" r="16332"/>
          <a:stretch/>
        </p:blipFill>
        <p:spPr>
          <a:xfrm>
            <a:off x="292658" y="1192816"/>
            <a:ext cx="1503274" cy="1901871"/>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6492" y="3214352"/>
            <a:ext cx="1655606" cy="1655606"/>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33945" r="26021"/>
          <a:stretch/>
        </p:blipFill>
        <p:spPr>
          <a:xfrm>
            <a:off x="438987" y="4989623"/>
            <a:ext cx="1210615" cy="1790535"/>
          </a:xfrm>
          <a:prstGeom prst="rect">
            <a:avLst/>
          </a:prstGeom>
        </p:spPr>
      </p:pic>
    </p:spTree>
    <p:extLst>
      <p:ext uri="{BB962C8B-B14F-4D97-AF65-F5344CB8AC3E}">
        <p14:creationId xmlns:p14="http://schemas.microsoft.com/office/powerpoint/2010/main" val="2957485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0"/>
            <a:ext cx="10353761" cy="763944"/>
          </a:xfrm>
        </p:spPr>
        <p:txBody>
          <a:bodyPr/>
          <a:lstStyle/>
          <a:p>
            <a:r>
              <a:rPr lang="fa-IR" dirty="0" smtClean="0">
                <a:solidFill>
                  <a:schemeClr val="bg2">
                    <a:lumMod val="60000"/>
                    <a:lumOff val="40000"/>
                  </a:schemeClr>
                </a:solidFill>
              </a:rPr>
              <a:t>هفته سوم</a:t>
            </a:r>
            <a:endParaRPr lang="fa-IR" dirty="0">
              <a:solidFill>
                <a:schemeClr val="bg2">
                  <a:lumMod val="60000"/>
                  <a:lumOff val="40000"/>
                </a:schemeClr>
              </a:solidFill>
            </a:endParaRPr>
          </a:p>
        </p:txBody>
      </p:sp>
      <p:sp>
        <p:nvSpPr>
          <p:cNvPr id="3" name="Content Placeholder 2"/>
          <p:cNvSpPr>
            <a:spLocks noGrp="1"/>
          </p:cNvSpPr>
          <p:nvPr>
            <p:ph idx="1"/>
          </p:nvPr>
        </p:nvSpPr>
        <p:spPr>
          <a:xfrm>
            <a:off x="913795" y="862885"/>
            <a:ext cx="10353762" cy="5409126"/>
          </a:xfrm>
        </p:spPr>
        <p:txBody>
          <a:bodyPr/>
          <a:lstStyle/>
          <a:p>
            <a:pPr lvl="0"/>
            <a:r>
              <a:rPr lang="fa-IR" dirty="0">
                <a:solidFill>
                  <a:srgbClr val="2A5B7F">
                    <a:lumMod val="60000"/>
                    <a:lumOff val="40000"/>
                  </a:srgbClr>
                </a:solidFill>
              </a:rPr>
              <a:t>رهاسازی با فومرولرعضلات نزدیک کننده .عضلات دوقلونعلی.عضله دوسررانی.عضله کشنده ی پهن نیام (هرپا30ثانیه</a:t>
            </a:r>
            <a:r>
              <a:rPr lang="fa-IR" dirty="0" smtClean="0">
                <a:solidFill>
                  <a:srgbClr val="2A5B7F">
                    <a:lumMod val="60000"/>
                    <a:lumOff val="40000"/>
                  </a:srgbClr>
                </a:solidFill>
              </a:rPr>
              <a:t>)</a:t>
            </a:r>
          </a:p>
          <a:p>
            <a:pPr lvl="0"/>
            <a:r>
              <a:rPr lang="fa-IR" dirty="0" smtClean="0">
                <a:solidFill>
                  <a:srgbClr val="2A5B7F">
                    <a:lumMod val="60000"/>
                    <a:lumOff val="40000"/>
                  </a:srgbClr>
                </a:solidFill>
              </a:rPr>
              <a:t>کشش عضلات پشت ساق در حالت ایستاده رو به دیوار دست ها به دیوار پای جلو حالت 90درجه (30ثانیه هر پا)</a:t>
            </a:r>
            <a:endParaRPr lang="fa-IR" dirty="0">
              <a:solidFill>
                <a:srgbClr val="2A5B7F">
                  <a:lumMod val="60000"/>
                  <a:lumOff val="40000"/>
                </a:srgbClr>
              </a:solidFill>
            </a:endParaRPr>
          </a:p>
          <a:p>
            <a:pPr lvl="0"/>
            <a:r>
              <a:rPr lang="fa-IR" dirty="0" smtClean="0">
                <a:solidFill>
                  <a:srgbClr val="2A5B7F">
                    <a:lumMod val="60000"/>
                    <a:lumOff val="40000"/>
                  </a:srgbClr>
                </a:solidFill>
              </a:rPr>
              <a:t>ایستادن رو صفحه تعادل با یک پا هر پا 30ثانیه</a:t>
            </a:r>
          </a:p>
          <a:p>
            <a:pPr lvl="0"/>
            <a:r>
              <a:rPr lang="fa-IR" dirty="0" smtClean="0">
                <a:solidFill>
                  <a:srgbClr val="2A5B7F">
                    <a:lumMod val="60000"/>
                    <a:lumOff val="40000"/>
                  </a:srgbClr>
                </a:solidFill>
              </a:rPr>
              <a:t>روی صندلی نشسته و یک پارا روی پای دیگر میگدازیم کف پارا به داخل میچرخانیم(3ست 30ثانیه ای )هرپا</a:t>
            </a:r>
          </a:p>
          <a:p>
            <a:pPr lvl="0"/>
            <a:r>
              <a:rPr lang="fa-IR" dirty="0" smtClean="0">
                <a:solidFill>
                  <a:srgbClr val="2A5B7F">
                    <a:lumMod val="60000"/>
                    <a:lumOff val="40000"/>
                  </a:srgbClr>
                </a:solidFill>
              </a:rPr>
              <a:t>تقویت عضلات دوقلو ونعلی ایستاده روی پاشنه قرار میگریم (3ست 15تایی)</a:t>
            </a:r>
          </a:p>
          <a:p>
            <a:pPr lvl="0"/>
            <a:endParaRPr lang="fa-IR" dirty="0" smtClean="0">
              <a:solidFill>
                <a:srgbClr val="2A5B7F">
                  <a:lumMod val="60000"/>
                  <a:lumOff val="40000"/>
                </a:srgbClr>
              </a:solidFill>
            </a:endParaRPr>
          </a:p>
          <a:p>
            <a:pPr lvl="0"/>
            <a:endParaRPr lang="fa-IR" dirty="0" smtClean="0">
              <a:solidFill>
                <a:srgbClr val="2A5B7F">
                  <a:lumMod val="60000"/>
                  <a:lumOff val="40000"/>
                </a:srgbClr>
              </a:solidFill>
            </a:endParaRPr>
          </a:p>
          <a:p>
            <a:pPr lvl="0"/>
            <a:endParaRPr lang="fa-IR" dirty="0" smtClean="0">
              <a:solidFill>
                <a:srgbClr val="2A5B7F">
                  <a:lumMod val="60000"/>
                  <a:lumOff val="40000"/>
                </a:srgbClr>
              </a:solidFill>
            </a:endParaRPr>
          </a:p>
          <a:p>
            <a:pPr lvl="0"/>
            <a:endParaRPr lang="fa-IR" dirty="0">
              <a:solidFill>
                <a:srgbClr val="2A5B7F">
                  <a:lumMod val="60000"/>
                  <a:lumOff val="40000"/>
                </a:srgbClr>
              </a:solidFill>
            </a:endParaRPr>
          </a:p>
          <a:p>
            <a:endParaRPr lang="fa-IR"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6011" y="4055595"/>
            <a:ext cx="2193701" cy="2193701"/>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45822" r="44804"/>
          <a:stretch/>
        </p:blipFill>
        <p:spPr>
          <a:xfrm>
            <a:off x="176011" y="2350042"/>
            <a:ext cx="1737575" cy="1705553"/>
          </a:xfrm>
          <a:prstGeom prst="rect">
            <a:avLst/>
          </a:prstGeom>
        </p:spPr>
      </p:pic>
    </p:spTree>
    <p:extLst>
      <p:ext uri="{BB962C8B-B14F-4D97-AF65-F5344CB8AC3E}">
        <p14:creationId xmlns:p14="http://schemas.microsoft.com/office/powerpoint/2010/main" val="408315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0"/>
            <a:ext cx="10353761" cy="785611"/>
          </a:xfrm>
        </p:spPr>
        <p:txBody>
          <a:bodyPr/>
          <a:lstStyle/>
          <a:p>
            <a:r>
              <a:rPr lang="fa-IR" dirty="0" smtClean="0">
                <a:solidFill>
                  <a:schemeClr val="bg2">
                    <a:lumMod val="60000"/>
                    <a:lumOff val="40000"/>
                  </a:schemeClr>
                </a:solidFill>
              </a:rPr>
              <a:t>هفته چهارم</a:t>
            </a:r>
            <a:endParaRPr lang="fa-IR" dirty="0">
              <a:solidFill>
                <a:schemeClr val="bg2">
                  <a:lumMod val="60000"/>
                  <a:lumOff val="40000"/>
                </a:schemeClr>
              </a:solidFill>
            </a:endParaRPr>
          </a:p>
        </p:txBody>
      </p:sp>
      <p:sp>
        <p:nvSpPr>
          <p:cNvPr id="3" name="Content Placeholder 2"/>
          <p:cNvSpPr>
            <a:spLocks noGrp="1"/>
          </p:cNvSpPr>
          <p:nvPr>
            <p:ph idx="1"/>
          </p:nvPr>
        </p:nvSpPr>
        <p:spPr>
          <a:xfrm>
            <a:off x="913795" y="682580"/>
            <a:ext cx="10353762" cy="5108620"/>
          </a:xfrm>
        </p:spPr>
        <p:txBody>
          <a:bodyPr/>
          <a:lstStyle/>
          <a:p>
            <a:r>
              <a:rPr lang="fa-IR" dirty="0" smtClean="0">
                <a:solidFill>
                  <a:schemeClr val="bg2">
                    <a:lumMod val="60000"/>
                    <a:lumOff val="40000"/>
                  </a:schemeClr>
                </a:solidFill>
              </a:rPr>
              <a:t>رو صندلی نشسته و کش بین 2پا باز بسته میکنیم (3ست15تایی)</a:t>
            </a:r>
          </a:p>
          <a:p>
            <a:r>
              <a:rPr lang="fa-IR" dirty="0" smtClean="0">
                <a:solidFill>
                  <a:schemeClr val="bg2">
                    <a:lumMod val="60000"/>
                    <a:lumOff val="40000"/>
                  </a:schemeClr>
                </a:solidFill>
              </a:rPr>
              <a:t>اسکوات(3ست 12تایی)</a:t>
            </a:r>
          </a:p>
          <a:p>
            <a:r>
              <a:rPr lang="fa-IR" dirty="0" smtClean="0">
                <a:solidFill>
                  <a:schemeClr val="bg2">
                    <a:lumMod val="60000"/>
                    <a:lumOff val="40000"/>
                  </a:schemeClr>
                </a:solidFill>
              </a:rPr>
              <a:t>تقویت عضلات پشت ساق با حرکت ساق تک پا (3ست 12تایی)</a:t>
            </a:r>
          </a:p>
          <a:p>
            <a:r>
              <a:rPr lang="fa-IR" dirty="0" smtClean="0">
                <a:solidFill>
                  <a:schemeClr val="bg2">
                    <a:lumMod val="60000"/>
                    <a:lumOff val="40000"/>
                  </a:schemeClr>
                </a:solidFill>
              </a:rPr>
              <a:t>اسکوات پرشی با حفظ تعادل (3ست 12 تایی)</a:t>
            </a:r>
          </a:p>
          <a:p>
            <a:r>
              <a:rPr lang="fa-IR" dirty="0" smtClean="0">
                <a:solidFill>
                  <a:schemeClr val="bg2">
                    <a:lumMod val="60000"/>
                    <a:lumOff val="40000"/>
                  </a:schemeClr>
                </a:solidFill>
              </a:rPr>
              <a:t>پلانک 30 ثانیه تقویت عضلات کر</a:t>
            </a:r>
          </a:p>
          <a:p>
            <a:endParaRPr lang="fa-IR" dirty="0" smtClean="0">
              <a:solidFill>
                <a:schemeClr val="bg2">
                  <a:lumMod val="60000"/>
                  <a:lumOff val="40000"/>
                </a:schemeClr>
              </a:solidFill>
            </a:endParaRPr>
          </a:p>
          <a:p>
            <a:endParaRPr lang="fa-IR" dirty="0" smtClean="0">
              <a:solidFill>
                <a:schemeClr val="bg2">
                  <a:lumMod val="60000"/>
                  <a:lumOff val="40000"/>
                </a:schemeClr>
              </a:solidFill>
            </a:endParaRPr>
          </a:p>
          <a:p>
            <a:endParaRPr lang="fa-IR" dirty="0" smtClean="0">
              <a:solidFill>
                <a:schemeClr val="bg2">
                  <a:lumMod val="60000"/>
                  <a:lumOff val="40000"/>
                </a:schemeClr>
              </a:solidFill>
            </a:endParaRPr>
          </a:p>
          <a:p>
            <a:endParaRPr lang="fa-IR" dirty="0" smtClean="0">
              <a:solidFill>
                <a:schemeClr val="bg2">
                  <a:lumMod val="60000"/>
                  <a:lumOff val="40000"/>
                </a:schemeClr>
              </a:solidFill>
            </a:endParaRPr>
          </a:p>
          <a:p>
            <a:endParaRPr lang="fa-IR" dirty="0" smtClean="0">
              <a:solidFill>
                <a:schemeClr val="bg2">
                  <a:lumMod val="60000"/>
                  <a:lumOff val="40000"/>
                </a:schemeClr>
              </a:solidFill>
            </a:endParaRPr>
          </a:p>
          <a:p>
            <a:endParaRPr lang="fa-IR" dirty="0" smtClean="0">
              <a:solidFill>
                <a:schemeClr val="bg2">
                  <a:lumMod val="60000"/>
                  <a:lumOff val="40000"/>
                </a:schemeClr>
              </a:solidFill>
            </a:endParaRPr>
          </a:p>
          <a:p>
            <a:endParaRPr lang="fa-IR" dirty="0" smtClean="0">
              <a:solidFill>
                <a:schemeClr val="bg2">
                  <a:lumMod val="60000"/>
                  <a:lumOff val="40000"/>
                </a:schemeClr>
              </a:solidFill>
            </a:endParaRPr>
          </a:p>
          <a:p>
            <a:endParaRPr lang="fa-IR" dirty="0" smtClean="0">
              <a:solidFill>
                <a:schemeClr val="bg2">
                  <a:lumMod val="60000"/>
                  <a:lumOff val="40000"/>
                </a:schemeClr>
              </a:solidFill>
            </a:endParaRPr>
          </a:p>
          <a:p>
            <a:endParaRPr lang="fa-IR" dirty="0">
              <a:solidFill>
                <a:schemeClr val="bg2">
                  <a:lumMod val="60000"/>
                  <a:lumOff val="40000"/>
                </a:schemeClr>
              </a:solidFill>
            </a:endParaRP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 t="-3505" r="55557"/>
          <a:stretch/>
        </p:blipFill>
        <p:spPr>
          <a:xfrm>
            <a:off x="140453" y="0"/>
            <a:ext cx="2147196" cy="2923504"/>
          </a:xfrm>
          <a:prstGeom prst="rect">
            <a:avLst/>
          </a:prstGeom>
        </p:spPr>
      </p:pic>
    </p:spTree>
    <p:extLst>
      <p:ext uri="{BB962C8B-B14F-4D97-AF65-F5344CB8AC3E}">
        <p14:creationId xmlns:p14="http://schemas.microsoft.com/office/powerpoint/2010/main" val="316534962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Damask</Template>
  <TotalTime>12580308</TotalTime>
  <Words>750</Words>
  <Application>Microsoft Office PowerPoint</Application>
  <PresentationFormat>Widescreen</PresentationFormat>
  <Paragraphs>104</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Bookman Old Style</vt:lpstr>
      <vt:lpstr>Rockwell</vt:lpstr>
      <vt:lpstr>Times New Roman</vt:lpstr>
      <vt:lpstr>Damask</vt:lpstr>
      <vt:lpstr>به نام خدا 8هفته برنامه تمرینات اصلاحی برای والگوس داینامیک زانومبتنی بر اصول nasm    استاد:دکترباباگل تبار سماکوش مهسا پورصالحی </vt:lpstr>
      <vt:lpstr>والگوس داینامیک زانو یک الگوی حرکت غیرطبیعی است که با حرکت رو به داخل زانوها حین فعالیت‌های تحمل وزن مشخص می‌شود.زانوها به هم نزدیک میشوند وقوزک های داخلی از هم فاصله میگیرند به طور طبیعی زانوی افراد بالغ حدود 2تا 6 درجه به سمت داخل انحراف دارد. افزایش انحراف زانو بیش از 6 درجه والگوس نامیده می شود که بیشتر موارد مربوط به ضایعات دیستال استخوان فمور است.   </vt:lpstr>
      <vt:lpstr>PowerPoint Presentation</vt:lpstr>
      <vt:lpstr>PowerPoint Presentation</vt:lpstr>
      <vt:lpstr>PowerPoint Presentation</vt:lpstr>
      <vt:lpstr>هفته اول </vt:lpstr>
      <vt:lpstr>هفته دوم </vt:lpstr>
      <vt:lpstr>هفته سوم</vt:lpstr>
      <vt:lpstr>هفته چهارم</vt:lpstr>
      <vt:lpstr>هفته پنجم</vt:lpstr>
      <vt:lpstr>هفته ششم</vt:lpstr>
      <vt:lpstr>هفته هفتم</vt:lpstr>
      <vt:lpstr>هفته هشتم</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به نام خدا 8هفته برنامه تمرینات اصلاحی برای والگوس داینامیک زانومبتنی بر اصول nasm    استاد:دکترباباگل تبار سماکوش</dc:title>
  <dc:creator>User</dc:creator>
  <cp:lastModifiedBy>User</cp:lastModifiedBy>
  <cp:revision>42</cp:revision>
  <dcterms:created xsi:type="dcterms:W3CDTF">2023-05-17T08:49:41Z</dcterms:created>
  <dcterms:modified xsi:type="dcterms:W3CDTF">2033-05-17T20:45:37Z</dcterms:modified>
</cp:coreProperties>
</file>