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0" r:id="rId3"/>
    <p:sldId id="256" r:id="rId4"/>
    <p:sldId id="269" r:id="rId5"/>
    <p:sldId id="267" r:id="rId6"/>
    <p:sldId id="266" r:id="rId7"/>
    <p:sldId id="26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64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190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98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24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2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7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10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43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3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45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5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10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E3404-321B-436B-93B3-20A3EB24F98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111DC-02C9-45B1-A343-4AEAFC1FD7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63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70080" cy="6858000"/>
          </a:xfrm>
        </p:spPr>
        <p:txBody>
          <a:bodyPr/>
          <a:lstStyle/>
          <a:p>
            <a:pPr marL="0" indent="0" algn="ctr" rtl="1">
              <a:buNone/>
            </a:pPr>
            <a:r>
              <a:rPr lang="fa-IR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 </a:t>
            </a:r>
            <a:endParaRPr lang="en-US" b="1" dirty="0" smtClean="0">
              <a:latin typeface="Sahel" panose="020B0603030804020204" pitchFamily="34" charset="-78"/>
              <a:cs typeface="Sahel" panose="020B0603030804020204" pitchFamily="34" charset="-78"/>
            </a:endParaRPr>
          </a:p>
          <a:p>
            <a:pPr algn="ctr" rtl="1"/>
            <a:r>
              <a:rPr lang="en-US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8</a:t>
            </a:r>
            <a:r>
              <a:rPr lang="fa-IR" sz="3600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هفته برنامه تمرینات اصلاحی</a:t>
            </a:r>
            <a:r>
              <a:rPr lang="en-US" sz="3600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 </a:t>
            </a:r>
            <a:r>
              <a:rPr lang="fa-IR" sz="3600" b="1" dirty="0" smtClean="0">
                <a:cs typeface="B Nazanin" panose="00000400000000000000" pitchFamily="2" charset="-78"/>
              </a:rPr>
              <a:t>زانوی پرانتزی</a:t>
            </a:r>
            <a:endParaRPr lang="en-US" sz="3600" dirty="0" smtClean="0"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endParaRPr lang="en-US" sz="3600" dirty="0">
              <a:effectLst>
                <a:outerShdw blurRad="50800" dist="50800" dir="5400000" algn="ctr" rotWithShape="0">
                  <a:schemeClr val="accent3">
                    <a:lumMod val="40000"/>
                    <a:lumOff val="60000"/>
                  </a:schemeClr>
                </a:outerShdw>
              </a:effectLst>
            </a:endParaRPr>
          </a:p>
          <a:p>
            <a:pPr marL="0" indent="0" algn="ctr" rtl="1">
              <a:buNone/>
            </a:pPr>
            <a:endParaRPr lang="fa-IR" sz="3600" dirty="0" smtClean="0">
              <a:effectLst>
                <a:outerShdw blurRad="50800" dist="50800" dir="5400000" algn="ctr" rotWithShape="0">
                  <a:schemeClr val="accent3">
                    <a:lumMod val="40000"/>
                    <a:lumOff val="60000"/>
                  </a:schemeClr>
                </a:outerShdw>
              </a:effectLst>
            </a:endParaRPr>
          </a:p>
          <a:p>
            <a:pPr marL="0" indent="0" algn="ctr" rtl="1">
              <a:buNone/>
            </a:pPr>
            <a:r>
              <a:rPr lang="fa-IR" sz="3600" b="1" dirty="0" smtClean="0">
                <a:effectLst>
                  <a:outerShdw blurRad="50800" dist="50800" dir="5400000" algn="ctr" rotWithShape="0">
                    <a:schemeClr val="accent3">
                      <a:lumMod val="40000"/>
                      <a:lumOff val="60000"/>
                    </a:schemeClr>
                  </a:outerShdw>
                </a:effectLst>
              </a:rPr>
              <a:t>استاد: جناب آقای دکتر بابا گل تبار</a:t>
            </a:r>
          </a:p>
          <a:p>
            <a:pPr marL="0" indent="0" algn="ctr" rtl="1">
              <a:buNone/>
            </a:pPr>
            <a:endParaRPr lang="en-US" dirty="0">
              <a:effectLst>
                <a:outerShdw blurRad="50800" dist="50800" dir="5400000" algn="ctr" rotWithShape="0">
                  <a:schemeClr val="accent3">
                    <a:lumMod val="40000"/>
                    <a:lumOff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727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372879"/>
              </p:ext>
            </p:extLst>
          </p:nvPr>
        </p:nvGraphicFramePr>
        <p:xfrm>
          <a:off x="0" y="-9559"/>
          <a:ext cx="12065391" cy="7427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1797">
                  <a:extLst>
                    <a:ext uri="{9D8B030D-6E8A-4147-A177-3AD203B41FA5}">
                      <a16:colId xmlns:a16="http://schemas.microsoft.com/office/drawing/2014/main" val="2643018759"/>
                    </a:ext>
                  </a:extLst>
                </a:gridCol>
                <a:gridCol w="2440345">
                  <a:extLst>
                    <a:ext uri="{9D8B030D-6E8A-4147-A177-3AD203B41FA5}">
                      <a16:colId xmlns:a16="http://schemas.microsoft.com/office/drawing/2014/main" val="2053772001"/>
                    </a:ext>
                  </a:extLst>
                </a:gridCol>
                <a:gridCol w="5603249">
                  <a:extLst>
                    <a:ext uri="{9D8B030D-6E8A-4147-A177-3AD203B41FA5}">
                      <a16:colId xmlns:a16="http://schemas.microsoft.com/office/drawing/2014/main" val="346875079"/>
                    </a:ext>
                  </a:extLst>
                </a:gridCol>
              </a:tblGrid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تکرار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ست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تمرین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81669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بالا آوردن پا</a:t>
                      </a: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740599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</a:rPr>
                        <a:t>حرکت پل باسن 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992644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(با کش )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Hip-adduction-side-lying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229692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(با وزنه )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Step-up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736105"/>
                  </a:ext>
                </a:extLst>
              </a:tr>
              <a:tr h="397755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Isometric-quadriceps-contraction-supine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913686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Isometric-quadriceps-contraction-sitting-on-chair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34728"/>
                  </a:ext>
                </a:extLst>
              </a:tr>
              <a:tr h="800524">
                <a:tc>
                  <a:txBody>
                    <a:bodyPr/>
                    <a:lstStyle/>
                    <a:p>
                      <a:pPr algn="r"/>
                      <a:endParaRPr lang="en-US" dirty="0" smtClean="0"/>
                    </a:p>
                    <a:p>
                      <a:pPr algn="r"/>
                      <a:r>
                        <a:rPr lang="fa-IR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a-IR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اسکات کامل با کمک گرفتن از میز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677031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Hip-abduction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231977"/>
                  </a:ext>
                </a:extLst>
              </a:tr>
              <a:tr h="800524">
                <a:tc>
                  <a:txBody>
                    <a:bodyPr/>
                    <a:lstStyle/>
                    <a:p>
                      <a:pPr algn="r"/>
                      <a:r>
                        <a:rPr lang="fa-IR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Bridge</a:t>
                      </a: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653"/>
                  </a:ext>
                </a:extLst>
              </a:tr>
              <a:tr h="800524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اسکات   </a:t>
                      </a: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باوزنه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587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88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2891" y="786534"/>
            <a:ext cx="10453254" cy="543502"/>
          </a:xfrm>
        </p:spPr>
        <p:txBody>
          <a:bodyPr>
            <a:normAutofit/>
          </a:bodyPr>
          <a:lstStyle/>
          <a:p>
            <a:pPr algn="ctr"/>
            <a:r>
              <a:rPr lang="fa-IR" dirty="0" smtClean="0">
                <a:cs typeface="B Zar" panose="00000400000000000000" pitchFamily="2" charset="-78"/>
              </a:rPr>
              <a:t>پروتکل  تمرینی اصلاحی  (زانو پرانتزی)</a:t>
            </a:r>
          </a:p>
          <a:p>
            <a:pPr algn="ctr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701407"/>
              </p:ext>
            </p:extLst>
          </p:nvPr>
        </p:nvGraphicFramePr>
        <p:xfrm>
          <a:off x="623453" y="1591685"/>
          <a:ext cx="9767456" cy="4684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1864">
                  <a:extLst>
                    <a:ext uri="{9D8B030D-6E8A-4147-A177-3AD203B41FA5}">
                      <a16:colId xmlns:a16="http://schemas.microsoft.com/office/drawing/2014/main" val="4185190412"/>
                    </a:ext>
                  </a:extLst>
                </a:gridCol>
                <a:gridCol w="2441864">
                  <a:extLst>
                    <a:ext uri="{9D8B030D-6E8A-4147-A177-3AD203B41FA5}">
                      <a16:colId xmlns:a16="http://schemas.microsoft.com/office/drawing/2014/main" val="127804861"/>
                    </a:ext>
                  </a:extLst>
                </a:gridCol>
                <a:gridCol w="2441864">
                  <a:extLst>
                    <a:ext uri="{9D8B030D-6E8A-4147-A177-3AD203B41FA5}">
                      <a16:colId xmlns:a16="http://schemas.microsoft.com/office/drawing/2014/main" val="1407620753"/>
                    </a:ext>
                  </a:extLst>
                </a:gridCol>
                <a:gridCol w="2441864">
                  <a:extLst>
                    <a:ext uri="{9D8B030D-6E8A-4147-A177-3AD203B41FA5}">
                      <a16:colId xmlns:a16="http://schemas.microsoft.com/office/drawing/2014/main" val="92172754"/>
                    </a:ext>
                  </a:extLst>
                </a:gridCol>
              </a:tblGrid>
              <a:tr h="1088912"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مدت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تکرار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تکنیک ها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722333"/>
                  </a:ext>
                </a:extLst>
              </a:tr>
              <a:tr h="862647"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30الی 90ثانیه روی نقاط ماشه ای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3-1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3روز درهفته</a:t>
                      </a:r>
                    </a:p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554777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20الی 30 ثانیه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3-1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 روز در هفته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افزایش طول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834684"/>
                  </a:ext>
                </a:extLst>
              </a:tr>
              <a:tr h="1480302"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2ثانیه حفظ انقباض ایزومتریک در پایان دامنه حرکتی و 4ثانیه حفظ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</a:rPr>
                        <a:t> انقباض برونگرا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15-10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 روز در هفته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فعال سازی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114406"/>
                  </a:ext>
                </a:extLst>
              </a:tr>
              <a:tr h="797086"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به صورت آرام وکنترل شده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15-10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 روز در هفته</a:t>
                      </a:r>
                    </a:p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انسجام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384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59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69809" y="0"/>
            <a:ext cx="62741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ابتدای هر جلسه گرم کردن به مدت 10 الی 15 دقیقه 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انتهای هر جلسه سرد کردن به مدت 5 الی 15 دقیقه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402267"/>
              </p:ext>
            </p:extLst>
          </p:nvPr>
        </p:nvGraphicFramePr>
        <p:xfrm>
          <a:off x="0" y="802065"/>
          <a:ext cx="12192001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1">
                  <a:extLst>
                    <a:ext uri="{9D8B030D-6E8A-4147-A177-3AD203B41FA5}">
                      <a16:colId xmlns:a16="http://schemas.microsoft.com/office/drawing/2014/main" val="3869467593"/>
                    </a:ext>
                  </a:extLst>
                </a:gridCol>
                <a:gridCol w="2111716">
                  <a:extLst>
                    <a:ext uri="{9D8B030D-6E8A-4147-A177-3AD203B41FA5}">
                      <a16:colId xmlns:a16="http://schemas.microsoft.com/office/drawing/2014/main" val="2517554070"/>
                    </a:ext>
                  </a:extLst>
                </a:gridCol>
                <a:gridCol w="6016284">
                  <a:extLst>
                    <a:ext uri="{9D8B030D-6E8A-4147-A177-3AD203B41FA5}">
                      <a16:colId xmlns:a16="http://schemas.microsoft.com/office/drawing/2014/main" val="3777750364"/>
                    </a:ext>
                  </a:extLst>
                </a:gridCol>
              </a:tblGrid>
              <a:tr h="561492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تکرار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ست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تمرین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046492"/>
                  </a:ext>
                </a:extLst>
              </a:tr>
              <a:tr h="320853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مهارتوسط  فوم غلتان عضله دوسر رانی 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507840"/>
                  </a:ext>
                </a:extLst>
              </a:tr>
              <a:tr h="362134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 توسط فوم غلتان عضله گلابی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شکل </a:t>
                      </a: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12323"/>
                  </a:ext>
                </a:extLst>
              </a:tr>
              <a:tr h="362134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 توسط فوم غلتان عضله دو قلو/ نعلی 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982438"/>
                  </a:ext>
                </a:extLst>
              </a:tr>
              <a:tr h="802131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کشش عضله ی دو سررانی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بالا آوردن پا</a:t>
                      </a: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65193"/>
                  </a:ext>
                </a:extLst>
              </a:tr>
              <a:tr h="561492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r>
                        <a:rPr lang="fa-IR" sz="1800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کشش عضله ی گلابی شکل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546639"/>
                  </a:ext>
                </a:extLst>
              </a:tr>
              <a:tr h="802131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کشش عضلات دوقلو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ونعلی </a:t>
                      </a:r>
                      <a:endParaRPr lang="fa-IR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70348"/>
                  </a:ext>
                </a:extLst>
              </a:tr>
              <a:tr h="802131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/>
                      </a:r>
                      <a:b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</a:b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 تقویتی عضله سرینی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بزرگ 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38028"/>
                  </a:ext>
                </a:extLst>
              </a:tr>
              <a:tr h="320853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تقویتی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عضله همسترینگ داخلی </a:t>
                      </a: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702321"/>
                  </a:ext>
                </a:extLst>
              </a:tr>
              <a:tr h="320853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تقویتی عضلات نزدیک کننده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636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5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071857"/>
              </p:ext>
            </p:extLst>
          </p:nvPr>
        </p:nvGraphicFramePr>
        <p:xfrm>
          <a:off x="0" y="859984"/>
          <a:ext cx="12192000" cy="5998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1">
                  <a:extLst>
                    <a:ext uri="{9D8B030D-6E8A-4147-A177-3AD203B41FA5}">
                      <a16:colId xmlns:a16="http://schemas.microsoft.com/office/drawing/2014/main" val="3869467593"/>
                    </a:ext>
                  </a:extLst>
                </a:gridCol>
                <a:gridCol w="2111716">
                  <a:extLst>
                    <a:ext uri="{9D8B030D-6E8A-4147-A177-3AD203B41FA5}">
                      <a16:colId xmlns:a16="http://schemas.microsoft.com/office/drawing/2014/main" val="2517554070"/>
                    </a:ext>
                  </a:extLst>
                </a:gridCol>
                <a:gridCol w="6016283">
                  <a:extLst>
                    <a:ext uri="{9D8B030D-6E8A-4147-A177-3AD203B41FA5}">
                      <a16:colId xmlns:a16="http://schemas.microsoft.com/office/drawing/2014/main" val="3777750364"/>
                    </a:ext>
                  </a:extLst>
                </a:gridCol>
              </a:tblGrid>
              <a:tr h="57873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تکرار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ست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تمرین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046492"/>
                  </a:ext>
                </a:extLst>
              </a:tr>
              <a:tr h="330703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مهارتوسط  فوم غلتان عضله دوسر رانی 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507840"/>
                  </a:ext>
                </a:extLst>
              </a:tr>
              <a:tr h="438688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 توسط فوم غلتان عضله گلابی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شکل </a:t>
                      </a: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12323"/>
                  </a:ext>
                </a:extLst>
              </a:tr>
              <a:tr h="438688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 توسط فوم غلتان عضله دو قلو/ نعلی 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982438"/>
                  </a:ext>
                </a:extLst>
              </a:tr>
              <a:tr h="82675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کشش عضله ی دو سررانی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بالا آوردن پا</a:t>
                      </a: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65193"/>
                  </a:ext>
                </a:extLst>
              </a:tr>
              <a:tr h="578730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r>
                        <a:rPr lang="fa-IR" sz="1800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کشش عضله ی گلابی شکل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546639"/>
                  </a:ext>
                </a:extLst>
              </a:tr>
              <a:tr h="82675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کشش عضلات دوقلو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ونعلی </a:t>
                      </a:r>
                      <a:endParaRPr lang="fa-IR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70348"/>
                  </a:ext>
                </a:extLst>
              </a:tr>
              <a:tr h="82675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/>
                      </a:r>
                      <a:b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</a:b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 تقویتی عضله سرینی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بزرگ 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38028"/>
                  </a:ext>
                </a:extLst>
              </a:tr>
              <a:tr h="330703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تقویتی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عضله همسترینگ داخلی </a:t>
                      </a: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702321"/>
                  </a:ext>
                </a:extLst>
              </a:tr>
              <a:tr h="330703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10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تقویتی عضلات نزدیک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کننده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1928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048000" y="-63346"/>
            <a:ext cx="6096000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b="1" dirty="0">
                <a:latin typeface="Sahel" panose="020B0603030804020204" pitchFamily="34" charset="-78"/>
                <a:cs typeface="Sahel" panose="020B0603030804020204" pitchFamily="34" charset="-78"/>
              </a:rPr>
              <a:t>ابتدای هر جلسه گرم کردن به مدت 10 الی 15 دقیقه </a:t>
            </a:r>
          </a:p>
          <a:p>
            <a:pPr algn="just" rtl="1">
              <a:lnSpc>
                <a:spcPct val="150000"/>
              </a:lnSpc>
            </a:pPr>
            <a:r>
              <a:rPr lang="fa-IR" b="1" dirty="0">
                <a:latin typeface="Sahel" panose="020B0603030804020204" pitchFamily="34" charset="-78"/>
                <a:cs typeface="Sahel" panose="020B0603030804020204" pitchFamily="34" charset="-78"/>
              </a:rPr>
              <a:t>انتهای هر جلسه سرد کردن به مدت 5 الی 15 دقیقه </a:t>
            </a:r>
          </a:p>
        </p:txBody>
      </p:sp>
    </p:spTree>
    <p:extLst>
      <p:ext uri="{BB962C8B-B14F-4D97-AF65-F5344CB8AC3E}">
        <p14:creationId xmlns:p14="http://schemas.microsoft.com/office/powerpoint/2010/main" val="315834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32502" y="11788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ابتدای هر جلسه گرم کردن به مدت 10 الی 15 دقیقه 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انتهای هر جلسه سرد کردن به مدت 5 الی 15 دقیقه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098739"/>
              </p:ext>
            </p:extLst>
          </p:nvPr>
        </p:nvGraphicFramePr>
        <p:xfrm>
          <a:off x="-166254" y="1098162"/>
          <a:ext cx="12358254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4656">
                  <a:extLst>
                    <a:ext uri="{9D8B030D-6E8A-4147-A177-3AD203B41FA5}">
                      <a16:colId xmlns:a16="http://schemas.microsoft.com/office/drawing/2014/main" val="3869467593"/>
                    </a:ext>
                  </a:extLst>
                </a:gridCol>
                <a:gridCol w="2043022">
                  <a:extLst>
                    <a:ext uri="{9D8B030D-6E8A-4147-A177-3AD203B41FA5}">
                      <a16:colId xmlns:a16="http://schemas.microsoft.com/office/drawing/2014/main" val="2517554070"/>
                    </a:ext>
                  </a:extLst>
                </a:gridCol>
                <a:gridCol w="5820576">
                  <a:extLst>
                    <a:ext uri="{9D8B030D-6E8A-4147-A177-3AD203B41FA5}">
                      <a16:colId xmlns:a16="http://schemas.microsoft.com/office/drawing/2014/main" val="3777750364"/>
                    </a:ext>
                  </a:extLst>
                </a:gridCol>
              </a:tblGrid>
              <a:tr h="50226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تکرار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ست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تمرین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046492"/>
                  </a:ext>
                </a:extLst>
              </a:tr>
              <a:tr h="28700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مهارتوسط  فوم غلتان عضله دوسر رانی 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507840"/>
                  </a:ext>
                </a:extLst>
              </a:tr>
              <a:tr h="28700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 توسط فوم غلتان عضله گلابی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شکل </a:t>
                      </a: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12323"/>
                  </a:ext>
                </a:extLst>
              </a:tr>
              <a:tr h="28700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مهار توسط فوم غلتان عضله دو قلو/ نعلی 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982438"/>
                  </a:ext>
                </a:extLst>
              </a:tr>
              <a:tr h="717519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بالا آوردن پا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تقویتی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عضله همسترینگ داخلی </a:t>
                      </a: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65193"/>
                  </a:ext>
                </a:extLst>
              </a:tr>
              <a:tr h="502263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r>
                        <a:rPr lang="fa-IR" sz="1800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حرکت نشست کامل با وزن بدن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546639"/>
                  </a:ext>
                </a:extLst>
              </a:tr>
              <a:tr h="717519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اسکات نیمه  با کمک‌گرفتن از میز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70348"/>
                  </a:ext>
                </a:extLst>
              </a:tr>
              <a:tr h="717519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/>
                      </a:r>
                      <a:b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</a:b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حرکت چرخش مفصل لگن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38028"/>
                  </a:ext>
                </a:extLst>
              </a:tr>
              <a:tr h="28700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حرکت چرخش مفصل ران در حالت نیمه نشسته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702321"/>
                  </a:ext>
                </a:extLst>
              </a:tr>
              <a:tr h="287007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350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50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951018" y="0"/>
            <a:ext cx="69965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ابتدای هر جلسه گرم کردن به مدت 10 الی 15 دقیقه 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>
                <a:latin typeface="Sahel" panose="020B0603030804020204" pitchFamily="34" charset="-78"/>
                <a:cs typeface="Sahel" panose="020B0603030804020204" pitchFamily="34" charset="-78"/>
              </a:rPr>
              <a:t>انتهای هر جلسه سرد کردن به مدت 5 الی 15 دقیقه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371904"/>
              </p:ext>
            </p:extLst>
          </p:nvPr>
        </p:nvGraphicFramePr>
        <p:xfrm>
          <a:off x="0" y="812493"/>
          <a:ext cx="12192000" cy="6664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1">
                  <a:extLst>
                    <a:ext uri="{9D8B030D-6E8A-4147-A177-3AD203B41FA5}">
                      <a16:colId xmlns:a16="http://schemas.microsoft.com/office/drawing/2014/main" val="3869467593"/>
                    </a:ext>
                  </a:extLst>
                </a:gridCol>
                <a:gridCol w="2111717">
                  <a:extLst>
                    <a:ext uri="{9D8B030D-6E8A-4147-A177-3AD203B41FA5}">
                      <a16:colId xmlns:a16="http://schemas.microsoft.com/office/drawing/2014/main" val="2517554070"/>
                    </a:ext>
                  </a:extLst>
                </a:gridCol>
                <a:gridCol w="6016282">
                  <a:extLst>
                    <a:ext uri="{9D8B030D-6E8A-4147-A177-3AD203B41FA5}">
                      <a16:colId xmlns:a16="http://schemas.microsoft.com/office/drawing/2014/main" val="3777750364"/>
                    </a:ext>
                  </a:extLst>
                </a:gridCol>
              </a:tblGrid>
              <a:tr h="566865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تکرار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ست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تمرین 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046492"/>
                  </a:ext>
                </a:extLst>
              </a:tr>
              <a:tr h="566865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بالا آوردن پا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507840"/>
                  </a:ext>
                </a:extLst>
              </a:tr>
              <a:tr h="566865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حرکت نشستنن کامل با وزن بدن</a:t>
                      </a: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12323"/>
                  </a:ext>
                </a:extLst>
              </a:tr>
              <a:tr h="566865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اسکات نیمه  با کمک‌گرفتن از میز</a:t>
                      </a: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982438"/>
                  </a:ext>
                </a:extLst>
              </a:tr>
              <a:tr h="80980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حرکت چرخش مفصل لگن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65193"/>
                  </a:ext>
                </a:extLst>
              </a:tr>
              <a:tr h="720885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</a:t>
                      </a: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حرکت چرخش مفصل ران در حالت نیمه نشسته</a:t>
                      </a:r>
                      <a:endParaRPr lang="en-US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546639"/>
                  </a:ext>
                </a:extLst>
              </a:tr>
              <a:tr h="80980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</a:rPr>
                        <a:t>دایره کشیدن با توپ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b="1" dirty="0" smtClean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70348"/>
                  </a:ext>
                </a:extLst>
              </a:tr>
              <a:tr h="809807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/>
                      </a:r>
                      <a:b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</a:br>
                      <a:r>
                        <a:rPr lang="fa-IR" b="1" dirty="0" smtClean="0">
                          <a:solidFill>
                            <a:schemeClr val="tx1"/>
                          </a:solidFill>
                          <a:latin typeface="IRANSans"/>
                          <a:cs typeface="B Zar" panose="00000400000000000000" pitchFamily="2" charset="-78"/>
                        </a:rPr>
                        <a:t> </a:t>
                      </a:r>
                      <a:r>
                        <a:rPr lang="fa-IR" sz="1800" b="1" dirty="0" smtClean="0">
                          <a:solidFill>
                            <a:schemeClr val="tx1"/>
                          </a:solidFill>
                          <a:latin typeface="IRANSans"/>
                          <a:cs typeface="B Nazanin" panose="00000400000000000000" pitchFamily="2" charset="-78"/>
                        </a:rPr>
                        <a:t>حرکت راه رفتن با کش به صورت ایکس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538028"/>
                  </a:ext>
                </a:extLst>
              </a:tr>
              <a:tr h="566865"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Step-up</a:t>
                      </a: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702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897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933263"/>
              </p:ext>
            </p:extLst>
          </p:nvPr>
        </p:nvGraphicFramePr>
        <p:xfrm>
          <a:off x="0" y="0"/>
          <a:ext cx="12192001" cy="7086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869467593"/>
                    </a:ext>
                  </a:extLst>
                </a:gridCol>
                <a:gridCol w="2465953">
                  <a:extLst>
                    <a:ext uri="{9D8B030D-6E8A-4147-A177-3AD203B41FA5}">
                      <a16:colId xmlns:a16="http://schemas.microsoft.com/office/drawing/2014/main" val="2517554070"/>
                    </a:ext>
                  </a:extLst>
                </a:gridCol>
                <a:gridCol w="5662048">
                  <a:extLst>
                    <a:ext uri="{9D8B030D-6E8A-4147-A177-3AD203B41FA5}">
                      <a16:colId xmlns:a16="http://schemas.microsoft.com/office/drawing/2014/main" val="3777750364"/>
                    </a:ext>
                  </a:extLst>
                </a:gridCol>
              </a:tblGrid>
              <a:tr h="63625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تکرار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ست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تمرین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046492"/>
                  </a:ext>
                </a:extLst>
              </a:tr>
              <a:tr h="363571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بالا آوردن پا</a:t>
                      </a:r>
                    </a:p>
                    <a:p>
                      <a:pPr algn="r" rtl="1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507840"/>
                  </a:ext>
                </a:extLst>
              </a:tr>
              <a:tr h="588493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</a:rPr>
                        <a:t>حرکت پل باسن 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12323"/>
                  </a:ext>
                </a:extLst>
              </a:tr>
              <a:tr h="588493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Hip-adduction-side-lying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982438"/>
                  </a:ext>
                </a:extLst>
              </a:tr>
              <a:tr h="942535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Step-up</a:t>
                      </a:r>
                    </a:p>
                    <a:p>
                      <a:pPr algn="r" rtl="1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65193"/>
                  </a:ext>
                </a:extLst>
              </a:tr>
              <a:tr h="644467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Isometric-quadriceps-contraction-supine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546639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Isometric-quadriceps-contraction-sitting-on-chair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70348"/>
                  </a:ext>
                </a:extLst>
              </a:tr>
              <a:tr h="1018494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a-IR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اسکات کامل با کمک گرفتن از میز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38028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Hip-abduction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702321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Bridge</a:t>
                      </a:r>
                    </a:p>
                    <a:p>
                      <a:pPr algn="r" rtl="1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701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9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348552"/>
              </p:ext>
            </p:extLst>
          </p:nvPr>
        </p:nvGraphicFramePr>
        <p:xfrm>
          <a:off x="0" y="-140494"/>
          <a:ext cx="12192001" cy="7630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559754425"/>
                    </a:ext>
                  </a:extLst>
                </a:gridCol>
                <a:gridCol w="2465953">
                  <a:extLst>
                    <a:ext uri="{9D8B030D-6E8A-4147-A177-3AD203B41FA5}">
                      <a16:colId xmlns:a16="http://schemas.microsoft.com/office/drawing/2014/main" val="248035829"/>
                    </a:ext>
                  </a:extLst>
                </a:gridCol>
                <a:gridCol w="5662048">
                  <a:extLst>
                    <a:ext uri="{9D8B030D-6E8A-4147-A177-3AD203B41FA5}">
                      <a16:colId xmlns:a16="http://schemas.microsoft.com/office/drawing/2014/main" val="1391468615"/>
                    </a:ext>
                  </a:extLst>
                </a:gridCol>
              </a:tblGrid>
              <a:tr h="6362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تکرار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ست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تمرین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378980"/>
                  </a:ext>
                </a:extLst>
              </a:tr>
              <a:tr h="363571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بالا آوردن پا</a:t>
                      </a: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757468"/>
                  </a:ext>
                </a:extLst>
              </a:tr>
              <a:tr h="588493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</a:rPr>
                        <a:t>حرکت پل باسن 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376092"/>
                  </a:ext>
                </a:extLst>
              </a:tr>
              <a:tr h="588493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(با کش)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Hip-adduction-side-lying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71421"/>
                  </a:ext>
                </a:extLst>
              </a:tr>
              <a:tr h="854973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Step-up</a:t>
                      </a: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807348"/>
                  </a:ext>
                </a:extLst>
              </a:tr>
              <a:tr h="644467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Isometric-quadriceps-contraction-supine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110044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Isometric-quadriceps-contraction-sitting-on-chair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48904"/>
                  </a:ext>
                </a:extLst>
              </a:tr>
              <a:tr h="1018494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a-IR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اسکات کامل با کمک گرفتن از میز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27764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(با کش )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Hip-abduction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304937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algn="r"/>
                      <a:endParaRPr lang="fa-IR" dirty="0" smtClean="0"/>
                    </a:p>
                    <a:p>
                      <a:pPr algn="r"/>
                      <a:r>
                        <a:rPr lang="fa-IR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Bridge</a:t>
                      </a: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627745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اسکات(با توپ )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979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75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257807"/>
              </p:ext>
            </p:extLst>
          </p:nvPr>
        </p:nvGraphicFramePr>
        <p:xfrm>
          <a:off x="126608" y="0"/>
          <a:ext cx="12065391" cy="7260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1797">
                  <a:extLst>
                    <a:ext uri="{9D8B030D-6E8A-4147-A177-3AD203B41FA5}">
                      <a16:colId xmlns:a16="http://schemas.microsoft.com/office/drawing/2014/main" val="1263489098"/>
                    </a:ext>
                  </a:extLst>
                </a:gridCol>
                <a:gridCol w="2440345">
                  <a:extLst>
                    <a:ext uri="{9D8B030D-6E8A-4147-A177-3AD203B41FA5}">
                      <a16:colId xmlns:a16="http://schemas.microsoft.com/office/drawing/2014/main" val="4122894870"/>
                    </a:ext>
                  </a:extLst>
                </a:gridCol>
                <a:gridCol w="5603249">
                  <a:extLst>
                    <a:ext uri="{9D8B030D-6E8A-4147-A177-3AD203B41FA5}">
                      <a16:colId xmlns:a16="http://schemas.microsoft.com/office/drawing/2014/main" val="1497826231"/>
                    </a:ext>
                  </a:extLst>
                </a:gridCol>
              </a:tblGrid>
              <a:tr h="3926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تکرار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ست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تمرین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127923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بالا آوردن پا</a:t>
                      </a: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474904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 smtClean="0">
                          <a:solidFill>
                            <a:schemeClr val="tx1"/>
                          </a:solidFill>
                        </a:rPr>
                        <a:t>حرکت پل باسن 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362278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(با کش )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Hip-adduction-side-lying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288606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>(با وزنه )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Step-up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030968"/>
                  </a:ext>
                </a:extLst>
              </a:tr>
              <a:tr h="39775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Isometric-quadriceps-contraction-supine</a:t>
                      </a:r>
                      <a:endParaRPr lang="en-US" b="1" dirty="0">
                        <a:solidFill>
                          <a:schemeClr val="tx1"/>
                        </a:solidFill>
                        <a:cs typeface="B Zar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000513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Isometric-quadriceps-contraction-sitting-on-chair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870006"/>
                  </a:ext>
                </a:extLst>
              </a:tr>
              <a:tr h="800524">
                <a:tc>
                  <a:txBody>
                    <a:bodyPr/>
                    <a:lstStyle/>
                    <a:p>
                      <a:pPr algn="r"/>
                      <a:endParaRPr lang="en-US" dirty="0" smtClean="0"/>
                    </a:p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b="1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a-IR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اسکات کامل با کمک گرفتن از میز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021952"/>
                  </a:ext>
                </a:extLst>
              </a:tr>
              <a:tr h="560366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Hip-abduction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174559"/>
                  </a:ext>
                </a:extLst>
              </a:tr>
              <a:tr h="800524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Bridge</a:t>
                      </a:r>
                    </a:p>
                    <a:p>
                      <a:pPr algn="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842612"/>
                  </a:ext>
                </a:extLst>
              </a:tr>
              <a:tr h="800524"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b="1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حرکت اسکات   باتوپ</a:t>
                      </a:r>
                      <a:r>
                        <a:rPr lang="fa-IR" b="1" baseline="0" dirty="0" smtClean="0">
                          <a:solidFill>
                            <a:schemeClr val="tx1"/>
                          </a:solidFill>
                          <a:cs typeface="B Zar" panose="00000400000000000000" pitchFamily="2" charset="-78"/>
                        </a:rPr>
                        <a:t> 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737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215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330</TotalTime>
  <Words>613</Words>
  <Application>Microsoft Office PowerPoint</Application>
  <PresentationFormat>Widescreen</PresentationFormat>
  <Paragraphs>285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B Nazanin</vt:lpstr>
      <vt:lpstr>B Zar</vt:lpstr>
      <vt:lpstr>Calibri</vt:lpstr>
      <vt:lpstr>Calibri Light</vt:lpstr>
      <vt:lpstr>IRANSans</vt:lpstr>
      <vt:lpstr>Sahel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didar</dc:creator>
  <cp:lastModifiedBy>didar</cp:lastModifiedBy>
  <cp:revision>57</cp:revision>
  <dcterms:created xsi:type="dcterms:W3CDTF">2023-05-10T12:00:12Z</dcterms:created>
  <dcterms:modified xsi:type="dcterms:W3CDTF">2023-05-18T02:07:32Z</dcterms:modified>
</cp:coreProperties>
</file>