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38" r:id="rId1"/>
    <p:sldMasterId id="2147483739" r:id="rId2"/>
  </p:sldMasterIdLst>
  <p:notesMasterIdLst>
    <p:notesMasterId r:id="rId3"/>
  </p:notesMasterIdLst>
  <p:sldIdLst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</p:sldIdLst>
  <p:sldSz cy="6858000" cx="12192000"/>
  <p:notesSz cx="6858000" cy="9144000"/>
  <p:defaultTextStyle>
    <a:defPPr>
      <a:defRPr lang="fa-IR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tableStyles" Target="tableStyles.xml"/><Relationship Id="rId39" Type="http://schemas.openxmlformats.org/officeDocument/2006/relationships/presProps" Target="presProps.xml"/><Relationship Id="rId4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3ECCA-9000-4819-AF40-24CD1424BA8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2DCA9EB-6B3A-4DAF-821A-2D509DCA8175}">
      <dgm:prSet phldrT="[Text]"/>
      <dgm:spPr/>
      <dgm:t>
        <a:bodyPr/>
        <a:lstStyle/>
        <a:p>
          <a:r>
            <a:rPr lang="fa-IR" dirty="0">
              <a:solidFill>
                <a:srgbClr val="FF0000"/>
              </a:solidFill>
              <a:cs typeface="B Titr" panose="00000700000000000000" pitchFamily="2" charset="-78"/>
            </a:rPr>
            <a:t>مهارت</a:t>
          </a:r>
          <a:r>
            <a:rPr lang="fa-IR" dirty="0" smtClean="0">
              <a:solidFill>
                <a:srgbClr val="FF0000"/>
              </a:solidFill>
              <a:cs typeface="B Titr" panose="00000700000000000000" pitchFamily="2" charset="-78"/>
            </a:rPr>
            <a:t>های جابجایی</a:t>
          </a:r>
          <a:endParaRPr lang="en-US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7E1969F3-551C-4A78-A8D4-159C100CF452}" type="parTrans" cxnId="{F3D99177-4096-4BAF-BD6E-FF5D31E4F1CE}">
      <dgm:prSet/>
      <dgm:spPr/>
      <dgm:t>
        <a:bodyPr/>
        <a:lstStyle/>
        <a:p>
          <a:endParaRPr lang="en-US"/>
        </a:p>
      </dgm:t>
    </dgm:pt>
    <dgm:pt modelId="{D59BE01D-CC3C-4F42-B698-EC29FB786557}" type="sibTrans" cxnId="{F3D99177-4096-4BAF-BD6E-FF5D31E4F1CE}">
      <dgm:prSet/>
      <dgm:spPr/>
      <dgm:t>
        <a:bodyPr/>
        <a:lstStyle/>
        <a:p>
          <a:endParaRPr lang="en-US"/>
        </a:p>
      </dgm:t>
    </dgm:pt>
    <dgm:pt modelId="{EBDE6C8D-C801-40B0-90FF-A3968725C38B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راه رفتن</a:t>
          </a:r>
          <a:endParaRPr lang="en-US" dirty="0">
            <a:cs typeface="B Titr" panose="00000700000000000000" pitchFamily="2" charset="-78"/>
          </a:endParaRPr>
        </a:p>
      </dgm:t>
    </dgm:pt>
    <dgm:pt modelId="{ABDEC2DE-AE14-476F-B611-B12BA521BB49}" type="parTrans" cxnId="{FD1597E6-DF41-4631-80C6-D66488AB063D}">
      <dgm:prSet/>
      <dgm:spPr/>
      <dgm:t>
        <a:bodyPr/>
        <a:lstStyle/>
        <a:p>
          <a:endParaRPr lang="en-US"/>
        </a:p>
      </dgm:t>
    </dgm:pt>
    <dgm:pt modelId="{06D02C08-29DD-4077-B200-31BA14A745E7}" type="sibTrans" cxnId="{FD1597E6-DF41-4631-80C6-D66488AB063D}">
      <dgm:prSet/>
      <dgm:spPr/>
      <dgm:t>
        <a:bodyPr/>
        <a:lstStyle/>
        <a:p>
          <a:endParaRPr lang="en-US"/>
        </a:p>
      </dgm:t>
    </dgm:pt>
    <dgm:pt modelId="{22190403-7C25-47BF-B5E9-EFDA68998C43}">
      <dgm:prSet phldrT="[Text]"/>
      <dgm:spPr/>
      <dgm:t>
        <a:bodyPr/>
        <a:lstStyle/>
        <a:p>
          <a:r>
            <a:rPr lang="fa-IR" dirty="0">
              <a:solidFill>
                <a:srgbClr val="FF0000"/>
              </a:solidFill>
              <a:cs typeface="B Titr" panose="00000700000000000000" pitchFamily="2" charset="-78"/>
            </a:rPr>
            <a:t>مهارت های دستکاری</a:t>
          </a:r>
          <a:endParaRPr lang="en-US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0CA00636-3748-42F0-8503-06E8A2F49BA2}" type="parTrans" cxnId="{5A6AF5ED-06BD-485C-B27B-AA88D6B4B53E}">
      <dgm:prSet/>
      <dgm:spPr/>
      <dgm:t>
        <a:bodyPr/>
        <a:lstStyle/>
        <a:p>
          <a:endParaRPr lang="en-US"/>
        </a:p>
      </dgm:t>
    </dgm:pt>
    <dgm:pt modelId="{FEE512DE-D03A-4CDA-A013-DE629B76C051}" type="sibTrans" cxnId="{5A6AF5ED-06BD-485C-B27B-AA88D6B4B53E}">
      <dgm:prSet/>
      <dgm:spPr/>
      <dgm:t>
        <a:bodyPr/>
        <a:lstStyle/>
        <a:p>
          <a:endParaRPr lang="en-US"/>
        </a:p>
      </dgm:t>
    </dgm:pt>
    <dgm:pt modelId="{722461CD-9067-4589-BC6B-5C96682CE0F7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ضربه زدن</a:t>
          </a:r>
          <a:endParaRPr lang="en-US" dirty="0">
            <a:cs typeface="B Titr" panose="00000700000000000000" pitchFamily="2" charset="-78"/>
          </a:endParaRPr>
        </a:p>
      </dgm:t>
    </dgm:pt>
    <dgm:pt modelId="{F7CAC11F-7148-408D-9A8B-41E76FE59AB6}" type="parTrans" cxnId="{35A11351-A1D5-4FD4-9B7E-3DD410FDA928}">
      <dgm:prSet/>
      <dgm:spPr/>
      <dgm:t>
        <a:bodyPr/>
        <a:lstStyle/>
        <a:p>
          <a:endParaRPr lang="en-US"/>
        </a:p>
      </dgm:t>
    </dgm:pt>
    <dgm:pt modelId="{11CCCFA4-314E-454B-A530-B14C555BC4F5}" type="sibTrans" cxnId="{35A11351-A1D5-4FD4-9B7E-3DD410FDA928}">
      <dgm:prSet/>
      <dgm:spPr/>
      <dgm:t>
        <a:bodyPr/>
        <a:lstStyle/>
        <a:p>
          <a:endParaRPr lang="en-US"/>
        </a:p>
      </dgm:t>
    </dgm:pt>
    <dgm:pt modelId="{56CCC068-1CBF-43F2-BE7E-4601C5FDFE0D}">
      <dgm:prSet phldrT="[Text]"/>
      <dgm:spPr/>
      <dgm:t>
        <a:bodyPr/>
        <a:lstStyle/>
        <a:p>
          <a:r>
            <a:rPr lang="fa-IR" dirty="0">
              <a:solidFill>
                <a:srgbClr val="FF0000"/>
              </a:solidFill>
              <a:cs typeface="B Titr" panose="00000700000000000000" pitchFamily="2" charset="-78"/>
            </a:rPr>
            <a:t>مهارت های کنترل بدن</a:t>
          </a:r>
          <a:endParaRPr lang="en-US" dirty="0">
            <a:solidFill>
              <a:srgbClr val="FF0000"/>
            </a:solidFill>
            <a:cs typeface="B Titr" panose="00000700000000000000" pitchFamily="2" charset="-78"/>
          </a:endParaRPr>
        </a:p>
      </dgm:t>
    </dgm:pt>
    <dgm:pt modelId="{87A52450-89C2-4C4A-8129-F9786D508D27}" type="parTrans" cxnId="{2424C871-10DA-47A0-B68B-7639AF5AE170}">
      <dgm:prSet/>
      <dgm:spPr/>
      <dgm:t>
        <a:bodyPr/>
        <a:lstStyle/>
        <a:p>
          <a:endParaRPr lang="en-US"/>
        </a:p>
      </dgm:t>
    </dgm:pt>
    <dgm:pt modelId="{A91D42BF-1378-43FB-A302-A60E187F5046}" type="sibTrans" cxnId="{2424C871-10DA-47A0-B68B-7639AF5AE170}">
      <dgm:prSet/>
      <dgm:spPr/>
      <dgm:t>
        <a:bodyPr/>
        <a:lstStyle/>
        <a:p>
          <a:endParaRPr lang="en-US"/>
        </a:p>
      </dgm:t>
    </dgm:pt>
    <dgm:pt modelId="{9032A59D-C84F-47F3-9133-B80F27E04BAC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چرخش و تاب خوردن</a:t>
          </a:r>
          <a:endParaRPr lang="en-US" dirty="0">
            <a:cs typeface="B Titr" panose="00000700000000000000" pitchFamily="2" charset="-78"/>
          </a:endParaRPr>
        </a:p>
      </dgm:t>
    </dgm:pt>
    <dgm:pt modelId="{15BE1C76-8D37-4E2F-BF7A-1FF7B81339E7}" type="parTrans" cxnId="{068FD9FF-05BD-4D41-9EC3-C7791ED9D727}">
      <dgm:prSet/>
      <dgm:spPr/>
      <dgm:t>
        <a:bodyPr/>
        <a:lstStyle/>
        <a:p>
          <a:endParaRPr lang="en-US"/>
        </a:p>
      </dgm:t>
    </dgm:pt>
    <dgm:pt modelId="{4C1A9EA3-DB90-4CCB-8464-20E57A2820AD}" type="sibTrans" cxnId="{068FD9FF-05BD-4D41-9EC3-C7791ED9D727}">
      <dgm:prSet/>
      <dgm:spPr/>
      <dgm:t>
        <a:bodyPr/>
        <a:lstStyle/>
        <a:p>
          <a:endParaRPr lang="en-US"/>
        </a:p>
      </dgm:t>
    </dgm:pt>
    <dgm:pt modelId="{738C7B1A-438D-4832-BC6A-6B7F2FDD2C38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دویدن</a:t>
          </a:r>
          <a:endParaRPr lang="en-US" dirty="0">
            <a:cs typeface="B Titr" panose="00000700000000000000" pitchFamily="2" charset="-78"/>
          </a:endParaRPr>
        </a:p>
      </dgm:t>
    </dgm:pt>
    <dgm:pt modelId="{0EECC7AF-020F-4550-B952-42975279E7E3}" type="parTrans" cxnId="{CE1D02C0-FFE6-4321-910F-A3BB32D24361}">
      <dgm:prSet/>
      <dgm:spPr/>
      <dgm:t>
        <a:bodyPr/>
        <a:lstStyle/>
        <a:p>
          <a:endParaRPr lang="en-US"/>
        </a:p>
      </dgm:t>
    </dgm:pt>
    <dgm:pt modelId="{E5C09D3E-5764-43C2-8B2F-1CAE8D7FC474}" type="sibTrans" cxnId="{CE1D02C0-FFE6-4321-910F-A3BB32D24361}">
      <dgm:prSet/>
      <dgm:spPr/>
      <dgm:t>
        <a:bodyPr/>
        <a:lstStyle/>
        <a:p>
          <a:endParaRPr lang="en-US"/>
        </a:p>
      </dgm:t>
    </dgm:pt>
    <dgm:pt modelId="{8A43F0FC-EABF-41AD-BBE8-82A7306E3F05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پریدن</a:t>
          </a:r>
          <a:endParaRPr lang="en-US" dirty="0">
            <a:cs typeface="B Titr" panose="00000700000000000000" pitchFamily="2" charset="-78"/>
          </a:endParaRPr>
        </a:p>
      </dgm:t>
    </dgm:pt>
    <dgm:pt modelId="{B07BC495-1DC7-40F1-B8DB-394ED6AF4481}" type="parTrans" cxnId="{39D168AB-5DCE-4795-9FB1-009D90727C36}">
      <dgm:prSet/>
      <dgm:spPr/>
      <dgm:t>
        <a:bodyPr/>
        <a:lstStyle/>
        <a:p>
          <a:endParaRPr lang="en-US"/>
        </a:p>
      </dgm:t>
    </dgm:pt>
    <dgm:pt modelId="{09CD7B92-58A4-479E-A115-1E38A3612C93}" type="sibTrans" cxnId="{39D168AB-5DCE-4795-9FB1-009D90727C36}">
      <dgm:prSet/>
      <dgm:spPr/>
      <dgm:t>
        <a:bodyPr/>
        <a:lstStyle/>
        <a:p>
          <a:endParaRPr lang="en-US"/>
        </a:p>
      </dgm:t>
    </dgm:pt>
    <dgm:pt modelId="{ADB8F7B0-663B-4600-BDB7-5B053D7F8FA9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پاس دادن و پرتاب کردن</a:t>
          </a:r>
          <a:endParaRPr lang="en-US" dirty="0">
            <a:cs typeface="B Titr" panose="00000700000000000000" pitchFamily="2" charset="-78"/>
          </a:endParaRPr>
        </a:p>
      </dgm:t>
    </dgm:pt>
    <dgm:pt modelId="{4457275C-7531-4FA2-A6D5-CB3EDEE62294}" type="parTrans" cxnId="{4D521E8E-92B7-4946-991F-8A0EBFB51A1D}">
      <dgm:prSet/>
      <dgm:spPr/>
      <dgm:t>
        <a:bodyPr/>
        <a:lstStyle/>
        <a:p>
          <a:endParaRPr lang="en-US"/>
        </a:p>
      </dgm:t>
    </dgm:pt>
    <dgm:pt modelId="{C20BA7AF-D485-42E4-8F38-2569951D3085}" type="sibTrans" cxnId="{4D521E8E-92B7-4946-991F-8A0EBFB51A1D}">
      <dgm:prSet/>
      <dgm:spPr/>
      <dgm:t>
        <a:bodyPr/>
        <a:lstStyle/>
        <a:p>
          <a:endParaRPr lang="en-US"/>
        </a:p>
      </dgm:t>
    </dgm:pt>
    <dgm:pt modelId="{8171BD3D-A7FF-42E7-B3C5-907F445D7D38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دریافت کردن</a:t>
          </a:r>
          <a:endParaRPr lang="en-US" dirty="0">
            <a:cs typeface="B Titr" panose="00000700000000000000" pitchFamily="2" charset="-78"/>
          </a:endParaRPr>
        </a:p>
      </dgm:t>
    </dgm:pt>
    <dgm:pt modelId="{91277144-767A-401F-B70B-B013DA397DF1}" type="parTrans" cxnId="{75964F33-561E-425B-A8ED-6B45EF5376B2}">
      <dgm:prSet/>
      <dgm:spPr/>
      <dgm:t>
        <a:bodyPr/>
        <a:lstStyle/>
        <a:p>
          <a:endParaRPr lang="en-US"/>
        </a:p>
      </dgm:t>
    </dgm:pt>
    <dgm:pt modelId="{3D211AF9-1DE6-4126-BB35-C7CE1B09AC64}" type="sibTrans" cxnId="{75964F33-561E-425B-A8ED-6B45EF5376B2}">
      <dgm:prSet/>
      <dgm:spPr/>
      <dgm:t>
        <a:bodyPr/>
        <a:lstStyle/>
        <a:p>
          <a:endParaRPr lang="en-US"/>
        </a:p>
      </dgm:t>
    </dgm:pt>
    <dgm:pt modelId="{15AC57B8-16E0-4451-AA5F-8A7A664C54E5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کنترل توپ</a:t>
          </a:r>
          <a:endParaRPr lang="en-US" dirty="0">
            <a:cs typeface="B Titr" panose="00000700000000000000" pitchFamily="2" charset="-78"/>
          </a:endParaRPr>
        </a:p>
      </dgm:t>
    </dgm:pt>
    <dgm:pt modelId="{7A35264C-6531-4CE9-A180-00FD03E65DB5}" type="parTrans" cxnId="{9F7AE543-53CC-4B10-B861-2B6CB81706DD}">
      <dgm:prSet/>
      <dgm:spPr/>
      <dgm:t>
        <a:bodyPr/>
        <a:lstStyle/>
        <a:p>
          <a:endParaRPr lang="en-US"/>
        </a:p>
      </dgm:t>
    </dgm:pt>
    <dgm:pt modelId="{C5D5B5D4-46F1-4182-8B38-2A6DA9E9A1CA}" type="sibTrans" cxnId="{9F7AE543-53CC-4B10-B861-2B6CB81706DD}">
      <dgm:prSet/>
      <dgm:spPr/>
      <dgm:t>
        <a:bodyPr/>
        <a:lstStyle/>
        <a:p>
          <a:endParaRPr lang="en-US"/>
        </a:p>
      </dgm:t>
    </dgm:pt>
    <dgm:pt modelId="{884CC121-A9C2-478F-8283-66CACD47E2E1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فرودآمدن و هل دادن/ کشیدن</a:t>
          </a:r>
          <a:endParaRPr lang="en-US" dirty="0">
            <a:cs typeface="B Titr" panose="00000700000000000000" pitchFamily="2" charset="-78"/>
          </a:endParaRPr>
        </a:p>
      </dgm:t>
    </dgm:pt>
    <dgm:pt modelId="{3F79046A-71B7-4C38-BE77-EC215703C3E4}" type="parTrans" cxnId="{54BDB5E7-117B-4B69-AA7C-BE5F80E67976}">
      <dgm:prSet/>
      <dgm:spPr/>
      <dgm:t>
        <a:bodyPr/>
        <a:lstStyle/>
        <a:p>
          <a:endParaRPr lang="en-US"/>
        </a:p>
      </dgm:t>
    </dgm:pt>
    <dgm:pt modelId="{26357156-FBF0-460B-A3AF-56A1AC1DA8F2}" type="sibTrans" cxnId="{54BDB5E7-117B-4B69-AA7C-BE5F80E67976}">
      <dgm:prSet/>
      <dgm:spPr/>
      <dgm:t>
        <a:bodyPr/>
        <a:lstStyle/>
        <a:p>
          <a:endParaRPr lang="en-US"/>
        </a:p>
      </dgm:t>
    </dgm:pt>
    <dgm:pt modelId="{595D52EB-DC08-4293-A66C-5DF34B2487ED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تعادل و بالا رفتن</a:t>
          </a:r>
          <a:endParaRPr lang="en-US" dirty="0">
            <a:cs typeface="B Titr" panose="00000700000000000000" pitchFamily="2" charset="-78"/>
          </a:endParaRPr>
        </a:p>
      </dgm:t>
    </dgm:pt>
    <dgm:pt modelId="{01B590AF-E850-4264-BEBD-61327E21F1CA}" type="parTrans" cxnId="{FFD693E8-9E16-43F4-B0F8-7E36270C4239}">
      <dgm:prSet/>
      <dgm:spPr/>
      <dgm:t>
        <a:bodyPr/>
        <a:lstStyle/>
        <a:p>
          <a:endParaRPr lang="en-US"/>
        </a:p>
      </dgm:t>
    </dgm:pt>
    <dgm:pt modelId="{09C77452-08FC-4358-83AF-CCCA879A2DF8}" type="sibTrans" cxnId="{FFD693E8-9E16-43F4-B0F8-7E36270C4239}">
      <dgm:prSet/>
      <dgm:spPr/>
      <dgm:t>
        <a:bodyPr/>
        <a:lstStyle/>
        <a:p>
          <a:endParaRPr lang="en-US"/>
        </a:p>
      </dgm:t>
    </dgm:pt>
    <dgm:pt modelId="{B4CAB54A-F587-4E2D-8644-B09B197E3096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لی لی</a:t>
          </a:r>
          <a:endParaRPr lang="en-US" dirty="0">
            <a:cs typeface="B Titr" panose="00000700000000000000" pitchFamily="2" charset="-78"/>
          </a:endParaRPr>
        </a:p>
      </dgm:t>
    </dgm:pt>
    <dgm:pt modelId="{1FF2EC7F-9471-4B01-A62D-F8CDB6F6CEB2}" type="parTrans" cxnId="{64C99B27-9292-4608-A647-24E872BF5CB3}">
      <dgm:prSet/>
      <dgm:spPr/>
      <dgm:t>
        <a:bodyPr/>
        <a:lstStyle/>
        <a:p>
          <a:endParaRPr lang="en-US"/>
        </a:p>
      </dgm:t>
    </dgm:pt>
    <dgm:pt modelId="{1233FE66-7A1D-4CF5-A6BF-0D051CC08012}" type="sibTrans" cxnId="{64C99B27-9292-4608-A647-24E872BF5CB3}">
      <dgm:prSet/>
      <dgm:spPr/>
      <dgm:t>
        <a:bodyPr/>
        <a:lstStyle/>
        <a:p>
          <a:endParaRPr lang="en-US"/>
        </a:p>
      </dgm:t>
    </dgm:pt>
    <dgm:pt modelId="{BAAED5A3-BC06-4E6A-8E89-543A8E70EF89}">
      <dgm:prSet phldrT="[Text]"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یورتمه و سکسکه دویدن</a:t>
          </a:r>
          <a:endParaRPr lang="en-US" dirty="0">
            <a:cs typeface="B Titr" panose="00000700000000000000" pitchFamily="2" charset="-78"/>
          </a:endParaRPr>
        </a:p>
      </dgm:t>
    </dgm:pt>
    <dgm:pt modelId="{0120A5BD-1078-46D0-A19F-33C6641CF4EF}" type="parTrans" cxnId="{803179BB-0075-4FB1-BDDB-F8D5807913A6}">
      <dgm:prSet/>
      <dgm:spPr/>
      <dgm:t>
        <a:bodyPr/>
        <a:lstStyle/>
        <a:p>
          <a:endParaRPr lang="en-US"/>
        </a:p>
      </dgm:t>
    </dgm:pt>
    <dgm:pt modelId="{152B6F00-3984-49B6-9910-224C194A2B25}" type="sibTrans" cxnId="{803179BB-0075-4FB1-BDDB-F8D5807913A6}">
      <dgm:prSet/>
      <dgm:spPr/>
      <dgm:t>
        <a:bodyPr/>
        <a:lstStyle/>
        <a:p>
          <a:endParaRPr lang="en-US"/>
        </a:p>
      </dgm:t>
    </dgm:pt>
    <dgm:pt modelId="{BEEE28F3-938C-4993-9871-C4FF8CEDE4C2}" type="pres">
      <dgm:prSet presAssocID="{34E3ECCA-9000-4819-AF40-24CD1424BA87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58238-D370-446F-9C86-F00CA1D0B1D2}" type="pres">
      <dgm:prSet presAssocID="{32DCA9EB-6B3A-4DAF-821A-2D509DCA8175}" presName="composite" presStyleCnt="0"/>
      <dgm:spPr/>
    </dgm:pt>
    <dgm:pt modelId="{CBCC6F8B-FE67-4E68-9E9C-97F483CEBB8E}" type="pres">
      <dgm:prSet presAssocID="{32DCA9EB-6B3A-4DAF-821A-2D509DCA81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D7B50-1279-4B46-A554-01EF0DF6131C}" type="pres">
      <dgm:prSet presAssocID="{32DCA9EB-6B3A-4DAF-821A-2D509DCA817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21F93-9719-46B1-9847-583AEEA177BD}" type="pres">
      <dgm:prSet presAssocID="{D59BE01D-CC3C-4F42-B698-EC29FB786557}" presName="space" presStyleCnt="0"/>
      <dgm:spPr/>
    </dgm:pt>
    <dgm:pt modelId="{D8AF9D99-BF7C-4B70-97D8-82DEC0CC139D}" type="pres">
      <dgm:prSet presAssocID="{22190403-7C25-47BF-B5E9-EFDA68998C43}" presName="composite" presStyleCnt="0"/>
      <dgm:spPr/>
    </dgm:pt>
    <dgm:pt modelId="{80E19E99-DB19-47AA-8CBE-BEB4B5AB0441}" type="pres">
      <dgm:prSet presAssocID="{22190403-7C25-47BF-B5E9-EFDA68998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38FCF-9539-4DDB-B255-FEFDAF3827DB}" type="pres">
      <dgm:prSet presAssocID="{22190403-7C25-47BF-B5E9-EFDA68998C4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8B3F7-84FE-4C4F-BCC4-B2F503FF8E8C}" type="pres">
      <dgm:prSet presAssocID="{FEE512DE-D03A-4CDA-A013-DE629B76C051}" presName="space" presStyleCnt="0"/>
      <dgm:spPr/>
    </dgm:pt>
    <dgm:pt modelId="{29CE115B-957E-47BA-955B-BB641DD1CF83}" type="pres">
      <dgm:prSet presAssocID="{56CCC068-1CBF-43F2-BE7E-4601C5FDFE0D}" presName="composite" presStyleCnt="0"/>
      <dgm:spPr/>
    </dgm:pt>
    <dgm:pt modelId="{9AD4AE19-E0BE-41A6-BB74-F150FA714496}" type="pres">
      <dgm:prSet presAssocID="{56CCC068-1CBF-43F2-BE7E-4601C5FDFE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599D6-7C85-4300-9EC7-9B37147CB6D9}" type="pres">
      <dgm:prSet presAssocID="{56CCC068-1CBF-43F2-BE7E-4601C5FDFE0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D99177-4096-4BAF-BD6E-FF5D31E4F1CE}" srcId="{34E3ECCA-9000-4819-AF40-24CD1424BA87}" destId="{32DCA9EB-6B3A-4DAF-821A-2D509DCA8175}" srcOrd="0" destOrd="0" parTransId="{7E1969F3-551C-4A78-A8D4-159C100CF452}" sibTransId="{D59BE01D-CC3C-4F42-B698-EC29FB786557}"/>
    <dgm:cxn modelId="{FFD693E8-9E16-43F4-B0F8-7E36270C4239}" srcId="{56CCC068-1CBF-43F2-BE7E-4601C5FDFE0D}" destId="{595D52EB-DC08-4293-A66C-5DF34B2487ED}" srcOrd="2" destOrd="0" parTransId="{01B590AF-E850-4264-BEBD-61327E21F1CA}" sibTransId="{09C77452-08FC-4358-83AF-CCCA879A2DF8}"/>
    <dgm:cxn modelId="{068FD9FF-05BD-4D41-9EC3-C7791ED9D727}" srcId="{56CCC068-1CBF-43F2-BE7E-4601C5FDFE0D}" destId="{9032A59D-C84F-47F3-9133-B80F27E04BAC}" srcOrd="0" destOrd="0" parTransId="{15BE1C76-8D37-4E2F-BF7A-1FF7B81339E7}" sibTransId="{4C1A9EA3-DB90-4CCB-8464-20E57A2820AD}"/>
    <dgm:cxn modelId="{35A11351-A1D5-4FD4-9B7E-3DD410FDA928}" srcId="{22190403-7C25-47BF-B5E9-EFDA68998C43}" destId="{722461CD-9067-4589-BC6B-5C96682CE0F7}" srcOrd="0" destOrd="0" parTransId="{F7CAC11F-7148-408D-9A8B-41E76FE59AB6}" sibTransId="{11CCCFA4-314E-454B-A530-B14C555BC4F5}"/>
    <dgm:cxn modelId="{B5E8BA29-8465-46F8-8745-3B9993FB81DE}" type="presOf" srcId="{738C7B1A-438D-4832-BC6A-6B7F2FDD2C38}" destId="{68BD7B50-1279-4B46-A554-01EF0DF6131C}" srcOrd="0" destOrd="1" presId="urn:microsoft.com/office/officeart/2005/8/layout/hList1"/>
    <dgm:cxn modelId="{4D521E8E-92B7-4946-991F-8A0EBFB51A1D}" srcId="{22190403-7C25-47BF-B5E9-EFDA68998C43}" destId="{ADB8F7B0-663B-4600-BDB7-5B053D7F8FA9}" srcOrd="1" destOrd="0" parTransId="{4457275C-7531-4FA2-A6D5-CB3EDEE62294}" sibTransId="{C20BA7AF-D485-42E4-8F38-2569951D3085}"/>
    <dgm:cxn modelId="{FD1597E6-DF41-4631-80C6-D66488AB063D}" srcId="{32DCA9EB-6B3A-4DAF-821A-2D509DCA8175}" destId="{EBDE6C8D-C801-40B0-90FF-A3968725C38B}" srcOrd="0" destOrd="0" parTransId="{ABDEC2DE-AE14-476F-B611-B12BA521BB49}" sibTransId="{06D02C08-29DD-4077-B200-31BA14A745E7}"/>
    <dgm:cxn modelId="{5A6AF5ED-06BD-485C-B27B-AA88D6B4B53E}" srcId="{34E3ECCA-9000-4819-AF40-24CD1424BA87}" destId="{22190403-7C25-47BF-B5E9-EFDA68998C43}" srcOrd="1" destOrd="0" parTransId="{0CA00636-3748-42F0-8503-06E8A2F49BA2}" sibTransId="{FEE512DE-D03A-4CDA-A013-DE629B76C051}"/>
    <dgm:cxn modelId="{4B2B69B2-DC5F-461D-94EC-275E9D84E0D3}" type="presOf" srcId="{884CC121-A9C2-478F-8283-66CACD47E2E1}" destId="{6D7599D6-7C85-4300-9EC7-9B37147CB6D9}" srcOrd="0" destOrd="1" presId="urn:microsoft.com/office/officeart/2005/8/layout/hList1"/>
    <dgm:cxn modelId="{67F05382-78BB-46F5-B60B-4E6B1645808F}" type="presOf" srcId="{722461CD-9067-4589-BC6B-5C96682CE0F7}" destId="{FFC38FCF-9539-4DDB-B255-FEFDAF3827DB}" srcOrd="0" destOrd="0" presId="urn:microsoft.com/office/officeart/2005/8/layout/hList1"/>
    <dgm:cxn modelId="{1BBE7AE9-732B-41D6-965B-4326B2761A51}" type="presOf" srcId="{B4CAB54A-F587-4E2D-8644-B09B197E3096}" destId="{68BD7B50-1279-4B46-A554-01EF0DF6131C}" srcOrd="0" destOrd="3" presId="urn:microsoft.com/office/officeart/2005/8/layout/hList1"/>
    <dgm:cxn modelId="{0D49D95B-8054-4314-AE62-F372EB185754}" type="presOf" srcId="{32DCA9EB-6B3A-4DAF-821A-2D509DCA8175}" destId="{CBCC6F8B-FE67-4E68-9E9C-97F483CEBB8E}" srcOrd="0" destOrd="0" presId="urn:microsoft.com/office/officeart/2005/8/layout/hList1"/>
    <dgm:cxn modelId="{E2090378-576A-455A-AD19-2E671D40F347}" type="presOf" srcId="{56CCC068-1CBF-43F2-BE7E-4601C5FDFE0D}" destId="{9AD4AE19-E0BE-41A6-BB74-F150FA714496}" srcOrd="0" destOrd="0" presId="urn:microsoft.com/office/officeart/2005/8/layout/hList1"/>
    <dgm:cxn modelId="{C7BBA678-5C9B-4DBA-B2AA-0C17F2D0C4E7}" type="presOf" srcId="{BAAED5A3-BC06-4E6A-8E89-543A8E70EF89}" destId="{68BD7B50-1279-4B46-A554-01EF0DF6131C}" srcOrd="0" destOrd="4" presId="urn:microsoft.com/office/officeart/2005/8/layout/hList1"/>
    <dgm:cxn modelId="{803179BB-0075-4FB1-BDDB-F8D5807913A6}" srcId="{32DCA9EB-6B3A-4DAF-821A-2D509DCA8175}" destId="{BAAED5A3-BC06-4E6A-8E89-543A8E70EF89}" srcOrd="4" destOrd="0" parTransId="{0120A5BD-1078-46D0-A19F-33C6641CF4EF}" sibTransId="{152B6F00-3984-49B6-9910-224C194A2B25}"/>
    <dgm:cxn modelId="{F651B4DB-6899-46F0-BB1A-A38CA10180DA}" type="presOf" srcId="{8171BD3D-A7FF-42E7-B3C5-907F445D7D38}" destId="{FFC38FCF-9539-4DDB-B255-FEFDAF3827DB}" srcOrd="0" destOrd="2" presId="urn:microsoft.com/office/officeart/2005/8/layout/hList1"/>
    <dgm:cxn modelId="{BDCCAA4B-EBB6-4A63-96E6-04B73883681E}" type="presOf" srcId="{9032A59D-C84F-47F3-9133-B80F27E04BAC}" destId="{6D7599D6-7C85-4300-9EC7-9B37147CB6D9}" srcOrd="0" destOrd="0" presId="urn:microsoft.com/office/officeart/2005/8/layout/hList1"/>
    <dgm:cxn modelId="{7D219FE1-398D-4F19-9E9E-E2B461FBEA85}" type="presOf" srcId="{34E3ECCA-9000-4819-AF40-24CD1424BA87}" destId="{BEEE28F3-938C-4993-9871-C4FF8CEDE4C2}" srcOrd="0" destOrd="0" presId="urn:microsoft.com/office/officeart/2005/8/layout/hList1"/>
    <dgm:cxn modelId="{9F7AE543-53CC-4B10-B861-2B6CB81706DD}" srcId="{22190403-7C25-47BF-B5E9-EFDA68998C43}" destId="{15AC57B8-16E0-4451-AA5F-8A7A664C54E5}" srcOrd="3" destOrd="0" parTransId="{7A35264C-6531-4CE9-A180-00FD03E65DB5}" sibTransId="{C5D5B5D4-46F1-4182-8B38-2A6DA9E9A1CA}"/>
    <dgm:cxn modelId="{75964F33-561E-425B-A8ED-6B45EF5376B2}" srcId="{22190403-7C25-47BF-B5E9-EFDA68998C43}" destId="{8171BD3D-A7FF-42E7-B3C5-907F445D7D38}" srcOrd="2" destOrd="0" parTransId="{91277144-767A-401F-B70B-B013DA397DF1}" sibTransId="{3D211AF9-1DE6-4126-BB35-C7CE1B09AC64}"/>
    <dgm:cxn modelId="{BE269412-44F3-4C7A-8AD5-B81E548DC2CC}" type="presOf" srcId="{15AC57B8-16E0-4451-AA5F-8A7A664C54E5}" destId="{FFC38FCF-9539-4DDB-B255-FEFDAF3827DB}" srcOrd="0" destOrd="3" presId="urn:microsoft.com/office/officeart/2005/8/layout/hList1"/>
    <dgm:cxn modelId="{CE1D02C0-FFE6-4321-910F-A3BB32D24361}" srcId="{32DCA9EB-6B3A-4DAF-821A-2D509DCA8175}" destId="{738C7B1A-438D-4832-BC6A-6B7F2FDD2C38}" srcOrd="1" destOrd="0" parTransId="{0EECC7AF-020F-4550-B952-42975279E7E3}" sibTransId="{E5C09D3E-5764-43C2-8B2F-1CAE8D7FC474}"/>
    <dgm:cxn modelId="{CD34CBC1-272C-4486-A825-2D6644E9F9E2}" type="presOf" srcId="{EBDE6C8D-C801-40B0-90FF-A3968725C38B}" destId="{68BD7B50-1279-4B46-A554-01EF0DF6131C}" srcOrd="0" destOrd="0" presId="urn:microsoft.com/office/officeart/2005/8/layout/hList1"/>
    <dgm:cxn modelId="{64C99B27-9292-4608-A647-24E872BF5CB3}" srcId="{32DCA9EB-6B3A-4DAF-821A-2D509DCA8175}" destId="{B4CAB54A-F587-4E2D-8644-B09B197E3096}" srcOrd="3" destOrd="0" parTransId="{1FF2EC7F-9471-4B01-A62D-F8CDB6F6CEB2}" sibTransId="{1233FE66-7A1D-4CF5-A6BF-0D051CC08012}"/>
    <dgm:cxn modelId="{06945A10-9318-432D-A804-8E1B3591CD68}" type="presOf" srcId="{22190403-7C25-47BF-B5E9-EFDA68998C43}" destId="{80E19E99-DB19-47AA-8CBE-BEB4B5AB0441}" srcOrd="0" destOrd="0" presId="urn:microsoft.com/office/officeart/2005/8/layout/hList1"/>
    <dgm:cxn modelId="{5ADDCE1A-5BAE-461D-8E24-FEF800F64BFD}" type="presOf" srcId="{595D52EB-DC08-4293-A66C-5DF34B2487ED}" destId="{6D7599D6-7C85-4300-9EC7-9B37147CB6D9}" srcOrd="0" destOrd="2" presId="urn:microsoft.com/office/officeart/2005/8/layout/hList1"/>
    <dgm:cxn modelId="{54BDB5E7-117B-4B69-AA7C-BE5F80E67976}" srcId="{56CCC068-1CBF-43F2-BE7E-4601C5FDFE0D}" destId="{884CC121-A9C2-478F-8283-66CACD47E2E1}" srcOrd="1" destOrd="0" parTransId="{3F79046A-71B7-4C38-BE77-EC215703C3E4}" sibTransId="{26357156-FBF0-460B-A3AF-56A1AC1DA8F2}"/>
    <dgm:cxn modelId="{5A1DF2B6-E02C-45C3-B84C-62D79C48E73F}" type="presOf" srcId="{8A43F0FC-EABF-41AD-BBE8-82A7306E3F05}" destId="{68BD7B50-1279-4B46-A554-01EF0DF6131C}" srcOrd="0" destOrd="2" presId="urn:microsoft.com/office/officeart/2005/8/layout/hList1"/>
    <dgm:cxn modelId="{C5C4F7FB-9D23-4560-9DA1-D11981C18424}" type="presOf" srcId="{ADB8F7B0-663B-4600-BDB7-5B053D7F8FA9}" destId="{FFC38FCF-9539-4DDB-B255-FEFDAF3827DB}" srcOrd="0" destOrd="1" presId="urn:microsoft.com/office/officeart/2005/8/layout/hList1"/>
    <dgm:cxn modelId="{2424C871-10DA-47A0-B68B-7639AF5AE170}" srcId="{34E3ECCA-9000-4819-AF40-24CD1424BA87}" destId="{56CCC068-1CBF-43F2-BE7E-4601C5FDFE0D}" srcOrd="2" destOrd="0" parTransId="{87A52450-89C2-4C4A-8129-F9786D508D27}" sibTransId="{A91D42BF-1378-43FB-A302-A60E187F5046}"/>
    <dgm:cxn modelId="{39D168AB-5DCE-4795-9FB1-009D90727C36}" srcId="{32DCA9EB-6B3A-4DAF-821A-2D509DCA8175}" destId="{8A43F0FC-EABF-41AD-BBE8-82A7306E3F05}" srcOrd="2" destOrd="0" parTransId="{B07BC495-1DC7-40F1-B8DB-394ED6AF4481}" sibTransId="{09CD7B92-58A4-479E-A115-1E38A3612C93}"/>
    <dgm:cxn modelId="{CF8FF813-1653-428B-936E-0E9961609DB9}" type="presParOf" srcId="{BEEE28F3-938C-4993-9871-C4FF8CEDE4C2}" destId="{24F58238-D370-446F-9C86-F00CA1D0B1D2}" srcOrd="0" destOrd="0" presId="urn:microsoft.com/office/officeart/2005/8/layout/hList1"/>
    <dgm:cxn modelId="{9DC03B3E-E7E8-447B-96EE-B590AB14D3CF}" type="presParOf" srcId="{24F58238-D370-446F-9C86-F00CA1D0B1D2}" destId="{CBCC6F8B-FE67-4E68-9E9C-97F483CEBB8E}" srcOrd="0" destOrd="0" presId="urn:microsoft.com/office/officeart/2005/8/layout/hList1"/>
    <dgm:cxn modelId="{224547E7-9F95-4C74-B3ED-C4185929410A}" type="presParOf" srcId="{24F58238-D370-446F-9C86-F00CA1D0B1D2}" destId="{68BD7B50-1279-4B46-A554-01EF0DF6131C}" srcOrd="1" destOrd="0" presId="urn:microsoft.com/office/officeart/2005/8/layout/hList1"/>
    <dgm:cxn modelId="{69CA558B-8B3E-406B-B5CD-8B66184044D1}" type="presParOf" srcId="{BEEE28F3-938C-4993-9871-C4FF8CEDE4C2}" destId="{B6C21F93-9719-46B1-9847-583AEEA177BD}" srcOrd="1" destOrd="0" presId="urn:microsoft.com/office/officeart/2005/8/layout/hList1"/>
    <dgm:cxn modelId="{C747D707-8872-42EC-9135-7E075AFF7B07}" type="presParOf" srcId="{BEEE28F3-938C-4993-9871-C4FF8CEDE4C2}" destId="{D8AF9D99-BF7C-4B70-97D8-82DEC0CC139D}" srcOrd="2" destOrd="0" presId="urn:microsoft.com/office/officeart/2005/8/layout/hList1"/>
    <dgm:cxn modelId="{22C63927-1026-47D4-9040-D05355143F15}" type="presParOf" srcId="{D8AF9D99-BF7C-4B70-97D8-82DEC0CC139D}" destId="{80E19E99-DB19-47AA-8CBE-BEB4B5AB0441}" srcOrd="0" destOrd="0" presId="urn:microsoft.com/office/officeart/2005/8/layout/hList1"/>
    <dgm:cxn modelId="{4D317CFA-85B4-49DB-AC36-EF2760CC759C}" type="presParOf" srcId="{D8AF9D99-BF7C-4B70-97D8-82DEC0CC139D}" destId="{FFC38FCF-9539-4DDB-B255-FEFDAF3827DB}" srcOrd="1" destOrd="0" presId="urn:microsoft.com/office/officeart/2005/8/layout/hList1"/>
    <dgm:cxn modelId="{B665003D-BE49-49A9-B8E3-D9694BD02CAC}" type="presParOf" srcId="{BEEE28F3-938C-4993-9871-C4FF8CEDE4C2}" destId="{5EE8B3F7-84FE-4C4F-BCC4-B2F503FF8E8C}" srcOrd="3" destOrd="0" presId="urn:microsoft.com/office/officeart/2005/8/layout/hList1"/>
    <dgm:cxn modelId="{3625F4EB-DACD-4DE8-BE21-AC7D2021449F}" type="presParOf" srcId="{BEEE28F3-938C-4993-9871-C4FF8CEDE4C2}" destId="{29CE115B-957E-47BA-955B-BB641DD1CF83}" srcOrd="4" destOrd="0" presId="urn:microsoft.com/office/officeart/2005/8/layout/hList1"/>
    <dgm:cxn modelId="{CF13FB72-F352-4152-80B6-1797B52511DA}" type="presParOf" srcId="{29CE115B-957E-47BA-955B-BB641DD1CF83}" destId="{9AD4AE19-E0BE-41A6-BB74-F150FA714496}" srcOrd="0" destOrd="0" presId="urn:microsoft.com/office/officeart/2005/8/layout/hList1"/>
    <dgm:cxn modelId="{00B83267-4EA5-4904-9EF1-3E8FE00EA191}" type="presParOf" srcId="{29CE115B-957E-47BA-955B-BB641DD1CF83}" destId="{6D7599D6-7C85-4300-9EC7-9B37147CB6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76B11-52A5-4604-A662-452DF76848E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831E7F-9751-4757-9822-DAB4BAB1A73F}">
      <dgm:prSet custT="1"/>
      <dgm:spPr/>
      <dgm:t>
        <a:bodyPr/>
        <a:lstStyle/>
        <a:p>
          <a:pPr algn="r" rtl="1"/>
          <a:r>
            <a:rPr lang="fa-IR" sz="2400" baseline="0" dirty="0">
              <a:solidFill>
                <a:srgbClr val="FFFF00"/>
              </a:solidFill>
              <a:cs typeface="B Titr" panose="00000700000000000000" pitchFamily="2" charset="-78"/>
            </a:rPr>
            <a:t>مشارکت</a:t>
          </a:r>
          <a:r>
            <a:rPr lang="fa-IR" sz="2400" baseline="0" dirty="0">
              <a:cs typeface="B Titr" panose="00000700000000000000" pitchFamily="2" charset="-78"/>
            </a:rPr>
            <a:t>حداکثری در فعالیت ها</a:t>
          </a:r>
          <a:endParaRPr lang="en-US" sz="2400" dirty="0">
            <a:cs typeface="B Titr" panose="00000700000000000000" pitchFamily="2" charset="-78"/>
          </a:endParaRPr>
        </a:p>
      </dgm:t>
    </dgm:pt>
    <dgm:pt modelId="{F955833E-CA0E-4EC1-A465-58A3962E18DB}" type="parTrans" cxnId="{1A8CBE38-03BC-46B3-AB30-A71442A27263}">
      <dgm:prSet/>
      <dgm:spPr/>
      <dgm:t>
        <a:bodyPr/>
        <a:lstStyle/>
        <a:p>
          <a:endParaRPr lang="en-US"/>
        </a:p>
      </dgm:t>
    </dgm:pt>
    <dgm:pt modelId="{8CF4144F-2FFA-4EF7-AAF2-66155A66D9BC}" type="sibTrans" cxnId="{1A8CBE38-03BC-46B3-AB30-A71442A27263}">
      <dgm:prSet/>
      <dgm:spPr/>
      <dgm:t>
        <a:bodyPr/>
        <a:lstStyle/>
        <a:p>
          <a:endParaRPr lang="en-US"/>
        </a:p>
      </dgm:t>
    </dgm:pt>
    <dgm:pt modelId="{412873C1-B595-46E5-B805-F5EE760FEC18}">
      <dgm:prSet custT="1"/>
      <dgm:spPr/>
      <dgm:t>
        <a:bodyPr/>
        <a:lstStyle/>
        <a:p>
          <a:pPr algn="r" rtl="1"/>
          <a:r>
            <a:rPr lang="fa-IR" sz="2400" baseline="0" dirty="0">
              <a:cs typeface="B Titr" panose="00000700000000000000" pitchFamily="2" charset="-78"/>
            </a:rPr>
            <a:t>رفتار عادلانه و با ثبات</a:t>
          </a:r>
          <a:r>
            <a:rPr lang="fa-IR" sz="2400" baseline="0" dirty="0">
              <a:solidFill>
                <a:srgbClr val="FFFF00"/>
              </a:solidFill>
              <a:cs typeface="B Titr" panose="00000700000000000000" pitchFamily="2" charset="-78"/>
            </a:rPr>
            <a:t>مربی</a:t>
          </a:r>
          <a:endParaRPr lang="en-US" sz="24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DB2CFFD4-91C2-4CD4-B679-ECAFC609F781}" type="parTrans" cxnId="{ED6BB9F0-DE1E-4E6E-A557-6A6558A0272A}">
      <dgm:prSet/>
      <dgm:spPr/>
      <dgm:t>
        <a:bodyPr/>
        <a:lstStyle/>
        <a:p>
          <a:endParaRPr lang="en-US"/>
        </a:p>
      </dgm:t>
    </dgm:pt>
    <dgm:pt modelId="{A4A0FA4E-D35C-43E9-91F5-3F8925ED87C3}" type="sibTrans" cxnId="{ED6BB9F0-DE1E-4E6E-A557-6A6558A0272A}">
      <dgm:prSet/>
      <dgm:spPr/>
      <dgm:t>
        <a:bodyPr/>
        <a:lstStyle/>
        <a:p>
          <a:endParaRPr lang="en-US"/>
        </a:p>
      </dgm:t>
    </dgm:pt>
    <dgm:pt modelId="{D140CCFA-F41E-42E5-8FFE-9210EF959C77}">
      <dgm:prSet custT="1"/>
      <dgm:spPr/>
      <dgm:t>
        <a:bodyPr/>
        <a:lstStyle/>
        <a:p>
          <a:pPr algn="r" rtl="1"/>
          <a:r>
            <a:rPr lang="fa-IR" sz="2400" baseline="0" dirty="0">
              <a:cs typeface="B Titr" panose="00000700000000000000" pitchFamily="2" charset="-78"/>
            </a:rPr>
            <a:t>شرکت دادن کودکان در برخی</a:t>
          </a:r>
          <a:r>
            <a:rPr lang="fa-IR" sz="2400" baseline="0" dirty="0">
              <a:solidFill>
                <a:srgbClr val="FFFF00"/>
              </a:solidFill>
              <a:cs typeface="B Titr" panose="00000700000000000000" pitchFamily="2" charset="-78"/>
            </a:rPr>
            <a:t>تصمیمات</a:t>
          </a:r>
          <a:endParaRPr lang="en-US" sz="24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134A2E4E-08D0-4990-87FC-697CDDEA74BF}" type="parTrans" cxnId="{89C9BA6C-207D-495F-802A-1044AD3CEDEA}">
      <dgm:prSet/>
      <dgm:spPr/>
      <dgm:t>
        <a:bodyPr/>
        <a:lstStyle/>
        <a:p>
          <a:endParaRPr lang="en-US"/>
        </a:p>
      </dgm:t>
    </dgm:pt>
    <dgm:pt modelId="{7D24F17B-C350-4EC9-AC3C-18960B745490}" type="sibTrans" cxnId="{89C9BA6C-207D-495F-802A-1044AD3CEDEA}">
      <dgm:prSet/>
      <dgm:spPr/>
      <dgm:t>
        <a:bodyPr/>
        <a:lstStyle/>
        <a:p>
          <a:endParaRPr lang="en-US"/>
        </a:p>
      </dgm:t>
    </dgm:pt>
    <dgm:pt modelId="{5505865E-F17E-42C4-8287-929A45356B9C}">
      <dgm:prSet custT="1"/>
      <dgm:spPr/>
      <dgm:t>
        <a:bodyPr/>
        <a:lstStyle/>
        <a:p>
          <a:pPr algn="r" rtl="1"/>
          <a:r>
            <a:rPr lang="fa-IR" sz="2400" baseline="0" dirty="0">
              <a:solidFill>
                <a:srgbClr val="FFFF00"/>
              </a:solidFill>
              <a:cs typeface="B Titr" panose="00000700000000000000" pitchFamily="2" charset="-78"/>
            </a:rPr>
            <a:t>بازخورد</a:t>
          </a:r>
          <a:r>
            <a:rPr lang="fa-IR" sz="2400" baseline="0" dirty="0">
              <a:cs typeface="B Titr" panose="00000700000000000000" pitchFamily="2" charset="-78"/>
            </a:rPr>
            <a:t>برای موفقیت نه شکست</a:t>
          </a:r>
          <a:endParaRPr lang="en-US" sz="2400" baseline="0" dirty="0">
            <a:cs typeface="B Titr" panose="00000700000000000000" pitchFamily="2" charset="-78"/>
          </a:endParaRPr>
        </a:p>
      </dgm:t>
    </dgm:pt>
    <dgm:pt modelId="{AD77353E-A3D0-4885-964A-EAD1D01897E8}" type="parTrans" cxnId="{2877774C-EF2C-4058-8741-C9F1E355E4B3}">
      <dgm:prSet/>
      <dgm:spPr/>
      <dgm:t>
        <a:bodyPr/>
        <a:lstStyle/>
        <a:p>
          <a:endParaRPr lang="en-US"/>
        </a:p>
      </dgm:t>
    </dgm:pt>
    <dgm:pt modelId="{D21278B9-986D-4E69-8FE3-16B872F81CCD}" type="sibTrans" cxnId="{2877774C-EF2C-4058-8741-C9F1E355E4B3}">
      <dgm:prSet/>
      <dgm:spPr/>
      <dgm:t>
        <a:bodyPr/>
        <a:lstStyle/>
        <a:p>
          <a:endParaRPr lang="en-US"/>
        </a:p>
      </dgm:t>
    </dgm:pt>
    <dgm:pt modelId="{0E50CB47-EB8A-4961-9604-83E9EB4F6608}" type="pres">
      <dgm:prSet presAssocID="{63A76B11-52A5-4604-A662-452DF76848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FAABBD-25CA-4613-91A0-CA89A758248A}" type="pres">
      <dgm:prSet presAssocID="{52831E7F-9751-4757-9822-DAB4BAB1A7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1A7C4-742F-4156-94A6-CA7483D05E7D}" type="pres">
      <dgm:prSet presAssocID="{8CF4144F-2FFA-4EF7-AAF2-66155A66D9BC}" presName="spacer" presStyleCnt="0"/>
      <dgm:spPr/>
    </dgm:pt>
    <dgm:pt modelId="{3F7B04AD-FEA7-4866-ADC2-48CEAC009682}" type="pres">
      <dgm:prSet presAssocID="{412873C1-B595-46E5-B805-F5EE760FEC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FC742-485A-4E8A-860E-A659564730AF}" type="pres">
      <dgm:prSet presAssocID="{A4A0FA4E-D35C-43E9-91F5-3F8925ED87C3}" presName="spacer" presStyleCnt="0"/>
      <dgm:spPr/>
    </dgm:pt>
    <dgm:pt modelId="{F7BFD5A1-092C-44F7-8D4A-E18972728865}" type="pres">
      <dgm:prSet presAssocID="{D140CCFA-F41E-42E5-8FFE-9210EF959C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F39B5-A8C9-4F6F-8A36-48A58E1220D2}" type="pres">
      <dgm:prSet presAssocID="{7D24F17B-C350-4EC9-AC3C-18960B745490}" presName="spacer" presStyleCnt="0"/>
      <dgm:spPr/>
    </dgm:pt>
    <dgm:pt modelId="{DF7CE125-3ED2-49D3-A103-CC875138AA6F}" type="pres">
      <dgm:prSet presAssocID="{5505865E-F17E-42C4-8287-929A45356B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F4A787-9FCB-4000-BF57-BFF450DA2BC4}" type="presOf" srcId="{63A76B11-52A5-4604-A662-452DF76848EE}" destId="{0E50CB47-EB8A-4961-9604-83E9EB4F6608}" srcOrd="0" destOrd="0" presId="urn:microsoft.com/office/officeart/2005/8/layout/vList2"/>
    <dgm:cxn modelId="{ED6BB9F0-DE1E-4E6E-A557-6A6558A0272A}" srcId="{63A76B11-52A5-4604-A662-452DF76848EE}" destId="{412873C1-B595-46E5-B805-F5EE760FEC18}" srcOrd="1" destOrd="0" parTransId="{DB2CFFD4-91C2-4CD4-B679-ECAFC609F781}" sibTransId="{A4A0FA4E-D35C-43E9-91F5-3F8925ED87C3}"/>
    <dgm:cxn modelId="{B64DF3D0-F95C-4502-B87E-2F230CE938CB}" type="presOf" srcId="{D140CCFA-F41E-42E5-8FFE-9210EF959C77}" destId="{F7BFD5A1-092C-44F7-8D4A-E18972728865}" srcOrd="0" destOrd="0" presId="urn:microsoft.com/office/officeart/2005/8/layout/vList2"/>
    <dgm:cxn modelId="{2877774C-EF2C-4058-8741-C9F1E355E4B3}" srcId="{63A76B11-52A5-4604-A662-452DF76848EE}" destId="{5505865E-F17E-42C4-8287-929A45356B9C}" srcOrd="3" destOrd="0" parTransId="{AD77353E-A3D0-4885-964A-EAD1D01897E8}" sibTransId="{D21278B9-986D-4E69-8FE3-16B872F81CCD}"/>
    <dgm:cxn modelId="{D9CA4EE7-1BF6-4988-A8EB-5AFBCCEEC824}" type="presOf" srcId="{5505865E-F17E-42C4-8287-929A45356B9C}" destId="{DF7CE125-3ED2-49D3-A103-CC875138AA6F}" srcOrd="0" destOrd="0" presId="urn:microsoft.com/office/officeart/2005/8/layout/vList2"/>
    <dgm:cxn modelId="{89C9BA6C-207D-495F-802A-1044AD3CEDEA}" srcId="{63A76B11-52A5-4604-A662-452DF76848EE}" destId="{D140CCFA-F41E-42E5-8FFE-9210EF959C77}" srcOrd="2" destOrd="0" parTransId="{134A2E4E-08D0-4990-87FC-697CDDEA74BF}" sibTransId="{7D24F17B-C350-4EC9-AC3C-18960B745490}"/>
    <dgm:cxn modelId="{869A72B5-1B29-4A87-8C34-8CC2DA9E17E6}" type="presOf" srcId="{52831E7F-9751-4757-9822-DAB4BAB1A73F}" destId="{98FAABBD-25CA-4613-91A0-CA89A758248A}" srcOrd="0" destOrd="0" presId="urn:microsoft.com/office/officeart/2005/8/layout/vList2"/>
    <dgm:cxn modelId="{1A8CBE38-03BC-46B3-AB30-A71442A27263}" srcId="{63A76B11-52A5-4604-A662-452DF76848EE}" destId="{52831E7F-9751-4757-9822-DAB4BAB1A73F}" srcOrd="0" destOrd="0" parTransId="{F955833E-CA0E-4EC1-A465-58A3962E18DB}" sibTransId="{8CF4144F-2FFA-4EF7-AAF2-66155A66D9BC}"/>
    <dgm:cxn modelId="{1A338969-49A3-4051-8254-EA5E09937522}" type="presOf" srcId="{412873C1-B595-46E5-B805-F5EE760FEC18}" destId="{3F7B04AD-FEA7-4866-ADC2-48CEAC009682}" srcOrd="0" destOrd="0" presId="urn:microsoft.com/office/officeart/2005/8/layout/vList2"/>
    <dgm:cxn modelId="{4D1DA311-8EAA-4475-AE18-38E9CA6D97B7}" type="presParOf" srcId="{0E50CB47-EB8A-4961-9604-83E9EB4F6608}" destId="{98FAABBD-25CA-4613-91A0-CA89A758248A}" srcOrd="0" destOrd="0" presId="urn:microsoft.com/office/officeart/2005/8/layout/vList2"/>
    <dgm:cxn modelId="{9E8004D5-F58F-4523-AFA0-19AD720D2D04}" type="presParOf" srcId="{0E50CB47-EB8A-4961-9604-83E9EB4F6608}" destId="{8051A7C4-742F-4156-94A6-CA7483D05E7D}" srcOrd="1" destOrd="0" presId="urn:microsoft.com/office/officeart/2005/8/layout/vList2"/>
    <dgm:cxn modelId="{737CABD1-B9F8-4923-AC1A-584A4852066E}" type="presParOf" srcId="{0E50CB47-EB8A-4961-9604-83E9EB4F6608}" destId="{3F7B04AD-FEA7-4866-ADC2-48CEAC009682}" srcOrd="2" destOrd="0" presId="urn:microsoft.com/office/officeart/2005/8/layout/vList2"/>
    <dgm:cxn modelId="{B1F6B08A-F27F-4388-8FC4-C40B30C689C7}" type="presParOf" srcId="{0E50CB47-EB8A-4961-9604-83E9EB4F6608}" destId="{CD3FC742-485A-4E8A-860E-A659564730AF}" srcOrd="3" destOrd="0" presId="urn:microsoft.com/office/officeart/2005/8/layout/vList2"/>
    <dgm:cxn modelId="{26BA7C70-50C4-486D-818C-A75113C67181}" type="presParOf" srcId="{0E50CB47-EB8A-4961-9604-83E9EB4F6608}" destId="{F7BFD5A1-092C-44F7-8D4A-E18972728865}" srcOrd="4" destOrd="0" presId="urn:microsoft.com/office/officeart/2005/8/layout/vList2"/>
    <dgm:cxn modelId="{17F43771-9C8D-4345-AD12-A19CB2457FFC}" type="presParOf" srcId="{0E50CB47-EB8A-4961-9604-83E9EB4F6608}" destId="{DF5F39B5-A8C9-4F6F-8A36-48A58E1220D2}" srcOrd="5" destOrd="0" presId="urn:microsoft.com/office/officeart/2005/8/layout/vList2"/>
    <dgm:cxn modelId="{A1D8EF06-28AB-482D-B456-1C6894280D6D}" type="presParOf" srcId="{0E50CB47-EB8A-4961-9604-83E9EB4F6608}" destId="{DF7CE125-3ED2-49D3-A103-CC875138AA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AABBD-25CA-4613-91A0-CA89A758248A}">
      <dsp:nvSpPr>
        <dsp:cNvPr id="0" name=""/>
        <dsp:cNvSpPr/>
      </dsp:nvSpPr>
      <dsp:spPr>
        <a:xfrm>
          <a:off x="0" y="4149"/>
          <a:ext cx="5210907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baseline="0" dirty="0">
              <a:solidFill>
                <a:srgbClr val="FFFF00"/>
              </a:solidFill>
              <a:cs typeface="B Titr" panose="00000700000000000000" pitchFamily="2" charset="-78"/>
            </a:rPr>
            <a:t>مشارکت</a:t>
          </a:r>
          <a:r>
            <a:rPr lang="fa-IR" sz="2400" kern="1200" baseline="0" dirty="0">
              <a:cs typeface="B Titr" panose="00000700000000000000" pitchFamily="2" charset="-78"/>
            </a:rPr>
            <a:t> حداکثری در فعالیت ها</a:t>
          </a:r>
          <a:endParaRPr lang="en-US" sz="2400" kern="1200" dirty="0">
            <a:cs typeface="B Titr" panose="00000700000000000000" pitchFamily="2" charset="-78"/>
          </a:endParaRPr>
        </a:p>
      </dsp:txBody>
      <dsp:txXfrm>
        <a:off x="47519" y="51668"/>
        <a:ext cx="5115869" cy="878402"/>
      </dsp:txXfrm>
    </dsp:sp>
    <dsp:sp modelId="{3F7B04AD-FEA7-4866-ADC2-48CEAC009682}">
      <dsp:nvSpPr>
        <dsp:cNvPr id="0" name=""/>
        <dsp:cNvSpPr/>
      </dsp:nvSpPr>
      <dsp:spPr>
        <a:xfrm>
          <a:off x="0" y="1127349"/>
          <a:ext cx="5210907" cy="973440"/>
        </a:xfrm>
        <a:prstGeom prst="round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baseline="0" dirty="0">
              <a:cs typeface="B Titr" panose="00000700000000000000" pitchFamily="2" charset="-78"/>
            </a:rPr>
            <a:t>رفتار عادلانه و با ثبات </a:t>
          </a:r>
          <a:r>
            <a:rPr lang="fa-IR" sz="2400" kern="1200" baseline="0" dirty="0">
              <a:solidFill>
                <a:srgbClr val="FFFF00"/>
              </a:solidFill>
              <a:cs typeface="B Titr" panose="00000700000000000000" pitchFamily="2" charset="-78"/>
            </a:rPr>
            <a:t>مربی</a:t>
          </a:r>
          <a:endParaRPr lang="en-US" sz="24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47519" y="1174868"/>
        <a:ext cx="5115869" cy="878402"/>
      </dsp:txXfrm>
    </dsp:sp>
    <dsp:sp modelId="{F7BFD5A1-092C-44F7-8D4A-E18972728865}">
      <dsp:nvSpPr>
        <dsp:cNvPr id="0" name=""/>
        <dsp:cNvSpPr/>
      </dsp:nvSpPr>
      <dsp:spPr>
        <a:xfrm>
          <a:off x="0" y="2250549"/>
          <a:ext cx="5210907" cy="973440"/>
        </a:xfrm>
        <a:prstGeom prst="round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baseline="0" dirty="0">
              <a:cs typeface="B Titr" panose="00000700000000000000" pitchFamily="2" charset="-78"/>
            </a:rPr>
            <a:t>شرکت دادن کودکان در برخی </a:t>
          </a:r>
          <a:r>
            <a:rPr lang="fa-IR" sz="2400" kern="1200" baseline="0" dirty="0">
              <a:solidFill>
                <a:srgbClr val="FFFF00"/>
              </a:solidFill>
              <a:cs typeface="B Titr" panose="00000700000000000000" pitchFamily="2" charset="-78"/>
            </a:rPr>
            <a:t>تصمیمات</a:t>
          </a:r>
          <a:endParaRPr lang="en-US" sz="24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47519" y="2298068"/>
        <a:ext cx="5115869" cy="878402"/>
      </dsp:txXfrm>
    </dsp:sp>
    <dsp:sp modelId="{DF7CE125-3ED2-49D3-A103-CC875138AA6F}">
      <dsp:nvSpPr>
        <dsp:cNvPr id="0" name=""/>
        <dsp:cNvSpPr/>
      </dsp:nvSpPr>
      <dsp:spPr>
        <a:xfrm>
          <a:off x="0" y="3373749"/>
          <a:ext cx="5210907" cy="973440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baseline="0" dirty="0">
              <a:solidFill>
                <a:srgbClr val="FFFF00"/>
              </a:solidFill>
              <a:cs typeface="B Titr" panose="00000700000000000000" pitchFamily="2" charset="-78"/>
            </a:rPr>
            <a:t>بازخورد</a:t>
          </a:r>
          <a:r>
            <a:rPr lang="fa-IR" sz="2400" kern="1200" baseline="0" dirty="0">
              <a:cs typeface="B Titr" panose="00000700000000000000" pitchFamily="2" charset="-78"/>
            </a:rPr>
            <a:t> برای موفقیت نه شکست</a:t>
          </a:r>
          <a:endParaRPr lang="en-US" sz="2400" kern="1200" baseline="0" dirty="0">
            <a:cs typeface="B Titr" panose="00000700000000000000" pitchFamily="2" charset="-78"/>
          </a:endParaRPr>
        </a:p>
      </dsp:txBody>
      <dsp:txXfrm>
        <a:off x="47519" y="3421268"/>
        <a:ext cx="5115869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5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FED490D-1714-410A-ABA1-C140039B72AD}" type="datetimeFigureOut">
              <a:rPr lang="en-US" smtClean="0"/>
            </a:fld>
            <a:endParaRPr lang="en-US"/>
          </a:p>
        </p:txBody>
      </p:sp>
      <p:sp>
        <p:nvSpPr>
          <p:cNvPr id="104895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9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55EB1C9-AEA2-43D7-AA6B-786A30F8181F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 eaLnBrk="0" hangingPunct="0"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eaLnBrk="0" hangingPunct="0"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eaLnBrk="0" hangingPunct="0"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eaLnBrk="0" hangingPunct="0"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C8917F-F7BE-4010-984E-1B61FE82979A}" type="slidenum">
              <a:rPr altLang="en-US" lang="ar-SA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</a:fld>
            <a:endParaRPr altLang="en-US" lang="en-US">
              <a:solidFill>
                <a:prstClr val="black"/>
              </a:solidFill>
            </a:endParaRPr>
          </a:p>
        </p:txBody>
      </p:sp>
      <p:sp>
        <p:nvSpPr>
          <p:cNvPr id="1048631" name="Rectangle 2"/>
          <p:cNvSpPr>
            <a:spLocks noChangeAspect="1" noRot="1" noGrp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altLang="en-US"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 eaLnBrk="0" hangingPunct="0"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eaLnBrk="0" hangingPunct="0"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eaLnBrk="0" hangingPunct="0"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eaLnBrk="0" hangingPunct="0"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0D7B18-9259-4904-A40B-71B7CBD47A89}" type="slidenum">
              <a:rPr altLang="en-US" lang="ar-SA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</a:fld>
            <a:endParaRPr altLang="en-US" lang="en-US">
              <a:solidFill>
                <a:prstClr val="black"/>
              </a:solidFill>
            </a:endParaRPr>
          </a:p>
        </p:txBody>
      </p:sp>
      <p:sp>
        <p:nvSpPr>
          <p:cNvPr id="1048647" name="Rectangle 2"/>
          <p:cNvSpPr>
            <a:spLocks noChangeAspect="1" noRot="1" noGrp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altLang="en-US"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 eaLnBrk="0" hangingPunct="0" indent="-285750" marL="7429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eaLnBrk="0" hangingPunct="0" indent="-228600" marL="11430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eaLnBrk="0" hangingPunct="0" indent="-228600" marL="16002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eaLnBrk="0" hangingPunct="0" indent="-228600" marL="20574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 indent="-228600" marL="25146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 indent="-228600" marL="29718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 indent="-228600" marL="34290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 indent="-228600" marL="388620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28947C-C3C2-4998-9104-09C793CFA08F}" type="slidenum">
              <a:rPr altLang="en-US" lang="ar-SA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</a:fld>
            <a:endParaRPr altLang="en-US" lang="en-US">
              <a:solidFill>
                <a:prstClr val="black"/>
              </a:solidFill>
            </a:endParaRPr>
          </a:p>
        </p:txBody>
      </p:sp>
      <p:sp>
        <p:nvSpPr>
          <p:cNvPr id="1048706" name="Rectangle 2"/>
          <p:cNvSpPr>
            <a:spLocks noChangeAspect="1" noRot="1" noGrp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p>
            <a:pPr eaLnBrk="1" hangingPunct="1"/>
            <a:endParaRPr altLang="en-US"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themeOverride" Target="../theme/themeOverride1.xml"/><Relationship Id="rId3" Type="http://schemas.openxmlformats.org/officeDocument/2006/relationships/slideMaster" Target="../slideMasters/slideMaster2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عنوان اسلاید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634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algn="l" indent="0" mar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/>
              <a:t>برای ویرایش نسخه اصلی سبک زیرنویس کلیک کنید</a:t>
            </a:r>
            <a:endParaRPr dirty="0"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866C1C9-7888-42E9-975F-3A42E57F602F}" type="datetime1">
              <a:rPr lang="en-US" smtClean="0"/>
            </a:fld>
            <a:endParaRPr dirty="0"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ah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و زیرنویس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98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258E68-4934-4A9F-8745-87C66BA44936}" type="datetime1">
              <a:rPr lang="en-US" smtClean="0"/>
            </a:fld>
            <a:endParaRPr dirty="0" lang="en-US"/>
          </a:p>
        </p:txBody>
      </p:sp>
      <p:sp>
        <p:nvSpPr>
          <p:cNvPr id="10489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90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9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نقل قول با زیرنویس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4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45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AD5081A-011C-415E-8546-2E9D0668D96E}" type="datetime1">
              <a:rPr lang="en-US" smtClean="0"/>
            </a:fld>
            <a:endParaRPr dirty="0" lang="en-US"/>
          </a:p>
        </p:txBody>
      </p:sp>
      <p:sp>
        <p:nvSpPr>
          <p:cNvPr id="10488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48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  <p:sp>
        <p:nvSpPr>
          <p:cNvPr id="1048850" name="TextBox 13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851" name="TextBox 14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b="0" sz="48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3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fa-IR"/>
              <a:t>ویرایش سبک‌های متن اصلی</a:t>
            </a:r>
          </a:p>
        </p:txBody>
      </p:sp>
      <p:sp>
        <p:nvSpPr>
          <p:cNvPr id="10488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A7939FD-2499-4AF6-ABA4-49FBDE9E12D7}" type="datetime1">
              <a:rPr lang="en-US" smtClean="0"/>
            </a:fld>
            <a:endParaRPr dirty="0" lang="en-US"/>
          </a:p>
        </p:txBody>
      </p:sp>
      <p:sp>
        <p:nvSpPr>
          <p:cNvPr id="10488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4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4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کارت نام نقل قول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5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5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fa-IR"/>
              <a:t>ویرایش سبک‌های متن اصلی</a:t>
            </a:r>
          </a:p>
        </p:txBody>
      </p:sp>
      <p:sp>
        <p:nvSpPr>
          <p:cNvPr id="10488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A1FCC27-F63C-4958-BED1-C8818317135A}" type="datetime1">
              <a:rPr lang="en-US" smtClean="0"/>
            </a:fld>
            <a:endParaRPr dirty="0" lang="en-US"/>
          </a:p>
        </p:txBody>
      </p:sp>
      <p:sp>
        <p:nvSpPr>
          <p:cNvPr id="10488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6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  <p:sp>
        <p:nvSpPr>
          <p:cNvPr id="1048863" name="TextBox 16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864" name="TextBox 17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حیح یا اشتباه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b="0" sz="48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92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fa-IR"/>
              <a:t>ویرایش سبک‌های متن اصلی</a:t>
            </a:r>
          </a:p>
        </p:txBody>
      </p:sp>
      <p:sp>
        <p:nvSpPr>
          <p:cNvPr id="10488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8AE6688-14B1-42E6-8EE1-E875C2B0DE6A}" type="datetime1">
              <a:rPr lang="en-US" smtClean="0"/>
            </a:fld>
            <a:endParaRPr dirty="0" lang="en-US"/>
          </a:p>
        </p:txBody>
      </p:sp>
      <p:sp>
        <p:nvSpPr>
          <p:cNvPr id="10488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95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9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 متن عمودی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8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4A1588-AB84-45AC-9DB1-1F30E01DAE3B}" type="datetime1">
              <a:rPr lang="en-US" smtClean="0"/>
            </a:fld>
            <a:endParaRPr dirty="0" lang="en-US"/>
          </a:p>
        </p:txBody>
      </p:sp>
      <p:sp>
        <p:nvSpPr>
          <p:cNvPr id="1048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عمودی و متن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anchor="ctr" vert="eaVert"/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8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C63F95-5ED5-49E3-8A74-D9EEAE090381}" type="datetime1">
              <a:rPr lang="en-US" smtClean="0"/>
            </a:fld>
            <a:endParaRPr dirty="0" lang="en-US"/>
          </a:p>
        </p:txBody>
      </p:sp>
      <p:sp>
        <p:nvSpPr>
          <p:cNvPr id="10488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35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Pr>
        <a:blipFill rotWithShape="0"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3"/>
          <p:cNvSpPr/>
          <p:nvPr/>
        </p:nvSpPr>
        <p:spPr>
          <a:xfrm flipH="1">
            <a:off x="3556000" y="0"/>
            <a:ext cx="8636000" cy="6858000"/>
          </a:xfrm>
          <a:prstGeom prst="rect"/>
          <a:blipFill>
            <a:blip xmlns:r="http://schemas.openxmlformats.org/officeDocument/2006/relationships" r:embed="rId2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</a:gradFill>
            </a:fillOverlay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b="1" sz="2000" lang="en-US">
              <a:solidFill>
                <a:prstClr val="white"/>
              </a:solidFill>
            </a:endParaRPr>
          </a:p>
        </p:txBody>
      </p:sp>
      <p:sp>
        <p:nvSpPr>
          <p:cNvPr id="1048686" name="Straight Connector 4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/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b="1" sz="2000" lang="en-US">
              <a:solidFill>
                <a:srgbClr val="000000"/>
              </a:solidFill>
              <a:latin typeface="Arial" charset="0"/>
              <a:cs typeface="Zar" pitchFamily="2" charset="-78"/>
            </a:endParaRPr>
          </a:p>
        </p:txBody>
      </p:sp>
      <p:sp>
        <p:nvSpPr>
          <p:cNvPr id="1048687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b="1"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8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bIns="0" lIns="45720" rIns="45720" tIns="0"/>
          <a:lstStyle>
            <a:lvl1pPr algn="r" indent="0" marL="0">
              <a:buNone/>
              <a:defRPr sz="2200">
                <a:solidFill>
                  <a:srgbClr val="FFFFFF"/>
                </a:solidFill>
                <a:effectLst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89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fld id="{F5176F00-BD5B-49CC-931A-2421E964629A}" type="datetime1">
              <a:rPr lang="en-US" smtClean="0"/>
            </a:fld>
          </a:p>
        </p:txBody>
      </p:sp>
      <p:sp>
        <p:nvSpPr>
          <p:cNvPr id="104869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104869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fld id="{59427922-0B3C-4778-87E0-7392943ACA30}" type="slidenum">
              <a:rPr lang="ar-SA"/>
            </a:fld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EA88D8E-FF95-4C24-9CBC-306EE10F1F9E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6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62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7EA43BF-313D-4956-AA61-85FA74C5BBB0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b="1" cap="all"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0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algn="r" indent="0" marL="0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1558E0-0A25-4D2E-ADDF-EE80CCBDCE3C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p>
            <a:fld id="{3DB9E15F-D75B-4C5E-AC9D-BB9D5703F69E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 محتوی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545139A-B652-435D-B452-97F3BAE3A605}" type="datetime1">
              <a:rPr lang="en-US" smtClean="0"/>
            </a:fld>
            <a:endParaRPr dirty="0" 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7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8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44F5D2-DF4F-4F13-8DF2-653ED327411A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40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47EAB04-250F-42DE-8750-DC6B42D9494D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5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6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17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8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9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9B38F84-1228-4C98-A25A-7819971FCB3A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21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C8C1C4-40E4-42FE-8D45-C65E5D8CB3E3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0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3D178F-DDAA-4924-B6E8-5F8611450819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6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652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373C01-9BFB-4E33-9EF2-C2B47183DFA9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06E810-1897-45F0-AABA-271773CD9FBB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4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48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E0D57F7-D72A-4205-BD53-BB7B276CECF0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baseline="0" sz="2400" lang="en-US" smtClean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4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bIns="0" forceAA="0" fromWordArt="0" horzOverflow="overflow" lIns="45720" rIns="0" rot="0" rtlCol="0" spcCol="0" spcFirstLastPara="0" tIns="0" vertOverflow="overflow">
            <a:normAutofit/>
          </a:bodyPr>
          <a:lstStyle>
            <a:lvl1pPr indent="0" mar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05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6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B0DE61E-B009-4254-A65D-2A3843537C0A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08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45EFBC4-762D-4F18-A37E-95EDA86F6CDB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Pr>
        <a:blipFill rotWithShape="0"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Rectangle 4"/>
          <p:cNvSpPr/>
          <p:nvPr/>
        </p:nvSpPr>
        <p:spPr>
          <a:xfrm rot="21240000">
            <a:off x="797985" y="1004888"/>
            <a:ext cx="5759449" cy="4311650"/>
          </a:xfrm>
          <a:prstGeom prst="rect"/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algn="t" blurRad="25000" dir="5400000" dist="127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b="1" sz="2000" lang="en-US">
              <a:solidFill>
                <a:prstClr val="white"/>
              </a:solidFill>
            </a:endParaRPr>
          </a:p>
        </p:txBody>
      </p:sp>
      <p:sp>
        <p:nvSpPr>
          <p:cNvPr id="1048928" name="Rectangle 5"/>
          <p:cNvSpPr/>
          <p:nvPr/>
        </p:nvSpPr>
        <p:spPr>
          <a:xfrm rot="21420000">
            <a:off x="795867" y="998539"/>
            <a:ext cx="5759451" cy="4313237"/>
          </a:xfrm>
          <a:prstGeom prst="rect"/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algn="tl" blurRad="28000" dir="5400000" dist="127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b="1" sz="2000" lang="en-US">
              <a:solidFill>
                <a:prstClr val="white"/>
              </a:solidFill>
            </a:endParaRPr>
          </a:p>
        </p:txBody>
      </p:sp>
      <p:sp>
        <p:nvSpPr>
          <p:cNvPr id="1048929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baseline="0" b="1" sz="300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930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bIns="0" forceAA="0" fromWordArt="0" horzOverflow="overflow" lIns="82296" rIns="0" rot="0" rtlCol="0" spcCol="0" spcFirstLastPara="0" tIns="0" vertOverflow="overflow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FontTx/>
              <a:buNone/>
              <a:defRPr baseline="0" sz="14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1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algn="tl" blurRad="44450" dir="5400000" dist="3810" rotWithShape="0">
              <a:srgbClr val="000000">
                <a:alpha val="60000"/>
              </a:srgbClr>
            </a:outerShdw>
          </a:effectLst>
          <a:scene3d>
            <a:camera prst="orthographicFront"/>
            <a:lightRig dir="t" rig="threeP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indent="0" marL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dirty="0" lang="en-US" noProof="0"/>
          </a:p>
        </p:txBody>
      </p:sp>
      <p:sp>
        <p:nvSpPr>
          <p:cNvPr id="10489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529A04-06CF-4EB9-A82E-D079A3BD932A}" type="datetime1">
              <a:rPr lang="en-US" smtClean="0">
                <a:solidFill>
                  <a:srgbClr val="F4E7ED"/>
                </a:solidFill>
              </a:rPr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489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10489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1AEEEE-5343-44FE-B9D7-4B802C92093D}" type="slidenum">
              <a:rPr lang="ar-SA">
                <a:solidFill>
                  <a:srgbClr val="F4E7ED"/>
                </a:solidFill>
              </a:rPr>
            </a:fld>
            <a:endParaRPr lang="en-US">
              <a:solidFill>
                <a:srgbClr val="F4E7ED"/>
              </a:solidFill>
            </a:endParaRPr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B10F5C6-7C57-42DA-A413-CB116D16DA38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2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7BEC7DD-56C6-46E4-BCF7-2B889925E5BF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anchor="t"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3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p>
            <a:fld id="{090EB155-DD50-4D6F-AA5A-56FA06F4B924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9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666F70-FACF-4593-BDA7-D558460A5A5A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7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8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2C0167D-B1F6-4B56-8771-EDB6BC24327C}" type="datetime1">
              <a:rPr lang="en-US" smtClean="0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487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048701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107083F-979A-43A3-AD7F-808F55369ABC}" type="slidenum">
              <a:rPr lang="ar-SA">
                <a:solidFill>
                  <a:srgbClr val="B13F9A"/>
                </a:solidFill>
              </a:rPr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سربرگ بخش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66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6C35C12-7070-4582-81D5-0CD66C29778A}" type="datetime1">
              <a:rPr lang="en-US" smtClean="0"/>
            </a:fld>
            <a:endParaRPr dirty="0" lang="en-US"/>
          </a:p>
        </p:txBody>
      </p:sp>
      <p:sp>
        <p:nvSpPr>
          <p:cNvPr id="10488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6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دو محتوا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798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799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8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98FC5F-3874-4864-86D7-778FC1D237FD}" type="datetime1">
              <a:rPr lang="en-US" smtClean="0"/>
            </a:fld>
            <a:endParaRPr dirty="0" lang="en-US"/>
          </a:p>
        </p:txBody>
      </p:sp>
      <p:sp>
        <p:nvSpPr>
          <p:cNvPr id="10488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یسه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2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2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8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2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82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411633-F0A3-4847-8405-283D16930F50}" type="datetime1">
              <a:rPr lang="en-US" smtClean="0"/>
            </a:fld>
            <a:endParaRPr dirty="0" lang="en-US"/>
          </a:p>
        </p:txBody>
      </p:sp>
      <p:sp>
        <p:nvSpPr>
          <p:cNvPr id="104882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تنها عنوان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7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112287-4415-4D46-B858-6FE9D96BC33F}" type="datetime1">
              <a:rPr lang="en-US" smtClean="0"/>
            </a:fld>
            <a:endParaRPr dirty="0" lang="en-US"/>
          </a:p>
        </p:txBody>
      </p:sp>
      <p:sp>
        <p:nvSpPr>
          <p:cNvPr id="10488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81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خالی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7F6041-F6B5-4395-B5B6-9D858CA1D98C}" type="datetime1">
              <a:rPr lang="en-US" smtClean="0"/>
            </a:fld>
            <a:endParaRPr dirty="0" lang="en-US"/>
          </a:p>
        </p:txBody>
      </p:sp>
      <p:sp>
        <p:nvSpPr>
          <p:cNvPr id="10488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54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ا با عنوان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b="0" sz="20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72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873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C9276AE-7D0A-4667-9AB9-58B36B091F23}" type="datetime1">
              <a:rPr lang="en-US" smtClean="0"/>
            </a:fld>
            <a:endParaRPr dirty="0" lang="en-US"/>
          </a:p>
        </p:txBody>
      </p:sp>
      <p:sp>
        <p:nvSpPr>
          <p:cNvPr id="10488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7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تصویر با عنوان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88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fa-IR"/>
              <a:t>برای افزودن تصویر نماد را کلیک کنید</a:t>
            </a:r>
            <a:endParaRPr dirty="0" lang="en-US"/>
          </a:p>
        </p:txBody>
      </p:sp>
      <p:sp>
        <p:nvSpPr>
          <p:cNvPr id="104888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fa-IR"/>
              <a:t>ویرایش سبک‌های متن اصلی</a:t>
            </a:r>
          </a:p>
        </p:txBody>
      </p:sp>
      <p:sp>
        <p:nvSpPr>
          <p:cNvPr id="10488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36FCFF-FEE1-4E3C-A71D-AA54FF58840C}" type="datetime1">
              <a:rPr lang="en-US" smtClean="0"/>
            </a:fld>
            <a:endParaRPr dirty="0" lang="en-US"/>
          </a:p>
        </p:txBody>
      </p:sp>
      <p:sp>
        <p:nvSpPr>
          <p:cNvPr id="10488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88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8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ah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ah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ah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ah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ah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ah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ah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ah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ah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ah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ah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ah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ah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ah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ah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ah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ah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ah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ah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ah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ah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ah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/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fa-IR"/>
              <a:t>برای ویرایش نسخه اصلی سبک عنوان کلیک کنید</a:t>
            </a:r>
            <a:endParaRPr dirty="0" 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fa-IR"/>
              <a:t>ویرایش سبک‌های متن اصلی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60370-6E45-4A42-93DF-6A89CCFDB240}" type="datetime1">
              <a:rPr lang="en-US" smtClean="0"/>
            </a:fld>
            <a:endParaRPr dirty="0" lang="en-US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dirty="0" lang="en-US"/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hf dt="0" ftr="0" hdr="0" sldNum="1"/>
  <p:txStyles>
    <p:titleStyle>
      <a:lvl1pPr algn="l" defTabSz="457200" eaLnBrk="1" hangingPunct="1" latinLnBrk="0" rtl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 rtl="1">
        <a:defRPr>
          <a:solidFill>
            <a:schemeClr val="tx2"/>
          </a:solidFill>
        </a:defRPr>
      </a:lvl2pPr>
      <a:lvl3pPr eaLnBrk="1" hangingPunct="1" rtl="1">
        <a:defRPr>
          <a:solidFill>
            <a:schemeClr val="tx2"/>
          </a:solidFill>
        </a:defRPr>
      </a:lvl3pPr>
      <a:lvl4pPr eaLnBrk="1" hangingPunct="1" rtl="1">
        <a:defRPr>
          <a:solidFill>
            <a:schemeClr val="tx2"/>
          </a:solidFill>
        </a:defRPr>
      </a:lvl4pPr>
      <a:lvl5pPr eaLnBrk="1" hangingPunct="1" rtl="1">
        <a:defRPr>
          <a:solidFill>
            <a:schemeClr val="tx2"/>
          </a:solidFill>
        </a:defRPr>
      </a:lvl5pPr>
      <a:lvl6pPr eaLnBrk="1" hangingPunct="1" rtl="1">
        <a:defRPr>
          <a:solidFill>
            <a:schemeClr val="tx2"/>
          </a:solidFill>
        </a:defRPr>
      </a:lvl6pPr>
      <a:lvl7pPr eaLnBrk="1" hangingPunct="1" rtl="1">
        <a:defRPr>
          <a:solidFill>
            <a:schemeClr val="tx2"/>
          </a:solidFill>
        </a:defRPr>
      </a:lvl7pPr>
      <a:lvl8pPr eaLnBrk="1" hangingPunct="1" rtl="1">
        <a:defRPr>
          <a:solidFill>
            <a:schemeClr val="tx2"/>
          </a:solidFill>
        </a:defRPr>
      </a:lvl8pPr>
      <a:lvl9pPr eaLnBrk="1" hangingPunct="1" rtl="1">
        <a:defRPr>
          <a:solidFill>
            <a:schemeClr val="tx2"/>
          </a:solidFill>
        </a:defRPr>
      </a:lvl9pPr>
    </p:titleStyle>
    <p:bodyStyle>
      <a:lvl1pPr algn="r" defTabSz="457200" eaLnBrk="1" hangingPunct="1" indent="-342900" latinLnBrk="0" marL="3429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r" defTabSz="457200" eaLnBrk="1" hangingPunct="1" indent="-285750" latinLnBrk="0" marL="74295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r" defTabSz="457200" eaLnBrk="1" hangingPunct="1" indent="-228600" latinLnBrk="0" marL="11430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r" defTabSz="457200" eaLnBrk="1" hangingPunct="1" indent="-228600" latinLnBrk="0" marL="16002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r" defTabSz="457200" eaLnBrk="1" hangingPunct="1" indent="-228600" latinLnBrk="0" marL="20574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r" defTabSz="457200" eaLnBrk="1" hangingPunct="1" indent="-228600" latinLnBrk="0" marL="25146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r" defTabSz="457200" eaLnBrk="1" hangingPunct="1" indent="-228600" latinLnBrk="0" marL="29718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r" defTabSz="457200" eaLnBrk="1" hangingPunct="1" indent="-228600" latinLnBrk="0" marL="34290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r" defTabSz="457200" eaLnBrk="1" hangingPunct="1" indent="-228600" latinLnBrk="0" marL="3886200" rtl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r" defTabSz="457200" eaLnBrk="1" hangingPunct="1" latinLnBrk="0" marL="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r" defTabSz="457200" eaLnBrk="1" hangingPunct="1" latinLnBrk="0" marL="457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r" defTabSz="457200" eaLnBrk="1" hangingPunct="1" latinLnBrk="0" marL="914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r" defTabSz="457200" eaLnBrk="1" hangingPunct="1" latinLnBrk="0" marL="1371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r" defTabSz="457200" eaLnBrk="1" hangingPunct="1" latinLnBrk="0" marL="18288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r" defTabSz="457200" eaLnBrk="1" hangingPunct="1" latinLnBrk="0" marL="22860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r" defTabSz="457200" eaLnBrk="1" hangingPunct="1" latinLnBrk="0" marL="27432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r" defTabSz="457200" eaLnBrk="1" hangingPunct="1" latinLnBrk="0" marL="32004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r" defTabSz="457200" eaLnBrk="1" hangingPunct="1" latinLnBrk="0" marL="3657600" rtl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Rectangle 8"/>
          <p:cNvSpPr/>
          <p:nvPr/>
        </p:nvSpPr>
        <p:spPr>
          <a:xfrm flipH="1">
            <a:off x="10871200" y="0"/>
            <a:ext cx="1320800" cy="6858000"/>
          </a:xfrm>
          <a:prstGeom prst="rect"/>
          <a:blipFill>
            <a:blip xmlns:r="http://schemas.openxmlformats.org/officeDocument/2006/relationships" r:embed="rId13">
              <a:alphaModFix amt="43000"/>
            </a:blip>
            <a:tile algn="tl" flip="none" sx="50000" sy="50000" tx="0" ty="0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</a:gradFill>
            </a:fillOverlay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b="1" sz="2000" lang="en-US">
              <a:solidFill>
                <a:prstClr val="white"/>
              </a:solidFill>
            </a:endParaRPr>
          </a:p>
        </p:txBody>
      </p:sp>
      <p:sp>
        <p:nvSpPr>
          <p:cNvPr id="1048616" name="Title Placeholder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/>
        </p:spPr>
        <p:txBody>
          <a:bodyPr anchor="b" anchorCtr="0" bIns="0" lIns="45720" rIns="45720" tIns="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7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 smtClean="0"/>
              <a:t>Click to edit Master text styles</a:t>
            </a:r>
          </a:p>
          <a:p>
            <a:pPr lvl="1"/>
            <a:r>
              <a:rPr altLang="en-US" lang="en-US" smtClean="0"/>
              <a:t>Second level</a:t>
            </a:r>
          </a:p>
          <a:p>
            <a:pPr lvl="2"/>
            <a:r>
              <a:rPr altLang="en-US" lang="en-US" smtClean="0"/>
              <a:t>Third level</a:t>
            </a:r>
          </a:p>
          <a:p>
            <a:pPr lvl="3"/>
            <a:r>
              <a:rPr altLang="en-US" lang="en-US" smtClean="0"/>
              <a:t>Fourth level</a:t>
            </a:r>
          </a:p>
          <a:p>
            <a:pPr lvl="4"/>
            <a:r>
              <a:rPr altLang="en-US" lang="en-US" smtClean="0"/>
              <a:t>Fifth level</a:t>
            </a:r>
          </a:p>
        </p:txBody>
      </p:sp>
      <p:sp>
        <p:nvSpPr>
          <p:cNvPr id="1048618" name="Date Placeholder 26"/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/>
        </p:spPr>
        <p:txBody>
          <a:bodyPr anchor="b" bIns="0" tIns="0" vert="horz"/>
          <a:lstStyle>
            <a:lvl1pPr algn="l" eaLnBrk="1" hangingPunct="1" latinLnBrk="0">
              <a:defRPr sz="1000" kumimoji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1A9BA-D611-4119-9DED-43CB9AAAE468}" type="datetime1">
              <a:rPr b="1" lang="en-US" smtClean="0">
                <a:solidFill>
                  <a:srgbClr val="B13F9A"/>
                </a:solidFill>
                <a:cs typeface="Zar" pitchFamily="2" charset="-78"/>
              </a:rPr>
            </a:fld>
            <a:endParaRPr b="1" lang="en-US">
              <a:solidFill>
                <a:srgbClr val="B13F9A"/>
              </a:solidFill>
              <a:cs typeface="Zar" pitchFamily="2" charset="-78"/>
            </a:endParaRPr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/>
        </p:spPr>
        <p:txBody>
          <a:bodyPr anchor="b" bIns="0" tIns="0" vert="horz"/>
          <a:lstStyle>
            <a:lvl1pPr algn="r" eaLnBrk="1" hangingPunct="1" latinLnBrk="0">
              <a:defRPr sz="1000" kumimoji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b="1" lang="en-US">
              <a:solidFill>
                <a:srgbClr val="B13F9A"/>
              </a:solidFill>
              <a:cs typeface="Zar" pitchFamily="2" charset="-78"/>
            </a:endParaRPr>
          </a:p>
        </p:txBody>
      </p:sp>
      <p:sp>
        <p:nvSpPr>
          <p:cNvPr id="104862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100" kumimoji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F8257-E2F9-4964-B430-67E0AC6F4C1B}" type="slidenum">
              <a:rPr b="1" lang="ar-SA">
                <a:solidFill>
                  <a:srgbClr val="B13F9A"/>
                </a:solidFill>
                <a:cs typeface="Zar" pitchFamily="2" charset="-7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</a:fld>
            <a:endParaRPr b="1" lang="en-US">
              <a:solidFill>
                <a:srgbClr val="B13F9A"/>
              </a:solidFill>
              <a:cs typeface="Zar" pitchFamily="2" charset="-78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dt="0" ftr="0" hdr="0" sldNum="1"/>
  <p:txStyles>
    <p:titleStyle>
      <a:lvl1pPr algn="l" eaLnBrk="0" fontAlgn="base" hangingPunct="0" rtl="0">
        <a:spcBef>
          <a:spcPct val="0"/>
        </a:spcBef>
        <a:spcAft>
          <a:spcPct val="0"/>
        </a:spcAft>
        <a:defRPr b="1" cap="all" sz="3800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algn="l" fontAlgn="base" marL="4572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6pPr>
      <a:lvl7pPr algn="l" fontAlgn="base" marL="9144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7pPr>
      <a:lvl8pPr algn="l" fontAlgn="base" marL="13716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8pPr>
      <a:lvl9pPr algn="l" fontAlgn="base" marL="18288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latin typeface="Trebuchet MS" pitchFamily="34" charset="0"/>
          <a:cs typeface="Tahoma" pitchFamily="34" charset="0"/>
        </a:defRPr>
      </a:lvl9pPr>
    </p:titleStyle>
    <p:bodyStyle>
      <a:lvl1pPr algn="l" eaLnBrk="0" fontAlgn="base" hangingPunct="0" indent="-273050" marL="273050" rtl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28600" marL="520700" rtl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algn="l" eaLnBrk="0" fontAlgn="base" hangingPunct="0" indent="-228600" marL="758825" rtl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004888" rtl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algn="l" eaLnBrk="0" fontAlgn="base" hangingPunct="0" indent="-228600" marL="1279525" rtl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472184" rtl="0">
        <a:spcBef>
          <a:spcPts val="400"/>
        </a:spcBef>
        <a:buClr>
          <a:schemeClr val="accent4"/>
        </a:buClr>
        <a:buSzPct val="80000"/>
        <a:buFont typeface="Wingdings 2"/>
        <a:buChar char=""/>
        <a:defRPr sz="1800" kern="1200" kumimoji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algn="l" eaLnBrk="1" hangingPunct="1" indent="-182880" latinLnBrk="0" marL="1673352" rtl="0">
        <a:spcBef>
          <a:spcPct val="20000"/>
        </a:spcBef>
        <a:buClr>
          <a:schemeClr val="accent4"/>
        </a:buClr>
        <a:buSzPct val="80000"/>
        <a:buFont typeface="Wingdings 2"/>
        <a:buChar char="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847088" rtl="0">
        <a:spcBef>
          <a:spcPts val="300"/>
        </a:spcBef>
        <a:buClr>
          <a:schemeClr val="accent4"/>
        </a:buClr>
        <a:buSzPct val="100000"/>
        <a:buChar char="•"/>
        <a:defRPr baseline="0" sz="1600" kern="1200" kumimoji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algn="l" eaLnBrk="1" hangingPunct="1" indent="-182880" latinLnBrk="0" marL="2057400" rtl="0">
        <a:spcBef>
          <a:spcPct val="20000"/>
        </a:spcBef>
        <a:buClr>
          <a:schemeClr val="accent4"/>
        </a:buClr>
        <a:buSzPct val="100000"/>
        <a:buFont typeface="Wingdings"/>
        <a:buChar char="§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8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8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image" Target="../media/image14.jpeg"/><Relationship Id="rId7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4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dirty="0" lang="fa-IR"/>
          </a:p>
        </p:txBody>
      </p:sp>
      <p:sp>
        <p:nvSpPr>
          <p:cNvPr id="1048640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fa-IR"/>
          </a:p>
        </p:txBody>
      </p:sp>
      <p:pic>
        <p:nvPicPr>
          <p:cNvPr id="2097153" name="Content Placeholder 3" descr="Picture1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rcRect b="8002"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</a:t>
            </a:fld>
            <a:endParaRPr dirty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>
          <a:xfrm>
            <a:off x="609600" y="320682"/>
            <a:ext cx="9652000" cy="876077"/>
          </a:xfrm>
        </p:spPr>
        <p:txBody>
          <a:bodyPr/>
          <a:p>
            <a:pPr algn="r" eaLnBrk="1" hangingPunct="1"/>
            <a:r>
              <a:rPr dirty="0" lang="fa-IR" smtClean="0">
                <a:solidFill>
                  <a:schemeClr val="tx2"/>
                </a:solidFill>
                <a:cs typeface="B Nazanin" pitchFamily="2" charset="-78"/>
              </a:rPr>
              <a:t>بافت اسکلت</a:t>
            </a:r>
            <a:endParaRPr dirty="0" lang="en-US">
              <a:solidFill>
                <a:schemeClr val="tx2"/>
              </a:solidFill>
              <a:cs typeface="B Nazanin" pitchFamily="2" charset="-78"/>
            </a:endParaRPr>
          </a:p>
        </p:txBody>
      </p:sp>
      <p:sp>
        <p:nvSpPr>
          <p:cNvPr id="10487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 eaLnBrk="1" hangingPunct="1" rtl="1"/>
            <a:r>
              <a:rPr altLang="en-US" dirty="0" lang="fa-IR" smtClean="0">
                <a:cs typeface="B Nazanin" pitchFamily="2" charset="-78"/>
              </a:rPr>
              <a:t>در دوره </a:t>
            </a:r>
            <a:r>
              <a:rPr altLang="en-US" dirty="0" lang="fa-IR" u="sng" smtClean="0">
                <a:cs typeface="B Nazanin" pitchFamily="2" charset="-78"/>
              </a:rPr>
              <a:t>قبل از تولد</a:t>
            </a:r>
            <a:r>
              <a:rPr altLang="en-US" dirty="0" lang="fa-IR" smtClean="0">
                <a:cs typeface="B Nazanin" pitchFamily="2" charset="-78"/>
              </a:rPr>
              <a:t>، استخوان های بلند و کوتاه از طریق </a:t>
            </a:r>
            <a:r>
              <a:rPr altLang="en-US" dirty="0" lang="fa-IR" smtClean="0">
                <a:solidFill>
                  <a:srgbClr val="FF0000"/>
                </a:solidFill>
                <a:cs typeface="B Nazanin" pitchFamily="2" charset="-78"/>
              </a:rPr>
              <a:t>مراکز استخوان سازی اولیه </a:t>
            </a:r>
            <a:r>
              <a:rPr altLang="en-US" dirty="0" lang="fa-IR" smtClean="0">
                <a:cs typeface="B Nazanin" pitchFamily="2" charset="-78"/>
              </a:rPr>
              <a:t>که در وسط تنه استخوان یا </a:t>
            </a:r>
            <a:r>
              <a:rPr altLang="en-US" dirty="0" lang="fa-IR" smtClean="0">
                <a:cs typeface="Titr" panose="00000700000000000000" pitchFamily="2" charset="-78"/>
              </a:rPr>
              <a:t>دیافیز</a:t>
            </a:r>
            <a:r>
              <a:rPr altLang="en-US" dirty="0" lang="fa-IR" smtClean="0">
                <a:cs typeface="B Nazanin" pitchFamily="2" charset="-78"/>
              </a:rPr>
              <a:t> قرار دارند ساخته می شوند.</a:t>
            </a:r>
          </a:p>
          <a:p>
            <a:pPr algn="just" eaLnBrk="1" hangingPunct="1" rtl="1"/>
            <a:endParaRPr altLang="en-US" dirty="0" lang="fa-IR" smtClean="0">
              <a:cs typeface="B Nazanin" pitchFamily="2" charset="-78"/>
            </a:endParaRPr>
          </a:p>
          <a:p>
            <a:pPr algn="just" eaLnBrk="1" hangingPunct="1" rtl="1"/>
            <a:r>
              <a:rPr altLang="en-US" dirty="0" lang="fa-IR" u="sng" smtClean="0">
                <a:cs typeface="B Nazanin" pitchFamily="2" charset="-78"/>
              </a:rPr>
              <a:t>پس از تولد </a:t>
            </a:r>
            <a:r>
              <a:rPr altLang="en-US" dirty="0" lang="fa-IR" smtClean="0">
                <a:solidFill>
                  <a:srgbClr val="FF0000"/>
                </a:solidFill>
                <a:cs typeface="B Nazanin" pitchFamily="2" charset="-78"/>
              </a:rPr>
              <a:t>دومین مراکز استخوان سازی </a:t>
            </a:r>
            <a:r>
              <a:rPr altLang="en-US" dirty="0" lang="fa-IR" smtClean="0">
                <a:cs typeface="B Nazanin" pitchFamily="2" charset="-78"/>
              </a:rPr>
              <a:t>در سر استخوان یا </a:t>
            </a:r>
            <a:r>
              <a:rPr altLang="en-US" dirty="0" lang="fa-IR" smtClean="0">
                <a:cs typeface="B Titr" panose="00000700000000000000" pitchFamily="2" charset="-78"/>
              </a:rPr>
              <a:t>اپی فیز  </a:t>
            </a:r>
            <a:r>
              <a:rPr altLang="en-US" dirty="0" lang="fa-IR" smtClean="0">
                <a:cs typeface="B Nazanin" pitchFamily="2" charset="-78"/>
              </a:rPr>
              <a:t>ظاهر شده و استخوانی شدن شروع می شود.</a:t>
            </a:r>
          </a:p>
          <a:p>
            <a:pPr algn="just" eaLnBrk="1" hangingPunct="1" rtl="1"/>
            <a:endParaRPr altLang="en-US" dirty="0" lang="fa-IR" smtClean="0">
              <a:cs typeface="B Nazanin" pitchFamily="2" charset="-78"/>
            </a:endParaRPr>
          </a:p>
          <a:p>
            <a:pPr algn="just" eaLnBrk="1" hangingPunct="1" rtl="1"/>
            <a:r>
              <a:rPr altLang="en-US" dirty="0" lang="fa-IR" smtClean="0">
                <a:cs typeface="B Nazanin" pitchFamily="2" charset="-78"/>
              </a:rPr>
              <a:t>در بین تنه و سر استخوان صفحه ای به نام </a:t>
            </a:r>
            <a:r>
              <a:rPr altLang="en-US" dirty="0" lang="fa-IR" smtClean="0">
                <a:cs typeface="B Titr" panose="00000700000000000000" pitchFamily="2" charset="-78"/>
              </a:rPr>
              <a:t>صفحه رشدی </a:t>
            </a:r>
            <a:r>
              <a:rPr altLang="en-US" dirty="0" lang="fa-IR" smtClean="0">
                <a:cs typeface="B Nazanin" pitchFamily="2" charset="-78"/>
              </a:rPr>
              <a:t>وجود دارد که رشد طولی استخوان را به عهده دارد.</a:t>
            </a:r>
          </a:p>
          <a:p>
            <a:pPr algn="just" eaLnBrk="1" hangingPunct="1" rtl="1"/>
            <a:endParaRPr altLang="en-US" dirty="0" lang="fa-IR" smtClean="0">
              <a:cs typeface="B Nazanin" pitchFamily="2" charset="-78"/>
            </a:endParaRPr>
          </a:p>
          <a:p>
            <a:pPr algn="just" eaLnBrk="1" hangingPunct="1" rtl="1"/>
            <a:endParaRPr altLang="en-US" dirty="0" lang="fa-IR" smtClean="0">
              <a:cs typeface="B Nazanin" pitchFamily="2" charset="-78"/>
            </a:endParaRPr>
          </a:p>
          <a:p>
            <a:pPr algn="just" eaLnBrk="1" hangingPunct="1" rtl="1"/>
            <a:endParaRPr altLang="en-US" dirty="0" lang="fa-IR" smtClean="0">
              <a:cs typeface="B Nazanin" pitchFamily="2" charset="-78"/>
            </a:endParaRPr>
          </a:p>
          <a:p>
            <a:pPr algn="just" eaLnBrk="1" hangingPunct="1" rtl="1"/>
            <a:endParaRPr altLang="en-US" dirty="0" lang="fa-IR" smtClean="0">
              <a:cs typeface="B Nazanin" pitchFamily="2" charset="-78"/>
            </a:endParaRPr>
          </a:p>
          <a:p>
            <a:pPr algn="just" eaLnBrk="1" hangingPunct="1" rtl="1"/>
            <a:endParaRPr altLang="en-US" dirty="0" lang="fa-IR" smtClean="0">
              <a:cs typeface="B Nazanin" pitchFamily="2" charset="-78"/>
            </a:endParaRPr>
          </a:p>
          <a:p>
            <a:pPr algn="just" eaLnBrk="1" hangingPunct="1" rtl="1"/>
            <a:endParaRPr altLang="en-US" dirty="0" lang="en-US" smtClean="0">
              <a:cs typeface="B Nazanin" pitchFamily="2" charset="-78"/>
            </a:endParaRPr>
          </a:p>
        </p:txBody>
      </p:sp>
      <p:sp>
        <p:nvSpPr>
          <p:cNvPr id="10487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429421-0DFE-4499-912C-4F04C7784DBF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7"/>
                                        <p:tgtEl>
                                          <p:spTgt spid="1048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Content Placeholder 2"/>
          <p:cNvSpPr>
            <a:spLocks noGrp="1"/>
          </p:cNvSpPr>
          <p:nvPr>
            <p:ph idx="1"/>
          </p:nvPr>
        </p:nvSpPr>
        <p:spPr>
          <a:xfrm>
            <a:off x="719667" y="866775"/>
            <a:ext cx="9652000" cy="4846638"/>
          </a:xfrm>
        </p:spPr>
        <p:txBody>
          <a:bodyPr/>
          <a:p>
            <a:pPr algn="just" eaLnBrk="1" hangingPunct="1" rtl="1"/>
            <a:r>
              <a:rPr altLang="en-US" lang="fa-IR" smtClean="0">
                <a:cs typeface="B Nazanin" pitchFamily="2" charset="-78"/>
              </a:rPr>
              <a:t>علاوه بر نمو طولی استخوان های بلند و کوتاه، عرض آنها از طریق فرایند نمو لایه ای افزایش می یابد. این عمل با افزایش لایه های جدید در زیر </a:t>
            </a:r>
            <a:r>
              <a:rPr altLang="en-US" b="1" lang="fa-IR" smtClean="0">
                <a:solidFill>
                  <a:srgbClr val="FF0000"/>
                </a:solidFill>
                <a:cs typeface="B Nazanin" pitchFamily="2" charset="-78"/>
              </a:rPr>
              <a:t>ضریع یا پریوست </a:t>
            </a:r>
            <a:r>
              <a:rPr altLang="en-US" lang="fa-IR" smtClean="0">
                <a:cs typeface="B Nazanin" pitchFamily="2" charset="-78"/>
              </a:rPr>
              <a:t>انجام می شود.</a:t>
            </a:r>
          </a:p>
          <a:p>
            <a:pPr algn="just" eaLnBrk="1" hangingPunct="1" rtl="1"/>
            <a:endParaRPr altLang="en-US" lang="fa-IR" smtClean="0">
              <a:cs typeface="B Nazanin" pitchFamily="2" charset="-78"/>
            </a:endParaRPr>
          </a:p>
          <a:p>
            <a:pPr algn="just" eaLnBrk="1" hangingPunct="1" rtl="1"/>
            <a:r>
              <a:rPr altLang="en-US" sz="3200" lang="fa-IR" u="sng" smtClean="0">
                <a:solidFill>
                  <a:srgbClr val="FF0000"/>
                </a:solidFill>
                <a:cs typeface="B Nazanin" pitchFamily="2" charset="-78"/>
              </a:rPr>
              <a:t> فعالیت بدنی در نمو عرضی استخوان تاثیر گذار است.</a:t>
            </a:r>
          </a:p>
          <a:p>
            <a:pPr algn="just" eaLnBrk="1" hangingPunct="1" rtl="1"/>
            <a:endParaRPr altLang="en-US" lang="fa-IR" smtClean="0">
              <a:cs typeface="B Nazanin" pitchFamily="2" charset="-78"/>
            </a:endParaRPr>
          </a:p>
          <a:p>
            <a:pPr algn="just" eaLnBrk="1" hangingPunct="1" rtl="1"/>
            <a:endParaRPr altLang="en-US" lang="fa-IR" smtClean="0">
              <a:cs typeface="B Nazanin" pitchFamily="2" charset="-78"/>
            </a:endParaRPr>
          </a:p>
          <a:p>
            <a:pPr algn="just" eaLnBrk="1" hangingPunct="1" rtl="1"/>
            <a:endParaRPr altLang="en-US" lang="fa-IR" smtClean="0">
              <a:cs typeface="B Nazanin" pitchFamily="2" charset="-78"/>
            </a:endParaRPr>
          </a:p>
        </p:txBody>
      </p:sp>
      <p:sp>
        <p:nvSpPr>
          <p:cNvPr id="1048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3FA03B1-23AF-4B46-8E72-D076A21E816F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723" name="TextBox 4"/>
          <p:cNvSpPr txBox="1">
            <a:spLocks noChangeArrowheads="1"/>
          </p:cNvSpPr>
          <p:nvPr/>
        </p:nvSpPr>
        <p:spPr bwMode="auto">
          <a:xfrm rot="-5400000">
            <a:off x="8811424" y="2838347"/>
            <a:ext cx="5040313" cy="646331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3600" lang="fa-IR" smtClean="0">
                <a:solidFill>
                  <a:prstClr val="white"/>
                </a:solidFill>
                <a:latin typeface="Arial" pitchFamily="34" charset="0"/>
                <a:cs typeface="Zar" pitchFamily="2" charset="-78"/>
              </a:rPr>
              <a:t>بافت اسکلت </a:t>
            </a:r>
            <a:endParaRPr altLang="en-US" b="1" sz="3600" lang="en-US" smtClean="0">
              <a:solidFill>
                <a:prstClr val="white"/>
              </a:solidFill>
              <a:latin typeface="Arial" pitchFamily="34" charset="0"/>
              <a:cs typeface="Zar" pitchFamily="2" charset="-78"/>
            </a:endParaRPr>
          </a:p>
        </p:txBody>
      </p:sp>
      <p:pic>
        <p:nvPicPr>
          <p:cNvPr id="2097156" name="Picture 3" descr="figure_06_06_labeled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69438" y="3644900"/>
            <a:ext cx="9311217" cy="256063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dirty="0" lang="fa-IR" smtClean="0"/>
              <a:t>مراحل رشد</a:t>
            </a:r>
            <a:endParaRPr dirty="0" lang="en-US"/>
          </a:p>
        </p:txBody>
      </p:sp>
      <p:sp>
        <p:nvSpPr>
          <p:cNvPr id="1048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5920A10-6E63-4631-BE22-320076EF1AE4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  <p:pic>
        <p:nvPicPr>
          <p:cNvPr id="2097157" name="Picture 2" descr="شاخص های رشد نوزاد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02786" y="2205038"/>
            <a:ext cx="8832849" cy="33845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9652000" cy="648072"/>
          </a:xfrm>
        </p:spPr>
        <p:txBody>
          <a:bodyPr>
            <a:normAutofit fontScale="90000"/>
          </a:bodyPr>
          <a:p>
            <a:pPr algn="ctr" eaLnBrk="1" fontAlgn="auto" hangingPunct="1">
              <a:spcAft>
                <a:spcPts val="0"/>
              </a:spcAft>
            </a:pPr>
            <a:r>
              <a:rPr dirty="0" sz="4000" lang="fa-IR" smtClean="0">
                <a:cs typeface="B Nazanin" pitchFamily="2" charset="-78"/>
              </a:rPr>
              <a:t>مراحل رشد حرکتی</a:t>
            </a:r>
            <a:endParaRPr dirty="0" sz="4000" lang="en-US">
              <a:cs typeface="B Nazanin" pitchFamily="2" charset="-78"/>
            </a:endParaRPr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>
          <a:xfrm>
            <a:off x="719667" y="1341438"/>
            <a:ext cx="9652000" cy="4464050"/>
          </a:xfrm>
        </p:spPr>
        <p:txBody>
          <a:bodyPr>
            <a:normAutofit fontScale="53571" lnSpcReduction="20000"/>
          </a:bodyPr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b="1" dirty="0" sz="3400" lang="fa-IR"/>
              <a:t>مرحله حرکات بازتابی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2900" lang="fa-IR"/>
              <a:t>دوره رمزگذاری اطلاعات ( جنينی </a:t>
            </a:r>
            <a:r>
              <a:rPr dirty="0" sz="2900" lang="ar-SA"/>
              <a:t>–</a:t>
            </a:r>
            <a:r>
              <a:rPr dirty="0" sz="2900" lang="fa-IR"/>
              <a:t> 4 ماهگی</a:t>
            </a:r>
            <a:r>
              <a:rPr dirty="0" sz="2900" lang="fa-IR" smtClean="0"/>
              <a:t>)</a:t>
            </a:r>
            <a:endParaRPr dirty="0" sz="3400" lang="en-US"/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2900" lang="fa-IR" smtClean="0"/>
              <a:t>دوره </a:t>
            </a:r>
            <a:r>
              <a:rPr dirty="0" sz="2900" lang="fa-IR"/>
              <a:t>رمزگردانی اطلاعات ( 4 ماهگی </a:t>
            </a:r>
            <a:r>
              <a:rPr dirty="0" sz="2900" lang="ar-SA"/>
              <a:t>–</a:t>
            </a:r>
            <a:r>
              <a:rPr dirty="0" sz="2900" lang="fa-IR"/>
              <a:t> يکسالگی </a:t>
            </a:r>
            <a:r>
              <a:rPr dirty="0" sz="2900" lang="fa-IR" smtClean="0"/>
              <a:t>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endParaRPr dirty="0" sz="2900" lang="fa-IR"/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b="1" dirty="0" sz="3400" lang="fa-IR" smtClean="0"/>
              <a:t>مرحله </a:t>
            </a:r>
            <a:r>
              <a:rPr b="1" dirty="0" sz="3400" lang="fa-IR"/>
              <a:t>حرکات پايه </a:t>
            </a:r>
            <a:r>
              <a:rPr b="1" dirty="0" sz="3400" lang="fa-IR" smtClean="0"/>
              <a:t>ای</a:t>
            </a:r>
            <a:endParaRPr b="1" dirty="0" sz="3400" lang="fa-IR"/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2900" lang="fa-IR"/>
              <a:t>دوره بازداری بازتابها ( تولد- يکسالگی 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2900" lang="fa-IR" smtClean="0"/>
              <a:t>دوره </a:t>
            </a:r>
            <a:r>
              <a:rPr dirty="0" sz="2900" lang="fa-IR"/>
              <a:t>پيش کنترلی ( 1- 2 سالگی)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endParaRPr dirty="0" sz="2900" lang="fa-IR"/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b="1" dirty="0" sz="3400" lang="fa-IR" smtClean="0"/>
              <a:t>مرحله </a:t>
            </a:r>
            <a:r>
              <a:rPr b="1" dirty="0" sz="3400" lang="fa-IR"/>
              <a:t>حرکات بنيادی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2900" lang="fa-IR"/>
              <a:t>دوره ابتدايي ( 2-3 سالگی)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2900" lang="fa-IR"/>
              <a:t>دوره مقدماتی ( 4-5 سالگی)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2900" lang="fa-IR" smtClean="0"/>
              <a:t>دوره </a:t>
            </a:r>
            <a:r>
              <a:rPr dirty="0" sz="2900" lang="fa-IR"/>
              <a:t>پيشرفته ( 6-7 سالگی)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endParaRPr dirty="0" sz="2900" lang="fa-IR"/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b="1" dirty="0" sz="3400" lang="fa-IR" smtClean="0"/>
              <a:t> </a:t>
            </a:r>
            <a:r>
              <a:rPr b="1" dirty="0" sz="3400" lang="fa-IR"/>
              <a:t>حرکات اختصاصی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3400" lang="fa-IR"/>
              <a:t>دوره انتقالی ( 7-10 سالگی)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3400" lang="fa-IR"/>
              <a:t>دوره کاربرد ( 11-13 سالگی)</a:t>
            </a:r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r>
              <a:rPr dirty="0" sz="3400" lang="fa-IR" smtClean="0"/>
              <a:t>دوره استفاده مادام العمر ( +14 سالگی)</a:t>
            </a:r>
            <a:endParaRPr dirty="0" sz="2800" lang="fa-IR"/>
          </a:p>
          <a:p>
            <a:pPr algn="r" eaLnBrk="1" fontAlgn="auto" hangingPunct="1" indent="-274320" marL="274320" rtl="1">
              <a:spcAft>
                <a:spcPts val="0"/>
              </a:spcAft>
              <a:buFont typeface="Wingdings 2"/>
              <a:buChar char=""/>
            </a:pPr>
            <a:endParaRPr dirty="0" sz="2800" lang="fa-IR"/>
          </a:p>
        </p:txBody>
      </p:sp>
      <p:sp>
        <p:nvSpPr>
          <p:cNvPr id="10487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293EAFE-0836-452C-A1A1-BD117D053DC2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32696"/>
          </a:xfrm>
        </p:spPr>
        <p:txBody>
          <a:bodyPr/>
          <a:p>
            <a:pPr algn="ctr" eaLnBrk="1" fontAlgn="auto" hangingPunct="1">
              <a:spcAft>
                <a:spcPts val="0"/>
              </a:spcAft>
            </a:pPr>
            <a:r>
              <a:rPr dirty="0" sz="3600" lang="fa-IR" smtClean="0"/>
              <a:t>ساعت شنی گالاهو</a:t>
            </a:r>
            <a:endParaRPr dirty="0" sz="3600" lang="en-US"/>
          </a:p>
        </p:txBody>
      </p:sp>
      <p:sp>
        <p:nvSpPr>
          <p:cNvPr id="1048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64256EB-A7D2-4499-9C59-05B5E11E77BC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  <p:pic>
        <p:nvPicPr>
          <p:cNvPr id="2097158" name="Content Placeholder 3" descr="scan0058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14917" y="1557341"/>
            <a:ext cx="9601200" cy="48466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1101968" y="1667465"/>
            <a:ext cx="10644555" cy="1280890"/>
          </a:xfrm>
        </p:spPr>
        <p:txBody>
          <a:bodyPr/>
          <a:p>
            <a:r>
              <a:rPr dirty="0" lang="fa-IR"/>
              <a:t>رشد مهارت های </a:t>
            </a:r>
            <a:r>
              <a:rPr dirty="0" lang="fa-IR" smtClean="0"/>
              <a:t>بنیادی در سه مرحله صورت می گیرد:</a:t>
            </a:r>
            <a:endParaRPr dirty="0" lang="en-US"/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>
          <a:xfrm>
            <a:off x="3810001" y="3352800"/>
            <a:ext cx="4259751" cy="2368062"/>
          </a:xfrm>
        </p:spPr>
        <p:txBody>
          <a:bodyPr>
            <a:normAutofit/>
          </a:bodyPr>
          <a:p>
            <a:pPr lvl="0">
              <a:buFont typeface="Wingdings" panose="05000000000000000000" pitchFamily="2" charset="2"/>
              <a:buChar char="v"/>
            </a:pPr>
            <a:r>
              <a:rPr dirty="0" sz="3200" lang="fa-IR" smtClean="0">
                <a:solidFill>
                  <a:srgbClr val="FF0000"/>
                </a:solidFill>
                <a:cs typeface="B Titr" panose="00000700000000000000" pitchFamily="2" charset="-78"/>
              </a:rPr>
              <a:t> مهارت </a:t>
            </a:r>
            <a:r>
              <a:rPr dirty="0" sz="3200" lang="fa-IR">
                <a:solidFill>
                  <a:srgbClr val="FF0000"/>
                </a:solidFill>
                <a:cs typeface="B Titr" panose="00000700000000000000" pitchFamily="2" charset="-78"/>
              </a:rPr>
              <a:t>های جابجایی</a:t>
            </a:r>
            <a:endParaRPr dirty="0" sz="3200" lang="en-US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dirty="0" sz="3200" lang="fa-IR" smtClean="0">
                <a:solidFill>
                  <a:srgbClr val="FF0000"/>
                </a:solidFill>
                <a:cs typeface="B Titr" panose="00000700000000000000" pitchFamily="2" charset="-78"/>
              </a:rPr>
              <a:t> مهارت </a:t>
            </a:r>
            <a:r>
              <a:rPr dirty="0" sz="3200" lang="fa-IR">
                <a:solidFill>
                  <a:srgbClr val="FF0000"/>
                </a:solidFill>
                <a:cs typeface="B Titr" panose="00000700000000000000" pitchFamily="2" charset="-78"/>
              </a:rPr>
              <a:t>های دستکاری</a:t>
            </a:r>
            <a:endParaRPr dirty="0" sz="3200" lang="en-US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dirty="0" sz="3200" lang="fa-IR" smtClean="0">
                <a:solidFill>
                  <a:srgbClr val="FF0000"/>
                </a:solidFill>
                <a:cs typeface="B Titr" panose="00000700000000000000" pitchFamily="2" charset="-78"/>
              </a:rPr>
              <a:t> مهارت </a:t>
            </a:r>
            <a:r>
              <a:rPr dirty="0" sz="3200" lang="fa-IR">
                <a:solidFill>
                  <a:srgbClr val="FF0000"/>
                </a:solidFill>
                <a:cs typeface="B Titr" panose="00000700000000000000" pitchFamily="2" charset="-78"/>
              </a:rPr>
              <a:t>های کنترل بدن</a:t>
            </a:r>
            <a:endParaRPr dirty="0" sz="3200" lang="en-US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dirty="0" sz="3200" lang="en-US"/>
          </a:p>
        </p:txBody>
      </p:sp>
      <p:sp>
        <p:nvSpPr>
          <p:cNvPr id="10487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15</a:t>
            </a:fld>
            <a:endParaRPr dirty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3343203" y="588941"/>
            <a:ext cx="4757444" cy="794382"/>
          </a:xfrm>
        </p:spPr>
        <p:txBody>
          <a:bodyPr/>
          <a:p>
            <a:r>
              <a:rPr dirty="0" lang="fa-IR" smtClean="0"/>
              <a:t>مهارت </a:t>
            </a:r>
            <a:r>
              <a:rPr dirty="0" lang="fa-IR"/>
              <a:t>های بنیادی</a:t>
            </a:r>
            <a:endParaRPr dirty="0" lang="fa-IR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194305" name="Content Placeholder 24"/>
          <p:cNvGraphicFramePr>
            <a:graphicFrameLocks noGrp="1"/>
          </p:cNvGraphicFramePr>
          <p:nvPr>
            <p:ph idx="1"/>
          </p:nvPr>
        </p:nvGraphicFramePr>
        <p:xfrm>
          <a:off x="838200" y="1519707"/>
          <a:ext cx="10515600" cy="46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73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16</a:t>
            </a:fld>
            <a:endParaRPr dirty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fa-IR"/>
              <a:t>مهارت های حرکتی تخصصی</a:t>
            </a:r>
            <a:endParaRPr dirty="0" lang="en-US"/>
          </a:p>
        </p:txBody>
      </p:sp>
      <p:sp>
        <p:nvSpPr>
          <p:cNvPr id="1048737" name="Content Placeholder 2"/>
          <p:cNvSpPr>
            <a:spLocks noGrp="1"/>
          </p:cNvSpPr>
          <p:nvPr>
            <p:ph idx="1"/>
          </p:nvPr>
        </p:nvSpPr>
        <p:spPr>
          <a:xfrm>
            <a:off x="470739" y="2130425"/>
            <a:ext cx="10941676" cy="3520098"/>
          </a:xfrm>
        </p:spPr>
        <p:txBody>
          <a:bodyPr>
            <a:normAutofit/>
          </a:bodyPr>
          <a:p>
            <a:r>
              <a:rPr b="1" dirty="0" sz="2400" lang="fa-IR"/>
              <a:t>شکل </a:t>
            </a:r>
            <a:r>
              <a:rPr b="1" dirty="0" sz="2400" lang="fa-IR">
                <a:solidFill>
                  <a:srgbClr val="FF0000"/>
                </a:solidFill>
              </a:rPr>
              <a:t>بالیده و</a:t>
            </a:r>
            <a:r>
              <a:rPr b="1" dirty="0" sz="2400" lang="fa-IR"/>
              <a:t> </a:t>
            </a:r>
            <a:r>
              <a:rPr b="1" dirty="0" sz="2400" lang="fa-IR">
                <a:solidFill>
                  <a:srgbClr val="FF0000"/>
                </a:solidFill>
              </a:rPr>
              <a:t>پالایش شده </a:t>
            </a:r>
            <a:r>
              <a:rPr b="1" dirty="0" sz="2400" lang="fa-IR"/>
              <a:t>حرکات بنیادی</a:t>
            </a:r>
          </a:p>
          <a:p>
            <a:pPr indent="0" marL="0">
              <a:buNone/>
            </a:pPr>
            <a:endParaRPr b="1" dirty="0" sz="2400" lang="fa-IR"/>
          </a:p>
          <a:p>
            <a:r>
              <a:rPr b="1" dirty="0" sz="2400" lang="fa-IR">
                <a:solidFill>
                  <a:srgbClr val="FF0000"/>
                </a:solidFill>
              </a:rPr>
              <a:t>ترکیب</a:t>
            </a:r>
            <a:r>
              <a:rPr b="1" dirty="0" sz="2400" lang="fa-IR"/>
              <a:t> خاص این مهارت ها برای تشکیل مهارت های ورزشی و پیچیده</a:t>
            </a:r>
          </a:p>
          <a:p>
            <a:endParaRPr b="1" dirty="0" sz="2400" lang="fa-IR" smtClean="0"/>
          </a:p>
          <a:p>
            <a:r>
              <a:rPr b="1" dirty="0" sz="2400" lang="fa-IR" smtClean="0"/>
              <a:t>نبود </a:t>
            </a:r>
            <a:r>
              <a:rPr b="1" dirty="0" sz="2400" lang="fa-IR"/>
              <a:t>فرصت تمرین مداوم،نبود آموزش های مناسب و ... باعث عدم اجرای خوب این مهارت ها حتی در </a:t>
            </a:r>
            <a:r>
              <a:rPr b="1" dirty="0" sz="2400" lang="fa-IR">
                <a:solidFill>
                  <a:srgbClr val="FF0000"/>
                </a:solidFill>
              </a:rPr>
              <a:t>نوجوانی </a:t>
            </a:r>
          </a:p>
        </p:txBody>
      </p:sp>
      <p:sp>
        <p:nvSpPr>
          <p:cNvPr id="10487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17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2592926" y="870295"/>
            <a:ext cx="8911687" cy="1280890"/>
          </a:xfrm>
        </p:spPr>
        <p:txBody>
          <a:bodyPr>
            <a:normAutofit/>
          </a:bodyPr>
          <a:p>
            <a:pPr algn="ctr"/>
            <a:r>
              <a:rPr dirty="0" sz="3600" lang="fa-IR"/>
              <a:t>نسبت پیشنهادی </a:t>
            </a:r>
            <a:r>
              <a:rPr dirty="0" sz="3600" lang="fa-IR" smtClean="0"/>
              <a:t/>
            </a:r>
            <a:br>
              <a:rPr dirty="0" sz="3600" lang="fa-IR" smtClean="0"/>
            </a:br>
            <a:r>
              <a:rPr dirty="0" sz="3600" lang="fa-IR" smtClean="0"/>
              <a:t>تمرین </a:t>
            </a:r>
            <a:r>
              <a:rPr dirty="0" sz="3600" lang="fa-IR"/>
              <a:t>(توسعه مهارت و عملکرد</a:t>
            </a:r>
            <a:r>
              <a:rPr dirty="0" sz="3600" lang="fa-IR" smtClean="0"/>
              <a:t>) به </a:t>
            </a:r>
            <a:r>
              <a:rPr dirty="0" sz="3600" lang="fa-IR"/>
              <a:t>مسابقه</a:t>
            </a:r>
          </a:p>
        </p:txBody>
      </p:sp>
      <p:graphicFrame>
        <p:nvGraphicFramePr>
          <p:cNvPr id="4194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8451" y="2669521"/>
          <a:ext cx="7559902" cy="3022600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779951"/>
                <a:gridCol w="3779951"/>
              </a:tblGrid>
              <a:tr h="370840">
                <a:tc>
                  <a:txBody>
                    <a:bodyPr/>
                    <a:p>
                      <a:pPr algn="ctr" rtl="1"/>
                      <a:r>
                        <a:rPr dirty="0" lang="fa-IR"/>
                        <a:t>مرحله /</a:t>
                      </a:r>
                      <a:r>
                        <a:rPr baseline="0" dirty="0" lang="fa-IR"/>
                        <a:t> سطح رشدی</a:t>
                      </a:r>
                      <a:endParaRPr dirty="0" lang="fa-IR"/>
                    </a:p>
                  </a:txBody>
                  <a:tcPr anchor="ctr"/>
                </a:tc>
                <a:tc>
                  <a:txBody>
                    <a:bodyPr/>
                    <a:p>
                      <a:pPr algn="ctr" rtl="1"/>
                      <a:r>
                        <a:rPr dirty="0" lang="fa-IR"/>
                        <a:t>نسبت تمرین به مسابقه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 algn="ctr" rtl="1"/>
                      <a:r>
                        <a:rPr b="1" dirty="0" lang="fa-IR"/>
                        <a:t>مرحله حرکات بنیادی</a:t>
                      </a:r>
                    </a:p>
                    <a:p>
                      <a:pPr algn="r" indent="-285750" marL="285750" rtl="1">
                        <a:buFontTx/>
                        <a:buChar char="-"/>
                      </a:pPr>
                      <a:r>
                        <a:rPr dirty="0" lang="fa-IR"/>
                        <a:t>سطح ابتدایی/</a:t>
                      </a:r>
                      <a:r>
                        <a:rPr baseline="0" dirty="0" lang="fa-IR"/>
                        <a:t> آغازین</a:t>
                      </a:r>
                    </a:p>
                    <a:p>
                      <a:pPr algn="r" indent="-285750" marL="285750" rtl="1">
                        <a:buFontTx/>
                        <a:buChar char="-"/>
                      </a:pPr>
                      <a:r>
                        <a:rPr baseline="0" dirty="0" lang="fa-IR"/>
                        <a:t>سطح مقدماتی</a:t>
                      </a:r>
                    </a:p>
                    <a:p>
                      <a:pPr algn="r" indent="-285750" marL="285750" rtl="1">
                        <a:buFontTx/>
                        <a:buChar char="-"/>
                      </a:pPr>
                      <a:r>
                        <a:rPr baseline="0" dirty="0" lang="fa-IR"/>
                        <a:t>سطح بالیده و ماهرانه</a:t>
                      </a:r>
                    </a:p>
                    <a:p>
                      <a:pPr algn="r" indent="-285750" marL="285750" rtl="1">
                        <a:buFontTx/>
                        <a:buChar char="-"/>
                      </a:pPr>
                      <a:endParaRPr dirty="0" lang="fa-IR"/>
                    </a:p>
                  </a:txBody>
                  <a:tcPr anchor="ctr"/>
                </a:tc>
                <a:tc>
                  <a:txBody>
                    <a:bodyPr/>
                    <a:p>
                      <a:pPr algn="ctr" rtl="1"/>
                      <a:endParaRPr dirty="0" lang="fa-IR"/>
                    </a:p>
                    <a:p>
                      <a:pPr algn="ctr" rtl="1"/>
                      <a:r>
                        <a:rPr dirty="0" lang="fa-IR"/>
                        <a:t>100درصد به 0 درصد</a:t>
                      </a:r>
                    </a:p>
                    <a:p>
                      <a:pPr algn="ctr" rtl="1"/>
                      <a:r>
                        <a:rPr dirty="0" lang="fa-IR"/>
                        <a:t>90 درصد به 10 درصد</a:t>
                      </a:r>
                    </a:p>
                    <a:p>
                      <a:pPr algn="ctr" rtl="1"/>
                      <a:r>
                        <a:rPr dirty="0" lang="fa-IR"/>
                        <a:t>80 درصد به 20</a:t>
                      </a:r>
                      <a:r>
                        <a:rPr baseline="0" dirty="0" lang="fa-IR"/>
                        <a:t> درصد</a:t>
                      </a:r>
                    </a:p>
                    <a:p>
                      <a:pPr algn="ctr" rtl="1"/>
                      <a:endParaRPr dirty="0" lang="fa-IR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 algn="ctr" indent="0" marL="0" rtl="1">
                        <a:buFontTx/>
                        <a:buNone/>
                      </a:pPr>
                      <a:r>
                        <a:rPr b="1" dirty="0" lang="fa-IR"/>
                        <a:t>مرحله حرکات اختصاصی</a:t>
                      </a:r>
                    </a:p>
                    <a:p>
                      <a:pPr algn="r" indent="-285750" marL="285750" rtl="1">
                        <a:buFontTx/>
                        <a:buChar char="-"/>
                      </a:pPr>
                      <a:r>
                        <a:rPr dirty="0" lang="fa-IR"/>
                        <a:t>سطح انتقال</a:t>
                      </a:r>
                    </a:p>
                    <a:p>
                      <a:pPr algn="r" indent="-285750" marL="285750" rtl="1">
                        <a:buFontTx/>
                        <a:buChar char="-"/>
                      </a:pPr>
                      <a:r>
                        <a:rPr dirty="0" lang="fa-IR"/>
                        <a:t>سطح کاربرد</a:t>
                      </a:r>
                    </a:p>
                    <a:p>
                      <a:pPr algn="r" indent="-285750" marL="285750" rtl="1">
                        <a:buFontTx/>
                        <a:buChar char="-"/>
                      </a:pPr>
                      <a:r>
                        <a:rPr dirty="0" lang="fa-IR"/>
                        <a:t>سطح</a:t>
                      </a:r>
                      <a:r>
                        <a:rPr baseline="0" dirty="0" lang="fa-IR"/>
                        <a:t> استفاده در طول عمر</a:t>
                      </a:r>
                      <a:endParaRPr dirty="0" lang="fa-IR"/>
                    </a:p>
                  </a:txBody>
                  <a:tcPr anchor="ctr"/>
                </a:tc>
                <a:tc>
                  <a:txBody>
                    <a:bodyPr/>
                    <a:p>
                      <a:pPr algn="ctr" rtl="1"/>
                      <a:endParaRPr dirty="0" lang="fa-IR"/>
                    </a:p>
                    <a:p>
                      <a:pPr algn="ctr" rtl="1"/>
                      <a:r>
                        <a:rPr dirty="0" lang="fa-IR"/>
                        <a:t>70 درصد به 30 درصد</a:t>
                      </a:r>
                    </a:p>
                    <a:p>
                      <a:pPr algn="ctr" rtl="1"/>
                      <a:r>
                        <a:rPr dirty="0" lang="fa-IR"/>
                        <a:t>60 درصد به 40 درصد</a:t>
                      </a:r>
                    </a:p>
                    <a:p>
                      <a:pPr algn="ctr" rtl="1"/>
                      <a:r>
                        <a:rPr dirty="0" lang="fa-IR"/>
                        <a:t>40 درصد به 60 درصد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4874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18</a:t>
            </a:fld>
            <a:endParaRPr dirty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Content Placeholder 2"/>
          <p:cNvSpPr>
            <a:spLocks noGrp="1"/>
          </p:cNvSpPr>
          <p:nvPr>
            <p:ph idx="1"/>
          </p:nvPr>
        </p:nvSpPr>
        <p:spPr>
          <a:xfrm>
            <a:off x="5392615" y="1383323"/>
            <a:ext cx="6428520" cy="491476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pPr algn="just" indent="0" marL="0">
              <a:buNone/>
            </a:pPr>
            <a:r>
              <a:rPr dirty="0" sz="3200" lang="ar-SA"/>
              <a:t>مطالعات مختلف نشان داده که فعالیت ورزشی صحیح نه تنها می‌تواند عامل موثری در </a:t>
            </a:r>
            <a:r>
              <a:rPr dirty="0" sz="3200" lang="ar-SA">
                <a:solidFill>
                  <a:srgbClr val="FF0000"/>
                </a:solidFill>
              </a:rPr>
              <a:t>سلامت</a:t>
            </a:r>
            <a:r>
              <a:rPr dirty="0" sz="3200" lang="ar-SA"/>
              <a:t> کودکان باشد، بلکه باعث می‌شود که آن‌ها از ورزش کردن </a:t>
            </a:r>
            <a:r>
              <a:rPr dirty="0" sz="3200" lang="ar-SA">
                <a:solidFill>
                  <a:srgbClr val="FF0000"/>
                </a:solidFill>
              </a:rPr>
              <a:t>لذت</a:t>
            </a:r>
            <a:r>
              <a:rPr dirty="0" sz="3200" lang="ar-SA"/>
              <a:t> ببرند و به ورزش </a:t>
            </a:r>
            <a:r>
              <a:rPr dirty="0" sz="3200" lang="ar-SA">
                <a:solidFill>
                  <a:srgbClr val="FF0000"/>
                </a:solidFill>
              </a:rPr>
              <a:t>پایبند</a:t>
            </a:r>
            <a:r>
              <a:rPr dirty="0" sz="3200" lang="ar-SA"/>
              <a:t> شوند.کودکان در هر سنی می‌توانند ورزش کنند </a:t>
            </a:r>
            <a:r>
              <a:rPr dirty="0" sz="3200" lang="ar-SA" u="sng"/>
              <a:t>اما باید ملاحظات </a:t>
            </a:r>
            <a:r>
              <a:rPr dirty="0" sz="3200" lang="fa-IR" u="sng" smtClean="0"/>
              <a:t>رشدی </a:t>
            </a:r>
            <a:r>
              <a:rPr dirty="0" sz="3200" lang="ar-SA" u="sng" smtClean="0"/>
              <a:t>در </a:t>
            </a:r>
            <a:r>
              <a:rPr dirty="0" sz="3200" lang="ar-SA" u="sng"/>
              <a:t>هر سنی رعایت شو</a:t>
            </a:r>
            <a:r>
              <a:rPr dirty="0" sz="3200" lang="ar-SA"/>
              <a:t>د. </a:t>
            </a:r>
            <a:endParaRPr dirty="0" sz="3200" lang="en-US"/>
          </a:p>
          <a:p>
            <a:pPr algn="just"/>
            <a:endParaRPr dirty="0" sz="3200" lang="en-US"/>
          </a:p>
        </p:txBody>
      </p:sp>
      <p:pic>
        <p:nvPicPr>
          <p:cNvPr id="2097159" name="Picture 4" descr="اطلاعاتی در مورد ورزش کودکان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04093" y="1395047"/>
            <a:ext cx="4677508" cy="4911969"/>
          </a:xfrm>
          <a:prstGeom prst="rect"/>
          <a:noFill/>
          <a:ln>
            <a:noFill/>
          </a:ln>
        </p:spPr>
      </p:pic>
      <p:sp>
        <p:nvSpPr>
          <p:cNvPr id="1048742" name="Rectangle 5"/>
          <p:cNvSpPr/>
          <p:nvPr/>
        </p:nvSpPr>
        <p:spPr>
          <a:xfrm>
            <a:off x="4183649" y="454241"/>
            <a:ext cx="3833101" cy="830997"/>
          </a:xfrm>
          <a:prstGeom prst="rect"/>
        </p:spPr>
        <p:txBody>
          <a:bodyPr wrap="none">
            <a:spAutoFit/>
          </a:bodyPr>
          <a:p>
            <a:r>
              <a:rPr dirty="0" sz="4800" lang="fa-IR">
                <a:solidFill>
                  <a:srgbClr val="FF0000"/>
                </a:solidFill>
                <a:cs typeface="B Titr" panose="00000700000000000000" pitchFamily="2" charset="-78"/>
              </a:rPr>
              <a:t>ملاحظات رشدی </a:t>
            </a:r>
            <a:endParaRPr dirty="0" sz="4800" lang="en-US"/>
          </a:p>
        </p:txBody>
      </p:sp>
      <p:sp>
        <p:nvSpPr>
          <p:cNvPr id="104874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19</a:t>
            </a:fld>
            <a:endParaRPr dirty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3"/>
          <p:cNvSpPr/>
          <p:nvPr/>
        </p:nvSpPr>
        <p:spPr>
          <a:xfrm>
            <a:off x="996463" y="355817"/>
            <a:ext cx="10503877" cy="2070861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3600" lang="fa-IR">
                <a:solidFill>
                  <a:srgbClr val="0070C0"/>
                </a:solidFill>
                <a:cs typeface="B Titr" panose="00000700000000000000" pitchFamily="2" charset="-78"/>
              </a:rPr>
              <a:t>ملاحظات رشد و یادگیری حرکتی در ورزش، آمادگی جسمانی و بدنسازی کودکان و نوجوانان</a:t>
            </a:r>
            <a:endParaRPr dirty="0" sz="3600" lang="en-US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@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p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d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f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_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s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p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o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r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t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_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m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a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n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s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o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r</a:t>
            </a:r>
            <a:r>
              <a:rPr dirty="0" sz="3600" lang="en-US">
                <a:solidFill>
                  <a:srgbClr val="0070C0"/>
                </a:solidFill>
                <a:cs typeface="B Titr" panose="00000700000000000000" pitchFamily="2" charset="-78"/>
              </a:rPr>
              <a:t>i</a:t>
            </a:r>
            <a:endParaRPr dirty="0" sz="3600" lang="en-US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1048613" name="Rounded Rectangle 4"/>
          <p:cNvSpPr/>
          <p:nvPr/>
        </p:nvSpPr>
        <p:spPr>
          <a:xfrm>
            <a:off x="6248401" y="3481756"/>
            <a:ext cx="5439508" cy="2145323"/>
          </a:xfrm>
          <a:prstGeom prst="roundRect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fa-IR"/>
              <a:t>مرتضی پورآذر</a:t>
            </a:r>
          </a:p>
          <a:p>
            <a:pPr algn="ctr"/>
            <a:endParaRPr dirty="0" sz="2800" lang="fa-IR" smtClean="0"/>
          </a:p>
          <a:p>
            <a:pPr algn="ctr"/>
            <a:r>
              <a:rPr dirty="0" sz="2800" lang="fa-IR" smtClean="0"/>
              <a:t>دکتری رفتار حرکتی دانشگاه تهران</a:t>
            </a:r>
            <a:endParaRPr dirty="0" sz="2800" lang="en-US"/>
          </a:p>
        </p:txBody>
      </p:sp>
      <p:pic>
        <p:nvPicPr>
          <p:cNvPr id="2097152" name="Picture 6" descr="C:\Users\user\Desktop\kids-strength-training1.jpg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15815" y="2790094"/>
            <a:ext cx="5509847" cy="3200401"/>
          </a:xfrm>
          <a:prstGeom prst="rect"/>
          <a:noFill/>
          <a:ln>
            <a:noFill/>
          </a:ln>
        </p:spPr>
      </p:pic>
      <p:sp>
        <p:nvSpPr>
          <p:cNvPr id="104861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</a:t>
            </a:fld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2124003" y="999248"/>
            <a:ext cx="8911687" cy="1280890"/>
          </a:xfrm>
        </p:spPr>
        <p:txBody>
          <a:bodyPr/>
          <a:p>
            <a:pPr algn="ctr"/>
            <a:r>
              <a:rPr dirty="0" lang="fa-IR">
                <a:solidFill>
                  <a:srgbClr val="FF0000"/>
                </a:solidFill>
                <a:cs typeface="B Titr" panose="00000700000000000000" pitchFamily="2" charset="-78"/>
              </a:rPr>
              <a:t>ملاحظات رشدی درباره </a:t>
            </a:r>
            <a:r>
              <a:rPr dirty="0" lang="fa-IR" smtClean="0">
                <a:solidFill>
                  <a:srgbClr val="FF0000"/>
                </a:solidFill>
                <a:cs typeface="B Titr" panose="00000700000000000000" pitchFamily="2" charset="-78"/>
              </a:rPr>
              <a:t>بدنسازی کودکان</a:t>
            </a:r>
            <a:endParaRPr dirty="0" lang="en-US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104874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8889" lnSpcReduction="20000"/>
          </a:bodyPr>
          <a:p>
            <a:pPr algn="justLow" indent="0" marL="0" rtl="1">
              <a:buNone/>
            </a:pPr>
            <a:endParaRPr b="1" dirty="0" sz="2400" lang="fa-IR">
              <a:cs typeface="+mj-cs"/>
            </a:endParaRPr>
          </a:p>
          <a:p>
            <a:pPr algn="justLow"/>
            <a:r>
              <a:rPr dirty="0" sz="2400" lang="ar-SA"/>
              <a:t>آیا </a:t>
            </a:r>
            <a:r>
              <a:rPr dirty="0" sz="2400" lang="fa-IR" smtClean="0"/>
              <a:t>کودکان </a:t>
            </a:r>
            <a:r>
              <a:rPr dirty="0" sz="2400" lang="ar-SA" smtClean="0"/>
              <a:t>باید </a:t>
            </a:r>
            <a:r>
              <a:rPr dirty="0" sz="2400" lang="ar-SA">
                <a:solidFill>
                  <a:srgbClr val="0070C0"/>
                </a:solidFill>
              </a:rPr>
              <a:t>تمرینات قدرتی </a:t>
            </a:r>
            <a:r>
              <a:rPr dirty="0" sz="2400" lang="ar-SA"/>
              <a:t>انجام </a:t>
            </a:r>
            <a:r>
              <a:rPr dirty="0" sz="2400" lang="ar-SA" smtClean="0"/>
              <a:t>دهند</a:t>
            </a:r>
            <a:r>
              <a:rPr dirty="0" sz="2400" lang="fa-IR" smtClean="0"/>
              <a:t>؟</a:t>
            </a:r>
          </a:p>
          <a:p>
            <a:pPr algn="justLow"/>
            <a:r>
              <a:rPr dirty="0" sz="2400" lang="ar-SA" smtClean="0"/>
              <a:t>آیا </a:t>
            </a:r>
            <a:r>
              <a:rPr dirty="0" sz="2400" lang="ar-SA"/>
              <a:t>بدنسازی کودکان </a:t>
            </a:r>
            <a:r>
              <a:rPr dirty="0" sz="2400" lang="ar-SA">
                <a:solidFill>
                  <a:srgbClr val="0070C0"/>
                </a:solidFill>
              </a:rPr>
              <a:t>فایده‌ای</a:t>
            </a:r>
            <a:r>
              <a:rPr dirty="0" sz="2400" lang="ar-SA"/>
              <a:t> </a:t>
            </a:r>
            <a:r>
              <a:rPr dirty="0" sz="2400" lang="ar-SA" smtClean="0"/>
              <a:t>برای</a:t>
            </a:r>
            <a:r>
              <a:rPr dirty="0" sz="2400" lang="fa-IR" smtClean="0"/>
              <a:t> آنها </a:t>
            </a:r>
            <a:r>
              <a:rPr dirty="0" sz="2400" lang="ar-SA" smtClean="0"/>
              <a:t>دارد؟</a:t>
            </a:r>
            <a:endParaRPr dirty="0" sz="2400" lang="fa-IR" smtClean="0"/>
          </a:p>
          <a:p>
            <a:pPr algn="justLow"/>
            <a:r>
              <a:rPr dirty="0" sz="2400" lang="ar-SA"/>
              <a:t> آیا بدنسازی برای کودکان </a:t>
            </a:r>
            <a:r>
              <a:rPr dirty="0" sz="2400" lang="ar-SA">
                <a:solidFill>
                  <a:srgbClr val="0070C0"/>
                </a:solidFill>
              </a:rPr>
              <a:t>ضرر</a:t>
            </a:r>
            <a:r>
              <a:rPr dirty="0" sz="2400" lang="ar-SA"/>
              <a:t> دارد؟ </a:t>
            </a:r>
            <a:endParaRPr dirty="0" sz="2400" lang="fa-IR" smtClean="0"/>
          </a:p>
          <a:p>
            <a:pPr algn="justLow"/>
            <a:endParaRPr dirty="0" sz="2400" lang="fa-IR"/>
          </a:p>
          <a:p>
            <a:pPr algn="justLow"/>
            <a:endParaRPr dirty="0" sz="2400" lang="fa-IR" smtClean="0"/>
          </a:p>
          <a:p>
            <a:pPr algn="justLow"/>
            <a:endParaRPr dirty="0" lang="fa-IR"/>
          </a:p>
          <a:p>
            <a:pPr algn="justLow" indent="0" marL="0">
              <a:buNone/>
            </a:pPr>
            <a:r>
              <a:rPr dirty="0" lang="ar-SA" smtClean="0"/>
              <a:t>طبق </a:t>
            </a:r>
            <a:r>
              <a:rPr dirty="0" lang="ar-SA"/>
              <a:t>مقاله‌ای که در</a:t>
            </a:r>
            <a:r>
              <a:rPr dirty="0" lang="en-US"/>
              <a:t> </a:t>
            </a:r>
            <a:r>
              <a:rPr dirty="0" lang="en-US">
                <a:solidFill>
                  <a:srgbClr val="FF0000"/>
                </a:solidFill>
              </a:rPr>
              <a:t>Pediatric News</a:t>
            </a:r>
            <a:r>
              <a:rPr dirty="0" lang="en-US"/>
              <a:t> </a:t>
            </a:r>
            <a:r>
              <a:rPr dirty="0" lang="ar-SA"/>
              <a:t>منتشر </a:t>
            </a:r>
            <a:r>
              <a:rPr dirty="0" lang="ar-SA" smtClean="0"/>
              <a:t>شده</a:t>
            </a:r>
            <a:r>
              <a:rPr dirty="0" lang="fa-IR" smtClean="0"/>
              <a:t>:</a:t>
            </a:r>
          </a:p>
          <a:p>
            <a:pPr algn="justLow" indent="0" marL="0">
              <a:buNone/>
            </a:pPr>
            <a:r>
              <a:rPr dirty="0" lang="ar-SA" smtClean="0"/>
              <a:t> </a:t>
            </a:r>
            <a:r>
              <a:rPr dirty="0" lang="ar-SA"/>
              <a:t>بچه‌هایی که تمرینات قدرتی انجام می‌دهند نسبت به سایر همسالان خود </a:t>
            </a:r>
            <a:r>
              <a:rPr dirty="0" lang="ar-SA">
                <a:solidFill>
                  <a:srgbClr val="FF0000"/>
                </a:solidFill>
              </a:rPr>
              <a:t>امتیازاتی</a:t>
            </a:r>
            <a:r>
              <a:rPr dirty="0" lang="ar-SA"/>
              <a:t> شامل حال‌شان می‌شود. بعضی از این فواید، مشابه همان فوایدی هستند که در مورد تمرینات قدرتی برای بزرگسالان مطرح است</a:t>
            </a:r>
            <a:r>
              <a:rPr dirty="0" lang="en-US"/>
              <a:t>.</a:t>
            </a:r>
          </a:p>
          <a:p>
            <a:pPr algn="justLow" rtl="1"/>
            <a:endParaRPr b="1" dirty="0" lang="fa-IR">
              <a:cs typeface="+mj-cs"/>
            </a:endParaRPr>
          </a:p>
        </p:txBody>
      </p:sp>
      <p:pic>
        <p:nvPicPr>
          <p:cNvPr id="2097160" name="Picture 2" descr="C:\Users\user\Desktop\images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61293" y="1717800"/>
            <a:ext cx="4915267" cy="3416933"/>
          </a:xfrm>
          <a:prstGeom prst="rect"/>
          <a:noFill/>
        </p:spPr>
      </p:pic>
      <p:sp>
        <p:nvSpPr>
          <p:cNvPr id="10487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20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user\Desktop\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79941" y="1508679"/>
            <a:ext cx="6482860" cy="3367583"/>
          </a:xfrm>
          <a:prstGeom prst="rect"/>
          <a:noFill/>
        </p:spPr>
      </p:pic>
      <p:sp>
        <p:nvSpPr>
          <p:cNvPr id="1048747" name="Rectangle 4"/>
          <p:cNvSpPr/>
          <p:nvPr/>
        </p:nvSpPr>
        <p:spPr>
          <a:xfrm>
            <a:off x="844063" y="5341929"/>
            <a:ext cx="10562493" cy="923330"/>
          </a:xfrm>
          <a:prstGeom prst="rect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just" rtl="1"/>
            <a:r>
              <a:rPr dirty="0" lang="ar-SA" smtClean="0"/>
              <a:t>این </a:t>
            </a:r>
            <a:r>
              <a:rPr dirty="0" lang="ar-SA"/>
              <a:t>نکته‌ی مهمی است زیرا بچه‌ها در یک بازه‌ی زمانی مشخصی می‌توانند توده‌ی استخوانی خود را به ماکسیمم ظرفیت خود برسانند و بعد از این دوره، یعنی بعد از سالهای اولیه‌ی بزرگسالی، این کار سخت‌تر خواهد بود</a:t>
            </a:r>
            <a:r>
              <a:rPr dirty="0" lang="en-US"/>
              <a:t>.</a:t>
            </a:r>
          </a:p>
        </p:txBody>
      </p:sp>
      <p:sp>
        <p:nvSpPr>
          <p:cNvPr id="1048748" name="Rectangle 5"/>
          <p:cNvSpPr/>
          <p:nvPr/>
        </p:nvSpPr>
        <p:spPr>
          <a:xfrm>
            <a:off x="1532384" y="770110"/>
            <a:ext cx="4592924" cy="523220"/>
          </a:xfrm>
          <a:prstGeom prst="rect"/>
        </p:spPr>
        <p:txBody>
          <a:bodyPr wrap="none">
            <a:spAutoFit/>
          </a:bodyPr>
          <a:p>
            <a:r>
              <a:rPr dirty="0" sz="2800" lang="fa-IR" smtClean="0">
                <a:solidFill>
                  <a:prstClr val="black"/>
                </a:solidFill>
                <a:cs typeface="B Titr" panose="00000700000000000000" pitchFamily="2" charset="-78"/>
              </a:rPr>
              <a:t>مزایای ت</a:t>
            </a:r>
            <a:r>
              <a:rPr dirty="0" sz="2800" lang="ar-SA" smtClean="0">
                <a:solidFill>
                  <a:prstClr val="black"/>
                </a:solidFill>
                <a:cs typeface="B Titr" panose="00000700000000000000" pitchFamily="2" charset="-78"/>
              </a:rPr>
              <a:t>مرینات قدرتی</a:t>
            </a:r>
            <a:r>
              <a:rPr dirty="0" sz="2800" lang="fa-IR" smtClean="0">
                <a:solidFill>
                  <a:prstClr val="black"/>
                </a:solidFill>
                <a:cs typeface="B Titr" panose="00000700000000000000" pitchFamily="2" charset="-78"/>
              </a:rPr>
              <a:t> در کودکان:</a:t>
            </a:r>
            <a:endParaRPr dirty="0" sz="2800" lang="en-US">
              <a:cs typeface="B Titr" panose="00000700000000000000" pitchFamily="2" charset="-78"/>
            </a:endParaRPr>
          </a:p>
        </p:txBody>
      </p:sp>
      <p:sp>
        <p:nvSpPr>
          <p:cNvPr id="1048749" name="Oval 7"/>
          <p:cNvSpPr/>
          <p:nvPr/>
        </p:nvSpPr>
        <p:spPr>
          <a:xfrm>
            <a:off x="8825367" y="2559425"/>
            <a:ext cx="1676400" cy="1266093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ar-SA"/>
              <a:t>افزایش توده‌ی عضلانی </a:t>
            </a:r>
            <a:endParaRPr dirty="0" lang="en-US"/>
          </a:p>
        </p:txBody>
      </p:sp>
      <p:sp>
        <p:nvSpPr>
          <p:cNvPr id="1048750" name="Oval 9"/>
          <p:cNvSpPr/>
          <p:nvPr/>
        </p:nvSpPr>
        <p:spPr>
          <a:xfrm>
            <a:off x="8825367" y="1293332"/>
            <a:ext cx="1676400" cy="1266093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fa-IR"/>
              <a:t>کاهش چربی بدن</a:t>
            </a:r>
            <a:endParaRPr dirty="0" lang="en-US"/>
          </a:p>
        </p:txBody>
      </p:sp>
      <p:sp>
        <p:nvSpPr>
          <p:cNvPr id="1048751" name="Curved Left Arrow 10"/>
          <p:cNvSpPr/>
          <p:nvPr/>
        </p:nvSpPr>
        <p:spPr>
          <a:xfrm rot="19913517">
            <a:off x="10632833" y="4024809"/>
            <a:ext cx="609601" cy="1345032"/>
          </a:xfrm>
          <a:prstGeom prst="curvedLef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752" name="Oval 11"/>
          <p:cNvSpPr/>
          <p:nvPr/>
        </p:nvSpPr>
        <p:spPr>
          <a:xfrm>
            <a:off x="8825367" y="3825518"/>
            <a:ext cx="1676400" cy="1266093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ar-SA"/>
              <a:t>افزایش توده‌ی </a:t>
            </a:r>
            <a:r>
              <a:rPr dirty="0" lang="fa-IR" smtClean="0"/>
              <a:t>استخوانی</a:t>
            </a:r>
            <a:endParaRPr dirty="0" lang="en-US"/>
          </a:p>
        </p:txBody>
      </p:sp>
      <p:sp>
        <p:nvSpPr>
          <p:cNvPr id="104875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21</a:t>
            </a:fld>
            <a:endParaRPr dirty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867509" y="1104756"/>
            <a:ext cx="10789505" cy="1280890"/>
          </a:xfrm>
        </p:spPr>
        <p:txBody>
          <a:bodyPr>
            <a:normAutofit fontScale="90000"/>
          </a:bodyPr>
          <a:p>
            <a:r>
              <a:rPr dirty="0" lang="ar-SA"/>
              <a:t>دکتر بنجامین از دانشگاه شیکاگو به این نکته اشاره می‌کند که</a:t>
            </a:r>
            <a:r>
              <a:rPr dirty="0" lang="fa-IR"/>
              <a:t>:</a:t>
            </a:r>
            <a:br>
              <a:rPr dirty="0" lang="fa-IR"/>
            </a:br>
            <a:endParaRPr dirty="0" lang="en-US"/>
          </a:p>
        </p:txBody>
      </p:sp>
      <p:sp>
        <p:nvSpPr>
          <p:cNvPr id="1048755" name="Content Placeholder 2"/>
          <p:cNvSpPr>
            <a:spLocks noGrp="1"/>
          </p:cNvSpPr>
          <p:nvPr>
            <p:ph idx="1"/>
          </p:nvPr>
        </p:nvSpPr>
        <p:spPr>
          <a:xfrm>
            <a:off x="1043353" y="2450123"/>
            <a:ext cx="10461259" cy="3777622"/>
          </a:xfrm>
        </p:spPr>
        <p:txBody>
          <a:bodyPr>
            <a:normAutofit/>
          </a:bodyPr>
          <a:p>
            <a:pPr algn="just" indent="0" marL="0">
              <a:lnSpc>
                <a:spcPct val="200000"/>
              </a:lnSpc>
              <a:buNone/>
            </a:pPr>
            <a:r>
              <a:rPr dirty="0" sz="2400" lang="ar-SA" smtClean="0"/>
              <a:t>بدنسازی </a:t>
            </a:r>
            <a:r>
              <a:rPr dirty="0" sz="2400" lang="ar-SA"/>
              <a:t>کودکان باعث می‌شود که بچه‌ها از </a:t>
            </a:r>
            <a:r>
              <a:rPr dirty="0" sz="2400" lang="fa-IR" smtClean="0">
                <a:solidFill>
                  <a:srgbClr val="FF0000"/>
                </a:solidFill>
              </a:rPr>
              <a:t>آمادگی </a:t>
            </a:r>
            <a:r>
              <a:rPr dirty="0" sz="2400" lang="ar-SA" smtClean="0">
                <a:solidFill>
                  <a:srgbClr val="FF0000"/>
                </a:solidFill>
              </a:rPr>
              <a:t>قلبی </a:t>
            </a:r>
            <a:r>
              <a:rPr dirty="0" sz="2400" lang="ar-SA">
                <a:solidFill>
                  <a:srgbClr val="FF0000"/>
                </a:solidFill>
              </a:rPr>
              <a:t>و عروقی </a:t>
            </a:r>
            <a:r>
              <a:rPr dirty="0" sz="2400" lang="ar-SA"/>
              <a:t>بهتری برخوردار بوده و </a:t>
            </a:r>
            <a:r>
              <a:rPr dirty="0" sz="2400" lang="ar-SA">
                <a:solidFill>
                  <a:srgbClr val="FF0000"/>
                </a:solidFill>
              </a:rPr>
              <a:t>نمایه چریی </a:t>
            </a:r>
            <a:r>
              <a:rPr dirty="0" sz="2400" lang="ar-SA"/>
              <a:t>خوبی دارند. تمرینات قدرتی به کودکان کمک می‌کند </a:t>
            </a:r>
            <a:r>
              <a:rPr dirty="0" sz="2400" lang="ar-SA">
                <a:solidFill>
                  <a:srgbClr val="FF0000"/>
                </a:solidFill>
              </a:rPr>
              <a:t>هماهنگی بهتری بین مغز و عضلات </a:t>
            </a:r>
            <a:r>
              <a:rPr dirty="0" sz="2400" lang="ar-SA"/>
              <a:t>خود برقرار کنند. </a:t>
            </a:r>
            <a:r>
              <a:rPr dirty="0" sz="2400" lang="fa-IR" smtClean="0"/>
              <a:t>کودکانی </a:t>
            </a:r>
            <a:r>
              <a:rPr dirty="0" sz="2400" lang="ar-SA" smtClean="0"/>
              <a:t>که </a:t>
            </a:r>
            <a:r>
              <a:rPr dirty="0" sz="2400" lang="fa-IR" smtClean="0"/>
              <a:t>در فعالیت های </a:t>
            </a:r>
            <a:r>
              <a:rPr dirty="0" sz="2400" lang="ar-SA" smtClean="0"/>
              <a:t>ورزش‌</a:t>
            </a:r>
            <a:r>
              <a:rPr dirty="0" sz="2400" lang="fa-IR" smtClean="0"/>
              <a:t> مشارکت می کنند </a:t>
            </a:r>
            <a:r>
              <a:rPr dirty="0" sz="2400" lang="ar-SA" smtClean="0"/>
              <a:t>می‌توانند </a:t>
            </a:r>
            <a:r>
              <a:rPr dirty="0" sz="2400" lang="ar-SA"/>
              <a:t>با تمرینات قدرتی، مهارت‌های ورزشی خود را ارتقاء داده و </a:t>
            </a:r>
            <a:r>
              <a:rPr dirty="0" sz="2400" lang="ar-SA">
                <a:solidFill>
                  <a:srgbClr val="FF0000"/>
                </a:solidFill>
              </a:rPr>
              <a:t>استقامت عضلانی </a:t>
            </a:r>
            <a:r>
              <a:rPr dirty="0" sz="2400" lang="ar-SA"/>
              <a:t>خوبی ایجاد کنند</a:t>
            </a:r>
            <a:r>
              <a:rPr dirty="0" sz="2400" lang="en-US"/>
              <a:t>.</a:t>
            </a:r>
          </a:p>
          <a:p>
            <a:pPr algn="just">
              <a:lnSpc>
                <a:spcPct val="200000"/>
              </a:lnSpc>
            </a:pPr>
            <a:endParaRPr dirty="0" sz="2400" lang="en-US"/>
          </a:p>
        </p:txBody>
      </p:sp>
      <p:sp>
        <p:nvSpPr>
          <p:cNvPr id="10487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22</a:t>
            </a:fld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1870894" y="237249"/>
            <a:ext cx="8911687" cy="747491"/>
          </a:xfrm>
        </p:spPr>
        <p:txBody>
          <a:bodyPr/>
          <a:p>
            <a:pPr algn="ctr"/>
            <a:r>
              <a:rPr dirty="0" lang="ar-SA">
                <a:solidFill>
                  <a:srgbClr val="FF0000"/>
                </a:solidFill>
              </a:rPr>
              <a:t>باورهای </a:t>
            </a:r>
            <a:r>
              <a:rPr dirty="0" lang="ar-SA" smtClean="0">
                <a:solidFill>
                  <a:srgbClr val="FF0000"/>
                </a:solidFill>
              </a:rPr>
              <a:t>اشتباه </a:t>
            </a:r>
            <a:r>
              <a:rPr dirty="0" lang="ar-SA">
                <a:solidFill>
                  <a:srgbClr val="FF0000"/>
                </a:solidFill>
              </a:rPr>
              <a:t>در مورد </a:t>
            </a:r>
            <a:r>
              <a:rPr dirty="0" lang="ar-SA" smtClean="0">
                <a:solidFill>
                  <a:srgbClr val="FF0000"/>
                </a:solidFill>
              </a:rPr>
              <a:t>بدنسازی</a:t>
            </a:r>
            <a:r>
              <a:rPr dirty="0" lang="fa-IR" smtClean="0">
                <a:solidFill>
                  <a:srgbClr val="FF0000"/>
                </a:solidFill>
              </a:rPr>
              <a:t> کودکان:</a:t>
            </a:r>
            <a:r>
              <a:rPr dirty="0" lang="ar-SA" smtClean="0">
                <a:solidFill>
                  <a:srgbClr val="FF0000"/>
                </a:solidFill>
              </a:rPr>
              <a:t> 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48758" name="Content Placeholder 2"/>
          <p:cNvSpPr>
            <a:spLocks noGrp="1"/>
          </p:cNvSpPr>
          <p:nvPr>
            <p:ph idx="1"/>
          </p:nvPr>
        </p:nvSpPr>
        <p:spPr>
          <a:xfrm>
            <a:off x="1430216" y="1148862"/>
            <a:ext cx="10074397" cy="9847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p>
            <a:pPr algn="ctr"/>
            <a:r>
              <a:rPr b="1" dirty="0" lang="ar-SA"/>
              <a:t>بچه‌هایی که تمرینات قدرتی انجام می‌دهد بیش از حد عضله </a:t>
            </a:r>
            <a:r>
              <a:rPr b="1" dirty="0" lang="ar-SA" smtClean="0"/>
              <a:t>می‌سازند</a:t>
            </a:r>
            <a:r>
              <a:rPr b="1" dirty="0" lang="fa-IR" smtClean="0"/>
              <a:t>.</a:t>
            </a:r>
            <a:endParaRPr b="1" dirty="0" lang="fa-IR"/>
          </a:p>
          <a:p>
            <a:pPr algn="ctr" indent="0" marL="0">
              <a:buNone/>
            </a:pPr>
            <a:r>
              <a:rPr dirty="0" lang="fa-IR"/>
              <a:t>هورمون های آنابولیک در مقابل تغییرات نورولوژیک</a:t>
            </a:r>
          </a:p>
          <a:p>
            <a:pPr algn="ctr" indent="0" marL="0">
              <a:buNone/>
            </a:pPr>
            <a:endParaRPr b="1" dirty="0" lang="en-US"/>
          </a:p>
        </p:txBody>
      </p:sp>
      <p:sp>
        <p:nvSpPr>
          <p:cNvPr id="1048759" name="Content Placeholder 2"/>
          <p:cNvSpPr txBox="1"/>
          <p:nvPr/>
        </p:nvSpPr>
        <p:spPr>
          <a:xfrm>
            <a:off x="1453662" y="2286000"/>
            <a:ext cx="10074397" cy="984738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45720" lIns="91440" rIns="91440" rtlCol="0" tIns="45720" vert="horz">
            <a:normAutofit/>
          </a:bodyPr>
          <a:lstStyle>
            <a:lvl1pPr algn="r" defTabSz="457200" eaLnBrk="1" hangingPunct="1" indent="-342900" latinLnBrk="0" marL="3429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defTabSz="457200" eaLnBrk="1" hangingPunct="1" indent="-285750" latinLnBrk="0" marL="74295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defTabSz="457200" eaLnBrk="1" hangingPunct="1" indent="-228600" latinLnBrk="0" marL="1143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defTabSz="457200" eaLnBrk="1" hangingPunct="1" indent="-228600" latinLnBrk="0" marL="1600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defTabSz="457200" eaLnBrk="1" hangingPunct="1" indent="-228600" latinLnBrk="0" marL="20574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r" defTabSz="457200" eaLnBrk="1" hangingPunct="1" indent="-228600" latinLnBrk="0" marL="25146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r" defTabSz="457200" eaLnBrk="1" hangingPunct="1" indent="-228600" latinLnBrk="0" marL="29718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r" defTabSz="457200" eaLnBrk="1" hangingPunct="1" indent="-228600" latinLnBrk="0" marL="3429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r" defTabSz="457200" eaLnBrk="1" hangingPunct="1" indent="-228600" latinLnBrk="0" marL="3886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ar-SA" smtClean="0"/>
              <a:t>تمرینات بدنسازی می‌تواند جلوی رشد کودک را بگیرد</a:t>
            </a:r>
            <a:r>
              <a:rPr b="1" dirty="0" lang="fa-IR" smtClean="0"/>
              <a:t>.</a:t>
            </a:r>
            <a:endParaRPr b="1" dirty="0" lang="en-US"/>
          </a:p>
          <a:p>
            <a:pPr algn="ctr" indent="0" marL="0">
              <a:buNone/>
            </a:pPr>
            <a:r>
              <a:rPr dirty="0" lang="ar-SA"/>
              <a:t>نگرانی‌های والدین </a:t>
            </a:r>
            <a:r>
              <a:rPr dirty="0" lang="fa-IR"/>
              <a:t>– صفحۀ اپی </a:t>
            </a:r>
            <a:r>
              <a:rPr dirty="0" lang="fa-IR" smtClean="0"/>
              <a:t>فیزال –تغذیۀ نامناسب </a:t>
            </a:r>
            <a:r>
              <a:rPr dirty="0" lang="fa-IR"/>
              <a:t>دلیل کوتاهی </a:t>
            </a:r>
            <a:r>
              <a:rPr dirty="0" lang="fa-IR" smtClean="0"/>
              <a:t>قد </a:t>
            </a:r>
            <a:r>
              <a:rPr dirty="0" lang="fa-IR"/>
              <a:t>–</a:t>
            </a:r>
            <a:r>
              <a:rPr dirty="0" lang="fa-IR" smtClean="0"/>
              <a:t> آسیب به صفحۀ رشد</a:t>
            </a:r>
            <a:endParaRPr dirty="0" lang="en-US"/>
          </a:p>
        </p:txBody>
      </p:sp>
      <p:sp>
        <p:nvSpPr>
          <p:cNvPr id="1048760" name="Content Placeholder 2"/>
          <p:cNvSpPr txBox="1"/>
          <p:nvPr/>
        </p:nvSpPr>
        <p:spPr>
          <a:xfrm>
            <a:off x="1453662" y="3423138"/>
            <a:ext cx="10074397" cy="984738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45720" lIns="91440" rIns="91440" rtlCol="0" tIns="45720" vert="horz">
            <a:normAutofit/>
          </a:bodyPr>
          <a:lstStyle>
            <a:lvl1pPr algn="r" defTabSz="457200" eaLnBrk="1" hangingPunct="1" indent="-342900" latinLnBrk="0" marL="3429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defTabSz="457200" eaLnBrk="1" hangingPunct="1" indent="-285750" latinLnBrk="0" marL="74295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defTabSz="457200" eaLnBrk="1" hangingPunct="1" indent="-228600" latinLnBrk="0" marL="1143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defTabSz="457200" eaLnBrk="1" hangingPunct="1" indent="-228600" latinLnBrk="0" marL="1600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defTabSz="457200" eaLnBrk="1" hangingPunct="1" indent="-228600" latinLnBrk="0" marL="20574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r" defTabSz="457200" eaLnBrk="1" hangingPunct="1" indent="-228600" latinLnBrk="0" marL="25146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r" defTabSz="457200" eaLnBrk="1" hangingPunct="1" indent="-228600" latinLnBrk="0" marL="29718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r" defTabSz="457200" eaLnBrk="1" hangingPunct="1" indent="-228600" latinLnBrk="0" marL="3429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r" defTabSz="457200" eaLnBrk="1" hangingPunct="1" indent="-228600" latinLnBrk="0" marL="3886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ar-SA" smtClean="0"/>
              <a:t>ریسک </a:t>
            </a:r>
            <a:r>
              <a:rPr b="1" dirty="0" lang="ar-SA"/>
              <a:t>آسیب خیلی </a:t>
            </a:r>
            <a:r>
              <a:rPr b="1" dirty="0" lang="ar-SA" smtClean="0"/>
              <a:t>بالاست</a:t>
            </a:r>
            <a:endParaRPr b="1" dirty="0" lang="fa-IR" smtClean="0"/>
          </a:p>
          <a:p>
            <a:pPr algn="ctr" indent="0" marL="0">
              <a:buNone/>
            </a:pPr>
            <a:r>
              <a:rPr dirty="0" lang="fa-IR" smtClean="0"/>
              <a:t>وجود نظارت –  آسیب بیشتر بزرگسالان (</a:t>
            </a:r>
            <a:r>
              <a:rPr dirty="0" lang="fa-IR"/>
              <a:t>نشریه‌ی </a:t>
            </a:r>
            <a:r>
              <a:rPr dirty="0" lang="en-US"/>
              <a:t>Strength and Conditioning Research </a:t>
            </a:r>
            <a:r>
              <a:rPr dirty="0" lang="fa-IR" smtClean="0"/>
              <a:t>)</a:t>
            </a:r>
            <a:endParaRPr dirty="0" lang="en-US"/>
          </a:p>
        </p:txBody>
      </p:sp>
      <p:sp>
        <p:nvSpPr>
          <p:cNvPr id="1048761" name="Content Placeholder 2"/>
          <p:cNvSpPr txBox="1"/>
          <p:nvPr/>
        </p:nvSpPr>
        <p:spPr>
          <a:xfrm>
            <a:off x="1453660" y="4560273"/>
            <a:ext cx="10074397" cy="984738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45720" lIns="91440" rIns="91440" rtlCol="0" tIns="45720" vert="horz">
            <a:normAutofit/>
          </a:bodyPr>
          <a:lstStyle>
            <a:lvl1pPr algn="r" defTabSz="457200" eaLnBrk="1" hangingPunct="1" indent="-342900" latinLnBrk="0" marL="3429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defTabSz="457200" eaLnBrk="1" hangingPunct="1" indent="-285750" latinLnBrk="0" marL="74295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defTabSz="457200" eaLnBrk="1" hangingPunct="1" indent="-228600" latinLnBrk="0" marL="1143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defTabSz="457200" eaLnBrk="1" hangingPunct="1" indent="-228600" latinLnBrk="0" marL="1600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defTabSz="457200" eaLnBrk="1" hangingPunct="1" indent="-228600" latinLnBrk="0" marL="20574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r" defTabSz="457200" eaLnBrk="1" hangingPunct="1" indent="-228600" latinLnBrk="0" marL="25146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r" defTabSz="457200" eaLnBrk="1" hangingPunct="1" indent="-228600" latinLnBrk="0" marL="29718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r" defTabSz="457200" eaLnBrk="1" hangingPunct="1" indent="-228600" latinLnBrk="0" marL="3429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r" defTabSz="457200" eaLnBrk="1" hangingPunct="1" indent="-228600" latinLnBrk="0" marL="3886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ar-SA"/>
              <a:t>بچه‌ها باید تا رسیدن به سن بلوغ برای تمرینات بدنسازی صبر </a:t>
            </a:r>
            <a:r>
              <a:rPr b="1" dirty="0" lang="ar-SA" smtClean="0"/>
              <a:t>کنند</a:t>
            </a:r>
            <a:endParaRPr b="1" dirty="0" lang="fa-IR" smtClean="0"/>
          </a:p>
          <a:p>
            <a:pPr algn="ctr"/>
            <a:r>
              <a:rPr dirty="0" lang="fa-IR" smtClean="0"/>
              <a:t>شروع </a:t>
            </a:r>
            <a:r>
              <a:rPr dirty="0" lang="fa-IR"/>
              <a:t>تمرینات قدرتی از ۸ </a:t>
            </a:r>
            <a:r>
              <a:rPr dirty="0" lang="fa-IR" smtClean="0"/>
              <a:t>سالگی –نظارت، کسب تعادل ، توالی افزایش وزنه- توصیه</a:t>
            </a:r>
            <a:endParaRPr dirty="0" lang="en-US"/>
          </a:p>
        </p:txBody>
      </p:sp>
      <p:sp>
        <p:nvSpPr>
          <p:cNvPr id="1048762" name="Content Placeholder 2"/>
          <p:cNvSpPr txBox="1"/>
          <p:nvPr/>
        </p:nvSpPr>
        <p:spPr>
          <a:xfrm>
            <a:off x="1453660" y="5697411"/>
            <a:ext cx="10074397" cy="984738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bIns="45720" lIns="91440" rIns="91440" rtlCol="0" tIns="45720" vert="horz">
            <a:normAutofit/>
          </a:bodyPr>
          <a:lstStyle>
            <a:lvl1pPr algn="r" defTabSz="457200" eaLnBrk="1" hangingPunct="1" indent="-342900" latinLnBrk="0" marL="3429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r" defTabSz="457200" eaLnBrk="1" hangingPunct="1" indent="-285750" latinLnBrk="0" marL="74295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r" defTabSz="457200" eaLnBrk="1" hangingPunct="1" indent="-228600" latinLnBrk="0" marL="1143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r" defTabSz="457200" eaLnBrk="1" hangingPunct="1" indent="-228600" latinLnBrk="0" marL="1600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r" defTabSz="457200" eaLnBrk="1" hangingPunct="1" indent="-228600" latinLnBrk="0" marL="20574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r" defTabSz="457200" eaLnBrk="1" hangingPunct="1" indent="-228600" latinLnBrk="0" marL="25146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r" defTabSz="457200" eaLnBrk="1" hangingPunct="1" indent="-228600" latinLnBrk="0" marL="29718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r" defTabSz="457200" eaLnBrk="1" hangingPunct="1" indent="-228600" latinLnBrk="0" marL="34290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r" defTabSz="457200" eaLnBrk="1" hangingPunct="1" indent="-228600" latinLnBrk="0" marL="3886200" rtl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ar-SA"/>
              <a:t>تمرینات قدرتی برای تمام بچه‌ها مناسب </a:t>
            </a:r>
            <a:r>
              <a:rPr b="1" dirty="0" lang="ar-SA" smtClean="0"/>
              <a:t>است</a:t>
            </a:r>
            <a:endParaRPr b="1" dirty="0" lang="fa-IR" smtClean="0"/>
          </a:p>
          <a:p>
            <a:pPr algn="ctr"/>
            <a:r>
              <a:rPr dirty="0" lang="fa-IR"/>
              <a:t>تست فیزیکی </a:t>
            </a:r>
            <a:r>
              <a:rPr dirty="0" lang="fa-IR" smtClean="0"/>
              <a:t>– تفاوت های فردی – تمرینات با وزن بدن قبل از رفتن به باشگاه</a:t>
            </a:r>
            <a:endParaRPr dirty="0" lang="en-US"/>
          </a:p>
        </p:txBody>
      </p:sp>
      <p:sp>
        <p:nvSpPr>
          <p:cNvPr id="10487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23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1"/>
                                        <p:tgtEl>
                                          <p:spTgt spid="104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0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5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5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8" grpId="0" build="p" animBg="1"/>
      <p:bldP spid="1048759" grpId="0" animBg="1"/>
      <p:bldP spid="1048760" grpId="0" animBg="1"/>
      <p:bldP spid="1048761" grpId="0" animBg="1"/>
      <p:bldP spid="10487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2077111" y="1057864"/>
            <a:ext cx="8911687" cy="7709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p>
            <a:pPr algn="ctr"/>
            <a:r>
              <a:rPr b="1" dirty="0" lang="ar-SA"/>
              <a:t>نکات مهم در مورد ورزش </a:t>
            </a:r>
            <a:r>
              <a:rPr b="1" dirty="0" lang="ar-SA" smtClean="0"/>
              <a:t>کودکان</a:t>
            </a:r>
            <a:endParaRPr dirty="0" lang="en-US"/>
          </a:p>
        </p:txBody>
      </p:sp>
      <p:sp>
        <p:nvSpPr>
          <p:cNvPr id="1048765" name="Content Placeholder 2"/>
          <p:cNvSpPr>
            <a:spLocks noGrp="1"/>
          </p:cNvSpPr>
          <p:nvPr>
            <p:ph idx="1"/>
          </p:nvPr>
        </p:nvSpPr>
        <p:spPr>
          <a:xfrm>
            <a:off x="926125" y="2133600"/>
            <a:ext cx="10578489" cy="3777622"/>
          </a:xfrm>
        </p:spPr>
        <p:txBody>
          <a:bodyPr>
            <a:normAutofit/>
          </a:bodyPr>
          <a:p>
            <a:pPr algn="just" lv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قبل از انجام هر فعالیت ورزشی از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سلامت کودک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خود مطمئن شوید</a:t>
            </a:r>
            <a:r>
              <a:rPr dirty="0" lang="en-US">
                <a:latin typeface="Calibri"/>
                <a:ea typeface="Calibri"/>
                <a:cs typeface="B Titr" panose="00000700000000000000" pitchFamily="2" charset="-78"/>
              </a:rPr>
              <a:t>.</a:t>
            </a:r>
          </a:p>
          <a:p>
            <a:pPr algn="just" lv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کودکان برای لذت بردن از ورزش باید با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قوانینی ایمنی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آشنا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شده و آن‌ها را رعایت نمایند. باید به آن‌ها بیاموزیم که بیشتر صدمات از رعایت نکردن این قوانین ناشی می‌شود</a:t>
            </a:r>
            <a:r>
              <a:rPr dirty="0" lang="en-US">
                <a:latin typeface="Calibri"/>
                <a:ea typeface="Calibri"/>
                <a:cs typeface="B Titr" panose="00000700000000000000" pitchFamily="2" charset="-78"/>
              </a:rPr>
              <a:t>.</a:t>
            </a:r>
          </a:p>
          <a:p>
            <a:pPr algn="just" lv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بعضی از ورزش‌ها نیازمند استفاده از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تجهیزات ایمنی خاصی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هستند. از جمله کلاه ایمنی، مچ‌بند، زانوبند و مانند این‌ها. با کمک مربی او می‌توانید این لوازم راتهیه کرده و فراموش نکنید که این تجهیزات باید سالم و کاملا اندازه باشند</a:t>
            </a:r>
            <a:r>
              <a:rPr dirty="0" lang="en-US">
                <a:latin typeface="Calibri"/>
                <a:ea typeface="Calibri"/>
                <a:cs typeface="B Titr" panose="00000700000000000000" pitchFamily="2" charset="-78"/>
              </a:rPr>
              <a:t>.</a:t>
            </a:r>
          </a:p>
          <a:p>
            <a:pPr algn="just" lv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محوطه تمرین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کودک باید امن و به دور از عوامل خطرآفرین باشد</a:t>
            </a:r>
            <a:r>
              <a:rPr dirty="0" lang="en-US" smtClean="0">
                <a:latin typeface="Calibri"/>
                <a:ea typeface="Calibri"/>
                <a:cs typeface="B Titr" panose="00000700000000000000" pitchFamily="2" charset="-78"/>
              </a:rPr>
              <a:t>.</a:t>
            </a:r>
            <a:endParaRPr dirty="0" lang="en-US">
              <a:latin typeface="Calibri"/>
              <a:ea typeface="Calibri"/>
              <a:cs typeface="B Titr" panose="00000700000000000000" pitchFamily="2" charset="-78"/>
            </a:endParaRPr>
          </a:p>
        </p:txBody>
      </p:sp>
      <p:sp>
        <p:nvSpPr>
          <p:cNvPr id="10487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24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Content Placeholder 2"/>
          <p:cNvSpPr>
            <a:spLocks noGrp="1"/>
          </p:cNvSpPr>
          <p:nvPr>
            <p:ph idx="1"/>
          </p:nvPr>
        </p:nvSpPr>
        <p:spPr>
          <a:xfrm>
            <a:off x="984740" y="2215662"/>
            <a:ext cx="10578489" cy="4070698"/>
          </a:xfrm>
        </p:spPr>
        <p:txBody>
          <a:bodyPr>
            <a:normAutofit fontScale="88889" lnSpcReduction="20000"/>
          </a:bodyPr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	کودکان کم‌سال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نباید به ورزش‌هایی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بپردازند که موجب </a:t>
            </a:r>
            <a:r>
              <a:rPr dirty="0" lang="ar-SA" u="sng">
                <a:latin typeface="Calibri"/>
                <a:ea typeface="Calibri"/>
                <a:cs typeface="B Titr" panose="00000700000000000000" pitchFamily="2" charset="-78"/>
              </a:rPr>
              <a:t>اختلال در کار رشد استخوان‌ها، عضلات و مفاصل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آن‌ها شده یا به این اندام‌ها صدمه وارد کند.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fa-IR">
                <a:latin typeface="Calibri"/>
                <a:ea typeface="Calibri"/>
                <a:cs typeface="B Titr" panose="00000700000000000000" pitchFamily="2" charset="-78"/>
              </a:rPr>
              <a:t>ب</a:t>
            </a: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هترین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کار پرداختن به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ورزش‌های متنوعی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است که </a:t>
            </a:r>
            <a:r>
              <a:rPr dirty="0" lang="ar-SA" u="sng">
                <a:latin typeface="Calibri"/>
                <a:ea typeface="Calibri"/>
                <a:cs typeface="B Titr" panose="00000700000000000000" pitchFamily="2" charset="-78"/>
              </a:rPr>
              <a:t>روی یک اندام متمرکز نشده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و </a:t>
            </a:r>
            <a:r>
              <a:rPr dirty="0" lang="ar-SA" u="sng">
                <a:latin typeface="Calibri"/>
                <a:ea typeface="Calibri"/>
                <a:cs typeface="B Titr" panose="00000700000000000000" pitchFamily="2" charset="-78"/>
              </a:rPr>
              <a:t>طولانی هم نباشند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. 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 smtClean="0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گرم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کردن بدن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قبل از شروع ورزش با استفاده از حرکات ساده و بازگشت یه حالت اولیه پس از ورزش، بسیار مهم بوده و در کاهش کوفتگی و درد عضلانی بسیار مفید هستند.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	بهترین حالت در </a:t>
            </a: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ورزش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کودک زمانی است که او با همسالان یا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کودکان هم قد و قواره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خود باشد</a:t>
            </a: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.</a:t>
            </a:r>
            <a:endParaRPr dirty="0" lang="fa-IR" smtClean="0">
              <a:latin typeface="Calibri"/>
              <a:ea typeface="Calibri"/>
              <a:cs typeface="B Titr" panose="00000700000000000000" pitchFamily="2" charset="-78"/>
            </a:endParaRPr>
          </a:p>
          <a:p>
            <a:pPr algn="just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fa-IR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ب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دن‌سازی با وزنه قبل از سن بلوغ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به‌هیچ‌وجه توصیه نمی‌شود و پس از آن هم باید همواره تحت نظر مربی انجام گیرد</a:t>
            </a: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.</a:t>
            </a:r>
            <a:endParaRPr dirty="0" lang="ar-SA">
              <a:latin typeface="Calibri"/>
              <a:ea typeface="Calibri"/>
              <a:cs typeface="B Titr" panose="00000700000000000000" pitchFamily="2" charset="-78"/>
            </a:endParaRPr>
          </a:p>
        </p:txBody>
      </p:sp>
      <p:sp>
        <p:nvSpPr>
          <p:cNvPr id="1048768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69" name="Title 1"/>
          <p:cNvSpPr txBox="1"/>
          <p:nvPr/>
        </p:nvSpPr>
        <p:spPr>
          <a:xfrm>
            <a:off x="2077111" y="1057864"/>
            <a:ext cx="8911687" cy="770936"/>
          </a:xfrm>
          <a:prstGeom prst="rect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457200" eaLnBrk="1" hangingPunct="1" latinLnBrk="0" rtl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lang="ar-SA" smtClean="0"/>
              <a:t>نکات مهم در مورد ورزش کودکان</a:t>
            </a:r>
            <a:endParaRPr dirty="0" lang="en-US"/>
          </a:p>
        </p:txBody>
      </p:sp>
      <p:sp>
        <p:nvSpPr>
          <p:cNvPr id="104877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25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0"/>
                                        <p:tgtEl>
                                          <p:spTgt spid="1048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5"/>
                                        <p:tgtEl>
                                          <p:spTgt spid="1048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0"/>
                                        <p:tgtEl>
                                          <p:spTgt spid="1048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5"/>
                                        <p:tgtEl>
                                          <p:spTgt spid="1048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Content Placeholder 2"/>
          <p:cNvSpPr>
            <a:spLocks noGrp="1"/>
          </p:cNvSpPr>
          <p:nvPr>
            <p:ph idx="1"/>
          </p:nvPr>
        </p:nvSpPr>
        <p:spPr>
          <a:xfrm>
            <a:off x="984740" y="2215662"/>
            <a:ext cx="10578489" cy="4070698"/>
          </a:xfrm>
        </p:spPr>
        <p:txBody>
          <a:bodyPr>
            <a:normAutofit fontScale="94444" lnSpcReduction="20000"/>
          </a:bodyPr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 smtClean="0">
                <a:solidFill>
                  <a:srgbClr val="0070C0"/>
                </a:solidFill>
                <a:latin typeface="Calibri"/>
                <a:ea typeface="Calibri"/>
                <a:cs typeface="B Titr" panose="00000700000000000000" pitchFamily="2" charset="-78"/>
              </a:rPr>
              <a:t>از </a:t>
            </a:r>
            <a:r>
              <a:rPr dirty="0" lang="ar-SA">
                <a:solidFill>
                  <a:srgbClr val="0070C0"/>
                </a:solidFill>
                <a:latin typeface="Calibri"/>
                <a:ea typeface="Calibri"/>
                <a:cs typeface="B Titr" panose="00000700000000000000" pitchFamily="2" charset="-78"/>
              </a:rPr>
              <a:t>آنجایی‌که بدن کودکان نسبت به بزرگسالان بسیار سریع‌تر گرم و سرد می‌شود و سریع‌تر نیز آب بدن خود را از دست می‌دهند لذا آن‌ها: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نباید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به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ورزش‌هایی که بیش از حد شدید و طولانی </a:t>
            </a: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است</a:t>
            </a:r>
            <a:r>
              <a:rPr dirty="0" lang="fa-IR" smtClean="0">
                <a:latin typeface="Calibri"/>
                <a:ea typeface="Calibri"/>
                <a:cs typeface="B Titr" panose="00000700000000000000" pitchFamily="2" charset="-78"/>
              </a:rPr>
              <a:t> </a:t>
            </a: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بپردازند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.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نباید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درهوای بسیار گرم (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بالای ۳۰ درجه سانتیگراد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) ورزش و بازی کنند.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باید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قبل، بعد و در حین ورزش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آب بنوشند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.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باید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در هوای گرم کودکان از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کرم‌های ضد آفتاب و کلاه لبه دار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استفاده کنند.</a:t>
            </a:r>
          </a:p>
        </p:txBody>
      </p:sp>
      <p:sp>
        <p:nvSpPr>
          <p:cNvPr id="1048772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73" name="Title 1"/>
          <p:cNvSpPr txBox="1"/>
          <p:nvPr/>
        </p:nvSpPr>
        <p:spPr>
          <a:xfrm>
            <a:off x="2077111" y="1057864"/>
            <a:ext cx="8911687" cy="770936"/>
          </a:xfrm>
          <a:prstGeom prst="rect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457200" eaLnBrk="1" hangingPunct="1" latinLnBrk="0" rtl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lang="ar-SA" smtClean="0"/>
              <a:t>نکات مهم در مورد ورزش کودکان</a:t>
            </a:r>
            <a:endParaRPr dirty="0" lang="en-US"/>
          </a:p>
        </p:txBody>
      </p:sp>
      <p:sp>
        <p:nvSpPr>
          <p:cNvPr id="104877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26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973017" y="2672864"/>
            <a:ext cx="10578489" cy="3458307"/>
          </a:xfrm>
        </p:spPr>
        <p:txBody>
          <a:bodyPr>
            <a:normAutofit/>
          </a:bodyPr>
          <a:p>
            <a:pPr algn="just" indent="0" lvl="0" mar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algn="l" pos="457200"/>
              </a:tabLst>
            </a:pPr>
            <a:r>
              <a:rPr dirty="0" lang="ar-SA" smtClean="0">
                <a:solidFill>
                  <a:srgbClr val="0070C0"/>
                </a:solidFill>
                <a:latin typeface="Calibri"/>
                <a:ea typeface="Calibri"/>
                <a:cs typeface="B Titr" panose="00000700000000000000" pitchFamily="2" charset="-78"/>
              </a:rPr>
              <a:t>برای </a:t>
            </a:r>
            <a:r>
              <a:rPr dirty="0" lang="ar-SA">
                <a:solidFill>
                  <a:srgbClr val="0070C0"/>
                </a:solidFill>
                <a:latin typeface="Calibri"/>
                <a:ea typeface="Calibri"/>
                <a:cs typeface="B Titr" panose="00000700000000000000" pitchFamily="2" charset="-78"/>
              </a:rPr>
              <a:t>دورماندن کودکان از آسیب‌های روانی ناشی از ورزش کردن همواره مطمئن شوید</a:t>
            </a:r>
            <a:r>
              <a:rPr dirty="0" lang="ar-SA" smtClean="0">
                <a:solidFill>
                  <a:srgbClr val="0070C0"/>
                </a:solidFill>
                <a:latin typeface="Calibri"/>
                <a:ea typeface="Calibri"/>
                <a:cs typeface="B Titr" panose="00000700000000000000" pitchFamily="2" charset="-78"/>
              </a:rPr>
              <a:t>:</a:t>
            </a:r>
            <a:endParaRPr dirty="0" lang="fa-IR" smtClean="0">
              <a:solidFill>
                <a:srgbClr val="0070C0"/>
              </a:solidFill>
              <a:latin typeface="Calibri"/>
              <a:ea typeface="Calibri"/>
              <a:cs typeface="B Titr" panose="00000700000000000000" pitchFamily="2" charset="-78"/>
            </a:endParaRPr>
          </a:p>
          <a:p>
            <a:pPr algn="just" indent="0" lvl="0" mar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algn="l" pos="457200"/>
              </a:tabLst>
            </a:pPr>
            <a:endParaRPr dirty="0" lang="ar-SA">
              <a:solidFill>
                <a:srgbClr val="0070C0"/>
              </a:solidFill>
              <a:latin typeface="Calibri"/>
              <a:ea typeface="Calibri"/>
              <a:cs typeface="B Titr" panose="00000700000000000000" pitchFamily="2" charset="-78"/>
            </a:endParaRP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کودک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مجبور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 به انجام فعالیتی که دوست ندارد یا نمی‌تواند انجام </a:t>
            </a:r>
            <a:r>
              <a:rPr dirty="0" lang="ar-SA" smtClean="0">
                <a:latin typeface="Calibri"/>
                <a:ea typeface="Calibri"/>
                <a:cs typeface="B Titr" panose="00000700000000000000" pitchFamily="2" charset="-78"/>
              </a:rPr>
              <a:t>دهد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نشود.</a:t>
            </a:r>
          </a:p>
          <a:p>
            <a:pPr algn="just" lvl="0">
              <a:lnSpc>
                <a:spcPct val="210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algn="l" pos="457200"/>
              </a:tabLst>
            </a:pP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برای اینکه کاری را درست انجام نداده یا خوب بازی نکرده است، مقصر دانسته نشود و مورد </a:t>
            </a:r>
            <a:r>
              <a:rPr dirty="0" lang="ar-SA">
                <a:solidFill>
                  <a:srgbClr val="FF0000"/>
                </a:solidFill>
                <a:latin typeface="Calibri"/>
                <a:ea typeface="Calibri"/>
                <a:cs typeface="B Titr" panose="00000700000000000000" pitchFamily="2" charset="-78"/>
              </a:rPr>
              <a:t>انتقاد و تمسخر </a:t>
            </a:r>
            <a:r>
              <a:rPr dirty="0" lang="ar-SA">
                <a:latin typeface="Calibri"/>
                <a:ea typeface="Calibri"/>
                <a:cs typeface="B Titr" panose="00000700000000000000" pitchFamily="2" charset="-78"/>
              </a:rPr>
              <a:t>قرار نگیرد.</a:t>
            </a:r>
          </a:p>
        </p:txBody>
      </p:sp>
      <p:sp>
        <p:nvSpPr>
          <p:cNvPr id="1048776" name="Title 1"/>
          <p:cNvSpPr txBox="1"/>
          <p:nvPr/>
        </p:nvSpPr>
        <p:spPr>
          <a:xfrm>
            <a:off x="2077111" y="1057864"/>
            <a:ext cx="8911687" cy="770936"/>
          </a:xfrm>
          <a:prstGeom prst="rect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t" bIns="45720" lIns="91440" rIns="91440" rtlCol="0" tIns="45720" vert="horz">
            <a:normAutofit/>
          </a:bodyPr>
          <a:lstStyle>
            <a:lvl1pPr algn="l" defTabSz="457200" eaLnBrk="1" hangingPunct="1" latinLnBrk="0" rtl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 rtl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lang="ar-SA" smtClean="0"/>
              <a:t>نکات مهم در مورد ورزش کودکان</a:t>
            </a:r>
            <a:endParaRPr dirty="0" lang="en-US"/>
          </a:p>
        </p:txBody>
      </p:sp>
      <p:sp>
        <p:nvSpPr>
          <p:cNvPr id="104877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27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4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2168770" y="671002"/>
            <a:ext cx="7713785" cy="1280890"/>
          </a:xfrm>
        </p:spPr>
        <p:txBody>
          <a:bodyPr>
            <a:normAutofit fontScale="90000"/>
          </a:bodyPr>
          <a:p>
            <a:pPr algn="ctr"/>
            <a:r>
              <a:rPr dirty="0" lang="fa-IR" smtClean="0"/>
              <a:t>ورزشهای </a:t>
            </a:r>
            <a:r>
              <a:rPr dirty="0" lang="ar-SA" smtClean="0"/>
              <a:t>تجویز</a:t>
            </a:r>
            <a:r>
              <a:rPr dirty="0" lang="fa-IR" smtClean="0"/>
              <a:t>ی</a:t>
            </a:r>
            <a:r>
              <a:rPr dirty="0" lang="ar-SA" smtClean="0"/>
              <a:t> </a:t>
            </a:r>
            <a:r>
              <a:rPr dirty="0" lang="fa-IR" smtClean="0"/>
              <a:t>مناسب برای رشد کودکان</a:t>
            </a:r>
            <a:br>
              <a:rPr dirty="0" lang="fa-IR" smtClean="0"/>
            </a:br>
            <a:r>
              <a:rPr dirty="0" lang="fa-IR" smtClean="0">
                <a:solidFill>
                  <a:srgbClr val="FF0000"/>
                </a:solidFill>
              </a:rPr>
              <a:t>(برخوردی و غیر برخوردی)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48779" name="Content Placeholder 2"/>
          <p:cNvSpPr>
            <a:spLocks noGrp="1"/>
          </p:cNvSpPr>
          <p:nvPr>
            <p:ph idx="1"/>
          </p:nvPr>
        </p:nvSpPr>
        <p:spPr>
          <a:xfrm>
            <a:off x="586153" y="2133601"/>
            <a:ext cx="10918459" cy="414996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p>
            <a:endParaRPr dirty="0" sz="2000" lang="fa-IR" smtClean="0"/>
          </a:p>
          <a:p>
            <a:r>
              <a:rPr b="1" dirty="0" sz="2000" lang="ar-SA" smtClean="0">
                <a:solidFill>
                  <a:srgbClr val="FFFF00"/>
                </a:solidFill>
              </a:rPr>
              <a:t>سنین </a:t>
            </a:r>
            <a:r>
              <a:rPr b="1" dirty="0" sz="2000" lang="fa-IR">
                <a:solidFill>
                  <a:srgbClr val="FFFF00"/>
                </a:solidFill>
              </a:rPr>
              <a:t>۶</a:t>
            </a:r>
            <a:r>
              <a:rPr b="1" dirty="0" sz="2000" lang="ar-SA">
                <a:solidFill>
                  <a:srgbClr val="FFFF00"/>
                </a:solidFill>
              </a:rPr>
              <a:t> تا </a:t>
            </a:r>
            <a:r>
              <a:rPr b="1" dirty="0" sz="2000" lang="fa-IR">
                <a:solidFill>
                  <a:srgbClr val="FFFF00"/>
                </a:solidFill>
              </a:rPr>
              <a:t>۱۰</a:t>
            </a:r>
            <a:r>
              <a:rPr b="1" dirty="0" sz="2000" lang="ar-SA">
                <a:solidFill>
                  <a:srgbClr val="FFFF00"/>
                </a:solidFill>
              </a:rPr>
              <a:t> </a:t>
            </a:r>
            <a:r>
              <a:rPr b="1" dirty="0" sz="2000" lang="ar-SA" smtClean="0">
                <a:solidFill>
                  <a:srgbClr val="FFFF00"/>
                </a:solidFill>
              </a:rPr>
              <a:t>سال </a:t>
            </a:r>
            <a:r>
              <a:rPr b="1" dirty="0" sz="2000" lang="fa-IR" smtClean="0">
                <a:solidFill>
                  <a:srgbClr val="FFFF00"/>
                </a:solidFill>
              </a:rPr>
              <a:t>: </a:t>
            </a:r>
            <a:r>
              <a:rPr dirty="0" sz="2000" lang="ar-SA" smtClean="0"/>
              <a:t>پیاده </a:t>
            </a:r>
            <a:r>
              <a:rPr dirty="0" sz="2000" lang="ar-SA"/>
              <a:t>روی، ژیمناستیک، شنا کردن، تنیس و تنیس روی میز یا پینگ پنگ</a:t>
            </a:r>
            <a:r>
              <a:rPr dirty="0" sz="2000" lang="ar-SA" smtClean="0"/>
              <a:t>.</a:t>
            </a:r>
            <a:endParaRPr dirty="0" sz="2000" lang="fa-IR" smtClean="0"/>
          </a:p>
          <a:p>
            <a:pPr indent="0" marL="0">
              <a:buNone/>
            </a:pPr>
            <a:endParaRPr dirty="0" sz="2000" lang="fa-IR"/>
          </a:p>
          <a:p>
            <a:r>
              <a:rPr dirty="0" sz="2000" lang="ar-SA" smtClean="0">
                <a:solidFill>
                  <a:srgbClr val="FF0000"/>
                </a:solidFill>
              </a:rPr>
              <a:t> </a:t>
            </a:r>
            <a:r>
              <a:rPr b="1" dirty="0" sz="2000" lang="ar-SA">
                <a:solidFill>
                  <a:srgbClr val="FFFF00"/>
                </a:solidFill>
              </a:rPr>
              <a:t>سنین </a:t>
            </a:r>
            <a:r>
              <a:rPr b="1" dirty="0" sz="2000" lang="fa-IR">
                <a:solidFill>
                  <a:srgbClr val="FFFF00"/>
                </a:solidFill>
              </a:rPr>
              <a:t>۱۱</a:t>
            </a:r>
            <a:r>
              <a:rPr b="1" dirty="0" sz="2000" lang="ar-SA">
                <a:solidFill>
                  <a:srgbClr val="FFFF00"/>
                </a:solidFill>
              </a:rPr>
              <a:t> تا </a:t>
            </a:r>
            <a:r>
              <a:rPr b="1" dirty="0" sz="2000" lang="fa-IR">
                <a:solidFill>
                  <a:srgbClr val="FFFF00"/>
                </a:solidFill>
              </a:rPr>
              <a:t>۱۴</a:t>
            </a:r>
            <a:r>
              <a:rPr b="1" dirty="0" sz="2000" lang="ar-SA">
                <a:solidFill>
                  <a:srgbClr val="FFFF00"/>
                </a:solidFill>
              </a:rPr>
              <a:t> سال: </a:t>
            </a:r>
            <a:r>
              <a:rPr dirty="0" sz="2000" lang="ar-SA"/>
              <a:t>والیبال، بدمینتون، بسکتبال، فوتبال و دوچرخه سواری</a:t>
            </a:r>
            <a:r>
              <a:rPr dirty="0" sz="2000" lang="en-US" smtClean="0"/>
              <a:t>.</a:t>
            </a:r>
            <a:endParaRPr dirty="0" sz="2000" lang="fa-IR" smtClean="0"/>
          </a:p>
          <a:p>
            <a:endParaRPr dirty="0" sz="2000" lang="fa-IR"/>
          </a:p>
          <a:p>
            <a:r>
              <a:rPr b="1" dirty="0" sz="2000" lang="ar-SA" smtClean="0">
                <a:solidFill>
                  <a:srgbClr val="FFFF00"/>
                </a:solidFill>
              </a:rPr>
              <a:t>سنین </a:t>
            </a:r>
            <a:r>
              <a:rPr b="1" dirty="0" sz="2000" lang="ar-SA">
                <a:solidFill>
                  <a:srgbClr val="FFFF00"/>
                </a:solidFill>
              </a:rPr>
              <a:t>بیش از </a:t>
            </a:r>
            <a:r>
              <a:rPr b="1" dirty="0" sz="2000" lang="fa-IR">
                <a:solidFill>
                  <a:srgbClr val="FFFF00"/>
                </a:solidFill>
              </a:rPr>
              <a:t>۱۵</a:t>
            </a:r>
            <a:r>
              <a:rPr b="1" dirty="0" sz="2000" lang="ar-SA">
                <a:solidFill>
                  <a:srgbClr val="FFFF00"/>
                </a:solidFill>
              </a:rPr>
              <a:t> و </a:t>
            </a:r>
            <a:r>
              <a:rPr b="1" dirty="0" sz="2000" lang="ar-SA" u="sng">
                <a:solidFill>
                  <a:srgbClr val="FFFF00"/>
                </a:solidFill>
              </a:rPr>
              <a:t>دوران </a:t>
            </a:r>
            <a:r>
              <a:rPr b="1" dirty="0" sz="2000" lang="ar-SA" u="sng" smtClean="0">
                <a:solidFill>
                  <a:srgbClr val="FFFF00"/>
                </a:solidFill>
              </a:rPr>
              <a:t>بلوغ</a:t>
            </a:r>
            <a:r>
              <a:rPr b="1" dirty="0" sz="2000" lang="fa-IR">
                <a:solidFill>
                  <a:srgbClr val="FFFF00"/>
                </a:solidFill>
              </a:rPr>
              <a:t> </a:t>
            </a:r>
            <a:r>
              <a:rPr b="1" dirty="0" sz="2000" lang="fa-IR" smtClean="0">
                <a:solidFill>
                  <a:srgbClr val="FFFF00"/>
                </a:solidFill>
              </a:rPr>
              <a:t>: </a:t>
            </a:r>
            <a:r>
              <a:rPr dirty="0" sz="2000" lang="ar-SA" smtClean="0"/>
              <a:t>وزنه </a:t>
            </a:r>
            <a:r>
              <a:rPr dirty="0" sz="2000" lang="ar-SA"/>
              <a:t>برداری، کشتی، فوتبال آمریکایی،‌هاکی و مشت زنی. </a:t>
            </a:r>
            <a:endParaRPr dirty="0" sz="2000" lang="fa-IR" smtClean="0"/>
          </a:p>
          <a:p>
            <a:endParaRPr dirty="0" sz="2000" lang="fa-IR"/>
          </a:p>
          <a:p>
            <a:pPr indent="0" marL="0">
              <a:buNone/>
            </a:pPr>
            <a:r>
              <a:rPr dirty="0" sz="2000" lang="ar-SA" smtClean="0"/>
              <a:t>همان‌طور </a:t>
            </a:r>
            <a:r>
              <a:rPr dirty="0" sz="2000" lang="ar-SA"/>
              <a:t>که گفته شد، برای کودکان </a:t>
            </a:r>
            <a:r>
              <a:rPr dirty="0" sz="2000" lang="ar-SA">
                <a:solidFill>
                  <a:srgbClr val="FF0000"/>
                </a:solidFill>
              </a:rPr>
              <a:t>نباید رقابت ورزشی </a:t>
            </a:r>
            <a:r>
              <a:rPr dirty="0" sz="2000" lang="ar-SA"/>
              <a:t>گذاشت مگر با افزایش سن و به تدریج. در حقیقت رقابت نباید هدف اصلی باشد و نباید در سنین پایین برای کودکان ورزش گذاشته شود و نباید به دفعات و به طور مکرر تجویز شود</a:t>
            </a:r>
            <a:r>
              <a:rPr dirty="0" sz="2000" lang="en-US"/>
              <a:t>. </a:t>
            </a:r>
            <a:br>
              <a:rPr dirty="0" sz="2000" lang="en-US"/>
            </a:br>
            <a:endParaRPr dirty="0" sz="2000" lang="en-US"/>
          </a:p>
        </p:txBody>
      </p:sp>
      <p:sp>
        <p:nvSpPr>
          <p:cNvPr id="10487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28</a:t>
            </a:fld>
            <a:endParaRPr dirty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>
          <a:xfrm>
            <a:off x="1254371" y="1210265"/>
            <a:ext cx="9710981" cy="1544659"/>
          </a:xfr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pPr algn="just"/>
            <a:r>
              <a:rPr dirty="0" lang="ar-SA" smtClean="0">
                <a:solidFill>
                  <a:schemeClr val="bg1"/>
                </a:solidFill>
              </a:rPr>
              <a:t>سوال</a:t>
            </a:r>
            <a:r>
              <a:rPr dirty="0" lang="fa-IR" smtClean="0">
                <a:solidFill>
                  <a:schemeClr val="bg1"/>
                </a:solidFill>
              </a:rPr>
              <a:t> دختران</a:t>
            </a:r>
            <a:r>
              <a:rPr dirty="0" lang="en-US" smtClean="0">
                <a:solidFill>
                  <a:schemeClr val="bg1"/>
                </a:solidFill>
              </a:rPr>
              <a:t> </a:t>
            </a:r>
            <a:r>
              <a:rPr dirty="0" lang="ar-SA">
                <a:solidFill>
                  <a:schemeClr val="bg1"/>
                </a:solidFill>
              </a:rPr>
              <a:t>نوجوان این است که کدام ورزش‌ها ممکن است موجب بروز اختلالات هورمونی و </a:t>
            </a:r>
            <a:r>
              <a:rPr dirty="0" lang="ar-SA" smtClean="0">
                <a:solidFill>
                  <a:schemeClr val="bg1"/>
                </a:solidFill>
              </a:rPr>
              <a:t>قطع </a:t>
            </a:r>
            <a:r>
              <a:rPr dirty="0" lang="fa-IR" smtClean="0">
                <a:solidFill>
                  <a:schemeClr val="bg1"/>
                </a:solidFill>
              </a:rPr>
              <a:t>یا</a:t>
            </a:r>
            <a:r>
              <a:rPr dirty="0" lang="ar-SA" smtClean="0">
                <a:solidFill>
                  <a:schemeClr val="bg1"/>
                </a:solidFill>
              </a:rPr>
              <a:t> </a:t>
            </a:r>
            <a:r>
              <a:rPr dirty="0" lang="ar-SA">
                <a:solidFill>
                  <a:schemeClr val="bg1"/>
                </a:solidFill>
              </a:rPr>
              <a:t>نامنظمی‌دوره‌های ماهیانه </a:t>
            </a:r>
            <a:r>
              <a:rPr dirty="0" lang="ar-SA" smtClean="0">
                <a:solidFill>
                  <a:schemeClr val="bg1"/>
                </a:solidFill>
              </a:rPr>
              <a:t>شود</a:t>
            </a:r>
            <a:r>
              <a:rPr dirty="0" lang="ar-SA">
                <a:solidFill>
                  <a:schemeClr val="bg1"/>
                </a:solidFill>
              </a:rPr>
              <a:t>؟</a:t>
            </a:r>
            <a:endParaRPr dirty="0" lang="en-US">
              <a:solidFill>
                <a:schemeClr val="bg1"/>
              </a:solidFill>
            </a:endParaRPr>
          </a:p>
        </p:txBody>
      </p:sp>
      <p:sp>
        <p:nvSpPr>
          <p:cNvPr id="1048782" name="Content Placeholder 2"/>
          <p:cNvSpPr>
            <a:spLocks noGrp="1"/>
          </p:cNvSpPr>
          <p:nvPr>
            <p:ph idx="1"/>
          </p:nvPr>
        </p:nvSpPr>
        <p:spPr>
          <a:xfrm>
            <a:off x="1277818" y="4405087"/>
            <a:ext cx="9659815" cy="11047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p>
            <a:pPr algn="ctr" indent="0" marL="0">
              <a:lnSpc>
                <a:spcPct val="250000"/>
              </a:lnSpc>
              <a:buNone/>
            </a:pPr>
            <a:r>
              <a:rPr dirty="0" sz="2000" lang="ar-SA" smtClean="0"/>
              <a:t>هر </a:t>
            </a:r>
            <a:r>
              <a:rPr dirty="0" sz="2000" lang="ar-SA"/>
              <a:t>ورزشی که با </a:t>
            </a:r>
            <a:r>
              <a:rPr b="1" dirty="0" sz="2000" lang="ar-SA">
                <a:solidFill>
                  <a:srgbClr val="FF0000"/>
                </a:solidFill>
              </a:rPr>
              <a:t>شدت متوسط </a:t>
            </a:r>
            <a:r>
              <a:rPr dirty="0" sz="2000" lang="ar-SA"/>
              <a:t>و به </a:t>
            </a:r>
            <a:r>
              <a:rPr b="1" dirty="0" sz="2000" lang="ar-SA">
                <a:solidFill>
                  <a:srgbClr val="FF0000"/>
                </a:solidFill>
              </a:rPr>
              <a:t>مدت زیاد </a:t>
            </a:r>
            <a:r>
              <a:rPr dirty="0" sz="2000" lang="ar-SA"/>
              <a:t>انجام </a:t>
            </a:r>
            <a:r>
              <a:rPr dirty="0" sz="2000" lang="ar-SA" smtClean="0"/>
              <a:t>گیرد</a:t>
            </a:r>
            <a:endParaRPr dirty="0" sz="2000" lang="en-US"/>
          </a:p>
        </p:txBody>
      </p:sp>
      <p:sp>
        <p:nvSpPr>
          <p:cNvPr id="1048783" name="Down Arrow 3"/>
          <p:cNvSpPr/>
          <p:nvPr/>
        </p:nvSpPr>
        <p:spPr>
          <a:xfrm>
            <a:off x="5158155" y="2919048"/>
            <a:ext cx="1512277" cy="1441939"/>
          </a:xfrm>
          <a:prstGeom prst="down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29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1"/>
                                        <p:tgtEl>
                                          <p:spTgt spid="10487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7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7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2" grpId="0" build="p" animBg="1"/>
      <p:bldP spid="10487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2"/>
          <p:cNvSpPr>
            <a:spLocks noGrp="1" noChangeArrowheads="1"/>
          </p:cNvSpPr>
          <p:nvPr>
            <p:ph idx="1"/>
          </p:nvPr>
        </p:nvSpPr>
        <p:spPr>
          <a:xfrm>
            <a:off x="0" y="1775437"/>
            <a:ext cx="10896600" cy="4464050"/>
          </a:xfrm>
        </p:spPr>
        <p:txBody>
          <a:bodyPr/>
          <a:p>
            <a:pPr algn="r" eaLnBrk="1" hangingPunct="1" rtl="1">
              <a:buFont typeface="Wingdings" pitchFamily="2" charset="2"/>
              <a:buNone/>
            </a:pPr>
            <a:r>
              <a:rPr altLang="en-US" dirty="0" sz="2400" lang="fa-IR" smtClean="0">
                <a:solidFill>
                  <a:srgbClr val="C00000"/>
                </a:solidFill>
                <a:cs typeface="B Titr" pitchFamily="2" charset="-78"/>
              </a:rPr>
              <a:t>رشد</a:t>
            </a:r>
            <a:r>
              <a:rPr altLang="en-US" dirty="0" sz="2400" lang="fa-IR" smtClean="0">
                <a:cs typeface="B Titr" pitchFamily="2" charset="-78"/>
              </a:rPr>
              <a:t>:</a:t>
            </a:r>
            <a:r>
              <a:rPr altLang="en-US" dirty="0" sz="2400" lang="fa-IR" smtClean="0">
                <a:solidFill>
                  <a:srgbClr val="000000"/>
                </a:solidFill>
                <a:cs typeface="B Titr" pitchFamily="2" charset="-78"/>
              </a:rPr>
              <a:t> </a:t>
            </a:r>
            <a:r>
              <a:rPr altLang="en-US" b="1" dirty="0" sz="2400" lang="en-US" smtClean="0">
                <a:solidFill>
                  <a:srgbClr val="C00000"/>
                </a:solidFill>
                <a:latin typeface="Times New Roman" pitchFamily="18" charset="0"/>
                <a:cs typeface="Tahoma" pitchFamily="34" charset="0"/>
              </a:rPr>
              <a:t>Development</a:t>
            </a:r>
            <a:endParaRPr altLang="en-US" b="1" dirty="0" sz="2400" lang="fa-IR" smtClean="0">
              <a:solidFill>
                <a:srgbClr val="000000"/>
              </a:solidFill>
              <a:cs typeface="B Titr" pitchFamily="2" charset="-78"/>
            </a:endParaRPr>
          </a:p>
          <a:p>
            <a:pPr algn="r" eaLnBrk="1" hangingPunct="1" rtl="1">
              <a:buFont typeface="Wingdings" pitchFamily="2" charset="2"/>
              <a:buNone/>
            </a:pPr>
            <a:r>
              <a:rPr altLang="en-US" dirty="0" sz="2400" lang="fa-IR" smtClean="0">
                <a:solidFill>
                  <a:srgbClr val="000000"/>
                </a:solidFill>
                <a:cs typeface="B Titr" pitchFamily="2" charset="-78"/>
              </a:rPr>
              <a:t>فرآیندی </a:t>
            </a:r>
            <a:r>
              <a:rPr altLang="en-US" dirty="0" sz="2400" lang="fa-IR" u="sng" smtClean="0">
                <a:solidFill>
                  <a:srgbClr val="000000"/>
                </a:solidFill>
                <a:cs typeface="B Titr" pitchFamily="2" charset="-78"/>
              </a:rPr>
              <a:t>دائمی</a:t>
            </a:r>
            <a:r>
              <a:rPr altLang="en-US" dirty="0" sz="2400" lang="fa-IR" smtClean="0">
                <a:solidFill>
                  <a:srgbClr val="000000"/>
                </a:solidFill>
                <a:cs typeface="B Titr" pitchFamily="2" charset="-78"/>
              </a:rPr>
              <a:t> است که به ظرفیت عملی سازماندار و خاصی منجر می</a:t>
            </a:r>
            <a:r>
              <a:rPr altLang="en-US" dirty="0" sz="2400" lang="fa-IR" smtClean="0">
                <a:solidFill>
                  <a:srgbClr val="000000"/>
                </a:solidFill>
              </a:rPr>
              <a:t>‌</a:t>
            </a:r>
            <a:r>
              <a:rPr altLang="en-US" dirty="0" sz="2400" lang="fa-IR" smtClean="0">
                <a:solidFill>
                  <a:srgbClr val="000000"/>
                </a:solidFill>
                <a:cs typeface="B Titr" pitchFamily="2" charset="-78"/>
              </a:rPr>
              <a:t>شود.</a:t>
            </a:r>
          </a:p>
          <a:p>
            <a:pPr algn="r" eaLnBrk="1" hangingPunct="1" rtl="1">
              <a:buNone/>
            </a:pPr>
            <a:r>
              <a:rPr altLang="en-US" dirty="0" sz="2400" lang="fa-IR">
                <a:solidFill>
                  <a:srgbClr val="000000"/>
                </a:solidFill>
                <a:cs typeface="B Titr" pitchFamily="2" charset="-78"/>
              </a:rPr>
              <a:t>تغییرات در رشد می</a:t>
            </a:r>
            <a:r>
              <a:rPr altLang="en-US" dirty="0" sz="2400" lang="fa-IR">
                <a:solidFill>
                  <a:srgbClr val="000000"/>
                </a:solidFill>
              </a:rPr>
              <a:t>‌</a:t>
            </a:r>
            <a:r>
              <a:rPr altLang="en-US" dirty="0" sz="2400" lang="fa-IR">
                <a:solidFill>
                  <a:srgbClr val="000000"/>
                </a:solidFill>
                <a:cs typeface="B Titr" pitchFamily="2" charset="-78"/>
              </a:rPr>
              <a:t>تواند </a:t>
            </a:r>
            <a:r>
              <a:rPr altLang="en-US" dirty="0" sz="2400" lang="fa-IR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کمی و کیفی </a:t>
            </a:r>
            <a:r>
              <a:rPr altLang="en-US" dirty="0" sz="2400" lang="fa-IR">
                <a:solidFill>
                  <a:srgbClr val="000000"/>
                </a:solidFill>
                <a:cs typeface="B Titr" pitchFamily="2" charset="-78"/>
              </a:rPr>
              <a:t>باشد</a:t>
            </a:r>
            <a:r>
              <a:rPr altLang="en-US" dirty="0" sz="2400" lang="fa-IR" smtClean="0">
                <a:solidFill>
                  <a:srgbClr val="000000"/>
                </a:solidFill>
                <a:cs typeface="B Titr" pitchFamily="2" charset="-78"/>
              </a:rPr>
              <a:t>.</a:t>
            </a:r>
          </a:p>
          <a:p>
            <a:pPr algn="r" eaLnBrk="1" hangingPunct="1" rtl="1">
              <a:buFont typeface="Wingdings" pitchFamily="2" charset="2"/>
              <a:buNone/>
            </a:pPr>
            <a:r>
              <a:rPr altLang="en-US" dirty="0" sz="2400" lang="fa-IR" smtClean="0">
                <a:solidFill>
                  <a:srgbClr val="C00000"/>
                </a:solidFill>
                <a:cs typeface="B Titr" pitchFamily="2" charset="-78"/>
              </a:rPr>
              <a:t>نمو</a:t>
            </a:r>
            <a:r>
              <a:rPr altLang="en-US" dirty="0" sz="2400" lang="fa-IR" smtClean="0">
                <a:cs typeface="B Titr" pitchFamily="2" charset="-78"/>
              </a:rPr>
              <a:t>: </a:t>
            </a:r>
            <a:r>
              <a:rPr altLang="en-US" b="1" dirty="0" sz="2400" lang="en-US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Growth</a:t>
            </a:r>
            <a:endParaRPr altLang="en-US" b="1" dirty="0" sz="2400" lang="fa-IR" smtClean="0">
              <a:cs typeface="B Titr" pitchFamily="2" charset="-78"/>
            </a:endParaRPr>
          </a:p>
          <a:p>
            <a:pPr algn="r" eaLnBrk="1" hangingPunct="1" rtl="1">
              <a:buNone/>
            </a:pPr>
            <a:r>
              <a:rPr altLang="en-US" dirty="0" sz="2400" lang="fa-IR" smtClean="0">
                <a:solidFill>
                  <a:srgbClr val="000000"/>
                </a:solidFill>
                <a:cs typeface="B Titr" pitchFamily="2" charset="-78"/>
              </a:rPr>
              <a:t>منظور از </a:t>
            </a:r>
            <a:r>
              <a:rPr altLang="en-US" dirty="0" sz="2400" lang="fa-IR">
                <a:solidFill>
                  <a:srgbClr val="000000"/>
                </a:solidFill>
                <a:cs typeface="B Titr" pitchFamily="2" charset="-78"/>
              </a:rPr>
              <a:t>نمو </a:t>
            </a:r>
            <a:r>
              <a:rPr altLang="en-US" dirty="0" sz="2400" lang="fa-IR" u="sng">
                <a:solidFill>
                  <a:srgbClr val="000000"/>
                </a:solidFill>
                <a:cs typeface="B Titr" pitchFamily="2" charset="-78"/>
              </a:rPr>
              <a:t>افزایش توده یا اندازه جسم </a:t>
            </a:r>
            <a:r>
              <a:rPr altLang="en-US" dirty="0" sz="2400" lang="fa-IR">
                <a:solidFill>
                  <a:srgbClr val="000000"/>
                </a:solidFill>
                <a:cs typeface="B Titr" pitchFamily="2" charset="-78"/>
              </a:rPr>
              <a:t>از طریق زیاد شدن واحدهای کامل زیستی است</a:t>
            </a:r>
            <a:r>
              <a:rPr altLang="en-US" dirty="0" sz="2400" lang="fa-IR" smtClean="0">
                <a:solidFill>
                  <a:srgbClr val="000000"/>
                </a:solidFill>
                <a:cs typeface="B Titr" pitchFamily="2" charset="-78"/>
              </a:rPr>
              <a:t>.</a:t>
            </a:r>
          </a:p>
          <a:p>
            <a:pPr algn="r" eaLnBrk="1" hangingPunct="1" rtl="1">
              <a:buNone/>
            </a:pPr>
            <a:r>
              <a:rPr altLang="en-US" dirty="0" sz="2400" lang="fa-IR">
                <a:cs typeface="B Titr" pitchFamily="2" charset="-78"/>
              </a:rPr>
              <a:t> </a:t>
            </a:r>
            <a:r>
              <a:rPr altLang="en-US" dirty="0" sz="2400" lang="fa-IR">
                <a:solidFill>
                  <a:srgbClr val="000000"/>
                </a:solidFill>
                <a:cs typeface="B Titr" pitchFamily="2" charset="-78"/>
              </a:rPr>
              <a:t>نمو افزایش </a:t>
            </a:r>
            <a:r>
              <a:rPr altLang="en-US" dirty="0" sz="2400" lang="fa-IR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کمی</a:t>
            </a:r>
            <a:r>
              <a:rPr altLang="en-US" dirty="0" sz="2400" lang="fa-IR">
                <a:solidFill>
                  <a:srgbClr val="000000"/>
                </a:solidFill>
                <a:cs typeface="B Titr" pitchFamily="2" charset="-78"/>
              </a:rPr>
              <a:t> در اندازه است. </a:t>
            </a:r>
            <a:endParaRPr altLang="en-US" dirty="0" sz="2400" lang="en-US" smtClean="0">
              <a:solidFill>
                <a:srgbClr val="000000"/>
              </a:solidFill>
              <a:cs typeface="B Titr" pitchFamily="2" charset="-78"/>
            </a:endParaRPr>
          </a:p>
          <a:p>
            <a:pPr algn="r" eaLnBrk="1" hangingPunct="1" rtl="1">
              <a:lnSpc>
                <a:spcPct val="90000"/>
              </a:lnSpc>
              <a:buFont typeface="Wingdings" pitchFamily="2" charset="2"/>
              <a:buNone/>
            </a:pPr>
            <a:r>
              <a:rPr altLang="en-US" dirty="0" sz="2400" lang="fa-IR" smtClean="0">
                <a:solidFill>
                  <a:srgbClr val="C00000"/>
                </a:solidFill>
                <a:cs typeface="B Titr" pitchFamily="2" charset="-78"/>
              </a:rPr>
              <a:t>بالیدگی</a:t>
            </a:r>
            <a:r>
              <a:rPr altLang="en-US" dirty="0" sz="2400" lang="fa-IR" smtClean="0">
                <a:cs typeface="B Titr" pitchFamily="2" charset="-78"/>
              </a:rPr>
              <a:t>: </a:t>
            </a:r>
            <a:r>
              <a:rPr altLang="en-US" b="1" dirty="0" sz="2400"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Maturation</a:t>
            </a:r>
            <a:r>
              <a:rPr altLang="en-US" b="1" dirty="0" sz="2400" lang="fa-IR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400" lang="fa-IR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altLang="en-US" dirty="0" sz="2400" lang="fa-IR" smtClean="0">
              <a:cs typeface="B Titr" pitchFamily="2" charset="-78"/>
            </a:endParaRPr>
          </a:p>
          <a:p>
            <a:pPr algn="just" eaLnBrk="1" hangingPunct="1" rtl="1">
              <a:lnSpc>
                <a:spcPct val="150000"/>
              </a:lnSpc>
              <a:buFont typeface="Wingdings" pitchFamily="2" charset="2"/>
              <a:buNone/>
            </a:pPr>
            <a:r>
              <a:rPr altLang="en-US" dirty="0" sz="2400" lang="fa-IR" smtClean="0">
                <a:cs typeface="B Titr" pitchFamily="2" charset="-78"/>
              </a:rPr>
              <a:t>بالیدگی عموماً از پیشرفت در راستای </a:t>
            </a:r>
            <a:r>
              <a:rPr altLang="en-US" dirty="0" sz="2400" lang="fa-IR" smtClean="0">
                <a:solidFill>
                  <a:schemeClr val="accent1"/>
                </a:solidFill>
                <a:cs typeface="B Titr" pitchFamily="2" charset="-78"/>
              </a:rPr>
              <a:t>بالیدگی جسمی </a:t>
            </a:r>
            <a:r>
              <a:rPr altLang="en-US" dirty="0" sz="2400" lang="fa-IR" smtClean="0">
                <a:cs typeface="B Titr" pitchFamily="2" charset="-78"/>
              </a:rPr>
              <a:t>ناشی می</a:t>
            </a:r>
            <a:r>
              <a:rPr altLang="en-US" dirty="0" sz="2400" lang="fa-IR" smtClean="0"/>
              <a:t>‌</a:t>
            </a:r>
            <a:r>
              <a:rPr altLang="en-US" dirty="0" sz="2400" lang="fa-IR" smtClean="0">
                <a:cs typeface="B Titr" pitchFamily="2" charset="-78"/>
              </a:rPr>
              <a:t>شود که در واقع </a:t>
            </a:r>
            <a:r>
              <a:rPr altLang="en-US" dirty="0" sz="2400" lang="fa-IR" u="sng" smtClean="0">
                <a:cs typeface="B Titr" pitchFamily="2" charset="-78"/>
              </a:rPr>
              <a:t>حالت بهینه </a:t>
            </a:r>
            <a:r>
              <a:rPr altLang="en-US" dirty="0" sz="2400" lang="fa-IR" smtClean="0">
                <a:cs typeface="B Titr" pitchFamily="2" charset="-78"/>
              </a:rPr>
              <a:t>یکپارچه شدن سیستم</a:t>
            </a:r>
            <a:r>
              <a:rPr altLang="en-US" dirty="0" sz="2400" lang="fa-IR" smtClean="0"/>
              <a:t>‌</a:t>
            </a:r>
            <a:r>
              <a:rPr altLang="en-US" dirty="0" sz="2400" lang="fa-IR" smtClean="0">
                <a:cs typeface="B Titr" pitchFamily="2" charset="-78"/>
              </a:rPr>
              <a:t>های مختلف بدن یک فرد و توانایی برای تولید مثل است.</a:t>
            </a:r>
            <a:endParaRPr altLang="en-US" dirty="0" sz="2400" lang="en-US" smtClean="0">
              <a:cs typeface="B Titr" pitchFamily="2" charset="-78"/>
            </a:endParaRPr>
          </a:p>
          <a:p>
            <a:pPr algn="r" eaLnBrk="1" hangingPunct="1" rtl="1">
              <a:buNone/>
            </a:pPr>
            <a:endParaRPr altLang="en-US" dirty="0" sz="2400" lang="fa-IR">
              <a:solidFill>
                <a:srgbClr val="000000"/>
              </a:solidFill>
              <a:cs typeface="B Titr" pitchFamily="2" charset="-78"/>
            </a:endParaRPr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BFEB18A-864C-490E-86C4-850204DFF344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628" name="Rectangle 4"/>
          <p:cNvSpPr>
            <a:spLocks noChangeArrowheads="1"/>
          </p:cNvSpPr>
          <p:nvPr/>
        </p:nvSpPr>
        <p:spPr bwMode="auto">
          <a:xfrm>
            <a:off x="4933401" y="717551"/>
            <a:ext cx="2326278" cy="1498219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fontAlgn="base" hangingPunct="1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dirty="0" sz="4000" lang="fa-IR" smtClean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تعاریف رشد</a:t>
            </a:r>
          </a:p>
        </p:txBody>
      </p:sp>
      <p:sp>
        <p:nvSpPr>
          <p:cNvPr id="1048629" name="Rectangle 1"/>
          <p:cNvSpPr>
            <a:spLocks noChangeArrowheads="1"/>
          </p:cNvSpPr>
          <p:nvPr/>
        </p:nvSpPr>
        <p:spPr bwMode="auto">
          <a:xfrm rot="5400000">
            <a:off x="9112516" y="3002827"/>
            <a:ext cx="4897438" cy="707886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4000"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Motor Development</a:t>
            </a:r>
            <a:endParaRPr altLang="en-US" b="1" sz="4000" lang="en-US" smtClean="0">
              <a:solidFill>
                <a:prstClr val="white"/>
              </a:solidFill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5"/>
                                        <p:tgtEl>
                                          <p:spTgt spid="104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8"/>
                                        <p:tgtEl>
                                          <p:spTgt spid="104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104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6"/>
                                        <p:tgtEl>
                                          <p:spTgt spid="104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9"/>
                                        <p:tgtEl>
                                          <p:spTgt spid="104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2"/>
                                        <p:tgtEl>
                                          <p:spTgt spid="104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5"/>
                                        <p:tgtEl>
                                          <p:spTgt spid="1048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6"/>
          <p:cNvSpPr>
            <a:spLocks noGrp="1"/>
          </p:cNvSpPr>
          <p:nvPr>
            <p:ph type="title"/>
          </p:nvPr>
        </p:nvSpPr>
        <p:spPr>
          <a:xfrm>
            <a:off x="803031" y="257910"/>
            <a:ext cx="10515600" cy="1067655"/>
          </a:xfrm>
        </p:spPr>
        <p:txBody>
          <a:bodyPr/>
          <a:p>
            <a:pPr algn="ctr"/>
            <a:r>
              <a:rPr dirty="0" lang="fa-IR"/>
              <a:t>عوامل موثر بر یادگیری کودکان</a:t>
            </a:r>
            <a:endParaRPr dirty="0" lang="en-US"/>
          </a:p>
        </p:txBody>
      </p:sp>
      <p:grpSp>
        <p:nvGrpSpPr>
          <p:cNvPr id="115" name="Group 2"/>
          <p:cNvGrpSpPr/>
          <p:nvPr/>
        </p:nvGrpSpPr>
        <p:grpSpPr>
          <a:xfrm>
            <a:off x="3710163" y="1337622"/>
            <a:ext cx="5011995" cy="4838149"/>
            <a:chOff x="3710163" y="1337622"/>
            <a:chExt cx="5011994" cy="4838149"/>
          </a:xfrm>
        </p:grpSpPr>
        <p:sp>
          <p:nvSpPr>
            <p:cNvPr id="1048786" name="Freeform 3"/>
            <p:cNvSpPr/>
            <p:nvPr/>
          </p:nvSpPr>
          <p:spPr>
            <a:xfrm>
              <a:off x="5486144" y="1337622"/>
              <a:ext cx="1460032" cy="1460032"/>
            </a:xfrm>
            <a:custGeom>
              <a:avLst/>
              <a:gdLst>
                <a:gd name="connsiteX0" fmla="*/ 0 w 1460032"/>
                <a:gd name="connsiteY0" fmla="*/ 730016 h 1460032"/>
                <a:gd name="connsiteX1" fmla="*/ 730016 w 1460032"/>
                <a:gd name="connsiteY1" fmla="*/ 0 h 1460032"/>
                <a:gd name="connsiteX2" fmla="*/ 1460032 w 1460032"/>
                <a:gd name="connsiteY2" fmla="*/ 730016 h 1460032"/>
                <a:gd name="connsiteX3" fmla="*/ 730016 w 1460032"/>
                <a:gd name="connsiteY3" fmla="*/ 1460032 h 1460032"/>
                <a:gd name="connsiteX4" fmla="*/ 0 w 1460032"/>
                <a:gd name="connsiteY4" fmla="*/ 730016 h 146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32" h="1460032">
                  <a:moveTo>
                    <a:pt x="0" y="730016"/>
                  </a:moveTo>
                  <a:cubicBezTo>
                    <a:pt x="0" y="326839"/>
                    <a:pt x="326839" y="0"/>
                    <a:pt x="730016" y="0"/>
                  </a:cubicBezTo>
                  <a:cubicBezTo>
                    <a:pt x="1133193" y="0"/>
                    <a:pt x="1460032" y="326839"/>
                    <a:pt x="1460032" y="730016"/>
                  </a:cubicBezTo>
                  <a:cubicBezTo>
                    <a:pt x="1460032" y="1133193"/>
                    <a:pt x="1133193" y="1460032"/>
                    <a:pt x="730016" y="1460032"/>
                  </a:cubicBezTo>
                  <a:cubicBezTo>
                    <a:pt x="326839" y="1460032"/>
                    <a:pt x="0" y="1133193"/>
                    <a:pt x="0" y="730016"/>
                  </a:cubicBezTo>
                  <a:close/>
                </a:path>
              </a:pathLst>
            </a:custGeom>
            <a:scene3d>
              <a:camera prst="orthographicFront"/>
              <a:lightRig dir="t" rig="fla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34137" lIns="234137" numCol="1" rIns="234137" spcCol="1270" spcFirstLastPara="0" tIns="234137" vert="horz" wrap="square">
              <a:noAutofit/>
            </a:bodyPr>
            <a:p>
              <a:pPr algn="ctr" defTabSz="7112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aseline="0" dirty="0" sz="1600" kern="1200" lang="fa-IR">
                  <a:cs typeface="B Titr" panose="00000700000000000000" pitchFamily="2" charset="-78"/>
                </a:rPr>
                <a:t>انگیزش</a:t>
              </a:r>
              <a:endParaRPr dirty="0" sz="1600" kern="1200" lang="en-US">
                <a:cs typeface="B Titr" panose="00000700000000000000" pitchFamily="2" charset="-78"/>
              </a:endParaRPr>
            </a:p>
          </p:txBody>
        </p:sp>
        <p:sp>
          <p:nvSpPr>
            <p:cNvPr id="1048787" name="Freeform 4"/>
            <p:cNvSpPr/>
            <p:nvPr/>
          </p:nvSpPr>
          <p:spPr>
            <a:xfrm rot="2160000">
              <a:off x="6900400" y="2459938"/>
              <a:ext cx="389656" cy="492760"/>
            </a:xfrm>
            <a:custGeom>
              <a:avLst/>
              <a:gdLst>
                <a:gd name="connsiteX0" fmla="*/ 0 w 389656"/>
                <a:gd name="connsiteY0" fmla="*/ 98552 h 492760"/>
                <a:gd name="connsiteX1" fmla="*/ 194828 w 389656"/>
                <a:gd name="connsiteY1" fmla="*/ 98552 h 492760"/>
                <a:gd name="connsiteX2" fmla="*/ 194828 w 389656"/>
                <a:gd name="connsiteY2" fmla="*/ 0 h 492760"/>
                <a:gd name="connsiteX3" fmla="*/ 389656 w 389656"/>
                <a:gd name="connsiteY3" fmla="*/ 246380 h 492760"/>
                <a:gd name="connsiteX4" fmla="*/ 194828 w 389656"/>
                <a:gd name="connsiteY4" fmla="*/ 492760 h 492760"/>
                <a:gd name="connsiteX5" fmla="*/ 194828 w 389656"/>
                <a:gd name="connsiteY5" fmla="*/ 394208 h 492760"/>
                <a:gd name="connsiteX6" fmla="*/ 0 w 389656"/>
                <a:gd name="connsiteY6" fmla="*/ 394208 h 492760"/>
                <a:gd name="connsiteX7" fmla="*/ 0 w 389656"/>
                <a:gd name="connsiteY7" fmla="*/ 98552 h 4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56" h="492760">
                  <a:moveTo>
                    <a:pt x="0" y="98552"/>
                  </a:moveTo>
                  <a:lnTo>
                    <a:pt x="194828" y="98552"/>
                  </a:lnTo>
                  <a:lnTo>
                    <a:pt x="194828" y="0"/>
                  </a:lnTo>
                  <a:lnTo>
                    <a:pt x="389656" y="246380"/>
                  </a:lnTo>
                  <a:lnTo>
                    <a:pt x="194828" y="492760"/>
                  </a:lnTo>
                  <a:lnTo>
                    <a:pt x="194828" y="394208"/>
                  </a:lnTo>
                  <a:lnTo>
                    <a:pt x="0" y="394208"/>
                  </a:lnTo>
                  <a:lnTo>
                    <a:pt x="0" y="98552"/>
                  </a:lnTo>
                  <a:close/>
                </a:path>
              </a:pathLst>
            </a:custGeom>
            <a:scene3d>
              <a:camera prst="orthographicFront"/>
              <a:lightRig dir="t" rig="fla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8552" lIns="0" numCol="1" rIns="116896" spcCol="1270" spcFirstLastPara="0" tIns="98551" vert="horz" wrap="square">
              <a:noAutofit/>
            </a:bodyPr>
            <a:p>
              <a:pPr algn="ctr" defTabSz="5778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1300" kern="1200" lang="en-US"/>
            </a:p>
          </p:txBody>
        </p:sp>
        <p:sp>
          <p:nvSpPr>
            <p:cNvPr id="1048788" name="Freeform 5"/>
            <p:cNvSpPr/>
            <p:nvPr/>
          </p:nvSpPr>
          <p:spPr>
            <a:xfrm>
              <a:off x="7262125" y="2627948"/>
              <a:ext cx="1460032" cy="1460032"/>
            </a:xfrm>
            <a:custGeom>
              <a:avLst/>
              <a:gdLst>
                <a:gd name="connsiteX0" fmla="*/ 0 w 1460032"/>
                <a:gd name="connsiteY0" fmla="*/ 730016 h 1460032"/>
                <a:gd name="connsiteX1" fmla="*/ 730016 w 1460032"/>
                <a:gd name="connsiteY1" fmla="*/ 0 h 1460032"/>
                <a:gd name="connsiteX2" fmla="*/ 1460032 w 1460032"/>
                <a:gd name="connsiteY2" fmla="*/ 730016 h 1460032"/>
                <a:gd name="connsiteX3" fmla="*/ 730016 w 1460032"/>
                <a:gd name="connsiteY3" fmla="*/ 1460032 h 1460032"/>
                <a:gd name="connsiteX4" fmla="*/ 0 w 1460032"/>
                <a:gd name="connsiteY4" fmla="*/ 730016 h 146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32" h="1460032">
                  <a:moveTo>
                    <a:pt x="0" y="730016"/>
                  </a:moveTo>
                  <a:cubicBezTo>
                    <a:pt x="0" y="326839"/>
                    <a:pt x="326839" y="0"/>
                    <a:pt x="730016" y="0"/>
                  </a:cubicBezTo>
                  <a:cubicBezTo>
                    <a:pt x="1133193" y="0"/>
                    <a:pt x="1460032" y="326839"/>
                    <a:pt x="1460032" y="730016"/>
                  </a:cubicBezTo>
                  <a:cubicBezTo>
                    <a:pt x="1460032" y="1133193"/>
                    <a:pt x="1133193" y="1460032"/>
                    <a:pt x="730016" y="1460032"/>
                  </a:cubicBezTo>
                  <a:cubicBezTo>
                    <a:pt x="326839" y="1460032"/>
                    <a:pt x="0" y="1133193"/>
                    <a:pt x="0" y="730016"/>
                  </a:cubicBezTo>
                  <a:close/>
                </a:path>
              </a:pathLst>
            </a:custGeom>
            <a:scene3d>
              <a:camera prst="orthographicFront"/>
              <a:lightRig dir="t" rig="fla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34137" lIns="234137" numCol="1" rIns="234137" spcCol="1270" spcFirstLastPara="0" tIns="234137" vert="horz" wrap="square">
              <a:noAutofit/>
            </a:bodyPr>
            <a:p>
              <a:pPr algn="ctr" defTabSz="7112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aseline="0" dirty="0" sz="1600" kern="1200" lang="fa-IR">
                  <a:cs typeface="B Titr" panose="00000700000000000000" pitchFamily="2" charset="-78"/>
                </a:rPr>
                <a:t>بازخورد</a:t>
              </a:r>
              <a:endParaRPr dirty="0" sz="1600" kern="1200" lang="en-US">
                <a:cs typeface="B Titr" panose="00000700000000000000" pitchFamily="2" charset="-78"/>
              </a:endParaRPr>
            </a:p>
          </p:txBody>
        </p:sp>
        <p:sp>
          <p:nvSpPr>
            <p:cNvPr id="1048789" name="Freeform 8"/>
            <p:cNvSpPr/>
            <p:nvPr/>
          </p:nvSpPr>
          <p:spPr>
            <a:xfrm rot="17280000">
              <a:off x="7461539" y="4144991"/>
              <a:ext cx="389656" cy="492760"/>
            </a:xfrm>
            <a:custGeom>
              <a:avLst/>
              <a:gdLst>
                <a:gd name="connsiteX0" fmla="*/ 0 w 389656"/>
                <a:gd name="connsiteY0" fmla="*/ 98552 h 492760"/>
                <a:gd name="connsiteX1" fmla="*/ 194828 w 389656"/>
                <a:gd name="connsiteY1" fmla="*/ 98552 h 492760"/>
                <a:gd name="connsiteX2" fmla="*/ 194828 w 389656"/>
                <a:gd name="connsiteY2" fmla="*/ 0 h 492760"/>
                <a:gd name="connsiteX3" fmla="*/ 389656 w 389656"/>
                <a:gd name="connsiteY3" fmla="*/ 246380 h 492760"/>
                <a:gd name="connsiteX4" fmla="*/ 194828 w 389656"/>
                <a:gd name="connsiteY4" fmla="*/ 492760 h 492760"/>
                <a:gd name="connsiteX5" fmla="*/ 194828 w 389656"/>
                <a:gd name="connsiteY5" fmla="*/ 394208 h 492760"/>
                <a:gd name="connsiteX6" fmla="*/ 0 w 389656"/>
                <a:gd name="connsiteY6" fmla="*/ 394208 h 492760"/>
                <a:gd name="connsiteX7" fmla="*/ 0 w 389656"/>
                <a:gd name="connsiteY7" fmla="*/ 98552 h 4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56" h="492760">
                  <a:moveTo>
                    <a:pt x="389656" y="394208"/>
                  </a:moveTo>
                  <a:lnTo>
                    <a:pt x="194828" y="394208"/>
                  </a:lnTo>
                  <a:lnTo>
                    <a:pt x="194828" y="492760"/>
                  </a:lnTo>
                  <a:lnTo>
                    <a:pt x="0" y="246380"/>
                  </a:lnTo>
                  <a:lnTo>
                    <a:pt x="194828" y="0"/>
                  </a:lnTo>
                  <a:lnTo>
                    <a:pt x="194828" y="98552"/>
                  </a:lnTo>
                  <a:lnTo>
                    <a:pt x="389656" y="98552"/>
                  </a:lnTo>
                  <a:lnTo>
                    <a:pt x="389656" y="394208"/>
                  </a:lnTo>
                  <a:close/>
                </a:path>
              </a:pathLst>
            </a:custGeom>
            <a:scene3d>
              <a:camera prst="orthographicFront"/>
              <a:lightRig dir="t" rig="fla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8552" lIns="116897" numCol="1" rIns="-1" spcCol="1270" spcFirstLastPara="0" tIns="98551" vert="horz" wrap="square">
              <a:noAutofit/>
            </a:bodyPr>
            <a:p>
              <a:pPr algn="ctr" defTabSz="5778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1300" kern="1200" lang="en-US"/>
            </a:p>
          </p:txBody>
        </p:sp>
        <p:sp>
          <p:nvSpPr>
            <p:cNvPr id="1048790" name="Freeform 9"/>
            <p:cNvSpPr/>
            <p:nvPr/>
          </p:nvSpPr>
          <p:spPr>
            <a:xfrm>
              <a:off x="6583760" y="4715739"/>
              <a:ext cx="1460032" cy="1460032"/>
            </a:xfrm>
            <a:custGeom>
              <a:avLst/>
              <a:gdLst>
                <a:gd name="connsiteX0" fmla="*/ 0 w 1460032"/>
                <a:gd name="connsiteY0" fmla="*/ 730016 h 1460032"/>
                <a:gd name="connsiteX1" fmla="*/ 730016 w 1460032"/>
                <a:gd name="connsiteY1" fmla="*/ 0 h 1460032"/>
                <a:gd name="connsiteX2" fmla="*/ 1460032 w 1460032"/>
                <a:gd name="connsiteY2" fmla="*/ 730016 h 1460032"/>
                <a:gd name="connsiteX3" fmla="*/ 730016 w 1460032"/>
                <a:gd name="connsiteY3" fmla="*/ 1460032 h 1460032"/>
                <a:gd name="connsiteX4" fmla="*/ 0 w 1460032"/>
                <a:gd name="connsiteY4" fmla="*/ 730016 h 146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32" h="1460032">
                  <a:moveTo>
                    <a:pt x="0" y="730016"/>
                  </a:moveTo>
                  <a:cubicBezTo>
                    <a:pt x="0" y="326839"/>
                    <a:pt x="326839" y="0"/>
                    <a:pt x="730016" y="0"/>
                  </a:cubicBezTo>
                  <a:cubicBezTo>
                    <a:pt x="1133193" y="0"/>
                    <a:pt x="1460032" y="326839"/>
                    <a:pt x="1460032" y="730016"/>
                  </a:cubicBezTo>
                  <a:cubicBezTo>
                    <a:pt x="1460032" y="1133193"/>
                    <a:pt x="1133193" y="1460032"/>
                    <a:pt x="730016" y="1460032"/>
                  </a:cubicBezTo>
                  <a:cubicBezTo>
                    <a:pt x="326839" y="1460032"/>
                    <a:pt x="0" y="1133193"/>
                    <a:pt x="0" y="730016"/>
                  </a:cubicBezTo>
                  <a:close/>
                </a:path>
              </a:pathLst>
            </a:custGeom>
            <a:scene3d>
              <a:camera prst="orthographicFront"/>
              <a:lightRig dir="t" rig="fla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34137" lIns="234137" numCol="1" rIns="234137" spcCol="1270" spcFirstLastPara="0" tIns="234137" vert="horz" wrap="square">
              <a:noAutofit/>
            </a:bodyPr>
            <a:p>
              <a:pPr algn="ctr" defTabSz="7112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aseline="0" dirty="0" sz="1600" kern="1200" lang="fa-IR">
                  <a:cs typeface="B Titr" panose="00000700000000000000" pitchFamily="2" charset="-78"/>
                </a:rPr>
                <a:t>منحصر به فرد بودن هر کودک</a:t>
              </a:r>
              <a:endParaRPr dirty="0" sz="1600" kern="1200" lang="en-US">
                <a:cs typeface="B Titr" panose="00000700000000000000" pitchFamily="2" charset="-78"/>
              </a:endParaRPr>
            </a:p>
          </p:txBody>
        </p:sp>
        <p:sp>
          <p:nvSpPr>
            <p:cNvPr id="1048791" name="Freeform 10"/>
            <p:cNvSpPr/>
            <p:nvPr/>
          </p:nvSpPr>
          <p:spPr>
            <a:xfrm rot="21600000">
              <a:off x="6032360" y="5199373"/>
              <a:ext cx="389657" cy="492761"/>
            </a:xfrm>
            <a:custGeom>
              <a:avLst/>
              <a:gdLst>
                <a:gd name="connsiteX0" fmla="*/ 0 w 389656"/>
                <a:gd name="connsiteY0" fmla="*/ 98552 h 492760"/>
                <a:gd name="connsiteX1" fmla="*/ 194828 w 389656"/>
                <a:gd name="connsiteY1" fmla="*/ 98552 h 492760"/>
                <a:gd name="connsiteX2" fmla="*/ 194828 w 389656"/>
                <a:gd name="connsiteY2" fmla="*/ 0 h 492760"/>
                <a:gd name="connsiteX3" fmla="*/ 389656 w 389656"/>
                <a:gd name="connsiteY3" fmla="*/ 246380 h 492760"/>
                <a:gd name="connsiteX4" fmla="*/ 194828 w 389656"/>
                <a:gd name="connsiteY4" fmla="*/ 492760 h 492760"/>
                <a:gd name="connsiteX5" fmla="*/ 194828 w 389656"/>
                <a:gd name="connsiteY5" fmla="*/ 394208 h 492760"/>
                <a:gd name="connsiteX6" fmla="*/ 0 w 389656"/>
                <a:gd name="connsiteY6" fmla="*/ 394208 h 492760"/>
                <a:gd name="connsiteX7" fmla="*/ 0 w 389656"/>
                <a:gd name="connsiteY7" fmla="*/ 98552 h 4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56" h="492760">
                  <a:moveTo>
                    <a:pt x="389656" y="394208"/>
                  </a:moveTo>
                  <a:lnTo>
                    <a:pt x="194828" y="394208"/>
                  </a:lnTo>
                  <a:lnTo>
                    <a:pt x="194828" y="492760"/>
                  </a:lnTo>
                  <a:lnTo>
                    <a:pt x="0" y="246380"/>
                  </a:lnTo>
                  <a:lnTo>
                    <a:pt x="194828" y="0"/>
                  </a:lnTo>
                  <a:lnTo>
                    <a:pt x="194828" y="98552"/>
                  </a:lnTo>
                  <a:lnTo>
                    <a:pt x="389656" y="98552"/>
                  </a:lnTo>
                  <a:lnTo>
                    <a:pt x="389656" y="394208"/>
                  </a:lnTo>
                  <a:close/>
                </a:path>
              </a:pathLst>
            </a:custGeom>
            <a:scene3d>
              <a:camera prst="orthographicFront"/>
              <a:lightRig dir="t" rig="fla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8552" lIns="116897" numCol="1" rIns="1" spcCol="1270" spcFirstLastPara="0" tIns="98553" vert="horz" wrap="square">
              <a:noAutofit/>
            </a:bodyPr>
            <a:p>
              <a:pPr algn="ctr" defTabSz="5778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1300" kern="1200" lang="en-US"/>
            </a:p>
          </p:txBody>
        </p:sp>
        <p:sp>
          <p:nvSpPr>
            <p:cNvPr id="1048792" name="Freeform 11"/>
            <p:cNvSpPr/>
            <p:nvPr/>
          </p:nvSpPr>
          <p:spPr>
            <a:xfrm>
              <a:off x="4388527" y="4715739"/>
              <a:ext cx="1460032" cy="1460032"/>
            </a:xfrm>
            <a:custGeom>
              <a:avLst/>
              <a:gdLst>
                <a:gd name="connsiteX0" fmla="*/ 0 w 1460032"/>
                <a:gd name="connsiteY0" fmla="*/ 730016 h 1460032"/>
                <a:gd name="connsiteX1" fmla="*/ 730016 w 1460032"/>
                <a:gd name="connsiteY1" fmla="*/ 0 h 1460032"/>
                <a:gd name="connsiteX2" fmla="*/ 1460032 w 1460032"/>
                <a:gd name="connsiteY2" fmla="*/ 730016 h 1460032"/>
                <a:gd name="connsiteX3" fmla="*/ 730016 w 1460032"/>
                <a:gd name="connsiteY3" fmla="*/ 1460032 h 1460032"/>
                <a:gd name="connsiteX4" fmla="*/ 0 w 1460032"/>
                <a:gd name="connsiteY4" fmla="*/ 730016 h 146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32" h="1460032">
                  <a:moveTo>
                    <a:pt x="0" y="730016"/>
                  </a:moveTo>
                  <a:cubicBezTo>
                    <a:pt x="0" y="326839"/>
                    <a:pt x="326839" y="0"/>
                    <a:pt x="730016" y="0"/>
                  </a:cubicBezTo>
                  <a:cubicBezTo>
                    <a:pt x="1133193" y="0"/>
                    <a:pt x="1460032" y="326839"/>
                    <a:pt x="1460032" y="730016"/>
                  </a:cubicBezTo>
                  <a:cubicBezTo>
                    <a:pt x="1460032" y="1133193"/>
                    <a:pt x="1133193" y="1460032"/>
                    <a:pt x="730016" y="1460032"/>
                  </a:cubicBezTo>
                  <a:cubicBezTo>
                    <a:pt x="326839" y="1460032"/>
                    <a:pt x="0" y="1133193"/>
                    <a:pt x="0" y="730016"/>
                  </a:cubicBezTo>
                  <a:close/>
                </a:path>
              </a:pathLst>
            </a:custGeom>
            <a:scene3d>
              <a:camera prst="orthographicFront"/>
              <a:lightRig dir="t" rig="fla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34137" lIns="234137" numCol="1" rIns="234137" spcCol="1270" spcFirstLastPara="0" tIns="234137" vert="horz" wrap="square">
              <a:noAutofit/>
            </a:bodyPr>
            <a:p>
              <a:pPr algn="ctr" defTabSz="7112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aseline="0" dirty="0" sz="1600" kern="1200" lang="fa-IR">
                  <a:cs typeface="B Titr" panose="00000700000000000000" pitchFamily="2" charset="-78"/>
                </a:rPr>
                <a:t>تمرین</a:t>
              </a:r>
              <a:endParaRPr dirty="0" sz="1600" kern="1200" lang="en-US">
                <a:cs typeface="B Titr" panose="00000700000000000000" pitchFamily="2" charset="-78"/>
              </a:endParaRPr>
            </a:p>
          </p:txBody>
        </p:sp>
        <p:sp>
          <p:nvSpPr>
            <p:cNvPr id="1048793" name="Freeform 12"/>
            <p:cNvSpPr/>
            <p:nvPr/>
          </p:nvSpPr>
          <p:spPr>
            <a:xfrm rot="25920000">
              <a:off x="4587941" y="4165966"/>
              <a:ext cx="389657" cy="492761"/>
            </a:xfrm>
            <a:custGeom>
              <a:avLst/>
              <a:gdLst>
                <a:gd name="connsiteX0" fmla="*/ 0 w 389656"/>
                <a:gd name="connsiteY0" fmla="*/ 98552 h 492760"/>
                <a:gd name="connsiteX1" fmla="*/ 194828 w 389656"/>
                <a:gd name="connsiteY1" fmla="*/ 98552 h 492760"/>
                <a:gd name="connsiteX2" fmla="*/ 194828 w 389656"/>
                <a:gd name="connsiteY2" fmla="*/ 0 h 492760"/>
                <a:gd name="connsiteX3" fmla="*/ 389656 w 389656"/>
                <a:gd name="connsiteY3" fmla="*/ 246380 h 492760"/>
                <a:gd name="connsiteX4" fmla="*/ 194828 w 389656"/>
                <a:gd name="connsiteY4" fmla="*/ 492760 h 492760"/>
                <a:gd name="connsiteX5" fmla="*/ 194828 w 389656"/>
                <a:gd name="connsiteY5" fmla="*/ 394208 h 492760"/>
                <a:gd name="connsiteX6" fmla="*/ 0 w 389656"/>
                <a:gd name="connsiteY6" fmla="*/ 394208 h 492760"/>
                <a:gd name="connsiteX7" fmla="*/ 0 w 389656"/>
                <a:gd name="connsiteY7" fmla="*/ 98552 h 4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56" h="492760">
                  <a:moveTo>
                    <a:pt x="389656" y="394208"/>
                  </a:moveTo>
                  <a:lnTo>
                    <a:pt x="194828" y="394208"/>
                  </a:lnTo>
                  <a:lnTo>
                    <a:pt x="194828" y="492760"/>
                  </a:lnTo>
                  <a:lnTo>
                    <a:pt x="0" y="246380"/>
                  </a:lnTo>
                  <a:lnTo>
                    <a:pt x="194828" y="0"/>
                  </a:lnTo>
                  <a:lnTo>
                    <a:pt x="194828" y="98552"/>
                  </a:lnTo>
                  <a:lnTo>
                    <a:pt x="389656" y="98552"/>
                  </a:lnTo>
                  <a:lnTo>
                    <a:pt x="389656" y="394208"/>
                  </a:lnTo>
                  <a:close/>
                </a:path>
              </a:pathLst>
            </a:custGeom>
            <a:scene3d>
              <a:camera prst="orthographicFront"/>
              <a:lightRig dir="t" rig="fla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8552" lIns="116898" numCol="1" rIns="-1" spcCol="1270" spcFirstLastPara="0" tIns="98552" vert="horz" wrap="square">
              <a:noAutofit/>
            </a:bodyPr>
            <a:p>
              <a:pPr algn="ctr" defTabSz="5778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1300" kern="1200" lang="en-US"/>
            </a:p>
          </p:txBody>
        </p:sp>
        <p:sp>
          <p:nvSpPr>
            <p:cNvPr id="1048794" name="Freeform 13"/>
            <p:cNvSpPr/>
            <p:nvPr/>
          </p:nvSpPr>
          <p:spPr>
            <a:xfrm>
              <a:off x="3710163" y="2627948"/>
              <a:ext cx="1460032" cy="1460032"/>
            </a:xfrm>
            <a:custGeom>
              <a:avLst/>
              <a:gdLst>
                <a:gd name="connsiteX0" fmla="*/ 0 w 1460032"/>
                <a:gd name="connsiteY0" fmla="*/ 730016 h 1460032"/>
                <a:gd name="connsiteX1" fmla="*/ 730016 w 1460032"/>
                <a:gd name="connsiteY1" fmla="*/ 0 h 1460032"/>
                <a:gd name="connsiteX2" fmla="*/ 1460032 w 1460032"/>
                <a:gd name="connsiteY2" fmla="*/ 730016 h 1460032"/>
                <a:gd name="connsiteX3" fmla="*/ 730016 w 1460032"/>
                <a:gd name="connsiteY3" fmla="*/ 1460032 h 1460032"/>
                <a:gd name="connsiteX4" fmla="*/ 0 w 1460032"/>
                <a:gd name="connsiteY4" fmla="*/ 730016 h 146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32" h="1460032">
                  <a:moveTo>
                    <a:pt x="0" y="730016"/>
                  </a:moveTo>
                  <a:cubicBezTo>
                    <a:pt x="0" y="326839"/>
                    <a:pt x="326839" y="0"/>
                    <a:pt x="730016" y="0"/>
                  </a:cubicBezTo>
                  <a:cubicBezTo>
                    <a:pt x="1133193" y="0"/>
                    <a:pt x="1460032" y="326839"/>
                    <a:pt x="1460032" y="730016"/>
                  </a:cubicBezTo>
                  <a:cubicBezTo>
                    <a:pt x="1460032" y="1133193"/>
                    <a:pt x="1133193" y="1460032"/>
                    <a:pt x="730016" y="1460032"/>
                  </a:cubicBezTo>
                  <a:cubicBezTo>
                    <a:pt x="326839" y="1460032"/>
                    <a:pt x="0" y="1133193"/>
                    <a:pt x="0" y="730016"/>
                  </a:cubicBezTo>
                  <a:close/>
                </a:path>
              </a:pathLst>
            </a:custGeom>
            <a:scene3d>
              <a:camera prst="orthographicFront"/>
              <a:lightRig dir="t" rig="fla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34137" lIns="234137" numCol="1" rIns="234137" spcCol="1270" spcFirstLastPara="0" tIns="234137" vert="horz" wrap="square">
              <a:noAutofit/>
            </a:bodyPr>
            <a:p>
              <a:pPr algn="ctr" defTabSz="711200" lvl="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aseline="0" dirty="0" sz="1600" kern="1200" lang="fa-IR">
                  <a:cs typeface="B Titr" panose="00000700000000000000" pitchFamily="2" charset="-78"/>
                </a:rPr>
                <a:t>مسئولیت پذیری شخصی</a:t>
              </a:r>
              <a:endParaRPr dirty="0" sz="1600" kern="1200" lang="en-US">
                <a:cs typeface="B Titr" panose="00000700000000000000" pitchFamily="2" charset="-78"/>
              </a:endParaRPr>
            </a:p>
          </p:txBody>
        </p:sp>
        <p:sp>
          <p:nvSpPr>
            <p:cNvPr id="1048795" name="Freeform 14"/>
            <p:cNvSpPr/>
            <p:nvPr/>
          </p:nvSpPr>
          <p:spPr>
            <a:xfrm rot="19440000">
              <a:off x="5124419" y="2472903"/>
              <a:ext cx="389656" cy="492760"/>
            </a:xfrm>
            <a:custGeom>
              <a:avLst/>
              <a:gdLst>
                <a:gd name="connsiteX0" fmla="*/ 0 w 389656"/>
                <a:gd name="connsiteY0" fmla="*/ 98552 h 492760"/>
                <a:gd name="connsiteX1" fmla="*/ 194828 w 389656"/>
                <a:gd name="connsiteY1" fmla="*/ 98552 h 492760"/>
                <a:gd name="connsiteX2" fmla="*/ 194828 w 389656"/>
                <a:gd name="connsiteY2" fmla="*/ 0 h 492760"/>
                <a:gd name="connsiteX3" fmla="*/ 389656 w 389656"/>
                <a:gd name="connsiteY3" fmla="*/ 246380 h 492760"/>
                <a:gd name="connsiteX4" fmla="*/ 194828 w 389656"/>
                <a:gd name="connsiteY4" fmla="*/ 492760 h 492760"/>
                <a:gd name="connsiteX5" fmla="*/ 194828 w 389656"/>
                <a:gd name="connsiteY5" fmla="*/ 394208 h 492760"/>
                <a:gd name="connsiteX6" fmla="*/ 0 w 389656"/>
                <a:gd name="connsiteY6" fmla="*/ 394208 h 492760"/>
                <a:gd name="connsiteX7" fmla="*/ 0 w 389656"/>
                <a:gd name="connsiteY7" fmla="*/ 98552 h 4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56" h="492760">
                  <a:moveTo>
                    <a:pt x="0" y="98552"/>
                  </a:moveTo>
                  <a:lnTo>
                    <a:pt x="194828" y="98552"/>
                  </a:lnTo>
                  <a:lnTo>
                    <a:pt x="194828" y="0"/>
                  </a:lnTo>
                  <a:lnTo>
                    <a:pt x="389656" y="246380"/>
                  </a:lnTo>
                  <a:lnTo>
                    <a:pt x="194828" y="492760"/>
                  </a:lnTo>
                  <a:lnTo>
                    <a:pt x="194828" y="394208"/>
                  </a:lnTo>
                  <a:lnTo>
                    <a:pt x="0" y="394208"/>
                  </a:lnTo>
                  <a:lnTo>
                    <a:pt x="0" y="98552"/>
                  </a:lnTo>
                  <a:close/>
                </a:path>
              </a:pathLst>
            </a:custGeom>
            <a:scene3d>
              <a:camera prst="orthographicFront"/>
              <a:lightRig dir="t" rig="fla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98551" lIns="0" numCol="1" rIns="116896" spcCol="1270" spcFirstLastPara="0" tIns="98552" vert="horz" wrap="square">
              <a:noAutofit/>
            </a:bodyPr>
            <a:p>
              <a:pPr algn="ctr" defTabSz="5778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sz="1300" kern="1200" lang="en-US"/>
            </a:p>
          </p:txBody>
        </p:sp>
      </p:grpSp>
      <p:sp>
        <p:nvSpPr>
          <p:cNvPr id="10487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30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itle 1"/>
          <p:cNvSpPr>
            <a:spLocks noGrp="1"/>
          </p:cNvSpPr>
          <p:nvPr>
            <p:ph type="title"/>
          </p:nvPr>
        </p:nvSpPr>
        <p:spPr>
          <a:xfrm>
            <a:off x="1688123" y="835126"/>
            <a:ext cx="9777047" cy="618536"/>
          </a:xfrm>
        </p:spPr>
        <p:txBody>
          <a:bodyPr>
            <a:normAutofit fontScale="90000"/>
          </a:bodyPr>
          <a:p>
            <a:pPr algn="ctr"/>
            <a:r>
              <a:rPr dirty="0" lang="fa-IR">
                <a:cs typeface="B Titr" panose="00000700000000000000" pitchFamily="2" charset="-78"/>
              </a:rPr>
              <a:t>ملاحظات </a:t>
            </a:r>
            <a:r>
              <a:rPr dirty="0" lang="fa-IR" smtClean="0">
                <a:cs typeface="B Titr" panose="00000700000000000000" pitchFamily="2" charset="-78"/>
              </a:rPr>
              <a:t>یادگیری جهت </a:t>
            </a:r>
            <a:r>
              <a:rPr dirty="0" lang="fa-IR" smtClean="0">
                <a:solidFill>
                  <a:schemeClr val="tx1"/>
                </a:solidFill>
                <a:cs typeface="B Titr" panose="00000700000000000000" pitchFamily="2" charset="-78"/>
              </a:rPr>
              <a:t>افزایش مشارکت و موفقیت ورزشی کودکان</a:t>
            </a:r>
            <a:endParaRPr dirty="0" lang="fa-IR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48805" name="Content Placeholder 2"/>
          <p:cNvSpPr>
            <a:spLocks noGrp="1"/>
          </p:cNvSpPr>
          <p:nvPr>
            <p:ph sz="half" idx="1"/>
          </p:nvPr>
        </p:nvSpPr>
        <p:spPr>
          <a:xfrm>
            <a:off x="522146" y="2134039"/>
            <a:ext cx="5614343" cy="458328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pPr algn="justLow"/>
            <a:r>
              <a:rPr b="1" dirty="0" sz="2400" lang="fa-IR" smtClean="0">
                <a:solidFill>
                  <a:srgbClr val="FFFF00"/>
                </a:solidFill>
              </a:rPr>
              <a:t>ارائه </a:t>
            </a:r>
            <a:r>
              <a:rPr b="1" dirty="0" sz="2400" lang="fa-IR">
                <a:solidFill>
                  <a:srgbClr val="FFFF00"/>
                </a:solidFill>
              </a:rPr>
              <a:t>بازخورد مثبت </a:t>
            </a:r>
            <a:r>
              <a:rPr b="1" dirty="0" sz="2400" lang="fa-IR"/>
              <a:t>در زمان مناسب</a:t>
            </a:r>
          </a:p>
          <a:p>
            <a:pPr algn="justLow"/>
            <a:r>
              <a:rPr b="1" dirty="0" sz="2400" lang="fa-IR"/>
              <a:t>کاهش </a:t>
            </a:r>
            <a:r>
              <a:rPr b="1" dirty="0" sz="2400" lang="fa-IR">
                <a:solidFill>
                  <a:srgbClr val="FFFF00"/>
                </a:solidFill>
              </a:rPr>
              <a:t>وقفه</a:t>
            </a:r>
            <a:r>
              <a:rPr b="1" dirty="0" sz="2400" lang="fa-IR"/>
              <a:t> های درون کلاسی</a:t>
            </a:r>
          </a:p>
          <a:p>
            <a:pPr algn="justLow"/>
            <a:r>
              <a:rPr b="1" dirty="0" sz="2400" lang="fa-IR"/>
              <a:t>تمرین و بازی طوری نباشد که کودکان در آن حذف یا برای </a:t>
            </a:r>
            <a:r>
              <a:rPr b="1" dirty="0" sz="2400" lang="fa-IR">
                <a:solidFill>
                  <a:srgbClr val="FFFF00"/>
                </a:solidFill>
              </a:rPr>
              <a:t>مدت طولانی کنار </a:t>
            </a:r>
            <a:r>
              <a:rPr b="1" dirty="0" sz="2400" lang="fa-IR"/>
              <a:t>گذاشته شوند</a:t>
            </a:r>
          </a:p>
          <a:p>
            <a:pPr algn="justLow"/>
            <a:r>
              <a:rPr b="1" dirty="0" sz="2400" lang="fa-IR"/>
              <a:t>تنظیم </a:t>
            </a:r>
            <a:r>
              <a:rPr b="1" dirty="0" sz="2400" lang="fa-IR">
                <a:solidFill>
                  <a:srgbClr val="FFFF00"/>
                </a:solidFill>
              </a:rPr>
              <a:t>تمرینات چالشی </a:t>
            </a:r>
            <a:r>
              <a:rPr b="1" dirty="0" sz="2400" lang="fa-IR"/>
              <a:t>اما نه فراتر از سطح مهارت کودکان</a:t>
            </a:r>
          </a:p>
          <a:p>
            <a:pPr algn="justLow"/>
            <a:r>
              <a:rPr b="1" dirty="0" sz="2400" lang="fa-IR"/>
              <a:t>انتخاب فعالیت هایی با </a:t>
            </a:r>
            <a:r>
              <a:rPr b="1" dirty="0" sz="2400" lang="fa-IR">
                <a:solidFill>
                  <a:srgbClr val="FFFF00"/>
                </a:solidFill>
              </a:rPr>
              <a:t>درصد بالای </a:t>
            </a:r>
            <a:r>
              <a:rPr b="1" dirty="0" sz="2400" lang="fa-IR" smtClean="0">
                <a:solidFill>
                  <a:srgbClr val="FFFF00"/>
                </a:solidFill>
              </a:rPr>
              <a:t>موفقیت</a:t>
            </a:r>
            <a:endParaRPr dirty="0" sz="2400" lang="fa-IR">
              <a:solidFill>
                <a:srgbClr val="FFFF00"/>
              </a:solidFill>
            </a:endParaRPr>
          </a:p>
          <a:p>
            <a:pPr algn="justLow" rtl="1"/>
            <a:endParaRPr b="1" dirty="0" sz="2400" lang="fa-IR">
              <a:solidFill>
                <a:srgbClr val="FF0000"/>
              </a:solidFill>
            </a:endParaRPr>
          </a:p>
        </p:txBody>
      </p:sp>
      <p:sp>
        <p:nvSpPr>
          <p:cNvPr id="1048806" name="Content Placeholder 3"/>
          <p:cNvSpPr>
            <a:spLocks noGrp="1"/>
          </p:cNvSpPr>
          <p:nvPr>
            <p:ph sz="half" idx="2"/>
          </p:nvPr>
        </p:nvSpPr>
        <p:spPr>
          <a:xfrm>
            <a:off x="6353910" y="2126222"/>
            <a:ext cx="5150703" cy="450904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p>
            <a:pPr algn="justLow"/>
            <a:r>
              <a:rPr b="1" dirty="0" sz="2400" lang="fa-IR">
                <a:solidFill>
                  <a:srgbClr val="FFFF00"/>
                </a:solidFill>
              </a:rPr>
              <a:t>برنامه ریزی </a:t>
            </a:r>
            <a:r>
              <a:rPr b="1" dirty="0" sz="2400" lang="fa-IR"/>
              <a:t>جلسات تمرینی</a:t>
            </a:r>
          </a:p>
          <a:p>
            <a:pPr algn="justLow"/>
            <a:r>
              <a:rPr b="1" dirty="0" sz="2400" lang="fa-IR"/>
              <a:t>اختصاص بخش اعظم کلاس به </a:t>
            </a:r>
            <a:r>
              <a:rPr b="1" dirty="0" sz="2400" lang="fa-IR">
                <a:solidFill>
                  <a:srgbClr val="FFFF00"/>
                </a:solidFill>
              </a:rPr>
              <a:t>تمرین اصلی</a:t>
            </a:r>
          </a:p>
          <a:p>
            <a:pPr algn="justLow"/>
            <a:r>
              <a:rPr b="1" dirty="0" sz="2400" lang="fa-IR" smtClean="0"/>
              <a:t>استفاده </a:t>
            </a:r>
            <a:r>
              <a:rPr b="1" dirty="0" sz="2400" lang="fa-IR"/>
              <a:t>از </a:t>
            </a:r>
            <a:r>
              <a:rPr b="1" dirty="0" sz="2400" lang="fa-IR">
                <a:solidFill>
                  <a:srgbClr val="FFFF00"/>
                </a:solidFill>
              </a:rPr>
              <a:t>دستورالعمل های مختصر و آشکار</a:t>
            </a:r>
          </a:p>
          <a:p>
            <a:pPr algn="justLow"/>
            <a:r>
              <a:rPr b="1" dirty="0" sz="2400" lang="fa-IR"/>
              <a:t>کاهش زمان </a:t>
            </a:r>
            <a:r>
              <a:rPr b="1" dirty="0" sz="2400" lang="fa-IR">
                <a:solidFill>
                  <a:srgbClr val="FFFF00"/>
                </a:solidFill>
              </a:rPr>
              <a:t>سازماندهی </a:t>
            </a:r>
            <a:r>
              <a:rPr b="1" dirty="0" sz="2400" lang="fa-IR"/>
              <a:t>کودکان</a:t>
            </a:r>
          </a:p>
          <a:p>
            <a:pPr algn="justLow"/>
            <a:r>
              <a:rPr b="1" dirty="0" sz="2400" lang="fa-IR"/>
              <a:t>حداقل زمان انتظار با </a:t>
            </a:r>
            <a:r>
              <a:rPr b="1" dirty="0" sz="2400" lang="fa-IR">
                <a:solidFill>
                  <a:srgbClr val="FFFF00"/>
                </a:solidFill>
              </a:rPr>
              <a:t>کوچک کردن گروه ها</a:t>
            </a:r>
          </a:p>
          <a:p>
            <a:pPr algn="justLow"/>
            <a:r>
              <a:rPr b="1" dirty="0" sz="2400" lang="fa-IR"/>
              <a:t>فراهم نمودن تجهیزات مناسب با </a:t>
            </a:r>
            <a:r>
              <a:rPr b="1" dirty="0" sz="2400" lang="fa-IR">
                <a:solidFill>
                  <a:srgbClr val="FFFF00"/>
                </a:solidFill>
              </a:rPr>
              <a:t>دسترسی برابر</a:t>
            </a:r>
            <a:r>
              <a:rPr b="1" dirty="0" sz="2400" lang="fa-IR"/>
              <a:t> برای کودکان</a:t>
            </a:r>
          </a:p>
          <a:p>
            <a:pPr algn="justLow"/>
            <a:endParaRPr b="1" dirty="0" sz="2400" lang="fa-IR"/>
          </a:p>
        </p:txBody>
      </p:sp>
      <p:sp>
        <p:nvSpPr>
          <p:cNvPr id="10488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31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5" grpId="0" build="p" animBg="1"/>
      <p:bldP spid="1048806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8" name="Title 1"/>
          <p:cNvSpPr>
            <a:spLocks noGrp="1"/>
          </p:cNvSpPr>
          <p:nvPr>
            <p:ph type="title"/>
          </p:nvPr>
        </p:nvSpPr>
        <p:spPr>
          <a:xfrm>
            <a:off x="3279583" y="599280"/>
            <a:ext cx="6087155" cy="725428"/>
          </a:xfrm>
        </p:spPr>
        <p:txBody>
          <a:bodyPr>
            <a:noAutofit/>
          </a:bodyPr>
          <a:p>
            <a:pPr algn="ctr"/>
            <a:r>
              <a:rPr dirty="0" sz="4400" lang="fa-IR" smtClean="0">
                <a:cs typeface="B Titr" panose="00000700000000000000" pitchFamily="2" charset="-78"/>
              </a:rPr>
              <a:t>نکات مهم برای مربی کودکان</a:t>
            </a:r>
            <a:endParaRPr dirty="0" sz="4400" lang="en-US">
              <a:cs typeface="B Titr" panose="00000700000000000000" pitchFamily="2" charset="-78"/>
            </a:endParaRPr>
          </a:p>
        </p:txBody>
      </p:sp>
      <p:graphicFrame>
        <p:nvGraphicFramePr>
          <p:cNvPr id="4194307" name="Content Placeholder 3"/>
          <p:cNvGraphicFramePr>
            <a:graphicFrameLocks noGrp="1"/>
          </p:cNvGraphicFramePr>
          <p:nvPr>
            <p:ph idx="1"/>
          </p:nvPr>
        </p:nvGraphicFramePr>
        <p:xfrm>
          <a:off x="6142893" y="1825625"/>
          <a:ext cx="521090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pic>
        <p:nvPicPr>
          <p:cNvPr id="2097162" name="Picture 2" descr="C:\Users\user\Desktop\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545227" y="1786385"/>
            <a:ext cx="5234251" cy="4368230"/>
          </a:xfrm>
          <a:prstGeom prst="rect"/>
          <a:noFill/>
        </p:spPr>
      </p:pic>
      <p:sp>
        <p:nvSpPr>
          <p:cNvPr id="104880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32</a:t>
            </a:fld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19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>
          <a:xfrm>
            <a:off x="2438401" y="600665"/>
            <a:ext cx="7706335" cy="806105"/>
          </a:xfrm>
        </p:spPr>
        <p:txBody>
          <a:bodyPr>
            <a:normAutofit/>
          </a:bodyPr>
          <a:p>
            <a:pPr algn="ctr" rtl="1"/>
            <a:r>
              <a:rPr dirty="0" sz="4000" lang="fa-IR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بازي هاي آزاد (</a:t>
            </a:r>
            <a:r>
              <a:rPr dirty="0" sz="4000" lang="en-US">
                <a:solidFill>
                  <a:schemeClr val="tx1"/>
                </a:solidFill>
                <a:latin typeface="Algerian" panose="04020705040A02060702" pitchFamily="82" charset="0"/>
                <a:ea typeface="+mn-ea"/>
                <a:cs typeface="B Titr" panose="00000700000000000000" pitchFamily="2" charset="-78"/>
              </a:rPr>
              <a:t>Free Plays</a:t>
            </a:r>
            <a:r>
              <a:rPr dirty="0" sz="4000" lang="fa-IR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rPr>
              <a:t>)</a:t>
            </a:r>
          </a:p>
        </p:txBody>
      </p:sp>
      <p:pic>
        <p:nvPicPr>
          <p:cNvPr id="2097163" name="Picture 2" descr="Image result for free play"/>
          <p:cNvPicPr>
            <a:picLocks noChangeAspect="1" noGrp="1" noChangeArrowheads="1"/>
          </p:cNvPicPr>
          <p:nvPr>
            <p:ph sz="half"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 bwMode="auto">
          <a:xfrm>
            <a:off x="605306" y="1980173"/>
            <a:ext cx="5027055" cy="3767289"/>
          </a:xfrm>
          <a:prstGeom prst="rect"/>
          <a:noFill/>
        </p:spPr>
      </p:pic>
      <p:sp>
        <p:nvSpPr>
          <p:cNvPr id="1048811" name="Content Placeholder 5"/>
          <p:cNvSpPr>
            <a:spLocks noGrp="1"/>
          </p:cNvSpPr>
          <p:nvPr>
            <p:ph sz="half" idx="2"/>
          </p:nvPr>
        </p:nvSpPr>
        <p:spPr>
          <a:xfrm>
            <a:off x="6581104" y="1980172"/>
            <a:ext cx="5181600" cy="4351338"/>
          </a:xfrm>
        </p:spPr>
        <p:txBody>
          <a:bodyPr>
            <a:normAutofit fontScale="91667" lnSpcReduction="10000"/>
          </a:bodyPr>
          <a:p>
            <a:r>
              <a:rPr b="1" dirty="0" sz="2400" lang="fa-IR"/>
              <a:t>بازی </a:t>
            </a:r>
            <a:r>
              <a:rPr b="1" dirty="0" sz="2400" lang="fa-IR">
                <a:solidFill>
                  <a:srgbClr val="FF0000"/>
                </a:solidFill>
              </a:rPr>
              <a:t>بدون برنامه </a:t>
            </a:r>
            <a:r>
              <a:rPr b="1" dirty="0" sz="2400" lang="fa-IR" smtClean="0">
                <a:solidFill>
                  <a:srgbClr val="FF0000"/>
                </a:solidFill>
              </a:rPr>
              <a:t>ریزی</a:t>
            </a:r>
          </a:p>
          <a:p>
            <a:endParaRPr b="1" dirty="0" sz="2400" lang="fa-IR">
              <a:solidFill>
                <a:srgbClr val="FF0000"/>
              </a:solidFill>
            </a:endParaRPr>
          </a:p>
          <a:p>
            <a:r>
              <a:rPr b="1" dirty="0" sz="2400" lang="fa-IR" smtClean="0">
                <a:solidFill>
                  <a:srgbClr val="FF0000"/>
                </a:solidFill>
              </a:rPr>
              <a:t>درگیر </a:t>
            </a:r>
            <a:r>
              <a:rPr b="1" dirty="0" sz="2400" lang="fa-IR">
                <a:solidFill>
                  <a:srgbClr val="FF0000"/>
                </a:solidFill>
              </a:rPr>
              <a:t>شدن کامل </a:t>
            </a:r>
            <a:r>
              <a:rPr b="1" dirty="0" sz="2400" lang="fa-IR" smtClean="0"/>
              <a:t>کودکان</a:t>
            </a:r>
          </a:p>
          <a:p>
            <a:endParaRPr b="1" dirty="0" sz="2400" lang="fa-IR"/>
          </a:p>
          <a:p>
            <a:r>
              <a:rPr b="1" dirty="0" sz="2400" lang="fa-IR"/>
              <a:t>داشتن </a:t>
            </a:r>
            <a:r>
              <a:rPr b="1" dirty="0" sz="2400" lang="fa-IR">
                <a:solidFill>
                  <a:srgbClr val="FF0000"/>
                </a:solidFill>
              </a:rPr>
              <a:t>حق </a:t>
            </a:r>
            <a:r>
              <a:rPr b="1" dirty="0" sz="2400" lang="fa-IR" smtClean="0">
                <a:solidFill>
                  <a:srgbClr val="FF0000"/>
                </a:solidFill>
              </a:rPr>
              <a:t>انتخاب</a:t>
            </a:r>
          </a:p>
          <a:p>
            <a:endParaRPr b="1" dirty="0" sz="2400" lang="fa-IR">
              <a:solidFill>
                <a:srgbClr val="FF0000"/>
              </a:solidFill>
            </a:endParaRPr>
          </a:p>
          <a:p>
            <a:r>
              <a:rPr b="1" dirty="0" sz="2400" lang="fa-IR" smtClean="0"/>
              <a:t>هدایت </a:t>
            </a:r>
            <a:r>
              <a:rPr b="1" dirty="0" sz="2400" lang="fa-IR"/>
              <a:t>شخصی بازی با استفاده از </a:t>
            </a:r>
            <a:r>
              <a:rPr b="1" dirty="0" sz="2400" lang="fa-IR">
                <a:solidFill>
                  <a:srgbClr val="FF0000"/>
                </a:solidFill>
              </a:rPr>
              <a:t>قوانین </a:t>
            </a:r>
            <a:r>
              <a:rPr b="1" dirty="0" sz="2400" lang="fa-IR" smtClean="0">
                <a:solidFill>
                  <a:srgbClr val="FF0000"/>
                </a:solidFill>
              </a:rPr>
              <a:t>خودشان</a:t>
            </a:r>
          </a:p>
          <a:p>
            <a:endParaRPr b="1" dirty="0" sz="2400" lang="fa-IR">
              <a:solidFill>
                <a:srgbClr val="FF0000"/>
              </a:solidFill>
            </a:endParaRPr>
          </a:p>
          <a:p>
            <a:r>
              <a:rPr b="1" dirty="0" sz="2400" lang="fa-IR">
                <a:solidFill>
                  <a:srgbClr val="FF0000"/>
                </a:solidFill>
              </a:rPr>
              <a:t>مشارکت حداقلی </a:t>
            </a:r>
            <a:r>
              <a:rPr b="1" dirty="0" sz="2400" lang="fa-IR"/>
              <a:t>بزرگتر </a:t>
            </a:r>
            <a:r>
              <a:rPr b="1" dirty="0" sz="2400" lang="fa-IR" smtClean="0"/>
              <a:t>ها</a:t>
            </a:r>
            <a:endParaRPr b="1" dirty="0" sz="2400" lang="fa-IR"/>
          </a:p>
        </p:txBody>
      </p:sp>
      <p:sp>
        <p:nvSpPr>
          <p:cNvPr id="104881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33</a:t>
            </a:fld>
            <a:endParaRPr dirty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عنوان 1"/>
          <p:cNvSpPr>
            <a:spLocks noGrp="1"/>
          </p:cNvSpPr>
          <p:nvPr>
            <p:ph type="title"/>
          </p:nvPr>
        </p:nvSpPr>
        <p:spPr>
          <a:xfrm>
            <a:off x="1399931" y="-3847246"/>
            <a:ext cx="10515600" cy="1325563"/>
          </a:xfrm>
        </p:spPr>
        <p:txBody>
          <a:bodyPr/>
          <a:p>
            <a:endParaRPr lang="fa-IR"/>
          </a:p>
        </p:txBody>
      </p:sp>
      <p:sp>
        <p:nvSpPr>
          <p:cNvPr id="1048814" name="نگهدارنده مکان محتوا 2"/>
          <p:cNvSpPr>
            <a:spLocks noGrp="1"/>
          </p:cNvSpPr>
          <p:nvPr>
            <p:ph idx="1"/>
          </p:nvPr>
        </p:nvSpPr>
        <p:spPr>
          <a:xfrm>
            <a:off x="1055077" y="983822"/>
            <a:ext cx="10984524" cy="3026386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7200" lang="en-US" smtClean="0">
                <a:solidFill>
                  <a:srgbClr val="FF0000"/>
                </a:solidFill>
              </a:rPr>
              <a:t>Thanks for your attention</a:t>
            </a:r>
            <a:endParaRPr b="1" dirty="0" sz="7200" lang="fa-IR">
              <a:solidFill>
                <a:srgbClr val="FF0000"/>
              </a:solidFill>
            </a:endParaRPr>
          </a:p>
        </p:txBody>
      </p:sp>
      <p:pic>
        <p:nvPicPr>
          <p:cNvPr id="2097164" name="Picture 3" descr="C:\Users\user\Desktop\51325211_2258166527840383_2491817019846948591_n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277817" y="2262553"/>
            <a:ext cx="9554308" cy="3839308"/>
          </a:xfrm>
          <a:prstGeom prst="rect"/>
          <a:noFill/>
        </p:spPr>
      </p:pic>
      <p:sp>
        <p:nvSpPr>
          <p:cNvPr id="10488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lang="en-US" smtClean="0"/>
              <a:t>34</a:t>
            </a:fld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idx="1"/>
          </p:nvPr>
        </p:nvSpPr>
        <p:spPr>
          <a:xfrm>
            <a:off x="143936" y="1125538"/>
            <a:ext cx="10657417" cy="5175250"/>
          </a:xfrm>
        </p:spPr>
        <p:txBody>
          <a:bodyPr/>
          <a:p>
            <a:pPr algn="r" eaLnBrk="1" hangingPunct="1" rtl="1">
              <a:lnSpc>
                <a:spcPct val="90000"/>
              </a:lnSpc>
              <a:buFont typeface="Wingdings" pitchFamily="2" charset="2"/>
              <a:buNone/>
            </a:pPr>
            <a:endParaRPr altLang="en-US" dirty="0" sz="2000" lang="fa-IR" smtClean="0">
              <a:solidFill>
                <a:srgbClr val="FF6600"/>
              </a:solidFill>
              <a:cs typeface="B Titr" pitchFamily="2" charset="-78"/>
            </a:endParaRPr>
          </a:p>
          <a:p>
            <a:pPr algn="r" eaLnBrk="1" hangingPunct="1" rtl="1">
              <a:lnSpc>
                <a:spcPct val="90000"/>
              </a:lnSpc>
              <a:buFont typeface="Wingdings" pitchFamily="2" charset="2"/>
              <a:buNone/>
            </a:pPr>
            <a:endParaRPr altLang="en-US" dirty="0" sz="2000" lang="fa-IR">
              <a:solidFill>
                <a:srgbClr val="FF6600"/>
              </a:solidFill>
              <a:cs typeface="B Titr" pitchFamily="2" charset="-78"/>
            </a:endParaRPr>
          </a:p>
          <a:p>
            <a:pPr algn="r" eaLnBrk="1" hangingPunct="1" rtl="1">
              <a:lnSpc>
                <a:spcPct val="150000"/>
              </a:lnSpc>
              <a:buFont typeface="Wingdings" pitchFamily="2" charset="2"/>
              <a:buNone/>
            </a:pPr>
            <a:endParaRPr altLang="en-US" dirty="0" sz="2000" lang="fa-IR" smtClean="0">
              <a:cs typeface="B Titr" pitchFamily="2" charset="-78"/>
            </a:endParaRPr>
          </a:p>
          <a:p>
            <a:pPr algn="just" eaLnBrk="1" hangingPunct="1" rtl="1">
              <a:lnSpc>
                <a:spcPct val="150000"/>
              </a:lnSpc>
              <a:buFont typeface="Wingdings" pitchFamily="2" charset="2"/>
              <a:buNone/>
            </a:pPr>
            <a:r>
              <a:rPr altLang="en-US" dirty="0" sz="2000" lang="fa-IR" smtClean="0">
                <a:solidFill>
                  <a:srgbClr val="C00000"/>
                </a:solidFill>
                <a:cs typeface="B Titr" pitchFamily="2" charset="-78"/>
              </a:rPr>
              <a:t>یادگیری</a:t>
            </a:r>
            <a:r>
              <a:rPr altLang="en-US" dirty="0" sz="2000" lang="fa-IR" smtClean="0">
                <a:cs typeface="B Titr" pitchFamily="2" charset="-78"/>
              </a:rPr>
              <a:t>: </a:t>
            </a:r>
            <a:r>
              <a:rPr altLang="en-US" b="1" dirty="0"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endParaRPr altLang="en-US" b="1" dirty="0" lang="fa-IR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 rtl="1">
              <a:lnSpc>
                <a:spcPct val="150000"/>
              </a:lnSpc>
              <a:buFont typeface="Wingdings" pitchFamily="2" charset="2"/>
              <a:buNone/>
            </a:pPr>
            <a:r>
              <a:rPr altLang="en-US" dirty="0" sz="2000" lang="fa-IR" smtClean="0">
                <a:cs typeface="B Titr" pitchFamily="2" charset="-78"/>
              </a:rPr>
              <a:t> «</a:t>
            </a:r>
            <a:r>
              <a:rPr altLang="en-US" dirty="0" sz="2000" lang="fa-IR">
                <a:solidFill>
                  <a:schemeClr val="accent1"/>
                </a:solidFill>
                <a:cs typeface="B Titr" pitchFamily="2" charset="-78"/>
              </a:rPr>
              <a:t>تغییرات </a:t>
            </a:r>
            <a:r>
              <a:rPr altLang="en-US" dirty="0" sz="2000" lang="fa-IR" smtClean="0">
                <a:solidFill>
                  <a:schemeClr val="accent1"/>
                </a:solidFill>
                <a:cs typeface="B Titr" pitchFamily="2" charset="-78"/>
              </a:rPr>
              <a:t>نسبتاً </a:t>
            </a:r>
            <a:r>
              <a:rPr altLang="en-US" dirty="0" sz="2000" lang="fa-IR">
                <a:solidFill>
                  <a:schemeClr val="accent1"/>
                </a:solidFill>
                <a:cs typeface="B Titr" pitchFamily="2" charset="-78"/>
              </a:rPr>
              <a:t>پایدار در رفتار فرد</a:t>
            </a:r>
            <a:r>
              <a:rPr altLang="en-US" dirty="0" sz="2000" lang="fa-IR" smtClean="0">
                <a:cs typeface="B Titr" pitchFamily="2" charset="-78"/>
              </a:rPr>
              <a:t>» تعریف می شود. یادگیری فرآیندی پیچیده است که در سیستم عصبی رخ می دهد و مستقیما قابل مشاهده نیست. برای استنباط یادگیری، متخصصان به رفتار قابل مشاهده فرد توجه می نمایند. یادگیری می تواند انواع مختلف داشته باشد. </a:t>
            </a:r>
            <a:endParaRPr altLang="en-US" dirty="0" sz="2000" lang="en-US" smtClean="0">
              <a:cs typeface="B Titr" pitchFamily="2" charset="-78"/>
            </a:endParaRPr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21009F1-13A6-4910-90B5-4E6FBED4127C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644" name="Rectangle 3"/>
          <p:cNvSpPr>
            <a:spLocks noChangeArrowheads="1"/>
          </p:cNvSpPr>
          <p:nvPr/>
        </p:nvSpPr>
        <p:spPr bwMode="auto">
          <a:xfrm rot="5400000">
            <a:off x="9112516" y="3002827"/>
            <a:ext cx="4897438" cy="707886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4000"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Motor Development</a:t>
            </a:r>
            <a:endParaRPr altLang="en-US" b="1" sz="4000" lang="en-US" smtClean="0">
              <a:solidFill>
                <a:prstClr val="white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645" name="Rectangle 4"/>
          <p:cNvSpPr>
            <a:spLocks noChangeArrowheads="1"/>
          </p:cNvSpPr>
          <p:nvPr/>
        </p:nvSpPr>
        <p:spPr bwMode="auto">
          <a:xfrm>
            <a:off x="4346702" y="717551"/>
            <a:ext cx="2912977" cy="787019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fontAlgn="base" hangingPunct="1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dirty="0" sz="4000" lang="fa-IR" smtClean="0">
                <a:solidFill>
                  <a:srgbClr val="FFFF00"/>
                </a:solidFill>
                <a:latin typeface="Arial" pitchFamily="34" charset="0"/>
                <a:cs typeface="B Titr" pitchFamily="2" charset="-78"/>
              </a:rPr>
              <a:t>تعریف یادگیری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AutoShape 3"/>
          <p:cNvSpPr>
            <a:spLocks noChangeArrowheads="1"/>
          </p:cNvSpPr>
          <p:nvPr/>
        </p:nvSpPr>
        <p:spPr bwMode="auto">
          <a:xfrm>
            <a:off x="9182100" y="3390900"/>
            <a:ext cx="2133600" cy="99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 wrap="none"/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400" lang="fa-IR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رشد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="1" sz="2400" lang="en-US" smtClean="0">
              <a:solidFill>
                <a:srgbClr val="C000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1048654" name="AutoShape 4"/>
          <p:cNvSpPr/>
          <p:nvPr/>
        </p:nvSpPr>
        <p:spPr bwMode="auto">
          <a:xfrm>
            <a:off x="9144000" y="404816"/>
            <a:ext cx="609600" cy="6300787"/>
          </a:xfrm>
          <a:prstGeom prst="rightBrace">
            <a:avLst>
              <a:gd name="adj1" fmla="val 999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wrap="none"/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="1" sz="2000" lang="en-US" smtClean="0">
              <a:solidFill>
                <a:srgbClr val="00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048655" name="Rectangle 5"/>
          <p:cNvSpPr>
            <a:spLocks noChangeArrowheads="1"/>
          </p:cNvSpPr>
          <p:nvPr/>
        </p:nvSpPr>
        <p:spPr bwMode="auto">
          <a:xfrm>
            <a:off x="7590367" y="981075"/>
            <a:ext cx="1828800" cy="838200"/>
          </a:xfrm>
          <a:prstGeom prst="rect"/>
          <a:noFill/>
          <a:ln>
            <a:noFill/>
          </a:ln>
        </p:spPr>
        <p:txBody>
          <a:bodyPr anchor="ctr" wrap="none"/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400" lang="fa-IR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      نمو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400" lang="en-US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Growth</a:t>
            </a:r>
          </a:p>
        </p:txBody>
      </p:sp>
      <p:sp>
        <p:nvSpPr>
          <p:cNvPr id="1048656" name="Rectangle 6"/>
          <p:cNvSpPr>
            <a:spLocks noChangeArrowheads="1"/>
          </p:cNvSpPr>
          <p:nvPr/>
        </p:nvSpPr>
        <p:spPr bwMode="auto">
          <a:xfrm>
            <a:off x="6680200" y="6019800"/>
            <a:ext cx="2133600" cy="685800"/>
          </a:xfrm>
          <a:prstGeom prst="rect"/>
          <a:noFill/>
          <a:ln>
            <a:noFill/>
          </a:ln>
        </p:spPr>
        <p:txBody>
          <a:bodyPr anchor="ctr" wrap="none"/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400" lang="fa-IR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باليدگي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400" lang="en-US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Maturation</a:t>
            </a:r>
          </a:p>
        </p:txBody>
      </p:sp>
      <p:sp>
        <p:nvSpPr>
          <p:cNvPr id="1048657" name="AutoShape 7"/>
          <p:cNvSpPr/>
          <p:nvPr/>
        </p:nvSpPr>
        <p:spPr bwMode="auto">
          <a:xfrm>
            <a:off x="7340600" y="577850"/>
            <a:ext cx="406400" cy="1905000"/>
          </a:xfrm>
          <a:prstGeom prst="rightBrace">
            <a:avLst>
              <a:gd name="adj1" fmla="val 52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wrap="none"/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="1" sz="2000" lang="en-US" smtClean="0">
              <a:solidFill>
                <a:srgbClr val="000000"/>
              </a:solidFill>
              <a:latin typeface="Arial" pitchFamily="34" charset="0"/>
              <a:cs typeface="B Titr" pitchFamily="2" charset="-78"/>
            </a:endParaRPr>
          </a:p>
        </p:txBody>
      </p:sp>
      <p:sp>
        <p:nvSpPr>
          <p:cNvPr id="1048658" name="Rectangle 8"/>
          <p:cNvSpPr>
            <a:spLocks noChangeArrowheads="1"/>
          </p:cNvSpPr>
          <p:nvPr/>
        </p:nvSpPr>
        <p:spPr bwMode="auto">
          <a:xfrm>
            <a:off x="736600" y="692150"/>
            <a:ext cx="6604000" cy="1676400"/>
          </a:xfrm>
          <a:prstGeom prst="rect"/>
          <a:noFill/>
          <a:ln>
            <a:noFill/>
          </a:ln>
        </p:spPr>
        <p:txBody>
          <a:bodyPr anchor="ctr" wrap="none"/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fontAlgn="base" hangingPunct="1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altLang="en-US" b="1" sz="2000" lang="en-US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altLang="en-US" b="1" sz="2000" lang="fa-IR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افزايش در </a:t>
            </a:r>
            <a:r>
              <a:rPr altLang="en-US" b="1" sz="2000" lang="fa-IR" smtClean="0">
                <a:solidFill>
                  <a:srgbClr val="B83D68"/>
                </a:solidFill>
                <a:latin typeface="Times New Roman" pitchFamily="18" charset="0"/>
                <a:cs typeface="B Titr" pitchFamily="2" charset="-78"/>
              </a:rPr>
              <a:t>تعداد</a:t>
            </a:r>
            <a:r>
              <a:rPr altLang="en-US" b="1" sz="2000" lang="fa-IR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 سلول</a:t>
            </a:r>
            <a:r>
              <a:rPr altLang="en-US" b="1" sz="2000" lang="en-US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Hyperplasia  </a:t>
            </a:r>
          </a:p>
          <a:p>
            <a:pPr algn="r" eaLnBrk="1" fontAlgn="base" hangingPunct="1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="1" sz="2000" lang="en-US" smtClean="0">
              <a:solidFill>
                <a:srgbClr val="000000"/>
              </a:solidFill>
              <a:latin typeface="Times New Roman" pitchFamily="18" charset="0"/>
              <a:cs typeface="B Titr" pitchFamily="2" charset="-78"/>
            </a:endParaRPr>
          </a:p>
          <a:p>
            <a:pPr algn="r" eaLnBrk="1" fontAlgn="base" hangingPunct="1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altLang="en-US" b="1" sz="2000" lang="en-US" smtClean="0">
                <a:solidFill>
                  <a:prstClr val="black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altLang="en-US" b="1" sz="2000" lang="fa-IR" smtClean="0">
                <a:solidFill>
                  <a:prstClr val="black"/>
                </a:solidFill>
                <a:latin typeface="Times New Roman" pitchFamily="18" charset="0"/>
                <a:cs typeface="B Titr" pitchFamily="2" charset="-78"/>
              </a:rPr>
              <a:t>افزايش در </a:t>
            </a:r>
            <a:r>
              <a:rPr altLang="en-US" b="1" sz="2000" lang="fa-IR" smtClean="0">
                <a:solidFill>
                  <a:srgbClr val="B83D68"/>
                </a:solidFill>
                <a:latin typeface="Times New Roman" pitchFamily="18" charset="0"/>
                <a:cs typeface="B Titr" pitchFamily="2" charset="-78"/>
              </a:rPr>
              <a:t>اندازة</a:t>
            </a:r>
            <a:r>
              <a:rPr altLang="en-US" b="1" sz="2000" lang="fa-IR" smtClean="0">
                <a:solidFill>
                  <a:prstClr val="black"/>
                </a:solidFill>
                <a:latin typeface="Times New Roman" pitchFamily="18" charset="0"/>
                <a:cs typeface="B Titr" pitchFamily="2" charset="-78"/>
              </a:rPr>
              <a:t> سلول  </a:t>
            </a:r>
            <a:r>
              <a:rPr altLang="en-US" b="1" sz="2000" lang="en-US" smtClean="0">
                <a:solidFill>
                  <a:prstClr val="black"/>
                </a:solidFill>
                <a:latin typeface="Times New Roman" pitchFamily="18" charset="0"/>
                <a:cs typeface="B Titr" pitchFamily="2" charset="-78"/>
              </a:rPr>
              <a:t>   Hypertrophy</a:t>
            </a:r>
            <a:endParaRPr altLang="en-US" b="1" sz="2000" lang="fa-IR" smtClean="0">
              <a:solidFill>
                <a:prstClr val="black"/>
              </a:solidFill>
              <a:latin typeface="Times New Roman" pitchFamily="18" charset="0"/>
              <a:cs typeface="B Titr" pitchFamily="2" charset="-78"/>
            </a:endParaRPr>
          </a:p>
          <a:p>
            <a:pPr algn="r" eaLnBrk="1" fontAlgn="base" hangingPunct="1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="1" sz="2000" lang="en-US" smtClean="0">
              <a:solidFill>
                <a:srgbClr val="000000"/>
              </a:solidFill>
              <a:latin typeface="Times New Roman" pitchFamily="18" charset="0"/>
              <a:cs typeface="B Titr" pitchFamily="2" charset="-78"/>
            </a:endParaRPr>
          </a:p>
          <a:p>
            <a:pPr algn="r" eaLnBrk="1" fontAlgn="base" hangingPunct="1" rtl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altLang="en-US" b="1" sz="1800" lang="en-US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 </a:t>
            </a:r>
            <a:r>
              <a:rPr altLang="en-US" b="1" sz="1800" lang="fa-IR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افزايش در </a:t>
            </a:r>
            <a:r>
              <a:rPr altLang="en-US" b="1" sz="1800" lang="fa-IR" smtClean="0">
                <a:solidFill>
                  <a:srgbClr val="B83D68"/>
                </a:solidFill>
                <a:latin typeface="Times New Roman" pitchFamily="18" charset="0"/>
                <a:cs typeface="B Titr" pitchFamily="2" charset="-78"/>
              </a:rPr>
              <a:t>مواد داخلی </a:t>
            </a:r>
            <a:r>
              <a:rPr altLang="en-US" b="1" sz="1800" lang="fa-IR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سلول </a:t>
            </a:r>
            <a:r>
              <a:rPr altLang="en-US" b="1" sz="1800" lang="en-US" smtClean="0">
                <a:solidFill>
                  <a:srgbClr val="000000"/>
                </a:solidFill>
                <a:latin typeface="Times New Roman" pitchFamily="18" charset="0"/>
                <a:cs typeface="B Titr" pitchFamily="2" charset="-78"/>
              </a:rPr>
              <a:t>Accretion</a:t>
            </a:r>
          </a:p>
        </p:txBody>
      </p:sp>
      <p:grpSp>
        <p:nvGrpSpPr>
          <p:cNvPr id="82" name="Group 35"/>
          <p:cNvGrpSpPr/>
          <p:nvPr/>
        </p:nvGrpSpPr>
        <p:grpSpPr bwMode="auto">
          <a:xfrm>
            <a:off x="103717" y="2609853"/>
            <a:ext cx="8636000" cy="1400175"/>
            <a:chOff x="144" y="1806"/>
            <a:chExt cx="4080" cy="882"/>
          </a:xfrm>
        </p:grpSpPr>
        <p:grpSp>
          <p:nvGrpSpPr>
            <p:cNvPr id="83" name="Group 9"/>
            <p:cNvGrpSpPr/>
            <p:nvPr/>
          </p:nvGrpSpPr>
          <p:grpSpPr bwMode="auto">
            <a:xfrm>
              <a:off x="672" y="1806"/>
              <a:ext cx="3552" cy="882"/>
              <a:chOff x="816" y="1824"/>
              <a:chExt cx="3552" cy="882"/>
            </a:xfrm>
          </p:grpSpPr>
          <p:sp>
            <p:nvSpPr>
              <p:cNvPr id="1048659" name="Line 10"/>
              <p:cNvSpPr>
                <a:spLocks noChangeShapeType="1"/>
              </p:cNvSpPr>
              <p:nvPr/>
            </p:nvSpPr>
            <p:spPr bwMode="auto">
              <a:xfrm flipV="1">
                <a:off x="902" y="1824"/>
                <a:ext cx="0" cy="672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60" name="Line 11"/>
              <p:cNvSpPr>
                <a:spLocks noChangeShapeType="1"/>
              </p:cNvSpPr>
              <p:nvPr/>
            </p:nvSpPr>
            <p:spPr bwMode="auto">
              <a:xfrm>
                <a:off x="902" y="2496"/>
                <a:ext cx="3466" cy="0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61" name="Freeform 12"/>
              <p:cNvSpPr/>
              <p:nvPr/>
            </p:nvSpPr>
            <p:spPr bwMode="auto">
              <a:xfrm>
                <a:off x="907" y="1966"/>
                <a:ext cx="3357" cy="524"/>
              </a:xfrm>
              <a:custGeom>
                <a:avLst/>
                <a:gdLst>
                  <a:gd name="T0" fmla="*/ 0 w 3765"/>
                  <a:gd name="T1" fmla="*/ 524 h 524"/>
                  <a:gd name="T2" fmla="*/ 4 w 3765"/>
                  <a:gd name="T3" fmla="*/ 464 h 524"/>
                  <a:gd name="T4" fmla="*/ 6 w 3765"/>
                  <a:gd name="T5" fmla="*/ 344 h 524"/>
                  <a:gd name="T6" fmla="*/ 10 w 3765"/>
                  <a:gd name="T7" fmla="*/ 284 h 524"/>
                  <a:gd name="T8" fmla="*/ 12 w 3765"/>
                  <a:gd name="T9" fmla="*/ 241 h 524"/>
                  <a:gd name="T10" fmla="*/ 14 w 3765"/>
                  <a:gd name="T11" fmla="*/ 198 h 524"/>
                  <a:gd name="T12" fmla="*/ 23 w 3765"/>
                  <a:gd name="T13" fmla="*/ 120 h 524"/>
                  <a:gd name="T14" fmla="*/ 25 w 3765"/>
                  <a:gd name="T15" fmla="*/ 112 h 524"/>
                  <a:gd name="T16" fmla="*/ 62 w 3765"/>
                  <a:gd name="T17" fmla="*/ 103 h 524"/>
                  <a:gd name="T18" fmla="*/ 86 w 3765"/>
                  <a:gd name="T19" fmla="*/ 77 h 524"/>
                  <a:gd name="T20" fmla="*/ 101 w 3765"/>
                  <a:gd name="T21" fmla="*/ 52 h 524"/>
                  <a:gd name="T22" fmla="*/ 106 w 3765"/>
                  <a:gd name="T23" fmla="*/ 34 h 524"/>
                  <a:gd name="T24" fmla="*/ 111 w 3765"/>
                  <a:gd name="T25" fmla="*/ 0 h 524"/>
                  <a:gd name="T26" fmla="*/ 111 w 3765"/>
                  <a:gd name="T27" fmla="*/ 0 h 524"/>
                  <a:gd name="T28" fmla="*/ 120 w 3765"/>
                  <a:gd name="T29" fmla="*/ 0 h 5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65"/>
                  <a:gd name="T46" fmla="*/ 0 h 524"/>
                  <a:gd name="T47" fmla="*/ 3765 w 3765"/>
                  <a:gd name="T48" fmla="*/ 524 h 5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65" h="524">
                    <a:moveTo>
                      <a:pt x="0" y="524"/>
                    </a:moveTo>
                    <a:cubicBezTo>
                      <a:pt x="48" y="509"/>
                      <a:pt x="30" y="499"/>
                      <a:pt x="51" y="464"/>
                    </a:cubicBezTo>
                    <a:cubicBezTo>
                      <a:pt x="76" y="423"/>
                      <a:pt x="144" y="358"/>
                      <a:pt x="189" y="344"/>
                    </a:cubicBezTo>
                    <a:cubicBezTo>
                      <a:pt x="215" y="318"/>
                      <a:pt x="248" y="295"/>
                      <a:pt x="283" y="284"/>
                    </a:cubicBezTo>
                    <a:cubicBezTo>
                      <a:pt x="343" y="244"/>
                      <a:pt x="315" y="255"/>
                      <a:pt x="361" y="241"/>
                    </a:cubicBezTo>
                    <a:cubicBezTo>
                      <a:pt x="387" y="224"/>
                      <a:pt x="400" y="207"/>
                      <a:pt x="430" y="198"/>
                    </a:cubicBezTo>
                    <a:cubicBezTo>
                      <a:pt x="528" y="131"/>
                      <a:pt x="625" y="145"/>
                      <a:pt x="739" y="120"/>
                    </a:cubicBezTo>
                    <a:cubicBezTo>
                      <a:pt x="748" y="118"/>
                      <a:pt x="756" y="112"/>
                      <a:pt x="765" y="112"/>
                    </a:cubicBezTo>
                    <a:cubicBezTo>
                      <a:pt x="1163" y="106"/>
                      <a:pt x="1562" y="106"/>
                      <a:pt x="1960" y="103"/>
                    </a:cubicBezTo>
                    <a:cubicBezTo>
                      <a:pt x="2212" y="83"/>
                      <a:pt x="2463" y="82"/>
                      <a:pt x="2716" y="77"/>
                    </a:cubicBezTo>
                    <a:cubicBezTo>
                      <a:pt x="2854" y="71"/>
                      <a:pt x="2991" y="66"/>
                      <a:pt x="3129" y="52"/>
                    </a:cubicBezTo>
                    <a:cubicBezTo>
                      <a:pt x="3205" y="26"/>
                      <a:pt x="3123" y="52"/>
                      <a:pt x="3301" y="34"/>
                    </a:cubicBezTo>
                    <a:lnTo>
                      <a:pt x="3456" y="0"/>
                    </a:lnTo>
                    <a:cubicBezTo>
                      <a:pt x="3456" y="0"/>
                      <a:pt x="3456" y="0"/>
                      <a:pt x="3456" y="0"/>
                    </a:cubicBezTo>
                    <a:cubicBezTo>
                      <a:pt x="3559" y="0"/>
                      <a:pt x="3662" y="0"/>
                      <a:pt x="3765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62" name="Rectangle 13"/>
              <p:cNvSpPr>
                <a:spLocks noChangeArrowheads="1"/>
              </p:cNvSpPr>
              <p:nvPr/>
            </p:nvSpPr>
            <p:spPr bwMode="auto">
              <a:xfrm>
                <a:off x="816" y="2544"/>
                <a:ext cx="385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4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قبل از تولّد</a:t>
                </a:r>
                <a:endParaRPr altLang="en-US" b="1" sz="14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  <p:sp>
            <p:nvSpPr>
              <p:cNvPr id="1048663" name="Rectangle 14"/>
              <p:cNvSpPr>
                <a:spLocks noChangeArrowheads="1"/>
              </p:cNvSpPr>
              <p:nvPr/>
            </p:nvSpPr>
            <p:spPr bwMode="auto">
              <a:xfrm>
                <a:off x="1415" y="2562"/>
                <a:ext cx="385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4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طفوليّت</a:t>
                </a:r>
                <a:endParaRPr altLang="en-US" b="1" sz="14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  <p:sp>
            <p:nvSpPr>
              <p:cNvPr id="1048664" name="Line 15"/>
              <p:cNvSpPr>
                <a:spLocks noChangeShapeType="1"/>
              </p:cNvSpPr>
              <p:nvPr/>
            </p:nvSpPr>
            <p:spPr bwMode="auto">
              <a:xfrm>
                <a:off x="1330" y="2496"/>
                <a:ext cx="0" cy="96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65" name="Line 16"/>
              <p:cNvSpPr>
                <a:spLocks noChangeShapeType="1"/>
              </p:cNvSpPr>
              <p:nvPr/>
            </p:nvSpPr>
            <p:spPr bwMode="auto">
              <a:xfrm>
                <a:off x="1843" y="2496"/>
                <a:ext cx="0" cy="96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66" name="Line 17"/>
              <p:cNvSpPr>
                <a:spLocks noChangeShapeType="1"/>
              </p:cNvSpPr>
              <p:nvPr/>
            </p:nvSpPr>
            <p:spPr bwMode="auto">
              <a:xfrm flipH="1">
                <a:off x="2699" y="2496"/>
                <a:ext cx="0" cy="96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67" name="Line 18"/>
              <p:cNvSpPr>
                <a:spLocks noChangeShapeType="1"/>
              </p:cNvSpPr>
              <p:nvPr/>
            </p:nvSpPr>
            <p:spPr bwMode="auto">
              <a:xfrm>
                <a:off x="4111" y="2496"/>
                <a:ext cx="0" cy="144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68" name="Rectangle 19"/>
              <p:cNvSpPr>
                <a:spLocks noChangeArrowheads="1"/>
              </p:cNvSpPr>
              <p:nvPr/>
            </p:nvSpPr>
            <p:spPr bwMode="auto">
              <a:xfrm>
                <a:off x="2100" y="2544"/>
                <a:ext cx="385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2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كودكي</a:t>
                </a:r>
                <a:endParaRPr altLang="en-US" b="1" sz="12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  <p:sp>
            <p:nvSpPr>
              <p:cNvPr id="1048669" name="Rectangle 20"/>
              <p:cNvSpPr>
                <a:spLocks noChangeArrowheads="1"/>
              </p:cNvSpPr>
              <p:nvPr/>
            </p:nvSpPr>
            <p:spPr bwMode="auto">
              <a:xfrm>
                <a:off x="3555" y="2544"/>
                <a:ext cx="385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4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نوجواني</a:t>
                </a:r>
                <a:endParaRPr altLang="en-US" b="1" sz="14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</p:grpSp>
        <p:sp>
          <p:nvSpPr>
            <p:cNvPr id="1048670" name="Rectangle 33"/>
            <p:cNvSpPr>
              <a:spLocks noChangeArrowheads="1"/>
            </p:cNvSpPr>
            <p:nvPr/>
          </p:nvSpPr>
          <p:spPr bwMode="auto">
            <a:xfrm>
              <a:off x="144" y="1968"/>
              <a:ext cx="528" cy="480"/>
            </a:xfrm>
            <a:prstGeom prst="rect"/>
            <a:noFill/>
            <a:ln>
              <a:noFill/>
            </a:ln>
          </p:spPr>
          <p:txBody>
            <a:bodyPr anchor="ctr" wrap="none"/>
            <a:lstStyle>
              <a:lvl1pPr algn="l"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1pPr>
              <a:lvl2pPr algn="l" eaLnBrk="0" hangingPunct="0" indent="-285750" marL="7429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  <a:cs typeface="Tahoma" pitchFamily="34" charset="0"/>
                </a:defRPr>
              </a:lvl2pPr>
              <a:lvl3pPr algn="l" eaLnBrk="0" hangingPunct="0" indent="-228600" marL="11430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3pPr>
              <a:lvl4pPr algn="l" eaLnBrk="0" hangingPunct="0" indent="-228600" marL="16002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  <a:cs typeface="Tahoma" pitchFamily="34" charset="0"/>
                </a:defRPr>
              </a:lvl4pPr>
              <a:lvl5pPr algn="l" eaLnBrk="0" hangingPunct="0" indent="-228600" marL="20574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5pPr>
              <a:lvl6pPr eaLnBrk="0" fontAlgn="base" hangingPunct="0" indent="-228600" marL="25146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6pPr>
              <a:lvl7pPr eaLnBrk="0" fontAlgn="base" hangingPunct="0" indent="-228600" marL="29718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7pPr>
              <a:lvl8pPr eaLnBrk="0" fontAlgn="base" hangingPunct="0" indent="-228600" marL="34290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8pPr>
              <a:lvl9pPr eaLnBrk="0" fontAlgn="base" hangingPunct="0" indent="-228600" marL="38862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en-US" b="1" sz="1600" lang="ar-SA" smtClean="0">
                  <a:solidFill>
                    <a:srgbClr val="C00000"/>
                  </a:solidFill>
                  <a:latin typeface="Times New Roman" pitchFamily="18" charset="0"/>
                  <a:cs typeface="B Titr" pitchFamily="2" charset="-78"/>
                </a:rPr>
                <a:t>تعدادسلول</a:t>
              </a:r>
              <a:endParaRPr altLang="en-US" b="1" sz="1600" lang="en-US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endParaRPr>
            </a:p>
          </p:txBody>
        </p:sp>
      </p:grpSp>
      <p:grpSp>
        <p:nvGrpSpPr>
          <p:cNvPr id="84" name="Group 36"/>
          <p:cNvGrpSpPr/>
          <p:nvPr/>
        </p:nvGrpSpPr>
        <p:grpSpPr bwMode="auto">
          <a:xfrm>
            <a:off x="112184" y="4217991"/>
            <a:ext cx="8331200" cy="1400175"/>
            <a:chOff x="144" y="2832"/>
            <a:chExt cx="3936" cy="882"/>
          </a:xfrm>
        </p:grpSpPr>
        <p:grpSp>
          <p:nvGrpSpPr>
            <p:cNvPr id="85" name="Group 21"/>
            <p:cNvGrpSpPr/>
            <p:nvPr/>
          </p:nvGrpSpPr>
          <p:grpSpPr bwMode="auto">
            <a:xfrm>
              <a:off x="672" y="2832"/>
              <a:ext cx="3408" cy="882"/>
              <a:chOff x="816" y="2832"/>
              <a:chExt cx="3408" cy="882"/>
            </a:xfrm>
          </p:grpSpPr>
          <p:sp>
            <p:nvSpPr>
              <p:cNvPr id="1048671" name="Line 22"/>
              <p:cNvSpPr>
                <a:spLocks noChangeShapeType="1"/>
              </p:cNvSpPr>
              <p:nvPr/>
            </p:nvSpPr>
            <p:spPr bwMode="auto">
              <a:xfrm flipV="1">
                <a:off x="898" y="2832"/>
                <a:ext cx="0" cy="672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72" name="Line 23"/>
              <p:cNvSpPr>
                <a:spLocks noChangeShapeType="1"/>
              </p:cNvSpPr>
              <p:nvPr/>
            </p:nvSpPr>
            <p:spPr bwMode="auto">
              <a:xfrm>
                <a:off x="898" y="3504"/>
                <a:ext cx="3326" cy="0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73" name="Rectangle 24"/>
              <p:cNvSpPr>
                <a:spLocks noChangeArrowheads="1"/>
              </p:cNvSpPr>
              <p:nvPr/>
            </p:nvSpPr>
            <p:spPr bwMode="auto">
              <a:xfrm>
                <a:off x="816" y="3552"/>
                <a:ext cx="370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4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قبل از تولّد</a:t>
                </a:r>
                <a:endParaRPr altLang="en-US" b="1" sz="14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  <p:sp>
            <p:nvSpPr>
              <p:cNvPr id="1048674" name="Rectangle 25"/>
              <p:cNvSpPr>
                <a:spLocks noChangeArrowheads="1"/>
              </p:cNvSpPr>
              <p:nvPr/>
            </p:nvSpPr>
            <p:spPr bwMode="auto">
              <a:xfrm>
                <a:off x="1391" y="3570"/>
                <a:ext cx="369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4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طفوليّت</a:t>
                </a:r>
                <a:endParaRPr altLang="en-US" b="1" sz="14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  <p:sp>
            <p:nvSpPr>
              <p:cNvPr id="1048675" name="Line 26"/>
              <p:cNvSpPr>
                <a:spLocks noChangeShapeType="1"/>
              </p:cNvSpPr>
              <p:nvPr/>
            </p:nvSpPr>
            <p:spPr bwMode="auto">
              <a:xfrm>
                <a:off x="1309" y="3504"/>
                <a:ext cx="0" cy="96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76" name="Line 27"/>
              <p:cNvSpPr>
                <a:spLocks noChangeShapeType="1"/>
              </p:cNvSpPr>
              <p:nvPr/>
            </p:nvSpPr>
            <p:spPr bwMode="auto">
              <a:xfrm>
                <a:off x="1801" y="3504"/>
                <a:ext cx="0" cy="96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77" name="Line 28"/>
              <p:cNvSpPr>
                <a:spLocks noChangeShapeType="1"/>
              </p:cNvSpPr>
              <p:nvPr/>
            </p:nvSpPr>
            <p:spPr bwMode="auto">
              <a:xfrm flipH="1">
                <a:off x="2623" y="3504"/>
                <a:ext cx="0" cy="96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78" name="Line 29"/>
              <p:cNvSpPr>
                <a:spLocks noChangeShapeType="1"/>
              </p:cNvSpPr>
              <p:nvPr/>
            </p:nvSpPr>
            <p:spPr bwMode="auto">
              <a:xfrm>
                <a:off x="3978" y="3504"/>
                <a:ext cx="0" cy="144"/>
              </a:xfrm>
              <a:prstGeom prst="line"/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  <p:sp>
            <p:nvSpPr>
              <p:cNvPr id="1048679" name="Rectangle 30"/>
              <p:cNvSpPr>
                <a:spLocks noChangeArrowheads="1"/>
              </p:cNvSpPr>
              <p:nvPr/>
            </p:nvSpPr>
            <p:spPr bwMode="auto">
              <a:xfrm>
                <a:off x="2048" y="3552"/>
                <a:ext cx="369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2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كودكي</a:t>
                </a:r>
                <a:endParaRPr altLang="en-US" b="1" sz="12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  <p:sp>
            <p:nvSpPr>
              <p:cNvPr id="1048680" name="Rectangle 31"/>
              <p:cNvSpPr>
                <a:spLocks noChangeArrowheads="1"/>
              </p:cNvSpPr>
              <p:nvPr/>
            </p:nvSpPr>
            <p:spPr bwMode="auto">
              <a:xfrm>
                <a:off x="3444" y="3552"/>
                <a:ext cx="369" cy="144"/>
              </a:xfrm>
              <a:prstGeom prst="rect"/>
              <a:noFill/>
              <a:ln>
                <a:noFill/>
              </a:ln>
            </p:spPr>
            <p:txBody>
              <a:bodyPr anchor="ctr" wrap="none"/>
              <a:lstStyle>
                <a:lvl1pPr algn="l" eaLnBrk="0" hangingPunct="0">
                  <a:spcBef>
                    <a:spcPts val="600"/>
                  </a:spcBef>
                  <a:buClr>
                    <a:schemeClr val="tx2"/>
                  </a:buClr>
                  <a:buSzPct val="73000"/>
                  <a:buFont typeface="Wingdings 2" pitchFamily="18" charset="2"/>
                  <a:buChar char=""/>
                  <a:defRPr sz="26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1pPr>
                <a:lvl2pPr algn="l" eaLnBrk="0" hangingPunct="0" indent="-285750" marL="742950">
                  <a:spcBef>
                    <a:spcPts val="5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"/>
                  <a:defRPr sz="23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2pPr>
                <a:lvl3pPr algn="l" eaLnBrk="0" hangingPunct="0" indent="-228600" marL="1143000">
                  <a:spcBef>
                    <a:spcPts val="400"/>
                  </a:spcBef>
                  <a:buClr>
                    <a:srgbClr val="F9B639"/>
                  </a:buClr>
                  <a:buSzPct val="60000"/>
                  <a:buFont typeface="Wingdings" pitchFamily="2" charset="2"/>
                  <a:buChar char=""/>
                  <a:defRPr sz="2000"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3pPr>
                <a:lvl4pPr algn="l" eaLnBrk="0" hangingPunct="0" indent="-228600" marL="1600200">
                  <a:spcBef>
                    <a:spcPct val="20000"/>
                  </a:spcBef>
                  <a:buClr>
                    <a:srgbClr val="F9B639"/>
                  </a:buClr>
                  <a:buSzPct val="80000"/>
                  <a:buFont typeface="Wingdings 2" pitchFamily="18" charset="2"/>
                  <a:buChar char=""/>
                  <a:defRPr sz="2000">
                    <a:solidFill>
                      <a:srgbClr val="6C6C6C"/>
                    </a:solidFill>
                    <a:latin typeface="Trebuchet MS" pitchFamily="34" charset="0"/>
                    <a:cs typeface="Tahoma" pitchFamily="34" charset="0"/>
                  </a:defRPr>
                </a:lvl4pPr>
                <a:lvl5pPr algn="l" eaLnBrk="0" hangingPunct="0" indent="-228600" marL="2057400">
                  <a:spcBef>
                    <a:spcPts val="400"/>
                  </a:spcBef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5pPr>
                <a:lvl6pPr eaLnBrk="0" fontAlgn="base" hangingPunct="0" indent="-228600" marL="25146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6pPr>
                <a:lvl7pPr eaLnBrk="0" fontAlgn="base" hangingPunct="0" indent="-228600" marL="29718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7pPr>
                <a:lvl8pPr eaLnBrk="0" fontAlgn="base" hangingPunct="0" indent="-228600" marL="34290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8pPr>
                <a:lvl9pPr eaLnBrk="0" fontAlgn="base" hangingPunct="0" indent="-228600" marL="3886200">
                  <a:spcBef>
                    <a:spcPts val="400"/>
                  </a:spcBef>
                  <a:spcAft>
                    <a:spcPct val="0"/>
                  </a:spcAft>
                  <a:buClr>
                    <a:srgbClr val="F9B639"/>
                  </a:buClr>
                  <a:buSzPct val="70000"/>
                  <a:buFont typeface="Wingdings" pitchFamily="2" charset="2"/>
                  <a:buChar char=""/>
                  <a:defRPr>
                    <a:solidFill>
                      <a:schemeClr val="tx1"/>
                    </a:solidFill>
                    <a:latin typeface="Trebuchet MS" pitchFamily="34" charset="0"/>
                    <a:cs typeface="Tahoma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en-US" b="1" sz="1400" lang="ar-SA" smtClean="0">
                    <a:solidFill>
                      <a:srgbClr val="000000"/>
                    </a:solidFill>
                    <a:latin typeface="Times New Roman" pitchFamily="18" charset="0"/>
                    <a:cs typeface="B Titr" pitchFamily="2" charset="-78"/>
                  </a:rPr>
                  <a:t>نوجواني</a:t>
                </a:r>
                <a:endParaRPr altLang="en-US" b="1" sz="1400" lang="en-US" smtClean="0">
                  <a:solidFill>
                    <a:srgbClr val="000000"/>
                  </a:solidFill>
                  <a:latin typeface="Times New Roman" pitchFamily="18" charset="0"/>
                  <a:cs typeface="B Titr" pitchFamily="2" charset="-78"/>
                </a:endParaRPr>
              </a:p>
            </p:txBody>
          </p:sp>
          <p:sp>
            <p:nvSpPr>
              <p:cNvPr id="1048681" name="Freeform 32"/>
              <p:cNvSpPr/>
              <p:nvPr/>
            </p:nvSpPr>
            <p:spPr bwMode="auto">
              <a:xfrm>
                <a:off x="896" y="2876"/>
                <a:ext cx="3288" cy="619"/>
              </a:xfrm>
              <a:custGeom>
                <a:avLst/>
                <a:gdLst>
                  <a:gd name="T0" fmla="*/ 0 w 3843"/>
                  <a:gd name="T1" fmla="*/ 619 h 619"/>
                  <a:gd name="T2" fmla="*/ 3 w 3843"/>
                  <a:gd name="T3" fmla="*/ 610 h 619"/>
                  <a:gd name="T4" fmla="*/ 3 w 3843"/>
                  <a:gd name="T5" fmla="*/ 550 h 619"/>
                  <a:gd name="T6" fmla="*/ 3 w 3843"/>
                  <a:gd name="T7" fmla="*/ 490 h 619"/>
                  <a:gd name="T8" fmla="*/ 9 w 3843"/>
                  <a:gd name="T9" fmla="*/ 404 h 619"/>
                  <a:gd name="T10" fmla="*/ 15 w 3843"/>
                  <a:gd name="T11" fmla="*/ 344 h 619"/>
                  <a:gd name="T12" fmla="*/ 17 w 3843"/>
                  <a:gd name="T13" fmla="*/ 318 h 619"/>
                  <a:gd name="T14" fmla="*/ 21 w 3843"/>
                  <a:gd name="T15" fmla="*/ 292 h 619"/>
                  <a:gd name="T16" fmla="*/ 22 w 3843"/>
                  <a:gd name="T17" fmla="*/ 249 h 619"/>
                  <a:gd name="T18" fmla="*/ 24 w 3843"/>
                  <a:gd name="T19" fmla="*/ 215 h 619"/>
                  <a:gd name="T20" fmla="*/ 31 w 3843"/>
                  <a:gd name="T21" fmla="*/ 129 h 619"/>
                  <a:gd name="T22" fmla="*/ 33 w 3843"/>
                  <a:gd name="T23" fmla="*/ 43 h 619"/>
                  <a:gd name="T24" fmla="*/ 35 w 3843"/>
                  <a:gd name="T25" fmla="*/ 17 h 619"/>
                  <a:gd name="T26" fmla="*/ 36 w 3843"/>
                  <a:gd name="T27" fmla="*/ 8 h 619"/>
                  <a:gd name="T28" fmla="*/ 36 w 3843"/>
                  <a:gd name="T29" fmla="*/ 0 h 6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43"/>
                  <a:gd name="T46" fmla="*/ 0 h 619"/>
                  <a:gd name="T47" fmla="*/ 3843 w 3843"/>
                  <a:gd name="T48" fmla="*/ 619 h 6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43" h="619">
                    <a:moveTo>
                      <a:pt x="0" y="619"/>
                    </a:moveTo>
                    <a:cubicBezTo>
                      <a:pt x="23" y="616"/>
                      <a:pt x="47" y="616"/>
                      <a:pt x="69" y="610"/>
                    </a:cubicBezTo>
                    <a:cubicBezTo>
                      <a:pt x="104" y="600"/>
                      <a:pt x="139" y="561"/>
                      <a:pt x="172" y="550"/>
                    </a:cubicBezTo>
                    <a:cubicBezTo>
                      <a:pt x="255" y="521"/>
                      <a:pt x="325" y="498"/>
                      <a:pt x="413" y="490"/>
                    </a:cubicBezTo>
                    <a:cubicBezTo>
                      <a:pt x="605" y="424"/>
                      <a:pt x="789" y="431"/>
                      <a:pt x="989" y="404"/>
                    </a:cubicBezTo>
                    <a:cubicBezTo>
                      <a:pt x="1184" y="337"/>
                      <a:pt x="1336" y="350"/>
                      <a:pt x="1556" y="344"/>
                    </a:cubicBezTo>
                    <a:cubicBezTo>
                      <a:pt x="1708" y="321"/>
                      <a:pt x="1630" y="330"/>
                      <a:pt x="1788" y="318"/>
                    </a:cubicBezTo>
                    <a:cubicBezTo>
                      <a:pt x="1926" y="326"/>
                      <a:pt x="2051" y="327"/>
                      <a:pt x="2184" y="292"/>
                    </a:cubicBezTo>
                    <a:cubicBezTo>
                      <a:pt x="2240" y="255"/>
                      <a:pt x="2307" y="255"/>
                      <a:pt x="2373" y="249"/>
                    </a:cubicBezTo>
                    <a:cubicBezTo>
                      <a:pt x="2453" y="225"/>
                      <a:pt x="2557" y="221"/>
                      <a:pt x="2640" y="215"/>
                    </a:cubicBezTo>
                    <a:cubicBezTo>
                      <a:pt x="2861" y="181"/>
                      <a:pt x="3079" y="150"/>
                      <a:pt x="3302" y="129"/>
                    </a:cubicBezTo>
                    <a:cubicBezTo>
                      <a:pt x="3417" y="88"/>
                      <a:pt x="3550" y="62"/>
                      <a:pt x="3671" y="43"/>
                    </a:cubicBezTo>
                    <a:cubicBezTo>
                      <a:pt x="3708" y="30"/>
                      <a:pt x="3746" y="28"/>
                      <a:pt x="3783" y="17"/>
                    </a:cubicBezTo>
                    <a:cubicBezTo>
                      <a:pt x="3794" y="14"/>
                      <a:pt x="3806" y="11"/>
                      <a:pt x="3817" y="8"/>
                    </a:cubicBezTo>
                    <a:cubicBezTo>
                      <a:pt x="3826" y="6"/>
                      <a:pt x="3843" y="0"/>
                      <a:pt x="38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b="1" sz="2000" lang="en-US" smtClean="0">
                  <a:solidFill>
                    <a:srgbClr val="000000"/>
                  </a:solidFill>
                  <a:latin typeface="Arial" pitchFamily="34" charset="0"/>
                  <a:cs typeface="Zar" pitchFamily="2" charset="-78"/>
                </a:endParaRPr>
              </a:p>
            </p:txBody>
          </p:sp>
        </p:grpSp>
        <p:sp>
          <p:nvSpPr>
            <p:cNvPr id="1048682" name="Rectangle 34"/>
            <p:cNvSpPr>
              <a:spLocks noChangeArrowheads="1"/>
            </p:cNvSpPr>
            <p:nvPr/>
          </p:nvSpPr>
          <p:spPr bwMode="auto">
            <a:xfrm>
              <a:off x="144" y="2976"/>
              <a:ext cx="528" cy="480"/>
            </a:xfrm>
            <a:prstGeom prst="rect"/>
            <a:noFill/>
            <a:ln>
              <a:noFill/>
            </a:ln>
          </p:spPr>
          <p:txBody>
            <a:bodyPr anchor="ctr" wrap="none"/>
            <a:lstStyle>
              <a:lvl1pPr algn="l" eaLnBrk="0" hangingPunct="0">
                <a:spcBef>
                  <a:spcPts val="600"/>
                </a:spcBef>
                <a:buClr>
                  <a:schemeClr val="tx2"/>
                </a:buClr>
                <a:buSzPct val="73000"/>
                <a:buFont typeface="Wingdings 2" pitchFamily="18" charset="2"/>
                <a:buChar char=""/>
                <a:defRPr sz="2600"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1pPr>
              <a:lvl2pPr algn="l" eaLnBrk="0" hangingPunct="0" indent="-285750" marL="742950">
                <a:spcBef>
                  <a:spcPts val="5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"/>
                <a:defRPr sz="2300">
                  <a:solidFill>
                    <a:srgbClr val="6C6C6C"/>
                  </a:solidFill>
                  <a:latin typeface="Trebuchet MS" pitchFamily="34" charset="0"/>
                  <a:cs typeface="Tahoma" pitchFamily="34" charset="0"/>
                </a:defRPr>
              </a:lvl2pPr>
              <a:lvl3pPr algn="l" eaLnBrk="0" hangingPunct="0" indent="-228600" marL="1143000">
                <a:spcBef>
                  <a:spcPts val="400"/>
                </a:spcBef>
                <a:buClr>
                  <a:srgbClr val="F9B639"/>
                </a:buClr>
                <a:buSzPct val="60000"/>
                <a:buFont typeface="Wingdings" pitchFamily="2" charset="2"/>
                <a:buChar char=""/>
                <a:defRPr sz="2000"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3pPr>
              <a:lvl4pPr algn="l" eaLnBrk="0" hangingPunct="0" indent="-228600" marL="1600200">
                <a:spcBef>
                  <a:spcPct val="20000"/>
                </a:spcBef>
                <a:buClr>
                  <a:srgbClr val="F9B639"/>
                </a:buClr>
                <a:buSzPct val="80000"/>
                <a:buFont typeface="Wingdings 2" pitchFamily="18" charset="2"/>
                <a:buChar char=""/>
                <a:defRPr sz="2000">
                  <a:solidFill>
                    <a:srgbClr val="6C6C6C"/>
                  </a:solidFill>
                  <a:latin typeface="Trebuchet MS" pitchFamily="34" charset="0"/>
                  <a:cs typeface="Tahoma" pitchFamily="34" charset="0"/>
                </a:defRPr>
              </a:lvl4pPr>
              <a:lvl5pPr algn="l" eaLnBrk="0" hangingPunct="0" indent="-228600" marL="2057400">
                <a:spcBef>
                  <a:spcPts val="400"/>
                </a:spcBef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5pPr>
              <a:lvl6pPr eaLnBrk="0" fontAlgn="base" hangingPunct="0" indent="-228600" marL="25146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6pPr>
              <a:lvl7pPr eaLnBrk="0" fontAlgn="base" hangingPunct="0" indent="-228600" marL="29718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7pPr>
              <a:lvl8pPr eaLnBrk="0" fontAlgn="base" hangingPunct="0" indent="-228600" marL="34290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8pPr>
              <a:lvl9pPr eaLnBrk="0" fontAlgn="base" hangingPunct="0" indent="-228600" marL="3886200">
                <a:spcBef>
                  <a:spcPts val="400"/>
                </a:spcBef>
                <a:spcAft>
                  <a:spcPct val="0"/>
                </a:spcAft>
                <a:buClr>
                  <a:srgbClr val="F9B639"/>
                </a:buClr>
                <a:buSzPct val="70000"/>
                <a:buFont typeface="Wingdings" pitchFamily="2" charset="2"/>
                <a:buChar char=""/>
                <a:defRPr>
                  <a:solidFill>
                    <a:schemeClr val="tx1"/>
                  </a:solidFill>
                  <a:latin typeface="Trebuchet MS" pitchFamily="34" charset="0"/>
                  <a:cs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en-US" b="1" sz="1600" lang="ar-SA" smtClean="0">
                  <a:solidFill>
                    <a:srgbClr val="C00000"/>
                  </a:solidFill>
                  <a:latin typeface="Times New Roman" pitchFamily="18" charset="0"/>
                  <a:cs typeface="B Titr" pitchFamily="2" charset="-78"/>
                </a:rPr>
                <a:t>اندا</a:t>
              </a:r>
              <a:r>
                <a:rPr altLang="en-US" b="1" sz="1600" lang="fa-IR" smtClean="0">
                  <a:solidFill>
                    <a:srgbClr val="C00000"/>
                  </a:solidFill>
                  <a:latin typeface="Times New Roman" pitchFamily="18" charset="0"/>
                  <a:cs typeface="B Titr" pitchFamily="2" charset="-78"/>
                </a:rPr>
                <a:t>ز</a:t>
              </a:r>
              <a:r>
                <a:rPr altLang="en-US" b="1" sz="1600" lang="ar-SA" smtClean="0">
                  <a:solidFill>
                    <a:srgbClr val="C00000"/>
                  </a:solidFill>
                  <a:latin typeface="Times New Roman" pitchFamily="18" charset="0"/>
                  <a:cs typeface="B Titr" pitchFamily="2" charset="-78"/>
                </a:rPr>
                <a:t>ة سلول</a:t>
              </a:r>
              <a:endParaRPr altLang="en-US" b="1" sz="1600" lang="en-US" smtClean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endParaRPr>
            </a:p>
          </p:txBody>
        </p:sp>
      </p:grpSp>
      <p:sp>
        <p:nvSpPr>
          <p:cNvPr id="1048683" name="Rectangle 35"/>
          <p:cNvSpPr>
            <a:spLocks noChangeArrowheads="1"/>
          </p:cNvSpPr>
          <p:nvPr/>
        </p:nvSpPr>
        <p:spPr bwMode="auto">
          <a:xfrm rot="5400000">
            <a:off x="9112516" y="3002827"/>
            <a:ext cx="4897438" cy="707886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4000"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Motor Development</a:t>
            </a:r>
            <a:endParaRPr altLang="en-US" b="1" sz="4000" lang="en-US" smtClean="0">
              <a:solidFill>
                <a:prstClr val="white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68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9373C01-9BFB-4E33-9EF2-C2B47183DFA9}" type="slidenum">
              <a:rPr lang="ar-SA" smtClean="0">
                <a:solidFill>
                  <a:srgbClr val="B13F9A"/>
                </a:solidFill>
              </a:rPr>
              <a:t>5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1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5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9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3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5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/>
      <p:bldP spid="1048654" grpId="0" animBg="1"/>
      <p:bldP spid="1048655" grpId="0"/>
      <p:bldP spid="1048656" grpId="0"/>
      <p:bldP spid="1048657" grpId="0" animBg="1"/>
      <p:bldP spid="1048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57188"/>
            <a:ext cx="10363200" cy="304800"/>
          </a:xfrm>
        </p:spPr>
        <p:txBody>
          <a:bodyPr>
            <a:normAutofit fontScale="90000"/>
          </a:bodyPr>
          <a:p>
            <a:pPr eaLnBrk="1" fontAlgn="auto" hangingPunct="1">
              <a:spcAft>
                <a:spcPts val="0"/>
              </a:spcAft>
            </a:pPr>
            <a:r>
              <a:rPr dirty="0" sz="4000" lang="ar-SA" smtClean="0">
                <a:solidFill>
                  <a:schemeClr val="bg1"/>
                </a:solidFill>
                <a:cs typeface="B Titr" pitchFamily="2" charset="-78"/>
              </a:rPr>
              <a:t>اصول رشد </a:t>
            </a:r>
            <a:r>
              <a:rPr dirty="0" sz="4400" lang="ar-SA" smtClean="0">
                <a:solidFill>
                  <a:schemeClr val="bg1"/>
                </a:solidFill>
                <a:cs typeface="B Titr" pitchFamily="2" charset="-78"/>
              </a:rPr>
              <a:t>حركتي</a:t>
            </a:r>
            <a:endParaRPr dirty="0" sz="4400" lang="en-US" smtClean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04869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08050"/>
            <a:ext cx="12192000" cy="2592388"/>
          </a:xfrm>
        </p:spPr>
        <p:txBody>
          <a:bodyPr wrap="none"/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r>
              <a:rPr altLang="en-US" sz="1600" lang="fa-IR" smtClean="0">
                <a:solidFill>
                  <a:srgbClr val="FF0000"/>
                </a:solidFill>
                <a:cs typeface="B Titr" pitchFamily="2" charset="-78"/>
              </a:rPr>
              <a:t>اصل پيوستگي</a:t>
            </a:r>
          </a:p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r>
              <a:rPr altLang="en-US" sz="1600" lang="fa-IR" smtClean="0">
                <a:cs typeface="B Titr" pitchFamily="2" charset="-78"/>
              </a:rPr>
              <a:t>( فرآيند </a:t>
            </a:r>
            <a:r>
              <a:rPr altLang="en-US" sz="1600" lang="fa-IR" smtClean="0">
                <a:solidFill>
                  <a:srgbClr val="FFFF00"/>
                </a:solidFill>
                <a:cs typeface="B Titr" pitchFamily="2" charset="-78"/>
              </a:rPr>
              <a:t>مداوم</a:t>
            </a:r>
            <a:r>
              <a:rPr altLang="en-US" sz="1600" lang="fa-IR" smtClean="0">
                <a:cs typeface="B Titr" pitchFamily="2" charset="-78"/>
              </a:rPr>
              <a:t> از لقاح تا مرگ، پيشرونده – پس‌رونده)</a:t>
            </a:r>
          </a:p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endParaRPr altLang="en-US" sz="1600" lang="en-US" smtClean="0">
              <a:cs typeface="B Titr" pitchFamily="2" charset="-78"/>
            </a:endParaRPr>
          </a:p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r>
              <a:rPr altLang="en-US" sz="1600" lang="fa-IR" smtClean="0">
                <a:solidFill>
                  <a:srgbClr val="FF0000"/>
                </a:solidFill>
                <a:cs typeface="B Titr" pitchFamily="2" charset="-78"/>
              </a:rPr>
              <a:t>اصل توالي يكنواخت </a:t>
            </a:r>
          </a:p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r>
              <a:rPr altLang="en-US" sz="1600" lang="fa-IR" smtClean="0">
                <a:cs typeface="B Titr" pitchFamily="2" charset="-78"/>
              </a:rPr>
              <a:t>( توالي رشد براي همه </a:t>
            </a:r>
            <a:r>
              <a:rPr altLang="en-US" sz="1600" lang="fa-IR" smtClean="0">
                <a:solidFill>
                  <a:srgbClr val="FFFF00"/>
                </a:solidFill>
                <a:cs typeface="B Titr" pitchFamily="2" charset="-78"/>
              </a:rPr>
              <a:t>يكنواخت</a:t>
            </a:r>
            <a:r>
              <a:rPr altLang="en-US" sz="1600" lang="fa-IR" smtClean="0">
                <a:cs typeface="B Titr" pitchFamily="2" charset="-78"/>
              </a:rPr>
              <a:t> است ولي سرعت آن متفاوت است)</a:t>
            </a:r>
          </a:p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endParaRPr altLang="en-US" sz="1600" lang="en-US" smtClean="0">
              <a:cs typeface="B Titr" pitchFamily="2" charset="-78"/>
            </a:endParaRPr>
          </a:p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r>
              <a:rPr altLang="en-US" sz="1600" lang="fa-IR" smtClean="0">
                <a:solidFill>
                  <a:srgbClr val="FF0000"/>
                </a:solidFill>
                <a:cs typeface="B Titr" pitchFamily="2" charset="-78"/>
              </a:rPr>
              <a:t>اصل جهات رشد</a:t>
            </a:r>
          </a:p>
          <a:p>
            <a:pPr eaLnBrk="1" hangingPunct="1" indent="-285750" marL="285750" rtl="1">
              <a:buClr>
                <a:srgbClr val="99FF33"/>
              </a:buClr>
              <a:buSzPct val="150000"/>
              <a:buFont typeface="Wingdings" pitchFamily="2" charset="2"/>
              <a:buChar char="q"/>
            </a:pPr>
            <a:r>
              <a:rPr altLang="en-US" sz="1600" lang="fa-IR" smtClean="0">
                <a:solidFill>
                  <a:srgbClr val="FF0000"/>
                </a:solidFill>
                <a:cs typeface="B Titr" pitchFamily="2" charset="-78"/>
              </a:rPr>
              <a:t>  </a:t>
            </a:r>
            <a:r>
              <a:rPr altLang="en-US" sz="1600" lang="fa-IR" smtClean="0">
                <a:solidFill>
                  <a:schemeClr val="bg1"/>
                </a:solidFill>
                <a:cs typeface="B Titr" pitchFamily="2" charset="-78"/>
              </a:rPr>
              <a:t>(سري - پايي،</a:t>
            </a:r>
            <a:r>
              <a:rPr altLang="en-US" sz="1600" lang="fa-IR" smtClean="0">
                <a:solidFill>
                  <a:schemeClr val="bg1"/>
                </a:solidFill>
                <a:latin typeface="Arial" pitchFamily="34" charset="0"/>
                <a:cs typeface="B Titr" pitchFamily="2" charset="-78"/>
              </a:rPr>
              <a:t> مرکزی – پیرامونی، عمومی- اختصاصی)</a:t>
            </a:r>
            <a:r>
              <a:rPr altLang="en-US" sz="1600" lang="en-US" smtClean="0">
                <a:solidFill>
                  <a:schemeClr val="bg1"/>
                </a:solidFill>
                <a:latin typeface="Arial" pitchFamily="34" charset="0"/>
                <a:cs typeface="B Titr" pitchFamily="2" charset="-78"/>
              </a:rPr>
              <a:t> </a:t>
            </a:r>
            <a:r>
              <a:rPr altLang="en-US" sz="1600" lang="fa-IR" smtClean="0">
                <a:solidFill>
                  <a:schemeClr val="bg1"/>
                </a:solidFill>
                <a:cs typeface="B Titr" pitchFamily="2" charset="-78"/>
              </a:rPr>
              <a:t>   </a:t>
            </a:r>
            <a:r>
              <a:rPr altLang="en-US" sz="1600" lang="fa-IR" smtClean="0">
                <a:cs typeface="B Titr" pitchFamily="2" charset="-78"/>
              </a:rPr>
              <a:t>		</a:t>
            </a:r>
            <a:endParaRPr altLang="en-US" b="1" sz="1600" lang="en-US" smtClean="0">
              <a:cs typeface="B Titr" pitchFamily="2" charset="-78"/>
            </a:endParaRPr>
          </a:p>
        </p:txBody>
      </p:sp>
      <p:pic>
        <p:nvPicPr>
          <p:cNvPr id="2097154" name="Picture 5" descr="ES0304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25555" r="44090" b="17778"/>
          <a:stretch>
            <a:fillRect/>
          </a:stretch>
        </p:blipFill>
        <p:spPr bwMode="auto">
          <a:xfrm>
            <a:off x="3600451" y="3644900"/>
            <a:ext cx="8585200" cy="3068638"/>
          </a:xfrm>
          <a:prstGeom prst="rect"/>
          <a:noFill/>
          <a:ln>
            <a:noFill/>
          </a:ln>
        </p:spPr>
      </p:pic>
      <p:sp>
        <p:nvSpPr>
          <p:cNvPr id="1048694" name="Rectangle 35"/>
          <p:cNvSpPr>
            <a:spLocks noChangeArrowheads="1"/>
          </p:cNvSpPr>
          <p:nvPr/>
        </p:nvSpPr>
        <p:spPr bwMode="auto">
          <a:xfrm rot="5400000">
            <a:off x="-1064418" y="3291752"/>
            <a:ext cx="4897438" cy="707886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4000" lang="en-US" smtClean="0">
                <a:solidFill>
                  <a:srgbClr val="B83D68"/>
                </a:solidFill>
                <a:latin typeface="Times New Roman" pitchFamily="18" charset="0"/>
                <a:cs typeface="Times New Roman" pitchFamily="18" charset="0"/>
              </a:rPr>
              <a:t>Motor Development</a:t>
            </a:r>
            <a:endParaRPr altLang="en-US" b="1" sz="4000" lang="en-US" smtClean="0">
              <a:solidFill>
                <a:srgbClr val="B83D68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69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9427922-0B3C-4778-87E0-7392943ACA30}" type="slidenum">
              <a:rPr lang="ar-SA" smtClean="0"/>
              <a:t>6</a:t>
            </a:fld>
            <a:endParaRPr lang="ar-SA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4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8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48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486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48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048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48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48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Group 21"/>
          <p:cNvGraphicFramePr>
            <a:graphicFrameLocks noGrp="1"/>
          </p:cNvGraphicFramePr>
          <p:nvPr>
            <p:ph sz="half" idx="2"/>
          </p:nvPr>
        </p:nvGraphicFramePr>
        <p:xfrm>
          <a:off x="431800" y="2420938"/>
          <a:ext cx="10049933" cy="3028950"/>
        </p:xfrm>
        <a:graphic>
          <a:graphicData uri="http://schemas.openxmlformats.org/drawingml/2006/table">
            <a:tbl>
              <a:tblPr/>
              <a:tblGrid>
                <a:gridCol w="6819900"/>
                <a:gridCol w="3230033"/>
              </a:tblGrid>
              <a:tr h="882650"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قسمت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هایی که به 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سر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 نزدیک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تراند در رشد ساختمانی و حرکتی بر اجزای پایین تر پیشی دارند</a:t>
                      </a:r>
                      <a:endParaRPr baseline="0" b="0" cap="none" dirty="0" sz="2000" i="0" kumimoji="0" lang="en-US" normalizeH="0" strike="noStrike" u="none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  <a:headEnd type="none" w="sm" len="sm"/>
                      <a:tailEnd type="none" w="sm" len="sm"/>
                    </a:lnTlToBr>
                    <a:lnBlToTr>
                      <a:noFill/>
                      <a:headEnd type="none" w="sm" len="sm"/>
                      <a:tailEnd type="none" w="sm" len="sm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1) سری - پایی</a:t>
                      </a:r>
                      <a:r>
                        <a:rPr baseline="0" b="0" cap="none" dirty="0" sz="2000" i="0" kumimoji="0" lang="en-US" normalizeH="0" strike="noStrike" u="none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  <a:headEnd type="none" w="sm" len="sm"/>
                      <a:tailEnd type="none" w="sm" len="sm"/>
                    </a:lnTlToBr>
                    <a:lnBlToTr>
                      <a:noFill/>
                      <a:headEnd type="none" w="sm" len="sm"/>
                      <a:tailEnd type="none" w="sm" len="sm"/>
                    </a:lnBlToTr>
                    <a:solidFill>
                      <a:schemeClr val="accent2"/>
                    </a:solidFill>
                  </a:tcPr>
                </a:tc>
              </a:tr>
              <a:tr h="882650"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رشد و نمو 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از تنه به اطراف 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متوجه است. بازوی کودک پیش از کف دست او ارادی می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شود</a:t>
                      </a:r>
                      <a:endParaRPr baseline="0" b="0" cap="none" dirty="0" sz="2000" i="0" kumimoji="0" lang="en-US" normalizeH="0" strike="noStrike" u="none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  <a:headEnd type="none" w="sm" len="sm"/>
                      <a:tailEnd type="none" w="sm" len="sm"/>
                    </a:lnTlToBr>
                    <a:lnBlToTr>
                      <a:noFill/>
                      <a:headEnd type="none" w="sm" len="sm"/>
                      <a:tailEnd type="none" w="sm" len="sm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2) مرکزی – پیرامونی</a:t>
                      </a:r>
                      <a:r>
                        <a:rPr baseline="0" b="0" cap="none" dirty="0" sz="2000" i="0" kumimoji="0" lang="en-US" normalizeH="0" strike="noStrike" u="none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  <a:headEnd type="none" w="sm" len="sm"/>
                      <a:tailEnd type="none" w="sm" len="sm"/>
                    </a:lnTlToBr>
                    <a:lnBlToTr>
                      <a:noFill/>
                      <a:headEnd type="none" w="sm" len="sm"/>
                      <a:tailEnd type="none" w="sm" len="sm"/>
                    </a:lnBlToTr>
                    <a:solidFill>
                      <a:schemeClr val="accent2"/>
                    </a:solidFill>
                  </a:tcPr>
                </a:tc>
              </a:tr>
              <a:tr h="1263650"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کودک در مقابل محرک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ها 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ابتدا با تمام بدن 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واکنش نشان می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دهد سپس به تدریج به محرک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ها به طور اختصاصی پاسخ می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‌</a:t>
                      </a: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دهد</a:t>
                      </a:r>
                      <a:endParaRPr baseline="0" b="0" cap="none" dirty="0" sz="2000" i="0" kumimoji="0" lang="en-US" normalizeH="0" strike="noStrike" u="none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B Titr" pitchFamily="2" charset="-78"/>
                      </a:endParaRP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  <a:headEnd type="none" w="sm" len="sm"/>
                      <a:tailEnd type="none" w="sm" len="sm"/>
                    </a:lnTlToBr>
                    <a:lnBlToTr>
                      <a:noFill/>
                      <a:headEnd type="none" w="sm" len="sm"/>
                      <a:tailEnd type="none" w="sm" len="sm"/>
                    </a:lnBlToTr>
                    <a:noFill/>
                  </a:tcPr>
                </a:tc>
                <a:tc>
                  <a:txBody>
                    <a:bodyPr/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</a:pPr>
                      <a:r>
                        <a:rPr baseline="0" b="0" cap="none" dirty="0" sz="2000" i="0" kumimoji="0" lang="fa-IR" normalizeH="0" strike="noStrike" u="none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3) عمومی- اختصاصی</a:t>
                      </a:r>
                      <a:r>
                        <a:rPr baseline="0" b="0" cap="none" dirty="0" sz="2000" i="0" kumimoji="0" lang="en-US" normalizeH="0" strike="noStrike" u="none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B Titr" pitchFamily="2" charset="-78"/>
                        </a:rPr>
                        <a:t>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  <a:headEnd type="none" w="sm" len="sm"/>
                      <a:tailEnd type="none" w="sm" len="sm"/>
                    </a:lnTlToBr>
                    <a:lnBlToTr>
                      <a:noFill/>
                      <a:headEnd type="none" w="sm" len="sm"/>
                      <a:tailEnd type="none" w="sm" len="sm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7DE7F19-D483-4ED5-AEBD-7CE4DF8FC48A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703" name="Oval 2"/>
          <p:cNvSpPr/>
          <p:nvPr/>
        </p:nvSpPr>
        <p:spPr>
          <a:xfrm>
            <a:off x="3215217" y="1052513"/>
            <a:ext cx="4417483" cy="8636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indent="-274320" marL="274320" rtl="1">
              <a:spcBef>
                <a:spcPct val="0"/>
              </a:spcBef>
              <a:buClr>
                <a:srgbClr val="FF6600"/>
              </a:buClr>
            </a:pPr>
            <a:r>
              <a:rPr b="1" dirty="0" sz="3600" lang="fa-IR">
                <a:solidFill>
                  <a:srgbClr val="FFFF00"/>
                </a:solidFill>
                <a:cs typeface="B Titr" pitchFamily="2" charset="-78"/>
              </a:rPr>
              <a:t>جهات رشد</a:t>
            </a:r>
            <a:endParaRPr b="1" dirty="0" sz="3600" lang="en-US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1048704" name="Rectangle 35"/>
          <p:cNvSpPr>
            <a:spLocks noChangeArrowheads="1"/>
          </p:cNvSpPr>
          <p:nvPr/>
        </p:nvSpPr>
        <p:spPr bwMode="auto">
          <a:xfrm rot="5400000">
            <a:off x="9112516" y="3002827"/>
            <a:ext cx="4897438" cy="707886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4000"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Motor Development</a:t>
            </a:r>
            <a:endParaRPr altLang="en-US" b="1" sz="4000" lang="en-US" smtClean="0">
              <a:solidFill>
                <a:prstClr val="white"/>
              </a:solidFill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623392" y="188647"/>
            <a:ext cx="9652000" cy="876077"/>
          </a:xfrm>
        </p:spPr>
        <p:txBody>
          <a:bodyPr/>
          <a:p>
            <a:pPr algn="ctr" eaLnBrk="1" hangingPunct="1"/>
            <a:r>
              <a:rPr dirty="0" sz="4000" lang="ar-SA" smtClean="0">
                <a:solidFill>
                  <a:srgbClr val="C00000"/>
                </a:solidFill>
                <a:cs typeface="B Titr" pitchFamily="2" charset="-78"/>
              </a:rPr>
              <a:t>رشد عضلات</a:t>
            </a:r>
            <a:endParaRPr dirty="0" lang="en-US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>
          <a:xfrm>
            <a:off x="475115" y="1723416"/>
            <a:ext cx="10369551" cy="4846637"/>
          </a:xfrm>
        </p:spPr>
        <p:txBody>
          <a:bodyPr/>
          <a:p>
            <a:pPr algn="just" eaLnBrk="1" hangingPunct="1" rtl="1"/>
            <a:r>
              <a:rPr b="1" dirty="0" sz="2400" lang="fa-IR" smtClean="0">
                <a:cs typeface="B Nazanin" pitchFamily="2" charset="-78"/>
              </a:rPr>
              <a:t>عضلات شامل حدود </a:t>
            </a:r>
            <a:r>
              <a:rPr b="1" dirty="0" sz="2400" lang="fa-IR" smtClean="0">
                <a:solidFill>
                  <a:srgbClr val="FF0000"/>
                </a:solidFill>
                <a:cs typeface="B Nazanin" pitchFamily="2" charset="-78"/>
              </a:rPr>
              <a:t>23 تا 25% </a:t>
            </a:r>
            <a:r>
              <a:rPr b="1" dirty="0" sz="2400" lang="fa-IR" smtClean="0">
                <a:cs typeface="B Nazanin" pitchFamily="2" charset="-78"/>
              </a:rPr>
              <a:t>وزن بدن </a:t>
            </a:r>
            <a:r>
              <a:rPr b="1" dirty="0" sz="2400" lang="fa-IR" u="sng" smtClean="0">
                <a:cs typeface="B Nazanin" pitchFamily="2" charset="-78"/>
              </a:rPr>
              <a:t>در زمان تولد</a:t>
            </a:r>
            <a:r>
              <a:rPr b="1" dirty="0" sz="2400" lang="fa-IR" smtClean="0">
                <a:cs typeface="B Nazanin" pitchFamily="2" charset="-78"/>
              </a:rPr>
              <a:t> و حدود </a:t>
            </a:r>
            <a:r>
              <a:rPr b="1" dirty="0" sz="2400" lang="fa-IR" smtClean="0">
                <a:solidFill>
                  <a:srgbClr val="FF0000"/>
                </a:solidFill>
                <a:cs typeface="B Nazanin" pitchFamily="2" charset="-78"/>
              </a:rPr>
              <a:t>45% </a:t>
            </a:r>
            <a:r>
              <a:rPr b="1" dirty="0" sz="2400" lang="fa-IR" smtClean="0">
                <a:cs typeface="B Nazanin" pitchFamily="2" charset="-78"/>
              </a:rPr>
              <a:t>وزن بدن  دختران و </a:t>
            </a:r>
            <a:r>
              <a:rPr b="1" dirty="0" sz="2400" lang="fa-IR" smtClean="0">
                <a:solidFill>
                  <a:srgbClr val="FF0000"/>
                </a:solidFill>
                <a:cs typeface="B Nazanin" pitchFamily="2" charset="-78"/>
              </a:rPr>
              <a:t>54%  </a:t>
            </a:r>
            <a:r>
              <a:rPr b="1" dirty="0" sz="2400" lang="fa-IR" smtClean="0">
                <a:cs typeface="B Nazanin" pitchFamily="2" charset="-78"/>
              </a:rPr>
              <a:t>وزن پسران را </a:t>
            </a:r>
            <a:r>
              <a:rPr b="1" dirty="0" sz="2400" lang="fa-IR" u="sng" smtClean="0">
                <a:cs typeface="B Nazanin" pitchFamily="2" charset="-78"/>
              </a:rPr>
              <a:t>در بزرگسالي </a:t>
            </a:r>
            <a:r>
              <a:rPr b="1" dirty="0" sz="2400" lang="fa-IR" smtClean="0">
                <a:cs typeface="B Nazanin" pitchFamily="2" charset="-78"/>
              </a:rPr>
              <a:t>تشكيل مي‌دهد. </a:t>
            </a:r>
          </a:p>
          <a:p>
            <a:pPr algn="just" eaLnBrk="1" hangingPunct="1" rtl="1"/>
            <a:endParaRPr b="1" dirty="0" sz="2400" lang="fa-IR" smtClean="0">
              <a:cs typeface="B Nazanin" pitchFamily="2" charset="-78"/>
            </a:endParaRPr>
          </a:p>
          <a:p>
            <a:pPr algn="just" eaLnBrk="1" hangingPunct="1" rtl="1"/>
            <a:r>
              <a:rPr b="1" dirty="0" sz="2400" lang="fa-IR" smtClean="0">
                <a:solidFill>
                  <a:srgbClr val="FF0000"/>
                </a:solidFill>
                <a:cs typeface="B Nazanin" pitchFamily="2" charset="-78"/>
              </a:rPr>
              <a:t>نمو عضلانی </a:t>
            </a:r>
            <a:r>
              <a:rPr b="1" dirty="0" sz="2400" lang="fa-IR" smtClean="0">
                <a:cs typeface="B Nazanin" pitchFamily="2" charset="-78"/>
              </a:rPr>
              <a:t>در دو بعد طولی و قطری است و میزان افزایش قطر عضله به شدت فعالیت در دوره نمو بستگی دارد.</a:t>
            </a:r>
          </a:p>
          <a:p>
            <a:pPr algn="just" eaLnBrk="1" hangingPunct="1" indent="0" marL="0" rtl="1">
              <a:buFont typeface="Wingdings 2" pitchFamily="18" charset="2"/>
              <a:buNone/>
            </a:pPr>
            <a:endParaRPr b="1" dirty="0" sz="2400" lang="fa-IR" smtClean="0">
              <a:cs typeface="B Nazanin" pitchFamily="2" charset="-78"/>
            </a:endParaRPr>
          </a:p>
          <a:p>
            <a:pPr algn="just" eaLnBrk="1" hangingPunct="1" rtl="1"/>
            <a:r>
              <a:rPr b="1" dirty="0" sz="2400" lang="fa-IR" smtClean="0">
                <a:cs typeface="B Nazanin" pitchFamily="2" charset="-78"/>
              </a:rPr>
              <a:t>پسران نوجوان در تودة عضلاني خود جهش نسبتاً زيادي دارند. در </a:t>
            </a:r>
            <a:r>
              <a:rPr b="1" dirty="0" sz="2400" lang="fa-IR" smtClean="0">
                <a:solidFill>
                  <a:srgbClr val="FF0000"/>
                </a:solidFill>
                <a:cs typeface="B Nazanin" pitchFamily="2" charset="-78"/>
              </a:rPr>
              <a:t>اندام‌هاي بالاتنه </a:t>
            </a:r>
            <a:r>
              <a:rPr b="1" dirty="0" sz="2400" lang="fa-IR" smtClean="0">
                <a:cs typeface="B Nazanin" pitchFamily="2" charset="-78"/>
              </a:rPr>
              <a:t>اين امر واضح‌تر است. سرعت رشد </a:t>
            </a:r>
            <a:r>
              <a:rPr b="1" dirty="0" sz="2400" lang="fa-IR" smtClean="0">
                <a:solidFill>
                  <a:srgbClr val="FF0000"/>
                </a:solidFill>
                <a:cs typeface="B Nazanin" pitchFamily="2" charset="-78"/>
              </a:rPr>
              <a:t>عضلات بازو و ساق پا </a:t>
            </a:r>
            <a:r>
              <a:rPr b="1" dirty="0" sz="2400" lang="fa-IR" smtClean="0">
                <a:cs typeface="B Nazanin" pitchFamily="2" charset="-78"/>
              </a:rPr>
              <a:t>در پسران و دختران قبل از نوجواني يكسان است. مردان در عضلاني‌شدن بازو و ساق پا جهش بسيار واضحي دارند ولي اين امر در زنان مشاهده نمي‌شود. </a:t>
            </a:r>
          </a:p>
          <a:p>
            <a:pPr algn="just" eaLnBrk="1" hangingPunct="1" rtl="1"/>
            <a:endParaRPr b="1" dirty="0" sz="2400" lang="fa-IR" smtClean="0">
              <a:cs typeface="B Nazanin" pitchFamily="2" charset="-78"/>
            </a:endParaRPr>
          </a:p>
          <a:p>
            <a:pPr algn="just" eaLnBrk="1" hangingPunct="1" indent="0" marL="0" rtl="1">
              <a:buFont typeface="Wingdings 2" pitchFamily="18" charset="2"/>
              <a:buNone/>
            </a:pPr>
            <a:endParaRPr b="1" dirty="0" sz="2400" lang="en-US" smtClean="0">
              <a:cs typeface="B Nazanin" pitchFamily="2" charset="-78"/>
            </a:endParaRPr>
          </a:p>
          <a:p>
            <a:pPr eaLnBrk="1" hangingPunct="1" indent="0" marL="0">
              <a:buFont typeface="Wingdings 2" pitchFamily="18" charset="2"/>
              <a:buNone/>
            </a:pPr>
            <a:endParaRPr dirty="0" lang="en-US"/>
          </a:p>
        </p:txBody>
      </p:sp>
      <p:sp>
        <p:nvSpPr>
          <p:cNvPr id="10487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B31F4C1-2F65-4F47-8A08-2F5FC4837522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anchorCtr="0" compatLnSpc="1" numCol="1" wrap="square">
            <a:prstTxWarp prst="textNoShape"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D8135A1-3DFB-4B7D-841B-782BD59075F6}" type="slidenum">
              <a:rPr altLang="en-US" sz="1100" lang="ar-SA" smtClean="0">
                <a:solidFill>
                  <a:srgbClr val="B13F9A"/>
                </a:solidFill>
                <a:latin typeface="Arial" pitchFamily="34" charset="0"/>
                <a:cs typeface="Zar" pitchFamily="2" charset="-78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altLang="en-US" sz="1100" lang="en-US" smtClean="0">
              <a:solidFill>
                <a:srgbClr val="B13F9A"/>
              </a:solidFill>
              <a:latin typeface="Arial" pitchFamily="34" charset="0"/>
              <a:cs typeface="Zar" pitchFamily="2" charset="-78"/>
            </a:endParaRPr>
          </a:p>
        </p:txBody>
      </p:sp>
      <p:pic>
        <p:nvPicPr>
          <p:cNvPr id="2097155" name="Picture 10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814917" y="623895"/>
            <a:ext cx="2726267" cy="4333875"/>
          </a:xfrm>
          <a:noFill/>
        </p:spPr>
      </p:pic>
      <p:cxnSp>
        <p:nvCxnSpPr>
          <p:cNvPr id="3145728" name="Straight Arrow Connector 6"/>
          <p:cNvCxnSpPr>
            <a:cxnSpLocks/>
          </p:cNvCxnSpPr>
          <p:nvPr/>
        </p:nvCxnSpPr>
        <p:spPr>
          <a:xfrm>
            <a:off x="2832103" y="1557338"/>
            <a:ext cx="3071284" cy="576262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2" name="TextBox 7"/>
          <p:cNvSpPr txBox="1">
            <a:spLocks noChangeArrowheads="1"/>
          </p:cNvSpPr>
          <p:nvPr/>
        </p:nvSpPr>
        <p:spPr bwMode="auto">
          <a:xfrm>
            <a:off x="5903387" y="1844682"/>
            <a:ext cx="3263900" cy="523875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800" lang="fa-IR" smtClean="0">
                <a:solidFill>
                  <a:srgbClr val="000000"/>
                </a:solidFill>
                <a:latin typeface="Arial" pitchFamily="34" charset="0"/>
                <a:cs typeface="Zar" pitchFamily="2" charset="-78"/>
              </a:rPr>
              <a:t>صفحه رشدی</a:t>
            </a:r>
            <a:endParaRPr altLang="en-US" b="1" sz="2800" lang="en-US" smtClean="0">
              <a:solidFill>
                <a:srgbClr val="000000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713" name="TextBox 8"/>
          <p:cNvSpPr txBox="1">
            <a:spLocks noChangeArrowheads="1"/>
          </p:cNvSpPr>
          <p:nvPr/>
        </p:nvSpPr>
        <p:spPr bwMode="auto">
          <a:xfrm>
            <a:off x="6096000" y="623888"/>
            <a:ext cx="2880784" cy="585787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3200" lang="fa-IR" smtClean="0">
                <a:solidFill>
                  <a:srgbClr val="000000"/>
                </a:solidFill>
                <a:latin typeface="Arial" pitchFamily="34" charset="0"/>
                <a:cs typeface="Zar" pitchFamily="2" charset="-78"/>
              </a:rPr>
              <a:t>اپی فیز</a:t>
            </a:r>
            <a:endParaRPr altLang="en-US" b="1" sz="3200" lang="en-US" smtClean="0">
              <a:solidFill>
                <a:srgbClr val="000000"/>
              </a:solidFill>
              <a:latin typeface="Arial" pitchFamily="34" charset="0"/>
              <a:cs typeface="Zar" pitchFamily="2" charset="-78"/>
            </a:endParaRPr>
          </a:p>
        </p:txBody>
      </p:sp>
      <p:cxnSp>
        <p:nvCxnSpPr>
          <p:cNvPr id="3145729" name="Straight Arrow Connector 10"/>
          <p:cNvCxnSpPr>
            <a:cxnSpLocks/>
          </p:cNvCxnSpPr>
          <p:nvPr/>
        </p:nvCxnSpPr>
        <p:spPr>
          <a:xfrm flipV="1">
            <a:off x="2832105" y="965207"/>
            <a:ext cx="2976033" cy="20002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13"/>
          <p:cNvCxnSpPr>
            <a:cxnSpLocks/>
          </p:cNvCxnSpPr>
          <p:nvPr/>
        </p:nvCxnSpPr>
        <p:spPr>
          <a:xfrm>
            <a:off x="2832100" y="3068645"/>
            <a:ext cx="2880784" cy="7302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5"/>
          <p:cNvCxnSpPr>
            <a:cxnSpLocks/>
          </p:cNvCxnSpPr>
          <p:nvPr/>
        </p:nvCxnSpPr>
        <p:spPr>
          <a:xfrm flipV="1">
            <a:off x="2832100" y="4437070"/>
            <a:ext cx="2880784" cy="71437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4" name="TextBox 16"/>
          <p:cNvSpPr txBox="1">
            <a:spLocks noChangeArrowheads="1"/>
          </p:cNvSpPr>
          <p:nvPr/>
        </p:nvSpPr>
        <p:spPr bwMode="auto">
          <a:xfrm>
            <a:off x="6087538" y="3965582"/>
            <a:ext cx="3266017" cy="523875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800" lang="fa-IR" smtClean="0">
                <a:solidFill>
                  <a:srgbClr val="000000"/>
                </a:solidFill>
                <a:latin typeface="Arial" pitchFamily="34" charset="0"/>
                <a:cs typeface="Zar" pitchFamily="2" charset="-78"/>
              </a:rPr>
              <a:t>غضروف مفصلی</a:t>
            </a:r>
            <a:endParaRPr altLang="en-US" b="1" sz="2800" lang="en-US" smtClean="0">
              <a:solidFill>
                <a:srgbClr val="000000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715" name="TextBox 17"/>
          <p:cNvSpPr txBox="1">
            <a:spLocks noChangeArrowheads="1"/>
          </p:cNvSpPr>
          <p:nvPr/>
        </p:nvSpPr>
        <p:spPr bwMode="auto">
          <a:xfrm>
            <a:off x="6121402" y="2843220"/>
            <a:ext cx="3263900" cy="523875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2800" lang="fa-IR" smtClean="0">
                <a:solidFill>
                  <a:srgbClr val="000000"/>
                </a:solidFill>
                <a:latin typeface="Arial" pitchFamily="34" charset="0"/>
                <a:cs typeface="Zar" pitchFamily="2" charset="-78"/>
              </a:rPr>
              <a:t>ضریع</a:t>
            </a:r>
            <a:endParaRPr altLang="en-US" b="1" sz="2800" lang="en-US" smtClean="0">
              <a:solidFill>
                <a:srgbClr val="000000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716" name="TextBox 18"/>
          <p:cNvSpPr txBox="1">
            <a:spLocks noChangeArrowheads="1"/>
          </p:cNvSpPr>
          <p:nvPr/>
        </p:nvSpPr>
        <p:spPr bwMode="auto">
          <a:xfrm>
            <a:off x="1102785" y="5300663"/>
            <a:ext cx="9025467" cy="1384300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dirty="0" sz="2800" lang="fa-IR" smtClean="0">
                <a:solidFill>
                  <a:srgbClr val="000000"/>
                </a:solidFill>
                <a:latin typeface="Arial" pitchFamily="34" charset="0"/>
                <a:cs typeface="Zar" pitchFamily="2" charset="-78"/>
              </a:rPr>
              <a:t>فرایند یکی شدن سر و تنه ی  استخوان  را </a:t>
            </a:r>
            <a:r>
              <a:rPr altLang="en-US" b="1" dirty="0" sz="2800" lang="fa-IR" smtClean="0">
                <a:solidFill>
                  <a:srgbClr val="FF0000"/>
                </a:solidFill>
                <a:latin typeface="Arial" pitchFamily="34" charset="0"/>
                <a:cs typeface="Zar" pitchFamily="2" charset="-78"/>
              </a:rPr>
              <a:t>یکپارچگی اپی فیزی </a:t>
            </a:r>
            <a:r>
              <a:rPr altLang="en-US" b="1" dirty="0" sz="2800" lang="fa-IR" smtClean="0">
                <a:solidFill>
                  <a:srgbClr val="000000"/>
                </a:solidFill>
                <a:latin typeface="Arial" pitchFamily="34" charset="0"/>
                <a:cs typeface="Zar" pitchFamily="2" charset="-78"/>
              </a:rPr>
              <a:t>می گویند که در  دوره نوجوانی اتفاق می افتد و منجر به بسته شدن صفحه رشد می شود.</a:t>
            </a:r>
            <a:endParaRPr altLang="en-US" b="1" dirty="0" sz="2800" lang="en-US" smtClean="0">
              <a:solidFill>
                <a:srgbClr val="000000"/>
              </a:solidFill>
              <a:latin typeface="Arial" pitchFamily="34" charset="0"/>
              <a:cs typeface="Zar" pitchFamily="2" charset="-78"/>
            </a:endParaRPr>
          </a:p>
        </p:txBody>
      </p:sp>
      <p:sp>
        <p:nvSpPr>
          <p:cNvPr id="1048717" name="TextBox 20"/>
          <p:cNvSpPr txBox="1">
            <a:spLocks noChangeArrowheads="1"/>
          </p:cNvSpPr>
          <p:nvPr/>
        </p:nvSpPr>
        <p:spPr bwMode="auto">
          <a:xfrm rot="-5400000">
            <a:off x="8811424" y="2838347"/>
            <a:ext cx="5040313" cy="646331"/>
          </a:xfrm>
          <a:prstGeom prst="rect"/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1pPr>
            <a:lvl2pPr algn="l" eaLnBrk="0" hangingPunct="0" indent="-285750" marL="7429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2pPr>
            <a:lvl3pPr algn="l" eaLnBrk="0" hangingPunct="0" indent="-228600" marL="11430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3pPr>
            <a:lvl4pPr algn="l" eaLnBrk="0" hangingPunct="0" indent="-228600" marL="16002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  <a:cs typeface="Tahoma" pitchFamily="34" charset="0"/>
              </a:defRPr>
            </a:lvl4pPr>
            <a:lvl5pPr algn="l" eaLnBrk="0" hangingPunct="0" indent="-228600" marL="20574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5pPr>
            <a:lvl6pPr eaLnBrk="0" fontAlgn="base" hangingPunct="0" indent="-228600" marL="25146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6pPr>
            <a:lvl7pPr eaLnBrk="0" fontAlgn="base" hangingPunct="0" indent="-228600" marL="29718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7pPr>
            <a:lvl8pPr eaLnBrk="0" fontAlgn="base" hangingPunct="0" indent="-228600" marL="34290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8pPr>
            <a:lvl9pPr eaLnBrk="0" fontAlgn="base" hangingPunct="0" indent="-228600" marL="388620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  <a:cs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sz="3600" lang="fa-IR" smtClean="0">
                <a:solidFill>
                  <a:prstClr val="white"/>
                </a:solidFill>
                <a:latin typeface="Arial" pitchFamily="34" charset="0"/>
                <a:cs typeface="Zar" pitchFamily="2" charset="-78"/>
              </a:rPr>
              <a:t>بافت اسکلت</a:t>
            </a:r>
            <a:endParaRPr altLang="en-US" b="1" sz="3600" lang="en-US" smtClean="0">
              <a:solidFill>
                <a:prstClr val="white"/>
              </a:solidFill>
              <a:latin typeface="Arial" pitchFamily="34" charset="0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باریک">
  <a:themeElements>
    <a:clrScheme name="Wisp">
      <a:dk1>
        <a:sysClr lastClr="000000" val="windowText"/>
      </a:dk1>
      <a:lt1>
        <a:sysClr lastClr="FFFFFF" val="window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1_Opulent">
  <a:themeElements>
    <a:clrScheme name="Opulent">
      <a:dk1>
        <a:sysClr lastClr="000000" val="windowText"/>
      </a:dk1>
      <a:lt1>
        <a:sysClr lastClr="FFFFFF" val="window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dir="t" rig="contrasting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algn="tl" flip="none" sx="50000" sy="50000" tx="0" ty="0"/>
        </a:blip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pulent">
    <a:dk1>
      <a:sysClr lastClr="000000" val="windowText"/>
    </a:dk1>
    <a:lt1>
      <a:sysClr lastClr="FFFFFF" val="window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ShO</dc:creator>
  <cp:lastModifiedBy>user</cp:lastModifiedBy>
  <dcterms:created xsi:type="dcterms:W3CDTF">۲۰۱۸-۰۲-۲۵T۰۶:۳۲:۲۶Z</dcterms:created>
  <dcterms:modified xsi:type="dcterms:W3CDTF">۲۰۲۰-۰۱-۰۱T۱۵:۲۸:۱۷Z</dcterms:modified>
</cp:coreProperties>
</file>