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docMetadata/LabelInfo.xml" ContentType="application/vnd.ms-office.classificationlabel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2"/>
  </p:notesMasterIdLst>
  <p:sldIdLst>
    <p:sldId id="278" r:id="rId2"/>
    <p:sldId id="279" r:id="rId3"/>
    <p:sldId id="304" r:id="rId4"/>
    <p:sldId id="280" r:id="rId5"/>
    <p:sldId id="281" r:id="rId6"/>
    <p:sldId id="318" r:id="rId7"/>
    <p:sldId id="283" r:id="rId8"/>
    <p:sldId id="284" r:id="rId9"/>
    <p:sldId id="317" r:id="rId10"/>
    <p:sldId id="282" r:id="rId11"/>
    <p:sldId id="287" r:id="rId12"/>
    <p:sldId id="285" r:id="rId13"/>
    <p:sldId id="315" r:id="rId14"/>
    <p:sldId id="289" r:id="rId15"/>
    <p:sldId id="316" r:id="rId16"/>
    <p:sldId id="288" r:id="rId17"/>
    <p:sldId id="314" r:id="rId18"/>
    <p:sldId id="290" r:id="rId19"/>
    <p:sldId id="310" r:id="rId20"/>
    <p:sldId id="294" r:id="rId21"/>
    <p:sldId id="305" r:id="rId22"/>
    <p:sldId id="295" r:id="rId23"/>
    <p:sldId id="306" r:id="rId24"/>
    <p:sldId id="296" r:id="rId25"/>
    <p:sldId id="307" r:id="rId26"/>
    <p:sldId id="297" r:id="rId27"/>
    <p:sldId id="308" r:id="rId28"/>
    <p:sldId id="291" r:id="rId29"/>
    <p:sldId id="292" r:id="rId30"/>
    <p:sldId id="309" r:id="rId31"/>
    <p:sldId id="298" r:id="rId32"/>
    <p:sldId id="311" r:id="rId33"/>
    <p:sldId id="299" r:id="rId34"/>
    <p:sldId id="312" r:id="rId35"/>
    <p:sldId id="300" r:id="rId36"/>
    <p:sldId id="301" r:id="rId37"/>
    <p:sldId id="313" r:id="rId38"/>
    <p:sldId id="302" r:id="rId39"/>
    <p:sldId id="303" r:id="rId40"/>
    <p:sldId id="293" r:id="rId4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2C8F"/>
    <a:srgbClr val="202C8F"/>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09" autoAdjust="0"/>
  </p:normalViewPr>
  <p:slideViewPr>
    <p:cSldViewPr snapToGrid="0" snapToObjects="1">
      <p:cViewPr varScale="1">
        <p:scale>
          <a:sx n="73" d="100"/>
          <a:sy n="73" d="100"/>
        </p:scale>
        <p:origin x="-624" y="-102"/>
      </p:cViewPr>
      <p:guideLst>
        <p:guide orient="horz" pos="2616"/>
        <p:guide orient="horz" pos="3264"/>
        <p:guide orient="horz" pos="2136"/>
        <p:guide orient="horz" pos="4008"/>
        <p:guide orient="horz" pos="1152"/>
        <p:guide orient="horz" pos="2352"/>
        <p:guide orient="horz" pos="1512"/>
        <p:guide orient="horz" pos="2448"/>
        <p:guide/>
        <p:guide pos="456"/>
        <p:guide pos="6912"/>
        <p:guide pos="7680"/>
        <p:guide pos="6696"/>
        <p:guide pos="1008"/>
        <p:guide pos="1584"/>
        <p:guide pos="213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xmlns=""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xmlns=""/>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xmlns=""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pPr/>
              <a:t>‹#›</a:t>
            </a:fld>
            <a:endParaRPr lang="en-US" dirty="0"/>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xmlns=""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xmlns=""/>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pPr/>
              <a:t>‹#›</a:t>
            </a:fld>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xmlns=""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xmlns=""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a:xfrm>
            <a:off x="3403092" y="758952"/>
            <a:ext cx="5385816" cy="1225296"/>
          </a:xfrm>
        </p:spPr>
        <p:txBody>
          <a:bodyPr/>
          <a:lstStyle/>
          <a:p>
            <a:r>
              <a:rPr lang="fa-IR" sz="6000" dirty="0">
                <a:cs typeface="B Nazanin" panose="00000400000000000000" pitchFamily="2" charset="-78"/>
              </a:rPr>
              <a:t>به نام خدا</a:t>
            </a:r>
            <a:r>
              <a:rPr lang="en-US" sz="8800" dirty="0">
                <a:cs typeface="B Nazanin" panose="00000400000000000000" pitchFamily="2" charset="-78"/>
              </a:rPr>
              <a:t/>
            </a:r>
            <a:br>
              <a:rPr lang="en-US" sz="8800" dirty="0">
                <a:cs typeface="B Nazanin" panose="00000400000000000000" pitchFamily="2" charset="-78"/>
              </a:rPr>
            </a:br>
            <a:endParaRPr lang="en-US" sz="8800" dirty="0">
              <a:cs typeface="B Nazanin" panose="00000400000000000000" pitchFamily="2" charset="-78"/>
            </a:endParaRPr>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a:xfrm>
            <a:off x="3403092" y="2442754"/>
            <a:ext cx="5597216" cy="2233749"/>
          </a:xfrm>
        </p:spPr>
        <p:txBody>
          <a:bodyPr/>
          <a:lstStyle/>
          <a:p>
            <a:r>
              <a:rPr lang="fa-IR" sz="4000" b="1" dirty="0" smtClean="0">
                <a:solidFill>
                  <a:srgbClr val="FF0000"/>
                </a:solidFill>
                <a:cs typeface="B Nazanin" panose="00000400000000000000" pitchFamily="2" charset="-78"/>
              </a:rPr>
              <a:t>حرکات اصلاحی مهره های کمری</a:t>
            </a:r>
          </a:p>
          <a:p>
            <a:r>
              <a:rPr lang="fa-IR" sz="2800" b="1" dirty="0" smtClean="0">
                <a:solidFill>
                  <a:srgbClr val="FF0000"/>
                </a:solidFill>
                <a:cs typeface="B Nazanin" panose="00000400000000000000" pitchFamily="2" charset="-78"/>
              </a:rPr>
              <a:t>استاد : </a:t>
            </a:r>
            <a:r>
              <a:rPr lang="fa-IR" sz="2800" b="1" dirty="0" smtClean="0">
                <a:solidFill>
                  <a:schemeClr val="tx1"/>
                </a:solidFill>
                <a:cs typeface="B Nazanin" panose="00000400000000000000" pitchFamily="2" charset="-78"/>
              </a:rPr>
              <a:t>جناب آقای دکتر دشتی</a:t>
            </a:r>
          </a:p>
          <a:p>
            <a:r>
              <a:rPr lang="fa-IR" sz="2800" b="1" dirty="0" smtClean="0">
                <a:solidFill>
                  <a:srgbClr val="FF0000"/>
                </a:solidFill>
                <a:cs typeface="B Nazanin" panose="00000400000000000000" pitchFamily="2" charset="-78"/>
              </a:rPr>
              <a:t>دانشجو</a:t>
            </a:r>
            <a:r>
              <a:rPr lang="fa-IR" sz="2800" b="1" dirty="0" smtClean="0">
                <a:solidFill>
                  <a:schemeClr val="tx1"/>
                </a:solidFill>
                <a:cs typeface="B Nazanin" panose="00000400000000000000" pitchFamily="2" charset="-78"/>
              </a:rPr>
              <a:t>: </a:t>
            </a:r>
            <a:r>
              <a:rPr lang="fa-IR" sz="2800" b="1" dirty="0" err="1" smtClean="0">
                <a:solidFill>
                  <a:schemeClr val="tx1"/>
                </a:solidFill>
                <a:cs typeface="B Nazanin" panose="00000400000000000000" pitchFamily="2" charset="-78"/>
              </a:rPr>
              <a:t>منصوره</a:t>
            </a:r>
            <a:r>
              <a:rPr lang="fa-IR" sz="2800" b="1" dirty="0" smtClean="0">
                <a:solidFill>
                  <a:schemeClr val="tx1"/>
                </a:solidFill>
                <a:cs typeface="B Nazanin" panose="00000400000000000000" pitchFamily="2" charset="-78"/>
              </a:rPr>
              <a:t> پیامی</a:t>
            </a:r>
            <a:endParaRPr lang="en-US" sz="2800" b="1" dirty="0">
              <a:solidFill>
                <a:schemeClr val="tx1"/>
              </a:solidFill>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xmlns="" val="213156849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xmlns="" id="{94FF72B7-0438-3641-5939-75128934B0DF}"/>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14" name="TextBox 13">
            <a:extLst>
              <a:ext uri="{FF2B5EF4-FFF2-40B4-BE49-F238E27FC236}">
                <a16:creationId xmlns:a16="http://schemas.microsoft.com/office/drawing/2014/main" xmlns="" id="{DA664230-B133-5576-84FD-7F118A957ACD}"/>
              </a:ext>
            </a:extLst>
          </p:cNvPr>
          <p:cNvSpPr txBox="1"/>
          <p:nvPr/>
        </p:nvSpPr>
        <p:spPr>
          <a:xfrm>
            <a:off x="2851736" y="877493"/>
            <a:ext cx="8587408" cy="5062283"/>
          </a:xfrm>
          <a:prstGeom prst="rect">
            <a:avLst/>
          </a:prstGeom>
          <a:noFill/>
        </p:spPr>
        <p:txBody>
          <a:bodyPr wrap="square" rtlCol="0">
            <a:spAutoFit/>
          </a:bodyPr>
          <a:lstStyle/>
          <a:p>
            <a:pPr marL="0" marR="0" algn="just" rtl="1">
              <a:lnSpc>
                <a:spcPct val="107000"/>
              </a:lnSpc>
              <a:spcBef>
                <a:spcPts val="0"/>
              </a:spcBef>
              <a:spcAft>
                <a:spcPts val="800"/>
              </a:spcAft>
            </a:pPr>
            <a:r>
              <a:rPr lang="ar-SA" sz="2800" b="1" dirty="0">
                <a:solidFill>
                  <a:srgbClr val="1F2C8F"/>
                </a:solidFill>
                <a:latin typeface="Calibri" panose="020F0502020204030204" pitchFamily="34" charset="0"/>
                <a:cs typeface="B Nazanin" panose="00000400000000000000" pitchFamily="2" charset="-78"/>
              </a:rPr>
              <a:t>علل:</a:t>
            </a:r>
            <a:endParaRPr lang="en-US" sz="2800" b="1"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ضعف عضلات شکمی</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کوتاهی عضلات سوئز خاصره ای و راست رانی</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 مادرزادی</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افزایش کیفوز پشتی و افزایش لوردوز کمری به صورت جبرانی به دنبال آن</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استفاده از کفش پاشنه بلند</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دررفتگی مادرزادی ران به صورت دو طرفه</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 زایمان های مکرر</a:t>
            </a:r>
            <a:endParaRPr lang="en-US" sz="28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800" dirty="0">
                <a:solidFill>
                  <a:srgbClr val="1F2C8F"/>
                </a:solidFill>
                <a:latin typeface="Calibri" panose="020F0502020204030204" pitchFamily="34" charset="0"/>
                <a:cs typeface="B Nazanin" panose="00000400000000000000" pitchFamily="2" charset="-78"/>
              </a:rPr>
              <a:t>جابجایی مهره ها به سمت جلو </a:t>
            </a:r>
            <a:endParaRPr lang="en-US" sz="2800" dirty="0">
              <a:solidFill>
                <a:srgbClr val="1F2C8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6856810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lide Number Placeholder 217">
            <a:extLst>
              <a:ext uri="{FF2B5EF4-FFF2-40B4-BE49-F238E27FC236}">
                <a16:creationId xmlns:a16="http://schemas.microsoft.com/office/drawing/2014/main" xmlns="" id="{C29F391A-4647-2731-26B5-3B262D8730A1}"/>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61" name="TextBox 60">
            <a:extLst>
              <a:ext uri="{FF2B5EF4-FFF2-40B4-BE49-F238E27FC236}">
                <a16:creationId xmlns:a16="http://schemas.microsoft.com/office/drawing/2014/main" xmlns="" id="{1B15C99B-9944-CEAA-B861-D9BECEDC8708}"/>
              </a:ext>
            </a:extLst>
          </p:cNvPr>
          <p:cNvSpPr txBox="1"/>
          <p:nvPr/>
        </p:nvSpPr>
        <p:spPr>
          <a:xfrm>
            <a:off x="1100394" y="652727"/>
            <a:ext cx="9991211" cy="5552546"/>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عوارض </a:t>
            </a:r>
            <a:endParaRPr lang="en-US" sz="2400" b="1"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کشش رباط طولی-قدامی</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 تنگ شدن فضای خلفی دیسک </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تنگ شدن سوراخ های بین مهره ای که ممکن است عروق خونی مربوط به عصب یا خود عصب را تحت فشار قرار دهد به ویژه اگر تغییرات فرسایشی نیز در مورد وجود داشته باشد</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 نزدیک شدن سطوح فاست مفصلی به یکدیگر </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عدم تعادل عضلانی: تغییر شکل کمر گود در حالت ایستاده و نشسته عضلات خم کننده ران را در وضعیت کوتاه شده نگه میدارد. اما وضعیت نشسته موجب کشش عضلات ناحیه پشتی کمر میشود، را در حالت نشسته قوس کمر از بین می‌رود و صاف میشود. به همین دلیل کمر گود کوتاهی عضلات خم کننده ران شایع تر از کوتاهی عضلات پشت کمر است.</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کاهش فشار داخل شکمی به علت ضعف عضلات شکم </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ایجاد زمینه مناسب برای بروز آسیب در ناحیه کمر از جمله فتق دیسک</a:t>
            </a:r>
            <a:endParaRPr lang="en-US" sz="2400" dirty="0">
              <a:solidFill>
                <a:srgbClr val="1F2C8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24522697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xmlns="" id="{B964C6B0-844C-A964-2B74-46CF893E1381}"/>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42" name="TextBox 41">
            <a:extLst>
              <a:ext uri="{FF2B5EF4-FFF2-40B4-BE49-F238E27FC236}">
                <a16:creationId xmlns:a16="http://schemas.microsoft.com/office/drawing/2014/main" xmlns="" id="{19C33B6E-2BE4-D23C-96FB-ECA2D9911001}"/>
              </a:ext>
            </a:extLst>
          </p:cNvPr>
          <p:cNvSpPr txBox="1"/>
          <p:nvPr/>
        </p:nvSpPr>
        <p:spPr>
          <a:xfrm>
            <a:off x="702366" y="457200"/>
            <a:ext cx="10508046" cy="2447786"/>
          </a:xfrm>
          <a:prstGeom prst="rect">
            <a:avLst/>
          </a:prstGeom>
          <a:noFill/>
        </p:spPr>
        <p:txBody>
          <a:bodyPr wrap="square" rtlCol="0">
            <a:spAutoFit/>
          </a:bodyPr>
          <a:lstStyle/>
          <a:p>
            <a:pPr algn="just" rtl="1">
              <a:lnSpc>
                <a:spcPct val="107000"/>
              </a:lnSpc>
              <a:spcAft>
                <a:spcPts val="800"/>
              </a:spcAft>
            </a:pPr>
            <a:r>
              <a:rPr lang="ar-SA" sz="2400" dirty="0" smtClean="0">
                <a:solidFill>
                  <a:srgbClr val="1F2C8F"/>
                </a:solidFill>
                <a:latin typeface="Calibri" panose="020F0502020204030204" pitchFamily="34" charset="0"/>
                <a:cs typeface="B Nazanin" panose="00000400000000000000" pitchFamily="2" charset="-78"/>
              </a:rPr>
              <a:t>صافی </a:t>
            </a:r>
            <a:r>
              <a:rPr lang="ar-SA" sz="2400" dirty="0">
                <a:solidFill>
                  <a:srgbClr val="1F2C8F"/>
                </a:solidFill>
                <a:latin typeface="Calibri" panose="020F0502020204030204" pitchFamily="34" charset="0"/>
                <a:cs typeface="B Nazanin" panose="00000400000000000000" pitchFamily="2" charset="-78"/>
              </a:rPr>
              <a:t>کمر (کاهش گودی) </a:t>
            </a:r>
            <a:r>
              <a:rPr lang="en-US" sz="2400" dirty="0">
                <a:solidFill>
                  <a:srgbClr val="1F2C8F"/>
                </a:solidFill>
                <a:latin typeface="Calibri" panose="020F0502020204030204" pitchFamily="34" charset="0"/>
                <a:cs typeface="B Nazanin" panose="00000400000000000000" pitchFamily="2" charset="-78"/>
              </a:rPr>
              <a:t>: lumbar </a:t>
            </a:r>
            <a:r>
              <a:rPr lang="en-US" sz="2400" dirty="0" err="1">
                <a:solidFill>
                  <a:srgbClr val="1F2C8F"/>
                </a:solidFill>
                <a:latin typeface="Calibri" panose="020F0502020204030204" pitchFamily="34" charset="0"/>
                <a:cs typeface="B Nazanin" panose="00000400000000000000" pitchFamily="2" charset="-78"/>
              </a:rPr>
              <a:t>hyperlordosis</a:t>
            </a:r>
            <a:r>
              <a:rPr lang="en-US" sz="2400" dirty="0">
                <a:solidFill>
                  <a:srgbClr val="1F2C8F"/>
                </a:solidFill>
                <a:latin typeface="Calibri" panose="020F0502020204030204" pitchFamily="34" charset="0"/>
                <a:cs typeface="B Nazanin" panose="00000400000000000000" pitchFamily="2" charset="-78"/>
              </a:rPr>
              <a:t>  </a:t>
            </a:r>
            <a:r>
              <a:rPr lang="fa-IR" sz="2400" dirty="0">
                <a:solidFill>
                  <a:srgbClr val="1F2C8F"/>
                </a:solidFill>
                <a:latin typeface="Calibri" panose="020F0502020204030204" pitchFamily="34" charset="0"/>
                <a:cs typeface="B Nazanin" panose="00000400000000000000" pitchFamily="2" charset="-78"/>
              </a:rPr>
              <a:t> </a:t>
            </a:r>
            <a:r>
              <a:rPr lang="ar-SA" sz="2400" dirty="0">
                <a:solidFill>
                  <a:srgbClr val="1F2C8F"/>
                </a:solidFill>
                <a:latin typeface="Calibri" panose="020F0502020204030204" pitchFamily="34" charset="0"/>
                <a:cs typeface="B Nazanin" panose="00000400000000000000" pitchFamily="2" charset="-78"/>
              </a:rPr>
              <a:t>کمر به کاهش گودی کمر، به طوری که از حد طبیعی کمتر باشد صافی کمر می گویند. در این تغییر شکل زاویه کمری-خاجی کاهش می یابد و لگن، چرخش خلفی پیدا میکند. این وضعیت معمولاً بر اثر سعی در پنهان کردن اندازه ها کفل ها و سینه ایجاد میشود. این وضعیت همچنین در افراد مسن دیده میشود. افرادی که ساعت های زیادی در وضعیت نشسته یا خمیده به سر می برند. این افراد ممکن است ندانند که گودی کمر برای بدن لازم است.</a:t>
            </a:r>
            <a:endParaRPr lang="en-US" sz="2400" dirty="0">
              <a:solidFill>
                <a:srgbClr val="1F2C8F"/>
              </a:solidFill>
              <a:latin typeface="Calibri" panose="020F0502020204030204" pitchFamily="34" charset="0"/>
              <a:cs typeface="B Nazanin" panose="00000400000000000000" pitchFamily="2" charset="-78"/>
            </a:endParaRPr>
          </a:p>
          <a:p>
            <a:pPr algn="r" rtl="1"/>
            <a:endParaRPr lang="en-US" dirty="0"/>
          </a:p>
        </p:txBody>
      </p:sp>
      <p:sp>
        <p:nvSpPr>
          <p:cNvPr id="43" name="TextBox 42">
            <a:extLst>
              <a:ext uri="{FF2B5EF4-FFF2-40B4-BE49-F238E27FC236}">
                <a16:creationId xmlns:a16="http://schemas.microsoft.com/office/drawing/2014/main" xmlns="" id="{F4975E7B-7788-8C3E-83B7-C69A44AB3BF5}"/>
              </a:ext>
            </a:extLst>
          </p:cNvPr>
          <p:cNvSpPr txBox="1"/>
          <p:nvPr/>
        </p:nvSpPr>
        <p:spPr>
          <a:xfrm>
            <a:off x="844694" y="3644348"/>
            <a:ext cx="10365718" cy="2360390"/>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علل گودی کمر:</a:t>
            </a:r>
            <a:endParaRPr lang="en-US" sz="2400" b="1"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کوتاهی عضلات باز کننده ران (کوتاهی عضلات همسترینگ مورد نظر است) </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کوتاهی عضلات خم کننده تنه (کوتاهی عضلات راست شکمس)</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گرفتگی عضلات کمری که موجب کاهش گودی کمر میشود.</a:t>
            </a:r>
            <a:endParaRPr lang="en-US" sz="2400" dirty="0">
              <a:solidFill>
                <a:srgbClr val="1F2C8F"/>
              </a:solidFill>
              <a:latin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xmlns="" val="20119301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oyan\Desktop\New folder (2)\89.jpg"/>
          <p:cNvPicPr>
            <a:picLocks noChangeAspect="1" noChangeArrowheads="1"/>
          </p:cNvPicPr>
          <p:nvPr/>
        </p:nvPicPr>
        <p:blipFill>
          <a:blip r:embed="rId2"/>
          <a:srcRect/>
          <a:stretch>
            <a:fillRect/>
          </a:stretch>
        </p:blipFill>
        <p:spPr bwMode="auto">
          <a:xfrm>
            <a:off x="2648338" y="1280160"/>
            <a:ext cx="3635126" cy="5089176"/>
          </a:xfrm>
          <a:prstGeom prst="rect">
            <a:avLst/>
          </a:prstGeom>
          <a:noFill/>
        </p:spPr>
      </p:pic>
      <p:pic>
        <p:nvPicPr>
          <p:cNvPr id="13315" name="Picture 3" descr="C:\Users\Royan\Desktop\New folder (2)\index.jpg"/>
          <p:cNvPicPr>
            <a:picLocks noChangeAspect="1" noChangeArrowheads="1"/>
          </p:cNvPicPr>
          <p:nvPr/>
        </p:nvPicPr>
        <p:blipFill>
          <a:blip r:embed="rId3"/>
          <a:srcRect/>
          <a:stretch>
            <a:fillRect/>
          </a:stretch>
        </p:blipFill>
        <p:spPr bwMode="auto">
          <a:xfrm>
            <a:off x="6818813" y="1084217"/>
            <a:ext cx="3252382" cy="52851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laceholder 174">
            <a:extLst>
              <a:ext uri="{FF2B5EF4-FFF2-40B4-BE49-F238E27FC236}">
                <a16:creationId xmlns:a16="http://schemas.microsoft.com/office/drawing/2014/main" xmlns="" id="{1DECFA06-D307-B47D-DA95-31161374AD30}"/>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30" name="TextBox 29">
            <a:extLst>
              <a:ext uri="{FF2B5EF4-FFF2-40B4-BE49-F238E27FC236}">
                <a16:creationId xmlns:a16="http://schemas.microsoft.com/office/drawing/2014/main" xmlns="" id="{ED183513-D751-4F3E-B214-4D45E43E8079}"/>
              </a:ext>
            </a:extLst>
          </p:cNvPr>
          <p:cNvSpPr txBox="1"/>
          <p:nvPr/>
        </p:nvSpPr>
        <p:spPr>
          <a:xfrm>
            <a:off x="2851735" y="499607"/>
            <a:ext cx="8587409" cy="5829545"/>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عوارض کاهش گودی کمر: </a:t>
            </a:r>
            <a:endParaRPr lang="en-US" sz="2400" b="1"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قوس فیزیولوژیکی طبیعی کمر کاهش می یابد، عمل جذب شوک در ناحیه کمر نیز کم می شود برای پذیرش هرگونه آسیب کمی آمادگی می یابد.</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کشش رباط خلفی </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فضای دیسک در قسمت خلفی افزایش می یابد، افزایش فضا موجب می شود که هسته دیسک مایع اضافی را جذب کند. ممکن است وقتی فرد عمل باز کردن مهره های کمری را انجام میدهد هستی دیسکت شرایط خاصی بیرون بزند.</a:t>
            </a:r>
            <a:endParaRPr lang="en-US" sz="2400" dirty="0">
              <a:solidFill>
                <a:srgbClr val="1F2C8F"/>
              </a:solidFill>
              <a:latin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 تعادل عضلانی و هم میخورد.</a:t>
            </a:r>
            <a:endParaRPr lang="en-US" sz="2400" dirty="0">
              <a:solidFill>
                <a:srgbClr val="1F2C8F"/>
              </a:solidFill>
              <a:latin typeface="Calibri" panose="020F0502020204030204" pitchFamily="34" charset="0"/>
              <a:cs typeface="B Nazanin" panose="00000400000000000000" pitchFamily="2" charset="-78"/>
            </a:endParaRPr>
          </a:p>
          <a:p>
            <a:pPr marL="22860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الف- عضلات خم کننده تنه و باز کننده ران کوتاه می شوند </a:t>
            </a:r>
            <a:endParaRPr lang="en-US" sz="2400" dirty="0">
              <a:solidFill>
                <a:srgbClr val="1F2C8F"/>
              </a:solidFill>
              <a:latin typeface="Calibri" panose="020F0502020204030204" pitchFamily="34" charset="0"/>
              <a:cs typeface="B Nazanin" panose="00000400000000000000" pitchFamily="2" charset="-78"/>
            </a:endParaRPr>
          </a:p>
          <a:p>
            <a:pPr marL="22860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ب- طویل و ضعیف شدن عضلات باز کننده کمری و احتمالا عضلات خم کننده ران شایع ترین مورد یافت شده در این افراد کوتاهی عضلات باز کننده ران است که موجب چرخش خلفی لگن و هم خم شدن زانو میشود</a:t>
            </a:r>
            <a:endParaRPr lang="en-US" sz="2400" dirty="0">
              <a:solidFill>
                <a:srgbClr val="1F2C8F"/>
              </a:solidFill>
              <a:latin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xmlns="" val="25028879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oyan\Desktop\New folder (2)\Cat-Cow-Pose.jpg"/>
          <p:cNvPicPr>
            <a:picLocks noChangeAspect="1" noChangeArrowheads="1"/>
          </p:cNvPicPr>
          <p:nvPr/>
        </p:nvPicPr>
        <p:blipFill>
          <a:blip r:embed="rId2"/>
          <a:srcRect/>
          <a:stretch>
            <a:fillRect/>
          </a:stretch>
        </p:blipFill>
        <p:spPr bwMode="auto">
          <a:xfrm>
            <a:off x="209005" y="770707"/>
            <a:ext cx="5473337" cy="4424499"/>
          </a:xfrm>
          <a:prstGeom prst="rect">
            <a:avLst/>
          </a:prstGeom>
          <a:noFill/>
        </p:spPr>
      </p:pic>
      <p:pic>
        <p:nvPicPr>
          <p:cNvPr id="14340" name="Picture 4" descr="C:\Users\Royan\Desktop\New folder (2)\61664dd7-084c-4124-afde-d8af10fafeff.jpg"/>
          <p:cNvPicPr>
            <a:picLocks noChangeAspect="1" noChangeArrowheads="1"/>
          </p:cNvPicPr>
          <p:nvPr/>
        </p:nvPicPr>
        <p:blipFill>
          <a:blip r:embed="rId3"/>
          <a:srcRect/>
          <a:stretch>
            <a:fillRect/>
          </a:stretch>
        </p:blipFill>
        <p:spPr bwMode="auto">
          <a:xfrm>
            <a:off x="6035040" y="770706"/>
            <a:ext cx="5956662" cy="44244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lide Number Placeholder 373">
            <a:extLst>
              <a:ext uri="{FF2B5EF4-FFF2-40B4-BE49-F238E27FC236}">
                <a16:creationId xmlns:a16="http://schemas.microsoft.com/office/drawing/2014/main" xmlns="" id="{049B2870-98EC-2977-8CE4-A7AA3009991A}"/>
              </a:ext>
            </a:extLst>
          </p:cNvPr>
          <p:cNvSpPr>
            <a:spLocks noGrp="1"/>
          </p:cNvSpPr>
          <p:nvPr>
            <p:ph type="sldNum" sz="quarter" idx="12"/>
          </p:nvPr>
        </p:nvSpPr>
        <p:spPr/>
        <p:txBody>
          <a:bodyPr/>
          <a:lstStyle/>
          <a:p>
            <a:fld id="{48F63A3B-78C7-47BE-AE5E-E10140E04643}" type="slidenum">
              <a:rPr lang="en-US" smtClean="0"/>
              <a:pPr/>
              <a:t>16</a:t>
            </a:fld>
            <a:endParaRPr lang="en-US" dirty="0"/>
          </a:p>
        </p:txBody>
      </p:sp>
      <p:sp>
        <p:nvSpPr>
          <p:cNvPr id="46" name="TextBox 45">
            <a:extLst>
              <a:ext uri="{FF2B5EF4-FFF2-40B4-BE49-F238E27FC236}">
                <a16:creationId xmlns:a16="http://schemas.microsoft.com/office/drawing/2014/main" xmlns="" id="{5E98D86E-9627-69D3-7756-92F1AFF7D15B}"/>
              </a:ext>
            </a:extLst>
          </p:cNvPr>
          <p:cNvSpPr txBox="1"/>
          <p:nvPr/>
        </p:nvSpPr>
        <p:spPr>
          <a:xfrm>
            <a:off x="837405" y="607612"/>
            <a:ext cx="10601739" cy="2954655"/>
          </a:xfrm>
          <a:prstGeom prst="rect">
            <a:avLst/>
          </a:prstGeom>
          <a:noFill/>
        </p:spPr>
        <p:txBody>
          <a:bodyPr wrap="square" rtlCol="0">
            <a:spAutoFit/>
          </a:bodyPr>
          <a:lstStyle/>
          <a:p>
            <a:pPr algn="r" rtl="1"/>
            <a:endParaRPr lang="fa-IR" sz="2400" b="1" dirty="0">
              <a:solidFill>
                <a:srgbClr val="1F2C8F"/>
              </a:solidFill>
              <a:latin typeface="Calibri" panose="020F0502020204030204" pitchFamily="34" charset="0"/>
              <a:cs typeface="B Nazanin" panose="00000400000000000000" pitchFamily="2" charset="-78"/>
            </a:endParaRPr>
          </a:p>
          <a:p>
            <a:pPr algn="r" rtl="1"/>
            <a:r>
              <a:rPr lang="fa-IR" sz="2400" b="1" dirty="0">
                <a:solidFill>
                  <a:srgbClr val="1F2C8F"/>
                </a:solidFill>
                <a:latin typeface="Calibri" panose="020F0502020204030204" pitchFamily="34" charset="0"/>
                <a:cs typeface="B Nazanin" panose="00000400000000000000" pitchFamily="2" charset="-78"/>
              </a:rPr>
              <a:t>عملکرد عضلات ستون فقرات کمری :</a:t>
            </a:r>
          </a:p>
          <a:p>
            <a:pPr algn="just" rtl="1"/>
            <a:r>
              <a:rPr lang="ar-SA" sz="2400" dirty="0">
                <a:solidFill>
                  <a:srgbClr val="1F2C8F"/>
                </a:solidFill>
                <a:latin typeface="Calibri" panose="020F0502020204030204" pitchFamily="34" charset="0"/>
                <a:cs typeface="B Nazanin" panose="00000400000000000000" pitchFamily="2" charset="-78"/>
              </a:rPr>
              <a:t>عضله لاتیسموس دورسی:  عضله لاتیسیموس دورسی سطحی ترین عضله پشت بوده و از طریق فاشیای توراکولومبار اتصال وسیعی به زوائد خاری شش مهره تحتانی سینه ای دارد. کل زوائد خاری کمری و ساکروم و تاج خاصره دارد. اتصال عضله لتیموس دورسی به فاشیای توراکولومبار، مکانیسمی را برای این عضله فراهم می سازد تا از طریق آن روی راستای کمری-لگنی اثر بگذارد. انقباض عضله لتیموس دورسی باعث تولید نیروی اکستنشن در ستون فقرات شده و لگن را به تیلت قدامی میبرد.</a:t>
            </a:r>
            <a:endParaRPr lang="en-US" sz="2400" dirty="0">
              <a:solidFill>
                <a:srgbClr val="1F2C8F"/>
              </a:solidFill>
              <a:latin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xmlns="" val="16004945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pPr/>
              <a:t>17</a:t>
            </a:fld>
            <a:endParaRPr lang="en-US" dirty="0"/>
          </a:p>
        </p:txBody>
      </p:sp>
      <p:pic>
        <p:nvPicPr>
          <p:cNvPr id="11266" name="Picture 2" descr="C:\Users\Royan\Desktop\New folder\IMG-20221130-WA0007.jpg"/>
          <p:cNvPicPr>
            <a:picLocks noChangeAspect="1" noChangeArrowheads="1"/>
          </p:cNvPicPr>
          <p:nvPr/>
        </p:nvPicPr>
        <p:blipFill>
          <a:blip r:embed="rId2"/>
          <a:srcRect/>
          <a:stretch>
            <a:fillRect/>
          </a:stretch>
        </p:blipFill>
        <p:spPr bwMode="auto">
          <a:xfrm>
            <a:off x="314815" y="295275"/>
            <a:ext cx="10789920" cy="62674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5058AE03-D409-0714-CCED-4548A9C92023}"/>
              </a:ext>
            </a:extLst>
          </p:cNvPr>
          <p:cNvSpPr>
            <a:spLocks noGrp="1"/>
          </p:cNvSpPr>
          <p:nvPr>
            <p:ph type="sldNum" sz="quarter" idx="12"/>
          </p:nvPr>
        </p:nvSpPr>
        <p:spPr/>
        <p:txBody>
          <a:bodyPr/>
          <a:lstStyle/>
          <a:p>
            <a:fld id="{48F63A3B-78C7-47BE-AE5E-E10140E04643}" type="slidenum">
              <a:rPr lang="en-US" smtClean="0"/>
              <a:pPr/>
              <a:t>18</a:t>
            </a:fld>
            <a:endParaRPr lang="en-US" dirty="0"/>
          </a:p>
        </p:txBody>
      </p:sp>
      <p:sp>
        <p:nvSpPr>
          <p:cNvPr id="17" name="TextBox 16">
            <a:extLst>
              <a:ext uri="{FF2B5EF4-FFF2-40B4-BE49-F238E27FC236}">
                <a16:creationId xmlns:a16="http://schemas.microsoft.com/office/drawing/2014/main" xmlns="" id="{4BB1910F-C930-6858-F220-7B332A8D68E2}"/>
              </a:ext>
            </a:extLst>
          </p:cNvPr>
          <p:cNvSpPr txBox="1"/>
          <p:nvPr/>
        </p:nvSpPr>
        <p:spPr>
          <a:xfrm>
            <a:off x="3750366" y="1484244"/>
            <a:ext cx="7885044" cy="4731423"/>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اگر این عضله کوتاه باشد هنگامی که فلکشن شانه موجب کشیده شدن عضله در محدوده طولش می شود پشت به عنوان یک حرکت جبرانی به اکستنشن می رود.</a:t>
            </a:r>
            <a:endParaRPr lang="fa-IR" sz="2400" b="1" dirty="0">
              <a:solidFill>
                <a:srgbClr val="1F2C8F"/>
              </a:solidFill>
              <a:latin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endParaRPr lang="en-US" sz="2400" b="1" dirty="0">
              <a:solidFill>
                <a:srgbClr val="1F2C8F"/>
              </a:solidFill>
              <a:latin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عضلات راست کننده ستون فقرات:</a:t>
            </a:r>
            <a:endParaRPr lang="en-US" sz="2400" b="1" dirty="0">
              <a:solidFill>
                <a:srgbClr val="1F2C8F"/>
              </a:solidFill>
              <a:latin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عضلاتی که گروه راست کننده ستون فقرات تشکیل میدهند، شامل ایلیوکوستالیس که خارجی ترین (لترال) عضله است. لانگیسیموس اسپاینالیس و داخلی ترین (مدیال) عضله گروه است، می باشد. مجموعه ای از عضلات طویل و بزرگ پشت که در بین خط میانی و زوایای دنده ها قرار گرفتند عضلات راست کننده ستون فقرات هستند </a:t>
            </a:r>
            <a:endParaRPr lang="en-US" sz="2400" dirty="0">
              <a:solidFill>
                <a:srgbClr val="1F2C8F"/>
              </a:solidFill>
              <a:latin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xmlns="" val="317028039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19</a:t>
            </a:fld>
            <a:endParaRPr lang="en-US" dirty="0"/>
          </a:p>
        </p:txBody>
      </p:sp>
      <p:pic>
        <p:nvPicPr>
          <p:cNvPr id="7170" name="Picture 2" descr="C:\Users\Royan\Desktop\New folder\IMG-20221130-WA0019.jpg"/>
          <p:cNvPicPr>
            <a:picLocks noChangeAspect="1" noChangeArrowheads="1"/>
          </p:cNvPicPr>
          <p:nvPr/>
        </p:nvPicPr>
        <p:blipFill>
          <a:blip r:embed="rId2"/>
          <a:srcRect/>
          <a:stretch>
            <a:fillRect/>
          </a:stretch>
        </p:blipFill>
        <p:spPr bwMode="auto">
          <a:xfrm>
            <a:off x="4210920" y="457200"/>
            <a:ext cx="6734448" cy="59861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0CC0CAF-8507-3D7A-6630-20C7A7E9B03B}"/>
              </a:ext>
            </a:extLst>
          </p:cNvPr>
          <p:cNvSpPr txBox="1"/>
          <p:nvPr/>
        </p:nvSpPr>
        <p:spPr>
          <a:xfrm>
            <a:off x="686463" y="960375"/>
            <a:ext cx="6310685" cy="4937249"/>
          </a:xfrm>
          <a:prstGeom prst="rect">
            <a:avLst/>
          </a:prstGeom>
          <a:noFill/>
        </p:spPr>
        <p:txBody>
          <a:bodyPr wrap="square" rtlCol="0">
            <a:spAutoFit/>
          </a:bodyPr>
          <a:lstStyle/>
          <a:p>
            <a:pPr marL="0" marR="0" algn="just" rtl="1">
              <a:lnSpc>
                <a:spcPct val="107000"/>
              </a:lnSpc>
              <a:spcBef>
                <a:spcPts val="0"/>
              </a:spcBef>
              <a:spcAft>
                <a:spcPts val="800"/>
              </a:spcAft>
            </a:pPr>
            <a:r>
              <a:rPr lang="ar-SA" sz="36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مهره های کمری</a:t>
            </a:r>
            <a:r>
              <a:rPr lang="en-US" sz="36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a:t>
            </a:r>
            <a:endParaRPr lang="en-US" sz="3600" b="1" dirty="0">
              <a:solidFill>
                <a:srgbClr val="1F2C8F"/>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36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این مهره ها دارای تنه ی نسبتاً بزرگ، سوراخ سه گوش، زائده های عرضی باریک و بلند (زائده های عرضی مهره پنجم کمر ضخیم است) و زائد خواری چهارگوش هستند تعداد مهره های کمری </a:t>
            </a:r>
            <a:r>
              <a:rPr lang="fa-IR" sz="36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۵</a:t>
            </a:r>
            <a:r>
              <a:rPr lang="ar-SA" sz="36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قطعه است. بعد از مهره های کمری مهره های خاجی و دنبالچه قرار دارند.</a:t>
            </a:r>
            <a:endParaRPr lang="en-US" sz="3600" dirty="0">
              <a:solidFill>
                <a:srgbClr val="1F2C8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5553180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5058AE03-D409-0714-CCED-4548A9C92023}"/>
              </a:ext>
            </a:extLst>
          </p:cNvPr>
          <p:cNvSpPr>
            <a:spLocks noGrp="1"/>
          </p:cNvSpPr>
          <p:nvPr>
            <p:ph type="sldNum" sz="quarter" idx="12"/>
          </p:nvPr>
        </p:nvSpPr>
        <p:spPr/>
        <p:txBody>
          <a:bodyPr/>
          <a:lstStyle/>
          <a:p>
            <a:fld id="{48F63A3B-78C7-47BE-AE5E-E10140E04643}" type="slidenum">
              <a:rPr lang="en-US" smtClean="0"/>
              <a:pPr/>
              <a:t>20</a:t>
            </a:fld>
            <a:endParaRPr lang="en-US" dirty="0"/>
          </a:p>
        </p:txBody>
      </p:sp>
      <p:sp>
        <p:nvSpPr>
          <p:cNvPr id="17" name="TextBox 16">
            <a:extLst>
              <a:ext uri="{FF2B5EF4-FFF2-40B4-BE49-F238E27FC236}">
                <a16:creationId xmlns:a16="http://schemas.microsoft.com/office/drawing/2014/main" xmlns="" id="{4BB1910F-C930-6858-F220-7B332A8D68E2}"/>
              </a:ext>
            </a:extLst>
          </p:cNvPr>
          <p:cNvSpPr txBox="1"/>
          <p:nvPr/>
        </p:nvSpPr>
        <p:spPr>
          <a:xfrm>
            <a:off x="3750366" y="1722783"/>
            <a:ext cx="7885044" cy="3340723"/>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عضله مولتی فیدوس:</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گرچه عضله مولتی فیدوس جز عضلات ترانسورس اسپاینالیس محسوب می شود اما نامگذاری این عضله این حقیقت را مدنظر قرار نداده است که این عضله از سطح پشتی استخوان خاجی لیگامنت ساکرو توبوس آپونوروز راست کننده ستون فقرات، خار خاصره ای خلفی فوقانی و لیگامنت های ساکروایلیاک خلفی منشأ گرفته است. عضله مولتی فیدوس سطح استخوان خاجی را پوشانده و سپس به سمت بالا داخل رفته تا به زوائد خاری مهره های خاجی کمر متصل شود </a:t>
            </a:r>
          </a:p>
          <a:p>
            <a:pPr algn="r" rtl="1"/>
            <a:endParaRPr lang="en-US" dirty="0"/>
          </a:p>
        </p:txBody>
      </p:sp>
    </p:spTree>
    <p:extLst>
      <p:ext uri="{BB962C8B-B14F-4D97-AF65-F5344CB8AC3E}">
        <p14:creationId xmlns:p14="http://schemas.microsoft.com/office/powerpoint/2010/main" xmlns="" val="30094175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21</a:t>
            </a:fld>
            <a:endParaRPr lang="en-US" dirty="0"/>
          </a:p>
        </p:txBody>
      </p:sp>
      <p:pic>
        <p:nvPicPr>
          <p:cNvPr id="2050" name="Picture 2" descr="C:\Users\Royan\Desktop\New folder\IMG-20221130-WA0018.jpg"/>
          <p:cNvPicPr>
            <a:picLocks noChangeAspect="1" noChangeArrowheads="1"/>
          </p:cNvPicPr>
          <p:nvPr/>
        </p:nvPicPr>
        <p:blipFill>
          <a:blip r:embed="rId2"/>
          <a:srcRect/>
          <a:stretch>
            <a:fillRect/>
          </a:stretch>
        </p:blipFill>
        <p:spPr bwMode="auto">
          <a:xfrm>
            <a:off x="5643155" y="217713"/>
            <a:ext cx="3824968" cy="611994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5058AE03-D409-0714-CCED-4548A9C92023}"/>
              </a:ext>
            </a:extLst>
          </p:cNvPr>
          <p:cNvSpPr>
            <a:spLocks noGrp="1"/>
          </p:cNvSpPr>
          <p:nvPr>
            <p:ph type="sldNum" sz="quarter" idx="12"/>
          </p:nvPr>
        </p:nvSpPr>
        <p:spPr/>
        <p:txBody>
          <a:bodyPr/>
          <a:lstStyle/>
          <a:p>
            <a:fld id="{48F63A3B-78C7-47BE-AE5E-E10140E04643}" type="slidenum">
              <a:rPr lang="en-US" smtClean="0"/>
              <a:pPr/>
              <a:t>22</a:t>
            </a:fld>
            <a:endParaRPr lang="en-US" dirty="0"/>
          </a:p>
        </p:txBody>
      </p:sp>
      <p:sp>
        <p:nvSpPr>
          <p:cNvPr id="17" name="TextBox 16">
            <a:extLst>
              <a:ext uri="{FF2B5EF4-FFF2-40B4-BE49-F238E27FC236}">
                <a16:creationId xmlns:a16="http://schemas.microsoft.com/office/drawing/2014/main" xmlns="" id="{4BB1910F-C930-6858-F220-7B332A8D68E2}"/>
              </a:ext>
            </a:extLst>
          </p:cNvPr>
          <p:cNvSpPr txBox="1"/>
          <p:nvPr/>
        </p:nvSpPr>
        <p:spPr>
          <a:xfrm>
            <a:off x="3750366" y="1722783"/>
            <a:ext cx="7885044" cy="3340723"/>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عضله بین خاری و بین عرضی:</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همانگونه که از نام آن برمی‌آید عضلات بین خارجی و بین عرضی عضلات کوچکی هستند که بین زوائد خاری و عرضی مهره ها قرار گرفتند. عقیده بر این است عضلات بین خاری در اکستنشن مشارکت می نمایند عضلات بین عرضی اکستنشن و فلکشن جانبی را تحت تاثیر قرار می دهند. از آنجایی که این عضلات کوچک می باشند مشارکت این عضلات در این حرکات محدود است ۴  تا ۷ برابر عضله مولتی فیدوس دوک های عضلانی دارد.</a:t>
            </a:r>
          </a:p>
          <a:p>
            <a:pPr algn="r" rtl="1"/>
            <a:endParaRPr lang="en-US" dirty="0"/>
          </a:p>
        </p:txBody>
      </p:sp>
    </p:spTree>
    <p:extLst>
      <p:ext uri="{BB962C8B-B14F-4D97-AF65-F5344CB8AC3E}">
        <p14:creationId xmlns:p14="http://schemas.microsoft.com/office/powerpoint/2010/main" xmlns="" val="335932157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23</a:t>
            </a:fld>
            <a:endParaRPr lang="en-US" dirty="0"/>
          </a:p>
        </p:txBody>
      </p:sp>
      <p:pic>
        <p:nvPicPr>
          <p:cNvPr id="3074" name="Picture 2" descr="C:\Users\Royan\Desktop\New folder\IMG-20221130-WA0016.jpg"/>
          <p:cNvPicPr>
            <a:picLocks noGrp="1" noChangeAspect="1" noChangeArrowheads="1"/>
          </p:cNvPicPr>
          <p:nvPr>
            <p:ph sz="half" idx="2"/>
          </p:nvPr>
        </p:nvPicPr>
        <p:blipFill>
          <a:blip r:embed="rId2"/>
          <a:srcRect/>
          <a:stretch>
            <a:fillRect/>
          </a:stretch>
        </p:blipFill>
        <p:spPr bwMode="auto">
          <a:xfrm>
            <a:off x="3427300" y="731520"/>
            <a:ext cx="4042690" cy="5314019"/>
          </a:xfrm>
          <a:prstGeom prst="rect">
            <a:avLst/>
          </a:prstGeom>
          <a:noFill/>
        </p:spPr>
      </p:pic>
      <p:pic>
        <p:nvPicPr>
          <p:cNvPr id="3075" name="Picture 3" descr="C:\Users\Royan\Desktop\New folder\IMG-20221130-WA0017.jpg"/>
          <p:cNvPicPr>
            <a:picLocks noGrp="1" noChangeAspect="1" noChangeArrowheads="1"/>
          </p:cNvPicPr>
          <p:nvPr>
            <p:ph sz="quarter" idx="4"/>
          </p:nvPr>
        </p:nvPicPr>
        <p:blipFill>
          <a:blip r:embed="rId3"/>
          <a:srcRect/>
          <a:stretch>
            <a:fillRect/>
          </a:stretch>
        </p:blipFill>
        <p:spPr bwMode="auto">
          <a:xfrm>
            <a:off x="7738634" y="731520"/>
            <a:ext cx="3965686" cy="531401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5058AE03-D409-0714-CCED-4548A9C92023}"/>
              </a:ext>
            </a:extLst>
          </p:cNvPr>
          <p:cNvSpPr>
            <a:spLocks noGrp="1"/>
          </p:cNvSpPr>
          <p:nvPr>
            <p:ph type="sldNum" sz="quarter" idx="12"/>
          </p:nvPr>
        </p:nvSpPr>
        <p:spPr/>
        <p:txBody>
          <a:bodyPr/>
          <a:lstStyle/>
          <a:p>
            <a:fld id="{48F63A3B-78C7-47BE-AE5E-E10140E04643}" type="slidenum">
              <a:rPr lang="en-US" smtClean="0"/>
              <a:pPr/>
              <a:t>24</a:t>
            </a:fld>
            <a:endParaRPr lang="en-US" dirty="0"/>
          </a:p>
        </p:txBody>
      </p:sp>
      <p:sp>
        <p:nvSpPr>
          <p:cNvPr id="17" name="TextBox 16">
            <a:extLst>
              <a:ext uri="{FF2B5EF4-FFF2-40B4-BE49-F238E27FC236}">
                <a16:creationId xmlns:a16="http://schemas.microsoft.com/office/drawing/2014/main" xmlns="" id="{4BB1910F-C930-6858-F220-7B332A8D68E2}"/>
              </a:ext>
            </a:extLst>
          </p:cNvPr>
          <p:cNvSpPr txBox="1"/>
          <p:nvPr/>
        </p:nvSpPr>
        <p:spPr>
          <a:xfrm>
            <a:off x="3882888" y="1113183"/>
            <a:ext cx="7885044" cy="4921412"/>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عضله مربع کمری:</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اگرچه عضله مربع کمری به طور چشمگیری کوچکتر از اکستنسور های پشتی است اما نحوه اتصالات آن بیانگر این نکته است که عضله مربع کمری نقش مهمی در حرکت کمری-لگنی به ویژه در ثبات بخشی به ستون فقرات برعهده دارد. یک بخش از این عضله هم به تاج خاصره و هم به زوائد عرضی متصل است در حالی که بخش دیگر آن از تاج خاصره به دنده ها کشیده شده است. عضله مربع کمری مربع کمری به صورت مطلوبی قرار گرفته است تا بتواند از طریق انقباض برونگرا فلکشن جابجا به سمت مقابل را کنترل کرده و از این طریق انقباض درونگرا بازگشت از فلکشن جالبی را کنترل نماید. این عضله همچنین به شکلی قرار گرفته است تا بتواند در حرکت چرخشی که بین لگن و ستون فقرات به هنگام راه رفتن اتفاق می افتد نقش ایفا نماید </a:t>
            </a:r>
          </a:p>
          <a:p>
            <a:pPr algn="r" rtl="1"/>
            <a:endParaRPr lang="en-US" dirty="0"/>
          </a:p>
        </p:txBody>
      </p:sp>
    </p:spTree>
    <p:extLst>
      <p:ext uri="{BB962C8B-B14F-4D97-AF65-F5344CB8AC3E}">
        <p14:creationId xmlns:p14="http://schemas.microsoft.com/office/powerpoint/2010/main" xmlns="" val="270413695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25</a:t>
            </a:fld>
            <a:endParaRPr lang="en-US" dirty="0"/>
          </a:p>
        </p:txBody>
      </p:sp>
      <p:pic>
        <p:nvPicPr>
          <p:cNvPr id="4098" name="Picture 2" descr="C:\Users\Royan\Desktop\New folder\IMG-20221130-WA0015.jpg"/>
          <p:cNvPicPr>
            <a:picLocks noChangeAspect="1" noChangeArrowheads="1"/>
          </p:cNvPicPr>
          <p:nvPr/>
        </p:nvPicPr>
        <p:blipFill>
          <a:blip r:embed="rId2"/>
          <a:srcRect/>
          <a:stretch>
            <a:fillRect/>
          </a:stretch>
        </p:blipFill>
        <p:spPr bwMode="auto">
          <a:xfrm>
            <a:off x="4536621" y="457200"/>
            <a:ext cx="6048103" cy="604810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xmlns="" id="{5058AE03-D409-0714-CCED-4548A9C92023}"/>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17" name="TextBox 16">
            <a:extLst>
              <a:ext uri="{FF2B5EF4-FFF2-40B4-BE49-F238E27FC236}">
                <a16:creationId xmlns:a16="http://schemas.microsoft.com/office/drawing/2014/main" xmlns="" id="{4BB1910F-C930-6858-F220-7B332A8D68E2}"/>
              </a:ext>
            </a:extLst>
          </p:cNvPr>
          <p:cNvSpPr txBox="1"/>
          <p:nvPr/>
        </p:nvSpPr>
        <p:spPr>
          <a:xfrm>
            <a:off x="4047876" y="1219200"/>
            <a:ext cx="7885044" cy="2961132"/>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عضله ایلیوپسواس:</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سر ثابت عضله ایلیوپسواس سطوح قدامی زوائد عرضی تمامی مهره های کمری کناره های جسم مهره ها و دیسک‌های بین مهره‌ای، آخرین مهره سینه ای و تمام مهره های کمری است. عمل عضله ایلیوپسواس فلکشن ران است هنگامی که اتصالات سطح پروگزیمال ثابت شوند ران به سمت سینه حرکت می کند. زمانیکه اتصالات دیستال ثابت شوند، ران از طریق حرکت ستون فقرات و لگن به سمت ران در وضعیت فلکشن قرار میگیرد. </a:t>
            </a:r>
            <a:endParaRPr lang="en-US" dirty="0"/>
          </a:p>
        </p:txBody>
      </p:sp>
    </p:spTree>
    <p:extLst>
      <p:ext uri="{BB962C8B-B14F-4D97-AF65-F5344CB8AC3E}">
        <p14:creationId xmlns:p14="http://schemas.microsoft.com/office/powerpoint/2010/main" xmlns="" val="4925731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27</a:t>
            </a:fld>
            <a:endParaRPr lang="en-US" dirty="0"/>
          </a:p>
        </p:txBody>
      </p:sp>
      <p:pic>
        <p:nvPicPr>
          <p:cNvPr id="5122" name="Picture 2" descr="C:\Users\Royan\Desktop\New folder\IMG-20221130-WA0014.jpg"/>
          <p:cNvPicPr>
            <a:picLocks noChangeAspect="1" noChangeArrowheads="1"/>
          </p:cNvPicPr>
          <p:nvPr/>
        </p:nvPicPr>
        <p:blipFill>
          <a:blip r:embed="rId2"/>
          <a:srcRect/>
          <a:stretch>
            <a:fillRect/>
          </a:stretch>
        </p:blipFill>
        <p:spPr bwMode="auto">
          <a:xfrm>
            <a:off x="4506686" y="457199"/>
            <a:ext cx="5995851" cy="607127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101">
            <a:extLst>
              <a:ext uri="{FF2B5EF4-FFF2-40B4-BE49-F238E27FC236}">
                <a16:creationId xmlns:a16="http://schemas.microsoft.com/office/drawing/2014/main" xmlns="" id="{51BDF1B8-4D26-9C08-3102-6224AA6A4D20}"/>
              </a:ext>
            </a:extLst>
          </p:cNvPr>
          <p:cNvSpPr>
            <a:spLocks noGrp="1"/>
          </p:cNvSpPr>
          <p:nvPr>
            <p:ph type="sldNum" sz="quarter" idx="12"/>
          </p:nvPr>
        </p:nvSpPr>
        <p:spPr/>
        <p:txBody>
          <a:bodyPr/>
          <a:lstStyle/>
          <a:p>
            <a:fld id="{48F63A3B-78C7-47BE-AE5E-E10140E04643}" type="slidenum">
              <a:rPr lang="en-US" smtClean="0"/>
              <a:pPr/>
              <a:t>28</a:t>
            </a:fld>
            <a:endParaRPr lang="en-US" dirty="0"/>
          </a:p>
        </p:txBody>
      </p:sp>
      <p:sp>
        <p:nvSpPr>
          <p:cNvPr id="29" name="TextBox 28">
            <a:extLst>
              <a:ext uri="{FF2B5EF4-FFF2-40B4-BE49-F238E27FC236}">
                <a16:creationId xmlns:a16="http://schemas.microsoft.com/office/drawing/2014/main" xmlns="" id="{C3E9E266-FD44-399E-8429-D593A5307D80}"/>
              </a:ext>
            </a:extLst>
          </p:cNvPr>
          <p:cNvSpPr txBox="1"/>
          <p:nvPr/>
        </p:nvSpPr>
        <p:spPr>
          <a:xfrm>
            <a:off x="1022935" y="1245485"/>
            <a:ext cx="10522226" cy="4367029"/>
          </a:xfrm>
          <a:prstGeom prst="rect">
            <a:avLst/>
          </a:prstGeom>
          <a:noFill/>
        </p:spPr>
        <p:txBody>
          <a:bodyPr wrap="square" rtlCol="0">
            <a:spAutoFit/>
          </a:bodyPr>
          <a:lstStyle/>
          <a:p>
            <a:pPr algn="just" rtl="1">
              <a:lnSpc>
                <a:spcPct val="107000"/>
              </a:lnSpc>
              <a:spcAft>
                <a:spcPts val="800"/>
              </a:spcAft>
            </a:pPr>
            <a:r>
              <a:rPr lang="ar-SA" sz="2400" b="1" dirty="0">
                <a:solidFill>
                  <a:srgbClr val="1F2C8F"/>
                </a:solidFill>
                <a:latin typeface="Calibri" panose="020F0502020204030204" pitchFamily="34" charset="0"/>
                <a:cs typeface="B Nazanin" panose="00000400000000000000" pitchFamily="2" charset="-78"/>
              </a:rPr>
              <a:t>مشکلات خاص مربوط به درد تشخیص های رادیولوژیکی که به طور شایعی همزمان با سندروم چرخش اکستنشن روی میدهد شامل </a:t>
            </a:r>
            <a:endParaRPr lang="en-US" sz="2400" b="1"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سندروم فاست </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تنگی کانال نخاعی</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اسپوندیلولیستزیس </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بی ثباتی ستون فقرات </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بیماری دژنراتیو دیسک</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استئوآرتریت ستون فقرات کمری</a:t>
            </a:r>
            <a:endParaRPr lang="en-US" sz="2400" dirty="0">
              <a:solidFill>
                <a:srgbClr val="1F2C8F"/>
              </a:solidFill>
              <a:latin typeface="Calibri" panose="020F0502020204030204" pitchFamily="34" charset="0"/>
              <a:cs typeface="B Nazanin" panose="00000400000000000000" pitchFamily="2" charset="-78"/>
            </a:endParaRPr>
          </a:p>
          <a:p>
            <a:pPr lvl="0" indent="-342900" algn="just" rtl="1">
              <a:lnSpc>
                <a:spcPct val="107000"/>
              </a:lnSpc>
              <a:spcAft>
                <a:spcPts val="800"/>
              </a:spcAft>
              <a:buFont typeface="+mj-lt"/>
              <a:buAutoNum type="arabicPeriod"/>
            </a:pPr>
            <a:r>
              <a:rPr lang="ar-SA" sz="2400" dirty="0">
                <a:solidFill>
                  <a:srgbClr val="1F2C8F"/>
                </a:solidFill>
                <a:latin typeface="Calibri" panose="020F0502020204030204" pitchFamily="34" charset="0"/>
                <a:cs typeface="B Nazanin" panose="00000400000000000000" pitchFamily="2" charset="-78"/>
              </a:rPr>
              <a:t>فتق دیسک بین مهره ای</a:t>
            </a:r>
            <a:endParaRPr lang="en-US" sz="2400" dirty="0">
              <a:solidFill>
                <a:srgbClr val="1F2C8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24990447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29</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03582" y="1561052"/>
            <a:ext cx="7871792" cy="3735895"/>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سندروم فاست:</a:t>
            </a:r>
            <a:endParaRPr lang="en-US" sz="2400" b="1" dirty="0">
              <a:solidFill>
                <a:srgbClr val="1F2C8F"/>
              </a:solidFill>
              <a:latin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سندروم فاست که به طور معمول در شروع شرایط دژنراتیو ستون فقرات اتفاق می افتد یک شرایط تروماتیک دژنراتیو  و التهابی در مفاصل ستون فقرات است که پس از تحریک ساختارهای کپسولی مفصل کهبه  میزان زیادی از عصب دهی شده اند رخ می دهد. معمولاً شکایت مربوط به درد به هنگام بی فعالیت ای طولانی مدت، بهبودی با افزایش فعالیت، لنا شاید بازگشت علائم پس از فعالیت است. به همراه حرکات ناگهانی ممکن است درد تیز و موقتی رخ دهد اما این علایم در قالب الگوی رادیکولار نیستند.</a:t>
            </a:r>
            <a:endParaRPr lang="en-US" sz="2400" dirty="0">
              <a:solidFill>
                <a:srgbClr val="1F2C8F"/>
              </a:solidFill>
              <a:latin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xmlns="" val="948181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yan\Desktop\New folder\IMG_7103.jpg"/>
          <p:cNvPicPr>
            <a:picLocks noChangeAspect="1" noChangeArrowheads="1"/>
          </p:cNvPicPr>
          <p:nvPr/>
        </p:nvPicPr>
        <p:blipFill>
          <a:blip r:embed="rId2"/>
          <a:srcRect/>
          <a:stretch>
            <a:fillRect/>
          </a:stretch>
        </p:blipFill>
        <p:spPr bwMode="auto">
          <a:xfrm>
            <a:off x="22416246" y="-25800421"/>
            <a:ext cx="28775026" cy="21640800"/>
          </a:xfrm>
          <a:prstGeom prst="rect">
            <a:avLst/>
          </a:prstGeom>
          <a:noFill/>
        </p:spPr>
      </p:pic>
      <p:pic>
        <p:nvPicPr>
          <p:cNvPr id="1027" name="Picture 3" descr="C:\Users\Royan\Desktop\New folder (2)\59.jpg"/>
          <p:cNvPicPr>
            <a:picLocks noChangeAspect="1" noChangeArrowheads="1"/>
          </p:cNvPicPr>
          <p:nvPr/>
        </p:nvPicPr>
        <p:blipFill>
          <a:blip r:embed="rId3"/>
          <a:srcRect/>
          <a:stretch>
            <a:fillRect/>
          </a:stretch>
        </p:blipFill>
        <p:spPr bwMode="auto">
          <a:xfrm>
            <a:off x="1062318" y="940455"/>
            <a:ext cx="6087596" cy="460109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pPr/>
              <a:t>30</a:t>
            </a:fld>
            <a:endParaRPr lang="en-US" dirty="0"/>
          </a:p>
        </p:txBody>
      </p:sp>
      <p:pic>
        <p:nvPicPr>
          <p:cNvPr id="6146" name="Picture 2" descr="C:\Users\Royan\Desktop\New folder\IMG-20221130-WA0013.jpg"/>
          <p:cNvPicPr>
            <a:picLocks noChangeAspect="1" noChangeArrowheads="1"/>
          </p:cNvPicPr>
          <p:nvPr/>
        </p:nvPicPr>
        <p:blipFill>
          <a:blip r:embed="rId2"/>
          <a:srcRect/>
          <a:stretch>
            <a:fillRect/>
          </a:stretch>
        </p:blipFill>
        <p:spPr bwMode="auto">
          <a:xfrm>
            <a:off x="3174273" y="457199"/>
            <a:ext cx="4976949" cy="622334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31</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636104" y="795076"/>
            <a:ext cx="7871792" cy="4526239"/>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تنگی کانال نخاعی:</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عبارت اس باریک شدن کانال نخاعی یا فورامن بین مهره ای است که منجر به علائم مبهم و غیر معمول خواهد شد این اختلال ناشی از ترکیب دژنراسیون دیسک، آرتیت و نیمه دررفتگی است. به طور معمول این بیماری در افراد ۶۵ سال به بالا رخ می دهد اما بعضی از مطالعات از وقوع آن در بیماران ۴۰سال خبر می دهد ویژگی های کلاسیک تنگی کانال نخاعی عبارت است از وجود علائم هنگام ایستادن یا راه رفتن و تقریباً کاهش فوری علائم هنگام نشستن است. بیمار مبتلا به تنگی کانال نخاعی و قادر است با کاهش وزن وارد بر روی ستون فقرات و انداختن وزن روی دست ها و بالا تنه با تکیه به یک وسیله حمایتی نظیر چرخ دستی خرید، با حداقل بایستد یا راه برود.</a:t>
            </a:r>
          </a:p>
          <a:p>
            <a:pPr algn="r" rtl="1"/>
            <a:endParaRPr lang="en-US" dirty="0"/>
          </a:p>
        </p:txBody>
      </p:sp>
    </p:spTree>
    <p:extLst>
      <p:ext uri="{BB962C8B-B14F-4D97-AF65-F5344CB8AC3E}">
        <p14:creationId xmlns:p14="http://schemas.microsoft.com/office/powerpoint/2010/main" xmlns="" val="164365903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pPr/>
              <a:t>32</a:t>
            </a:fld>
            <a:endParaRPr lang="en-US" dirty="0"/>
          </a:p>
        </p:txBody>
      </p:sp>
      <p:pic>
        <p:nvPicPr>
          <p:cNvPr id="8194" name="Picture 2" descr="C:\Users\Royan\Desktop\New folder\IMG-20221130-WA0012.jpg"/>
          <p:cNvPicPr>
            <a:picLocks noChangeAspect="1" noChangeArrowheads="1"/>
          </p:cNvPicPr>
          <p:nvPr/>
        </p:nvPicPr>
        <p:blipFill>
          <a:blip r:embed="rId2"/>
          <a:srcRect/>
          <a:stretch>
            <a:fillRect/>
          </a:stretch>
        </p:blipFill>
        <p:spPr bwMode="auto">
          <a:xfrm>
            <a:off x="1383574" y="457200"/>
            <a:ext cx="7230291" cy="482019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33</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03582" y="1561052"/>
            <a:ext cx="7871792" cy="2550378"/>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اسپوندیلولیستزیس:</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اسپوندیلولیستزیس به مفهوم سر خوردن یک مهره نسبت به مهره ی دیگر است. بیمار دچار اسپوندیلولیستزیس معمولاً هنگام انتخاذ یک وضعیت دچار کمردرد شده به هنگام تغییر وضعیت نیز دچار درد موقتی می باشد. موضعی که دچار شدید ترین درد می‌شود معمولاً پشت است.</a:t>
            </a:r>
          </a:p>
          <a:p>
            <a:pPr algn="r" rtl="1"/>
            <a:endParaRPr lang="en-US" dirty="0"/>
          </a:p>
        </p:txBody>
      </p:sp>
    </p:spTree>
    <p:extLst>
      <p:ext uri="{BB962C8B-B14F-4D97-AF65-F5344CB8AC3E}">
        <p14:creationId xmlns:p14="http://schemas.microsoft.com/office/powerpoint/2010/main" xmlns="" val="31878500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pPr/>
              <a:t>34</a:t>
            </a:fld>
            <a:endParaRPr lang="en-US" dirty="0"/>
          </a:p>
        </p:txBody>
      </p:sp>
      <p:pic>
        <p:nvPicPr>
          <p:cNvPr id="9218" name="Picture 2" descr="C:\Users\Royan\Desktop\New folder\IMG-20221130-WA0009.jpg"/>
          <p:cNvPicPr>
            <a:picLocks noChangeAspect="1" noChangeArrowheads="1"/>
          </p:cNvPicPr>
          <p:nvPr/>
        </p:nvPicPr>
        <p:blipFill>
          <a:blip r:embed="rId2"/>
          <a:srcRect/>
          <a:stretch>
            <a:fillRect/>
          </a:stretch>
        </p:blipFill>
        <p:spPr bwMode="auto">
          <a:xfrm>
            <a:off x="1480958" y="0"/>
            <a:ext cx="6931522" cy="491507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35</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03582" y="1561052"/>
            <a:ext cx="7871792" cy="2155205"/>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بی ثباتی ستون فقرات:</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بیمار مبتلا به بی ثباتی ستون فقرات با تغییر وضعیت خود دچار درد می شود اما وی نمی تواند برای مدت زمان زیادی در یک وضعیت باقی بماند و تمایل در بعد از تسکین علایم مکرر حرکت کند در ایجاد علائم قلب نشستن بدتر از استادن است.</a:t>
            </a:r>
          </a:p>
          <a:p>
            <a:pPr algn="r" rtl="1"/>
            <a:endParaRPr lang="en-US" dirty="0"/>
          </a:p>
        </p:txBody>
      </p:sp>
    </p:spTree>
    <p:extLst>
      <p:ext uri="{BB962C8B-B14F-4D97-AF65-F5344CB8AC3E}">
        <p14:creationId xmlns:p14="http://schemas.microsoft.com/office/powerpoint/2010/main" xmlns="" val="114490123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36</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30087" y="459850"/>
            <a:ext cx="8030817" cy="4921412"/>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بیماری دژنراتیو دیسک:</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برای اینکه یک دیسک ویژگی جذب شوک خود را حفظ نماید نوکلئوس باید باید آب خود را حفظ کرده و آنولوس فایبروس و صفحه انتهای مهره باید سالم باقی بماند. زمانی که محتویات اب نوکلئوس و ویژگی ژلاتینی آن از بین برود، بافت دیسک تبدیل به بافت غضروفی-لیفی میشود. مایع دیگر تحت فشار نبوده و به عنوان جاذبه شو عمل نمیکند. هنگامی که آنولوس سالم بماند باقی بماند فشارهای مکانیکی وارد بر دیسک دارای اختلال عملکرد می تواند منجر به کمردرد شود. مفصل کمری-خاجی رایج ترین محل دژنراسیون دیسک است. نازک شدن دیسک و تغییری که به دنبال آن در فضای دیسک روی می دهد بی ثباتی مهره ها می شود زیرا لیگامنت های ثبات دهنده دیگر کشیده و سفت نخواهد بود اغلب درد به هنگام صبح بیشتر بوده و ممکن است به اندام تحتانی انتشار یابد ولی این که در راستای مسیرهای درماتومی نباشد.</a:t>
            </a:r>
          </a:p>
          <a:p>
            <a:pPr algn="r" rtl="1"/>
            <a:endParaRPr lang="en-US" dirty="0"/>
          </a:p>
        </p:txBody>
      </p:sp>
    </p:spTree>
    <p:extLst>
      <p:ext uri="{BB962C8B-B14F-4D97-AF65-F5344CB8AC3E}">
        <p14:creationId xmlns:p14="http://schemas.microsoft.com/office/powerpoint/2010/main" xmlns="" val="338862079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pPr/>
              <a:t>37</a:t>
            </a:fld>
            <a:endParaRPr lang="en-US" dirty="0"/>
          </a:p>
        </p:txBody>
      </p:sp>
      <p:pic>
        <p:nvPicPr>
          <p:cNvPr id="10242" name="Picture 2" descr="C:\Users\Royan\Desktop\New folder\IMG-20221130-WA0010.jpg"/>
          <p:cNvPicPr>
            <a:picLocks noChangeAspect="1" noChangeArrowheads="1"/>
          </p:cNvPicPr>
          <p:nvPr/>
        </p:nvPicPr>
        <p:blipFill>
          <a:blip r:embed="rId2"/>
          <a:srcRect/>
          <a:stretch>
            <a:fillRect/>
          </a:stretch>
        </p:blipFill>
        <p:spPr bwMode="auto">
          <a:xfrm>
            <a:off x="2754522" y="457200"/>
            <a:ext cx="4103479" cy="2564675"/>
          </a:xfrm>
          <a:prstGeom prst="rect">
            <a:avLst/>
          </a:prstGeom>
          <a:noFill/>
        </p:spPr>
      </p:pic>
      <p:pic>
        <p:nvPicPr>
          <p:cNvPr id="10243" name="Picture 3" descr="C:\Users\Royan\Desktop\New folder\IMG-20221130-WA0008.jpg"/>
          <p:cNvPicPr>
            <a:picLocks noChangeAspect="1" noChangeArrowheads="1"/>
          </p:cNvPicPr>
          <p:nvPr/>
        </p:nvPicPr>
        <p:blipFill>
          <a:blip r:embed="rId3"/>
          <a:srcRect/>
          <a:stretch>
            <a:fillRect/>
          </a:stretch>
        </p:blipFill>
        <p:spPr bwMode="auto">
          <a:xfrm>
            <a:off x="2811508" y="3021875"/>
            <a:ext cx="4046493" cy="289035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38</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30087" y="1122459"/>
            <a:ext cx="8030817" cy="4131067"/>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استئوآرتریت ستون فقرات کمری:</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ستون فقرات کمری محل رایج برای دژنراتیو در بیماران بالای ۵۰ سال است. استئوآرتریت با دژنراسیون و نازک شدن غضروف هیمالین مفصلی مشخص می گردد. در ترکیب با باریک شدن دیسک بین مهره ای فضای مفصلی باریک نامنظم می گردد. بیمار مبتلا به استئوآرتیت فقرات کمری معمولاً از درد و سفتی صبحگاهی و یا زمانی که برای مدت طولانی در یک وضعیت ثابت می ماند به ویژه در وضعیت نشسته شکایت داردو معمولاً علائم به انجام برخی فعالیت های بهبود می یابند اما فعالیت زیاد می‌تواند باعث افزایش علائم می شود ممکن است بیمار علائم انتشاری در کفلها و قسمت قدامی ران را گزارش کند.</a:t>
            </a:r>
          </a:p>
          <a:p>
            <a:pPr algn="r" rtl="1"/>
            <a:endParaRPr lang="en-US" dirty="0"/>
          </a:p>
        </p:txBody>
      </p:sp>
    </p:spTree>
    <p:extLst>
      <p:ext uri="{BB962C8B-B14F-4D97-AF65-F5344CB8AC3E}">
        <p14:creationId xmlns:p14="http://schemas.microsoft.com/office/powerpoint/2010/main" xmlns="" val="120810144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39</a:t>
            </a:fld>
            <a:endParaRPr lang="en-US" dirty="0"/>
          </a:p>
        </p:txBody>
      </p:sp>
      <p:sp>
        <p:nvSpPr>
          <p:cNvPr id="10" name="TextBox 9">
            <a:extLst>
              <a:ext uri="{FF2B5EF4-FFF2-40B4-BE49-F238E27FC236}">
                <a16:creationId xmlns:a16="http://schemas.microsoft.com/office/drawing/2014/main" xmlns="" id="{7DB923DA-7AA9-F3AF-E1BD-957991081C66}"/>
              </a:ext>
            </a:extLst>
          </p:cNvPr>
          <p:cNvSpPr txBox="1"/>
          <p:nvPr/>
        </p:nvSpPr>
        <p:spPr>
          <a:xfrm>
            <a:off x="530087" y="1493519"/>
            <a:ext cx="8030817" cy="3340723"/>
          </a:xfrm>
          <a:prstGeom prst="rect">
            <a:avLst/>
          </a:prstGeom>
          <a:noFill/>
        </p:spPr>
        <p:txBody>
          <a:bodyPr wrap="square" rtlCol="0">
            <a:spAutoFit/>
          </a:bodyPr>
          <a:lstStyle/>
          <a:p>
            <a:pPr marL="0" marR="0" algn="just" rtl="1">
              <a:lnSpc>
                <a:spcPct val="107000"/>
              </a:lnSpc>
              <a:spcBef>
                <a:spcPts val="0"/>
              </a:spcBef>
              <a:spcAft>
                <a:spcPts val="800"/>
              </a:spcAft>
            </a:pPr>
            <a:r>
              <a:rPr lang="ar-SA" sz="2400" b="1" dirty="0">
                <a:solidFill>
                  <a:srgbClr val="1F2C8F"/>
                </a:solidFill>
                <a:latin typeface="Calibri" panose="020F0502020204030204" pitchFamily="34" charset="0"/>
                <a:cs typeface="B Nazanin" panose="00000400000000000000" pitchFamily="2" charset="-78"/>
              </a:rPr>
              <a:t> فتق دیسک بین مهره ای:</a:t>
            </a:r>
          </a:p>
          <a:p>
            <a:pPr marL="0" marR="0" algn="just" rtl="1">
              <a:lnSpc>
                <a:spcPct val="107000"/>
              </a:lnSpc>
              <a:spcBef>
                <a:spcPts val="0"/>
              </a:spcBef>
              <a:spcAft>
                <a:spcPts val="800"/>
              </a:spcAft>
            </a:pPr>
            <a:r>
              <a:rPr lang="ar-SA" sz="2400" dirty="0">
                <a:solidFill>
                  <a:srgbClr val="1F2C8F"/>
                </a:solidFill>
                <a:latin typeface="Calibri" panose="020F0502020204030204" pitchFamily="34" charset="0"/>
                <a:cs typeface="B Nazanin" panose="00000400000000000000" pitchFamily="2" charset="-78"/>
              </a:rPr>
              <a:t> پارگی بافت آنولوس فایبروس می تواند باعث فتق یا پرولاپس تمام یا بخش هایی از نوکلئوس به داخل کانال نخاعی شود در بیشتر موارد اکستروژن به سمت عقب یا خارج است. نوکلئوس ممکن است لیگامنت طولی خلافی فشار وارد کند یا به وسیله آن پاره شده و مستقیماً وارد کانال نخاعی شود. فتق دیسک بین مهره ای پشت بیماران ۲۵ تا ۵۰ سال بیشتر و در مردان می دهد. ۹۰ درصد از فتق دیسک ها در مهره ی ۴ – ۵ و با درگیر شدن ریشه عصب رخ می دهد.</a:t>
            </a:r>
          </a:p>
          <a:p>
            <a:pPr algn="r" rtl="1"/>
            <a:endParaRPr lang="en-US" dirty="0"/>
          </a:p>
        </p:txBody>
      </p:sp>
    </p:spTree>
    <p:extLst>
      <p:ext uri="{BB962C8B-B14F-4D97-AF65-F5344CB8AC3E}">
        <p14:creationId xmlns:p14="http://schemas.microsoft.com/office/powerpoint/2010/main" xmlns="" val="7735338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xmlns="" id="{7FC3FD3F-45EE-74E3-AD64-441303B83EF3}"/>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8" name="TextBox 7">
            <a:extLst>
              <a:ext uri="{FF2B5EF4-FFF2-40B4-BE49-F238E27FC236}">
                <a16:creationId xmlns:a16="http://schemas.microsoft.com/office/drawing/2014/main" xmlns="" id="{B1A5182F-B751-3DA4-A1A9-9AE894CD3B2E}"/>
              </a:ext>
            </a:extLst>
          </p:cNvPr>
          <p:cNvSpPr txBox="1"/>
          <p:nvPr/>
        </p:nvSpPr>
        <p:spPr>
          <a:xfrm>
            <a:off x="4002155" y="731520"/>
            <a:ext cx="7559703" cy="5994333"/>
          </a:xfrm>
          <a:prstGeom prst="rect">
            <a:avLst/>
          </a:prstGeom>
          <a:noFill/>
        </p:spPr>
        <p:txBody>
          <a:bodyPr wrap="square" rtlCol="0">
            <a:spAutoFit/>
          </a:bodyPr>
          <a:lstStyle/>
          <a:p>
            <a:pPr marL="0" marR="0" algn="just" rtl="1">
              <a:lnSpc>
                <a:spcPct val="107000"/>
              </a:lnSpc>
              <a:spcBef>
                <a:spcPts val="0"/>
              </a:spcBef>
              <a:spcAft>
                <a:spcPts val="800"/>
              </a:spcAft>
            </a:pP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مهره از سه قسمت به وجود آمده: (تنه، سوراخ قوس خلفی) </a:t>
            </a:r>
            <a:endParaRPr lang="en-US"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تنه درشت ترین قسمت مهره است و به شکل استوانه می باشد. در قسمت های مختلف ستون مهره ها تنه مهره ها از نظر شکل و ابعاد با هم فرق دارند. </a:t>
            </a:r>
            <a:r>
              <a:rPr lang="ar-SA" sz="2000" dirty="0">
                <a:solidFill>
                  <a:srgbClr val="1F2C8F"/>
                </a:solidFill>
                <a:effectLst/>
                <a:latin typeface="Tahoma" panose="020B0604030504040204" pitchFamily="34" charset="0"/>
                <a:ea typeface="Calibri" panose="020F0502020204030204" pitchFamily="34" charset="0"/>
                <a:cs typeface="B Nazanin" panose="00000400000000000000" pitchFamily="2" charset="-78"/>
              </a:rPr>
              <a:t>سو</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راخ</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مهره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ها</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روی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هم</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قرار</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گرفته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و</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کانالی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برای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قرار</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گرفتن</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نخاع</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وجود</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می‌آورند. قوس خلفی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بقیه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قسمت</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های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موجود</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در</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یک</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مهره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را</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شامل</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شود</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این</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قسمت</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ها</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عبارتند</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از:</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b="1"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زائده</a:t>
            </a: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b="1"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شوکی</a:t>
            </a: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b="1"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یا</a:t>
            </a: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b="1"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خار</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زائده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ای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است</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که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در</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خلفی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ترین</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قسمت</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مهره</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قرار</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rgbClr val="1F2C8F"/>
                </a:solidFill>
                <a:effectLst/>
                <a:latin typeface="Arial" panose="020B0604020202020204" pitchFamily="34" charset="0"/>
                <a:ea typeface="Calibri" panose="020F0502020204030204" pitchFamily="34" charset="0"/>
                <a:cs typeface="B Nazanin" panose="00000400000000000000" pitchFamily="2" charset="-78"/>
              </a:rPr>
              <a:t>دارد و </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در پشت انسان قابل لمس است.</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زائده های عرضی: </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زوائدی هستند در دو طرف هر مهره که از مهره به طرفین و عقب کشیده می شوند.</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زوائد مفصلی فوقانی و تحتانی</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 زائده هایی هستند که سطوح مفصلی هر مهره با مهره های بالایی و تحتانی را در انتهای آن ها می توان مشاهده کرد.</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پایه ها: </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در دو طرف تنه مهره قرار دارند و تنه را با زائده های عرضی و مفصلی مربوط می کنند. پایه ها  به قسمت فوقانی تنه ی  مهره نزدیکترند.</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000" b="1"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تیغه ها: </a:t>
            </a:r>
            <a:r>
              <a:rPr lang="ar-SA"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در دو طرف زائده شوکی (خار) قرار دارند و زائده شوکی را با قسمت با قسمتهای دیگر مهره مربوط می کنند.</a:t>
            </a:r>
            <a:endParaRPr lang="en-US" sz="2000" dirty="0">
              <a:solidFill>
                <a:srgbClr val="1F2C8F"/>
              </a:solidFill>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xmlns="" val="97962200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015F483-16C0-4378-C827-6CE81FDAD2BF}"/>
              </a:ext>
            </a:extLst>
          </p:cNvPr>
          <p:cNvSpPr txBox="1"/>
          <p:nvPr/>
        </p:nvSpPr>
        <p:spPr>
          <a:xfrm>
            <a:off x="1696279" y="1908314"/>
            <a:ext cx="3631096" cy="2646878"/>
          </a:xfrm>
          <a:prstGeom prst="rect">
            <a:avLst/>
          </a:prstGeom>
          <a:noFill/>
        </p:spPr>
        <p:txBody>
          <a:bodyPr wrap="square" rtlCol="0">
            <a:spAutoFit/>
          </a:bodyPr>
          <a:lstStyle/>
          <a:p>
            <a:pPr algn="r" rtl="1"/>
            <a:r>
              <a:rPr lang="fa-IR" sz="16600" dirty="0">
                <a:solidFill>
                  <a:srgbClr val="1F2C8F"/>
                </a:solidFill>
                <a:latin typeface="Calibri" panose="020F0502020204030204" pitchFamily="34" charset="0"/>
                <a:cs typeface="B Nazanin" panose="00000400000000000000" pitchFamily="2" charset="-78"/>
              </a:rPr>
              <a:t>پایان</a:t>
            </a:r>
            <a:endParaRPr lang="en-US" sz="2400" dirty="0">
              <a:solidFill>
                <a:srgbClr val="1F2C8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10039624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7817353-B6C5-D427-DD72-F3C9485A80A0}"/>
              </a:ext>
            </a:extLst>
          </p:cNvPr>
          <p:cNvSpPr txBox="1"/>
          <p:nvPr/>
        </p:nvSpPr>
        <p:spPr>
          <a:xfrm>
            <a:off x="424071" y="281050"/>
            <a:ext cx="6970644" cy="2727029"/>
          </a:xfrm>
          <a:prstGeom prst="rect">
            <a:avLst/>
          </a:prstGeom>
          <a:noFill/>
        </p:spPr>
        <p:txBody>
          <a:bodyPr wrap="square" rtlCol="0">
            <a:spAutoFit/>
          </a:bodyPr>
          <a:lstStyle/>
          <a:p>
            <a:pPr marL="0" marR="0" algn="just" rtl="1">
              <a:lnSpc>
                <a:spcPct val="107000"/>
              </a:lnSpc>
              <a:spcBef>
                <a:spcPts val="0"/>
              </a:spcBef>
              <a:spcAft>
                <a:spcPts val="800"/>
              </a:spcAft>
            </a:pPr>
            <a:r>
              <a:rPr lang="ar-SA" sz="3200" dirty="0">
                <a:solidFill>
                  <a:srgbClr val="1F2C8F"/>
                </a:solidFill>
                <a:effectLst/>
                <a:latin typeface="Calibri" panose="020F0502020204030204" pitchFamily="34" charset="0"/>
                <a:ea typeface="Calibri" panose="020F0502020204030204" pitchFamily="34" charset="0"/>
                <a:cs typeface="B Nazanin" panose="00000400000000000000" pitchFamily="2" charset="-78"/>
              </a:rPr>
              <a:t>در ستون فقرات دیسک‌های بین مهره‌ای بین مهره ها وجود دارند. وجود دیسک ها و انحنا های ستون فقرات باعث جذب فشار های وارده شده و بدین وسیله آنها را خنثی می‌کند. دارای خاصیت تغییر شکل پذیری (الاستیکی) هستند.</a:t>
            </a:r>
            <a:endParaRPr lang="en-US" sz="3200" dirty="0">
              <a:solidFill>
                <a:srgbClr val="1F2C8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8B5C973E-7ACF-2DDD-B199-11BEA75E5D21}"/>
              </a:ext>
            </a:extLst>
          </p:cNvPr>
          <p:cNvSpPr txBox="1"/>
          <p:nvPr/>
        </p:nvSpPr>
        <p:spPr>
          <a:xfrm>
            <a:off x="4731026" y="3322982"/>
            <a:ext cx="7076661" cy="3253968"/>
          </a:xfrm>
          <a:prstGeom prst="rect">
            <a:avLst/>
          </a:prstGeom>
          <a:noFill/>
        </p:spPr>
        <p:txBody>
          <a:bodyPr wrap="square" rtlCol="0">
            <a:spAutoFit/>
          </a:bodyPr>
          <a:lstStyle/>
          <a:p>
            <a:pPr marL="0" marR="0" algn="just" rtl="1">
              <a:lnSpc>
                <a:spcPct val="107000"/>
              </a:lnSpc>
              <a:spcBef>
                <a:spcPts val="0"/>
              </a:spcBef>
              <a:spcAft>
                <a:spcPts val="800"/>
              </a:spcAft>
            </a:pPr>
            <a:r>
              <a:rPr lang="ar-SA" sz="3200" dirty="0">
                <a:solidFill>
                  <a:srgbClr val="1F2C8F"/>
                </a:solidFill>
                <a:latin typeface="Calibri" panose="020F0502020204030204" pitchFamily="34" charset="0"/>
                <a:cs typeface="B Nazanin" panose="00000400000000000000" pitchFamily="2" charset="-78"/>
              </a:rPr>
              <a:t>وضعیت طبیعی: انحنای ستون فقرات کمری با تحدب رو به جلو یک وضعیت طبیعی و خنثی محسوب می شود. مطالعه ای روی افراد </a:t>
            </a:r>
            <a:r>
              <a:rPr lang="fa-IR" sz="3200" dirty="0">
                <a:solidFill>
                  <a:srgbClr val="1F2C8F"/>
                </a:solidFill>
                <a:latin typeface="Calibri" panose="020F0502020204030204" pitchFamily="34" charset="0"/>
                <a:cs typeface="B Nazanin" panose="00000400000000000000" pitchFamily="2" charset="-78"/>
              </a:rPr>
              <a:t>۱۴</a:t>
            </a:r>
            <a:r>
              <a:rPr lang="ar-SA" sz="3200" dirty="0">
                <a:solidFill>
                  <a:srgbClr val="1F2C8F"/>
                </a:solidFill>
                <a:latin typeface="Calibri" panose="020F0502020204030204" pitchFamily="34" charset="0"/>
                <a:cs typeface="B Nazanin" panose="00000400000000000000" pitchFamily="2" charset="-78"/>
              </a:rPr>
              <a:t> تا </a:t>
            </a:r>
            <a:r>
              <a:rPr lang="fa-IR" sz="3200" dirty="0">
                <a:solidFill>
                  <a:srgbClr val="1F2C8F"/>
                </a:solidFill>
                <a:latin typeface="Calibri" panose="020F0502020204030204" pitchFamily="34" charset="0"/>
                <a:cs typeface="B Nazanin" panose="00000400000000000000" pitchFamily="2" charset="-78"/>
              </a:rPr>
              <a:t>۱۵</a:t>
            </a:r>
            <a:r>
              <a:rPr lang="ar-SA" sz="3200" dirty="0">
                <a:solidFill>
                  <a:srgbClr val="1F2C8F"/>
                </a:solidFill>
                <a:latin typeface="Calibri" panose="020F0502020204030204" pitchFamily="34" charset="0"/>
                <a:cs typeface="B Nazanin" panose="00000400000000000000" pitchFamily="2" charset="-78"/>
              </a:rPr>
              <a:t> ساله با استفاده از ارزیابی جسم مهره هااز نیمرخ خارجی ستون فقرات در صفحه ساجیتال به محاسبه انحنای کمری از طریق منحنی تشکیل شده از مرکز ثقل مهره ها پرداخته است.</a:t>
            </a:r>
            <a:endParaRPr lang="en-US" sz="3200" dirty="0">
              <a:solidFill>
                <a:srgbClr val="1F2C8F"/>
              </a:solidFill>
              <a:latin typeface="Calibri" panose="020F0502020204030204" pitchFamily="34" charset="0"/>
              <a:cs typeface="B Nazanin" panose="00000400000000000000" pitchFamily="2" charset="-78"/>
            </a:endParaRPr>
          </a:p>
        </p:txBody>
      </p:sp>
      <p:sp>
        <p:nvSpPr>
          <p:cNvPr id="10" name="TextBox 9">
            <a:extLst>
              <a:ext uri="{FF2B5EF4-FFF2-40B4-BE49-F238E27FC236}">
                <a16:creationId xmlns:a16="http://schemas.microsoft.com/office/drawing/2014/main" xmlns="" id="{6C60FB2A-1C64-5EB7-214D-CD95B9298D9A}"/>
              </a:ext>
            </a:extLst>
          </p:cNvPr>
          <p:cNvSpPr txBox="1"/>
          <p:nvPr/>
        </p:nvSpPr>
        <p:spPr>
          <a:xfrm>
            <a:off x="8269356" y="330746"/>
            <a:ext cx="2915478" cy="1477328"/>
          </a:xfrm>
          <a:prstGeom prst="rect">
            <a:avLst/>
          </a:prstGeom>
          <a:noFill/>
        </p:spPr>
        <p:txBody>
          <a:bodyPr wrap="square" rtlCol="0">
            <a:spAutoFit/>
          </a:bodyPr>
          <a:lstStyle/>
          <a:p>
            <a:pPr algn="r" rtl="1"/>
            <a:r>
              <a:rPr lang="ar-SA" sz="2400" dirty="0">
                <a:solidFill>
                  <a:srgbClr val="1F2C8F"/>
                </a:solidFill>
                <a:latin typeface="Calibri" panose="020F0502020204030204" pitchFamily="34" charset="0"/>
                <a:cs typeface="B Nazanin" panose="00000400000000000000" pitchFamily="2" charset="-78"/>
              </a:rPr>
              <a:t>برای محاسبه انحنای کمر میتوان از اینکلاینومترو خط کش منعطف استفاده کرد.</a:t>
            </a:r>
            <a:endParaRPr lang="en-US" sz="2400" dirty="0">
              <a:solidFill>
                <a:srgbClr val="1F2C8F"/>
              </a:solidFill>
              <a:latin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xmlns="" val="29529238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Royan\Desktop\New folder (2)\8785.jpg"/>
          <p:cNvPicPr>
            <a:picLocks noChangeAspect="1" noChangeArrowheads="1"/>
          </p:cNvPicPr>
          <p:nvPr/>
        </p:nvPicPr>
        <p:blipFill>
          <a:blip r:embed="rId2"/>
          <a:srcRect/>
          <a:stretch>
            <a:fillRect/>
          </a:stretch>
        </p:blipFill>
        <p:spPr bwMode="auto">
          <a:xfrm>
            <a:off x="242888" y="469719"/>
            <a:ext cx="4930003" cy="4466043"/>
          </a:xfrm>
          <a:prstGeom prst="rect">
            <a:avLst/>
          </a:prstGeom>
          <a:noFill/>
        </p:spPr>
      </p:pic>
      <p:pic>
        <p:nvPicPr>
          <p:cNvPr id="16387" name="Picture 3" descr="C:\Users\Royan\Desktop\New folder (2)\986465.jpg"/>
          <p:cNvPicPr>
            <a:picLocks noChangeAspect="1" noChangeArrowheads="1"/>
          </p:cNvPicPr>
          <p:nvPr/>
        </p:nvPicPr>
        <p:blipFill>
          <a:blip r:embed="rId3"/>
          <a:srcRect/>
          <a:stretch>
            <a:fillRect/>
          </a:stretch>
        </p:blipFill>
        <p:spPr bwMode="auto">
          <a:xfrm>
            <a:off x="5891390" y="469719"/>
            <a:ext cx="5958391" cy="43896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12D1D31-1A67-703B-DF69-CA8142BF6A2D}"/>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10" name="TextBox 9">
            <a:extLst>
              <a:ext uri="{FF2B5EF4-FFF2-40B4-BE49-F238E27FC236}">
                <a16:creationId xmlns:a16="http://schemas.microsoft.com/office/drawing/2014/main" xmlns="" id="{2B825A85-1489-79CE-1D17-80048D8CAF8E}"/>
              </a:ext>
            </a:extLst>
          </p:cNvPr>
          <p:cNvSpPr txBox="1"/>
          <p:nvPr/>
        </p:nvSpPr>
        <p:spPr>
          <a:xfrm>
            <a:off x="1244776" y="284924"/>
            <a:ext cx="9700592" cy="6678751"/>
          </a:xfrm>
          <a:prstGeom prst="rect">
            <a:avLst/>
          </a:prstGeom>
          <a:noFill/>
        </p:spPr>
        <p:txBody>
          <a:bodyPr wrap="square" rtlCol="0">
            <a:spAutoFit/>
          </a:bodyPr>
          <a:lstStyle/>
          <a:p>
            <a:pPr algn="just" rtl="1"/>
            <a:r>
              <a:rPr lang="ar-BH" sz="3600" b="1" dirty="0">
                <a:solidFill>
                  <a:srgbClr val="1F2C8F"/>
                </a:solidFill>
                <a:latin typeface="Calibri" panose="020F0502020204030204" pitchFamily="34" charset="0"/>
                <a:cs typeface="B Nazanin" panose="00000400000000000000" pitchFamily="2" charset="-78"/>
              </a:rPr>
              <a:t>اختلالات: </a:t>
            </a:r>
          </a:p>
          <a:p>
            <a:pPr algn="just" rtl="1"/>
            <a:r>
              <a:rPr lang="ar-BH" sz="2800" dirty="0">
                <a:solidFill>
                  <a:srgbClr val="1F2C8F"/>
                </a:solidFill>
                <a:latin typeface="Calibri" panose="020F0502020204030204" pitchFamily="34" charset="0"/>
                <a:cs typeface="B Nazanin" panose="00000400000000000000" pitchFamily="2" charset="-78"/>
              </a:rPr>
              <a:t>اختلالات اکتسابی در صفحه ساجیتال شامل کاهش انحنای کمر است که منجر به پشت صاف میشود. این اختلالات شامل افزایش انحنای کمر است که باعث لوردوز می گردد.انحنای کمر تحت تاثیر تیلت لگن قرار می گیرد. همبستگی بین میزان انحنای کمر و تیلت لگن نشان داده نشده است. همچنین نمی‌توان انتظار داشت برای این موضوع هم دلایل آماری و هم دلایل آناتومیک ذکر کرد با این وجود همانطور که در شکل دیده می شود تیلت قدامی لگن باعث افزایش انحنای کمر و تیلیت خلفی لگن منجر به کاهش انحنای کمر می شود. معمولاً برای ارزیابی راستای کمری-لگنی از سه شاخص مختلف استفاده می شود</a:t>
            </a:r>
            <a:endParaRPr lang="fa-IR" sz="2800" dirty="0">
              <a:solidFill>
                <a:srgbClr val="1F2C8F"/>
              </a:solidFill>
              <a:latin typeface="Calibri" panose="020F0502020204030204" pitchFamily="34" charset="0"/>
              <a:cs typeface="B Nazanin" panose="00000400000000000000" pitchFamily="2" charset="-78"/>
            </a:endParaRPr>
          </a:p>
          <a:p>
            <a:pPr algn="just" rtl="1"/>
            <a:endParaRPr lang="ar-BH" sz="2800" dirty="0">
              <a:solidFill>
                <a:srgbClr val="1F2C8F"/>
              </a:solidFill>
              <a:latin typeface="Calibri" panose="020F0502020204030204" pitchFamily="34" charset="0"/>
              <a:cs typeface="B Nazanin" panose="00000400000000000000" pitchFamily="2" charset="-78"/>
            </a:endParaRPr>
          </a:p>
          <a:p>
            <a:pPr algn="just" rtl="1"/>
            <a:r>
              <a:rPr lang="ar-BH" sz="2800" dirty="0">
                <a:solidFill>
                  <a:srgbClr val="1F2C8F"/>
                </a:solidFill>
                <a:latin typeface="Calibri" panose="020F0502020204030204" pitchFamily="34" charset="0"/>
                <a:cs typeface="B Nazanin" panose="00000400000000000000" pitchFamily="2" charset="-78"/>
              </a:rPr>
              <a:t>1-انحنای کمر </a:t>
            </a:r>
          </a:p>
          <a:p>
            <a:pPr algn="just" rtl="1"/>
            <a:r>
              <a:rPr lang="ar-BH" sz="2800" dirty="0">
                <a:solidFill>
                  <a:srgbClr val="1F2C8F"/>
                </a:solidFill>
                <a:latin typeface="Calibri" panose="020F0502020204030204" pitchFamily="34" charset="0"/>
                <a:cs typeface="B Nazanin" panose="00000400000000000000" pitchFamily="2" charset="-78"/>
              </a:rPr>
              <a:t>2-انحراف از خط افقی رسم شده از بین خار خاصره ای خلفی فوقانی (</a:t>
            </a:r>
            <a:r>
              <a:rPr lang="en-US" sz="2800" dirty="0" err="1">
                <a:solidFill>
                  <a:srgbClr val="1F2C8F"/>
                </a:solidFill>
                <a:latin typeface="Calibri" panose="020F0502020204030204" pitchFamily="34" charset="0"/>
                <a:cs typeface="B Nazanin" panose="00000400000000000000" pitchFamily="2" charset="-78"/>
              </a:rPr>
              <a:t>psis</a:t>
            </a:r>
            <a:r>
              <a:rPr lang="fa-IR" sz="2800" dirty="0">
                <a:solidFill>
                  <a:srgbClr val="1F2C8F"/>
                </a:solidFill>
                <a:latin typeface="Calibri" panose="020F0502020204030204" pitchFamily="34" charset="0"/>
                <a:cs typeface="B Nazanin" panose="00000400000000000000" pitchFamily="2" charset="-78"/>
              </a:rPr>
              <a:t>)</a:t>
            </a:r>
            <a:r>
              <a:rPr lang="en-US" sz="2800" dirty="0">
                <a:solidFill>
                  <a:srgbClr val="1F2C8F"/>
                </a:solidFill>
                <a:latin typeface="Calibri" panose="020F0502020204030204" pitchFamily="34" charset="0"/>
                <a:cs typeface="B Nazanin" panose="00000400000000000000" pitchFamily="2" charset="-78"/>
              </a:rPr>
              <a:t> </a:t>
            </a:r>
            <a:r>
              <a:rPr lang="ar-BH" sz="2800" dirty="0">
                <a:solidFill>
                  <a:srgbClr val="1F2C8F"/>
                </a:solidFill>
                <a:latin typeface="Calibri" panose="020F0502020204030204" pitchFamily="34" charset="0"/>
                <a:cs typeface="B Nazanin" panose="00000400000000000000" pitchFamily="2" charset="-78"/>
              </a:rPr>
              <a:t>و  خار خاصره ای قدامی فوقانی (</a:t>
            </a:r>
            <a:r>
              <a:rPr lang="en-US" sz="2800" dirty="0">
                <a:solidFill>
                  <a:srgbClr val="1F2C8F"/>
                </a:solidFill>
                <a:latin typeface="Calibri" panose="020F0502020204030204" pitchFamily="34" charset="0"/>
                <a:cs typeface="B Nazanin" panose="00000400000000000000" pitchFamily="2" charset="-78"/>
              </a:rPr>
              <a:t>ASIA</a:t>
            </a:r>
            <a:r>
              <a:rPr lang="fa-IR" sz="2800" dirty="0">
                <a:solidFill>
                  <a:srgbClr val="1F2C8F"/>
                </a:solidFill>
                <a:latin typeface="Calibri" panose="020F0502020204030204" pitchFamily="34" charset="0"/>
                <a:cs typeface="B Nazanin" panose="00000400000000000000" pitchFamily="2" charset="-78"/>
              </a:rPr>
              <a:t>)</a:t>
            </a:r>
            <a:endParaRPr lang="en-US" sz="2800" dirty="0">
              <a:solidFill>
                <a:srgbClr val="1F2C8F"/>
              </a:solidFill>
              <a:latin typeface="Calibri" panose="020F0502020204030204" pitchFamily="34" charset="0"/>
              <a:cs typeface="B Nazanin" panose="00000400000000000000" pitchFamily="2" charset="-78"/>
            </a:endParaRPr>
          </a:p>
          <a:p>
            <a:pPr algn="just" rtl="1"/>
            <a:r>
              <a:rPr lang="fa-IR" sz="2800" dirty="0">
                <a:solidFill>
                  <a:srgbClr val="1F2C8F"/>
                </a:solidFill>
                <a:latin typeface="Calibri" panose="020F0502020204030204" pitchFamily="34" charset="0"/>
                <a:cs typeface="B Nazanin" panose="00000400000000000000" pitchFamily="2" charset="-78"/>
              </a:rPr>
              <a:t>3-</a:t>
            </a:r>
            <a:r>
              <a:rPr lang="ar-BH" sz="2800" dirty="0">
                <a:solidFill>
                  <a:srgbClr val="1F2C8F"/>
                </a:solidFill>
                <a:latin typeface="Calibri" panose="020F0502020204030204" pitchFamily="34" charset="0"/>
                <a:cs typeface="B Nazanin" panose="00000400000000000000" pitchFamily="2" charset="-78"/>
              </a:rPr>
              <a:t>زاویه مفصل ران</a:t>
            </a:r>
          </a:p>
          <a:p>
            <a:pPr algn="just" rtl="1"/>
            <a:endParaRPr lang="ar-BH" sz="2800" dirty="0">
              <a:solidFill>
                <a:srgbClr val="1F2C8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xmlns="" val="29038414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AECF22D2-2B16-C40D-AA90-609B5CD08B3D}"/>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11" name="TextBox 10">
            <a:extLst>
              <a:ext uri="{FF2B5EF4-FFF2-40B4-BE49-F238E27FC236}">
                <a16:creationId xmlns:a16="http://schemas.microsoft.com/office/drawing/2014/main" xmlns="" id="{6590A70C-DC29-ECF4-472F-E1E833992507}"/>
              </a:ext>
            </a:extLst>
          </p:cNvPr>
          <p:cNvSpPr txBox="1"/>
          <p:nvPr/>
        </p:nvSpPr>
        <p:spPr>
          <a:xfrm>
            <a:off x="993913" y="1166191"/>
            <a:ext cx="8839200" cy="4723729"/>
          </a:xfrm>
          <a:prstGeom prst="rect">
            <a:avLst/>
          </a:prstGeom>
          <a:noFill/>
        </p:spPr>
        <p:txBody>
          <a:bodyPr wrap="square" rtlCol="0">
            <a:spAutoFit/>
          </a:bodyPr>
          <a:lstStyle/>
          <a:p>
            <a:pPr marL="0" marR="0" algn="just" rtl="1">
              <a:lnSpc>
                <a:spcPct val="107000"/>
              </a:lnSpc>
              <a:spcBef>
                <a:spcPts val="0"/>
              </a:spcBef>
              <a:spcAft>
                <a:spcPts val="800"/>
              </a:spcAft>
            </a:pPr>
            <a:r>
              <a:rPr lang="ar-SA" sz="2800" b="1" dirty="0">
                <a:solidFill>
                  <a:srgbClr val="1F2C8F"/>
                </a:solidFill>
                <a:latin typeface="Calibri" panose="020F0502020204030204" pitchFamily="34" charset="0"/>
                <a:cs typeface="B Nazanin" panose="00000400000000000000" pitchFamily="2" charset="-78"/>
              </a:rPr>
              <a:t>انواع اختلالات کمری</a:t>
            </a:r>
            <a:endParaRPr lang="en-US" sz="2800" b="1" dirty="0">
              <a:solidFill>
                <a:srgbClr val="1F2C8F"/>
              </a:solidFill>
              <a:latin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800" dirty="0">
                <a:solidFill>
                  <a:srgbClr val="1F2C8F"/>
                </a:solidFill>
                <a:latin typeface="Calibri" panose="020F0502020204030204" pitchFamily="34" charset="0"/>
                <a:cs typeface="B Nazanin" panose="00000400000000000000" pitchFamily="2" charset="-78"/>
              </a:rPr>
              <a:t>کمر گود یا گودی کمر یا گود پشتی </a:t>
            </a:r>
            <a:r>
              <a:rPr lang="fa-IR" sz="2800" dirty="0">
                <a:solidFill>
                  <a:srgbClr val="1F2C8F"/>
                </a:solidFill>
                <a:latin typeface="Calibri" panose="020F0502020204030204" pitchFamily="34" charset="0"/>
                <a:cs typeface="B Nazanin" panose="00000400000000000000" pitchFamily="2" charset="-78"/>
              </a:rPr>
              <a:t> (</a:t>
            </a:r>
            <a:r>
              <a:rPr lang="en-US" sz="2800" dirty="0">
                <a:solidFill>
                  <a:srgbClr val="1F2C8F"/>
                </a:solidFill>
                <a:latin typeface="Calibri" panose="020F0502020204030204" pitchFamily="34" charset="0"/>
                <a:cs typeface="B Nazanin" panose="00000400000000000000" pitchFamily="2" charset="-78"/>
              </a:rPr>
              <a:t>lumbar lordosis</a:t>
            </a:r>
            <a:r>
              <a:rPr lang="fa-IR" sz="2800" dirty="0">
                <a:solidFill>
                  <a:srgbClr val="1F2C8F"/>
                </a:solidFill>
                <a:latin typeface="Calibri" panose="020F0502020204030204" pitchFamily="34" charset="0"/>
                <a:cs typeface="B Nazanin" panose="00000400000000000000" pitchFamily="2" charset="-78"/>
              </a:rPr>
              <a:t>)</a:t>
            </a:r>
            <a:r>
              <a:rPr lang="en-US" sz="2800" dirty="0">
                <a:solidFill>
                  <a:srgbClr val="1F2C8F"/>
                </a:solidFill>
                <a:latin typeface="Calibri" panose="020F0502020204030204" pitchFamily="34" charset="0"/>
                <a:cs typeface="B Nazanin" panose="00000400000000000000" pitchFamily="2" charset="-78"/>
              </a:rPr>
              <a:t>:</a:t>
            </a:r>
            <a:r>
              <a:rPr lang="ar-SA" sz="2800" dirty="0">
                <a:solidFill>
                  <a:srgbClr val="1F2C8F"/>
                </a:solidFill>
                <a:latin typeface="Calibri" panose="020F0502020204030204" pitchFamily="34" charset="0"/>
                <a:cs typeface="B Nazanin" panose="00000400000000000000" pitchFamily="2" charset="-78"/>
              </a:rPr>
              <a:t> افزایش بیش از حد طبیعی گودی کمر را کمر گود یا لوردوز کمری می گویند</a:t>
            </a:r>
            <a:r>
              <a:rPr lang="en-US" sz="2800" dirty="0">
                <a:solidFill>
                  <a:srgbClr val="1F2C8F"/>
                </a:solidFill>
                <a:latin typeface="Calibri" panose="020F0502020204030204" pitchFamily="34" charset="0"/>
                <a:cs typeface="B Nazanin" panose="00000400000000000000" pitchFamily="2" charset="-78"/>
              </a:rPr>
              <a:t>.</a:t>
            </a:r>
            <a:r>
              <a:rPr lang="ar-SA" sz="2800" dirty="0">
                <a:solidFill>
                  <a:srgbClr val="1F2C8F"/>
                </a:solidFill>
                <a:latin typeface="Calibri" panose="020F0502020204030204" pitchFamily="34" charset="0"/>
                <a:cs typeface="B Nazanin" panose="00000400000000000000" pitchFamily="2" charset="-78"/>
              </a:rPr>
              <a:t> در تغییر شکل </a:t>
            </a:r>
            <a:r>
              <a:rPr lang="fa-IR" sz="2800" dirty="0">
                <a:solidFill>
                  <a:srgbClr val="1F2C8F"/>
                </a:solidFill>
                <a:latin typeface="Calibri" panose="020F0502020204030204" pitchFamily="34" charset="0"/>
                <a:cs typeface="B Nazanin" panose="00000400000000000000" pitchFamily="2" charset="-78"/>
              </a:rPr>
              <a:t>کمر</a:t>
            </a:r>
            <a:r>
              <a:rPr lang="ar-SA" sz="2800" dirty="0">
                <a:solidFill>
                  <a:srgbClr val="1F2C8F"/>
                </a:solidFill>
                <a:latin typeface="Calibri" panose="020F0502020204030204" pitchFamily="34" charset="0"/>
                <a:cs typeface="B Nazanin" panose="00000400000000000000" pitchFamily="2" charset="-78"/>
              </a:rPr>
              <a:t> گود، شکم در جلو آویزان می ماند و شانه ها نیز ممکن است به جلو کشیده شود و به حالت گرد در آیند و ایجاد کیفوز پشتی کنند. کل وزن به سمت عقب به طرف پاشنه ها کشیده می شود چنانکه وضعیتی شبیه وضعیت تاتی تاتی اصلاح نشده ایجاد می کنند. وضعیتی که هیچ وقت فشار مناسب عضلات شکمی را به دست نیاورده است تا بتواند چرخش قدامی لگن را اصلاح کند. افزایش قوس کمری به صورت یک گودی بزرگ از کفل ها تا مهره های پشتی دیده می شود.</a:t>
            </a:r>
            <a:endParaRPr lang="en-US" sz="2800" dirty="0">
              <a:solidFill>
                <a:srgbClr val="1F2C8F"/>
              </a:solidFill>
              <a:latin typeface="Calibri" panose="020F050202020403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xmlns="" val="28864747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oyan\Desktop\New folder (2)\56.jpg"/>
          <p:cNvPicPr>
            <a:picLocks noChangeAspect="1" noChangeArrowheads="1"/>
          </p:cNvPicPr>
          <p:nvPr/>
        </p:nvPicPr>
        <p:blipFill>
          <a:blip r:embed="rId2"/>
          <a:srcRect/>
          <a:stretch>
            <a:fillRect/>
          </a:stretch>
        </p:blipFill>
        <p:spPr bwMode="auto">
          <a:xfrm>
            <a:off x="1972492" y="1125175"/>
            <a:ext cx="7103882" cy="52530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{B20A4520-E264-486E-B909-8D73697DBC09}tf78438558_win32</Template>
  <TotalTime>205</TotalTime>
  <Words>2515</Words>
  <Application>Microsoft Office PowerPoint</Application>
  <PresentationFormat>Custom</PresentationFormat>
  <Paragraphs>122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به نام خدا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subject/>
  <dc:creator>Nima Rajabi</dc:creator>
  <cp:lastModifiedBy>Royan</cp:lastModifiedBy>
  <cp:revision>8</cp:revision>
  <dcterms:created xsi:type="dcterms:W3CDTF">2022-11-29T17:02:40Z</dcterms:created>
  <dcterms:modified xsi:type="dcterms:W3CDTF">2022-11-30T17:25:44Z</dcterms:modified>
</cp:coreProperties>
</file>