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5"/>
  </p:notesMasterIdLst>
  <p:handoutMasterIdLst>
    <p:handoutMasterId r:id="rId306"/>
  </p:handoutMasterIdLst>
  <p:sldIdLst>
    <p:sldId id="569" r:id="rId2"/>
    <p:sldId id="570" r:id="rId3"/>
    <p:sldId id="571" r:id="rId4"/>
    <p:sldId id="494" r:id="rId5"/>
    <p:sldId id="495" r:id="rId6"/>
    <p:sldId id="257" r:id="rId7"/>
    <p:sldId id="258" r:id="rId8"/>
    <p:sldId id="259" r:id="rId9"/>
    <p:sldId id="260" r:id="rId10"/>
    <p:sldId id="557" r:id="rId11"/>
    <p:sldId id="261" r:id="rId12"/>
    <p:sldId id="262" r:id="rId13"/>
    <p:sldId id="263" r:id="rId14"/>
    <p:sldId id="264" r:id="rId15"/>
    <p:sldId id="265" r:id="rId16"/>
    <p:sldId id="266" r:id="rId17"/>
    <p:sldId id="267" r:id="rId18"/>
    <p:sldId id="268" r:id="rId19"/>
    <p:sldId id="269" r:id="rId20"/>
    <p:sldId id="270" r:id="rId21"/>
    <p:sldId id="552"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558"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559" r:id="rId62"/>
    <p:sldId id="309" r:id="rId63"/>
    <p:sldId id="310" r:id="rId64"/>
    <p:sldId id="311" r:id="rId65"/>
    <p:sldId id="312" r:id="rId66"/>
    <p:sldId id="313" r:id="rId67"/>
    <p:sldId id="314" r:id="rId68"/>
    <p:sldId id="315" r:id="rId69"/>
    <p:sldId id="560" r:id="rId70"/>
    <p:sldId id="316" r:id="rId71"/>
    <p:sldId id="317" r:id="rId72"/>
    <p:sldId id="561"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554" r:id="rId99"/>
    <p:sldId id="343" r:id="rId100"/>
    <p:sldId id="344" r:id="rId101"/>
    <p:sldId id="345" r:id="rId102"/>
    <p:sldId id="346" r:id="rId103"/>
    <p:sldId id="347" r:id="rId104"/>
    <p:sldId id="348" r:id="rId105"/>
    <p:sldId id="349" r:id="rId106"/>
    <p:sldId id="350" r:id="rId107"/>
    <p:sldId id="351" r:id="rId108"/>
    <p:sldId id="352" r:id="rId109"/>
    <p:sldId id="353" r:id="rId110"/>
    <p:sldId id="354" r:id="rId111"/>
    <p:sldId id="355" r:id="rId112"/>
    <p:sldId id="356" r:id="rId113"/>
    <p:sldId id="562" r:id="rId114"/>
    <p:sldId id="357" r:id="rId115"/>
    <p:sldId id="358" r:id="rId116"/>
    <p:sldId id="359" r:id="rId117"/>
    <p:sldId id="360" r:id="rId118"/>
    <p:sldId id="361" r:id="rId119"/>
    <p:sldId id="362" r:id="rId120"/>
    <p:sldId id="363" r:id="rId121"/>
    <p:sldId id="364" r:id="rId122"/>
    <p:sldId id="365" r:id="rId123"/>
    <p:sldId id="366" r:id="rId124"/>
    <p:sldId id="367" r:id="rId125"/>
    <p:sldId id="368" r:id="rId126"/>
    <p:sldId id="369" r:id="rId127"/>
    <p:sldId id="370" r:id="rId128"/>
    <p:sldId id="371" r:id="rId129"/>
    <p:sldId id="372" r:id="rId130"/>
    <p:sldId id="373" r:id="rId131"/>
    <p:sldId id="374" r:id="rId132"/>
    <p:sldId id="375" r:id="rId133"/>
    <p:sldId id="376" r:id="rId134"/>
    <p:sldId id="377" r:id="rId135"/>
    <p:sldId id="378" r:id="rId136"/>
    <p:sldId id="379" r:id="rId137"/>
    <p:sldId id="380" r:id="rId138"/>
    <p:sldId id="381" r:id="rId139"/>
    <p:sldId id="382" r:id="rId140"/>
    <p:sldId id="383" r:id="rId141"/>
    <p:sldId id="384" r:id="rId142"/>
    <p:sldId id="385" r:id="rId143"/>
    <p:sldId id="386" r:id="rId144"/>
    <p:sldId id="387" r:id="rId145"/>
    <p:sldId id="388" r:id="rId146"/>
    <p:sldId id="389" r:id="rId147"/>
    <p:sldId id="390" r:id="rId148"/>
    <p:sldId id="391" r:id="rId149"/>
    <p:sldId id="392" r:id="rId150"/>
    <p:sldId id="393" r:id="rId151"/>
    <p:sldId id="394" r:id="rId152"/>
    <p:sldId id="395" r:id="rId153"/>
    <p:sldId id="396" r:id="rId154"/>
    <p:sldId id="397" r:id="rId155"/>
    <p:sldId id="398" r:id="rId156"/>
    <p:sldId id="399" r:id="rId157"/>
    <p:sldId id="400" r:id="rId158"/>
    <p:sldId id="401" r:id="rId159"/>
    <p:sldId id="402" r:id="rId160"/>
    <p:sldId id="403" r:id="rId161"/>
    <p:sldId id="404" r:id="rId162"/>
    <p:sldId id="405" r:id="rId163"/>
    <p:sldId id="406" r:id="rId164"/>
    <p:sldId id="407" r:id="rId165"/>
    <p:sldId id="408" r:id="rId166"/>
    <p:sldId id="409" r:id="rId167"/>
    <p:sldId id="410" r:id="rId168"/>
    <p:sldId id="411" r:id="rId169"/>
    <p:sldId id="412" r:id="rId170"/>
    <p:sldId id="413" r:id="rId171"/>
    <p:sldId id="414" r:id="rId172"/>
    <p:sldId id="415" r:id="rId173"/>
    <p:sldId id="416" r:id="rId174"/>
    <p:sldId id="417" r:id="rId175"/>
    <p:sldId id="418" r:id="rId176"/>
    <p:sldId id="419" r:id="rId177"/>
    <p:sldId id="420" r:id="rId178"/>
    <p:sldId id="421" r:id="rId179"/>
    <p:sldId id="422" r:id="rId180"/>
    <p:sldId id="423" r:id="rId181"/>
    <p:sldId id="424" r:id="rId182"/>
    <p:sldId id="425" r:id="rId183"/>
    <p:sldId id="426" r:id="rId184"/>
    <p:sldId id="427" r:id="rId185"/>
    <p:sldId id="428" r:id="rId186"/>
    <p:sldId id="563" r:id="rId187"/>
    <p:sldId id="429" r:id="rId188"/>
    <p:sldId id="564" r:id="rId189"/>
    <p:sldId id="430" r:id="rId190"/>
    <p:sldId id="431" r:id="rId191"/>
    <p:sldId id="432" r:id="rId192"/>
    <p:sldId id="433" r:id="rId193"/>
    <p:sldId id="565" r:id="rId194"/>
    <p:sldId id="434" r:id="rId195"/>
    <p:sldId id="435" r:id="rId196"/>
    <p:sldId id="436" r:id="rId197"/>
    <p:sldId id="437" r:id="rId198"/>
    <p:sldId id="438" r:id="rId199"/>
    <p:sldId id="439" r:id="rId200"/>
    <p:sldId id="440" r:id="rId201"/>
    <p:sldId id="441" r:id="rId202"/>
    <p:sldId id="442" r:id="rId203"/>
    <p:sldId id="443" r:id="rId204"/>
    <p:sldId id="444" r:id="rId205"/>
    <p:sldId id="445" r:id="rId206"/>
    <p:sldId id="446" r:id="rId207"/>
    <p:sldId id="447" r:id="rId208"/>
    <p:sldId id="448" r:id="rId209"/>
    <p:sldId id="449" r:id="rId210"/>
    <p:sldId id="450" r:id="rId211"/>
    <p:sldId id="451" r:id="rId212"/>
    <p:sldId id="452" r:id="rId213"/>
    <p:sldId id="453" r:id="rId214"/>
    <p:sldId id="454" r:id="rId215"/>
    <p:sldId id="455" r:id="rId216"/>
    <p:sldId id="456" r:id="rId217"/>
    <p:sldId id="457" r:id="rId218"/>
    <p:sldId id="566" r:id="rId219"/>
    <p:sldId id="458" r:id="rId220"/>
    <p:sldId id="459" r:id="rId221"/>
    <p:sldId id="460" r:id="rId222"/>
    <p:sldId id="461" r:id="rId223"/>
    <p:sldId id="462" r:id="rId224"/>
    <p:sldId id="463" r:id="rId225"/>
    <p:sldId id="464" r:id="rId226"/>
    <p:sldId id="465" r:id="rId227"/>
    <p:sldId id="466" r:id="rId228"/>
    <p:sldId id="467" r:id="rId229"/>
    <p:sldId id="468" r:id="rId230"/>
    <p:sldId id="469" r:id="rId231"/>
    <p:sldId id="470" r:id="rId232"/>
    <p:sldId id="471" r:id="rId233"/>
    <p:sldId id="472" r:id="rId234"/>
    <p:sldId id="473" r:id="rId235"/>
    <p:sldId id="474" r:id="rId236"/>
    <p:sldId id="475" r:id="rId237"/>
    <p:sldId id="476" r:id="rId238"/>
    <p:sldId id="477" r:id="rId239"/>
    <p:sldId id="567" r:id="rId240"/>
    <p:sldId id="478" r:id="rId241"/>
    <p:sldId id="479" r:id="rId242"/>
    <p:sldId id="480" r:id="rId243"/>
    <p:sldId id="481" r:id="rId244"/>
    <p:sldId id="482" r:id="rId245"/>
    <p:sldId id="555" r:id="rId246"/>
    <p:sldId id="483" r:id="rId247"/>
    <p:sldId id="484" r:id="rId248"/>
    <p:sldId id="485" r:id="rId249"/>
    <p:sldId id="486" r:id="rId250"/>
    <p:sldId id="487" r:id="rId251"/>
    <p:sldId id="488" r:id="rId252"/>
    <p:sldId id="489" r:id="rId253"/>
    <p:sldId id="490" r:id="rId254"/>
    <p:sldId id="491" r:id="rId255"/>
    <p:sldId id="492" r:id="rId256"/>
    <p:sldId id="493" r:id="rId257"/>
    <p:sldId id="496" r:id="rId258"/>
    <p:sldId id="497" r:id="rId259"/>
    <p:sldId id="568" r:id="rId260"/>
    <p:sldId id="498" r:id="rId261"/>
    <p:sldId id="551" r:id="rId262"/>
    <p:sldId id="500" r:id="rId263"/>
    <p:sldId id="501" r:id="rId264"/>
    <p:sldId id="502" r:id="rId265"/>
    <p:sldId id="503" r:id="rId266"/>
    <p:sldId id="504" r:id="rId267"/>
    <p:sldId id="505" r:id="rId268"/>
    <p:sldId id="506" r:id="rId269"/>
    <p:sldId id="507" r:id="rId270"/>
    <p:sldId id="508" r:id="rId271"/>
    <p:sldId id="509" r:id="rId272"/>
    <p:sldId id="510" r:id="rId273"/>
    <p:sldId id="511" r:id="rId274"/>
    <p:sldId id="512" r:id="rId275"/>
    <p:sldId id="513" r:id="rId276"/>
    <p:sldId id="514" r:id="rId277"/>
    <p:sldId id="515" r:id="rId278"/>
    <p:sldId id="516" r:id="rId279"/>
    <p:sldId id="517" r:id="rId280"/>
    <p:sldId id="518" r:id="rId281"/>
    <p:sldId id="519" r:id="rId282"/>
    <p:sldId id="520" r:id="rId283"/>
    <p:sldId id="521" r:id="rId284"/>
    <p:sldId id="522" r:id="rId285"/>
    <p:sldId id="523" r:id="rId286"/>
    <p:sldId id="524" r:id="rId287"/>
    <p:sldId id="525" r:id="rId288"/>
    <p:sldId id="526" r:id="rId289"/>
    <p:sldId id="527" r:id="rId290"/>
    <p:sldId id="528" r:id="rId291"/>
    <p:sldId id="529" r:id="rId292"/>
    <p:sldId id="530" r:id="rId293"/>
    <p:sldId id="531" r:id="rId294"/>
    <p:sldId id="532" r:id="rId295"/>
    <p:sldId id="533" r:id="rId296"/>
    <p:sldId id="534" r:id="rId297"/>
    <p:sldId id="535" r:id="rId298"/>
    <p:sldId id="536" r:id="rId299"/>
    <p:sldId id="537" r:id="rId300"/>
    <p:sldId id="538" r:id="rId301"/>
    <p:sldId id="539" r:id="rId302"/>
    <p:sldId id="540" r:id="rId303"/>
    <p:sldId id="572" r:id="rId304"/>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2200"/>
    <a:srgbClr val="004600"/>
    <a:srgbClr val="CC3300"/>
    <a:srgbClr val="333300"/>
    <a:srgbClr val="00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79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notesMaster" Target="notesMasters/notesMaster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tableStyles" Target="tableStyle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3133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31334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31334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C5FF138F-0F8B-4BE7-96FD-3AD97AE2B1A7}" type="slidenum">
              <a:rPr lang="en-US"/>
              <a:pPr>
                <a:defRPr/>
              </a:pPr>
              <a:t>‹#›</a:t>
            </a:fld>
            <a:endParaRPr lang="en-US"/>
          </a:p>
        </p:txBody>
      </p:sp>
    </p:spTree>
    <p:extLst>
      <p:ext uri="{BB962C8B-B14F-4D97-AF65-F5344CB8AC3E}">
        <p14:creationId xmlns:p14="http://schemas.microsoft.com/office/powerpoint/2010/main" val="1097205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3123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309252"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232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31232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C4AD6D41-D99E-4B78-8767-1B0C4FD95453}" type="slidenum">
              <a:rPr lang="en-US"/>
              <a:pPr>
                <a:defRPr/>
              </a:pPr>
              <a:t>‹#›</a:t>
            </a:fld>
            <a:endParaRPr lang="en-US"/>
          </a:p>
        </p:txBody>
      </p:sp>
    </p:spTree>
    <p:extLst>
      <p:ext uri="{BB962C8B-B14F-4D97-AF65-F5344CB8AC3E}">
        <p14:creationId xmlns:p14="http://schemas.microsoft.com/office/powerpoint/2010/main" val="3060694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E96EC-BF9B-4907-A3CD-CB59FDF3A35D}" type="slidenum">
              <a:rPr lang="en-US" smtClean="0">
                <a:solidFill>
                  <a:prstClr val="black"/>
                </a:solidFill>
              </a:rPr>
              <a:pPr/>
              <a:t>303</a:t>
            </a:fld>
            <a:endParaRPr lang="en-US">
              <a:solidFill>
                <a:prstClr val="black"/>
              </a:solidFill>
            </a:endParaRPr>
          </a:p>
        </p:txBody>
      </p:sp>
    </p:spTree>
    <p:extLst>
      <p:ext uri="{BB962C8B-B14F-4D97-AF65-F5344CB8AC3E}">
        <p14:creationId xmlns:p14="http://schemas.microsoft.com/office/powerpoint/2010/main" val="124328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7B4E3C-33F5-4FBD-998F-81993B3974EB}" type="slidenum">
              <a:rPr lang="ar-SA"/>
              <a:pPr>
                <a:defRPr/>
              </a:pPr>
              <a:t>‹#›</a:t>
            </a:fld>
            <a:endParaRPr lang="en-US"/>
          </a:p>
        </p:txBody>
      </p:sp>
    </p:spTree>
    <p:extLst>
      <p:ext uri="{BB962C8B-B14F-4D97-AF65-F5344CB8AC3E}">
        <p14:creationId xmlns:p14="http://schemas.microsoft.com/office/powerpoint/2010/main" val="273859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DD4C9-4A7B-4C19-A140-6A5F6E803673}" type="slidenum">
              <a:rPr lang="ar-SA"/>
              <a:pPr>
                <a:defRPr/>
              </a:pPr>
              <a:t>‹#›</a:t>
            </a:fld>
            <a:endParaRPr lang="en-US"/>
          </a:p>
        </p:txBody>
      </p:sp>
    </p:spTree>
    <p:extLst>
      <p:ext uri="{BB962C8B-B14F-4D97-AF65-F5344CB8AC3E}">
        <p14:creationId xmlns:p14="http://schemas.microsoft.com/office/powerpoint/2010/main" val="247004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6063" y="274638"/>
            <a:ext cx="2090737"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23850" y="274638"/>
            <a:ext cx="61198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DF2F09-CB98-43DC-B60E-5F8D8E48A115}" type="slidenum">
              <a:rPr lang="ar-SA"/>
              <a:pPr>
                <a:defRPr/>
              </a:pPr>
              <a:t>‹#›</a:t>
            </a:fld>
            <a:endParaRPr lang="en-US"/>
          </a:p>
        </p:txBody>
      </p:sp>
    </p:spTree>
    <p:extLst>
      <p:ext uri="{BB962C8B-B14F-4D97-AF65-F5344CB8AC3E}">
        <p14:creationId xmlns:p14="http://schemas.microsoft.com/office/powerpoint/2010/main" val="124417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7993063" cy="10668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25963"/>
          </a:xfrm>
        </p:spPr>
        <p:txBody>
          <a:bodyPr/>
          <a:lstStyle/>
          <a:p>
            <a:pPr lvl="0"/>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958024-D618-4152-926D-658B2A1DB7B7}" type="slidenum">
              <a:rPr lang="ar-SA"/>
              <a:pPr>
                <a:defRPr/>
              </a:pPr>
              <a:t>‹#›</a:t>
            </a:fld>
            <a:endParaRPr lang="en-US"/>
          </a:p>
        </p:txBody>
      </p:sp>
    </p:spTree>
    <p:extLst>
      <p:ext uri="{BB962C8B-B14F-4D97-AF65-F5344CB8AC3E}">
        <p14:creationId xmlns:p14="http://schemas.microsoft.com/office/powerpoint/2010/main" val="147796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4E1B1-E94A-4BD4-9370-FF0FEE3FCE8F}" type="slidenum">
              <a:rPr lang="ar-SA"/>
              <a:pPr>
                <a:defRPr/>
              </a:pPr>
              <a:t>‹#›</a:t>
            </a:fld>
            <a:endParaRPr lang="en-US"/>
          </a:p>
        </p:txBody>
      </p:sp>
    </p:spTree>
    <p:extLst>
      <p:ext uri="{BB962C8B-B14F-4D97-AF65-F5344CB8AC3E}">
        <p14:creationId xmlns:p14="http://schemas.microsoft.com/office/powerpoint/2010/main" val="19747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1928E2-2F00-49D5-9EA1-5C6F80BB7A97}" type="slidenum">
              <a:rPr lang="ar-SA"/>
              <a:pPr>
                <a:defRPr/>
              </a:pPr>
              <a:t>‹#›</a:t>
            </a:fld>
            <a:endParaRPr lang="en-US"/>
          </a:p>
        </p:txBody>
      </p:sp>
    </p:spTree>
    <p:extLst>
      <p:ext uri="{BB962C8B-B14F-4D97-AF65-F5344CB8AC3E}">
        <p14:creationId xmlns:p14="http://schemas.microsoft.com/office/powerpoint/2010/main" val="260632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062377-8171-4781-84F2-C5D221C3AE34}" type="slidenum">
              <a:rPr lang="ar-SA"/>
              <a:pPr>
                <a:defRPr/>
              </a:pPr>
              <a:t>‹#›</a:t>
            </a:fld>
            <a:endParaRPr lang="en-US"/>
          </a:p>
        </p:txBody>
      </p:sp>
    </p:spTree>
    <p:extLst>
      <p:ext uri="{BB962C8B-B14F-4D97-AF65-F5344CB8AC3E}">
        <p14:creationId xmlns:p14="http://schemas.microsoft.com/office/powerpoint/2010/main" val="25057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FE7D56-00EE-4771-A5C6-E0F219248888}" type="slidenum">
              <a:rPr lang="ar-SA"/>
              <a:pPr>
                <a:defRPr/>
              </a:pPr>
              <a:t>‹#›</a:t>
            </a:fld>
            <a:endParaRPr lang="en-US"/>
          </a:p>
        </p:txBody>
      </p:sp>
    </p:spTree>
    <p:extLst>
      <p:ext uri="{BB962C8B-B14F-4D97-AF65-F5344CB8AC3E}">
        <p14:creationId xmlns:p14="http://schemas.microsoft.com/office/powerpoint/2010/main" val="347054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2F785B-CC20-4BDF-896F-E81C228A664F}" type="slidenum">
              <a:rPr lang="ar-SA"/>
              <a:pPr>
                <a:defRPr/>
              </a:pPr>
              <a:t>‹#›</a:t>
            </a:fld>
            <a:endParaRPr lang="en-US"/>
          </a:p>
        </p:txBody>
      </p:sp>
    </p:spTree>
    <p:extLst>
      <p:ext uri="{BB962C8B-B14F-4D97-AF65-F5344CB8AC3E}">
        <p14:creationId xmlns:p14="http://schemas.microsoft.com/office/powerpoint/2010/main" val="340190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AD64AE-71E1-4555-B289-7AD4A4486480}" type="slidenum">
              <a:rPr lang="ar-SA"/>
              <a:pPr>
                <a:defRPr/>
              </a:pPr>
              <a:t>‹#›</a:t>
            </a:fld>
            <a:endParaRPr lang="en-US"/>
          </a:p>
        </p:txBody>
      </p:sp>
    </p:spTree>
    <p:extLst>
      <p:ext uri="{BB962C8B-B14F-4D97-AF65-F5344CB8AC3E}">
        <p14:creationId xmlns:p14="http://schemas.microsoft.com/office/powerpoint/2010/main" val="82597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BD5AF5-BE6E-4935-8E24-708D9FC1B9E7}" type="slidenum">
              <a:rPr lang="ar-SA"/>
              <a:pPr>
                <a:defRPr/>
              </a:pPr>
              <a:t>‹#›</a:t>
            </a:fld>
            <a:endParaRPr lang="en-US"/>
          </a:p>
        </p:txBody>
      </p:sp>
    </p:spTree>
    <p:extLst>
      <p:ext uri="{BB962C8B-B14F-4D97-AF65-F5344CB8AC3E}">
        <p14:creationId xmlns:p14="http://schemas.microsoft.com/office/powerpoint/2010/main" val="4357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7065D-C261-4910-BE86-3F2C939236AF}" type="slidenum">
              <a:rPr lang="ar-SA"/>
              <a:pPr>
                <a:defRPr/>
              </a:pPr>
              <a:t>‹#›</a:t>
            </a:fld>
            <a:endParaRPr lang="en-US"/>
          </a:p>
        </p:txBody>
      </p:sp>
    </p:spTree>
    <p:extLst>
      <p:ext uri="{BB962C8B-B14F-4D97-AF65-F5344CB8AC3E}">
        <p14:creationId xmlns:p14="http://schemas.microsoft.com/office/powerpoint/2010/main" val="189087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new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8964613"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323850" y="274638"/>
            <a:ext cx="79930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67350F59-6154-4E9C-9012-A67108AD9386}" type="slidenum">
              <a:rPr lang="ar-SA"/>
              <a:pPr>
                <a:defRPr/>
              </a:pPr>
              <a:t>‹#›</a:t>
            </a:fld>
            <a:endParaRPr lang="en-US"/>
          </a:p>
        </p:txBody>
      </p:sp>
      <p:pic>
        <p:nvPicPr>
          <p:cNvPr id="1032" name="Picture 11"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27988" y="0"/>
            <a:ext cx="9175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descr="Untitled-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00025" y="5957888"/>
            <a:ext cx="2017713"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ctr" rtl="1" eaLnBrk="0" fontAlgn="base" hangingPunct="0">
        <a:spcBef>
          <a:spcPct val="0"/>
        </a:spcBef>
        <a:spcAft>
          <a:spcPct val="0"/>
        </a:spcAft>
        <a:defRPr sz="3200">
          <a:solidFill>
            <a:srgbClr val="006600"/>
          </a:solidFill>
          <a:latin typeface="+mj-lt"/>
          <a:ea typeface="+mj-ea"/>
          <a:cs typeface="+mj-cs"/>
        </a:defRPr>
      </a:lvl1pPr>
      <a:lvl2pPr algn="ctr" rtl="1" eaLnBrk="0" fontAlgn="base" hangingPunct="0">
        <a:spcBef>
          <a:spcPct val="0"/>
        </a:spcBef>
        <a:spcAft>
          <a:spcPct val="0"/>
        </a:spcAft>
        <a:defRPr sz="3200">
          <a:solidFill>
            <a:srgbClr val="006600"/>
          </a:solidFill>
          <a:latin typeface="Arial" pitchFamily="34" charset="0"/>
          <a:cs typeface="B Titr" pitchFamily="2" charset="-78"/>
        </a:defRPr>
      </a:lvl2pPr>
      <a:lvl3pPr algn="ctr" rtl="1" eaLnBrk="0" fontAlgn="base" hangingPunct="0">
        <a:spcBef>
          <a:spcPct val="0"/>
        </a:spcBef>
        <a:spcAft>
          <a:spcPct val="0"/>
        </a:spcAft>
        <a:defRPr sz="3200">
          <a:solidFill>
            <a:srgbClr val="006600"/>
          </a:solidFill>
          <a:latin typeface="Arial" pitchFamily="34" charset="0"/>
          <a:cs typeface="B Titr" pitchFamily="2" charset="-78"/>
        </a:defRPr>
      </a:lvl3pPr>
      <a:lvl4pPr algn="ctr" rtl="1" eaLnBrk="0" fontAlgn="base" hangingPunct="0">
        <a:spcBef>
          <a:spcPct val="0"/>
        </a:spcBef>
        <a:spcAft>
          <a:spcPct val="0"/>
        </a:spcAft>
        <a:defRPr sz="3200">
          <a:solidFill>
            <a:srgbClr val="006600"/>
          </a:solidFill>
          <a:latin typeface="Arial" pitchFamily="34" charset="0"/>
          <a:cs typeface="B Titr" pitchFamily="2" charset="-78"/>
        </a:defRPr>
      </a:lvl4pPr>
      <a:lvl5pPr algn="ctr" rtl="1" eaLnBrk="0" fontAlgn="base" hangingPunct="0">
        <a:spcBef>
          <a:spcPct val="0"/>
        </a:spcBef>
        <a:spcAft>
          <a:spcPct val="0"/>
        </a:spcAft>
        <a:defRPr sz="3200">
          <a:solidFill>
            <a:srgbClr val="006600"/>
          </a:solidFill>
          <a:latin typeface="Arial" pitchFamily="34" charset="0"/>
          <a:cs typeface="B Titr" pitchFamily="2" charset="-78"/>
        </a:defRPr>
      </a:lvl5pPr>
      <a:lvl6pPr marL="457200" algn="ctr" rtl="1" fontAlgn="base">
        <a:spcBef>
          <a:spcPct val="0"/>
        </a:spcBef>
        <a:spcAft>
          <a:spcPct val="0"/>
        </a:spcAft>
        <a:defRPr sz="3200">
          <a:solidFill>
            <a:srgbClr val="006600"/>
          </a:solidFill>
          <a:latin typeface="Arial" pitchFamily="34" charset="0"/>
          <a:cs typeface="B Titr" pitchFamily="2" charset="-78"/>
        </a:defRPr>
      </a:lvl6pPr>
      <a:lvl7pPr marL="914400" algn="ctr" rtl="1" fontAlgn="base">
        <a:spcBef>
          <a:spcPct val="0"/>
        </a:spcBef>
        <a:spcAft>
          <a:spcPct val="0"/>
        </a:spcAft>
        <a:defRPr sz="3200">
          <a:solidFill>
            <a:srgbClr val="006600"/>
          </a:solidFill>
          <a:latin typeface="Arial" pitchFamily="34" charset="0"/>
          <a:cs typeface="B Titr" pitchFamily="2" charset="-78"/>
        </a:defRPr>
      </a:lvl7pPr>
      <a:lvl8pPr marL="1371600" algn="ctr" rtl="1" fontAlgn="base">
        <a:spcBef>
          <a:spcPct val="0"/>
        </a:spcBef>
        <a:spcAft>
          <a:spcPct val="0"/>
        </a:spcAft>
        <a:defRPr sz="3200">
          <a:solidFill>
            <a:srgbClr val="006600"/>
          </a:solidFill>
          <a:latin typeface="Arial" pitchFamily="34" charset="0"/>
          <a:cs typeface="B Titr" pitchFamily="2" charset="-78"/>
        </a:defRPr>
      </a:lvl8pPr>
      <a:lvl9pPr marL="1828800" algn="ctr" rtl="1" fontAlgn="base">
        <a:spcBef>
          <a:spcPct val="0"/>
        </a:spcBef>
        <a:spcAft>
          <a:spcPct val="0"/>
        </a:spcAft>
        <a:defRPr sz="3200">
          <a:solidFill>
            <a:srgbClr val="006600"/>
          </a:solidFill>
          <a:latin typeface="Arial" pitchFamily="34" charset="0"/>
          <a:cs typeface="B Titr" pitchFamily="2" charset="-78"/>
        </a:defRPr>
      </a:lvl9pPr>
    </p:titleStyle>
    <p:bodyStyle>
      <a:lvl1pPr marL="342900" indent="22225" algn="justLow" rtl="1" eaLnBrk="0" fontAlgn="base" hangingPunct="0">
        <a:spcBef>
          <a:spcPct val="20000"/>
        </a:spcBef>
        <a:spcAft>
          <a:spcPct val="0"/>
        </a:spcAft>
        <a:buChar char="•"/>
        <a:defRPr sz="3200">
          <a:solidFill>
            <a:srgbClr val="000066"/>
          </a:solidFill>
          <a:latin typeface="+mn-lt"/>
          <a:ea typeface="+mn-ea"/>
          <a:cs typeface="+mn-cs"/>
        </a:defRPr>
      </a:lvl1pPr>
      <a:lvl2pPr marL="830263" indent="-285750" algn="justLow" rtl="1" eaLnBrk="0" fontAlgn="base" hangingPunct="0">
        <a:spcBef>
          <a:spcPct val="20000"/>
        </a:spcBef>
        <a:spcAft>
          <a:spcPct val="0"/>
        </a:spcAft>
        <a:buChar char="–"/>
        <a:defRPr sz="2800">
          <a:solidFill>
            <a:srgbClr val="000066"/>
          </a:solidFill>
          <a:latin typeface="+mn-lt"/>
          <a:cs typeface="+mn-cs"/>
        </a:defRPr>
      </a:lvl2pPr>
      <a:lvl3pPr marL="1238250" indent="-228600" algn="justLow" rtl="1" eaLnBrk="0" fontAlgn="base" hangingPunct="0">
        <a:spcBef>
          <a:spcPct val="20000"/>
        </a:spcBef>
        <a:spcAft>
          <a:spcPct val="0"/>
        </a:spcAft>
        <a:buChar char="•"/>
        <a:defRPr sz="2400">
          <a:solidFill>
            <a:srgbClr val="000066"/>
          </a:solidFill>
          <a:latin typeface="+mn-lt"/>
          <a:cs typeface="+mn-cs"/>
        </a:defRPr>
      </a:lvl3pPr>
      <a:lvl4pPr marL="1646238" indent="-228600" algn="justLow" rtl="1" eaLnBrk="0" fontAlgn="base" hangingPunct="0">
        <a:spcBef>
          <a:spcPct val="20000"/>
        </a:spcBef>
        <a:spcAft>
          <a:spcPct val="0"/>
        </a:spcAft>
        <a:buChar char="–"/>
        <a:defRPr sz="2000">
          <a:solidFill>
            <a:srgbClr val="000066"/>
          </a:solidFill>
          <a:latin typeface="+mn-lt"/>
          <a:cs typeface="+mn-cs"/>
        </a:defRPr>
      </a:lvl4pPr>
      <a:lvl5pPr marL="2057400" indent="-228600" algn="justLow" rtl="1" eaLnBrk="0" fontAlgn="base" hangingPunct="0">
        <a:spcBef>
          <a:spcPct val="20000"/>
        </a:spcBef>
        <a:spcAft>
          <a:spcPct val="0"/>
        </a:spcAft>
        <a:buChar char="»"/>
        <a:defRPr sz="2000">
          <a:solidFill>
            <a:srgbClr val="000066"/>
          </a:solidFill>
          <a:latin typeface="+mn-lt"/>
          <a:cs typeface="+mn-cs"/>
        </a:defRPr>
      </a:lvl5pPr>
      <a:lvl6pPr marL="2514600" indent="-228600" algn="justLow" rtl="1" fontAlgn="base">
        <a:spcBef>
          <a:spcPct val="20000"/>
        </a:spcBef>
        <a:spcAft>
          <a:spcPct val="0"/>
        </a:spcAft>
        <a:defRPr sz="2000">
          <a:solidFill>
            <a:srgbClr val="000066"/>
          </a:solidFill>
          <a:latin typeface="+mn-lt"/>
          <a:cs typeface="+mn-cs"/>
        </a:defRPr>
      </a:lvl6pPr>
      <a:lvl7pPr marL="2971800" indent="-228600" algn="justLow" rtl="1" fontAlgn="base">
        <a:spcBef>
          <a:spcPct val="20000"/>
        </a:spcBef>
        <a:spcAft>
          <a:spcPct val="0"/>
        </a:spcAft>
        <a:defRPr sz="2000">
          <a:solidFill>
            <a:srgbClr val="000066"/>
          </a:solidFill>
          <a:latin typeface="+mn-lt"/>
          <a:cs typeface="+mn-cs"/>
        </a:defRPr>
      </a:lvl7pPr>
      <a:lvl8pPr marL="3429000" indent="-228600" algn="justLow" rtl="1" fontAlgn="base">
        <a:spcBef>
          <a:spcPct val="20000"/>
        </a:spcBef>
        <a:spcAft>
          <a:spcPct val="0"/>
        </a:spcAft>
        <a:defRPr sz="2000">
          <a:solidFill>
            <a:srgbClr val="000066"/>
          </a:solidFill>
          <a:latin typeface="+mn-lt"/>
          <a:cs typeface="+mn-cs"/>
        </a:defRPr>
      </a:lvl8pPr>
      <a:lvl9pPr marL="3886200" indent="-228600" algn="justLow" rtl="1" fontAlgn="base">
        <a:spcBef>
          <a:spcPct val="20000"/>
        </a:spcBef>
        <a:spcAft>
          <a:spcPct val="0"/>
        </a:spcAft>
        <a:defRPr sz="2000">
          <a:solidFill>
            <a:srgbClr val="000066"/>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www.madsg.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adsg.com/"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6.jpeg"/><Relationship Id="rId5" Type="http://schemas.openxmlformats.org/officeDocument/2006/relationships/hyperlink" Target="http://www.madsg.com/" TargetMode="Externa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77.xml"/><Relationship Id="rId3" Type="http://schemas.openxmlformats.org/officeDocument/2006/relationships/slide" Target="slide40.xml"/><Relationship Id="rId7" Type="http://schemas.openxmlformats.org/officeDocument/2006/relationships/slide" Target="slide155.xml"/><Relationship Id="rId12" Type="http://schemas.openxmlformats.org/officeDocument/2006/relationships/slide" Target="slide284.xml"/><Relationship Id="rId2"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slide" Target="slide141.xml"/><Relationship Id="rId11" Type="http://schemas.openxmlformats.org/officeDocument/2006/relationships/slide" Target="slide268.xml"/><Relationship Id="rId5" Type="http://schemas.openxmlformats.org/officeDocument/2006/relationships/slide" Target="slide122.xml"/><Relationship Id="rId10" Type="http://schemas.openxmlformats.org/officeDocument/2006/relationships/slide" Target="slide254.xml"/><Relationship Id="rId4" Type="http://schemas.openxmlformats.org/officeDocument/2006/relationships/slide" Target="slide101.xml"/><Relationship Id="rId9" Type="http://schemas.openxmlformats.org/officeDocument/2006/relationships/slide" Target="slide213.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13" y="-11113"/>
            <a:ext cx="9144001" cy="685800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32" tIns="45716" rIns="91432" bIns="45716" anchor="ctr"/>
          <a:lstStyle/>
          <a:p>
            <a:pPr algn="ctr">
              <a:defRPr/>
            </a:pPr>
            <a:r>
              <a:rPr lang="fa-IR" dirty="0"/>
              <a:t>می شرکت نمایید</a:t>
            </a:r>
            <a:endParaRPr lang="en-US" dirty="0"/>
          </a:p>
        </p:txBody>
      </p:sp>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490538"/>
            <a:ext cx="8964613"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1931988"/>
            <a:ext cx="316706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81670" y="227666"/>
            <a:ext cx="7302698" cy="461657"/>
          </a:xfrm>
          <a:prstGeom prst="rect">
            <a:avLst/>
          </a:prstGeom>
          <a:solidFill>
            <a:srgbClr val="FF0000"/>
          </a:solidFill>
          <a:ln>
            <a:solidFill>
              <a:schemeClr val="bg1">
                <a:alpha val="37000"/>
              </a:schemeClr>
            </a:solidFill>
          </a:ln>
        </p:spPr>
        <p:txBody>
          <a:bodyPr lIns="91432" tIns="45716" rIns="91432" bIns="45716">
            <a:spAutoFit/>
          </a:bodyPr>
          <a:lstStyle/>
          <a:p>
            <a:pPr algn="ctr">
              <a:defRPr/>
            </a:pPr>
            <a:r>
              <a:rPr lang="fa-IR" sz="2400" b="1" dirty="0">
                <a:ln w="17780" cmpd="sng">
                  <a:solidFill>
                    <a:srgbClr val="FFFFFF"/>
                  </a:solidFill>
                  <a:prstDash val="solid"/>
                  <a:miter lim="800000"/>
                </a:ln>
                <a:effectLst>
                  <a:outerShdw blurRad="50800" algn="tl" rotWithShape="0">
                    <a:srgbClr val="000000"/>
                  </a:outerShdw>
                </a:effectLst>
                <a:latin typeface="Arial" pitchFamily="34" charset="0"/>
                <a:cs typeface="B Yekan" pitchFamily="2" charset="-78"/>
              </a:rPr>
              <a:t>دسترسی رایگان به کتاب های الکترونیکی علمی و دانشگاهی</a:t>
            </a:r>
            <a:endParaRPr lang="en-US" sz="2400" b="1" dirty="0">
              <a:ln w="17780" cmpd="sng">
                <a:solidFill>
                  <a:srgbClr val="FFFFFF"/>
                </a:solidFill>
                <a:prstDash val="solid"/>
                <a:miter lim="800000"/>
              </a:ln>
              <a:effectLst>
                <a:outerShdw blurRad="50800" algn="tl" rotWithShape="0">
                  <a:srgbClr val="000000"/>
                </a:outerShdw>
              </a:effectLst>
              <a:latin typeface="Arial" pitchFamily="34" charset="0"/>
              <a:cs typeface="B Yekan" pitchFamily="2" charset="-78"/>
            </a:endParaRPr>
          </a:p>
        </p:txBody>
      </p:sp>
      <p:sp>
        <p:nvSpPr>
          <p:cNvPr id="5" name="Rectangle 4"/>
          <p:cNvSpPr/>
          <p:nvPr/>
        </p:nvSpPr>
        <p:spPr>
          <a:xfrm>
            <a:off x="581670" y="4671220"/>
            <a:ext cx="7928042" cy="837277"/>
          </a:xfrm>
          <a:prstGeom prst="rect">
            <a:avLst/>
          </a:prstGeom>
          <a:noFill/>
        </p:spPr>
        <p:txBody>
          <a:bodyPr lIns="80147" tIns="40074" rIns="80147" bIns="40074">
            <a:spAutoFit/>
          </a:bodyPr>
          <a:lstStyle/>
          <a:p>
            <a:pPr algn="ctr">
              <a:defRPr/>
            </a:pPr>
            <a:r>
              <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B Yekan" pitchFamily="2" charset="-78"/>
              </a:rPr>
              <a:t>کتابهای الکترنیکی (پی دی اف و پاورپوینت) خود را برای ما بفرستید و در جشنواره بهترین کتاب های الکترونیکی علمی مادسیج شرکت کنید. همچنین از جوایز علمی که شامل دسترسی به کتاب های مختلف </a:t>
            </a:r>
            <a:r>
              <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B Yekan" pitchFamily="2" charset="-78"/>
              </a:rPr>
              <a:t>الکترونیکی </a:t>
            </a:r>
            <a:r>
              <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B Yekan" pitchFamily="2" charset="-78"/>
              </a:rPr>
              <a:t> </a:t>
            </a:r>
            <a:r>
              <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B Yekan" pitchFamily="2" charset="-78"/>
              </a:rPr>
              <a:t>کمیاب به </a:t>
            </a:r>
            <a:r>
              <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B Yekan" pitchFamily="2" charset="-78"/>
              </a:rPr>
              <a:t>صورت رایگان و...می باشد بهرمند شوید.</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6" name="Rectangle 5"/>
          <p:cNvSpPr/>
          <p:nvPr/>
        </p:nvSpPr>
        <p:spPr>
          <a:xfrm>
            <a:off x="5212968" y="3964097"/>
            <a:ext cx="3367866" cy="465651"/>
          </a:xfrm>
          <a:prstGeom prst="rect">
            <a:avLst/>
          </a:prstGeom>
          <a:noFill/>
        </p:spPr>
        <p:txBody>
          <a:bodyPr wrap="none" lIns="80147" tIns="40074" rIns="80147" bIns="40074">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fa-IR" sz="2500" b="1" dirty="0">
                <a:ln w="50800"/>
                <a:solidFill>
                  <a:srgbClr val="7030A0"/>
                </a:solidFill>
                <a:latin typeface="Arial" pitchFamily="34" charset="0"/>
                <a:cs typeface="B Yekan" pitchFamily="2" charset="-78"/>
              </a:rPr>
              <a:t>شاید کتاب شما انتخاب شود</a:t>
            </a:r>
            <a:endParaRPr lang="en-US" sz="2500" b="1" dirty="0">
              <a:ln w="50800"/>
              <a:solidFill>
                <a:srgbClr val="7030A0"/>
              </a:solidFill>
              <a:latin typeface="Arial" pitchFamily="34" charset="0"/>
              <a:cs typeface="B Yekan" pitchFamily="2" charset="-78"/>
            </a:endParaRPr>
          </a:p>
        </p:txBody>
      </p:sp>
      <p:sp>
        <p:nvSpPr>
          <p:cNvPr id="7" name="Rectangle 6"/>
          <p:cNvSpPr/>
          <p:nvPr/>
        </p:nvSpPr>
        <p:spPr>
          <a:xfrm>
            <a:off x="3810000" y="5543402"/>
            <a:ext cx="2294218" cy="400110"/>
          </a:xfrm>
          <a:prstGeom prst="rect">
            <a:avLst/>
          </a:prstGeom>
          <a:noFill/>
        </p:spPr>
        <p:txBody>
          <a:bodyPr wrap="none">
            <a:spAutoFit/>
          </a:bodyPr>
          <a:lstStyle/>
          <a:p>
            <a:pPr algn="ctr">
              <a:defRPr/>
            </a:pP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ebook@madsg.com</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2700559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05ACA16-B443-4A7A-AF37-E914A0210236}" type="slidenum">
              <a:rPr lang="ar-SA" b="0"/>
              <a:pPr eaLnBrk="1" hangingPunct="1"/>
              <a:t>10</a:t>
            </a:fld>
            <a:endParaRPr lang="en-US" b="0"/>
          </a:p>
        </p:txBody>
      </p:sp>
      <p:sp>
        <p:nvSpPr>
          <p:cNvPr id="8195" name="Rectangle 2"/>
          <p:cNvSpPr>
            <a:spLocks noGrp="1" noChangeArrowheads="1"/>
          </p:cNvSpPr>
          <p:nvPr>
            <p:ph type="title"/>
          </p:nvPr>
        </p:nvSpPr>
        <p:spPr/>
        <p:txBody>
          <a:bodyPr/>
          <a:lstStyle/>
          <a:p>
            <a:pPr eaLnBrk="1" hangingPunct="1"/>
            <a:r>
              <a:rPr lang="fa-IR" smtClean="0"/>
              <a:t>مفاهيم اساسي بازاريابي</a:t>
            </a:r>
            <a:endParaRPr lang="en-US" smtClean="0"/>
          </a:p>
        </p:txBody>
      </p:sp>
      <p:sp>
        <p:nvSpPr>
          <p:cNvPr id="8196" name="Rectangle 3"/>
          <p:cNvSpPr>
            <a:spLocks noGrp="1" noChangeArrowheads="1"/>
          </p:cNvSpPr>
          <p:nvPr>
            <p:ph type="body" idx="1"/>
          </p:nvPr>
        </p:nvSpPr>
        <p:spPr/>
        <p:txBody>
          <a:bodyPr/>
          <a:lstStyle/>
          <a:p>
            <a:pPr eaLnBrk="1" hangingPunct="1">
              <a:buFontTx/>
              <a:buNone/>
            </a:pPr>
            <a:endParaRPr lang="fa-IR" smtClean="0"/>
          </a:p>
        </p:txBody>
      </p:sp>
      <p:pic>
        <p:nvPicPr>
          <p:cNvPr id="319492"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54188"/>
            <a:ext cx="640873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9492"/>
                                        </p:tgtEl>
                                        <p:attrNameLst>
                                          <p:attrName>style.visibility</p:attrName>
                                        </p:attrNameLst>
                                      </p:cBhvr>
                                      <p:to>
                                        <p:strVal val="visible"/>
                                      </p:to>
                                    </p:set>
                                    <p:animEffect transition="in" filter="fade">
                                      <p:cBhvr>
                                        <p:cTn id="7" dur="2000"/>
                                        <p:tgtEl>
                                          <p:spTgt spid="319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D5D19AD-B680-435E-ACDF-75292F1D1A00}" type="slidenum">
              <a:rPr lang="ar-SA" b="0"/>
              <a:pPr eaLnBrk="1" hangingPunct="1"/>
              <a:t>100</a:t>
            </a:fld>
            <a:endParaRPr lang="en-US" b="0"/>
          </a:p>
        </p:txBody>
      </p:sp>
      <p:sp>
        <p:nvSpPr>
          <p:cNvPr id="100355" name="Rectangle 2"/>
          <p:cNvSpPr>
            <a:spLocks noGrp="1" noChangeArrowheads="1"/>
          </p:cNvSpPr>
          <p:nvPr>
            <p:ph type="title"/>
          </p:nvPr>
        </p:nvSpPr>
        <p:spPr/>
        <p:txBody>
          <a:bodyPr/>
          <a:lstStyle/>
          <a:p>
            <a:pPr eaLnBrk="1" hangingPunct="1"/>
            <a:r>
              <a:rPr lang="fa-IR" altLang="zh-CN" b="1" smtClean="0"/>
              <a:t>واکنش فعال</a:t>
            </a:r>
            <a:endParaRPr lang="en-US" smtClean="0"/>
          </a:p>
        </p:txBody>
      </p:sp>
      <p:sp>
        <p:nvSpPr>
          <p:cNvPr id="93187" name="Rectangle 3"/>
          <p:cNvSpPr>
            <a:spLocks noGrp="1" noChangeArrowheads="1"/>
          </p:cNvSpPr>
          <p:nvPr>
            <p:ph type="body" idx="1"/>
          </p:nvPr>
        </p:nvSpPr>
        <p:spPr/>
        <p:txBody>
          <a:bodyPr/>
          <a:lstStyle/>
          <a:p>
            <a:pPr eaLnBrk="1" hangingPunct="1">
              <a:lnSpc>
                <a:spcPct val="200000"/>
              </a:lnSpc>
              <a:buFontTx/>
              <a:buNone/>
            </a:pPr>
            <a:r>
              <a:rPr lang="fa-IR" altLang="zh-CN" smtClean="0"/>
              <a:t>بعضی دیگر از شرکتها دارای دیدگاه مدیریت محیطی هستند و سعی می کنند به جای نظاره گر بودن صرف،با اتخاذ تدابیر پیشگیرانه و تهاجمی بر نیروها و عوامل طبیعی اثر بگذارند.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4BF0EA1-FC13-42D8-A6E7-35818DA9FC98}" type="slidenum">
              <a:rPr lang="ar-SA" b="0"/>
              <a:pPr eaLnBrk="1" hangingPunct="1"/>
              <a:t>101</a:t>
            </a:fld>
            <a:endParaRPr lang="en-US" b="0"/>
          </a:p>
        </p:txBody>
      </p:sp>
      <p:sp>
        <p:nvSpPr>
          <p:cNvPr id="101379" name="Rectangle 2"/>
          <p:cNvSpPr>
            <a:spLocks noGrp="1" noChangeArrowheads="1"/>
          </p:cNvSpPr>
          <p:nvPr>
            <p:ph type="title"/>
          </p:nvPr>
        </p:nvSpPr>
        <p:spPr/>
        <p:txBody>
          <a:bodyPr/>
          <a:lstStyle/>
          <a:p>
            <a:pPr eaLnBrk="1" hangingPunct="1"/>
            <a:r>
              <a:rPr lang="fa-IR" altLang="zh-CN" b="1" smtClean="0"/>
              <a:t>فصل سوم</a:t>
            </a:r>
            <a:r>
              <a:rPr lang="en-US" altLang="zh-CN" smtClean="0">
                <a:ea typeface="SimSun" pitchFamily="2" charset="-122"/>
              </a:rPr>
              <a:t> </a:t>
            </a:r>
            <a:endParaRPr lang="en-US" smtClean="0"/>
          </a:p>
        </p:txBody>
      </p:sp>
      <p:sp>
        <p:nvSpPr>
          <p:cNvPr id="94211" name="Rectangle 3"/>
          <p:cNvSpPr>
            <a:spLocks noGrp="1" noChangeArrowheads="1"/>
          </p:cNvSpPr>
          <p:nvPr>
            <p:ph type="body" idx="1"/>
          </p:nvPr>
        </p:nvSpPr>
        <p:spPr/>
        <p:txBody>
          <a:bodyPr/>
          <a:lstStyle/>
          <a:p>
            <a:pPr algn="ctr" eaLnBrk="1" hangingPunct="1">
              <a:buFontTx/>
              <a:buNone/>
            </a:pPr>
            <a:endParaRPr lang="fa-IR" altLang="zh-CN" sz="4400" b="1" smtClean="0"/>
          </a:p>
          <a:p>
            <a:pPr algn="ctr" eaLnBrk="1" hangingPunct="1">
              <a:buFontTx/>
              <a:buNone/>
            </a:pPr>
            <a:endParaRPr lang="fa-IR" altLang="zh-CN" sz="4400" b="1" smtClean="0"/>
          </a:p>
          <a:p>
            <a:pPr algn="ctr" eaLnBrk="1" hangingPunct="1">
              <a:buFontTx/>
              <a:buNone/>
            </a:pPr>
            <a:r>
              <a:rPr lang="fa-IR" altLang="zh-CN" sz="4400" b="1" smtClean="0"/>
              <a:t>تقسیم بازار و تعیین بازار هدف</a:t>
            </a:r>
            <a:endParaRPr lang="en-US" sz="4400" b="1" smtClean="0"/>
          </a:p>
        </p:txBody>
      </p:sp>
      <p:sp>
        <p:nvSpPr>
          <p:cNvPr id="101381"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4211">
                                            <p:txEl>
                                              <p:pRg st="2" end="2"/>
                                            </p:txEl>
                                          </p:spTgt>
                                        </p:tgtEl>
                                        <p:attrNameLst>
                                          <p:attrName>style.visibility</p:attrName>
                                        </p:attrNameLst>
                                      </p:cBhvr>
                                      <p:to>
                                        <p:strVal val="visible"/>
                                      </p:to>
                                    </p:set>
                                    <p:anim calcmode="lin" valueType="num">
                                      <p:cBhvr additive="base">
                                        <p:cTn id="7" dur="500" fill="hold"/>
                                        <p:tgtEl>
                                          <p:spTgt spid="9421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670775A-641B-498B-A183-3074A951A30B}" type="slidenum">
              <a:rPr lang="ar-SA" b="0"/>
              <a:pPr eaLnBrk="1" hangingPunct="1"/>
              <a:t>102</a:t>
            </a:fld>
            <a:endParaRPr lang="en-US" b="0"/>
          </a:p>
        </p:txBody>
      </p:sp>
      <p:sp>
        <p:nvSpPr>
          <p:cNvPr id="102403" name="Rectangle 2"/>
          <p:cNvSpPr>
            <a:spLocks noGrp="1" noChangeArrowheads="1"/>
          </p:cNvSpPr>
          <p:nvPr>
            <p:ph type="title"/>
          </p:nvPr>
        </p:nvSpPr>
        <p:spPr/>
        <p:txBody>
          <a:bodyPr/>
          <a:lstStyle/>
          <a:p>
            <a:pPr eaLnBrk="1" hangingPunct="1"/>
            <a:r>
              <a:rPr lang="fa-IR" altLang="zh-CN" b="1" smtClean="0"/>
              <a:t>هدف کلی</a:t>
            </a:r>
            <a:r>
              <a:rPr lang="fa-IR" altLang="zh-CN" smtClean="0"/>
              <a:t> </a:t>
            </a:r>
            <a:endParaRPr lang="en-US" smtClean="0"/>
          </a:p>
        </p:txBody>
      </p:sp>
      <p:sp>
        <p:nvSpPr>
          <p:cNvPr id="95235" name="Rectangle 3"/>
          <p:cNvSpPr>
            <a:spLocks noGrp="1" noChangeArrowheads="1"/>
          </p:cNvSpPr>
          <p:nvPr>
            <p:ph type="body" idx="1"/>
          </p:nvPr>
        </p:nvSpPr>
        <p:spPr/>
        <p:txBody>
          <a:bodyPr/>
          <a:lstStyle/>
          <a:p>
            <a:pPr eaLnBrk="1" hangingPunct="1">
              <a:lnSpc>
                <a:spcPct val="200000"/>
              </a:lnSpc>
              <a:buFontTx/>
              <a:buNone/>
            </a:pPr>
            <a:r>
              <a:rPr lang="fa-IR" altLang="zh-CN" smtClean="0"/>
              <a:t>هدف کلی این فصل آشنا ساختن دانشجویان عزیز با معیارهای تقسیم بازار و عوامل تأثیر گذار بر تقسیم بندی بهینه به همراه تعیین استراتژی مناسب جهت انتخاب بازار هدف و کسب موفقیت در آن می باشد</a:t>
            </a:r>
            <a:r>
              <a:rPr lang="en-US" altLang="zh-CN" smtClean="0">
                <a:ea typeface="SimSun" pitchFamily="2" charset="-12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2CFC1B3-18B6-471C-8D00-27E7D8DB1064}" type="slidenum">
              <a:rPr lang="ar-SA" b="0"/>
              <a:pPr eaLnBrk="1" hangingPunct="1"/>
              <a:t>103</a:t>
            </a:fld>
            <a:endParaRPr lang="en-US" b="0"/>
          </a:p>
        </p:txBody>
      </p:sp>
      <p:sp>
        <p:nvSpPr>
          <p:cNvPr id="96258" name="Rectangle 2"/>
          <p:cNvSpPr>
            <a:spLocks noGrp="1" noChangeArrowheads="1"/>
          </p:cNvSpPr>
          <p:nvPr>
            <p:ph type="title"/>
          </p:nvPr>
        </p:nvSpPr>
        <p:spPr/>
        <p:txBody>
          <a:bodyPr/>
          <a:lstStyle/>
          <a:p>
            <a:pPr eaLnBrk="1" hangingPunct="1"/>
            <a:r>
              <a:rPr lang="fa-IR" altLang="zh-CN" b="1" smtClean="0"/>
              <a:t>هدفهای رفتاری</a:t>
            </a:r>
            <a:endParaRPr lang="en-US" b="1" smtClean="0"/>
          </a:p>
        </p:txBody>
      </p:sp>
      <p:sp>
        <p:nvSpPr>
          <p:cNvPr id="96259"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از دانشجویان محترم انتظار می رود،پس از مطالعه این فصل بتوانند :</a:t>
            </a:r>
          </a:p>
          <a:p>
            <a:pPr eaLnBrk="1" hangingPunct="1">
              <a:buFontTx/>
              <a:buNone/>
            </a:pPr>
            <a:endParaRPr lang="fa-IR" altLang="zh-CN" sz="1200" smtClean="0"/>
          </a:p>
          <a:p>
            <a:pPr eaLnBrk="1" hangingPunct="1">
              <a:lnSpc>
                <a:spcPct val="125000"/>
              </a:lnSpc>
              <a:buFontTx/>
              <a:buNone/>
            </a:pPr>
            <a:r>
              <a:rPr lang="fa-IR" altLang="zh-CN" smtClean="0"/>
              <a:t>1.ضرورت تقسیم بازار را بیان نمایند.</a:t>
            </a:r>
          </a:p>
          <a:p>
            <a:pPr eaLnBrk="1" hangingPunct="1">
              <a:lnSpc>
                <a:spcPct val="125000"/>
              </a:lnSpc>
              <a:buFontTx/>
              <a:buNone/>
            </a:pPr>
            <a:r>
              <a:rPr lang="fa-IR" altLang="zh-CN" smtClean="0"/>
              <a:t>2.سیر تکاملی تقسیم بازار را شرح دهند .</a:t>
            </a:r>
          </a:p>
          <a:p>
            <a:pPr eaLnBrk="1" hangingPunct="1">
              <a:lnSpc>
                <a:spcPct val="125000"/>
              </a:lnSpc>
              <a:buFontTx/>
              <a:buNone/>
            </a:pPr>
            <a:r>
              <a:rPr lang="fa-IR" altLang="zh-CN" smtClean="0"/>
              <a:t>3.ضوابط و معیارهای مختلف تقسیم بازار را توضیح دهند.</a:t>
            </a:r>
          </a:p>
          <a:p>
            <a:pPr eaLnBrk="1" hangingPunct="1">
              <a:lnSpc>
                <a:spcPct val="125000"/>
              </a:lnSpc>
              <a:buFontTx/>
              <a:buNone/>
            </a:pPr>
            <a:r>
              <a:rPr lang="fa-IR" altLang="zh-CN" smtClean="0"/>
              <a:t>4.عوامل مؤثر در تقسیم بندی بهینه بازار را توصیف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dissolve">
                                      <p:cBhvr>
                                        <p:cTn id="7" dur="5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dissolve">
                                      <p:cBhvr>
                                        <p:cTn id="12" dur="500"/>
                                        <p:tgtEl>
                                          <p:spTgt spid="96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dissolve">
                                      <p:cBhvr>
                                        <p:cTn id="17" dur="500"/>
                                        <p:tgtEl>
                                          <p:spTgt spid="962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dissolve">
                                      <p:cBhvr>
                                        <p:cTn id="22" dur="500"/>
                                        <p:tgtEl>
                                          <p:spTgt spid="962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dissolve">
                                      <p:cBhvr>
                                        <p:cTn id="27" dur="500"/>
                                        <p:tgtEl>
                                          <p:spTgt spid="962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6259">
                                            <p:txEl>
                                              <p:pRg st="5" end="5"/>
                                            </p:txEl>
                                          </p:spTgt>
                                        </p:tgtEl>
                                        <p:attrNameLst>
                                          <p:attrName>style.visibility</p:attrName>
                                        </p:attrNameLst>
                                      </p:cBhvr>
                                      <p:to>
                                        <p:strVal val="visible"/>
                                      </p:to>
                                    </p:set>
                                    <p:animEffect transition="in" filter="dissolve">
                                      <p:cBhvr>
                                        <p:cTn id="32" dur="500"/>
                                        <p:tgtEl>
                                          <p:spTgt spid="96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74605FC-5C76-41C0-AF0B-10E213EC19C1}" type="slidenum">
              <a:rPr lang="ar-SA" b="0"/>
              <a:pPr eaLnBrk="1" hangingPunct="1"/>
              <a:t>104</a:t>
            </a:fld>
            <a:endParaRPr lang="en-US" b="0"/>
          </a:p>
        </p:txBody>
      </p:sp>
      <p:sp>
        <p:nvSpPr>
          <p:cNvPr id="97282" name="Rectangle 2"/>
          <p:cNvSpPr>
            <a:spLocks noGrp="1" noChangeArrowheads="1"/>
          </p:cNvSpPr>
          <p:nvPr>
            <p:ph type="title"/>
          </p:nvPr>
        </p:nvSpPr>
        <p:spPr/>
        <p:txBody>
          <a:bodyPr/>
          <a:lstStyle/>
          <a:p>
            <a:pPr eaLnBrk="1" hangingPunct="1"/>
            <a:r>
              <a:rPr lang="fa-IR" altLang="zh-CN" smtClean="0"/>
              <a:t>دلایل اینکه با تمامی متقاضیان بالقوه و بالفعل نمی توان رفتار مشابهی داشت</a:t>
            </a:r>
            <a:endParaRPr lang="en-US" smtClean="0"/>
          </a:p>
        </p:txBody>
      </p:sp>
      <p:sp>
        <p:nvSpPr>
          <p:cNvPr id="97283" name="Rectangle 3"/>
          <p:cNvSpPr>
            <a:spLocks noGrp="1" noChangeArrowheads="1"/>
          </p:cNvSpPr>
          <p:nvPr>
            <p:ph type="body" idx="1"/>
          </p:nvPr>
        </p:nvSpPr>
        <p:spPr/>
        <p:txBody>
          <a:bodyPr/>
          <a:lstStyle/>
          <a:p>
            <a:pPr indent="342900" eaLnBrk="1" hangingPunct="1">
              <a:lnSpc>
                <a:spcPct val="200000"/>
              </a:lnSpc>
              <a:buSzPct val="70000"/>
              <a:buFont typeface="Wingdings" pitchFamily="2" charset="2"/>
              <a:buChar char="v"/>
            </a:pPr>
            <a:r>
              <a:rPr lang="fa-IR" altLang="zh-CN" smtClean="0"/>
              <a:t>زیاد بودن تعداد خریداران در بازارهای مختلف</a:t>
            </a:r>
          </a:p>
          <a:p>
            <a:pPr indent="342900" eaLnBrk="1" hangingPunct="1">
              <a:lnSpc>
                <a:spcPct val="200000"/>
              </a:lnSpc>
              <a:buSzPct val="70000"/>
              <a:buFont typeface="Wingdings" pitchFamily="2" charset="2"/>
              <a:buChar char="v"/>
            </a:pPr>
            <a:r>
              <a:rPr lang="fa-IR" altLang="zh-CN" smtClean="0"/>
              <a:t>پراکندگی بیش از حد خریداران در مناطق مختلف جغرافیایی</a:t>
            </a:r>
          </a:p>
          <a:p>
            <a:pPr indent="342900" eaLnBrk="1" hangingPunct="1">
              <a:lnSpc>
                <a:spcPct val="200000"/>
              </a:lnSpc>
              <a:buSzPct val="70000"/>
              <a:buFont typeface="Wingdings" pitchFamily="2" charset="2"/>
              <a:buChar char="v"/>
            </a:pPr>
            <a:r>
              <a:rPr lang="fa-IR" altLang="zh-CN" smtClean="0"/>
              <a:t>تنوع زیاد در نوع نیاز و خواسته خریداران</a:t>
            </a:r>
          </a:p>
          <a:p>
            <a:pPr indent="342900" eaLnBrk="1" hangingPunct="1">
              <a:lnSpc>
                <a:spcPct val="200000"/>
              </a:lnSpc>
              <a:buSzPct val="70000"/>
              <a:buFont typeface="Wingdings" pitchFamily="2" charset="2"/>
              <a:buChar char="v"/>
            </a:pPr>
            <a:r>
              <a:rPr lang="fa-IR" altLang="zh-CN" smtClean="0"/>
              <a:t>تنوع زیاد در نوع روشهای خرید مصرف کنندگان</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wipe(left)">
                                      <p:cBhvr>
                                        <p:cTn id="12" dur="500"/>
                                        <p:tgtEl>
                                          <p:spTgt spid="972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283">
                                            <p:txEl>
                                              <p:pRg st="1" end="1"/>
                                            </p:txEl>
                                          </p:spTgt>
                                        </p:tgtEl>
                                        <p:attrNameLst>
                                          <p:attrName>style.visibility</p:attrName>
                                        </p:attrNameLst>
                                      </p:cBhvr>
                                      <p:to>
                                        <p:strVal val="visible"/>
                                      </p:to>
                                    </p:set>
                                    <p:animEffect transition="in" filter="wipe(left)">
                                      <p:cBhvr>
                                        <p:cTn id="17" dur="500"/>
                                        <p:tgtEl>
                                          <p:spTgt spid="972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283">
                                            <p:txEl>
                                              <p:pRg st="2" end="2"/>
                                            </p:txEl>
                                          </p:spTgt>
                                        </p:tgtEl>
                                        <p:attrNameLst>
                                          <p:attrName>style.visibility</p:attrName>
                                        </p:attrNameLst>
                                      </p:cBhvr>
                                      <p:to>
                                        <p:strVal val="visible"/>
                                      </p:to>
                                    </p:set>
                                    <p:animEffect transition="in" filter="wipe(left)">
                                      <p:cBhvr>
                                        <p:cTn id="22" dur="500"/>
                                        <p:tgtEl>
                                          <p:spTgt spid="972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283">
                                            <p:txEl>
                                              <p:pRg st="3" end="3"/>
                                            </p:txEl>
                                          </p:spTgt>
                                        </p:tgtEl>
                                        <p:attrNameLst>
                                          <p:attrName>style.visibility</p:attrName>
                                        </p:attrNameLst>
                                      </p:cBhvr>
                                      <p:to>
                                        <p:strVal val="visible"/>
                                      </p:to>
                                    </p:set>
                                    <p:animEffect transition="in" filter="wipe(left)">
                                      <p:cBhvr>
                                        <p:cTn id="27" dur="5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19D4013-BA52-4B00-84F7-0B41EEE4351E}" type="slidenum">
              <a:rPr lang="ar-SA" b="0"/>
              <a:pPr eaLnBrk="1" hangingPunct="1"/>
              <a:t>105</a:t>
            </a:fld>
            <a:endParaRPr lang="en-US" b="0"/>
          </a:p>
        </p:txBody>
      </p:sp>
      <p:sp>
        <p:nvSpPr>
          <p:cNvPr id="98306" name="Rectangle 2"/>
          <p:cNvSpPr>
            <a:spLocks noGrp="1" noChangeArrowheads="1"/>
          </p:cNvSpPr>
          <p:nvPr>
            <p:ph type="title"/>
          </p:nvPr>
        </p:nvSpPr>
        <p:spPr/>
        <p:txBody>
          <a:bodyPr/>
          <a:lstStyle/>
          <a:p>
            <a:pPr eaLnBrk="1" hangingPunct="1"/>
            <a:r>
              <a:rPr lang="fa-IR" altLang="zh-CN" sz="2800" smtClean="0"/>
              <a:t>مزایای تقسیم یک بازار بزرگ نا متجانس به خرده بازارها</a:t>
            </a:r>
            <a:endParaRPr lang="en-US" sz="2800" smtClean="0"/>
          </a:p>
        </p:txBody>
      </p:sp>
      <p:sp>
        <p:nvSpPr>
          <p:cNvPr id="98307" name="Rectangle 3"/>
          <p:cNvSpPr>
            <a:spLocks noGrp="1" noChangeArrowheads="1"/>
          </p:cNvSpPr>
          <p:nvPr>
            <p:ph type="body" idx="1"/>
          </p:nvPr>
        </p:nvSpPr>
        <p:spPr/>
        <p:txBody>
          <a:bodyPr/>
          <a:lstStyle/>
          <a:p>
            <a:pPr indent="463550" eaLnBrk="1" hangingPunct="1">
              <a:lnSpc>
                <a:spcPct val="200000"/>
              </a:lnSpc>
              <a:buFontTx/>
              <a:buBlip>
                <a:blip r:embed="rId2"/>
              </a:buBlip>
            </a:pPr>
            <a:r>
              <a:rPr lang="fa-IR" altLang="zh-CN" smtClean="0"/>
              <a:t>تخصیص بودجه های تبلیغات و بازاریابی مناسب برای هر بخش از بازار</a:t>
            </a:r>
          </a:p>
          <a:p>
            <a:pPr indent="463550" eaLnBrk="1" hangingPunct="1">
              <a:lnSpc>
                <a:spcPct val="200000"/>
              </a:lnSpc>
              <a:buFontTx/>
              <a:buBlip>
                <a:blip r:embed="rId2"/>
              </a:buBlip>
            </a:pPr>
            <a:r>
              <a:rPr lang="fa-IR" altLang="zh-CN" smtClean="0"/>
              <a:t>ایجاد تغییرات لازم و مشتری پسند</a:t>
            </a:r>
          </a:p>
          <a:p>
            <a:pPr indent="463550" eaLnBrk="1" hangingPunct="1">
              <a:lnSpc>
                <a:spcPct val="200000"/>
              </a:lnSpc>
              <a:buFontTx/>
              <a:buBlip>
                <a:blip r:embed="rId2"/>
              </a:buBlip>
            </a:pPr>
            <a:r>
              <a:rPr lang="fa-IR" altLang="zh-CN" smtClean="0"/>
              <a:t>شناخت دقیق رقبا در هر بخش</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2000"/>
                                        <p:tgtEl>
                                          <p:spTgt spid="98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Effect transition="in" filter="fade">
                                      <p:cBhvr>
                                        <p:cTn id="12" dur="2000"/>
                                        <p:tgtEl>
                                          <p:spTgt spid="983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307">
                                            <p:txEl>
                                              <p:pRg st="1" end="1"/>
                                            </p:txEl>
                                          </p:spTgt>
                                        </p:tgtEl>
                                        <p:attrNameLst>
                                          <p:attrName>style.visibility</p:attrName>
                                        </p:attrNameLst>
                                      </p:cBhvr>
                                      <p:to>
                                        <p:strVal val="visible"/>
                                      </p:to>
                                    </p:set>
                                    <p:animEffect transition="in" filter="fade">
                                      <p:cBhvr>
                                        <p:cTn id="17" dur="2000"/>
                                        <p:tgtEl>
                                          <p:spTgt spid="983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8307">
                                            <p:txEl>
                                              <p:pRg st="2" end="2"/>
                                            </p:txEl>
                                          </p:spTgt>
                                        </p:tgtEl>
                                        <p:attrNameLst>
                                          <p:attrName>style.visibility</p:attrName>
                                        </p:attrNameLst>
                                      </p:cBhvr>
                                      <p:to>
                                        <p:strVal val="visible"/>
                                      </p:to>
                                    </p:set>
                                    <p:animEffect transition="in" filter="fade">
                                      <p:cBhvr>
                                        <p:cTn id="22" dur="20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436F358-4F94-46A6-93BF-B3A3E4A67AD9}" type="slidenum">
              <a:rPr lang="ar-SA" b="0"/>
              <a:pPr eaLnBrk="1" hangingPunct="1"/>
              <a:t>106</a:t>
            </a:fld>
            <a:endParaRPr lang="en-US" b="0"/>
          </a:p>
        </p:txBody>
      </p:sp>
      <p:sp>
        <p:nvSpPr>
          <p:cNvPr id="99330" name="Rectangle 2"/>
          <p:cNvSpPr>
            <a:spLocks noGrp="1" noChangeArrowheads="1"/>
          </p:cNvSpPr>
          <p:nvPr>
            <p:ph type="title"/>
          </p:nvPr>
        </p:nvSpPr>
        <p:spPr/>
        <p:txBody>
          <a:bodyPr/>
          <a:lstStyle/>
          <a:p>
            <a:pPr eaLnBrk="1" hangingPunct="1"/>
            <a:r>
              <a:rPr lang="fa-IR" altLang="zh-CN" smtClean="0"/>
              <a:t>سیر تکاملی تقسیم بازار </a:t>
            </a:r>
            <a:endParaRPr lang="en-US" smtClean="0"/>
          </a:p>
        </p:txBody>
      </p:sp>
      <p:sp>
        <p:nvSpPr>
          <p:cNvPr id="99331" name="Rectangle 3"/>
          <p:cNvSpPr>
            <a:spLocks noGrp="1" noChangeArrowheads="1"/>
          </p:cNvSpPr>
          <p:nvPr>
            <p:ph type="body" idx="1"/>
          </p:nvPr>
        </p:nvSpPr>
        <p:spPr/>
        <p:txBody>
          <a:bodyPr/>
          <a:lstStyle/>
          <a:p>
            <a:pPr indent="463550" eaLnBrk="1" hangingPunct="1">
              <a:lnSpc>
                <a:spcPct val="200000"/>
              </a:lnSpc>
              <a:buFontTx/>
              <a:buBlip>
                <a:blip r:embed="rId2"/>
              </a:buBlip>
            </a:pPr>
            <a:r>
              <a:rPr lang="fa-IR" altLang="zh-CN" smtClean="0"/>
              <a:t>بازاریابی انبوه</a:t>
            </a:r>
          </a:p>
          <a:p>
            <a:pPr indent="463550" eaLnBrk="1" hangingPunct="1">
              <a:lnSpc>
                <a:spcPct val="200000"/>
              </a:lnSpc>
              <a:buFontTx/>
              <a:buBlip>
                <a:blip r:embed="rId2"/>
              </a:buBlip>
            </a:pPr>
            <a:r>
              <a:rPr lang="fa-IR" altLang="zh-CN" smtClean="0"/>
              <a:t>بازاریابی تفکیکی</a:t>
            </a:r>
          </a:p>
          <a:p>
            <a:pPr indent="463550" eaLnBrk="1" hangingPunct="1">
              <a:lnSpc>
                <a:spcPct val="200000"/>
              </a:lnSpc>
              <a:buFontTx/>
              <a:buBlip>
                <a:blip r:embed="rId2"/>
              </a:buBlip>
            </a:pPr>
            <a:r>
              <a:rPr lang="fa-IR" altLang="zh-CN" smtClean="0"/>
              <a:t>بازاریابی متمرکز</a:t>
            </a:r>
            <a:r>
              <a:rPr lang="en-US" altLang="zh-CN" smtClean="0">
                <a:ea typeface="SimSun" pitchFamily="2" charset="-12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2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fade">
                                      <p:cBhvr>
                                        <p:cTn id="12" dur="2000"/>
                                        <p:tgtEl>
                                          <p:spTgt spid="993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31">
                                            <p:txEl>
                                              <p:pRg st="1" end="1"/>
                                            </p:txEl>
                                          </p:spTgt>
                                        </p:tgtEl>
                                        <p:attrNameLst>
                                          <p:attrName>style.visibility</p:attrName>
                                        </p:attrNameLst>
                                      </p:cBhvr>
                                      <p:to>
                                        <p:strVal val="visible"/>
                                      </p:to>
                                    </p:set>
                                    <p:animEffect transition="in" filter="fade">
                                      <p:cBhvr>
                                        <p:cTn id="17" dur="2000"/>
                                        <p:tgtEl>
                                          <p:spTgt spid="993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331">
                                            <p:txEl>
                                              <p:pRg st="2" end="2"/>
                                            </p:txEl>
                                          </p:spTgt>
                                        </p:tgtEl>
                                        <p:attrNameLst>
                                          <p:attrName>style.visibility</p:attrName>
                                        </p:attrNameLst>
                                      </p:cBhvr>
                                      <p:to>
                                        <p:strVal val="visible"/>
                                      </p:to>
                                    </p:set>
                                    <p:animEffect transition="in" filter="fade">
                                      <p:cBhvr>
                                        <p:cTn id="22" dur="2000"/>
                                        <p:tgtEl>
                                          <p:spTgt spid="9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595456A-F1CD-4C2F-8769-FE3628EF164E}" type="slidenum">
              <a:rPr lang="ar-SA" b="0"/>
              <a:pPr eaLnBrk="1" hangingPunct="1"/>
              <a:t>107</a:t>
            </a:fld>
            <a:endParaRPr lang="en-US" b="0"/>
          </a:p>
        </p:txBody>
      </p:sp>
      <p:sp>
        <p:nvSpPr>
          <p:cNvPr id="107523" name="Rectangle 2"/>
          <p:cNvSpPr>
            <a:spLocks noGrp="1" noChangeArrowheads="1"/>
          </p:cNvSpPr>
          <p:nvPr>
            <p:ph type="title"/>
          </p:nvPr>
        </p:nvSpPr>
        <p:spPr/>
        <p:txBody>
          <a:bodyPr/>
          <a:lstStyle/>
          <a:p>
            <a:pPr eaLnBrk="1" hangingPunct="1"/>
            <a:r>
              <a:rPr lang="fa-IR" altLang="zh-CN" smtClean="0"/>
              <a:t>بازاریابی انبوه یا یکنواخت</a:t>
            </a:r>
            <a:endParaRPr lang="en-US" smtClean="0"/>
          </a:p>
        </p:txBody>
      </p:sp>
      <p:sp>
        <p:nvSpPr>
          <p:cNvPr id="100355" name="Rectangle 3"/>
          <p:cNvSpPr>
            <a:spLocks noGrp="1" noChangeArrowheads="1"/>
          </p:cNvSpPr>
          <p:nvPr>
            <p:ph type="body" idx="1"/>
          </p:nvPr>
        </p:nvSpPr>
        <p:spPr/>
        <p:txBody>
          <a:bodyPr/>
          <a:lstStyle/>
          <a:p>
            <a:pPr eaLnBrk="1" hangingPunct="1">
              <a:lnSpc>
                <a:spcPct val="150000"/>
              </a:lnSpc>
              <a:buFontTx/>
              <a:buNone/>
            </a:pPr>
            <a:r>
              <a:rPr lang="fa-IR" altLang="zh-CN" smtClean="0"/>
              <a:t>در این حالت مدیر بازاریابی با فرض این که کالای آنها با سلیقه همه افراد سازگار است محصول تولیدی خود را با یک شکل و در یک اندازه و بسته بندی یکسان به همه خریداران عرضه می کند و هیچ تنوعی در محصول دیده نمی شود، لذا تولید به صورت انبوه است.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slide(fromBottom)">
                                      <p:cBhvr>
                                        <p:cTn id="7" dur="500"/>
                                        <p:tgtEl>
                                          <p:spTgt spid="100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69D9A26-D9DE-4AFA-AB94-FB8A5769591D}" type="slidenum">
              <a:rPr lang="ar-SA" b="0"/>
              <a:pPr eaLnBrk="1" hangingPunct="1"/>
              <a:t>108</a:t>
            </a:fld>
            <a:endParaRPr lang="en-US" b="0"/>
          </a:p>
        </p:txBody>
      </p:sp>
      <p:sp>
        <p:nvSpPr>
          <p:cNvPr id="108547" name="Rectangle 2"/>
          <p:cNvSpPr>
            <a:spLocks noGrp="1" noChangeArrowheads="1"/>
          </p:cNvSpPr>
          <p:nvPr>
            <p:ph type="title"/>
          </p:nvPr>
        </p:nvSpPr>
        <p:spPr/>
        <p:txBody>
          <a:bodyPr/>
          <a:lstStyle/>
          <a:p>
            <a:pPr eaLnBrk="1" hangingPunct="1"/>
            <a:r>
              <a:rPr lang="fa-IR" altLang="zh-CN" smtClean="0"/>
              <a:t>بازاریابی تفکیکی یا تنوع کالا</a:t>
            </a:r>
            <a:endParaRPr lang="en-US" smtClean="0"/>
          </a:p>
        </p:txBody>
      </p:sp>
      <p:sp>
        <p:nvSpPr>
          <p:cNvPr id="101379" name="Rectangle 3"/>
          <p:cNvSpPr>
            <a:spLocks noGrp="1" noChangeArrowheads="1"/>
          </p:cNvSpPr>
          <p:nvPr>
            <p:ph type="body" idx="1"/>
          </p:nvPr>
        </p:nvSpPr>
        <p:spPr/>
        <p:txBody>
          <a:bodyPr/>
          <a:lstStyle/>
          <a:p>
            <a:pPr eaLnBrk="1" hangingPunct="1">
              <a:lnSpc>
                <a:spcPct val="200000"/>
              </a:lnSpc>
              <a:buFontTx/>
              <a:buNone/>
            </a:pPr>
            <a:r>
              <a:rPr lang="fa-IR" altLang="zh-CN" smtClean="0"/>
              <a:t>در این حالت  از بازاریابی هدف شرکت ها و مؤسسات توجه ویژه به بخش ها و قسمتهای مختلف بازار نبوده بلکه صرفاً شرکت در پی ایجاد تنوع برای مشتریان خود می باشد.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plus(in)">
                                      <p:cBhvr>
                                        <p:cTn id="7" dur="500"/>
                                        <p:tgtEl>
                                          <p:spTgt spid="1013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2F015A5-4214-41B5-9406-99BB75C1C3A6}" type="slidenum">
              <a:rPr lang="ar-SA" b="0"/>
              <a:pPr eaLnBrk="1" hangingPunct="1"/>
              <a:t>109</a:t>
            </a:fld>
            <a:endParaRPr lang="en-US" b="0"/>
          </a:p>
        </p:txBody>
      </p:sp>
      <p:sp>
        <p:nvSpPr>
          <p:cNvPr id="109571" name="Rectangle 2"/>
          <p:cNvSpPr>
            <a:spLocks noGrp="1" noChangeArrowheads="1"/>
          </p:cNvSpPr>
          <p:nvPr>
            <p:ph type="title"/>
          </p:nvPr>
        </p:nvSpPr>
        <p:spPr/>
        <p:txBody>
          <a:bodyPr/>
          <a:lstStyle/>
          <a:p>
            <a:pPr eaLnBrk="1" hangingPunct="1"/>
            <a:r>
              <a:rPr lang="fa-IR" altLang="zh-CN" smtClean="0"/>
              <a:t>بازاریابی متمرکز یا هدفدار</a:t>
            </a:r>
            <a:endParaRPr lang="en-US" smtClean="0"/>
          </a:p>
        </p:txBody>
      </p:sp>
      <p:sp>
        <p:nvSpPr>
          <p:cNvPr id="102403" name="Rectangle 3"/>
          <p:cNvSpPr>
            <a:spLocks noGrp="1" noChangeArrowheads="1"/>
          </p:cNvSpPr>
          <p:nvPr>
            <p:ph type="body" idx="1"/>
          </p:nvPr>
        </p:nvSpPr>
        <p:spPr/>
        <p:txBody>
          <a:bodyPr/>
          <a:lstStyle/>
          <a:p>
            <a:pPr eaLnBrk="1" hangingPunct="1">
              <a:lnSpc>
                <a:spcPct val="150000"/>
              </a:lnSpc>
              <a:buFontTx/>
              <a:buNone/>
            </a:pPr>
            <a:r>
              <a:rPr lang="fa-IR" altLang="zh-CN" smtClean="0"/>
              <a:t>در این نوع بازاریابی، بازاریاب تمام بخشها و قسمتهای مختلف یک بازار نا متناجس را شناسایی نموده و از بین آنها یک یا چند قسمت را که با توجه به مزیتهای استراتژیک شرکت امکان موفقیت در آنها زیاد است برای فعالیت خود انتخاب می کند و بخشهای دیگر بازار را به سایر فروشندگان واگذار می کند.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diamond(in)">
                                      <p:cBhvr>
                                        <p:cTn id="7" dur="500"/>
                                        <p:tgtEl>
                                          <p:spTgt spid="102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FFAC285-EF71-4978-A6F2-F314E7CE5E12}" type="slidenum">
              <a:rPr lang="ar-SA" b="0"/>
              <a:pPr eaLnBrk="1" hangingPunct="1"/>
              <a:t>11</a:t>
            </a:fld>
            <a:endParaRPr lang="en-US" b="0"/>
          </a:p>
        </p:txBody>
      </p:sp>
      <p:sp>
        <p:nvSpPr>
          <p:cNvPr id="9219" name="Rectangle 2"/>
          <p:cNvSpPr>
            <a:spLocks noGrp="1" noChangeArrowheads="1"/>
          </p:cNvSpPr>
          <p:nvPr>
            <p:ph type="title"/>
          </p:nvPr>
        </p:nvSpPr>
        <p:spPr/>
        <p:txBody>
          <a:bodyPr/>
          <a:lstStyle/>
          <a:p>
            <a:pPr eaLnBrk="1" hangingPunct="1"/>
            <a:r>
              <a:rPr lang="fa-IR" altLang="zh-CN" b="1" smtClean="0"/>
              <a:t>تعریف بازاریابی</a:t>
            </a:r>
            <a:endParaRPr lang="en-US" smtClean="0"/>
          </a:p>
        </p:txBody>
      </p:sp>
      <p:sp>
        <p:nvSpPr>
          <p:cNvPr id="8195" name="Rectangle 3"/>
          <p:cNvSpPr>
            <a:spLocks noGrp="1" noChangeArrowheads="1"/>
          </p:cNvSpPr>
          <p:nvPr>
            <p:ph type="body" idx="1"/>
          </p:nvPr>
        </p:nvSpPr>
        <p:spPr/>
        <p:txBody>
          <a:bodyPr/>
          <a:lstStyle/>
          <a:p>
            <a:pPr eaLnBrk="1" hangingPunct="1">
              <a:lnSpc>
                <a:spcPct val="150000"/>
              </a:lnSpc>
              <a:buFontTx/>
              <a:buNone/>
            </a:pPr>
            <a:r>
              <a:rPr lang="fa-IR" altLang="zh-CN" smtClean="0"/>
              <a:t>بازاریابی به عنوان یک فرآیند مدیریتی-اجتماعی تعریف می شود که به وسیله آن افراد و گروهها از طریق تولید و مبادله کالا و خدمات با یکدیگر به وسیله ابزار مهم و واسطه ای به نام پول و در محلی به نام بازار به تأمین نیازها و خواسته های خود اقدام می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1A11853-6433-42B7-B9B7-5C835DBCEB86}" type="slidenum">
              <a:rPr lang="ar-SA" b="0"/>
              <a:pPr eaLnBrk="1" hangingPunct="1"/>
              <a:t>110</a:t>
            </a:fld>
            <a:endParaRPr lang="en-US" b="0"/>
          </a:p>
        </p:txBody>
      </p:sp>
      <p:sp>
        <p:nvSpPr>
          <p:cNvPr id="103426" name="Rectangle 2"/>
          <p:cNvSpPr>
            <a:spLocks noGrp="1" noChangeArrowheads="1"/>
          </p:cNvSpPr>
          <p:nvPr>
            <p:ph type="title"/>
          </p:nvPr>
        </p:nvSpPr>
        <p:spPr/>
        <p:txBody>
          <a:bodyPr/>
          <a:lstStyle/>
          <a:p>
            <a:pPr eaLnBrk="1" hangingPunct="1"/>
            <a:r>
              <a:rPr lang="fa-IR" altLang="zh-CN" b="1" smtClean="0"/>
              <a:t>معیارها و ضوابط تقسیم بازار</a:t>
            </a:r>
            <a:endParaRPr lang="en-US" b="1" smtClean="0"/>
          </a:p>
        </p:txBody>
      </p:sp>
      <p:sp>
        <p:nvSpPr>
          <p:cNvPr id="103427" name="Rectangle 3"/>
          <p:cNvSpPr>
            <a:spLocks noGrp="1" noChangeArrowheads="1"/>
          </p:cNvSpPr>
          <p:nvPr>
            <p:ph type="body" idx="1"/>
          </p:nvPr>
        </p:nvSpPr>
        <p:spPr/>
        <p:txBody>
          <a:bodyPr/>
          <a:lstStyle/>
          <a:p>
            <a:pPr indent="463550" eaLnBrk="1" hangingPunct="1">
              <a:lnSpc>
                <a:spcPct val="200000"/>
              </a:lnSpc>
              <a:buSzPct val="75000"/>
              <a:buFontTx/>
              <a:buBlip>
                <a:blip r:embed="rId2"/>
              </a:buBlip>
            </a:pPr>
            <a:r>
              <a:rPr lang="fa-IR" altLang="zh-CN" smtClean="0"/>
              <a:t>تقسیم جغرافیایی </a:t>
            </a:r>
          </a:p>
          <a:p>
            <a:pPr indent="463550" eaLnBrk="1" hangingPunct="1">
              <a:lnSpc>
                <a:spcPct val="200000"/>
              </a:lnSpc>
              <a:buSzPct val="75000"/>
              <a:buFontTx/>
              <a:buBlip>
                <a:blip r:embed="rId2"/>
              </a:buBlip>
            </a:pPr>
            <a:r>
              <a:rPr lang="fa-IR" altLang="zh-CN" smtClean="0"/>
              <a:t>تقسیم جمعیتی </a:t>
            </a:r>
          </a:p>
          <a:p>
            <a:pPr indent="463550" eaLnBrk="1" hangingPunct="1">
              <a:lnSpc>
                <a:spcPct val="200000"/>
              </a:lnSpc>
              <a:buSzPct val="75000"/>
              <a:buFontTx/>
              <a:buBlip>
                <a:blip r:embed="rId2"/>
              </a:buBlip>
            </a:pPr>
            <a:r>
              <a:rPr lang="fa-IR" altLang="zh-CN" smtClean="0"/>
              <a:t>روانی </a:t>
            </a:r>
          </a:p>
          <a:p>
            <a:pPr indent="463550" eaLnBrk="1" hangingPunct="1">
              <a:lnSpc>
                <a:spcPct val="200000"/>
              </a:lnSpc>
              <a:buSzPct val="75000"/>
              <a:buFontTx/>
              <a:buBlip>
                <a:blip r:embed="rId2"/>
              </a:buBlip>
            </a:pPr>
            <a:r>
              <a:rPr lang="fa-IR" altLang="zh-CN" smtClean="0"/>
              <a:t>رفتاری</a:t>
            </a:r>
            <a:endParaRPr lang="en-US"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1000" fill="hold"/>
                                        <p:tgtEl>
                                          <p:spTgt spid="103426"/>
                                        </p:tgtEl>
                                        <p:attrNameLst>
                                          <p:attrName>ppt_w</p:attrName>
                                        </p:attrNameLst>
                                      </p:cBhvr>
                                      <p:tavLst>
                                        <p:tav tm="0">
                                          <p:val>
                                            <p:strVal val="#ppt_w+.3"/>
                                          </p:val>
                                        </p:tav>
                                        <p:tav tm="100000">
                                          <p:val>
                                            <p:strVal val="#ppt_w"/>
                                          </p:val>
                                        </p:tav>
                                      </p:tavLst>
                                    </p:anim>
                                    <p:anim calcmode="lin" valueType="num">
                                      <p:cBhvr>
                                        <p:cTn id="8" dur="1000" fill="hold"/>
                                        <p:tgtEl>
                                          <p:spTgt spid="103426"/>
                                        </p:tgtEl>
                                        <p:attrNameLst>
                                          <p:attrName>ppt_h</p:attrName>
                                        </p:attrNameLst>
                                      </p:cBhvr>
                                      <p:tavLst>
                                        <p:tav tm="0">
                                          <p:val>
                                            <p:strVal val="#ppt_h"/>
                                          </p:val>
                                        </p:tav>
                                        <p:tav tm="100000">
                                          <p:val>
                                            <p:strVal val="#ppt_h"/>
                                          </p:val>
                                        </p:tav>
                                      </p:tavLst>
                                    </p:anim>
                                    <p:animEffect transition="in" filter="fade">
                                      <p:cBhvr>
                                        <p:cTn id="9" dur="1000"/>
                                        <p:tgtEl>
                                          <p:spTgt spid="1034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3427">
                                            <p:txEl>
                                              <p:pRg st="0" end="0"/>
                                            </p:txEl>
                                          </p:spTgt>
                                        </p:tgtEl>
                                        <p:attrNameLst>
                                          <p:attrName>style.visibility</p:attrName>
                                        </p:attrNameLst>
                                      </p:cBhvr>
                                      <p:to>
                                        <p:strVal val="visible"/>
                                      </p:to>
                                    </p:set>
                                    <p:anim calcmode="lin" valueType="num">
                                      <p:cBhvr>
                                        <p:cTn id="14" dur="1000" fill="hold"/>
                                        <p:tgtEl>
                                          <p:spTgt spid="1034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34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34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3427">
                                            <p:txEl>
                                              <p:pRg st="1" end="1"/>
                                            </p:txEl>
                                          </p:spTgt>
                                        </p:tgtEl>
                                        <p:attrNameLst>
                                          <p:attrName>style.visibility</p:attrName>
                                        </p:attrNameLst>
                                      </p:cBhvr>
                                      <p:to>
                                        <p:strVal val="visible"/>
                                      </p:to>
                                    </p:set>
                                    <p:anim calcmode="lin" valueType="num">
                                      <p:cBhvr>
                                        <p:cTn id="21" dur="1000" fill="hold"/>
                                        <p:tgtEl>
                                          <p:spTgt spid="10342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0342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0342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3427">
                                            <p:txEl>
                                              <p:pRg st="2" end="2"/>
                                            </p:txEl>
                                          </p:spTgt>
                                        </p:tgtEl>
                                        <p:attrNameLst>
                                          <p:attrName>style.visibility</p:attrName>
                                        </p:attrNameLst>
                                      </p:cBhvr>
                                      <p:to>
                                        <p:strVal val="visible"/>
                                      </p:to>
                                    </p:set>
                                    <p:anim calcmode="lin" valueType="num">
                                      <p:cBhvr>
                                        <p:cTn id="28" dur="1000" fill="hold"/>
                                        <p:tgtEl>
                                          <p:spTgt spid="103427">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0342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0342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03427">
                                            <p:txEl>
                                              <p:pRg st="3" end="3"/>
                                            </p:txEl>
                                          </p:spTgt>
                                        </p:tgtEl>
                                        <p:attrNameLst>
                                          <p:attrName>style.visibility</p:attrName>
                                        </p:attrNameLst>
                                      </p:cBhvr>
                                      <p:to>
                                        <p:strVal val="visible"/>
                                      </p:to>
                                    </p:set>
                                    <p:anim calcmode="lin" valueType="num">
                                      <p:cBhvr>
                                        <p:cTn id="35" dur="1000" fill="hold"/>
                                        <p:tgtEl>
                                          <p:spTgt spid="103427">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03427">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0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4454850-3CD9-4CE4-A9ED-0B7D320E2347}" type="slidenum">
              <a:rPr lang="ar-SA" b="0"/>
              <a:pPr eaLnBrk="1" hangingPunct="1"/>
              <a:t>111</a:t>
            </a:fld>
            <a:endParaRPr lang="en-US" b="0"/>
          </a:p>
        </p:txBody>
      </p:sp>
      <p:sp>
        <p:nvSpPr>
          <p:cNvPr id="111619" name="Rectangle 2"/>
          <p:cNvSpPr>
            <a:spLocks noGrp="1" noChangeArrowheads="1"/>
          </p:cNvSpPr>
          <p:nvPr>
            <p:ph type="title"/>
          </p:nvPr>
        </p:nvSpPr>
        <p:spPr/>
        <p:txBody>
          <a:bodyPr/>
          <a:lstStyle/>
          <a:p>
            <a:pPr eaLnBrk="1" hangingPunct="1"/>
            <a:r>
              <a:rPr lang="fa-IR" altLang="zh-CN" b="1" smtClean="0"/>
              <a:t>تقسیم جغرافیایی</a:t>
            </a:r>
            <a:endParaRPr lang="en-US" smtClean="0"/>
          </a:p>
        </p:txBody>
      </p:sp>
      <p:sp>
        <p:nvSpPr>
          <p:cNvPr id="104451" name="Rectangle 3"/>
          <p:cNvSpPr>
            <a:spLocks noGrp="1" noChangeArrowheads="1"/>
          </p:cNvSpPr>
          <p:nvPr>
            <p:ph type="body" idx="1"/>
          </p:nvPr>
        </p:nvSpPr>
        <p:spPr/>
        <p:txBody>
          <a:bodyPr/>
          <a:lstStyle/>
          <a:p>
            <a:pPr eaLnBrk="1" hangingPunct="1">
              <a:lnSpc>
                <a:spcPct val="150000"/>
              </a:lnSpc>
              <a:buFontTx/>
              <a:buNone/>
            </a:pPr>
            <a:r>
              <a:rPr lang="fa-IR" altLang="zh-CN" smtClean="0"/>
              <a:t>در تقسیم بندی بازار بر اساس متغیرهای جغرافیایی، مدیران بازاریابی مؤسسات، بازار را بر حسب واحدهای مختلف جغرافیایی همانند قاره ها،کشورها،استانها، شهرها و امثال آن تقسیم بندی میکنند.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wedge">
                                      <p:cBhvr>
                                        <p:cTn id="7" dur="20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577B54C-38EC-43C2-9F26-C34D0CB2AF99}" type="slidenum">
              <a:rPr lang="ar-SA" b="0"/>
              <a:pPr eaLnBrk="1" hangingPunct="1"/>
              <a:t>112</a:t>
            </a:fld>
            <a:endParaRPr lang="en-US" b="0"/>
          </a:p>
        </p:txBody>
      </p:sp>
      <p:sp>
        <p:nvSpPr>
          <p:cNvPr id="112643" name="Rectangle 2"/>
          <p:cNvSpPr>
            <a:spLocks noGrp="1" noChangeArrowheads="1"/>
          </p:cNvSpPr>
          <p:nvPr>
            <p:ph type="title"/>
          </p:nvPr>
        </p:nvSpPr>
        <p:spPr/>
        <p:txBody>
          <a:bodyPr/>
          <a:lstStyle/>
          <a:p>
            <a:pPr eaLnBrk="1" hangingPunct="1"/>
            <a:r>
              <a:rPr lang="fa-IR" altLang="zh-CN" b="1" smtClean="0"/>
              <a:t>تقسیم جمعیتی</a:t>
            </a:r>
            <a:endParaRPr lang="en-US" smtClean="0"/>
          </a:p>
        </p:txBody>
      </p:sp>
      <p:sp>
        <p:nvSpPr>
          <p:cNvPr id="105475" name="Rectangle 3"/>
          <p:cNvSpPr>
            <a:spLocks noGrp="1" noChangeArrowheads="1"/>
          </p:cNvSpPr>
          <p:nvPr>
            <p:ph type="body" idx="1"/>
          </p:nvPr>
        </p:nvSpPr>
        <p:spPr/>
        <p:txBody>
          <a:bodyPr/>
          <a:lstStyle/>
          <a:p>
            <a:pPr eaLnBrk="1" hangingPunct="1">
              <a:lnSpc>
                <a:spcPct val="200000"/>
              </a:lnSpc>
              <a:buFontTx/>
              <a:buNone/>
            </a:pPr>
            <a:r>
              <a:rPr lang="fa-IR" altLang="zh-CN" smtClean="0"/>
              <a:t>تقسیم بازار بر پایه عوامل جمعیتی یا به عبارتی جمعیت شناختی به معنی تقسیم آن به بخشهای مختلف بر اساس متغیرهایی همانند سن، جنس، تعداد افراد خانوار و سبک زندگی آنان، شغل، درآمد، نژاد، مذهب، ملیت و میزان تحصیلات و امثال آن می باشد.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box(in)">
                                      <p:cBhvr>
                                        <p:cTn id="7" dur="500"/>
                                        <p:tgtEl>
                                          <p:spTgt spid="1054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7D7A1BD-9764-462B-993F-58094A98ECC3}" type="slidenum">
              <a:rPr lang="ar-SA" b="0"/>
              <a:pPr eaLnBrk="1" hangingPunct="1"/>
              <a:t>113</a:t>
            </a:fld>
            <a:endParaRPr lang="en-US" b="0"/>
          </a:p>
        </p:txBody>
      </p:sp>
      <p:sp>
        <p:nvSpPr>
          <p:cNvPr id="113667" name="Rectangle 2"/>
          <p:cNvSpPr>
            <a:spLocks noGrp="1" noChangeArrowheads="1"/>
          </p:cNvSpPr>
          <p:nvPr>
            <p:ph type="title"/>
          </p:nvPr>
        </p:nvSpPr>
        <p:spPr/>
        <p:txBody>
          <a:bodyPr/>
          <a:lstStyle/>
          <a:p>
            <a:pPr eaLnBrk="1" hangingPunct="1"/>
            <a:r>
              <a:rPr lang="fa-IR" sz="2800" smtClean="0"/>
              <a:t>متغيرهاي اصلي تقسيم بازار و اجزاء تشكيل دهنده آن </a:t>
            </a:r>
            <a:endParaRPr lang="en-US" sz="2800" smtClean="0"/>
          </a:p>
        </p:txBody>
      </p:sp>
      <p:sp>
        <p:nvSpPr>
          <p:cNvPr id="113668" name="Rectangle 3"/>
          <p:cNvSpPr>
            <a:spLocks noGrp="1" noChangeArrowheads="1"/>
          </p:cNvSpPr>
          <p:nvPr>
            <p:ph type="body" idx="1"/>
          </p:nvPr>
        </p:nvSpPr>
        <p:spPr/>
        <p:txBody>
          <a:bodyPr/>
          <a:lstStyle/>
          <a:p>
            <a:pPr eaLnBrk="1" hangingPunct="1">
              <a:buFontTx/>
              <a:buNone/>
            </a:pPr>
            <a:endParaRPr lang="fa-IR" smtClean="0"/>
          </a:p>
        </p:txBody>
      </p:sp>
      <p:sp>
        <p:nvSpPr>
          <p:cNvPr id="113669" name="Rectangle 5"/>
          <p:cNvSpPr>
            <a:spLocks noChangeArrowheads="1"/>
          </p:cNvSpPr>
          <p:nvPr/>
        </p:nvSpPr>
        <p:spPr bwMode="auto">
          <a:xfrm>
            <a:off x="611188" y="1125538"/>
            <a:ext cx="6913562" cy="503237"/>
          </a:xfrm>
          <a:prstGeom prst="rect">
            <a:avLst/>
          </a:prstGeom>
          <a:solidFill>
            <a:schemeClr val="bg1"/>
          </a:solidFill>
          <a:ln w="9525">
            <a:solidFill>
              <a:schemeClr val="bg1"/>
            </a:solidFill>
            <a:miter lim="800000"/>
            <a:headEnd/>
            <a:tailEnd/>
          </a:ln>
        </p:spPr>
        <p:txBody>
          <a:bodyPr wrap="none" anchor="ctr"/>
          <a:lstStyle/>
          <a:p>
            <a:endParaRPr lang="fa-IR"/>
          </a:p>
        </p:txBody>
      </p:sp>
      <p:pic>
        <p:nvPicPr>
          <p:cNvPr id="324612" name="Picture 4" descr="7"/>
          <p:cNvPicPr>
            <a:picLocks noChangeAspect="1" noChangeArrowheads="1"/>
          </p:cNvPicPr>
          <p:nvPr/>
        </p:nvPicPr>
        <p:blipFill>
          <a:blip r:embed="rId2">
            <a:clrChange>
              <a:clrFrom>
                <a:srgbClr val="FFFFFF"/>
              </a:clrFrom>
              <a:clrTo>
                <a:srgbClr val="FFFFFF">
                  <a:alpha val="0"/>
                </a:srgbClr>
              </a:clrTo>
            </a:clrChange>
            <a:lum bright="-30000" contrast="-100000"/>
            <a:extLst>
              <a:ext uri="{28A0092B-C50C-407E-A947-70E740481C1C}">
                <a14:useLocalDpi xmlns:a14="http://schemas.microsoft.com/office/drawing/2010/main" val="0"/>
              </a:ext>
            </a:extLst>
          </a:blip>
          <a:srcRect t="1385" b="5078"/>
          <a:stretch>
            <a:fillRect/>
          </a:stretch>
        </p:blipFill>
        <p:spPr bwMode="auto">
          <a:xfrm>
            <a:off x="2484438" y="1052513"/>
            <a:ext cx="37719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24612"/>
                                        </p:tgtEl>
                                        <p:attrNameLst>
                                          <p:attrName>style.visibility</p:attrName>
                                        </p:attrNameLst>
                                      </p:cBhvr>
                                      <p:to>
                                        <p:strVal val="visible"/>
                                      </p:to>
                                    </p:set>
                                    <p:animEffect transition="in" filter="fade">
                                      <p:cBhvr>
                                        <p:cTn id="7" dur="1000"/>
                                        <p:tgtEl>
                                          <p:spTgt spid="324612"/>
                                        </p:tgtEl>
                                      </p:cBhvr>
                                    </p:animEffect>
                                    <p:anim calcmode="lin" valueType="num">
                                      <p:cBhvr>
                                        <p:cTn id="8" dur="1000" fill="hold"/>
                                        <p:tgtEl>
                                          <p:spTgt spid="324612"/>
                                        </p:tgtEl>
                                        <p:attrNameLst>
                                          <p:attrName>style.rotation</p:attrName>
                                        </p:attrNameLst>
                                      </p:cBhvr>
                                      <p:tavLst>
                                        <p:tav tm="0">
                                          <p:val>
                                            <p:fltVal val="720"/>
                                          </p:val>
                                        </p:tav>
                                        <p:tav tm="100000">
                                          <p:val>
                                            <p:fltVal val="0"/>
                                          </p:val>
                                        </p:tav>
                                      </p:tavLst>
                                    </p:anim>
                                    <p:anim calcmode="lin" valueType="num">
                                      <p:cBhvr>
                                        <p:cTn id="9" dur="1000" fill="hold"/>
                                        <p:tgtEl>
                                          <p:spTgt spid="324612"/>
                                        </p:tgtEl>
                                        <p:attrNameLst>
                                          <p:attrName>ppt_h</p:attrName>
                                        </p:attrNameLst>
                                      </p:cBhvr>
                                      <p:tavLst>
                                        <p:tav tm="0">
                                          <p:val>
                                            <p:fltVal val="0"/>
                                          </p:val>
                                        </p:tav>
                                        <p:tav tm="100000">
                                          <p:val>
                                            <p:strVal val="#ppt_h"/>
                                          </p:val>
                                        </p:tav>
                                      </p:tavLst>
                                    </p:anim>
                                    <p:anim calcmode="lin" valueType="num">
                                      <p:cBhvr>
                                        <p:cTn id="10" dur="1000" fill="hold"/>
                                        <p:tgtEl>
                                          <p:spTgt spid="3246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8ACE7BB-A1ED-4825-A58B-E84CAA634205}" type="slidenum">
              <a:rPr lang="ar-SA" b="0"/>
              <a:pPr eaLnBrk="1" hangingPunct="1"/>
              <a:t>114</a:t>
            </a:fld>
            <a:endParaRPr lang="en-US" b="0"/>
          </a:p>
        </p:txBody>
      </p:sp>
      <p:sp>
        <p:nvSpPr>
          <p:cNvPr id="114691" name="Rectangle 2"/>
          <p:cNvSpPr>
            <a:spLocks noGrp="1" noChangeArrowheads="1"/>
          </p:cNvSpPr>
          <p:nvPr>
            <p:ph type="title"/>
          </p:nvPr>
        </p:nvSpPr>
        <p:spPr/>
        <p:txBody>
          <a:bodyPr/>
          <a:lstStyle/>
          <a:p>
            <a:pPr eaLnBrk="1" hangingPunct="1"/>
            <a:r>
              <a:rPr lang="fa-IR" altLang="zh-CN" b="1" smtClean="0"/>
              <a:t>روانی</a:t>
            </a:r>
            <a:endParaRPr lang="en-US" b="1" smtClean="0"/>
          </a:p>
        </p:txBody>
      </p:sp>
      <p:sp>
        <p:nvSpPr>
          <p:cNvPr id="106499" name="Rectangle 3"/>
          <p:cNvSpPr>
            <a:spLocks noGrp="1" noChangeArrowheads="1"/>
          </p:cNvSpPr>
          <p:nvPr>
            <p:ph type="body" idx="1"/>
          </p:nvPr>
        </p:nvSpPr>
        <p:spPr/>
        <p:txBody>
          <a:bodyPr/>
          <a:lstStyle/>
          <a:p>
            <a:pPr eaLnBrk="1" hangingPunct="1">
              <a:lnSpc>
                <a:spcPct val="200000"/>
              </a:lnSpc>
              <a:buFontTx/>
              <a:buBlip>
                <a:blip r:embed="rId2"/>
              </a:buBlip>
            </a:pPr>
            <a:r>
              <a:rPr lang="fa-IR" altLang="zh-CN" sz="2800" u="sng" smtClean="0"/>
              <a:t>طبقه اجتماعی:</a:t>
            </a:r>
            <a:r>
              <a:rPr lang="fa-IR" altLang="zh-CN" sz="2800" smtClean="0"/>
              <a:t> طبقه پایین، متوسط به پایین، متوسط ، متوسط به بالا، طبقه بالا</a:t>
            </a:r>
          </a:p>
          <a:p>
            <a:pPr eaLnBrk="1" hangingPunct="1">
              <a:lnSpc>
                <a:spcPct val="200000"/>
              </a:lnSpc>
              <a:buFontTx/>
              <a:buBlip>
                <a:blip r:embed="rId2"/>
              </a:buBlip>
            </a:pPr>
            <a:r>
              <a:rPr lang="fa-IR" altLang="zh-CN" sz="2800" u="sng" smtClean="0"/>
              <a:t>سبک زندگی:</a:t>
            </a:r>
            <a:r>
              <a:rPr lang="fa-IR" altLang="zh-CN" sz="2800" smtClean="0"/>
              <a:t> معتقد، موفق، کوشا و ...</a:t>
            </a:r>
          </a:p>
          <a:p>
            <a:pPr eaLnBrk="1" hangingPunct="1">
              <a:lnSpc>
                <a:spcPct val="200000"/>
              </a:lnSpc>
              <a:buFontTx/>
              <a:buBlip>
                <a:blip r:embed="rId2"/>
              </a:buBlip>
            </a:pPr>
            <a:r>
              <a:rPr lang="fa-IR" altLang="zh-CN" sz="2800" u="sng" smtClean="0"/>
              <a:t>نوع شخصیت:</a:t>
            </a:r>
            <a:r>
              <a:rPr lang="fa-IR" altLang="zh-CN" sz="2800" smtClean="0"/>
              <a:t> مستبد، جاه طلب، مغرور، مقید، اجتماعی، خیرخواه</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1000"/>
                                        <p:tgtEl>
                                          <p:spTgt spid="106499">
                                            <p:txEl>
                                              <p:pRg st="0" end="0"/>
                                            </p:txEl>
                                          </p:spTgt>
                                        </p:tgtEl>
                                      </p:cBhvr>
                                    </p:animEffect>
                                    <p:anim calcmode="lin" valueType="num">
                                      <p:cBhvr>
                                        <p:cTn id="8"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4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6499">
                                            <p:txEl>
                                              <p:pRg st="1" end="1"/>
                                            </p:txEl>
                                          </p:spTgt>
                                        </p:tgtEl>
                                        <p:attrNameLst>
                                          <p:attrName>style.visibility</p:attrName>
                                        </p:attrNameLst>
                                      </p:cBhvr>
                                      <p:to>
                                        <p:strVal val="visible"/>
                                      </p:to>
                                    </p:set>
                                    <p:animEffect transition="in" filter="fade">
                                      <p:cBhvr>
                                        <p:cTn id="14" dur="1000"/>
                                        <p:tgtEl>
                                          <p:spTgt spid="106499">
                                            <p:txEl>
                                              <p:pRg st="1" end="1"/>
                                            </p:txEl>
                                          </p:spTgt>
                                        </p:tgtEl>
                                      </p:cBhvr>
                                    </p:animEffect>
                                    <p:anim calcmode="lin" valueType="num">
                                      <p:cBhvr>
                                        <p:cTn id="15" dur="10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64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6499">
                                            <p:txEl>
                                              <p:pRg st="2" end="2"/>
                                            </p:txEl>
                                          </p:spTgt>
                                        </p:tgtEl>
                                        <p:attrNameLst>
                                          <p:attrName>style.visibility</p:attrName>
                                        </p:attrNameLst>
                                      </p:cBhvr>
                                      <p:to>
                                        <p:strVal val="visible"/>
                                      </p:to>
                                    </p:set>
                                    <p:animEffect transition="in" filter="fade">
                                      <p:cBhvr>
                                        <p:cTn id="21" dur="1000"/>
                                        <p:tgtEl>
                                          <p:spTgt spid="106499">
                                            <p:txEl>
                                              <p:pRg st="2" end="2"/>
                                            </p:txEl>
                                          </p:spTgt>
                                        </p:tgtEl>
                                      </p:cBhvr>
                                    </p:animEffect>
                                    <p:anim calcmode="lin" valueType="num">
                                      <p:cBhvr>
                                        <p:cTn id="22" dur="10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64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9A5100F-99C3-49FA-B6C7-3259EA9FA709}" type="slidenum">
              <a:rPr lang="ar-SA" b="0"/>
              <a:pPr eaLnBrk="1" hangingPunct="1"/>
              <a:t>115</a:t>
            </a:fld>
            <a:endParaRPr lang="en-US" b="0"/>
          </a:p>
        </p:txBody>
      </p:sp>
      <p:sp>
        <p:nvSpPr>
          <p:cNvPr id="107522" name="Rectangle 2"/>
          <p:cNvSpPr>
            <a:spLocks noGrp="1" noChangeArrowheads="1"/>
          </p:cNvSpPr>
          <p:nvPr>
            <p:ph type="title"/>
          </p:nvPr>
        </p:nvSpPr>
        <p:spPr/>
        <p:txBody>
          <a:bodyPr/>
          <a:lstStyle/>
          <a:p>
            <a:pPr eaLnBrk="1" hangingPunct="1"/>
            <a:r>
              <a:rPr lang="fa-IR" altLang="zh-CN" b="1" smtClean="0"/>
              <a:t>رفتاری</a:t>
            </a:r>
            <a:endParaRPr lang="en-US" b="1" smtClean="0"/>
          </a:p>
        </p:txBody>
      </p:sp>
      <p:sp>
        <p:nvSpPr>
          <p:cNvPr id="107523" name="Rectangle 3"/>
          <p:cNvSpPr>
            <a:spLocks noGrp="1" noChangeArrowheads="1"/>
          </p:cNvSpPr>
          <p:nvPr>
            <p:ph type="body" idx="1"/>
          </p:nvPr>
        </p:nvSpPr>
        <p:spPr/>
        <p:txBody>
          <a:bodyPr/>
          <a:lstStyle/>
          <a:p>
            <a:pPr indent="369888" eaLnBrk="1" hangingPunct="1">
              <a:lnSpc>
                <a:spcPct val="150000"/>
              </a:lnSpc>
              <a:buFontTx/>
              <a:buBlip>
                <a:blip r:embed="rId2"/>
              </a:buBlip>
            </a:pPr>
            <a:r>
              <a:rPr lang="fa-IR" altLang="zh-CN" smtClean="0"/>
              <a:t>اوقات خرید</a:t>
            </a:r>
          </a:p>
          <a:p>
            <a:pPr indent="369888" eaLnBrk="1" hangingPunct="1">
              <a:lnSpc>
                <a:spcPct val="150000"/>
              </a:lnSpc>
              <a:buFontTx/>
              <a:buBlip>
                <a:blip r:embed="rId2"/>
              </a:buBlip>
            </a:pPr>
            <a:r>
              <a:rPr lang="fa-IR" altLang="zh-CN" smtClean="0"/>
              <a:t>مزایای موردانتظار</a:t>
            </a:r>
          </a:p>
          <a:p>
            <a:pPr indent="369888" eaLnBrk="1" hangingPunct="1">
              <a:lnSpc>
                <a:spcPct val="150000"/>
              </a:lnSpc>
              <a:buFontTx/>
              <a:buBlip>
                <a:blip r:embed="rId2"/>
              </a:buBlip>
            </a:pPr>
            <a:r>
              <a:rPr lang="fa-IR" altLang="zh-CN" smtClean="0"/>
              <a:t>وضعیت مصرف کننده</a:t>
            </a:r>
          </a:p>
          <a:p>
            <a:pPr indent="369888" eaLnBrk="1" hangingPunct="1">
              <a:lnSpc>
                <a:spcPct val="150000"/>
              </a:lnSpc>
              <a:buFontTx/>
              <a:buBlip>
                <a:blip r:embed="rId2"/>
              </a:buBlip>
            </a:pPr>
            <a:r>
              <a:rPr lang="fa-IR" altLang="zh-CN" smtClean="0"/>
              <a:t>میزان مصرف</a:t>
            </a:r>
          </a:p>
          <a:p>
            <a:pPr indent="369888" eaLnBrk="1" hangingPunct="1">
              <a:lnSpc>
                <a:spcPct val="150000"/>
              </a:lnSpc>
              <a:buFontTx/>
              <a:buBlip>
                <a:blip r:embed="rId2"/>
              </a:buBlip>
            </a:pPr>
            <a:r>
              <a:rPr lang="fa-IR" altLang="zh-CN" smtClean="0"/>
              <a:t>میزان وفاداری</a:t>
            </a:r>
            <a:r>
              <a:rPr lang="en-US" altLang="zh-CN" smtClean="0">
                <a:ea typeface="SimSun" pitchFamily="2" charset="-122"/>
              </a:rPr>
              <a:t> </a:t>
            </a:r>
            <a:endParaRPr lang="en-US"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p:cTn id="7" dur="1000" fill="hold"/>
                                        <p:tgtEl>
                                          <p:spTgt spid="107522"/>
                                        </p:tgtEl>
                                        <p:attrNameLst>
                                          <p:attrName>ppt_w</p:attrName>
                                        </p:attrNameLst>
                                      </p:cBhvr>
                                      <p:tavLst>
                                        <p:tav tm="0">
                                          <p:val>
                                            <p:strVal val="#ppt_w+.3"/>
                                          </p:val>
                                        </p:tav>
                                        <p:tav tm="100000">
                                          <p:val>
                                            <p:strVal val="#ppt_w"/>
                                          </p:val>
                                        </p:tav>
                                      </p:tavLst>
                                    </p:anim>
                                    <p:anim calcmode="lin" valueType="num">
                                      <p:cBhvr>
                                        <p:cTn id="8" dur="1000" fill="hold"/>
                                        <p:tgtEl>
                                          <p:spTgt spid="107522"/>
                                        </p:tgtEl>
                                        <p:attrNameLst>
                                          <p:attrName>ppt_h</p:attrName>
                                        </p:attrNameLst>
                                      </p:cBhvr>
                                      <p:tavLst>
                                        <p:tav tm="0">
                                          <p:val>
                                            <p:strVal val="#ppt_h"/>
                                          </p:val>
                                        </p:tav>
                                        <p:tav tm="100000">
                                          <p:val>
                                            <p:strVal val="#ppt_h"/>
                                          </p:val>
                                        </p:tav>
                                      </p:tavLst>
                                    </p:anim>
                                    <p:animEffect transition="in" filter="fade">
                                      <p:cBhvr>
                                        <p:cTn id="9" dur="1000"/>
                                        <p:tgtEl>
                                          <p:spTgt spid="1075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7523">
                                            <p:txEl>
                                              <p:pRg st="0" end="0"/>
                                            </p:txEl>
                                          </p:spTgt>
                                        </p:tgtEl>
                                        <p:attrNameLst>
                                          <p:attrName>style.visibility</p:attrName>
                                        </p:attrNameLst>
                                      </p:cBhvr>
                                      <p:to>
                                        <p:strVal val="visible"/>
                                      </p:to>
                                    </p:set>
                                    <p:anim calcmode="lin" valueType="num">
                                      <p:cBhvr>
                                        <p:cTn id="14" dur="1000" fill="hold"/>
                                        <p:tgtEl>
                                          <p:spTgt spid="10752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752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752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7523">
                                            <p:txEl>
                                              <p:pRg st="1" end="1"/>
                                            </p:txEl>
                                          </p:spTgt>
                                        </p:tgtEl>
                                        <p:attrNameLst>
                                          <p:attrName>style.visibility</p:attrName>
                                        </p:attrNameLst>
                                      </p:cBhvr>
                                      <p:to>
                                        <p:strVal val="visible"/>
                                      </p:to>
                                    </p:set>
                                    <p:anim calcmode="lin" valueType="num">
                                      <p:cBhvr>
                                        <p:cTn id="21" dur="1000" fill="hold"/>
                                        <p:tgtEl>
                                          <p:spTgt spid="10752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0752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0752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7523">
                                            <p:txEl>
                                              <p:pRg st="2" end="2"/>
                                            </p:txEl>
                                          </p:spTgt>
                                        </p:tgtEl>
                                        <p:attrNameLst>
                                          <p:attrName>style.visibility</p:attrName>
                                        </p:attrNameLst>
                                      </p:cBhvr>
                                      <p:to>
                                        <p:strVal val="visible"/>
                                      </p:to>
                                    </p:set>
                                    <p:anim calcmode="lin" valueType="num">
                                      <p:cBhvr>
                                        <p:cTn id="28" dur="1000" fill="hold"/>
                                        <p:tgtEl>
                                          <p:spTgt spid="10752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0752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0752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07523">
                                            <p:txEl>
                                              <p:pRg st="3" end="3"/>
                                            </p:txEl>
                                          </p:spTgt>
                                        </p:tgtEl>
                                        <p:attrNameLst>
                                          <p:attrName>style.visibility</p:attrName>
                                        </p:attrNameLst>
                                      </p:cBhvr>
                                      <p:to>
                                        <p:strVal val="visible"/>
                                      </p:to>
                                    </p:set>
                                    <p:anim calcmode="lin" valueType="num">
                                      <p:cBhvr>
                                        <p:cTn id="35" dur="1000" fill="hold"/>
                                        <p:tgtEl>
                                          <p:spTgt spid="10752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0752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0752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07523">
                                            <p:txEl>
                                              <p:pRg st="4" end="4"/>
                                            </p:txEl>
                                          </p:spTgt>
                                        </p:tgtEl>
                                        <p:attrNameLst>
                                          <p:attrName>style.visibility</p:attrName>
                                        </p:attrNameLst>
                                      </p:cBhvr>
                                      <p:to>
                                        <p:strVal val="visible"/>
                                      </p:to>
                                    </p:set>
                                    <p:anim calcmode="lin" valueType="num">
                                      <p:cBhvr>
                                        <p:cTn id="42" dur="1000" fill="hold"/>
                                        <p:tgtEl>
                                          <p:spTgt spid="10752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10752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07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3"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B50A8B5-6949-4F4F-96FE-2908B154E27A}" type="slidenum">
              <a:rPr lang="ar-SA" b="0"/>
              <a:pPr eaLnBrk="1" hangingPunct="1"/>
              <a:t>116</a:t>
            </a:fld>
            <a:endParaRPr lang="en-US" b="0"/>
          </a:p>
        </p:txBody>
      </p:sp>
      <p:sp>
        <p:nvSpPr>
          <p:cNvPr id="108546" name="Rectangle 2"/>
          <p:cNvSpPr>
            <a:spLocks noGrp="1" noChangeArrowheads="1"/>
          </p:cNvSpPr>
          <p:nvPr>
            <p:ph type="title"/>
          </p:nvPr>
        </p:nvSpPr>
        <p:spPr/>
        <p:txBody>
          <a:bodyPr/>
          <a:lstStyle/>
          <a:p>
            <a:pPr eaLnBrk="1" hangingPunct="1"/>
            <a:r>
              <a:rPr lang="fa-IR" altLang="zh-CN" b="1" smtClean="0"/>
              <a:t>عوامل مؤثر در تقسیم بندی بهینه بازار</a:t>
            </a:r>
            <a:endParaRPr lang="en-US" smtClean="0"/>
          </a:p>
        </p:txBody>
      </p:sp>
      <p:sp>
        <p:nvSpPr>
          <p:cNvPr id="108547" name="Rectangle 3"/>
          <p:cNvSpPr>
            <a:spLocks noGrp="1" noChangeArrowheads="1"/>
          </p:cNvSpPr>
          <p:nvPr>
            <p:ph type="body" idx="1"/>
          </p:nvPr>
        </p:nvSpPr>
        <p:spPr/>
        <p:txBody>
          <a:bodyPr/>
          <a:lstStyle/>
          <a:p>
            <a:pPr indent="369888" eaLnBrk="1" hangingPunct="1">
              <a:lnSpc>
                <a:spcPct val="200000"/>
              </a:lnSpc>
              <a:buFont typeface="Arial" pitchFamily="34" charset="0"/>
              <a:buChar char="♦"/>
            </a:pPr>
            <a:r>
              <a:rPr lang="fa-IR" altLang="zh-CN" smtClean="0"/>
              <a:t>از لحاظ اقتصادی مقرون به صرفه باشد.</a:t>
            </a:r>
          </a:p>
          <a:p>
            <a:pPr indent="369888" eaLnBrk="1" hangingPunct="1">
              <a:lnSpc>
                <a:spcPct val="200000"/>
              </a:lnSpc>
              <a:buFont typeface="Arial" pitchFamily="34" charset="0"/>
              <a:buChar char="♦"/>
            </a:pPr>
            <a:r>
              <a:rPr lang="fa-IR" altLang="zh-CN" smtClean="0"/>
              <a:t>با توجه به منابع موجود در مؤسسه، امکان اجرا داشته باشد.</a:t>
            </a:r>
          </a:p>
          <a:p>
            <a:pPr indent="369888" eaLnBrk="1" hangingPunct="1">
              <a:lnSpc>
                <a:spcPct val="200000"/>
              </a:lnSpc>
              <a:buFont typeface="Arial" pitchFamily="34" charset="0"/>
              <a:buChar char="♦"/>
            </a:pPr>
            <a:r>
              <a:rPr lang="fa-IR" altLang="zh-CN" smtClean="0"/>
              <a:t>میزان خرید بخشهای مختلف بازار قابل اندازه گیری باشد.</a:t>
            </a:r>
          </a:p>
          <a:p>
            <a:pPr indent="369888" eaLnBrk="1" hangingPunct="1">
              <a:lnSpc>
                <a:spcPct val="200000"/>
              </a:lnSpc>
              <a:buFont typeface="Arial" pitchFamily="34" charset="0"/>
              <a:buChar char="♦"/>
            </a:pPr>
            <a:r>
              <a:rPr lang="fa-IR" altLang="zh-CN" smtClean="0"/>
              <a:t>خریداران بخشهای مختلف قابل دسترسی باشد.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500" fill="hold"/>
                                        <p:tgtEl>
                                          <p:spTgt spid="108546"/>
                                        </p:tgtEl>
                                        <p:attrNameLst>
                                          <p:attrName>ppt_w</p:attrName>
                                        </p:attrNameLst>
                                      </p:cBhvr>
                                      <p:tavLst>
                                        <p:tav tm="0">
                                          <p:val>
                                            <p:fltVal val="0"/>
                                          </p:val>
                                        </p:tav>
                                        <p:tav tm="100000">
                                          <p:val>
                                            <p:strVal val="#ppt_w"/>
                                          </p:val>
                                        </p:tav>
                                      </p:tavLst>
                                    </p:anim>
                                    <p:anim calcmode="lin" valueType="num">
                                      <p:cBhvr>
                                        <p:cTn id="8" dur="500" fill="hold"/>
                                        <p:tgtEl>
                                          <p:spTgt spid="1085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p:cTn id="13" dur="500" fill="hold"/>
                                        <p:tgtEl>
                                          <p:spTgt spid="1085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8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8547">
                                            <p:txEl>
                                              <p:pRg st="1" end="1"/>
                                            </p:txEl>
                                          </p:spTgt>
                                        </p:tgtEl>
                                        <p:attrNameLst>
                                          <p:attrName>style.visibility</p:attrName>
                                        </p:attrNameLst>
                                      </p:cBhvr>
                                      <p:to>
                                        <p:strVal val="visible"/>
                                      </p:to>
                                    </p:set>
                                    <p:anim calcmode="lin" valueType="num">
                                      <p:cBhvr>
                                        <p:cTn id="19" dur="500" fill="hold"/>
                                        <p:tgtEl>
                                          <p:spTgt spid="1085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85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8547">
                                            <p:txEl>
                                              <p:pRg st="2" end="2"/>
                                            </p:txEl>
                                          </p:spTgt>
                                        </p:tgtEl>
                                        <p:attrNameLst>
                                          <p:attrName>style.visibility</p:attrName>
                                        </p:attrNameLst>
                                      </p:cBhvr>
                                      <p:to>
                                        <p:strVal val="visible"/>
                                      </p:to>
                                    </p:set>
                                    <p:anim calcmode="lin" valueType="num">
                                      <p:cBhvr>
                                        <p:cTn id="25" dur="500" fill="hold"/>
                                        <p:tgtEl>
                                          <p:spTgt spid="10854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85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8547">
                                            <p:txEl>
                                              <p:pRg st="3" end="3"/>
                                            </p:txEl>
                                          </p:spTgt>
                                        </p:tgtEl>
                                        <p:attrNameLst>
                                          <p:attrName>style.visibility</p:attrName>
                                        </p:attrNameLst>
                                      </p:cBhvr>
                                      <p:to>
                                        <p:strVal val="visible"/>
                                      </p:to>
                                    </p:set>
                                    <p:anim calcmode="lin" valueType="num">
                                      <p:cBhvr>
                                        <p:cTn id="31" dur="500" fill="hold"/>
                                        <p:tgtEl>
                                          <p:spTgt spid="10854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854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5D3CE55-10FD-488C-A09B-2AB3DF46B1AD}" type="slidenum">
              <a:rPr lang="ar-SA" b="0"/>
              <a:pPr eaLnBrk="1" hangingPunct="1"/>
              <a:t>117</a:t>
            </a:fld>
            <a:endParaRPr lang="en-US" b="0"/>
          </a:p>
        </p:txBody>
      </p:sp>
      <p:sp>
        <p:nvSpPr>
          <p:cNvPr id="109570" name="Rectangle 2"/>
          <p:cNvSpPr>
            <a:spLocks noGrp="1" noChangeArrowheads="1"/>
          </p:cNvSpPr>
          <p:nvPr>
            <p:ph type="title"/>
          </p:nvPr>
        </p:nvSpPr>
        <p:spPr/>
        <p:txBody>
          <a:bodyPr/>
          <a:lstStyle/>
          <a:p>
            <a:pPr eaLnBrk="1" hangingPunct="1"/>
            <a:r>
              <a:rPr lang="fa-IR" altLang="zh-CN" b="1" smtClean="0"/>
              <a:t>سه استراتژی تعیین بازار هدف</a:t>
            </a:r>
            <a:endParaRPr lang="en-US" b="1" smtClean="0"/>
          </a:p>
        </p:txBody>
      </p:sp>
      <p:sp>
        <p:nvSpPr>
          <p:cNvPr id="109571" name="Rectangle 3"/>
          <p:cNvSpPr>
            <a:spLocks noGrp="1" noChangeArrowheads="1"/>
          </p:cNvSpPr>
          <p:nvPr>
            <p:ph type="body" idx="1"/>
          </p:nvPr>
        </p:nvSpPr>
        <p:spPr/>
        <p:txBody>
          <a:bodyPr/>
          <a:lstStyle/>
          <a:p>
            <a:pPr indent="555625" eaLnBrk="1" hangingPunct="1">
              <a:lnSpc>
                <a:spcPct val="200000"/>
              </a:lnSpc>
              <a:buFontTx/>
              <a:buBlip>
                <a:blip r:embed="rId2"/>
              </a:buBlip>
            </a:pPr>
            <a:r>
              <a:rPr lang="fa-IR" altLang="zh-CN" b="1" smtClean="0"/>
              <a:t>استراتژی بازاریابی یکسان(غیرتفکیکی )</a:t>
            </a:r>
          </a:p>
          <a:p>
            <a:pPr indent="555625" eaLnBrk="1" hangingPunct="1">
              <a:lnSpc>
                <a:spcPct val="200000"/>
              </a:lnSpc>
              <a:buFontTx/>
              <a:buBlip>
                <a:blip r:embed="rId2"/>
              </a:buBlip>
            </a:pPr>
            <a:r>
              <a:rPr lang="fa-IR" altLang="zh-CN" b="1" smtClean="0"/>
              <a:t>استراتژی بازاریابی متفاوت (تفکیکی)</a:t>
            </a:r>
          </a:p>
          <a:p>
            <a:pPr indent="555625" eaLnBrk="1" hangingPunct="1">
              <a:lnSpc>
                <a:spcPct val="200000"/>
              </a:lnSpc>
              <a:buFontTx/>
              <a:buBlip>
                <a:blip r:embed="rId2"/>
              </a:buBlip>
            </a:pPr>
            <a:r>
              <a:rPr lang="fa-IR" altLang="zh-CN" b="1" smtClean="0"/>
              <a:t>استراتژی بازاریابی متمرکز(تمرکزی)</a:t>
            </a:r>
            <a:endParaRPr lang="en-US" b="1"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800" decel="100000"/>
                                        <p:tgtEl>
                                          <p:spTgt spid="109570"/>
                                        </p:tgtEl>
                                      </p:cBhvr>
                                    </p:animEffect>
                                    <p:anim calcmode="lin" valueType="num">
                                      <p:cBhvr>
                                        <p:cTn id="8" dur="800" decel="100000" fill="hold"/>
                                        <p:tgtEl>
                                          <p:spTgt spid="109570"/>
                                        </p:tgtEl>
                                        <p:attrNameLst>
                                          <p:attrName>style.rotation</p:attrName>
                                        </p:attrNameLst>
                                      </p:cBhvr>
                                      <p:tavLst>
                                        <p:tav tm="0">
                                          <p:val>
                                            <p:fltVal val="-90"/>
                                          </p:val>
                                        </p:tav>
                                        <p:tav tm="100000">
                                          <p:val>
                                            <p:fltVal val="0"/>
                                          </p:val>
                                        </p:tav>
                                      </p:tavLst>
                                    </p:anim>
                                    <p:anim calcmode="lin" valueType="num">
                                      <p:cBhvr>
                                        <p:cTn id="9" dur="800" decel="100000" fill="hold"/>
                                        <p:tgtEl>
                                          <p:spTgt spid="109570"/>
                                        </p:tgtEl>
                                        <p:attrNameLst>
                                          <p:attrName>ppt_x</p:attrName>
                                        </p:attrNameLst>
                                      </p:cBhvr>
                                      <p:tavLst>
                                        <p:tav tm="0">
                                          <p:val>
                                            <p:strVal val="#ppt_x+0.4"/>
                                          </p:val>
                                        </p:tav>
                                        <p:tav tm="100000">
                                          <p:val>
                                            <p:strVal val="#ppt_x-0.05"/>
                                          </p:val>
                                        </p:tav>
                                      </p:tavLst>
                                    </p:anim>
                                    <p:anim calcmode="lin" valueType="num">
                                      <p:cBhvr>
                                        <p:cTn id="10" dur="800" decel="100000" fill="hold"/>
                                        <p:tgtEl>
                                          <p:spTgt spid="1095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95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957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9571">
                                            <p:txEl>
                                              <p:pRg st="0" end="0"/>
                                            </p:txEl>
                                          </p:spTgt>
                                        </p:tgtEl>
                                        <p:attrNameLst>
                                          <p:attrName>style.visibility</p:attrName>
                                        </p:attrNameLst>
                                      </p:cBhvr>
                                      <p:to>
                                        <p:strVal val="visible"/>
                                      </p:to>
                                    </p:set>
                                    <p:animEffect transition="in" filter="fade">
                                      <p:cBhvr>
                                        <p:cTn id="17" dur="1000"/>
                                        <p:tgtEl>
                                          <p:spTgt spid="109571">
                                            <p:txEl>
                                              <p:pRg st="0" end="0"/>
                                            </p:txEl>
                                          </p:spTgt>
                                        </p:tgtEl>
                                      </p:cBhvr>
                                    </p:animEffect>
                                    <p:anim calcmode="lin" valueType="num">
                                      <p:cBhvr>
                                        <p:cTn id="18" dur="1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95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9571">
                                            <p:txEl>
                                              <p:pRg st="1" end="1"/>
                                            </p:txEl>
                                          </p:spTgt>
                                        </p:tgtEl>
                                        <p:attrNameLst>
                                          <p:attrName>style.visibility</p:attrName>
                                        </p:attrNameLst>
                                      </p:cBhvr>
                                      <p:to>
                                        <p:strVal val="visible"/>
                                      </p:to>
                                    </p:set>
                                    <p:animEffect transition="in" filter="fade">
                                      <p:cBhvr>
                                        <p:cTn id="24" dur="1000"/>
                                        <p:tgtEl>
                                          <p:spTgt spid="109571">
                                            <p:txEl>
                                              <p:pRg st="1" end="1"/>
                                            </p:txEl>
                                          </p:spTgt>
                                        </p:tgtEl>
                                      </p:cBhvr>
                                    </p:animEffect>
                                    <p:anim calcmode="lin" valueType="num">
                                      <p:cBhvr>
                                        <p:cTn id="25" dur="10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095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9571">
                                            <p:txEl>
                                              <p:pRg st="2" end="2"/>
                                            </p:txEl>
                                          </p:spTgt>
                                        </p:tgtEl>
                                        <p:attrNameLst>
                                          <p:attrName>style.visibility</p:attrName>
                                        </p:attrNameLst>
                                      </p:cBhvr>
                                      <p:to>
                                        <p:strVal val="visible"/>
                                      </p:to>
                                    </p:set>
                                    <p:animEffect transition="in" filter="fade">
                                      <p:cBhvr>
                                        <p:cTn id="31" dur="1000"/>
                                        <p:tgtEl>
                                          <p:spTgt spid="109571">
                                            <p:txEl>
                                              <p:pRg st="2" end="2"/>
                                            </p:txEl>
                                          </p:spTgt>
                                        </p:tgtEl>
                                      </p:cBhvr>
                                    </p:animEffect>
                                    <p:anim calcmode="lin" valueType="num">
                                      <p:cBhvr>
                                        <p:cTn id="32" dur="1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095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B86973C-CEC7-4839-8FE4-26B26299410E}" type="slidenum">
              <a:rPr lang="ar-SA" b="0"/>
              <a:pPr eaLnBrk="1" hangingPunct="1"/>
              <a:t>118</a:t>
            </a:fld>
            <a:endParaRPr lang="en-US" b="0"/>
          </a:p>
        </p:txBody>
      </p:sp>
      <p:sp>
        <p:nvSpPr>
          <p:cNvPr id="118787" name="Rectangle 2"/>
          <p:cNvSpPr>
            <a:spLocks noGrp="1" noChangeArrowheads="1"/>
          </p:cNvSpPr>
          <p:nvPr>
            <p:ph type="title"/>
          </p:nvPr>
        </p:nvSpPr>
        <p:spPr/>
        <p:txBody>
          <a:bodyPr/>
          <a:lstStyle/>
          <a:p>
            <a:pPr eaLnBrk="1" hangingPunct="1"/>
            <a:r>
              <a:rPr lang="fa-IR" altLang="zh-CN" b="1" smtClean="0"/>
              <a:t>استراتژی بازاریابی یکسان </a:t>
            </a:r>
            <a:r>
              <a:rPr lang="fa-IR" altLang="zh-CN" sz="2400" b="1" smtClean="0"/>
              <a:t>(غیرتفکیکی )</a:t>
            </a:r>
            <a:endParaRPr lang="en-US" sz="2400" b="1" smtClean="0"/>
          </a:p>
        </p:txBody>
      </p:sp>
      <p:sp>
        <p:nvSpPr>
          <p:cNvPr id="110595" name="Rectangle 3"/>
          <p:cNvSpPr>
            <a:spLocks noGrp="1" noChangeArrowheads="1"/>
          </p:cNvSpPr>
          <p:nvPr>
            <p:ph type="body" idx="1"/>
          </p:nvPr>
        </p:nvSpPr>
        <p:spPr/>
        <p:txBody>
          <a:bodyPr/>
          <a:lstStyle/>
          <a:p>
            <a:pPr eaLnBrk="1" hangingPunct="1">
              <a:lnSpc>
                <a:spcPct val="200000"/>
              </a:lnSpc>
              <a:buFontTx/>
              <a:buNone/>
            </a:pPr>
            <a:r>
              <a:rPr lang="fa-IR" altLang="zh-CN" smtClean="0"/>
              <a:t>شرکتهایی که از این روش بازاریابی استفاده می کنند، بدون در نظر گرفتن تفاوت بخشهای مختلف بازار، کالا یا کالاهای تولیدی خود را در سطح وسیعی برای همه آنها به طور یکسان عرضه میکنند.</a:t>
            </a:r>
            <a:r>
              <a:rPr lang="en-US" altLang="zh-CN" smtClean="0">
                <a:ea typeface="SimSun" pitchFamily="2" charset="-12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checkerboard(across)">
                                      <p:cBhvr>
                                        <p:cTn id="7" dur="500"/>
                                        <p:tgtEl>
                                          <p:spTgt spid="110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D9D50F8-4708-43CA-942B-C73B3A59E8B5}" type="slidenum">
              <a:rPr lang="ar-SA" b="0"/>
              <a:pPr eaLnBrk="1" hangingPunct="1"/>
              <a:t>119</a:t>
            </a:fld>
            <a:endParaRPr lang="en-US" b="0"/>
          </a:p>
        </p:txBody>
      </p:sp>
      <p:sp>
        <p:nvSpPr>
          <p:cNvPr id="111618" name="Rectangle 2"/>
          <p:cNvSpPr>
            <a:spLocks noGrp="1" noChangeArrowheads="1"/>
          </p:cNvSpPr>
          <p:nvPr>
            <p:ph type="title"/>
          </p:nvPr>
        </p:nvSpPr>
        <p:spPr/>
        <p:txBody>
          <a:bodyPr/>
          <a:lstStyle/>
          <a:p>
            <a:pPr eaLnBrk="1" hangingPunct="1"/>
            <a:r>
              <a:rPr lang="fa-IR" altLang="zh-CN" b="1" smtClean="0"/>
              <a:t>استراتژی بازاریابی متفاوت </a:t>
            </a:r>
            <a:r>
              <a:rPr lang="fa-IR" altLang="zh-CN" sz="2400" b="1" smtClean="0"/>
              <a:t>(تفکیکی)</a:t>
            </a:r>
            <a:endParaRPr lang="en-US" sz="2400" b="1" smtClean="0"/>
          </a:p>
        </p:txBody>
      </p:sp>
      <p:sp>
        <p:nvSpPr>
          <p:cNvPr id="111619" name="Rectangle 3"/>
          <p:cNvSpPr>
            <a:spLocks noGrp="1" noChangeArrowheads="1"/>
          </p:cNvSpPr>
          <p:nvPr>
            <p:ph type="body" idx="1"/>
          </p:nvPr>
        </p:nvSpPr>
        <p:spPr/>
        <p:txBody>
          <a:bodyPr/>
          <a:lstStyle/>
          <a:p>
            <a:pPr eaLnBrk="1" hangingPunct="1">
              <a:lnSpc>
                <a:spcPct val="90000"/>
              </a:lnSpc>
              <a:buFontTx/>
              <a:buNone/>
            </a:pPr>
            <a:r>
              <a:rPr lang="fa-IR" altLang="zh-CN" smtClean="0"/>
              <a:t>مؤسسات با به کارگیری این روش تعداد معین و مشخصی از بازارها را انتخاب نموده و برای هریک از آنها محصولات مناسب با خواسته ها و انتظارات آنان تولید و عرضه می کنند.</a:t>
            </a:r>
          </a:p>
          <a:p>
            <a:pPr eaLnBrk="1" hangingPunct="1">
              <a:lnSpc>
                <a:spcPct val="90000"/>
              </a:lnSpc>
              <a:buFontTx/>
              <a:buNone/>
            </a:pPr>
            <a:endParaRPr lang="fa-IR" altLang="zh-CN" smtClean="0"/>
          </a:p>
          <a:p>
            <a:pPr eaLnBrk="1" hangingPunct="1">
              <a:lnSpc>
                <a:spcPct val="90000"/>
              </a:lnSpc>
              <a:buFontTx/>
              <a:buNone/>
            </a:pPr>
            <a:r>
              <a:rPr lang="fa-IR" altLang="zh-CN" smtClean="0"/>
              <a:t>از مزایای این استراتژی می توان به افزایش سطح فروش و نیز گسترش شهرت و معروفیت تجاری مؤسسه اشاره نموده ولی در مقابل هزینه های تولید و بازاریابی آن به جهت استفاده از کانالهای متفاوت توزیع، تبلیغات تجاری متنوع و نیز استفاده از روشهای قیمت گذاری مختلف نسبت به سایر روشها بالاست.</a:t>
            </a:r>
            <a:endParaRPr lang="en-US"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2000" fill="hold"/>
                                        <p:tgtEl>
                                          <p:spTgt spid="111618"/>
                                        </p:tgtEl>
                                        <p:attrNameLst>
                                          <p:attrName>ppt_w</p:attrName>
                                        </p:attrNameLst>
                                      </p:cBhvr>
                                      <p:tavLst>
                                        <p:tav tm="0">
                                          <p:val>
                                            <p:strVal val="#ppt_w"/>
                                          </p:val>
                                        </p:tav>
                                        <p:tav tm="100000">
                                          <p:val>
                                            <p:strVal val="#ppt_w"/>
                                          </p:val>
                                        </p:tav>
                                      </p:tavLst>
                                    </p:anim>
                                    <p:anim calcmode="lin" valueType="num">
                                      <p:cBhvr>
                                        <p:cTn id="8" dur="2000" fill="hold"/>
                                        <p:tgtEl>
                                          <p:spTgt spid="11161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11618"/>
                                        </p:tgtEl>
                                        <p:attrNameLst>
                                          <p:attrName>ppt_x</p:attrName>
                                        </p:attrNameLst>
                                      </p:cBhvr>
                                      <p:tavLst>
                                        <p:tav tm="0">
                                          <p:val>
                                            <p:strVal val="#ppt_x-.4"/>
                                          </p:val>
                                        </p:tav>
                                        <p:tav tm="100000">
                                          <p:val>
                                            <p:strVal val="#ppt_x"/>
                                          </p:val>
                                        </p:tav>
                                      </p:tavLst>
                                    </p:anim>
                                    <p:anim calcmode="lin" valueType="num">
                                      <p:cBhvr>
                                        <p:cTn id="10" dur="2000" fill="hold"/>
                                        <p:tgtEl>
                                          <p:spTgt spid="11161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11619">
                                            <p:txEl>
                                              <p:pRg st="0" end="0"/>
                                            </p:txEl>
                                          </p:spTgt>
                                        </p:tgtEl>
                                        <p:attrNameLst>
                                          <p:attrName>style.visibility</p:attrName>
                                        </p:attrNameLst>
                                      </p:cBhvr>
                                      <p:to>
                                        <p:strVal val="visible"/>
                                      </p:to>
                                    </p:set>
                                    <p:animEffect transition="in" filter="fade">
                                      <p:cBhvr>
                                        <p:cTn id="15" dur="500">
                                          <p:stCondLst>
                                            <p:cond delay="0"/>
                                          </p:stCondLst>
                                        </p:cTn>
                                        <p:tgtEl>
                                          <p:spTgt spid="111619">
                                            <p:txEl>
                                              <p:pRg st="0" end="0"/>
                                            </p:txEl>
                                          </p:spTgt>
                                        </p:tgtEl>
                                      </p:cBhvr>
                                    </p:animEffect>
                                    <p:anim calcmode="lin" valueType="num">
                                      <p:cBhvr>
                                        <p:cTn id="16" dur="500" fill="hold">
                                          <p:stCondLst>
                                            <p:cond delay="0"/>
                                          </p:stCondLst>
                                        </p:cTn>
                                        <p:tgtEl>
                                          <p:spTgt spid="11161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11619">
                                            <p:txEl>
                                              <p:pRg st="2" end="2"/>
                                            </p:txEl>
                                          </p:spTgt>
                                        </p:tgtEl>
                                        <p:attrNameLst>
                                          <p:attrName>style.visibility</p:attrName>
                                        </p:attrNameLst>
                                      </p:cBhvr>
                                      <p:to>
                                        <p:strVal val="visible"/>
                                      </p:to>
                                    </p:set>
                                    <p:animEffect transition="in" filter="fade">
                                      <p:cBhvr>
                                        <p:cTn id="22" dur="500">
                                          <p:stCondLst>
                                            <p:cond delay="0"/>
                                          </p:stCondLst>
                                        </p:cTn>
                                        <p:tgtEl>
                                          <p:spTgt spid="111619">
                                            <p:txEl>
                                              <p:pRg st="2" end="2"/>
                                            </p:txEl>
                                          </p:spTgt>
                                        </p:tgtEl>
                                      </p:cBhvr>
                                    </p:animEffect>
                                    <p:anim calcmode="lin" valueType="num">
                                      <p:cBhvr>
                                        <p:cTn id="23" dur="500" fill="hold">
                                          <p:stCondLst>
                                            <p:cond delay="0"/>
                                          </p:stCondLst>
                                        </p:cTn>
                                        <p:tgtEl>
                                          <p:spTgt spid="111619">
                                            <p:txEl>
                                              <p:pRg st="2" end="2"/>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992ECE1-2FA9-4A17-87A4-F36C31B6DEFD}" type="slidenum">
              <a:rPr lang="ar-SA" b="0"/>
              <a:pPr eaLnBrk="1" hangingPunct="1"/>
              <a:t>12</a:t>
            </a:fld>
            <a:endParaRPr lang="en-US" b="0"/>
          </a:p>
        </p:txBody>
      </p:sp>
      <p:sp>
        <p:nvSpPr>
          <p:cNvPr id="9218" name="Rectangle 2"/>
          <p:cNvSpPr>
            <a:spLocks noGrp="1" noChangeArrowheads="1"/>
          </p:cNvSpPr>
          <p:nvPr>
            <p:ph type="title"/>
          </p:nvPr>
        </p:nvSpPr>
        <p:spPr/>
        <p:txBody>
          <a:bodyPr/>
          <a:lstStyle/>
          <a:p>
            <a:pPr eaLnBrk="1" hangingPunct="1"/>
            <a:r>
              <a:rPr lang="fa-IR" altLang="zh-CN" b="1" smtClean="0"/>
              <a:t>اصطلاحات پایه ای علم مدیریت بازار</a:t>
            </a:r>
            <a:endParaRPr lang="en-US" b="1" smtClean="0"/>
          </a:p>
        </p:txBody>
      </p:sp>
      <p:sp>
        <p:nvSpPr>
          <p:cNvPr id="9219" name="Rectangle 3"/>
          <p:cNvSpPr>
            <a:spLocks noGrp="1" noChangeArrowheads="1"/>
          </p:cNvSpPr>
          <p:nvPr>
            <p:ph type="body" idx="1"/>
          </p:nvPr>
        </p:nvSpPr>
        <p:spPr/>
        <p:txBody>
          <a:bodyPr/>
          <a:lstStyle/>
          <a:p>
            <a:pPr marL="814388" indent="617538" eaLnBrk="1" hangingPunct="1">
              <a:lnSpc>
                <a:spcPct val="90000"/>
              </a:lnSpc>
              <a:buFontTx/>
              <a:buNone/>
            </a:pPr>
            <a:endParaRPr lang="fa-IR" altLang="zh-CN" smtClean="0"/>
          </a:p>
          <a:p>
            <a:pPr marL="814388" indent="617538" eaLnBrk="1" hangingPunct="1">
              <a:lnSpc>
                <a:spcPct val="90000"/>
              </a:lnSpc>
              <a:buFontTx/>
              <a:buBlip>
                <a:blip r:embed="rId2"/>
              </a:buBlip>
            </a:pPr>
            <a:r>
              <a:rPr lang="fa-IR" altLang="zh-CN" smtClean="0"/>
              <a:t>نیاز</a:t>
            </a:r>
          </a:p>
          <a:p>
            <a:pPr marL="814388" indent="617538" eaLnBrk="1" hangingPunct="1">
              <a:lnSpc>
                <a:spcPct val="90000"/>
              </a:lnSpc>
              <a:buFontTx/>
              <a:buBlip>
                <a:blip r:embed="rId2"/>
              </a:buBlip>
            </a:pPr>
            <a:r>
              <a:rPr lang="fa-IR" altLang="zh-CN" smtClean="0"/>
              <a:t>خواسته</a:t>
            </a:r>
          </a:p>
          <a:p>
            <a:pPr marL="814388" indent="617538" eaLnBrk="1" hangingPunct="1">
              <a:lnSpc>
                <a:spcPct val="90000"/>
              </a:lnSpc>
              <a:buFontTx/>
              <a:buBlip>
                <a:blip r:embed="rId2"/>
              </a:buBlip>
            </a:pPr>
            <a:r>
              <a:rPr lang="fa-IR" altLang="zh-CN" smtClean="0"/>
              <a:t>تقاضا</a:t>
            </a:r>
          </a:p>
          <a:p>
            <a:pPr marL="814388" indent="617538" eaLnBrk="1" hangingPunct="1">
              <a:lnSpc>
                <a:spcPct val="90000"/>
              </a:lnSpc>
              <a:buFontTx/>
              <a:buBlip>
                <a:blip r:embed="rId2"/>
              </a:buBlip>
            </a:pPr>
            <a:r>
              <a:rPr lang="fa-IR" altLang="zh-CN" smtClean="0"/>
              <a:t> کالا</a:t>
            </a:r>
          </a:p>
          <a:p>
            <a:pPr marL="814388" indent="617538" eaLnBrk="1" hangingPunct="1">
              <a:lnSpc>
                <a:spcPct val="90000"/>
              </a:lnSpc>
              <a:buFontTx/>
              <a:buBlip>
                <a:blip r:embed="rId2"/>
              </a:buBlip>
            </a:pPr>
            <a:r>
              <a:rPr lang="fa-IR" altLang="zh-CN" smtClean="0"/>
              <a:t>مبادله</a:t>
            </a:r>
          </a:p>
          <a:p>
            <a:pPr marL="814388" indent="617538" eaLnBrk="1" hangingPunct="1">
              <a:lnSpc>
                <a:spcPct val="90000"/>
              </a:lnSpc>
              <a:buFontTx/>
              <a:buBlip>
                <a:blip r:embed="rId2"/>
              </a:buBlip>
            </a:pPr>
            <a:r>
              <a:rPr lang="fa-IR" altLang="zh-CN" smtClean="0"/>
              <a:t>معامله</a:t>
            </a:r>
          </a:p>
          <a:p>
            <a:pPr marL="814388" indent="617538" eaLnBrk="1" hangingPunct="1">
              <a:lnSpc>
                <a:spcPct val="90000"/>
              </a:lnSpc>
              <a:buFontTx/>
              <a:buBlip>
                <a:blip r:embed="rId2"/>
              </a:buBlip>
            </a:pPr>
            <a:r>
              <a:rPr lang="fa-IR" altLang="zh-CN" smtClean="0"/>
              <a:t>بازار</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20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20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2000"/>
                                        <p:tgtEl>
                                          <p:spTgt spid="92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2000"/>
                                        <p:tgtEl>
                                          <p:spTgt spid="92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20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71B69E7-C363-4A06-B6D2-C766EE0C5E6F}" type="slidenum">
              <a:rPr lang="ar-SA" b="0"/>
              <a:pPr eaLnBrk="1" hangingPunct="1"/>
              <a:t>120</a:t>
            </a:fld>
            <a:endParaRPr lang="en-US" b="0"/>
          </a:p>
        </p:txBody>
      </p:sp>
      <p:sp>
        <p:nvSpPr>
          <p:cNvPr id="120835" name="Rectangle 2"/>
          <p:cNvSpPr>
            <a:spLocks noGrp="1" noChangeArrowheads="1"/>
          </p:cNvSpPr>
          <p:nvPr>
            <p:ph type="title"/>
          </p:nvPr>
        </p:nvSpPr>
        <p:spPr/>
        <p:txBody>
          <a:bodyPr/>
          <a:lstStyle/>
          <a:p>
            <a:pPr eaLnBrk="1" hangingPunct="1"/>
            <a:r>
              <a:rPr lang="fa-IR" altLang="zh-CN" b="1" smtClean="0"/>
              <a:t>استراتژی بازاریابی متمرکز </a:t>
            </a:r>
            <a:r>
              <a:rPr lang="fa-IR" altLang="zh-CN" sz="2400" b="1" smtClean="0"/>
              <a:t>(تمرکزی)</a:t>
            </a:r>
            <a:endParaRPr lang="en-US" sz="2400" b="1" smtClean="0"/>
          </a:p>
        </p:txBody>
      </p:sp>
      <p:sp>
        <p:nvSpPr>
          <p:cNvPr id="112643" name="Rectangle 3"/>
          <p:cNvSpPr>
            <a:spLocks noGrp="1" noChangeArrowheads="1"/>
          </p:cNvSpPr>
          <p:nvPr>
            <p:ph type="body" idx="1"/>
          </p:nvPr>
        </p:nvSpPr>
        <p:spPr/>
        <p:txBody>
          <a:bodyPr/>
          <a:lstStyle/>
          <a:p>
            <a:pPr eaLnBrk="1" hangingPunct="1">
              <a:buFontTx/>
              <a:buNone/>
            </a:pPr>
            <a:r>
              <a:rPr lang="fa-IR" altLang="zh-CN" smtClean="0"/>
              <a:t>این روش برای شرکتهای تازه تأسیس و کوچک که دارای منابع و امکانات محدودتری هستند، مناسب است، با اتخاذ این استراتژی، یک شرکت به جای این که به دنبال سهم کوچکی از یک بازار بزرگ باشد،از معایب این روش نیز این است که وقتی که شرکت کوچک در بازار یا بازارهای انتخابی خود به مؤفقیت دست می یابد، شرکتهای بزرگتر دچار وسوسه شده و به بازارهای فوق روی می آورند و به دلیل عدم توانایی رقابت، شرکت موفق کوچک ممکن است دچار ورشکستگی شده و صحنه رقابت را به رقیب قوی تر واگذار نماید.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barn(inHorizontal)">
                                      <p:cBhvr>
                                        <p:cTn id="7" dur="500"/>
                                        <p:tgtEl>
                                          <p:spTgt spid="1126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D708B41-E108-4F8C-8819-8D3555A25199}" type="slidenum">
              <a:rPr lang="ar-SA" b="0"/>
              <a:pPr eaLnBrk="1" hangingPunct="1"/>
              <a:t>121</a:t>
            </a:fld>
            <a:endParaRPr lang="en-US" b="0"/>
          </a:p>
        </p:txBody>
      </p:sp>
      <p:sp>
        <p:nvSpPr>
          <p:cNvPr id="113666" name="Rectangle 2"/>
          <p:cNvSpPr>
            <a:spLocks noGrp="1" noChangeArrowheads="1"/>
          </p:cNvSpPr>
          <p:nvPr>
            <p:ph type="title"/>
          </p:nvPr>
        </p:nvSpPr>
        <p:spPr/>
        <p:txBody>
          <a:bodyPr/>
          <a:lstStyle/>
          <a:p>
            <a:pPr eaLnBrk="1" hangingPunct="1"/>
            <a:r>
              <a:rPr lang="fa-IR" altLang="zh-CN" smtClean="0"/>
              <a:t> </a:t>
            </a:r>
            <a:r>
              <a:rPr lang="fa-IR" altLang="zh-CN" b="1" smtClean="0"/>
              <a:t>عوامل مؤثر بر انتخاب استراتژی بازاریابی</a:t>
            </a:r>
            <a:endParaRPr lang="en-US" b="1" smtClean="0"/>
          </a:p>
        </p:txBody>
      </p:sp>
      <p:sp>
        <p:nvSpPr>
          <p:cNvPr id="113667" name="Rectangle 3"/>
          <p:cNvSpPr>
            <a:spLocks noGrp="1" noChangeArrowheads="1"/>
          </p:cNvSpPr>
          <p:nvPr>
            <p:ph type="body" idx="1"/>
          </p:nvPr>
        </p:nvSpPr>
        <p:spPr/>
        <p:txBody>
          <a:bodyPr/>
          <a:lstStyle/>
          <a:p>
            <a:pPr indent="555625" eaLnBrk="1" hangingPunct="1">
              <a:lnSpc>
                <a:spcPct val="150000"/>
              </a:lnSpc>
              <a:buFontTx/>
              <a:buBlip>
                <a:blip r:embed="rId2"/>
              </a:buBlip>
            </a:pPr>
            <a:r>
              <a:rPr lang="fa-IR" altLang="zh-CN" smtClean="0"/>
              <a:t>میزان منابع و امکانات شرکت</a:t>
            </a:r>
          </a:p>
          <a:p>
            <a:pPr indent="555625" eaLnBrk="1" hangingPunct="1">
              <a:lnSpc>
                <a:spcPct val="150000"/>
              </a:lnSpc>
              <a:buFontTx/>
              <a:buBlip>
                <a:blip r:embed="rId2"/>
              </a:buBlip>
            </a:pPr>
            <a:r>
              <a:rPr lang="fa-IR" altLang="zh-CN" smtClean="0"/>
              <a:t>میزان تشابه محصولات</a:t>
            </a:r>
          </a:p>
          <a:p>
            <a:pPr indent="555625" eaLnBrk="1" hangingPunct="1">
              <a:lnSpc>
                <a:spcPct val="150000"/>
              </a:lnSpc>
              <a:buFontTx/>
              <a:buBlip>
                <a:blip r:embed="rId2"/>
              </a:buBlip>
            </a:pPr>
            <a:r>
              <a:rPr lang="fa-IR" altLang="zh-CN" smtClean="0"/>
              <a:t>میزان تناجس بازارها</a:t>
            </a:r>
          </a:p>
          <a:p>
            <a:pPr indent="555625" eaLnBrk="1" hangingPunct="1">
              <a:lnSpc>
                <a:spcPct val="150000"/>
              </a:lnSpc>
              <a:buFontTx/>
              <a:buBlip>
                <a:blip r:embed="rId2"/>
              </a:buBlip>
            </a:pPr>
            <a:r>
              <a:rPr lang="fa-IR" altLang="zh-CN" smtClean="0"/>
              <a:t>سیکل عمر کالاها</a:t>
            </a:r>
          </a:p>
          <a:p>
            <a:pPr indent="555625" eaLnBrk="1" hangingPunct="1">
              <a:lnSpc>
                <a:spcPct val="150000"/>
              </a:lnSpc>
              <a:buFontTx/>
              <a:buBlip>
                <a:blip r:embed="rId2"/>
              </a:buBlip>
            </a:pPr>
            <a:r>
              <a:rPr lang="fa-IR" altLang="zh-CN" smtClean="0"/>
              <a:t>استراتژی بازاریابی رقبا</a:t>
            </a:r>
            <a:r>
              <a:rPr lang="en-US" altLang="zh-CN" smtClean="0">
                <a:ea typeface="SimSun" pitchFamily="2" charset="-122"/>
              </a:rPr>
              <a:t> </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800" decel="100000"/>
                                        <p:tgtEl>
                                          <p:spTgt spid="113666"/>
                                        </p:tgtEl>
                                      </p:cBhvr>
                                    </p:animEffect>
                                    <p:anim calcmode="lin" valueType="num">
                                      <p:cBhvr>
                                        <p:cTn id="8" dur="800" decel="100000" fill="hold"/>
                                        <p:tgtEl>
                                          <p:spTgt spid="113666"/>
                                        </p:tgtEl>
                                        <p:attrNameLst>
                                          <p:attrName>style.rotation</p:attrName>
                                        </p:attrNameLst>
                                      </p:cBhvr>
                                      <p:tavLst>
                                        <p:tav tm="0">
                                          <p:val>
                                            <p:fltVal val="-90"/>
                                          </p:val>
                                        </p:tav>
                                        <p:tav tm="100000">
                                          <p:val>
                                            <p:fltVal val="0"/>
                                          </p:val>
                                        </p:tav>
                                      </p:tavLst>
                                    </p:anim>
                                    <p:anim calcmode="lin" valueType="num">
                                      <p:cBhvr>
                                        <p:cTn id="9" dur="800" decel="100000" fill="hold"/>
                                        <p:tgtEl>
                                          <p:spTgt spid="113666"/>
                                        </p:tgtEl>
                                        <p:attrNameLst>
                                          <p:attrName>ppt_x</p:attrName>
                                        </p:attrNameLst>
                                      </p:cBhvr>
                                      <p:tavLst>
                                        <p:tav tm="0">
                                          <p:val>
                                            <p:strVal val="#ppt_x+0.4"/>
                                          </p:val>
                                        </p:tav>
                                        <p:tav tm="100000">
                                          <p:val>
                                            <p:strVal val="#ppt_x-0.05"/>
                                          </p:val>
                                        </p:tav>
                                      </p:tavLst>
                                    </p:anim>
                                    <p:anim calcmode="lin" valueType="num">
                                      <p:cBhvr>
                                        <p:cTn id="10" dur="800" decel="100000" fill="hold"/>
                                        <p:tgtEl>
                                          <p:spTgt spid="1136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36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366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3667">
                                            <p:txEl>
                                              <p:pRg st="0" end="0"/>
                                            </p:txEl>
                                          </p:spTgt>
                                        </p:tgtEl>
                                        <p:attrNameLst>
                                          <p:attrName>style.visibility</p:attrName>
                                        </p:attrNameLst>
                                      </p:cBhvr>
                                      <p:to>
                                        <p:strVal val="visible"/>
                                      </p:to>
                                    </p:set>
                                    <p:animEffect transition="in" filter="fade">
                                      <p:cBhvr>
                                        <p:cTn id="17" dur="1000"/>
                                        <p:tgtEl>
                                          <p:spTgt spid="113667">
                                            <p:txEl>
                                              <p:pRg st="0" end="0"/>
                                            </p:txEl>
                                          </p:spTgt>
                                        </p:tgtEl>
                                      </p:cBhvr>
                                    </p:animEffect>
                                    <p:anim calcmode="lin" valueType="num">
                                      <p:cBhvr>
                                        <p:cTn id="18" dur="10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36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3667">
                                            <p:txEl>
                                              <p:pRg st="1" end="1"/>
                                            </p:txEl>
                                          </p:spTgt>
                                        </p:tgtEl>
                                        <p:attrNameLst>
                                          <p:attrName>style.visibility</p:attrName>
                                        </p:attrNameLst>
                                      </p:cBhvr>
                                      <p:to>
                                        <p:strVal val="visible"/>
                                      </p:to>
                                    </p:set>
                                    <p:animEffect transition="in" filter="fade">
                                      <p:cBhvr>
                                        <p:cTn id="24" dur="1000"/>
                                        <p:tgtEl>
                                          <p:spTgt spid="113667">
                                            <p:txEl>
                                              <p:pRg st="1" end="1"/>
                                            </p:txEl>
                                          </p:spTgt>
                                        </p:tgtEl>
                                      </p:cBhvr>
                                    </p:animEffect>
                                    <p:anim calcmode="lin" valueType="num">
                                      <p:cBhvr>
                                        <p:cTn id="25" dur="10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36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3667">
                                            <p:txEl>
                                              <p:pRg st="2" end="2"/>
                                            </p:txEl>
                                          </p:spTgt>
                                        </p:tgtEl>
                                        <p:attrNameLst>
                                          <p:attrName>style.visibility</p:attrName>
                                        </p:attrNameLst>
                                      </p:cBhvr>
                                      <p:to>
                                        <p:strVal val="visible"/>
                                      </p:to>
                                    </p:set>
                                    <p:animEffect transition="in" filter="fade">
                                      <p:cBhvr>
                                        <p:cTn id="31" dur="1000"/>
                                        <p:tgtEl>
                                          <p:spTgt spid="113667">
                                            <p:txEl>
                                              <p:pRg st="2" end="2"/>
                                            </p:txEl>
                                          </p:spTgt>
                                        </p:tgtEl>
                                      </p:cBhvr>
                                    </p:animEffect>
                                    <p:anim calcmode="lin" valueType="num">
                                      <p:cBhvr>
                                        <p:cTn id="32" dur="10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36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13667">
                                            <p:txEl>
                                              <p:pRg st="3" end="3"/>
                                            </p:txEl>
                                          </p:spTgt>
                                        </p:tgtEl>
                                        <p:attrNameLst>
                                          <p:attrName>style.visibility</p:attrName>
                                        </p:attrNameLst>
                                      </p:cBhvr>
                                      <p:to>
                                        <p:strVal val="visible"/>
                                      </p:to>
                                    </p:set>
                                    <p:animEffect transition="in" filter="fade">
                                      <p:cBhvr>
                                        <p:cTn id="38" dur="1000"/>
                                        <p:tgtEl>
                                          <p:spTgt spid="113667">
                                            <p:txEl>
                                              <p:pRg st="3" end="3"/>
                                            </p:txEl>
                                          </p:spTgt>
                                        </p:tgtEl>
                                      </p:cBhvr>
                                    </p:animEffect>
                                    <p:anim calcmode="lin" valueType="num">
                                      <p:cBhvr>
                                        <p:cTn id="39" dur="10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136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13667">
                                            <p:txEl>
                                              <p:pRg st="4" end="4"/>
                                            </p:txEl>
                                          </p:spTgt>
                                        </p:tgtEl>
                                        <p:attrNameLst>
                                          <p:attrName>style.visibility</p:attrName>
                                        </p:attrNameLst>
                                      </p:cBhvr>
                                      <p:to>
                                        <p:strVal val="visible"/>
                                      </p:to>
                                    </p:set>
                                    <p:animEffect transition="in" filter="fade">
                                      <p:cBhvr>
                                        <p:cTn id="45" dur="1000"/>
                                        <p:tgtEl>
                                          <p:spTgt spid="113667">
                                            <p:txEl>
                                              <p:pRg st="4" end="4"/>
                                            </p:txEl>
                                          </p:spTgt>
                                        </p:tgtEl>
                                      </p:cBhvr>
                                    </p:animEffect>
                                    <p:anim calcmode="lin" valueType="num">
                                      <p:cBhvr>
                                        <p:cTn id="46" dur="10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136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2106888-EBC6-4C63-8E3F-029E263D116C}" type="slidenum">
              <a:rPr lang="ar-SA" b="0"/>
              <a:pPr eaLnBrk="1" hangingPunct="1"/>
              <a:t>122</a:t>
            </a:fld>
            <a:endParaRPr lang="en-US" b="0"/>
          </a:p>
        </p:txBody>
      </p:sp>
      <p:sp>
        <p:nvSpPr>
          <p:cNvPr id="122883" name="Rectangle 2"/>
          <p:cNvSpPr>
            <a:spLocks noGrp="1" noChangeArrowheads="1"/>
          </p:cNvSpPr>
          <p:nvPr>
            <p:ph type="title"/>
          </p:nvPr>
        </p:nvSpPr>
        <p:spPr/>
        <p:txBody>
          <a:bodyPr/>
          <a:lstStyle/>
          <a:p>
            <a:pPr eaLnBrk="1" hangingPunct="1"/>
            <a:r>
              <a:rPr lang="fa-IR" altLang="zh-CN" b="1" smtClean="0"/>
              <a:t>فصل چهارم</a:t>
            </a:r>
            <a:endParaRPr lang="en-US" b="1" smtClean="0"/>
          </a:p>
        </p:txBody>
      </p:sp>
      <p:sp>
        <p:nvSpPr>
          <p:cNvPr id="114691" name="Rectangle 3"/>
          <p:cNvSpPr>
            <a:spLocks noGrp="1" noChangeArrowheads="1"/>
          </p:cNvSpPr>
          <p:nvPr>
            <p:ph type="body" idx="1"/>
          </p:nvPr>
        </p:nvSpPr>
        <p:spPr/>
        <p:txBody>
          <a:bodyPr/>
          <a:lstStyle/>
          <a:p>
            <a:pPr algn="ctr" eaLnBrk="1" hangingPunct="1">
              <a:buFontTx/>
              <a:buNone/>
            </a:pPr>
            <a:endParaRPr lang="fa-IR" altLang="zh-CN" sz="4400" b="1" smtClean="0"/>
          </a:p>
          <a:p>
            <a:pPr algn="ctr" eaLnBrk="1" hangingPunct="1">
              <a:buFontTx/>
              <a:buNone/>
            </a:pPr>
            <a:r>
              <a:rPr lang="fa-IR" altLang="zh-CN" sz="4400" b="1" smtClean="0"/>
              <a:t>نیازها و رفتار خریداران</a:t>
            </a:r>
            <a:endParaRPr lang="en-US" sz="4400" b="1" smtClean="0"/>
          </a:p>
        </p:txBody>
      </p:sp>
      <p:sp>
        <p:nvSpPr>
          <p:cNvPr id="122885"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Effect transition="in" filter="blinds(horizontal)">
                                      <p:cBhvr>
                                        <p:cTn id="7" dur="500"/>
                                        <p:tgtEl>
                                          <p:spTgt spid="11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D46F501-2877-477A-BFEA-A0CC665249E8}" type="slidenum">
              <a:rPr lang="ar-SA" b="0"/>
              <a:pPr eaLnBrk="1" hangingPunct="1"/>
              <a:t>123</a:t>
            </a:fld>
            <a:endParaRPr lang="en-US" b="0"/>
          </a:p>
        </p:txBody>
      </p:sp>
      <p:sp>
        <p:nvSpPr>
          <p:cNvPr id="123907" name="Rectangle 2"/>
          <p:cNvSpPr>
            <a:spLocks noGrp="1" noChangeArrowheads="1"/>
          </p:cNvSpPr>
          <p:nvPr>
            <p:ph type="title"/>
          </p:nvPr>
        </p:nvSpPr>
        <p:spPr/>
        <p:txBody>
          <a:bodyPr/>
          <a:lstStyle/>
          <a:p>
            <a:pPr eaLnBrk="1" hangingPunct="1"/>
            <a:r>
              <a:rPr lang="fa-IR" altLang="zh-CN" b="1" smtClean="0"/>
              <a:t>هدف کلی</a:t>
            </a:r>
            <a:endParaRPr lang="en-US" b="1" smtClean="0"/>
          </a:p>
        </p:txBody>
      </p:sp>
      <p:sp>
        <p:nvSpPr>
          <p:cNvPr id="115715" name="Rectangle 3"/>
          <p:cNvSpPr>
            <a:spLocks noGrp="1" noChangeArrowheads="1"/>
          </p:cNvSpPr>
          <p:nvPr>
            <p:ph type="body" idx="1"/>
          </p:nvPr>
        </p:nvSpPr>
        <p:spPr/>
        <p:txBody>
          <a:bodyPr/>
          <a:lstStyle/>
          <a:p>
            <a:pPr eaLnBrk="1" hangingPunct="1">
              <a:lnSpc>
                <a:spcPct val="200000"/>
              </a:lnSpc>
              <a:buFontTx/>
              <a:buNone/>
            </a:pPr>
            <a:r>
              <a:rPr lang="fa-IR" altLang="zh-CN" smtClean="0"/>
              <a:t>هدف اصلی این فصل آشنایی دانشجویان عزیز با نیازهای متعدد و متنوع خریداران و رفتارهای مصرفی آنان به تبع این خواسته ها و نیازها می باشد.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circle(in)">
                                      <p:cBhvr>
                                        <p:cTn id="7" dur="2000"/>
                                        <p:tgtEl>
                                          <p:spTgt spid="115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E47F9B1-C862-4E18-AD0F-0AA7860DCDDD}" type="slidenum">
              <a:rPr lang="ar-SA" b="0"/>
              <a:pPr eaLnBrk="1" hangingPunct="1"/>
              <a:t>124</a:t>
            </a:fld>
            <a:endParaRPr lang="en-US" b="0"/>
          </a:p>
        </p:txBody>
      </p:sp>
      <p:sp>
        <p:nvSpPr>
          <p:cNvPr id="116738" name="Rectangle 2"/>
          <p:cNvSpPr>
            <a:spLocks noGrp="1" noChangeArrowheads="1"/>
          </p:cNvSpPr>
          <p:nvPr>
            <p:ph type="title"/>
          </p:nvPr>
        </p:nvSpPr>
        <p:spPr/>
        <p:txBody>
          <a:bodyPr/>
          <a:lstStyle/>
          <a:p>
            <a:pPr eaLnBrk="1" hangingPunct="1"/>
            <a:r>
              <a:rPr lang="fa-IR" altLang="zh-CN" b="1" smtClean="0"/>
              <a:t>هدفهای رفتاری</a:t>
            </a:r>
            <a:endParaRPr lang="en-US" b="1" smtClean="0"/>
          </a:p>
        </p:txBody>
      </p:sp>
      <p:sp>
        <p:nvSpPr>
          <p:cNvPr id="116739" name="Rectangle 3"/>
          <p:cNvSpPr>
            <a:spLocks noGrp="1" noChangeArrowheads="1"/>
          </p:cNvSpPr>
          <p:nvPr>
            <p:ph type="body" idx="1"/>
          </p:nvPr>
        </p:nvSpPr>
        <p:spPr/>
        <p:txBody>
          <a:bodyPr/>
          <a:lstStyle/>
          <a:p>
            <a:pPr eaLnBrk="1" hangingPunct="1">
              <a:buFontTx/>
              <a:buNone/>
            </a:pPr>
            <a:r>
              <a:rPr lang="fa-IR" altLang="zh-CN" sz="2800" smtClean="0">
                <a:solidFill>
                  <a:srgbClr val="CC3300"/>
                </a:solidFill>
              </a:rPr>
              <a:t>از دانشجویان عزیز انتظار می رود، پس از مطالعه کامل این فصل بتوانند:</a:t>
            </a:r>
          </a:p>
          <a:p>
            <a:pPr eaLnBrk="1" hangingPunct="1">
              <a:buFontTx/>
              <a:buNone/>
            </a:pPr>
            <a:endParaRPr lang="fa-IR" altLang="zh-CN" sz="2800" smtClean="0">
              <a:solidFill>
                <a:srgbClr val="CC3300"/>
              </a:solidFill>
            </a:endParaRPr>
          </a:p>
          <a:p>
            <a:pPr eaLnBrk="1" hangingPunct="1">
              <a:lnSpc>
                <a:spcPct val="135000"/>
              </a:lnSpc>
              <a:buFontTx/>
              <a:buNone/>
            </a:pPr>
            <a:r>
              <a:rPr lang="fa-IR" altLang="zh-CN" sz="2800" smtClean="0"/>
              <a:t>1. نقش خریداران را در سرنوشت مؤسسات امروزی توضیح دهند.</a:t>
            </a:r>
          </a:p>
          <a:p>
            <a:pPr eaLnBrk="1" hangingPunct="1">
              <a:lnSpc>
                <a:spcPct val="135000"/>
              </a:lnSpc>
              <a:buFontTx/>
              <a:buNone/>
            </a:pPr>
            <a:r>
              <a:rPr lang="fa-IR" altLang="zh-CN" sz="2800" smtClean="0"/>
              <a:t>2. زنجیره خدمت ـ سود را با ترسیم شکل، شرح دهند.</a:t>
            </a:r>
          </a:p>
          <a:p>
            <a:pPr eaLnBrk="1" hangingPunct="1">
              <a:lnSpc>
                <a:spcPct val="135000"/>
              </a:lnSpc>
              <a:buFontTx/>
              <a:buNone/>
            </a:pPr>
            <a:r>
              <a:rPr lang="fa-IR" altLang="zh-CN" sz="2800" smtClean="0"/>
              <a:t>3. انواع بازارها را با توجه به سه عنصر پول، اشتیاق و نیاز نام ببرند.</a:t>
            </a:r>
          </a:p>
          <a:p>
            <a:pPr eaLnBrk="1" hangingPunct="1">
              <a:lnSpc>
                <a:spcPct val="135000"/>
              </a:lnSpc>
              <a:buFontTx/>
              <a:buNone/>
            </a:pPr>
            <a:r>
              <a:rPr lang="fa-IR" altLang="zh-CN" sz="2800" smtClean="0"/>
              <a:t>4. هفت </a:t>
            </a:r>
            <a:r>
              <a:rPr lang="en-US" altLang="zh-CN" sz="1800" smtClean="0">
                <a:ea typeface="SimSun" pitchFamily="2" charset="-122"/>
              </a:rPr>
              <a:t>O</a:t>
            </a:r>
            <a:r>
              <a:rPr lang="fa-IR" altLang="zh-CN" sz="2800" smtClean="0"/>
              <a:t> (او) بازاریابی را به طور کامل شرح دهند.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p:cTn id="7" dur="500" fill="hold"/>
                                        <p:tgtEl>
                                          <p:spTgt spid="116738"/>
                                        </p:tgtEl>
                                        <p:attrNameLst>
                                          <p:attrName>ppt_w</p:attrName>
                                        </p:attrNameLst>
                                      </p:cBhvr>
                                      <p:tavLst>
                                        <p:tav tm="0">
                                          <p:val>
                                            <p:fltVal val="0"/>
                                          </p:val>
                                        </p:tav>
                                        <p:tav tm="100000">
                                          <p:val>
                                            <p:strVal val="#ppt_w"/>
                                          </p:val>
                                        </p:tav>
                                      </p:tavLst>
                                    </p:anim>
                                    <p:anim calcmode="lin" valueType="num">
                                      <p:cBhvr>
                                        <p:cTn id="8" dur="500" fill="hold"/>
                                        <p:tgtEl>
                                          <p:spTgt spid="1167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 calcmode="lin" valueType="num">
                                      <p:cBhvr>
                                        <p:cTn id="13" dur="500" fill="hold"/>
                                        <p:tgtEl>
                                          <p:spTgt spid="1167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67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p:cTn id="19" dur="500" fill="hold"/>
                                        <p:tgtEl>
                                          <p:spTgt spid="1167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67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p:cTn id="25" dur="500" fill="hold"/>
                                        <p:tgtEl>
                                          <p:spTgt spid="1167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673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p:cTn id="31" dur="500" fill="hold"/>
                                        <p:tgtEl>
                                          <p:spTgt spid="11673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673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p:cTn id="37" dur="500" fill="hold"/>
                                        <p:tgtEl>
                                          <p:spTgt spid="11673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1673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build="p"/>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D4F35B1-5477-4F90-953B-A8CAC257A072}" type="slidenum">
              <a:rPr lang="ar-SA" b="0"/>
              <a:pPr eaLnBrk="1" hangingPunct="1"/>
              <a:t>125</a:t>
            </a:fld>
            <a:endParaRPr lang="en-US" b="0"/>
          </a:p>
        </p:txBody>
      </p:sp>
      <p:sp>
        <p:nvSpPr>
          <p:cNvPr id="117762" name="Rectangle 2"/>
          <p:cNvSpPr>
            <a:spLocks noGrp="1" noChangeArrowheads="1"/>
          </p:cNvSpPr>
          <p:nvPr>
            <p:ph type="title"/>
          </p:nvPr>
        </p:nvSpPr>
        <p:spPr/>
        <p:txBody>
          <a:bodyPr/>
          <a:lstStyle/>
          <a:p>
            <a:pPr eaLnBrk="1" hangingPunct="1"/>
            <a:r>
              <a:rPr lang="fa-IR" altLang="zh-CN" smtClean="0"/>
              <a:t>سه عنصر لازم برای تقاضا</a:t>
            </a:r>
            <a:endParaRPr lang="en-US" smtClean="0"/>
          </a:p>
        </p:txBody>
      </p:sp>
      <p:sp>
        <p:nvSpPr>
          <p:cNvPr id="117763" name="Rectangle 3"/>
          <p:cNvSpPr>
            <a:spLocks noGrp="1" noChangeArrowheads="1"/>
          </p:cNvSpPr>
          <p:nvPr>
            <p:ph type="body" idx="1"/>
          </p:nvPr>
        </p:nvSpPr>
        <p:spPr/>
        <p:txBody>
          <a:bodyPr/>
          <a:lstStyle/>
          <a:p>
            <a:pPr indent="463550" eaLnBrk="1" hangingPunct="1">
              <a:lnSpc>
                <a:spcPct val="200000"/>
              </a:lnSpc>
              <a:buFontTx/>
              <a:buBlip>
                <a:blip r:embed="rId2"/>
              </a:buBlip>
            </a:pPr>
            <a:r>
              <a:rPr lang="fa-IR" altLang="zh-CN" smtClean="0"/>
              <a:t>نیاز</a:t>
            </a:r>
          </a:p>
          <a:p>
            <a:pPr indent="463550" eaLnBrk="1" hangingPunct="1">
              <a:lnSpc>
                <a:spcPct val="200000"/>
              </a:lnSpc>
              <a:buFontTx/>
              <a:buBlip>
                <a:blip r:embed="rId2"/>
              </a:buBlip>
            </a:pPr>
            <a:r>
              <a:rPr lang="fa-IR" altLang="zh-CN" smtClean="0"/>
              <a:t>پول </a:t>
            </a:r>
          </a:p>
          <a:p>
            <a:pPr indent="463550" eaLnBrk="1" hangingPunct="1">
              <a:lnSpc>
                <a:spcPct val="200000"/>
              </a:lnSpc>
              <a:buFontTx/>
              <a:buBlip>
                <a:blip r:embed="rId2"/>
              </a:buBlip>
            </a:pPr>
            <a:r>
              <a:rPr lang="fa-IR" altLang="zh-CN" smtClean="0"/>
              <a:t>اشتیاق</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fade">
                                      <p:cBhvr>
                                        <p:cTn id="7" dur="2000"/>
                                        <p:tgtEl>
                                          <p:spTgt spid="117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7763">
                                            <p:txEl>
                                              <p:pRg st="0" end="0"/>
                                            </p:txEl>
                                          </p:spTgt>
                                        </p:tgtEl>
                                        <p:attrNameLst>
                                          <p:attrName>style.visibility</p:attrName>
                                        </p:attrNameLst>
                                      </p:cBhvr>
                                      <p:to>
                                        <p:strVal val="visible"/>
                                      </p:to>
                                    </p:set>
                                    <p:animEffect transition="in" filter="fade">
                                      <p:cBhvr>
                                        <p:cTn id="12" dur="2000"/>
                                        <p:tgtEl>
                                          <p:spTgt spid="1177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7763">
                                            <p:txEl>
                                              <p:pRg st="1" end="1"/>
                                            </p:txEl>
                                          </p:spTgt>
                                        </p:tgtEl>
                                        <p:attrNameLst>
                                          <p:attrName>style.visibility</p:attrName>
                                        </p:attrNameLst>
                                      </p:cBhvr>
                                      <p:to>
                                        <p:strVal val="visible"/>
                                      </p:to>
                                    </p:set>
                                    <p:animEffect transition="in" filter="fade">
                                      <p:cBhvr>
                                        <p:cTn id="17" dur="2000"/>
                                        <p:tgtEl>
                                          <p:spTgt spid="1177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7763">
                                            <p:txEl>
                                              <p:pRg st="2" end="2"/>
                                            </p:txEl>
                                          </p:spTgt>
                                        </p:tgtEl>
                                        <p:attrNameLst>
                                          <p:attrName>style.visibility</p:attrName>
                                        </p:attrNameLst>
                                      </p:cBhvr>
                                      <p:to>
                                        <p:strVal val="visible"/>
                                      </p:to>
                                    </p:set>
                                    <p:animEffect transition="in" filter="fade">
                                      <p:cBhvr>
                                        <p:cTn id="22" dur="20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495A6FE-03F5-404D-AEB0-75A96AF444AD}" type="slidenum">
              <a:rPr lang="ar-SA" b="0"/>
              <a:pPr eaLnBrk="1" hangingPunct="1"/>
              <a:t>126</a:t>
            </a:fld>
            <a:endParaRPr lang="en-US" b="0"/>
          </a:p>
        </p:txBody>
      </p:sp>
      <p:sp>
        <p:nvSpPr>
          <p:cNvPr id="118786" name="Rectangle 2"/>
          <p:cNvSpPr>
            <a:spLocks noGrp="1" noChangeArrowheads="1"/>
          </p:cNvSpPr>
          <p:nvPr>
            <p:ph type="title"/>
          </p:nvPr>
        </p:nvSpPr>
        <p:spPr/>
        <p:txBody>
          <a:bodyPr/>
          <a:lstStyle/>
          <a:p>
            <a:pPr eaLnBrk="1" hangingPunct="1"/>
            <a:r>
              <a:rPr lang="fa-IR" altLang="zh-CN" smtClean="0"/>
              <a:t>با توجه به سه عنصر نیاز، پول و علاقه در بازاریابی با چهار نوع بازار زیر مواجه هستیم</a:t>
            </a:r>
            <a:endParaRPr lang="en-US" smtClean="0"/>
          </a:p>
        </p:txBody>
      </p:sp>
      <p:sp>
        <p:nvSpPr>
          <p:cNvPr id="118787" name="Rectangle 3"/>
          <p:cNvSpPr>
            <a:spLocks noGrp="1" noChangeArrowheads="1"/>
          </p:cNvSpPr>
          <p:nvPr>
            <p:ph type="body" idx="1"/>
          </p:nvPr>
        </p:nvSpPr>
        <p:spPr/>
        <p:txBody>
          <a:bodyPr/>
          <a:lstStyle/>
          <a:p>
            <a:pPr indent="369888" eaLnBrk="1" hangingPunct="1">
              <a:lnSpc>
                <a:spcPct val="200000"/>
              </a:lnSpc>
              <a:buSzPct val="80000"/>
              <a:buFontTx/>
              <a:buBlip>
                <a:blip r:embed="rId2"/>
              </a:buBlip>
            </a:pPr>
            <a:r>
              <a:rPr lang="fa-IR" altLang="zh-CN" smtClean="0"/>
              <a:t>بازار فعال</a:t>
            </a:r>
          </a:p>
          <a:p>
            <a:pPr indent="369888" eaLnBrk="1" hangingPunct="1">
              <a:lnSpc>
                <a:spcPct val="200000"/>
              </a:lnSpc>
              <a:buSzPct val="80000"/>
              <a:buFontTx/>
              <a:buBlip>
                <a:blip r:embed="rId2"/>
              </a:buBlip>
            </a:pPr>
            <a:r>
              <a:rPr lang="fa-IR" altLang="zh-CN" smtClean="0"/>
              <a:t>بازار محتمل</a:t>
            </a:r>
          </a:p>
          <a:p>
            <a:pPr indent="369888" eaLnBrk="1" hangingPunct="1">
              <a:lnSpc>
                <a:spcPct val="200000"/>
              </a:lnSpc>
              <a:buSzPct val="80000"/>
              <a:buFontTx/>
              <a:buBlip>
                <a:blip r:embed="rId2"/>
              </a:buBlip>
            </a:pPr>
            <a:r>
              <a:rPr lang="fa-IR" altLang="zh-CN" smtClean="0"/>
              <a:t>بازار بالقوه</a:t>
            </a:r>
          </a:p>
          <a:p>
            <a:pPr indent="369888" eaLnBrk="1" hangingPunct="1">
              <a:lnSpc>
                <a:spcPct val="200000"/>
              </a:lnSpc>
              <a:buSzPct val="80000"/>
              <a:buFontTx/>
              <a:buBlip>
                <a:blip r:embed="rId2"/>
              </a:buBlip>
            </a:pPr>
            <a:r>
              <a:rPr lang="fa-IR" altLang="zh-CN" smtClean="0"/>
              <a:t>بازار پنهان</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fltVal val="0"/>
                                          </p:val>
                                        </p:tav>
                                        <p:tav tm="100000">
                                          <p:val>
                                            <p:strVal val="#ppt_w"/>
                                          </p:val>
                                        </p:tav>
                                      </p:tavLst>
                                    </p:anim>
                                    <p:anim calcmode="lin" valueType="num">
                                      <p:cBhvr>
                                        <p:cTn id="8" dur="500" fill="hold"/>
                                        <p:tgtEl>
                                          <p:spTgt spid="118786"/>
                                        </p:tgtEl>
                                        <p:attrNameLst>
                                          <p:attrName>ppt_h</p:attrName>
                                        </p:attrNameLst>
                                      </p:cBhvr>
                                      <p:tavLst>
                                        <p:tav tm="0">
                                          <p:val>
                                            <p:fltVal val="0"/>
                                          </p:val>
                                        </p:tav>
                                        <p:tav tm="100000">
                                          <p:val>
                                            <p:strVal val="#ppt_h"/>
                                          </p:val>
                                        </p:tav>
                                      </p:tavLst>
                                    </p:anim>
                                    <p:animEffect transition="in" filter="fade">
                                      <p:cBhvr>
                                        <p:cTn id="9" dur="500"/>
                                        <p:tgtEl>
                                          <p:spTgt spid="1187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8787">
                                            <p:txEl>
                                              <p:pRg st="0" end="0"/>
                                            </p:txEl>
                                          </p:spTgt>
                                        </p:tgtEl>
                                        <p:attrNameLst>
                                          <p:attrName>style.visibility</p:attrName>
                                        </p:attrNameLst>
                                      </p:cBhvr>
                                      <p:to>
                                        <p:strVal val="visible"/>
                                      </p:to>
                                    </p:set>
                                    <p:animEffect transition="in" filter="fade">
                                      <p:cBhvr>
                                        <p:cTn id="14" dur="1000">
                                          <p:stCondLst>
                                            <p:cond delay="0"/>
                                          </p:stCondLst>
                                        </p:cTn>
                                        <p:tgtEl>
                                          <p:spTgt spid="11878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8787">
                                            <p:txEl>
                                              <p:pRg st="1" end="1"/>
                                            </p:txEl>
                                          </p:spTgt>
                                        </p:tgtEl>
                                        <p:attrNameLst>
                                          <p:attrName>style.visibility</p:attrName>
                                        </p:attrNameLst>
                                      </p:cBhvr>
                                      <p:to>
                                        <p:strVal val="visible"/>
                                      </p:to>
                                    </p:set>
                                    <p:animEffect transition="in" filter="fade">
                                      <p:cBhvr>
                                        <p:cTn id="19" dur="1000">
                                          <p:stCondLst>
                                            <p:cond delay="0"/>
                                          </p:stCondLst>
                                        </p:cTn>
                                        <p:tgtEl>
                                          <p:spTgt spid="11878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8787">
                                            <p:txEl>
                                              <p:pRg st="2" end="2"/>
                                            </p:txEl>
                                          </p:spTgt>
                                        </p:tgtEl>
                                        <p:attrNameLst>
                                          <p:attrName>style.visibility</p:attrName>
                                        </p:attrNameLst>
                                      </p:cBhvr>
                                      <p:to>
                                        <p:strVal val="visible"/>
                                      </p:to>
                                    </p:set>
                                    <p:animEffect transition="in" filter="fade">
                                      <p:cBhvr>
                                        <p:cTn id="24" dur="1000">
                                          <p:stCondLst>
                                            <p:cond delay="0"/>
                                          </p:stCondLst>
                                        </p:cTn>
                                        <p:tgtEl>
                                          <p:spTgt spid="11878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8787">
                                            <p:txEl>
                                              <p:pRg st="3" end="3"/>
                                            </p:txEl>
                                          </p:spTgt>
                                        </p:tgtEl>
                                        <p:attrNameLst>
                                          <p:attrName>style.visibility</p:attrName>
                                        </p:attrNameLst>
                                      </p:cBhvr>
                                      <p:to>
                                        <p:strVal val="visible"/>
                                      </p:to>
                                    </p:set>
                                    <p:animEffect transition="in" filter="fade">
                                      <p:cBhvr>
                                        <p:cTn id="29" dur="1000">
                                          <p:stCondLst>
                                            <p:cond delay="0"/>
                                          </p:stCondLst>
                                        </p:cTn>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34FC866-C79B-4305-9AD9-BAFD9D16BEC7}" type="slidenum">
              <a:rPr lang="ar-SA" b="0"/>
              <a:pPr eaLnBrk="1" hangingPunct="1"/>
              <a:t>127</a:t>
            </a:fld>
            <a:endParaRPr lang="en-US" b="0"/>
          </a:p>
        </p:txBody>
      </p:sp>
      <p:sp>
        <p:nvSpPr>
          <p:cNvPr id="128003" name="Rectangle 2"/>
          <p:cNvSpPr>
            <a:spLocks noGrp="1" noChangeArrowheads="1"/>
          </p:cNvSpPr>
          <p:nvPr>
            <p:ph type="title"/>
          </p:nvPr>
        </p:nvSpPr>
        <p:spPr/>
        <p:txBody>
          <a:bodyPr/>
          <a:lstStyle/>
          <a:p>
            <a:pPr eaLnBrk="1" hangingPunct="1"/>
            <a:r>
              <a:rPr lang="fa-IR" altLang="zh-CN" b="1" smtClean="0"/>
              <a:t>بازارفعال</a:t>
            </a:r>
            <a:endParaRPr lang="en-US" smtClean="0"/>
          </a:p>
        </p:txBody>
      </p:sp>
      <p:sp>
        <p:nvSpPr>
          <p:cNvPr id="119811" name="Rectangle 3"/>
          <p:cNvSpPr>
            <a:spLocks noGrp="1" noChangeArrowheads="1"/>
          </p:cNvSpPr>
          <p:nvPr>
            <p:ph type="body" idx="1"/>
          </p:nvPr>
        </p:nvSpPr>
        <p:spPr/>
        <p:txBody>
          <a:bodyPr/>
          <a:lstStyle/>
          <a:p>
            <a:pPr eaLnBrk="1" hangingPunct="1">
              <a:lnSpc>
                <a:spcPct val="150000"/>
              </a:lnSpc>
              <a:buFontTx/>
              <a:buNone/>
            </a:pPr>
            <a:r>
              <a:rPr lang="fa-IR" altLang="zh-CN" smtClean="0"/>
              <a:t>به بازاری اطلاق می شود که در آن مشتریان هم پول و تسهیلات اعتباری لازم ،هم شوروعلاقه و اشتیاق کافی و هم نیاز و احتیاج کالای عرضه کننده را دارندو عملاًبه خرید کالاهای عرضه شده شرکت مورد نظر اقدام می کنند.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p:cTn id="7" dur="1000" fill="hold"/>
                                        <p:tgtEl>
                                          <p:spTgt spid="1198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98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9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B04F57A-7DB4-4847-BBF7-B4464F938015}" type="slidenum">
              <a:rPr lang="ar-SA" b="0"/>
              <a:pPr eaLnBrk="1" hangingPunct="1"/>
              <a:t>128</a:t>
            </a:fld>
            <a:endParaRPr lang="en-US" b="0"/>
          </a:p>
        </p:txBody>
      </p:sp>
      <p:sp>
        <p:nvSpPr>
          <p:cNvPr id="129027" name="Rectangle 2"/>
          <p:cNvSpPr>
            <a:spLocks noGrp="1" noChangeArrowheads="1"/>
          </p:cNvSpPr>
          <p:nvPr>
            <p:ph type="title"/>
          </p:nvPr>
        </p:nvSpPr>
        <p:spPr/>
        <p:txBody>
          <a:bodyPr/>
          <a:lstStyle/>
          <a:p>
            <a:pPr eaLnBrk="1" hangingPunct="1"/>
            <a:r>
              <a:rPr lang="fa-IR" altLang="zh-CN" b="1" smtClean="0"/>
              <a:t>بازار محتمل</a:t>
            </a:r>
            <a:endParaRPr lang="en-US" smtClean="0"/>
          </a:p>
        </p:txBody>
      </p:sp>
      <p:sp>
        <p:nvSpPr>
          <p:cNvPr id="120835" name="Rectangle 3"/>
          <p:cNvSpPr>
            <a:spLocks noGrp="1" noChangeArrowheads="1"/>
          </p:cNvSpPr>
          <p:nvPr>
            <p:ph type="body" idx="1"/>
          </p:nvPr>
        </p:nvSpPr>
        <p:spPr/>
        <p:txBody>
          <a:bodyPr/>
          <a:lstStyle/>
          <a:p>
            <a:pPr eaLnBrk="1" hangingPunct="1">
              <a:lnSpc>
                <a:spcPct val="200000"/>
              </a:lnSpc>
              <a:buFontTx/>
              <a:buNone/>
            </a:pPr>
            <a:r>
              <a:rPr lang="fa-IR" altLang="zh-CN" smtClean="0"/>
              <a:t>بازاری که در آن افراد هم مشتاق خرید کالا بوده و هم به آن کالا نیازمند هستند ولی پول کافی برای خرید کالای عرضه کننده را ندارند.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strips(downLeft)">
                                      <p:cBhvr>
                                        <p:cTn id="7" dur="500"/>
                                        <p:tgtEl>
                                          <p:spTgt spid="1208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8CF10CD-035A-4369-ADC2-58D15C6D0682}" type="slidenum">
              <a:rPr lang="ar-SA" b="0"/>
              <a:pPr eaLnBrk="1" hangingPunct="1"/>
              <a:t>129</a:t>
            </a:fld>
            <a:endParaRPr lang="en-US" b="0"/>
          </a:p>
        </p:txBody>
      </p:sp>
      <p:sp>
        <p:nvSpPr>
          <p:cNvPr id="130051" name="Rectangle 2"/>
          <p:cNvSpPr>
            <a:spLocks noGrp="1" noChangeArrowheads="1"/>
          </p:cNvSpPr>
          <p:nvPr>
            <p:ph type="title"/>
          </p:nvPr>
        </p:nvSpPr>
        <p:spPr/>
        <p:txBody>
          <a:bodyPr/>
          <a:lstStyle/>
          <a:p>
            <a:pPr eaLnBrk="1" hangingPunct="1"/>
            <a:r>
              <a:rPr lang="fa-IR" altLang="zh-CN" b="1" smtClean="0"/>
              <a:t>بازار بالقوه</a:t>
            </a:r>
            <a:endParaRPr lang="en-US" smtClean="0"/>
          </a:p>
        </p:txBody>
      </p:sp>
      <p:sp>
        <p:nvSpPr>
          <p:cNvPr id="121859" name="Rectangle 3"/>
          <p:cNvSpPr>
            <a:spLocks noGrp="1" noChangeArrowheads="1"/>
          </p:cNvSpPr>
          <p:nvPr>
            <p:ph type="body" idx="1"/>
          </p:nvPr>
        </p:nvSpPr>
        <p:spPr/>
        <p:txBody>
          <a:bodyPr/>
          <a:lstStyle/>
          <a:p>
            <a:pPr eaLnBrk="1" hangingPunct="1">
              <a:lnSpc>
                <a:spcPct val="200000"/>
              </a:lnSpc>
              <a:buFontTx/>
              <a:buNone/>
            </a:pPr>
            <a:r>
              <a:rPr lang="fa-IR" altLang="zh-CN" smtClean="0"/>
              <a:t>به بازاری گفته می شود که در آن افراد پول لازم را برای خرید دارند وبه کالا هم نیازمند هستند ولی علاقه و اشتیاق کافی برای خرید کالا در آن زمان یا مکان ندارند.</a:t>
            </a:r>
            <a:r>
              <a:rPr lang="en-US" altLang="zh-CN" smtClean="0">
                <a:ea typeface="SimSun" pitchFamily="2" charset="-12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barn(inHorizontal)">
                                      <p:cBhvr>
                                        <p:cTn id="7" dur="500"/>
                                        <p:tgtEl>
                                          <p:spTgt spid="1218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CEB794E-6865-4C4C-97B4-4127014DEC9E}" type="slidenum">
              <a:rPr lang="ar-SA" b="0"/>
              <a:pPr eaLnBrk="1" hangingPunct="1"/>
              <a:t>13</a:t>
            </a:fld>
            <a:endParaRPr lang="en-US" b="0"/>
          </a:p>
        </p:txBody>
      </p:sp>
      <p:sp>
        <p:nvSpPr>
          <p:cNvPr id="11267" name="Rectangle 2"/>
          <p:cNvSpPr>
            <a:spLocks noGrp="1" noChangeArrowheads="1"/>
          </p:cNvSpPr>
          <p:nvPr>
            <p:ph type="title"/>
          </p:nvPr>
        </p:nvSpPr>
        <p:spPr/>
        <p:txBody>
          <a:bodyPr/>
          <a:lstStyle/>
          <a:p>
            <a:pPr eaLnBrk="1" hangingPunct="1"/>
            <a:r>
              <a:rPr lang="fa-IR" altLang="zh-CN" b="1" smtClean="0"/>
              <a:t>نیاز</a:t>
            </a:r>
            <a:endParaRPr lang="en-US" b="1" smtClean="0"/>
          </a:p>
        </p:txBody>
      </p:sp>
      <p:sp>
        <p:nvSpPr>
          <p:cNvPr id="10243" name="Rectangle 3"/>
          <p:cNvSpPr>
            <a:spLocks noGrp="1" noChangeArrowheads="1"/>
          </p:cNvSpPr>
          <p:nvPr>
            <p:ph type="body" idx="1"/>
          </p:nvPr>
        </p:nvSpPr>
        <p:spPr/>
        <p:txBody>
          <a:bodyPr/>
          <a:lstStyle/>
          <a:p>
            <a:pPr indent="190500" eaLnBrk="1" hangingPunct="1">
              <a:buSzPct val="140000"/>
              <a:buFont typeface="Wingdings" pitchFamily="2" charset="2"/>
              <a:buChar char="ü"/>
            </a:pPr>
            <a:r>
              <a:rPr lang="fa-IR" altLang="zh-CN" smtClean="0"/>
              <a:t>نیاز کمبودی است که توسط فرد احساس می شود یا به عبارت دیگر نیاز عبارت است از حالت محرومیت احساس شده در فرد که این  محرومیت آرامش و تعادل آدمی را بر هم می زده و در او انگیزه ای بر ارضای ان پدید می آورد.</a:t>
            </a:r>
          </a:p>
          <a:p>
            <a:pPr indent="190500" eaLnBrk="1" hangingPunct="1">
              <a:buSzPct val="140000"/>
              <a:buFont typeface="Wingdings" pitchFamily="2" charset="2"/>
              <a:buChar char="ü"/>
            </a:pPr>
            <a:endParaRPr lang="fa-IR" altLang="zh-CN" smtClean="0"/>
          </a:p>
          <a:p>
            <a:pPr indent="190500" eaLnBrk="1" hangingPunct="1">
              <a:buSzPct val="140000"/>
              <a:buFont typeface="Wingdings" pitchFamily="2" charset="2"/>
              <a:buChar char="ü"/>
            </a:pPr>
            <a:r>
              <a:rPr lang="fa-IR" altLang="zh-CN" smtClean="0"/>
              <a:t>در زمینه نیاز تئوریهای مختلفی توسط صاحبنظران علم مدیریت ارائه شده که از آن جمله می توان به افرادی مثل مازلو،ماری ،آلدفر و هرزبرگ اشاره کرد.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C603490-829D-4E5F-9E71-77F3F0CFAB97}" type="slidenum">
              <a:rPr lang="ar-SA" b="0"/>
              <a:pPr eaLnBrk="1" hangingPunct="1"/>
              <a:t>130</a:t>
            </a:fld>
            <a:endParaRPr lang="en-US" b="0"/>
          </a:p>
        </p:txBody>
      </p:sp>
      <p:sp>
        <p:nvSpPr>
          <p:cNvPr id="131075" name="Rectangle 2"/>
          <p:cNvSpPr>
            <a:spLocks noGrp="1" noChangeArrowheads="1"/>
          </p:cNvSpPr>
          <p:nvPr>
            <p:ph type="title"/>
          </p:nvPr>
        </p:nvSpPr>
        <p:spPr/>
        <p:txBody>
          <a:bodyPr/>
          <a:lstStyle/>
          <a:p>
            <a:pPr eaLnBrk="1" hangingPunct="1"/>
            <a:r>
              <a:rPr lang="fa-IR" altLang="zh-CN" b="1" smtClean="0"/>
              <a:t>بازار پنهان</a:t>
            </a:r>
            <a:endParaRPr lang="en-US" smtClean="0"/>
          </a:p>
        </p:txBody>
      </p:sp>
      <p:sp>
        <p:nvSpPr>
          <p:cNvPr id="122883" name="Rectangle 3"/>
          <p:cNvSpPr>
            <a:spLocks noGrp="1" noChangeArrowheads="1"/>
          </p:cNvSpPr>
          <p:nvPr>
            <p:ph type="body" idx="1"/>
          </p:nvPr>
        </p:nvSpPr>
        <p:spPr/>
        <p:txBody>
          <a:bodyPr/>
          <a:lstStyle/>
          <a:p>
            <a:pPr algn="ctr" eaLnBrk="1" hangingPunct="1">
              <a:lnSpc>
                <a:spcPct val="200000"/>
              </a:lnSpc>
              <a:buFontTx/>
              <a:buNone/>
            </a:pPr>
            <a:r>
              <a:rPr lang="fa-IR" altLang="zh-CN" smtClean="0"/>
              <a:t>بازاری که در آن افراد پول و علاقه لازم را برای خرید کالا دارند ولی در آن مقطع نیازی به محصول مورد نظر ماندارند.</a:t>
            </a:r>
            <a:r>
              <a:rPr lang="en-US" altLang="zh-CN" smtClean="0">
                <a:ea typeface="SimSun" pitchFamily="2" charset="-12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100"/>
                                        <p:tgtEl>
                                          <p:spTgt spid="122883">
                                            <p:txEl>
                                              <p:pRg st="0" end="0"/>
                                            </p:txEl>
                                          </p:spTgt>
                                        </p:tgtEl>
                                      </p:cBhvr>
                                    </p:animEffect>
                                    <p:anim calcmode="lin" valueType="num">
                                      <p:cBhvr>
                                        <p:cTn id="8" dur="4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2288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288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288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5E445CF-BCA9-4C26-A5FB-C797D76A1AE0}" type="slidenum">
              <a:rPr lang="ar-SA" b="0"/>
              <a:pPr eaLnBrk="1" hangingPunct="1"/>
              <a:t>131</a:t>
            </a:fld>
            <a:endParaRPr lang="en-US" b="0"/>
          </a:p>
        </p:txBody>
      </p:sp>
      <p:sp>
        <p:nvSpPr>
          <p:cNvPr id="123906" name="Rectangle 2"/>
          <p:cNvSpPr>
            <a:spLocks noGrp="1" noChangeArrowheads="1"/>
          </p:cNvSpPr>
          <p:nvPr>
            <p:ph type="title"/>
          </p:nvPr>
        </p:nvSpPr>
        <p:spPr/>
        <p:txBody>
          <a:bodyPr/>
          <a:lstStyle/>
          <a:p>
            <a:pPr eaLnBrk="1" hangingPunct="1"/>
            <a:r>
              <a:rPr lang="fa-IR" altLang="zh-CN" b="1" smtClean="0"/>
              <a:t>هفت </a:t>
            </a:r>
            <a:r>
              <a:rPr lang="en-US" altLang="zh-CN" b="1" smtClean="0">
                <a:ea typeface="SimSun" pitchFamily="2" charset="-122"/>
              </a:rPr>
              <a:t> O</a:t>
            </a:r>
            <a:r>
              <a:rPr lang="fa-IR" altLang="zh-CN" b="1" smtClean="0"/>
              <a:t> (او) بازاریابی </a:t>
            </a:r>
            <a:endParaRPr lang="en-US" b="1" smtClean="0"/>
          </a:p>
        </p:txBody>
      </p:sp>
      <p:sp>
        <p:nvSpPr>
          <p:cNvPr id="123907" name="Rectangle 3"/>
          <p:cNvSpPr>
            <a:spLocks noGrp="1" noChangeArrowheads="1"/>
          </p:cNvSpPr>
          <p:nvPr>
            <p:ph type="body" idx="1"/>
          </p:nvPr>
        </p:nvSpPr>
        <p:spPr/>
        <p:txBody>
          <a:bodyPr/>
          <a:lstStyle/>
          <a:p>
            <a:pPr eaLnBrk="1" hangingPunct="1">
              <a:buFontTx/>
              <a:buAutoNum type="arabicPeriod"/>
            </a:pPr>
            <a:r>
              <a:rPr lang="fa-IR" altLang="zh-CN" smtClean="0"/>
              <a:t>مصرف کنندگان اعم از مصرف کنندگان بالفعل،بالقوه،محتمل و پنهان چه کسانی هستند؟ </a:t>
            </a:r>
            <a:r>
              <a:rPr lang="en-US" altLang="zh-CN" sz="2400" smtClean="0">
                <a:ea typeface="SimSun" pitchFamily="2" charset="-122"/>
              </a:rPr>
              <a:t>Occupants</a:t>
            </a:r>
            <a:endParaRPr lang="fa-IR" altLang="zh-CN" sz="2400" smtClean="0">
              <a:ea typeface="SimSun" pitchFamily="2" charset="-122"/>
            </a:endParaRPr>
          </a:p>
          <a:p>
            <a:pPr eaLnBrk="1" hangingPunct="1">
              <a:buFontTx/>
              <a:buAutoNum type="arabicPeriod"/>
            </a:pPr>
            <a:endParaRPr lang="fa-IR" altLang="zh-CN" smtClean="0"/>
          </a:p>
          <a:p>
            <a:pPr eaLnBrk="1" hangingPunct="1">
              <a:buFontTx/>
              <a:buAutoNum type="arabicPeriod"/>
            </a:pPr>
            <a:r>
              <a:rPr lang="fa-IR" altLang="zh-CN" smtClean="0"/>
              <a:t>افراد در بازار به دنبال خرید چه کالا یا کالاهایی  هستند، یعنی موضوع خرید آنها چیست؟ </a:t>
            </a:r>
            <a:r>
              <a:rPr lang="en-US" altLang="zh-CN" sz="2400" smtClean="0">
                <a:ea typeface="SimSun" pitchFamily="2" charset="-122"/>
              </a:rPr>
              <a:t>Objects</a:t>
            </a:r>
            <a:endParaRPr lang="fa-IR" altLang="zh-CN" sz="2400" smtClean="0">
              <a:ea typeface="SimSun" pitchFamily="2" charset="-122"/>
            </a:endParaRPr>
          </a:p>
          <a:p>
            <a:pPr eaLnBrk="1" hangingPunct="1">
              <a:buFontTx/>
              <a:buAutoNum type="arabicPeriod"/>
            </a:pPr>
            <a:endParaRPr lang="fa-IR" altLang="zh-CN" smtClean="0"/>
          </a:p>
          <a:p>
            <a:pPr eaLnBrk="1" hangingPunct="1">
              <a:buFontTx/>
              <a:buAutoNum type="arabicPeriod"/>
            </a:pPr>
            <a:r>
              <a:rPr lang="fa-IR" altLang="zh-CN" smtClean="0"/>
              <a:t>مصرف کنندگان در بازار، با چه هدف یا اهدافی کالاها را می‌خرند؟ </a:t>
            </a:r>
            <a:r>
              <a:rPr lang="en-US" altLang="zh-CN" sz="2400" smtClean="0">
                <a:ea typeface="SimSun" pitchFamily="2" charset="-122"/>
              </a:rPr>
              <a:t>Objectives</a:t>
            </a:r>
            <a:endParaRPr lang="en-US" sz="2400" smtClean="0">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2000"/>
                                        <p:tgtEl>
                                          <p:spTgt spid="123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07">
                                            <p:txEl>
                                              <p:pRg st="0" end="0"/>
                                            </p:txEl>
                                          </p:spTgt>
                                        </p:tgtEl>
                                        <p:attrNameLst>
                                          <p:attrName>style.visibility</p:attrName>
                                        </p:attrNameLst>
                                      </p:cBhvr>
                                      <p:to>
                                        <p:strVal val="visible"/>
                                      </p:to>
                                    </p:set>
                                    <p:animEffect transition="in" filter="wipe(left)">
                                      <p:cBhvr>
                                        <p:cTn id="12" dur="500"/>
                                        <p:tgtEl>
                                          <p:spTgt spid="1239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wipe(left)">
                                      <p:cBhvr>
                                        <p:cTn id="17" dur="500"/>
                                        <p:tgtEl>
                                          <p:spTgt spid="123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907">
                                            <p:txEl>
                                              <p:pRg st="4" end="4"/>
                                            </p:txEl>
                                          </p:spTgt>
                                        </p:tgtEl>
                                        <p:attrNameLst>
                                          <p:attrName>style.visibility</p:attrName>
                                        </p:attrNameLst>
                                      </p:cBhvr>
                                      <p:to>
                                        <p:strVal val="visible"/>
                                      </p:to>
                                    </p:set>
                                    <p:animEffect transition="in" filter="wipe(left)">
                                      <p:cBhvr>
                                        <p:cTn id="22" dur="500"/>
                                        <p:tgtEl>
                                          <p:spTgt spid="123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9A230BE-9FB1-4EB7-B1CD-504141975F59}" type="slidenum">
              <a:rPr lang="ar-SA" b="0"/>
              <a:pPr eaLnBrk="1" hangingPunct="1"/>
              <a:t>132</a:t>
            </a:fld>
            <a:endParaRPr lang="en-US" b="0"/>
          </a:p>
        </p:txBody>
      </p:sp>
      <p:sp>
        <p:nvSpPr>
          <p:cNvPr id="124930" name="Rectangle 2"/>
          <p:cNvSpPr>
            <a:spLocks noGrp="1" noChangeArrowheads="1"/>
          </p:cNvSpPr>
          <p:nvPr>
            <p:ph type="title"/>
          </p:nvPr>
        </p:nvSpPr>
        <p:spPr/>
        <p:txBody>
          <a:bodyPr/>
          <a:lstStyle/>
          <a:p>
            <a:pPr eaLnBrk="1" hangingPunct="1"/>
            <a:r>
              <a:rPr lang="fa-IR" altLang="zh-CN" b="1" smtClean="0"/>
              <a:t>هفت </a:t>
            </a:r>
            <a:r>
              <a:rPr lang="en-US" altLang="zh-CN" b="1" smtClean="0">
                <a:ea typeface="SimSun" pitchFamily="2" charset="-122"/>
              </a:rPr>
              <a:t> O</a:t>
            </a:r>
            <a:r>
              <a:rPr lang="fa-IR" altLang="zh-CN" b="1" smtClean="0"/>
              <a:t> (او) بازاریابی</a:t>
            </a:r>
            <a:endParaRPr lang="en-US" b="1" smtClean="0"/>
          </a:p>
        </p:txBody>
      </p:sp>
      <p:sp>
        <p:nvSpPr>
          <p:cNvPr id="124931" name="Rectangle 3"/>
          <p:cNvSpPr>
            <a:spLocks noGrp="1" noChangeArrowheads="1"/>
          </p:cNvSpPr>
          <p:nvPr>
            <p:ph type="body" idx="1"/>
          </p:nvPr>
        </p:nvSpPr>
        <p:spPr/>
        <p:txBody>
          <a:bodyPr/>
          <a:lstStyle/>
          <a:p>
            <a:pPr eaLnBrk="1" hangingPunct="1">
              <a:buFontTx/>
              <a:buAutoNum type="arabicPeriod" startAt="4"/>
            </a:pPr>
            <a:r>
              <a:rPr lang="fa-IR" altLang="zh-CN" sz="2800" smtClean="0"/>
              <a:t>چه افراد یا سازمانهایی در بازار به دنبال خرید کالاها هستند؟ </a:t>
            </a:r>
            <a:r>
              <a:rPr lang="en-US" altLang="zh-CN" sz="2800" smtClean="0">
                <a:ea typeface="SimSun" pitchFamily="2" charset="-122"/>
              </a:rPr>
              <a:t> </a:t>
            </a:r>
            <a:r>
              <a:rPr lang="en-US" altLang="zh-CN" sz="2000" smtClean="0">
                <a:ea typeface="SimSun" pitchFamily="2" charset="-122"/>
              </a:rPr>
              <a:t>Organizations</a:t>
            </a:r>
          </a:p>
          <a:p>
            <a:pPr eaLnBrk="1" hangingPunct="1">
              <a:buFontTx/>
              <a:buAutoNum type="arabicPeriod" startAt="4"/>
            </a:pPr>
            <a:endParaRPr lang="fa-IR" altLang="zh-CN" sz="2000" smtClean="0"/>
          </a:p>
          <a:p>
            <a:pPr eaLnBrk="1" hangingPunct="1">
              <a:buFontTx/>
              <a:buAutoNum type="arabicPeriod" startAt="4"/>
            </a:pPr>
            <a:r>
              <a:rPr lang="fa-IR" altLang="zh-CN" sz="2800" smtClean="0"/>
              <a:t>عملیات خرید مصرف کنندگان چگونه است و آنها به چه طریقی اقدام به خرید می کنند؟ </a:t>
            </a:r>
            <a:r>
              <a:rPr lang="en-US" altLang="zh-CN" sz="2000" smtClean="0">
                <a:ea typeface="SimSun" pitchFamily="2" charset="-122"/>
              </a:rPr>
              <a:t>Operations</a:t>
            </a:r>
            <a:endParaRPr lang="fa-IR" altLang="zh-CN" sz="2000" smtClean="0">
              <a:ea typeface="SimSun" pitchFamily="2" charset="-122"/>
            </a:endParaRPr>
          </a:p>
          <a:p>
            <a:pPr eaLnBrk="1" hangingPunct="1">
              <a:buFontTx/>
              <a:buAutoNum type="arabicPeriod" startAt="4"/>
            </a:pPr>
            <a:endParaRPr lang="fa-IR" altLang="zh-CN" sz="2000" smtClean="0">
              <a:ea typeface="SimSun" pitchFamily="2" charset="-122"/>
            </a:endParaRPr>
          </a:p>
          <a:p>
            <a:pPr eaLnBrk="1" hangingPunct="1">
              <a:buFontTx/>
              <a:buAutoNum type="arabicPeriod" startAt="4"/>
            </a:pPr>
            <a:r>
              <a:rPr lang="fa-IR" altLang="zh-CN" sz="2800" smtClean="0"/>
              <a:t>افراد چه موقع و در چه موقعیتهایی در بازار اقدام به خرید می نمایند؟ </a:t>
            </a:r>
            <a:r>
              <a:rPr lang="en-US" altLang="zh-CN" sz="2800" smtClean="0">
                <a:ea typeface="SimSun" pitchFamily="2" charset="-122"/>
              </a:rPr>
              <a:t> </a:t>
            </a:r>
            <a:r>
              <a:rPr lang="en-US" altLang="zh-CN" sz="2000" smtClean="0">
                <a:ea typeface="SimSun" pitchFamily="2" charset="-122"/>
              </a:rPr>
              <a:t>occasions</a:t>
            </a:r>
          </a:p>
          <a:p>
            <a:pPr eaLnBrk="1" hangingPunct="1">
              <a:buFontTx/>
              <a:buAutoNum type="arabicPeriod" startAt="4"/>
            </a:pPr>
            <a:endParaRPr lang="fa-IR" altLang="zh-CN" sz="2000" smtClean="0">
              <a:ea typeface="SimSun" pitchFamily="2" charset="-122"/>
            </a:endParaRPr>
          </a:p>
          <a:p>
            <a:pPr eaLnBrk="1" hangingPunct="1">
              <a:buFontTx/>
              <a:buAutoNum type="arabicPeriod" startAt="4"/>
            </a:pPr>
            <a:r>
              <a:rPr lang="fa-IR" altLang="zh-CN" sz="2800" smtClean="0"/>
              <a:t>مصرف کنندگان در بازار از کجا و کدام فروشگاهها خرید می کنند ؟ </a:t>
            </a:r>
            <a:r>
              <a:rPr lang="en-US" altLang="zh-CN" sz="2000" smtClean="0">
                <a:ea typeface="SimSun" pitchFamily="2" charset="-122"/>
              </a:rPr>
              <a:t>Outfits </a:t>
            </a:r>
            <a:endParaRPr lang="en-US" sz="2000" smtClean="0">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2000"/>
                                        <p:tgtEl>
                                          <p:spTgt spid="124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1">
                                            <p:txEl>
                                              <p:pRg st="0" end="0"/>
                                            </p:txEl>
                                          </p:spTgt>
                                        </p:tgtEl>
                                        <p:attrNameLst>
                                          <p:attrName>style.visibility</p:attrName>
                                        </p:attrNameLst>
                                      </p:cBhvr>
                                      <p:to>
                                        <p:strVal val="visible"/>
                                      </p:to>
                                    </p:set>
                                    <p:animEffect transition="in" filter="wipe(left)">
                                      <p:cBhvr>
                                        <p:cTn id="12" dur="500"/>
                                        <p:tgtEl>
                                          <p:spTgt spid="1249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left)">
                                      <p:cBhvr>
                                        <p:cTn id="17" dur="500"/>
                                        <p:tgtEl>
                                          <p:spTgt spid="1249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4931">
                                            <p:txEl>
                                              <p:pRg st="4" end="4"/>
                                            </p:txEl>
                                          </p:spTgt>
                                        </p:tgtEl>
                                        <p:attrNameLst>
                                          <p:attrName>style.visibility</p:attrName>
                                        </p:attrNameLst>
                                      </p:cBhvr>
                                      <p:to>
                                        <p:strVal val="visible"/>
                                      </p:to>
                                    </p:set>
                                    <p:animEffect transition="in" filter="wipe(left)">
                                      <p:cBhvr>
                                        <p:cTn id="22" dur="500"/>
                                        <p:tgtEl>
                                          <p:spTgt spid="1249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4931">
                                            <p:txEl>
                                              <p:pRg st="6" end="6"/>
                                            </p:txEl>
                                          </p:spTgt>
                                        </p:tgtEl>
                                        <p:attrNameLst>
                                          <p:attrName>style.visibility</p:attrName>
                                        </p:attrNameLst>
                                      </p:cBhvr>
                                      <p:to>
                                        <p:strVal val="visible"/>
                                      </p:to>
                                    </p:set>
                                    <p:animEffect transition="in" filter="wipe(left)">
                                      <p:cBhvr>
                                        <p:cTn id="27" dur="500"/>
                                        <p:tgtEl>
                                          <p:spTgt spid="1249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1" grpId="0" build="p"/>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69CC27A-153B-4F36-88CC-29AD18612871}" type="slidenum">
              <a:rPr lang="ar-SA" b="0"/>
              <a:pPr eaLnBrk="1" hangingPunct="1"/>
              <a:t>133</a:t>
            </a:fld>
            <a:endParaRPr lang="en-US" b="0"/>
          </a:p>
        </p:txBody>
      </p:sp>
      <p:sp>
        <p:nvSpPr>
          <p:cNvPr id="134147" name="Rectangle 2"/>
          <p:cNvSpPr>
            <a:spLocks noGrp="1" noChangeArrowheads="1"/>
          </p:cNvSpPr>
          <p:nvPr>
            <p:ph type="title"/>
          </p:nvPr>
        </p:nvSpPr>
        <p:spPr/>
        <p:txBody>
          <a:bodyPr/>
          <a:lstStyle/>
          <a:p>
            <a:pPr eaLnBrk="1" hangingPunct="1"/>
            <a:r>
              <a:rPr lang="fa-IR" altLang="zh-CN" smtClean="0"/>
              <a:t>سه نوع سیاست بازاریابی برای برآورده کردن نیازها</a:t>
            </a:r>
            <a:endParaRPr lang="en-US" smtClean="0"/>
          </a:p>
        </p:txBody>
      </p:sp>
      <p:sp>
        <p:nvSpPr>
          <p:cNvPr id="125955" name="Rectangle 3"/>
          <p:cNvSpPr>
            <a:spLocks noGrp="1" noChangeArrowheads="1"/>
          </p:cNvSpPr>
          <p:nvPr>
            <p:ph type="body" idx="1"/>
          </p:nvPr>
        </p:nvSpPr>
        <p:spPr/>
        <p:txBody>
          <a:bodyPr/>
          <a:lstStyle/>
          <a:p>
            <a:pPr indent="555625" eaLnBrk="1" hangingPunct="1">
              <a:lnSpc>
                <a:spcPct val="200000"/>
              </a:lnSpc>
              <a:buFontTx/>
              <a:buBlip>
                <a:blip r:embed="rId2"/>
              </a:buBlip>
            </a:pPr>
            <a:r>
              <a:rPr lang="fa-IR" altLang="zh-CN" smtClean="0"/>
              <a:t>بازاریابی واکنشی</a:t>
            </a:r>
          </a:p>
          <a:p>
            <a:pPr indent="555625" eaLnBrk="1" hangingPunct="1">
              <a:lnSpc>
                <a:spcPct val="200000"/>
              </a:lnSpc>
              <a:buFontTx/>
              <a:buBlip>
                <a:blip r:embed="rId2"/>
              </a:buBlip>
            </a:pPr>
            <a:r>
              <a:rPr lang="fa-IR" altLang="zh-CN" smtClean="0"/>
              <a:t>بازاریابی پیش بین </a:t>
            </a:r>
          </a:p>
          <a:p>
            <a:pPr indent="555625" eaLnBrk="1" hangingPunct="1">
              <a:lnSpc>
                <a:spcPct val="200000"/>
              </a:lnSpc>
              <a:buFontTx/>
              <a:buBlip>
                <a:blip r:embed="rId2"/>
              </a:buBlip>
            </a:pPr>
            <a:r>
              <a:rPr lang="fa-IR" altLang="zh-CN" smtClean="0"/>
              <a:t>بازاریابی نیاز آفرین</a:t>
            </a:r>
            <a:r>
              <a:rPr lang="en-US" altLang="zh-CN" smtClean="0">
                <a:ea typeface="SimSun" pitchFamily="2" charset="-12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1000"/>
                                        <p:tgtEl>
                                          <p:spTgt spid="125955">
                                            <p:txEl>
                                              <p:pRg st="0" end="0"/>
                                            </p:txEl>
                                          </p:spTgt>
                                        </p:tgtEl>
                                      </p:cBhvr>
                                    </p:animEffect>
                                    <p:anim calcmode="lin" valueType="num">
                                      <p:cBhvr>
                                        <p:cTn id="8" dur="10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59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5955">
                                            <p:txEl>
                                              <p:pRg st="1" end="1"/>
                                            </p:txEl>
                                          </p:spTgt>
                                        </p:tgtEl>
                                        <p:attrNameLst>
                                          <p:attrName>style.visibility</p:attrName>
                                        </p:attrNameLst>
                                      </p:cBhvr>
                                      <p:to>
                                        <p:strVal val="visible"/>
                                      </p:to>
                                    </p:set>
                                    <p:animEffect transition="in" filter="fade">
                                      <p:cBhvr>
                                        <p:cTn id="14" dur="1000"/>
                                        <p:tgtEl>
                                          <p:spTgt spid="125955">
                                            <p:txEl>
                                              <p:pRg st="1" end="1"/>
                                            </p:txEl>
                                          </p:spTgt>
                                        </p:tgtEl>
                                      </p:cBhvr>
                                    </p:animEffect>
                                    <p:anim calcmode="lin" valueType="num">
                                      <p:cBhvr>
                                        <p:cTn id="15" dur="1000" fill="hold"/>
                                        <p:tgtEl>
                                          <p:spTgt spid="1259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59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5955">
                                            <p:txEl>
                                              <p:pRg st="2" end="2"/>
                                            </p:txEl>
                                          </p:spTgt>
                                        </p:tgtEl>
                                        <p:attrNameLst>
                                          <p:attrName>style.visibility</p:attrName>
                                        </p:attrNameLst>
                                      </p:cBhvr>
                                      <p:to>
                                        <p:strVal val="visible"/>
                                      </p:to>
                                    </p:set>
                                    <p:animEffect transition="in" filter="fade">
                                      <p:cBhvr>
                                        <p:cTn id="21" dur="1000"/>
                                        <p:tgtEl>
                                          <p:spTgt spid="125955">
                                            <p:txEl>
                                              <p:pRg st="2" end="2"/>
                                            </p:txEl>
                                          </p:spTgt>
                                        </p:tgtEl>
                                      </p:cBhvr>
                                    </p:animEffect>
                                    <p:anim calcmode="lin" valueType="num">
                                      <p:cBhvr>
                                        <p:cTn id="22" dur="10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59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9E363C5-B14D-48D4-8EBF-109CDB6F347E}" type="slidenum">
              <a:rPr lang="ar-SA" b="0"/>
              <a:pPr eaLnBrk="1" hangingPunct="1"/>
              <a:t>134</a:t>
            </a:fld>
            <a:endParaRPr lang="en-US" b="0"/>
          </a:p>
        </p:txBody>
      </p:sp>
      <p:sp>
        <p:nvSpPr>
          <p:cNvPr id="126978" name="Rectangle 2"/>
          <p:cNvSpPr>
            <a:spLocks noGrp="1" noChangeArrowheads="1"/>
          </p:cNvSpPr>
          <p:nvPr>
            <p:ph type="title"/>
          </p:nvPr>
        </p:nvSpPr>
        <p:spPr/>
        <p:txBody>
          <a:bodyPr/>
          <a:lstStyle/>
          <a:p>
            <a:pPr eaLnBrk="1" hangingPunct="1"/>
            <a:r>
              <a:rPr lang="fa-IR" altLang="zh-CN" smtClean="0"/>
              <a:t>سلسله مراتب نیاز در بازارهای توسعه نیافته بترتیب از عالیترین به پست ترین</a:t>
            </a:r>
            <a:endParaRPr lang="en-US" smtClean="0"/>
          </a:p>
        </p:txBody>
      </p:sp>
      <p:sp>
        <p:nvSpPr>
          <p:cNvPr id="135172" name="Rectangle 3"/>
          <p:cNvSpPr>
            <a:spLocks noGrp="1" noChangeArrowheads="1"/>
          </p:cNvSpPr>
          <p:nvPr>
            <p:ph type="body" idx="1"/>
          </p:nvPr>
        </p:nvSpPr>
        <p:spPr/>
        <p:txBody>
          <a:bodyPr/>
          <a:lstStyle/>
          <a:p>
            <a:pPr indent="463550" eaLnBrk="1" hangingPunct="1">
              <a:lnSpc>
                <a:spcPct val="150000"/>
              </a:lnSpc>
              <a:buSzPct val="75000"/>
              <a:buFontTx/>
              <a:buNone/>
            </a:pPr>
            <a:endParaRPr lang="fa-IR" smtClean="0"/>
          </a:p>
        </p:txBody>
      </p:sp>
      <p:pic>
        <p:nvPicPr>
          <p:cNvPr id="126980" name="Picture 4" descr="8"/>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476375" y="1571625"/>
            <a:ext cx="5256213"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1000" fill="hold"/>
                                        <p:tgtEl>
                                          <p:spTgt spid="126978"/>
                                        </p:tgtEl>
                                        <p:attrNameLst>
                                          <p:attrName>ppt_w</p:attrName>
                                        </p:attrNameLst>
                                      </p:cBhvr>
                                      <p:tavLst>
                                        <p:tav tm="0">
                                          <p:val>
                                            <p:strVal val="#ppt_w+.3"/>
                                          </p:val>
                                        </p:tav>
                                        <p:tav tm="100000">
                                          <p:val>
                                            <p:strVal val="#ppt_w"/>
                                          </p:val>
                                        </p:tav>
                                      </p:tavLst>
                                    </p:anim>
                                    <p:anim calcmode="lin" valueType="num">
                                      <p:cBhvr>
                                        <p:cTn id="8" dur="1000" fill="hold"/>
                                        <p:tgtEl>
                                          <p:spTgt spid="126978"/>
                                        </p:tgtEl>
                                        <p:attrNameLst>
                                          <p:attrName>ppt_h</p:attrName>
                                        </p:attrNameLst>
                                      </p:cBhvr>
                                      <p:tavLst>
                                        <p:tav tm="0">
                                          <p:val>
                                            <p:strVal val="#ppt_h"/>
                                          </p:val>
                                        </p:tav>
                                        <p:tav tm="100000">
                                          <p:val>
                                            <p:strVal val="#ppt_h"/>
                                          </p:val>
                                        </p:tav>
                                      </p:tavLst>
                                    </p:anim>
                                    <p:animEffect transition="in" filter="fade">
                                      <p:cBhvr>
                                        <p:cTn id="9" dur="1000"/>
                                        <p:tgtEl>
                                          <p:spTgt spid="1269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26980"/>
                                        </p:tgtEl>
                                        <p:attrNameLst>
                                          <p:attrName>style.visibility</p:attrName>
                                        </p:attrNameLst>
                                      </p:cBhvr>
                                      <p:to>
                                        <p:strVal val="visible"/>
                                      </p:to>
                                    </p:set>
                                    <p:anim calcmode="lin" valueType="num">
                                      <p:cBhvr>
                                        <p:cTn id="14" dur="500" fill="hold"/>
                                        <p:tgtEl>
                                          <p:spTgt spid="126980"/>
                                        </p:tgtEl>
                                        <p:attrNameLst>
                                          <p:attrName>ppt_w</p:attrName>
                                        </p:attrNameLst>
                                      </p:cBhvr>
                                      <p:tavLst>
                                        <p:tav tm="0">
                                          <p:val>
                                            <p:strVal val="#ppt_w*0.05"/>
                                          </p:val>
                                        </p:tav>
                                        <p:tav tm="100000">
                                          <p:val>
                                            <p:strVal val="#ppt_w"/>
                                          </p:val>
                                        </p:tav>
                                      </p:tavLst>
                                    </p:anim>
                                    <p:anim calcmode="lin" valueType="num">
                                      <p:cBhvr>
                                        <p:cTn id="15" dur="500" fill="hold"/>
                                        <p:tgtEl>
                                          <p:spTgt spid="126980"/>
                                        </p:tgtEl>
                                        <p:attrNameLst>
                                          <p:attrName>ppt_h</p:attrName>
                                        </p:attrNameLst>
                                      </p:cBhvr>
                                      <p:tavLst>
                                        <p:tav tm="0">
                                          <p:val>
                                            <p:strVal val="#ppt_h"/>
                                          </p:val>
                                        </p:tav>
                                        <p:tav tm="100000">
                                          <p:val>
                                            <p:strVal val="#ppt_h"/>
                                          </p:val>
                                        </p:tav>
                                      </p:tavLst>
                                    </p:anim>
                                    <p:anim calcmode="lin" valueType="num">
                                      <p:cBhvr>
                                        <p:cTn id="16" dur="500" fill="hold"/>
                                        <p:tgtEl>
                                          <p:spTgt spid="126980"/>
                                        </p:tgtEl>
                                        <p:attrNameLst>
                                          <p:attrName>ppt_x</p:attrName>
                                        </p:attrNameLst>
                                      </p:cBhvr>
                                      <p:tavLst>
                                        <p:tav tm="0">
                                          <p:val>
                                            <p:strVal val="#ppt_x-.2"/>
                                          </p:val>
                                        </p:tav>
                                        <p:tav tm="100000">
                                          <p:val>
                                            <p:strVal val="#ppt_x"/>
                                          </p:val>
                                        </p:tav>
                                      </p:tavLst>
                                    </p:anim>
                                    <p:anim calcmode="lin" valueType="num">
                                      <p:cBhvr>
                                        <p:cTn id="17" dur="500" fill="hold"/>
                                        <p:tgtEl>
                                          <p:spTgt spid="126980"/>
                                        </p:tgtEl>
                                        <p:attrNameLst>
                                          <p:attrName>ppt_y</p:attrName>
                                        </p:attrNameLst>
                                      </p:cBhvr>
                                      <p:tavLst>
                                        <p:tav tm="0">
                                          <p:val>
                                            <p:strVal val="#ppt_y"/>
                                          </p:val>
                                        </p:tav>
                                        <p:tav tm="100000">
                                          <p:val>
                                            <p:strVal val="#ppt_y"/>
                                          </p:val>
                                        </p:tav>
                                      </p:tavLst>
                                    </p:anim>
                                    <p:animEffect transition="in" filter="fade">
                                      <p:cBhvr>
                                        <p:cTn id="18" dur="5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C288F18-3F0A-4C36-929F-786D6BA61E0E}" type="slidenum">
              <a:rPr lang="ar-SA" b="0"/>
              <a:pPr eaLnBrk="1" hangingPunct="1"/>
              <a:t>135</a:t>
            </a:fld>
            <a:endParaRPr lang="en-US" b="0"/>
          </a:p>
        </p:txBody>
      </p:sp>
      <p:sp>
        <p:nvSpPr>
          <p:cNvPr id="128002" name="Rectangle 2"/>
          <p:cNvSpPr>
            <a:spLocks noGrp="1" noChangeArrowheads="1"/>
          </p:cNvSpPr>
          <p:nvPr>
            <p:ph type="title"/>
          </p:nvPr>
        </p:nvSpPr>
        <p:spPr/>
        <p:txBody>
          <a:bodyPr/>
          <a:lstStyle/>
          <a:p>
            <a:pPr eaLnBrk="1" hangingPunct="1"/>
            <a:r>
              <a:rPr lang="fa-IR" altLang="zh-CN" smtClean="0"/>
              <a:t>سلسله مراتب نیاز در بازارهای نیمه توسعه یافته</a:t>
            </a:r>
            <a:endParaRPr lang="en-US" smtClean="0"/>
          </a:p>
        </p:txBody>
      </p:sp>
      <p:sp>
        <p:nvSpPr>
          <p:cNvPr id="136196" name="Rectangle 3"/>
          <p:cNvSpPr>
            <a:spLocks noGrp="1" noChangeArrowheads="1"/>
          </p:cNvSpPr>
          <p:nvPr>
            <p:ph type="body" idx="1"/>
          </p:nvPr>
        </p:nvSpPr>
        <p:spPr/>
        <p:txBody>
          <a:bodyPr/>
          <a:lstStyle/>
          <a:p>
            <a:pPr indent="369888" eaLnBrk="1" hangingPunct="1">
              <a:lnSpc>
                <a:spcPct val="150000"/>
              </a:lnSpc>
              <a:buFontTx/>
              <a:buNone/>
            </a:pPr>
            <a:endParaRPr lang="fa-IR" smtClean="0"/>
          </a:p>
        </p:txBody>
      </p:sp>
      <p:pic>
        <p:nvPicPr>
          <p:cNvPr id="128004" name="Picture 4" descr="8_1"/>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4213" y="1700213"/>
            <a:ext cx="712787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p:cTn id="7" dur="1000" fill="hold"/>
                                        <p:tgtEl>
                                          <p:spTgt spid="128002"/>
                                        </p:tgtEl>
                                        <p:attrNameLst>
                                          <p:attrName>ppt_x</p:attrName>
                                        </p:attrNameLst>
                                      </p:cBhvr>
                                      <p:tavLst>
                                        <p:tav tm="0">
                                          <p:val>
                                            <p:strVal val="#ppt_x-.2"/>
                                          </p:val>
                                        </p:tav>
                                        <p:tav tm="100000">
                                          <p:val>
                                            <p:strVal val="#ppt_x"/>
                                          </p:val>
                                        </p:tav>
                                      </p:tavLst>
                                    </p:anim>
                                    <p:anim calcmode="lin" valueType="num">
                                      <p:cBhvr>
                                        <p:cTn id="8" dur="1000" fill="hold"/>
                                        <p:tgtEl>
                                          <p:spTgt spid="1280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0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28004"/>
                                        </p:tgtEl>
                                        <p:attrNameLst>
                                          <p:attrName>style.visibility</p:attrName>
                                        </p:attrNameLst>
                                      </p:cBhvr>
                                      <p:to>
                                        <p:strVal val="visible"/>
                                      </p:to>
                                    </p:set>
                                    <p:anim calcmode="lin" valueType="num">
                                      <p:cBhvr additive="base">
                                        <p:cTn id="14" dur="500" fill="hold"/>
                                        <p:tgtEl>
                                          <p:spTgt spid="128004"/>
                                        </p:tgtEl>
                                        <p:attrNameLst>
                                          <p:attrName>ppt_x</p:attrName>
                                        </p:attrNameLst>
                                      </p:cBhvr>
                                      <p:tavLst>
                                        <p:tav tm="0">
                                          <p:val>
                                            <p:strVal val="#ppt_x"/>
                                          </p:val>
                                        </p:tav>
                                        <p:tav tm="100000">
                                          <p:val>
                                            <p:strVal val="#ppt_x"/>
                                          </p:val>
                                        </p:tav>
                                      </p:tavLst>
                                    </p:anim>
                                    <p:anim calcmode="lin" valueType="num">
                                      <p:cBhvr additive="base">
                                        <p:cTn id="15" dur="500" fill="hold"/>
                                        <p:tgtEl>
                                          <p:spTgt spid="128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9E1FE04-4D66-4F2E-A28E-52ECCB513B7D}" type="slidenum">
              <a:rPr lang="ar-SA" b="0"/>
              <a:pPr eaLnBrk="1" hangingPunct="1"/>
              <a:t>136</a:t>
            </a:fld>
            <a:endParaRPr lang="en-US" b="0"/>
          </a:p>
        </p:txBody>
      </p:sp>
      <p:sp>
        <p:nvSpPr>
          <p:cNvPr id="129026" name="Rectangle 2"/>
          <p:cNvSpPr>
            <a:spLocks noGrp="1" noChangeArrowheads="1"/>
          </p:cNvSpPr>
          <p:nvPr>
            <p:ph type="title"/>
          </p:nvPr>
        </p:nvSpPr>
        <p:spPr/>
        <p:txBody>
          <a:bodyPr/>
          <a:lstStyle/>
          <a:p>
            <a:pPr eaLnBrk="1" hangingPunct="1"/>
            <a:r>
              <a:rPr lang="fa-IR" altLang="zh-CN" smtClean="0"/>
              <a:t>سلسله مراتب نیازها در بازارهای توسعه یافته </a:t>
            </a:r>
            <a:endParaRPr lang="en-US" smtClean="0"/>
          </a:p>
        </p:txBody>
      </p:sp>
      <p:sp>
        <p:nvSpPr>
          <p:cNvPr id="137220" name="Rectangle 3"/>
          <p:cNvSpPr>
            <a:spLocks noGrp="1" noChangeArrowheads="1"/>
          </p:cNvSpPr>
          <p:nvPr>
            <p:ph type="body" idx="1"/>
          </p:nvPr>
        </p:nvSpPr>
        <p:spPr/>
        <p:txBody>
          <a:bodyPr/>
          <a:lstStyle/>
          <a:p>
            <a:pPr indent="369888" eaLnBrk="1" hangingPunct="1">
              <a:lnSpc>
                <a:spcPct val="150000"/>
              </a:lnSpc>
              <a:buFontTx/>
              <a:buNone/>
            </a:pPr>
            <a:endParaRPr lang="fa-IR" smtClean="0"/>
          </a:p>
        </p:txBody>
      </p:sp>
      <p:pic>
        <p:nvPicPr>
          <p:cNvPr id="129028" name="Picture 4" descr="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813" y="1600200"/>
            <a:ext cx="51117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fade">
                                      <p:cBhvr>
                                        <p:cTn id="7" dur="1000"/>
                                        <p:tgtEl>
                                          <p:spTgt spid="129026"/>
                                        </p:tgtEl>
                                      </p:cBhvr>
                                    </p:animEffect>
                                    <p:anim calcmode="lin" valueType="num">
                                      <p:cBhvr>
                                        <p:cTn id="8" dur="1000" fill="hold"/>
                                        <p:tgtEl>
                                          <p:spTgt spid="129026"/>
                                        </p:tgtEl>
                                        <p:attrNameLst>
                                          <p:attrName>ppt_x</p:attrName>
                                        </p:attrNameLst>
                                      </p:cBhvr>
                                      <p:tavLst>
                                        <p:tav tm="0">
                                          <p:val>
                                            <p:strVal val="#ppt_x"/>
                                          </p:val>
                                        </p:tav>
                                        <p:tav tm="100000">
                                          <p:val>
                                            <p:strVal val="#ppt_x"/>
                                          </p:val>
                                        </p:tav>
                                      </p:tavLst>
                                    </p:anim>
                                    <p:anim calcmode="lin" valueType="num">
                                      <p:cBhvr>
                                        <p:cTn id="9" dur="898" decel="100000" fill="hold"/>
                                        <p:tgtEl>
                                          <p:spTgt spid="129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29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129028"/>
                                        </p:tgtEl>
                                        <p:attrNameLst>
                                          <p:attrName>style.visibility</p:attrName>
                                        </p:attrNameLst>
                                      </p:cBhvr>
                                      <p:to>
                                        <p:strVal val="visible"/>
                                      </p:to>
                                    </p:set>
                                    <p:anim calcmode="lin" valueType="num">
                                      <p:cBhvr>
                                        <p:cTn id="15" dur="1000" fill="hold"/>
                                        <p:tgtEl>
                                          <p:spTgt spid="1290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29028"/>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29028"/>
                                        </p:tgtEl>
                                        <p:attrNameLst>
                                          <p:attrName>ppt_y</p:attrName>
                                        </p:attrNameLst>
                                      </p:cBhvr>
                                      <p:tavLst>
                                        <p:tav tm="0">
                                          <p:val>
                                            <p:strVal val="#ppt_y"/>
                                          </p:val>
                                        </p:tav>
                                        <p:tav tm="100000">
                                          <p:val>
                                            <p:strVal val="#ppt_y"/>
                                          </p:val>
                                        </p:tav>
                                      </p:tavLst>
                                    </p:anim>
                                    <p:animEffect transition="in" filter="fade">
                                      <p:cBhvr>
                                        <p:cTn id="18" dur="10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2D8352D-B092-4E6C-99C8-C4973617547D}" type="slidenum">
              <a:rPr lang="ar-SA" b="0"/>
              <a:pPr eaLnBrk="1" hangingPunct="1"/>
              <a:t>137</a:t>
            </a:fld>
            <a:endParaRPr lang="en-US" b="0"/>
          </a:p>
        </p:txBody>
      </p:sp>
      <p:sp>
        <p:nvSpPr>
          <p:cNvPr id="130050" name="Rectangle 2"/>
          <p:cNvSpPr>
            <a:spLocks noGrp="1" noChangeArrowheads="1"/>
          </p:cNvSpPr>
          <p:nvPr>
            <p:ph type="title"/>
          </p:nvPr>
        </p:nvSpPr>
        <p:spPr/>
        <p:txBody>
          <a:bodyPr/>
          <a:lstStyle/>
          <a:p>
            <a:pPr eaLnBrk="1" hangingPunct="1"/>
            <a:r>
              <a:rPr lang="fa-IR" altLang="zh-CN" smtClean="0"/>
              <a:t>محرکهایی که هر مصرف کننده بطور همزمان در بازار با آن مواجه می شود</a:t>
            </a:r>
            <a:endParaRPr lang="en-US" smtClean="0"/>
          </a:p>
        </p:txBody>
      </p:sp>
      <p:sp>
        <p:nvSpPr>
          <p:cNvPr id="130051" name="Rectangle 3"/>
          <p:cNvSpPr>
            <a:spLocks noGrp="1" noChangeArrowheads="1"/>
          </p:cNvSpPr>
          <p:nvPr>
            <p:ph type="body" idx="1"/>
          </p:nvPr>
        </p:nvSpPr>
        <p:spPr/>
        <p:txBody>
          <a:bodyPr/>
          <a:lstStyle/>
          <a:p>
            <a:pPr indent="555625" eaLnBrk="1" hangingPunct="1">
              <a:lnSpc>
                <a:spcPct val="200000"/>
              </a:lnSpc>
              <a:buSzPct val="80000"/>
              <a:buFontTx/>
              <a:buBlip>
                <a:blip r:embed="rId2"/>
              </a:buBlip>
            </a:pPr>
            <a:endParaRPr lang="fa-IR" altLang="zh-CN" sz="800" smtClean="0"/>
          </a:p>
          <a:p>
            <a:pPr indent="555625" eaLnBrk="1" hangingPunct="1">
              <a:lnSpc>
                <a:spcPct val="200000"/>
              </a:lnSpc>
              <a:buSzPct val="80000"/>
              <a:buFontTx/>
              <a:buBlip>
                <a:blip r:embed="rId2"/>
              </a:buBlip>
            </a:pPr>
            <a:r>
              <a:rPr lang="fa-IR" altLang="zh-CN" smtClean="0"/>
              <a:t>محرکهای محیطی</a:t>
            </a:r>
            <a:r>
              <a:rPr lang="en-US" altLang="zh-CN" sz="2800" smtClean="0">
                <a:ea typeface="SimSun" pitchFamily="2" charset="-122"/>
              </a:rPr>
              <a:t> </a:t>
            </a:r>
            <a:endParaRPr lang="fa-IR" altLang="zh-CN" sz="2800" smtClean="0">
              <a:ea typeface="SimSun" pitchFamily="2" charset="-122"/>
            </a:endParaRPr>
          </a:p>
          <a:p>
            <a:pPr indent="555625" eaLnBrk="1" hangingPunct="1">
              <a:lnSpc>
                <a:spcPct val="200000"/>
              </a:lnSpc>
              <a:buSzPct val="80000"/>
              <a:buFontTx/>
              <a:buBlip>
                <a:blip r:embed="rId2"/>
              </a:buBlip>
            </a:pPr>
            <a:r>
              <a:rPr lang="fa-IR" altLang="zh-CN" sz="2800" smtClean="0">
                <a:ea typeface="SimSun" pitchFamily="2" charset="-122"/>
              </a:rPr>
              <a:t>محركهاي بازيابي</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500" fill="hold"/>
                                        <p:tgtEl>
                                          <p:spTgt spid="130050"/>
                                        </p:tgtEl>
                                        <p:attrNameLst>
                                          <p:attrName>ppt_w</p:attrName>
                                        </p:attrNameLst>
                                      </p:cBhvr>
                                      <p:tavLst>
                                        <p:tav tm="0">
                                          <p:val>
                                            <p:fltVal val="0"/>
                                          </p:val>
                                        </p:tav>
                                        <p:tav tm="100000">
                                          <p:val>
                                            <p:strVal val="#ppt_w"/>
                                          </p:val>
                                        </p:tav>
                                      </p:tavLst>
                                    </p:anim>
                                    <p:anim calcmode="lin" valueType="num">
                                      <p:cBhvr>
                                        <p:cTn id="8" dur="500" fill="hold"/>
                                        <p:tgtEl>
                                          <p:spTgt spid="1300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p:cTn id="13" dur="500" fill="hold"/>
                                        <p:tgtEl>
                                          <p:spTgt spid="1300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00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p:cTn id="19" dur="500" fill="hold"/>
                                        <p:tgtEl>
                                          <p:spTgt spid="1300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00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5EC0C1F-21DE-40A0-AA47-B91553948DD0}" type="slidenum">
              <a:rPr lang="ar-SA" b="0"/>
              <a:pPr eaLnBrk="1" hangingPunct="1"/>
              <a:t>138</a:t>
            </a:fld>
            <a:endParaRPr lang="en-US" b="0"/>
          </a:p>
        </p:txBody>
      </p:sp>
      <p:sp>
        <p:nvSpPr>
          <p:cNvPr id="131074" name="Rectangle 2"/>
          <p:cNvSpPr>
            <a:spLocks noGrp="1" noChangeArrowheads="1"/>
          </p:cNvSpPr>
          <p:nvPr>
            <p:ph type="title"/>
          </p:nvPr>
        </p:nvSpPr>
        <p:spPr/>
        <p:txBody>
          <a:bodyPr/>
          <a:lstStyle/>
          <a:p>
            <a:pPr eaLnBrk="1" hangingPunct="1"/>
            <a:r>
              <a:rPr lang="fa-IR" altLang="zh-CN" b="1" smtClean="0"/>
              <a:t>محرکهای بازاریابی</a:t>
            </a:r>
            <a:endParaRPr lang="en-US" smtClean="0"/>
          </a:p>
        </p:txBody>
      </p:sp>
      <p:sp>
        <p:nvSpPr>
          <p:cNvPr id="131075" name="Rectangle 3"/>
          <p:cNvSpPr>
            <a:spLocks noGrp="1" noChangeArrowheads="1"/>
          </p:cNvSpPr>
          <p:nvPr>
            <p:ph type="body" idx="1"/>
          </p:nvPr>
        </p:nvSpPr>
        <p:spPr/>
        <p:txBody>
          <a:bodyPr/>
          <a:lstStyle/>
          <a:p>
            <a:pPr eaLnBrk="1" hangingPunct="1">
              <a:lnSpc>
                <a:spcPct val="150000"/>
              </a:lnSpc>
              <a:buFontTx/>
              <a:buNone/>
            </a:pPr>
            <a:r>
              <a:rPr lang="fa-IR" altLang="zh-CN" smtClean="0"/>
              <a:t>شامل محصول(</a:t>
            </a:r>
            <a:r>
              <a:rPr lang="en-US" altLang="zh-CN" sz="2400" smtClean="0">
                <a:ea typeface="SimSun" pitchFamily="2" charset="-122"/>
              </a:rPr>
              <a:t>product</a:t>
            </a:r>
            <a:r>
              <a:rPr lang="fa-IR" altLang="zh-CN" smtClean="0"/>
              <a:t>) که همان صفات و ویژگیهای متعلق به خود کالا و محصول می باشد،قیمت(</a:t>
            </a:r>
            <a:r>
              <a:rPr lang="en-US" altLang="zh-CN" sz="2400" smtClean="0">
                <a:ea typeface="SimSun" pitchFamily="2" charset="-122"/>
              </a:rPr>
              <a:t>price</a:t>
            </a:r>
            <a:r>
              <a:rPr lang="fa-IR" altLang="zh-CN" smtClean="0"/>
              <a:t>)، مکان توزیع(</a:t>
            </a:r>
            <a:r>
              <a:rPr lang="en-US" altLang="zh-CN" sz="2400" smtClean="0">
                <a:ea typeface="SimSun" pitchFamily="2" charset="-122"/>
              </a:rPr>
              <a:t>place</a:t>
            </a:r>
            <a:r>
              <a:rPr lang="fa-IR" altLang="zh-CN" smtClean="0"/>
              <a:t>) و پیشبرد فروش (</a:t>
            </a:r>
            <a:r>
              <a:rPr lang="en-US" altLang="zh-CN" sz="2400" smtClean="0">
                <a:ea typeface="SimSun" pitchFamily="2" charset="-122"/>
              </a:rPr>
              <a:t>promotion</a:t>
            </a:r>
            <a:r>
              <a:rPr lang="fa-IR" altLang="zh-CN" smtClean="0"/>
              <a:t>) که تحت عنوان آمیخته ها یا آمیزه های بازاریابی که به چهار پی(</a:t>
            </a:r>
            <a:r>
              <a:rPr lang="en-US" altLang="zh-CN" sz="2400" smtClean="0">
                <a:ea typeface="SimSun" pitchFamily="2" charset="-122"/>
              </a:rPr>
              <a:t>4p</a:t>
            </a:r>
            <a:r>
              <a:rPr lang="fa-IR" altLang="zh-CN" smtClean="0"/>
              <a:t>) بازاریابی مشغول هستند و هر کدام به  عنوان یک محرک یا بر انگیزاننده برای خریداران تلقی می شوند.</a:t>
            </a:r>
            <a:endParaRPr lang="en-US"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fade">
                                      <p:cBhvr>
                                        <p:cTn id="7" dur="768" decel="100000"/>
                                        <p:tgtEl>
                                          <p:spTgt spid="131074"/>
                                        </p:tgtEl>
                                      </p:cBhvr>
                                    </p:animEffect>
                                    <p:animScale>
                                      <p:cBhvr>
                                        <p:cTn id="8" dur="768" decel="100000"/>
                                        <p:tgtEl>
                                          <p:spTgt spid="131074"/>
                                        </p:tgtEl>
                                      </p:cBhvr>
                                      <p:from x="10000" y="10000"/>
                                      <p:to x="200000" y="450000"/>
                                    </p:animScale>
                                    <p:animScale>
                                      <p:cBhvr>
                                        <p:cTn id="9" dur="1230" accel="100000" fill="hold">
                                          <p:stCondLst>
                                            <p:cond delay="768"/>
                                          </p:stCondLst>
                                        </p:cTn>
                                        <p:tgtEl>
                                          <p:spTgt spid="131074"/>
                                        </p:tgtEl>
                                      </p:cBhvr>
                                      <p:from x="200000" y="450000"/>
                                      <p:to x="100000" y="100000"/>
                                    </p:animScale>
                                    <p:set>
                                      <p:cBhvr>
                                        <p:cTn id="10" dur="768" fill="hold"/>
                                        <p:tgtEl>
                                          <p:spTgt spid="131074"/>
                                        </p:tgtEl>
                                        <p:attrNameLst>
                                          <p:attrName>ppt_x</p:attrName>
                                        </p:attrNameLst>
                                      </p:cBhvr>
                                      <p:to>
                                        <p:strVal val="(0.5)"/>
                                      </p:to>
                                    </p:set>
                                    <p:anim from="(0.5)" to="(#ppt_x)" calcmode="lin" valueType="num">
                                      <p:cBhvr>
                                        <p:cTn id="11" dur="1230" accel="100000" fill="hold">
                                          <p:stCondLst>
                                            <p:cond delay="768"/>
                                          </p:stCondLst>
                                        </p:cTn>
                                        <p:tgtEl>
                                          <p:spTgt spid="131074"/>
                                        </p:tgtEl>
                                        <p:attrNameLst>
                                          <p:attrName>ppt_x</p:attrName>
                                        </p:attrNameLst>
                                      </p:cBhvr>
                                    </p:anim>
                                    <p:set>
                                      <p:cBhvr>
                                        <p:cTn id="12" dur="768" fill="hold"/>
                                        <p:tgtEl>
                                          <p:spTgt spid="131074"/>
                                        </p:tgtEl>
                                        <p:attrNameLst>
                                          <p:attrName>ppt_y</p:attrName>
                                        </p:attrNameLst>
                                      </p:cBhvr>
                                      <p:to>
                                        <p:strVal val="(#ppt_y+0.4)"/>
                                      </p:to>
                                    </p:set>
                                    <p:anim from="(#ppt_y+0.4)" to="(#ppt_y)" calcmode="lin" valueType="num">
                                      <p:cBhvr>
                                        <p:cTn id="13" dur="1230" accel="100000" fill="hold">
                                          <p:stCondLst>
                                            <p:cond delay="768"/>
                                          </p:stCondLst>
                                        </p:cTn>
                                        <p:tgtEl>
                                          <p:spTgt spid="13107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31075">
                                            <p:txEl>
                                              <p:pRg st="0" end="0"/>
                                            </p:txEl>
                                          </p:spTgt>
                                        </p:tgtEl>
                                        <p:attrNameLst>
                                          <p:attrName>style.visibility</p:attrName>
                                        </p:attrNameLst>
                                      </p:cBhvr>
                                      <p:to>
                                        <p:strVal val="visible"/>
                                      </p:to>
                                    </p:set>
                                    <p:anim calcmode="lin" valueType="num">
                                      <p:cBhvr>
                                        <p:cTn id="18"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3107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31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1948C16-3DBD-422C-8ED9-133ADCC5C29C}" type="slidenum">
              <a:rPr lang="ar-SA" b="0"/>
              <a:pPr eaLnBrk="1" hangingPunct="1"/>
              <a:t>139</a:t>
            </a:fld>
            <a:endParaRPr lang="en-US" b="0"/>
          </a:p>
        </p:txBody>
      </p:sp>
      <p:sp>
        <p:nvSpPr>
          <p:cNvPr id="140291" name="Rectangle 2"/>
          <p:cNvSpPr>
            <a:spLocks noGrp="1" noChangeArrowheads="1"/>
          </p:cNvSpPr>
          <p:nvPr>
            <p:ph type="title"/>
          </p:nvPr>
        </p:nvSpPr>
        <p:spPr/>
        <p:txBody>
          <a:bodyPr/>
          <a:lstStyle/>
          <a:p>
            <a:pPr eaLnBrk="1" hangingPunct="1"/>
            <a:r>
              <a:rPr lang="fa-IR" altLang="zh-CN" b="1" smtClean="0"/>
              <a:t>محرکهای محیطی</a:t>
            </a:r>
            <a:endParaRPr lang="en-US" smtClean="0"/>
          </a:p>
        </p:txBody>
      </p:sp>
      <p:sp>
        <p:nvSpPr>
          <p:cNvPr id="132099" name="Rectangle 3"/>
          <p:cNvSpPr>
            <a:spLocks noGrp="1" noChangeArrowheads="1"/>
          </p:cNvSpPr>
          <p:nvPr>
            <p:ph type="body" idx="1"/>
          </p:nvPr>
        </p:nvSpPr>
        <p:spPr/>
        <p:txBody>
          <a:bodyPr/>
          <a:lstStyle/>
          <a:p>
            <a:pPr eaLnBrk="1" hangingPunct="1">
              <a:lnSpc>
                <a:spcPct val="200000"/>
              </a:lnSpc>
              <a:buFontTx/>
              <a:buNone/>
            </a:pPr>
            <a:r>
              <a:rPr lang="fa-IR" altLang="zh-CN" smtClean="0"/>
              <a:t>شامل عوامل و شرایط اقتصادی، فرهنگی، اجتماعی، سیاسی، تکنولوژیکی و... که اینها هم هر کدام با توجه به زیر مجموعه های خود بر تصمیم گیری نهایی خریدار مبنی بر خرید یا عدم خرید محصول، اثر می گذارد.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1000" fill="hold"/>
                                        <p:tgtEl>
                                          <p:spTgt spid="13209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209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2099">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32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6D79DBD-0C0A-4644-93EB-6D9094DCE770}" type="slidenum">
              <a:rPr lang="ar-SA" b="0"/>
              <a:pPr eaLnBrk="1" hangingPunct="1"/>
              <a:t>14</a:t>
            </a:fld>
            <a:endParaRPr lang="en-US" b="0"/>
          </a:p>
        </p:txBody>
      </p:sp>
      <p:sp>
        <p:nvSpPr>
          <p:cNvPr id="12291" name="Rectangle 2"/>
          <p:cNvSpPr>
            <a:spLocks noGrp="1" noChangeArrowheads="1"/>
          </p:cNvSpPr>
          <p:nvPr>
            <p:ph type="title"/>
          </p:nvPr>
        </p:nvSpPr>
        <p:spPr/>
        <p:txBody>
          <a:bodyPr/>
          <a:lstStyle/>
          <a:p>
            <a:pPr eaLnBrk="1" hangingPunct="1"/>
            <a:r>
              <a:rPr lang="fa-IR" altLang="zh-CN" b="1" smtClean="0"/>
              <a:t>خواسته</a:t>
            </a:r>
            <a:r>
              <a:rPr lang="fa-IR" altLang="zh-CN" smtClean="0"/>
              <a:t> </a:t>
            </a:r>
            <a:endParaRPr lang="en-US" smtClean="0"/>
          </a:p>
        </p:txBody>
      </p:sp>
      <p:sp>
        <p:nvSpPr>
          <p:cNvPr id="11267" name="Rectangle 3"/>
          <p:cNvSpPr>
            <a:spLocks noGrp="1" noChangeArrowheads="1"/>
          </p:cNvSpPr>
          <p:nvPr>
            <p:ph type="body" idx="1"/>
          </p:nvPr>
        </p:nvSpPr>
        <p:spPr/>
        <p:txBody>
          <a:bodyPr/>
          <a:lstStyle/>
          <a:p>
            <a:pPr eaLnBrk="1" hangingPunct="1">
              <a:lnSpc>
                <a:spcPct val="200000"/>
              </a:lnSpc>
              <a:buFontTx/>
              <a:buNone/>
            </a:pPr>
            <a:r>
              <a:rPr lang="fa-IR" altLang="zh-CN" smtClean="0"/>
              <a:t>خواسته ها بیانگر کیفیت ارضائ نیازها و مطلوبیت های دلخواه انسان بوده و در واقع بخش عمده ای ازکوشش و تلاش فرد برای نیل به خواسته های نامحدود او صورت می گیرد.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12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0B842E4-2845-4CA8-A9FB-4DD52E5F7C0C}" type="slidenum">
              <a:rPr lang="ar-SA" b="0"/>
              <a:pPr eaLnBrk="1" hangingPunct="1"/>
              <a:t>140</a:t>
            </a:fld>
            <a:endParaRPr lang="en-US" b="0"/>
          </a:p>
        </p:txBody>
      </p:sp>
      <p:sp>
        <p:nvSpPr>
          <p:cNvPr id="133122" name="Rectangle 2"/>
          <p:cNvSpPr>
            <a:spLocks noGrp="1" noChangeArrowheads="1"/>
          </p:cNvSpPr>
          <p:nvPr>
            <p:ph type="title"/>
          </p:nvPr>
        </p:nvSpPr>
        <p:spPr/>
        <p:txBody>
          <a:bodyPr/>
          <a:lstStyle/>
          <a:p>
            <a:pPr eaLnBrk="1" hangingPunct="1"/>
            <a:r>
              <a:rPr lang="fa-IR" altLang="zh-CN" smtClean="0"/>
              <a:t>عوامل فردی مؤثر در رفتار خریداران</a:t>
            </a:r>
            <a:endParaRPr lang="en-US" smtClean="0"/>
          </a:p>
        </p:txBody>
      </p:sp>
      <p:sp>
        <p:nvSpPr>
          <p:cNvPr id="133123" name="Rectangle 3"/>
          <p:cNvSpPr>
            <a:spLocks noGrp="1" noChangeArrowheads="1"/>
          </p:cNvSpPr>
          <p:nvPr>
            <p:ph type="body" idx="1"/>
          </p:nvPr>
        </p:nvSpPr>
        <p:spPr/>
        <p:txBody>
          <a:bodyPr/>
          <a:lstStyle/>
          <a:p>
            <a:pPr indent="369888" eaLnBrk="1" hangingPunct="1">
              <a:lnSpc>
                <a:spcPct val="150000"/>
              </a:lnSpc>
              <a:buFont typeface="Wingdings" pitchFamily="2" charset="2"/>
              <a:buChar char="§"/>
            </a:pPr>
            <a:r>
              <a:rPr lang="fa-IR" altLang="zh-CN" smtClean="0"/>
              <a:t>عوامل فرهنگی</a:t>
            </a:r>
          </a:p>
          <a:p>
            <a:pPr indent="369888" eaLnBrk="1" hangingPunct="1">
              <a:lnSpc>
                <a:spcPct val="150000"/>
              </a:lnSpc>
              <a:buFont typeface="Wingdings" pitchFamily="2" charset="2"/>
              <a:buChar char="§"/>
            </a:pPr>
            <a:r>
              <a:rPr lang="fa-IR" altLang="zh-CN" smtClean="0"/>
              <a:t>عوامل اجتماعی</a:t>
            </a:r>
          </a:p>
          <a:p>
            <a:pPr indent="369888" eaLnBrk="1" hangingPunct="1">
              <a:lnSpc>
                <a:spcPct val="150000"/>
              </a:lnSpc>
              <a:buFont typeface="Wingdings" pitchFamily="2" charset="2"/>
              <a:buChar char="§"/>
            </a:pPr>
            <a:r>
              <a:rPr lang="fa-IR" altLang="zh-CN" smtClean="0"/>
              <a:t>عوامل شخصی</a:t>
            </a:r>
          </a:p>
          <a:p>
            <a:pPr indent="369888" eaLnBrk="1" hangingPunct="1">
              <a:lnSpc>
                <a:spcPct val="150000"/>
              </a:lnSpc>
              <a:buFont typeface="Wingdings" pitchFamily="2" charset="2"/>
              <a:buChar char="§"/>
            </a:pPr>
            <a:r>
              <a:rPr lang="fa-IR" altLang="zh-CN" smtClean="0"/>
              <a:t>عوامل روانی </a:t>
            </a:r>
          </a:p>
          <a:p>
            <a:pPr indent="369888" eaLnBrk="1" hangingPunct="1">
              <a:lnSpc>
                <a:spcPct val="150000"/>
              </a:lnSpc>
              <a:buFont typeface="Wingdings" pitchFamily="2" charset="2"/>
              <a:buChar char="§"/>
            </a:pPr>
            <a:r>
              <a:rPr lang="fa-IR" altLang="zh-CN" smtClean="0"/>
              <a:t>خریدار</a:t>
            </a:r>
            <a:endParaRPr lang="en-US"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p:cTn id="7" dur="2000" fill="hold"/>
                                        <p:tgtEl>
                                          <p:spTgt spid="133122"/>
                                        </p:tgtEl>
                                        <p:attrNameLst>
                                          <p:attrName>ppt_w</p:attrName>
                                        </p:attrNameLst>
                                      </p:cBhvr>
                                      <p:tavLst>
                                        <p:tav tm="0">
                                          <p:val>
                                            <p:strVal val="#ppt_w"/>
                                          </p:val>
                                        </p:tav>
                                        <p:tav tm="100000">
                                          <p:val>
                                            <p:strVal val="#ppt_w"/>
                                          </p:val>
                                        </p:tav>
                                      </p:tavLst>
                                    </p:anim>
                                    <p:anim calcmode="lin" valueType="num">
                                      <p:cBhvr>
                                        <p:cTn id="8" dur="2000" fill="hold"/>
                                        <p:tgtEl>
                                          <p:spTgt spid="13312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33122"/>
                                        </p:tgtEl>
                                        <p:attrNameLst>
                                          <p:attrName>ppt_x</p:attrName>
                                        </p:attrNameLst>
                                      </p:cBhvr>
                                      <p:tavLst>
                                        <p:tav tm="0">
                                          <p:val>
                                            <p:strVal val="#ppt_x-.4"/>
                                          </p:val>
                                        </p:tav>
                                        <p:tav tm="100000">
                                          <p:val>
                                            <p:strVal val="#ppt_x"/>
                                          </p:val>
                                        </p:tav>
                                      </p:tavLst>
                                    </p:anim>
                                    <p:anim calcmode="lin" valueType="num">
                                      <p:cBhvr>
                                        <p:cTn id="10" dur="2000" fill="hold"/>
                                        <p:tgtEl>
                                          <p:spTgt spid="13312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33123">
                                            <p:txEl>
                                              <p:pRg st="0" end="0"/>
                                            </p:txEl>
                                          </p:spTgt>
                                        </p:tgtEl>
                                        <p:attrNameLst>
                                          <p:attrName>style.visibility</p:attrName>
                                        </p:attrNameLst>
                                      </p:cBhvr>
                                      <p:to>
                                        <p:strVal val="visible"/>
                                      </p:to>
                                    </p:set>
                                    <p:animEffect transition="in" filter="fade">
                                      <p:cBhvr>
                                        <p:cTn id="15" dur="500">
                                          <p:stCondLst>
                                            <p:cond delay="0"/>
                                          </p:stCondLst>
                                        </p:cTn>
                                        <p:tgtEl>
                                          <p:spTgt spid="133123">
                                            <p:txEl>
                                              <p:pRg st="0" end="0"/>
                                            </p:txEl>
                                          </p:spTgt>
                                        </p:tgtEl>
                                      </p:cBhvr>
                                    </p:animEffect>
                                    <p:anim calcmode="lin" valueType="num">
                                      <p:cBhvr>
                                        <p:cTn id="16" dur="500" fill="hold">
                                          <p:stCondLst>
                                            <p:cond delay="0"/>
                                          </p:stCondLst>
                                        </p:cTn>
                                        <p:tgtEl>
                                          <p:spTgt spid="13312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33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33123">
                                            <p:txEl>
                                              <p:pRg st="1" end="1"/>
                                            </p:txEl>
                                          </p:spTgt>
                                        </p:tgtEl>
                                        <p:attrNameLst>
                                          <p:attrName>style.visibility</p:attrName>
                                        </p:attrNameLst>
                                      </p:cBhvr>
                                      <p:to>
                                        <p:strVal val="visible"/>
                                      </p:to>
                                    </p:set>
                                    <p:animEffect transition="in" filter="fade">
                                      <p:cBhvr>
                                        <p:cTn id="22" dur="500">
                                          <p:stCondLst>
                                            <p:cond delay="0"/>
                                          </p:stCondLst>
                                        </p:cTn>
                                        <p:tgtEl>
                                          <p:spTgt spid="133123">
                                            <p:txEl>
                                              <p:pRg st="1" end="1"/>
                                            </p:txEl>
                                          </p:spTgt>
                                        </p:tgtEl>
                                      </p:cBhvr>
                                    </p:animEffect>
                                    <p:anim calcmode="lin" valueType="num">
                                      <p:cBhvr>
                                        <p:cTn id="23" dur="500" fill="hold">
                                          <p:stCondLst>
                                            <p:cond delay="0"/>
                                          </p:stCondLst>
                                        </p:cTn>
                                        <p:tgtEl>
                                          <p:spTgt spid="133123">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33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133123">
                                            <p:txEl>
                                              <p:pRg st="2" end="2"/>
                                            </p:txEl>
                                          </p:spTgt>
                                        </p:tgtEl>
                                        <p:attrNameLst>
                                          <p:attrName>style.visibility</p:attrName>
                                        </p:attrNameLst>
                                      </p:cBhvr>
                                      <p:to>
                                        <p:strVal val="visible"/>
                                      </p:to>
                                    </p:set>
                                    <p:animEffect transition="in" filter="fade">
                                      <p:cBhvr>
                                        <p:cTn id="29" dur="500">
                                          <p:stCondLst>
                                            <p:cond delay="0"/>
                                          </p:stCondLst>
                                        </p:cTn>
                                        <p:tgtEl>
                                          <p:spTgt spid="133123">
                                            <p:txEl>
                                              <p:pRg st="2" end="2"/>
                                            </p:txEl>
                                          </p:spTgt>
                                        </p:tgtEl>
                                      </p:cBhvr>
                                    </p:animEffect>
                                    <p:anim calcmode="lin" valueType="num">
                                      <p:cBhvr>
                                        <p:cTn id="30" dur="500" fill="hold">
                                          <p:stCondLst>
                                            <p:cond delay="0"/>
                                          </p:stCondLst>
                                        </p:cTn>
                                        <p:tgtEl>
                                          <p:spTgt spid="133123">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133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133123">
                                            <p:txEl>
                                              <p:pRg st="3" end="3"/>
                                            </p:txEl>
                                          </p:spTgt>
                                        </p:tgtEl>
                                        <p:attrNameLst>
                                          <p:attrName>style.visibility</p:attrName>
                                        </p:attrNameLst>
                                      </p:cBhvr>
                                      <p:to>
                                        <p:strVal val="visible"/>
                                      </p:to>
                                    </p:set>
                                    <p:animEffect transition="in" filter="fade">
                                      <p:cBhvr>
                                        <p:cTn id="36" dur="500">
                                          <p:stCondLst>
                                            <p:cond delay="0"/>
                                          </p:stCondLst>
                                        </p:cTn>
                                        <p:tgtEl>
                                          <p:spTgt spid="133123">
                                            <p:txEl>
                                              <p:pRg st="3" end="3"/>
                                            </p:txEl>
                                          </p:spTgt>
                                        </p:tgtEl>
                                      </p:cBhvr>
                                    </p:animEffect>
                                    <p:anim calcmode="lin" valueType="num">
                                      <p:cBhvr>
                                        <p:cTn id="37" dur="500" fill="hold">
                                          <p:stCondLst>
                                            <p:cond delay="0"/>
                                          </p:stCondLst>
                                        </p:cTn>
                                        <p:tgtEl>
                                          <p:spTgt spid="133123">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133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133123">
                                            <p:txEl>
                                              <p:pRg st="4" end="4"/>
                                            </p:txEl>
                                          </p:spTgt>
                                        </p:tgtEl>
                                        <p:attrNameLst>
                                          <p:attrName>style.visibility</p:attrName>
                                        </p:attrNameLst>
                                      </p:cBhvr>
                                      <p:to>
                                        <p:strVal val="visible"/>
                                      </p:to>
                                    </p:set>
                                    <p:animEffect transition="in" filter="fade">
                                      <p:cBhvr>
                                        <p:cTn id="43" dur="500">
                                          <p:stCondLst>
                                            <p:cond delay="0"/>
                                          </p:stCondLst>
                                        </p:cTn>
                                        <p:tgtEl>
                                          <p:spTgt spid="133123">
                                            <p:txEl>
                                              <p:pRg st="4" end="4"/>
                                            </p:txEl>
                                          </p:spTgt>
                                        </p:tgtEl>
                                      </p:cBhvr>
                                    </p:animEffect>
                                    <p:anim calcmode="lin" valueType="num">
                                      <p:cBhvr>
                                        <p:cTn id="44" dur="500" fill="hold">
                                          <p:stCondLst>
                                            <p:cond delay="0"/>
                                          </p:stCondLst>
                                        </p:cTn>
                                        <p:tgtEl>
                                          <p:spTgt spid="133123">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133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0E78D4E-0F4A-4A76-9B3D-3BB644643FBC}" type="slidenum">
              <a:rPr lang="ar-SA" b="0"/>
              <a:pPr eaLnBrk="1" hangingPunct="1"/>
              <a:t>141</a:t>
            </a:fld>
            <a:endParaRPr lang="en-US" b="0"/>
          </a:p>
        </p:txBody>
      </p:sp>
      <p:sp>
        <p:nvSpPr>
          <p:cNvPr id="142339" name="Rectangle 2"/>
          <p:cNvSpPr>
            <a:spLocks noGrp="1" noChangeArrowheads="1"/>
          </p:cNvSpPr>
          <p:nvPr>
            <p:ph type="title"/>
          </p:nvPr>
        </p:nvSpPr>
        <p:spPr/>
        <p:txBody>
          <a:bodyPr/>
          <a:lstStyle/>
          <a:p>
            <a:pPr eaLnBrk="1" hangingPunct="1"/>
            <a:r>
              <a:rPr lang="fa-IR" altLang="zh-CN" b="1" smtClean="0"/>
              <a:t>فصل پنجم</a:t>
            </a:r>
            <a:endParaRPr lang="en-US" b="1" smtClean="0"/>
          </a:p>
        </p:txBody>
      </p:sp>
      <p:sp>
        <p:nvSpPr>
          <p:cNvPr id="134147" name="Rectangle 3"/>
          <p:cNvSpPr>
            <a:spLocks noGrp="1" noChangeArrowheads="1"/>
          </p:cNvSpPr>
          <p:nvPr>
            <p:ph type="body" idx="1"/>
          </p:nvPr>
        </p:nvSpPr>
        <p:spPr/>
        <p:txBody>
          <a:bodyPr/>
          <a:lstStyle/>
          <a:p>
            <a:pPr algn="ctr" eaLnBrk="1" hangingPunct="1">
              <a:buFontTx/>
              <a:buNone/>
            </a:pPr>
            <a:endParaRPr lang="fa-IR" altLang="zh-CN" sz="4000" b="1" smtClean="0"/>
          </a:p>
          <a:p>
            <a:pPr algn="ctr" eaLnBrk="1" hangingPunct="1">
              <a:buFontTx/>
              <a:buNone/>
            </a:pPr>
            <a:r>
              <a:rPr lang="fa-IR" altLang="zh-CN" sz="4000" b="1" smtClean="0"/>
              <a:t>اندازه گیری کمی بازار و پیش بینی فروش</a:t>
            </a:r>
            <a:endParaRPr lang="en-US" sz="4000" b="1" smtClean="0"/>
          </a:p>
        </p:txBody>
      </p:sp>
      <p:sp>
        <p:nvSpPr>
          <p:cNvPr id="142341"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4147">
                                            <p:txEl>
                                              <p:pRg st="1" end="1"/>
                                            </p:txEl>
                                          </p:spTgt>
                                        </p:tgtEl>
                                        <p:attrNameLst>
                                          <p:attrName>style.visibility</p:attrName>
                                        </p:attrNameLst>
                                      </p:cBhvr>
                                      <p:to>
                                        <p:strVal val="visible"/>
                                      </p:to>
                                    </p:set>
                                    <p:anim calcmode="lin" valueType="num">
                                      <p:cBhvr>
                                        <p:cTn id="7" dur="500" fill="hold"/>
                                        <p:tgtEl>
                                          <p:spTgt spid="13414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4147">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3414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414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4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19DED85-7FBD-411E-A87B-03D151AE01FA}" type="slidenum">
              <a:rPr lang="ar-SA" b="0"/>
              <a:pPr eaLnBrk="1" hangingPunct="1"/>
              <a:t>142</a:t>
            </a:fld>
            <a:endParaRPr lang="en-US" b="0"/>
          </a:p>
        </p:txBody>
      </p:sp>
      <p:sp>
        <p:nvSpPr>
          <p:cNvPr id="143363" name="Rectangle 2"/>
          <p:cNvSpPr>
            <a:spLocks noGrp="1" noChangeArrowheads="1"/>
          </p:cNvSpPr>
          <p:nvPr>
            <p:ph type="title"/>
          </p:nvPr>
        </p:nvSpPr>
        <p:spPr/>
        <p:txBody>
          <a:bodyPr/>
          <a:lstStyle/>
          <a:p>
            <a:pPr eaLnBrk="1" hangingPunct="1"/>
            <a:r>
              <a:rPr lang="fa-IR" altLang="zh-CN" b="1" smtClean="0"/>
              <a:t>هدف کلی</a:t>
            </a:r>
            <a:endParaRPr lang="en-US" b="1" smtClean="0"/>
          </a:p>
        </p:txBody>
      </p:sp>
      <p:sp>
        <p:nvSpPr>
          <p:cNvPr id="135171" name="Rectangle 3"/>
          <p:cNvSpPr>
            <a:spLocks noGrp="1" noChangeArrowheads="1"/>
          </p:cNvSpPr>
          <p:nvPr>
            <p:ph type="body" idx="1"/>
          </p:nvPr>
        </p:nvSpPr>
        <p:spPr/>
        <p:txBody>
          <a:bodyPr/>
          <a:lstStyle/>
          <a:p>
            <a:pPr eaLnBrk="1" hangingPunct="1">
              <a:lnSpc>
                <a:spcPct val="150000"/>
              </a:lnSpc>
              <a:buFontTx/>
              <a:buNone/>
            </a:pPr>
            <a:r>
              <a:rPr lang="fa-IR" altLang="zh-CN" smtClean="0"/>
              <a:t>هدف اصلی این فصل آشنائی دانشجویان عزیز با ممدلهای کمی و کیفی اندازه گیری بازار به منظور تخمین و برآورد میزان تقریبی تقاضای آینده محصولات شرکتها و پی بردن به مسایل و مشکلاتی که در این زمینه وجود داردو بازاریابان برای  پیش بینی درست میزان فروش آینده شرکتشان باید به آنها توجه داشته باشد.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67E5B40-42A0-4628-894F-2ED3DAD2BD67}" type="slidenum">
              <a:rPr lang="ar-SA" b="0"/>
              <a:pPr eaLnBrk="1" hangingPunct="1"/>
              <a:t>143</a:t>
            </a:fld>
            <a:endParaRPr lang="en-US" b="0"/>
          </a:p>
        </p:txBody>
      </p:sp>
      <p:sp>
        <p:nvSpPr>
          <p:cNvPr id="136194" name="Rectangle 2"/>
          <p:cNvSpPr>
            <a:spLocks noGrp="1" noChangeArrowheads="1"/>
          </p:cNvSpPr>
          <p:nvPr>
            <p:ph type="title"/>
          </p:nvPr>
        </p:nvSpPr>
        <p:spPr/>
        <p:txBody>
          <a:bodyPr/>
          <a:lstStyle/>
          <a:p>
            <a:pPr eaLnBrk="1" hangingPunct="1"/>
            <a:r>
              <a:rPr lang="fa-IR" altLang="zh-CN" b="1" smtClean="0"/>
              <a:t>هدفهای رفتاری</a:t>
            </a:r>
            <a:r>
              <a:rPr lang="fa-IR" altLang="zh-CN" smtClean="0"/>
              <a:t> </a:t>
            </a:r>
            <a:endParaRPr lang="en-US" smtClean="0"/>
          </a:p>
        </p:txBody>
      </p:sp>
      <p:sp>
        <p:nvSpPr>
          <p:cNvPr id="136195"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دانشجویان محترم پس ازمطالعه این فصل باید بتوانند به سؤالات زیر جواب دهند.</a:t>
            </a:r>
          </a:p>
          <a:p>
            <a:pPr eaLnBrk="1" hangingPunct="1">
              <a:buFontTx/>
              <a:buAutoNum type="arabicPeriod"/>
            </a:pPr>
            <a:r>
              <a:rPr lang="fa-IR" altLang="zh-CN" smtClean="0"/>
              <a:t>عوامل مؤثر بر روی پیش بینی تقاضا را شرح دهند.</a:t>
            </a:r>
          </a:p>
          <a:p>
            <a:pPr eaLnBrk="1" hangingPunct="1">
              <a:buFontTx/>
              <a:buAutoNum type="arabicPeriod"/>
            </a:pPr>
            <a:r>
              <a:rPr lang="fa-IR" altLang="zh-CN" smtClean="0"/>
              <a:t>مشکلات ناشی از برآورده های نادرست تقاضا را بیان کنند.</a:t>
            </a:r>
          </a:p>
          <a:p>
            <a:pPr eaLnBrk="1" hangingPunct="1">
              <a:buFontTx/>
              <a:buAutoNum type="arabicPeriod"/>
            </a:pPr>
            <a:r>
              <a:rPr lang="fa-IR" altLang="zh-CN" smtClean="0"/>
              <a:t>تعریف درستی از واژه فروش در علم بازاریابی ارائه دهند.</a:t>
            </a:r>
          </a:p>
          <a:p>
            <a:pPr eaLnBrk="1" hangingPunct="1">
              <a:buFontTx/>
              <a:buAutoNum type="arabicPeriod"/>
            </a:pPr>
            <a:r>
              <a:rPr lang="fa-IR" altLang="zh-CN" smtClean="0"/>
              <a:t>سهم بازار مطلق وسهم بازار نسبی مؤسسات را توصیف نمایند.</a:t>
            </a:r>
          </a:p>
          <a:p>
            <a:pPr eaLnBrk="1" hangingPunct="1">
              <a:buFontTx/>
              <a:buAutoNum type="arabicPeriod"/>
            </a:pPr>
            <a:r>
              <a:rPr lang="fa-IR" altLang="zh-CN" smtClean="0"/>
              <a:t>مدلهای کمی وکیفی پیش بینی را نام برده و هر یک را توضیح دهند.</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fade">
                                      <p:cBhvr>
                                        <p:cTn id="7" dur="800" decel="100000"/>
                                        <p:tgtEl>
                                          <p:spTgt spid="136194"/>
                                        </p:tgtEl>
                                      </p:cBhvr>
                                    </p:animEffect>
                                    <p:anim calcmode="lin" valueType="num">
                                      <p:cBhvr>
                                        <p:cTn id="8" dur="800" decel="100000" fill="hold"/>
                                        <p:tgtEl>
                                          <p:spTgt spid="136194"/>
                                        </p:tgtEl>
                                        <p:attrNameLst>
                                          <p:attrName>style.rotation</p:attrName>
                                        </p:attrNameLst>
                                      </p:cBhvr>
                                      <p:tavLst>
                                        <p:tav tm="0">
                                          <p:val>
                                            <p:fltVal val="-90"/>
                                          </p:val>
                                        </p:tav>
                                        <p:tav tm="100000">
                                          <p:val>
                                            <p:fltVal val="0"/>
                                          </p:val>
                                        </p:tav>
                                      </p:tavLst>
                                    </p:anim>
                                    <p:anim calcmode="lin" valueType="num">
                                      <p:cBhvr>
                                        <p:cTn id="9" dur="800" decel="100000" fill="hold"/>
                                        <p:tgtEl>
                                          <p:spTgt spid="136194"/>
                                        </p:tgtEl>
                                        <p:attrNameLst>
                                          <p:attrName>ppt_x</p:attrName>
                                        </p:attrNameLst>
                                      </p:cBhvr>
                                      <p:tavLst>
                                        <p:tav tm="0">
                                          <p:val>
                                            <p:strVal val="#ppt_x+0.4"/>
                                          </p:val>
                                        </p:tav>
                                        <p:tav tm="100000">
                                          <p:val>
                                            <p:strVal val="#ppt_x-0.05"/>
                                          </p:val>
                                        </p:tav>
                                      </p:tavLst>
                                    </p:anim>
                                    <p:anim calcmode="lin" valueType="num">
                                      <p:cBhvr>
                                        <p:cTn id="10" dur="800" decel="100000" fill="hold"/>
                                        <p:tgtEl>
                                          <p:spTgt spid="1361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61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619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36195">
                                            <p:txEl>
                                              <p:pRg st="0" end="0"/>
                                            </p:txEl>
                                          </p:spTgt>
                                        </p:tgtEl>
                                        <p:attrNameLst>
                                          <p:attrName>style.visibility</p:attrName>
                                        </p:attrNameLst>
                                      </p:cBhvr>
                                      <p:to>
                                        <p:strVal val="visible"/>
                                      </p:to>
                                    </p:set>
                                    <p:animEffect transition="in" filter="fade">
                                      <p:cBhvr>
                                        <p:cTn id="17" dur="1000"/>
                                        <p:tgtEl>
                                          <p:spTgt spid="136195">
                                            <p:txEl>
                                              <p:pRg st="0" end="0"/>
                                            </p:txEl>
                                          </p:spTgt>
                                        </p:tgtEl>
                                      </p:cBhvr>
                                    </p:animEffect>
                                    <p:anim calcmode="lin" valueType="num">
                                      <p:cBhvr>
                                        <p:cTn id="18" dur="1000" fill="hold"/>
                                        <p:tgtEl>
                                          <p:spTgt spid="13619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6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36195">
                                            <p:txEl>
                                              <p:pRg st="1" end="1"/>
                                            </p:txEl>
                                          </p:spTgt>
                                        </p:tgtEl>
                                        <p:attrNameLst>
                                          <p:attrName>style.visibility</p:attrName>
                                        </p:attrNameLst>
                                      </p:cBhvr>
                                      <p:to>
                                        <p:strVal val="visible"/>
                                      </p:to>
                                    </p:set>
                                    <p:animEffect transition="in" filter="fade">
                                      <p:cBhvr>
                                        <p:cTn id="24" dur="1000"/>
                                        <p:tgtEl>
                                          <p:spTgt spid="136195">
                                            <p:txEl>
                                              <p:pRg st="1" end="1"/>
                                            </p:txEl>
                                          </p:spTgt>
                                        </p:tgtEl>
                                      </p:cBhvr>
                                    </p:animEffect>
                                    <p:anim calcmode="lin" valueType="num">
                                      <p:cBhvr>
                                        <p:cTn id="25" dur="1000" fill="hold"/>
                                        <p:tgtEl>
                                          <p:spTgt spid="13619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6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36195">
                                            <p:txEl>
                                              <p:pRg st="2" end="2"/>
                                            </p:txEl>
                                          </p:spTgt>
                                        </p:tgtEl>
                                        <p:attrNameLst>
                                          <p:attrName>style.visibility</p:attrName>
                                        </p:attrNameLst>
                                      </p:cBhvr>
                                      <p:to>
                                        <p:strVal val="visible"/>
                                      </p:to>
                                    </p:set>
                                    <p:animEffect transition="in" filter="fade">
                                      <p:cBhvr>
                                        <p:cTn id="31" dur="1000"/>
                                        <p:tgtEl>
                                          <p:spTgt spid="136195">
                                            <p:txEl>
                                              <p:pRg st="2" end="2"/>
                                            </p:txEl>
                                          </p:spTgt>
                                        </p:tgtEl>
                                      </p:cBhvr>
                                    </p:animEffect>
                                    <p:anim calcmode="lin" valueType="num">
                                      <p:cBhvr>
                                        <p:cTn id="32" dur="10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6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36195">
                                            <p:txEl>
                                              <p:pRg st="3" end="3"/>
                                            </p:txEl>
                                          </p:spTgt>
                                        </p:tgtEl>
                                        <p:attrNameLst>
                                          <p:attrName>style.visibility</p:attrName>
                                        </p:attrNameLst>
                                      </p:cBhvr>
                                      <p:to>
                                        <p:strVal val="visible"/>
                                      </p:to>
                                    </p:set>
                                    <p:animEffect transition="in" filter="fade">
                                      <p:cBhvr>
                                        <p:cTn id="38" dur="1000"/>
                                        <p:tgtEl>
                                          <p:spTgt spid="136195">
                                            <p:txEl>
                                              <p:pRg st="3" end="3"/>
                                            </p:txEl>
                                          </p:spTgt>
                                        </p:tgtEl>
                                      </p:cBhvr>
                                    </p:animEffect>
                                    <p:anim calcmode="lin" valueType="num">
                                      <p:cBhvr>
                                        <p:cTn id="39" dur="1000" fill="hold"/>
                                        <p:tgtEl>
                                          <p:spTgt spid="13619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6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36195">
                                            <p:txEl>
                                              <p:pRg st="4" end="4"/>
                                            </p:txEl>
                                          </p:spTgt>
                                        </p:tgtEl>
                                        <p:attrNameLst>
                                          <p:attrName>style.visibility</p:attrName>
                                        </p:attrNameLst>
                                      </p:cBhvr>
                                      <p:to>
                                        <p:strVal val="visible"/>
                                      </p:to>
                                    </p:set>
                                    <p:animEffect transition="in" filter="fade">
                                      <p:cBhvr>
                                        <p:cTn id="45" dur="1000"/>
                                        <p:tgtEl>
                                          <p:spTgt spid="136195">
                                            <p:txEl>
                                              <p:pRg st="4" end="4"/>
                                            </p:txEl>
                                          </p:spTgt>
                                        </p:tgtEl>
                                      </p:cBhvr>
                                    </p:animEffect>
                                    <p:anim calcmode="lin" valueType="num">
                                      <p:cBhvr>
                                        <p:cTn id="46" dur="1000" fill="hold"/>
                                        <p:tgtEl>
                                          <p:spTgt spid="13619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36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36195">
                                            <p:txEl>
                                              <p:pRg st="5" end="5"/>
                                            </p:txEl>
                                          </p:spTgt>
                                        </p:tgtEl>
                                        <p:attrNameLst>
                                          <p:attrName>style.visibility</p:attrName>
                                        </p:attrNameLst>
                                      </p:cBhvr>
                                      <p:to>
                                        <p:strVal val="visible"/>
                                      </p:to>
                                    </p:set>
                                    <p:animEffect transition="in" filter="fade">
                                      <p:cBhvr>
                                        <p:cTn id="52" dur="1000"/>
                                        <p:tgtEl>
                                          <p:spTgt spid="136195">
                                            <p:txEl>
                                              <p:pRg st="5" end="5"/>
                                            </p:txEl>
                                          </p:spTgt>
                                        </p:tgtEl>
                                      </p:cBhvr>
                                    </p:animEffect>
                                    <p:anim calcmode="lin" valueType="num">
                                      <p:cBhvr>
                                        <p:cTn id="53" dur="1000" fill="hold"/>
                                        <p:tgtEl>
                                          <p:spTgt spid="136195">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361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build="p"/>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A6C0167-23AF-417A-8EC1-A4F423371BC6}" type="slidenum">
              <a:rPr lang="ar-SA" b="0"/>
              <a:pPr eaLnBrk="1" hangingPunct="1"/>
              <a:t>144</a:t>
            </a:fld>
            <a:endParaRPr lang="en-US" b="0"/>
          </a:p>
        </p:txBody>
      </p:sp>
      <p:sp>
        <p:nvSpPr>
          <p:cNvPr id="137218" name="Rectangle 2"/>
          <p:cNvSpPr>
            <a:spLocks noGrp="1" noChangeArrowheads="1"/>
          </p:cNvSpPr>
          <p:nvPr>
            <p:ph type="title"/>
          </p:nvPr>
        </p:nvSpPr>
        <p:spPr/>
        <p:txBody>
          <a:bodyPr/>
          <a:lstStyle/>
          <a:p>
            <a:pPr eaLnBrk="1" hangingPunct="1"/>
            <a:r>
              <a:rPr lang="fa-IR" altLang="zh-CN" b="1" smtClean="0"/>
              <a:t>عوامل مؤثر بر پیش بینی تقاضا</a:t>
            </a:r>
            <a:endParaRPr lang="en-US" b="1" smtClean="0"/>
          </a:p>
        </p:txBody>
      </p:sp>
      <p:sp>
        <p:nvSpPr>
          <p:cNvPr id="137219" name="Rectangle 3"/>
          <p:cNvSpPr>
            <a:spLocks noGrp="1" noChangeArrowheads="1"/>
          </p:cNvSpPr>
          <p:nvPr>
            <p:ph type="body" idx="1"/>
          </p:nvPr>
        </p:nvSpPr>
        <p:spPr/>
        <p:txBody>
          <a:bodyPr/>
          <a:lstStyle/>
          <a:p>
            <a:pPr eaLnBrk="1" hangingPunct="1">
              <a:lnSpc>
                <a:spcPct val="90000"/>
              </a:lnSpc>
              <a:buFontTx/>
              <a:buNone/>
            </a:pPr>
            <a:r>
              <a:rPr lang="fa-IR" altLang="zh-CN" sz="4000" smtClean="0">
                <a:solidFill>
                  <a:srgbClr val="CC3300"/>
                </a:solidFill>
              </a:rPr>
              <a:t>تعدادی از این عوامل که عمدتاً نیز از حیطه کنترل شرکتها خارج می باشند عبارت اند از:</a:t>
            </a:r>
          </a:p>
          <a:p>
            <a:pPr eaLnBrk="1" hangingPunct="1">
              <a:lnSpc>
                <a:spcPct val="90000"/>
              </a:lnSpc>
              <a:buFontTx/>
              <a:buNone/>
            </a:pPr>
            <a:endParaRPr lang="fa-IR" altLang="zh-CN" sz="1200" smtClean="0">
              <a:solidFill>
                <a:srgbClr val="CC3300"/>
              </a:solidFill>
            </a:endParaRPr>
          </a:p>
          <a:p>
            <a:pPr eaLnBrk="1" hangingPunct="1">
              <a:lnSpc>
                <a:spcPct val="150000"/>
              </a:lnSpc>
              <a:buFontTx/>
              <a:buNone/>
            </a:pPr>
            <a:r>
              <a:rPr lang="fa-IR" altLang="zh-CN" smtClean="0"/>
              <a:t>اوضاع اقتصادی جهانی بالاخص وضع اقتصادی کشور مورد نظر«ویژگیهای جمعیتی بازار ، نرخ رشد جمعیت، وضعیت رقبا، اوضاع فرهنگی جامعه ، سرعت پیشرفتهای تکنولوژیکی ،تحولات سیاسی».</a:t>
            </a:r>
            <a:r>
              <a:rPr lang="en-US" altLang="zh-CN" smtClean="0">
                <a:ea typeface="SimSun" pitchFamily="2" charset="-122"/>
              </a:rPr>
              <a:t> </a:t>
            </a:r>
            <a:endParaRPr lang="en-US"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1000" fill="hold">
                                          <p:stCondLst>
                                            <p:cond delay="0"/>
                                          </p:stCondLst>
                                        </p:cTn>
                                        <p:tgtEl>
                                          <p:spTgt spid="13721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3721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3721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3721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3721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7219">
                                            <p:txEl>
                                              <p:pRg st="0" end="0"/>
                                            </p:txEl>
                                          </p:spTgt>
                                        </p:tgtEl>
                                        <p:attrNameLst>
                                          <p:attrName>style.visibility</p:attrName>
                                        </p:attrNameLst>
                                      </p:cBhvr>
                                      <p:to>
                                        <p:strVal val="visible"/>
                                      </p:to>
                                    </p:set>
                                    <p:anim calcmode="lin" valueType="num">
                                      <p:cBhvr>
                                        <p:cTn id="16" dur="500" fill="hold"/>
                                        <p:tgtEl>
                                          <p:spTgt spid="13721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3721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3721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3721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3721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37219">
                                            <p:txEl>
                                              <p:pRg st="2" end="2"/>
                                            </p:txEl>
                                          </p:spTgt>
                                        </p:tgtEl>
                                        <p:attrNameLst>
                                          <p:attrName>style.visibility</p:attrName>
                                        </p:attrNameLst>
                                      </p:cBhvr>
                                      <p:to>
                                        <p:strVal val="visible"/>
                                      </p:to>
                                    </p:set>
                                    <p:anim calcmode="lin" valueType="num">
                                      <p:cBhvr>
                                        <p:cTn id="25" dur="500" fill="hold"/>
                                        <p:tgtEl>
                                          <p:spTgt spid="137219">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37219">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37219">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37219">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37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A2176F0-AFB6-42E8-85B9-25D2F5DD095D}" type="slidenum">
              <a:rPr lang="ar-SA" b="0"/>
              <a:pPr eaLnBrk="1" hangingPunct="1"/>
              <a:t>145</a:t>
            </a:fld>
            <a:endParaRPr lang="en-US" b="0"/>
          </a:p>
        </p:txBody>
      </p:sp>
      <p:sp>
        <p:nvSpPr>
          <p:cNvPr id="138242" name="Rectangle 2"/>
          <p:cNvSpPr>
            <a:spLocks noGrp="1" noChangeArrowheads="1"/>
          </p:cNvSpPr>
          <p:nvPr>
            <p:ph type="title"/>
          </p:nvPr>
        </p:nvSpPr>
        <p:spPr/>
        <p:txBody>
          <a:bodyPr/>
          <a:lstStyle/>
          <a:p>
            <a:pPr eaLnBrk="1" hangingPunct="1"/>
            <a:r>
              <a:rPr lang="fa-IR" altLang="zh-CN" b="1" smtClean="0"/>
              <a:t>معایب بر آورد بیشتر از میزان واقعی تقاضا</a:t>
            </a:r>
            <a:endParaRPr lang="en-US" b="1" smtClean="0"/>
          </a:p>
        </p:txBody>
      </p:sp>
      <p:sp>
        <p:nvSpPr>
          <p:cNvPr id="138243" name="Rectangle 3"/>
          <p:cNvSpPr>
            <a:spLocks noGrp="1" noChangeArrowheads="1"/>
          </p:cNvSpPr>
          <p:nvPr>
            <p:ph type="body" idx="1"/>
          </p:nvPr>
        </p:nvSpPr>
        <p:spPr/>
        <p:txBody>
          <a:bodyPr/>
          <a:lstStyle/>
          <a:p>
            <a:pPr indent="277813" eaLnBrk="1" hangingPunct="1">
              <a:lnSpc>
                <a:spcPct val="150000"/>
              </a:lnSpc>
              <a:buFontTx/>
              <a:buBlip>
                <a:blip r:embed="rId2"/>
              </a:buBlip>
            </a:pPr>
            <a:r>
              <a:rPr lang="fa-IR" altLang="zh-CN" sz="2400" smtClean="0"/>
              <a:t>افزایش نامطلوب هزینه ها و نهایتاً کاهش سود شرکت.</a:t>
            </a:r>
          </a:p>
          <a:p>
            <a:pPr indent="277813" eaLnBrk="1" hangingPunct="1">
              <a:lnSpc>
                <a:spcPct val="150000"/>
              </a:lnSpc>
              <a:buFontTx/>
              <a:buBlip>
                <a:blip r:embed="rId2"/>
              </a:buBlip>
            </a:pPr>
            <a:r>
              <a:rPr lang="fa-IR" altLang="zh-CN" sz="2400" smtClean="0"/>
              <a:t>نارضایتی کارکنان به جهت کاهش دریافتها که نتیجه اجباری کاهش سود شرکت می باشد.</a:t>
            </a:r>
          </a:p>
          <a:p>
            <a:pPr indent="277813" eaLnBrk="1" hangingPunct="1">
              <a:lnSpc>
                <a:spcPct val="150000"/>
              </a:lnSpc>
              <a:buFontTx/>
              <a:buBlip>
                <a:blip r:embed="rId2"/>
              </a:buBlip>
            </a:pPr>
            <a:r>
              <a:rPr lang="fa-IR" altLang="zh-CN" sz="2400" smtClean="0"/>
              <a:t>نارضایتی مشتریان به خاطر کاهش خدمات و سرویس دهی شرکت که در راستای پوشش دادن هزینه های غیر واقعی به صورت اجباری صورت می گیرد.</a:t>
            </a:r>
          </a:p>
          <a:p>
            <a:pPr indent="277813" eaLnBrk="1" hangingPunct="1">
              <a:lnSpc>
                <a:spcPct val="150000"/>
              </a:lnSpc>
              <a:buFontTx/>
              <a:buBlip>
                <a:blip r:embed="rId2"/>
              </a:buBlip>
            </a:pPr>
            <a:r>
              <a:rPr lang="fa-IR" altLang="zh-CN" sz="2400" smtClean="0"/>
              <a:t>عدم سرمایه گذاری برای توسعه و گسترش شرکت به خاطرکمبود نقدینگی و معضلات ناشی از آن.</a:t>
            </a:r>
            <a:endParaRPr lang="en-US" sz="2400"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p:cTn id="7" dur="500" fill="hold"/>
                                        <p:tgtEl>
                                          <p:spTgt spid="13824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824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824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824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138242"/>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138243">
                                            <p:txEl>
                                              <p:pRg st="0" end="0"/>
                                            </p:txEl>
                                          </p:spTgt>
                                        </p:tgtEl>
                                        <p:attrNameLst>
                                          <p:attrName>style.visibility</p:attrName>
                                        </p:attrNameLst>
                                      </p:cBhvr>
                                      <p:to>
                                        <p:strVal val="visible"/>
                                      </p:to>
                                    </p:set>
                                    <p:anim calcmode="lin" valueType="num">
                                      <p:cBhvr>
                                        <p:cTn id="17" dur="500" fill="hold"/>
                                        <p:tgtEl>
                                          <p:spTgt spid="13824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38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8243">
                                            <p:txEl>
                                              <p:pRg st="1" end="1"/>
                                            </p:txEl>
                                          </p:spTgt>
                                        </p:tgtEl>
                                        <p:attrNameLst>
                                          <p:attrName>style.visibility</p:attrName>
                                        </p:attrNameLst>
                                      </p:cBhvr>
                                      <p:to>
                                        <p:strVal val="visible"/>
                                      </p:to>
                                    </p:set>
                                    <p:anim calcmode="lin" valueType="num">
                                      <p:cBhvr>
                                        <p:cTn id="23" dur="500" fill="hold"/>
                                        <p:tgtEl>
                                          <p:spTgt spid="13824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382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38243">
                                            <p:txEl>
                                              <p:pRg st="2" end="2"/>
                                            </p:txEl>
                                          </p:spTgt>
                                        </p:tgtEl>
                                        <p:attrNameLst>
                                          <p:attrName>style.visibility</p:attrName>
                                        </p:attrNameLst>
                                      </p:cBhvr>
                                      <p:to>
                                        <p:strVal val="visible"/>
                                      </p:to>
                                    </p:set>
                                    <p:anim calcmode="lin" valueType="num">
                                      <p:cBhvr>
                                        <p:cTn id="29" dur="500" fill="hold"/>
                                        <p:tgtEl>
                                          <p:spTgt spid="13824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382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38243">
                                            <p:txEl>
                                              <p:pRg st="3" end="3"/>
                                            </p:txEl>
                                          </p:spTgt>
                                        </p:tgtEl>
                                        <p:attrNameLst>
                                          <p:attrName>style.visibility</p:attrName>
                                        </p:attrNameLst>
                                      </p:cBhvr>
                                      <p:to>
                                        <p:strVal val="visible"/>
                                      </p:to>
                                    </p:set>
                                    <p:anim calcmode="lin" valueType="num">
                                      <p:cBhvr>
                                        <p:cTn id="35" dur="500" fill="hold"/>
                                        <p:tgtEl>
                                          <p:spTgt spid="13824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3824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2" grpId="1"/>
      <p:bldP spid="13824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A6A2CDC-6FCB-4B8B-A461-395304065E34}" type="slidenum">
              <a:rPr lang="ar-SA" b="0"/>
              <a:pPr eaLnBrk="1" hangingPunct="1"/>
              <a:t>146</a:t>
            </a:fld>
            <a:endParaRPr lang="en-US" b="0"/>
          </a:p>
        </p:txBody>
      </p:sp>
      <p:sp>
        <p:nvSpPr>
          <p:cNvPr id="147459" name="Rectangle 2"/>
          <p:cNvSpPr>
            <a:spLocks noGrp="1" noChangeArrowheads="1"/>
          </p:cNvSpPr>
          <p:nvPr>
            <p:ph type="title"/>
          </p:nvPr>
        </p:nvSpPr>
        <p:spPr/>
        <p:txBody>
          <a:bodyPr/>
          <a:lstStyle/>
          <a:p>
            <a:pPr eaLnBrk="1" hangingPunct="1"/>
            <a:r>
              <a:rPr lang="fa-IR" altLang="zh-CN" b="1" smtClean="0"/>
              <a:t>تعریف فروش</a:t>
            </a:r>
            <a:endParaRPr lang="en-US" b="1" smtClean="0"/>
          </a:p>
        </p:txBody>
      </p:sp>
      <p:sp>
        <p:nvSpPr>
          <p:cNvPr id="139267" name="Rectangle 3"/>
          <p:cNvSpPr>
            <a:spLocks noGrp="1" noChangeArrowheads="1"/>
          </p:cNvSpPr>
          <p:nvPr>
            <p:ph type="body" idx="1"/>
          </p:nvPr>
        </p:nvSpPr>
        <p:spPr/>
        <p:txBody>
          <a:bodyPr/>
          <a:lstStyle/>
          <a:p>
            <a:pPr eaLnBrk="1" hangingPunct="1">
              <a:lnSpc>
                <a:spcPct val="200000"/>
              </a:lnSpc>
              <a:buFontTx/>
              <a:buNone/>
            </a:pPr>
            <a:r>
              <a:rPr lang="fa-IR" altLang="zh-CN" sz="2800" smtClean="0"/>
              <a:t>فروش عبارت است از فرآیندی که در مرحله اول آن فروشنده نیازها و خواسته های مشتری را شناسایی نموده و در مرحله بعدی به ارائه راه حل مناسب جهت رفع نیاز اقدام نموده و در مرحله آخر نظر مساعد مشتری را برای قبول راه حل جلب می نماید.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checkerboard(across)">
                                      <p:cBhvr>
                                        <p:cTn id="7" dur="500"/>
                                        <p:tgtEl>
                                          <p:spTgt spid="139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299C45B-ECE6-459C-A92E-5C69635E96DF}" type="slidenum">
              <a:rPr lang="ar-SA" b="0"/>
              <a:pPr eaLnBrk="1" hangingPunct="1"/>
              <a:t>147</a:t>
            </a:fld>
            <a:endParaRPr lang="en-US" b="0"/>
          </a:p>
        </p:txBody>
      </p:sp>
      <p:sp>
        <p:nvSpPr>
          <p:cNvPr id="148483" name="Rectangle 2"/>
          <p:cNvSpPr>
            <a:spLocks noGrp="1" noChangeArrowheads="1"/>
          </p:cNvSpPr>
          <p:nvPr>
            <p:ph type="title"/>
          </p:nvPr>
        </p:nvSpPr>
        <p:spPr/>
        <p:txBody>
          <a:bodyPr/>
          <a:lstStyle/>
          <a:p>
            <a:pPr eaLnBrk="1" hangingPunct="1"/>
            <a:r>
              <a:rPr lang="fa-IR" altLang="zh-CN" b="1" smtClean="0"/>
              <a:t>سهم بازار و انواع آن</a:t>
            </a:r>
            <a:endParaRPr lang="en-US" b="1" smtClean="0"/>
          </a:p>
        </p:txBody>
      </p:sp>
      <p:sp>
        <p:nvSpPr>
          <p:cNvPr id="140291" name="Rectangle 3"/>
          <p:cNvSpPr>
            <a:spLocks noGrp="1" noChangeArrowheads="1"/>
          </p:cNvSpPr>
          <p:nvPr>
            <p:ph type="body" idx="1"/>
          </p:nvPr>
        </p:nvSpPr>
        <p:spPr/>
        <p:txBody>
          <a:bodyPr/>
          <a:lstStyle/>
          <a:p>
            <a:pPr eaLnBrk="1" hangingPunct="1">
              <a:lnSpc>
                <a:spcPct val="200000"/>
              </a:lnSpc>
              <a:buFontTx/>
              <a:buNone/>
            </a:pPr>
            <a:r>
              <a:rPr lang="fa-IR" altLang="zh-CN" smtClean="0"/>
              <a:t>منظور از سهم بازار بخشی از کل بازار است ک مؤسسه مورد نظر ما آنرا به خودش اختصاص داده و برنامه های بازاریابی خود را در راستای رفع نیازهای آن بخش تهیه، تنظیم و اجرا می نماید.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dissolve">
                                      <p:cBhvr>
                                        <p:cTn id="7" dur="500"/>
                                        <p:tgtEl>
                                          <p:spTgt spid="140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0B11EE1-6EEE-4467-B781-BA9444D33623}" type="slidenum">
              <a:rPr lang="ar-SA" b="0"/>
              <a:pPr eaLnBrk="1" hangingPunct="1"/>
              <a:t>148</a:t>
            </a:fld>
            <a:endParaRPr lang="en-US" b="0"/>
          </a:p>
        </p:txBody>
      </p:sp>
      <p:sp>
        <p:nvSpPr>
          <p:cNvPr id="141314" name="Rectangle 2"/>
          <p:cNvSpPr>
            <a:spLocks noGrp="1" noChangeArrowheads="1"/>
          </p:cNvSpPr>
          <p:nvPr>
            <p:ph type="title"/>
          </p:nvPr>
        </p:nvSpPr>
        <p:spPr/>
        <p:txBody>
          <a:bodyPr/>
          <a:lstStyle/>
          <a:p>
            <a:pPr eaLnBrk="1" hangingPunct="1"/>
            <a:r>
              <a:rPr lang="fa-IR" altLang="zh-CN" b="1" smtClean="0"/>
              <a:t>بازار بالقوه</a:t>
            </a:r>
            <a:endParaRPr lang="en-US" b="1" smtClean="0"/>
          </a:p>
        </p:txBody>
      </p:sp>
      <p:sp>
        <p:nvSpPr>
          <p:cNvPr id="141315"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ویژگیهای خریداران بازار شامل موارد زیر می شود:</a:t>
            </a:r>
          </a:p>
          <a:p>
            <a:pPr eaLnBrk="1" hangingPunct="1">
              <a:buFontTx/>
              <a:buNone/>
            </a:pPr>
            <a:endParaRPr lang="fa-IR" altLang="zh-CN" smtClean="0">
              <a:solidFill>
                <a:srgbClr val="CC3300"/>
              </a:solidFill>
            </a:endParaRPr>
          </a:p>
          <a:p>
            <a:pPr eaLnBrk="1" hangingPunct="1">
              <a:lnSpc>
                <a:spcPct val="135000"/>
              </a:lnSpc>
              <a:buFontTx/>
              <a:buAutoNum type="arabicPeriod"/>
            </a:pPr>
            <a:r>
              <a:rPr lang="fa-IR" altLang="zh-CN" smtClean="0"/>
              <a:t>به کالا نیاز داشته باشند</a:t>
            </a:r>
          </a:p>
          <a:p>
            <a:pPr eaLnBrk="1" hangingPunct="1">
              <a:lnSpc>
                <a:spcPct val="135000"/>
              </a:lnSpc>
              <a:buFontTx/>
              <a:buAutoNum type="arabicPeriod"/>
            </a:pPr>
            <a:r>
              <a:rPr lang="fa-IR" altLang="zh-CN" smtClean="0"/>
              <a:t>به خرید کالا علاقمند باشند</a:t>
            </a:r>
          </a:p>
          <a:p>
            <a:pPr eaLnBrk="1" hangingPunct="1">
              <a:lnSpc>
                <a:spcPct val="135000"/>
              </a:lnSpc>
              <a:buFontTx/>
              <a:buAutoNum type="arabicPeriod"/>
            </a:pPr>
            <a:r>
              <a:rPr lang="fa-IR" altLang="zh-CN" smtClean="0"/>
              <a:t>درآمد یا پول لازم را برای خرید کالا داشته باشند</a:t>
            </a:r>
          </a:p>
          <a:p>
            <a:pPr eaLnBrk="1" hangingPunct="1">
              <a:lnSpc>
                <a:spcPct val="135000"/>
              </a:lnSpc>
              <a:buFontTx/>
              <a:buAutoNum type="arabicPeriod"/>
            </a:pPr>
            <a:r>
              <a:rPr lang="fa-IR" altLang="zh-CN" smtClean="0"/>
              <a:t>به کالای مورد نظرشان دسترسی داشته باشند.</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500" fill="hold"/>
                                        <p:tgtEl>
                                          <p:spTgt spid="1413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13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13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131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41315">
                                            <p:txEl>
                                              <p:pRg st="0" end="0"/>
                                            </p:txEl>
                                          </p:spTgt>
                                        </p:tgtEl>
                                        <p:attrNameLst>
                                          <p:attrName>style.visibility</p:attrName>
                                        </p:attrNameLst>
                                      </p:cBhvr>
                                      <p:to>
                                        <p:strVal val="visible"/>
                                      </p:to>
                                    </p:set>
                                    <p:anim calcmode="lin" valueType="num">
                                      <p:cBhvr>
                                        <p:cTn id="15" dur="500" fill="hold"/>
                                        <p:tgtEl>
                                          <p:spTgt spid="14131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4131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4131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41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41315">
                                            <p:txEl>
                                              <p:pRg st="2" end="2"/>
                                            </p:txEl>
                                          </p:spTgt>
                                        </p:tgtEl>
                                        <p:attrNameLst>
                                          <p:attrName>style.visibility</p:attrName>
                                        </p:attrNameLst>
                                      </p:cBhvr>
                                      <p:to>
                                        <p:strVal val="visible"/>
                                      </p:to>
                                    </p:set>
                                    <p:anim calcmode="lin" valueType="num">
                                      <p:cBhvr>
                                        <p:cTn id="23" dur="500" fill="hold"/>
                                        <p:tgtEl>
                                          <p:spTgt spid="14131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4131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4131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41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41315">
                                            <p:txEl>
                                              <p:pRg st="3" end="3"/>
                                            </p:txEl>
                                          </p:spTgt>
                                        </p:tgtEl>
                                        <p:attrNameLst>
                                          <p:attrName>style.visibility</p:attrName>
                                        </p:attrNameLst>
                                      </p:cBhvr>
                                      <p:to>
                                        <p:strVal val="visible"/>
                                      </p:to>
                                    </p:set>
                                    <p:anim calcmode="lin" valueType="num">
                                      <p:cBhvr>
                                        <p:cTn id="31" dur="500" fill="hold"/>
                                        <p:tgtEl>
                                          <p:spTgt spid="14131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4131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4131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41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41315">
                                            <p:txEl>
                                              <p:pRg st="4" end="4"/>
                                            </p:txEl>
                                          </p:spTgt>
                                        </p:tgtEl>
                                        <p:attrNameLst>
                                          <p:attrName>style.visibility</p:attrName>
                                        </p:attrNameLst>
                                      </p:cBhvr>
                                      <p:to>
                                        <p:strVal val="visible"/>
                                      </p:to>
                                    </p:set>
                                    <p:anim calcmode="lin" valueType="num">
                                      <p:cBhvr>
                                        <p:cTn id="39" dur="500" fill="hold"/>
                                        <p:tgtEl>
                                          <p:spTgt spid="14131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4131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4131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41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41315">
                                            <p:txEl>
                                              <p:pRg st="5" end="5"/>
                                            </p:txEl>
                                          </p:spTgt>
                                        </p:tgtEl>
                                        <p:attrNameLst>
                                          <p:attrName>style.visibility</p:attrName>
                                        </p:attrNameLst>
                                      </p:cBhvr>
                                      <p:to>
                                        <p:strVal val="visible"/>
                                      </p:to>
                                    </p:set>
                                    <p:anim calcmode="lin" valueType="num">
                                      <p:cBhvr>
                                        <p:cTn id="47" dur="500" fill="hold"/>
                                        <p:tgtEl>
                                          <p:spTgt spid="14131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4131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4131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413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build="p"/>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8F5EE6E-A426-48C7-92A3-4ED8BB1FB01B}" type="slidenum">
              <a:rPr lang="ar-SA" b="0"/>
              <a:pPr eaLnBrk="1" hangingPunct="1"/>
              <a:t>149</a:t>
            </a:fld>
            <a:endParaRPr lang="en-US" b="0"/>
          </a:p>
        </p:txBody>
      </p:sp>
      <p:sp>
        <p:nvSpPr>
          <p:cNvPr id="142338" name="Rectangle 2"/>
          <p:cNvSpPr>
            <a:spLocks noGrp="1" noChangeArrowheads="1"/>
          </p:cNvSpPr>
          <p:nvPr>
            <p:ph type="title"/>
          </p:nvPr>
        </p:nvSpPr>
        <p:spPr/>
        <p:txBody>
          <a:bodyPr/>
          <a:lstStyle/>
          <a:p>
            <a:pPr eaLnBrk="1" hangingPunct="1"/>
            <a:r>
              <a:rPr lang="fa-IR" altLang="zh-CN" smtClean="0"/>
              <a:t>مدلهای پیش بینی</a:t>
            </a:r>
            <a:endParaRPr lang="en-US" smtClean="0"/>
          </a:p>
        </p:txBody>
      </p:sp>
      <p:sp>
        <p:nvSpPr>
          <p:cNvPr id="142339" name="Rectangle 3"/>
          <p:cNvSpPr>
            <a:spLocks noGrp="1" noChangeArrowheads="1"/>
          </p:cNvSpPr>
          <p:nvPr>
            <p:ph type="body" idx="1"/>
          </p:nvPr>
        </p:nvSpPr>
        <p:spPr/>
        <p:txBody>
          <a:bodyPr/>
          <a:lstStyle/>
          <a:p>
            <a:pPr indent="457200" eaLnBrk="1" hangingPunct="1">
              <a:lnSpc>
                <a:spcPct val="300000"/>
              </a:lnSpc>
              <a:buFontTx/>
              <a:buBlip>
                <a:blip r:embed="rId2"/>
              </a:buBlip>
            </a:pPr>
            <a:r>
              <a:rPr lang="fa-IR" altLang="zh-CN" smtClean="0"/>
              <a:t>مدلهای کمی     </a:t>
            </a:r>
          </a:p>
          <a:p>
            <a:pPr indent="457200" eaLnBrk="1" hangingPunct="1">
              <a:lnSpc>
                <a:spcPct val="300000"/>
              </a:lnSpc>
              <a:buFontTx/>
              <a:buBlip>
                <a:blip r:embed="rId2"/>
              </a:buBlip>
            </a:pPr>
            <a:r>
              <a:rPr lang="fa-IR" altLang="zh-CN" smtClean="0"/>
              <a:t>مدلهای کیفی</a:t>
            </a:r>
            <a:endParaRPr lang="en-US" smtClean="0"/>
          </a:p>
          <a:p>
            <a:pPr indent="457200" eaLnBrk="1" hangingPunct="1">
              <a:lnSpc>
                <a:spcPct val="300000"/>
              </a:lnSpc>
              <a:buFontTx/>
              <a:buAutoNum type="arabicPeriod"/>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2000"/>
                                        <p:tgtEl>
                                          <p:spTgt spid="142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fade">
                                      <p:cBhvr>
                                        <p:cTn id="12" dur="2000"/>
                                        <p:tgtEl>
                                          <p:spTgt spid="142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339">
                                            <p:txEl>
                                              <p:pRg st="1" end="1"/>
                                            </p:txEl>
                                          </p:spTgt>
                                        </p:tgtEl>
                                        <p:attrNameLst>
                                          <p:attrName>style.visibility</p:attrName>
                                        </p:attrNameLst>
                                      </p:cBhvr>
                                      <p:to>
                                        <p:strVal val="visible"/>
                                      </p:to>
                                    </p:set>
                                    <p:animEffect transition="in" filter="fade">
                                      <p:cBhvr>
                                        <p:cTn id="17" dur="2000"/>
                                        <p:tgtEl>
                                          <p:spTgt spid="142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0DD4346-2DCE-48CE-8495-227A5D54C8BC}" type="slidenum">
              <a:rPr lang="ar-SA" b="0"/>
              <a:pPr eaLnBrk="1" hangingPunct="1"/>
              <a:t>15</a:t>
            </a:fld>
            <a:endParaRPr lang="en-US" b="0"/>
          </a:p>
        </p:txBody>
      </p:sp>
      <p:sp>
        <p:nvSpPr>
          <p:cNvPr id="13315" name="Rectangle 2"/>
          <p:cNvSpPr>
            <a:spLocks noGrp="1" noChangeArrowheads="1"/>
          </p:cNvSpPr>
          <p:nvPr>
            <p:ph type="title"/>
          </p:nvPr>
        </p:nvSpPr>
        <p:spPr/>
        <p:txBody>
          <a:bodyPr/>
          <a:lstStyle/>
          <a:p>
            <a:pPr eaLnBrk="1" hangingPunct="1"/>
            <a:r>
              <a:rPr lang="fa-IR" altLang="zh-CN" b="1" smtClean="0"/>
              <a:t>تقاضا</a:t>
            </a:r>
            <a:endParaRPr lang="en-US" b="1" smtClean="0"/>
          </a:p>
        </p:txBody>
      </p:sp>
      <p:sp>
        <p:nvSpPr>
          <p:cNvPr id="12291" name="Rectangle 3"/>
          <p:cNvSpPr>
            <a:spLocks noGrp="1" noChangeArrowheads="1"/>
          </p:cNvSpPr>
          <p:nvPr>
            <p:ph type="body" idx="1"/>
          </p:nvPr>
        </p:nvSpPr>
        <p:spPr/>
        <p:txBody>
          <a:bodyPr/>
          <a:lstStyle/>
          <a:p>
            <a:pPr algn="ctr" eaLnBrk="1" hangingPunct="1">
              <a:buFontTx/>
              <a:buNone/>
            </a:pPr>
            <a:endParaRPr lang="fa-IR" altLang="zh-CN" smtClean="0"/>
          </a:p>
          <a:p>
            <a:pPr algn="ctr" eaLnBrk="1" hangingPunct="1">
              <a:lnSpc>
                <a:spcPct val="200000"/>
              </a:lnSpc>
              <a:buFontTx/>
              <a:buNone/>
            </a:pPr>
            <a:r>
              <a:rPr lang="fa-IR" altLang="zh-CN" smtClean="0"/>
              <a:t>سومین مفهوم اساسی بازاریابی،تقاضای افراد به کالاها و خدمات است.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p:cTn id="7" dur="500" fill="hold"/>
                                        <p:tgtEl>
                                          <p:spTgt spid="12291">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12291">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12291">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12291">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4C6BB62-AD70-4810-AAF1-4A5C9CCE412B}" type="slidenum">
              <a:rPr lang="ar-SA" b="0"/>
              <a:pPr eaLnBrk="1" hangingPunct="1"/>
              <a:t>150</a:t>
            </a:fld>
            <a:endParaRPr lang="en-US" b="0"/>
          </a:p>
        </p:txBody>
      </p:sp>
      <p:sp>
        <p:nvSpPr>
          <p:cNvPr id="151555" name="Rectangle 2"/>
          <p:cNvSpPr>
            <a:spLocks noGrp="1" noChangeArrowheads="1"/>
          </p:cNvSpPr>
          <p:nvPr>
            <p:ph type="title"/>
          </p:nvPr>
        </p:nvSpPr>
        <p:spPr/>
        <p:txBody>
          <a:bodyPr/>
          <a:lstStyle/>
          <a:p>
            <a:pPr eaLnBrk="1" hangingPunct="1"/>
            <a:r>
              <a:rPr lang="fa-IR" altLang="zh-CN" b="1" smtClean="0"/>
              <a:t>مدلهای کمی</a:t>
            </a:r>
            <a:endParaRPr lang="en-US" b="1" smtClean="0"/>
          </a:p>
        </p:txBody>
      </p:sp>
      <p:sp>
        <p:nvSpPr>
          <p:cNvPr id="143363" name="Rectangle 3"/>
          <p:cNvSpPr>
            <a:spLocks noGrp="1" noChangeArrowheads="1"/>
          </p:cNvSpPr>
          <p:nvPr>
            <p:ph type="body" idx="1"/>
          </p:nvPr>
        </p:nvSpPr>
        <p:spPr/>
        <p:txBody>
          <a:bodyPr/>
          <a:lstStyle/>
          <a:p>
            <a:pPr eaLnBrk="1" hangingPunct="1">
              <a:lnSpc>
                <a:spcPct val="150000"/>
              </a:lnSpc>
              <a:buFontTx/>
              <a:buNone/>
            </a:pPr>
            <a:r>
              <a:rPr lang="fa-IR" altLang="zh-CN" smtClean="0"/>
              <a:t>شامل مدل پیش بینی بدون تغییر، مدل پیش بینی با درصد تغییر، مدل پیش بینی میانگین متحرک ساده، مدل پیش بینی میانگین متحرک موزون، مدل پیش بینی نمو هموار ساده، مدل نمو هموار هلت ـ وینترز، مدل پیش بینی باکس و جنکینز، مدل های پیش بینی اقتصاد سنجی.</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slide(fromTop)">
                                      <p:cBhvr>
                                        <p:cTn id="7" dur="500"/>
                                        <p:tgtEl>
                                          <p:spTgt spid="143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4DB400D-48C3-4860-B574-2302ECF98F67}" type="slidenum">
              <a:rPr lang="ar-SA" b="0"/>
              <a:pPr eaLnBrk="1" hangingPunct="1"/>
              <a:t>151</a:t>
            </a:fld>
            <a:endParaRPr lang="en-US" b="0"/>
          </a:p>
        </p:txBody>
      </p:sp>
      <p:sp>
        <p:nvSpPr>
          <p:cNvPr id="152579" name="Rectangle 2"/>
          <p:cNvSpPr>
            <a:spLocks noGrp="1" noChangeArrowheads="1"/>
          </p:cNvSpPr>
          <p:nvPr>
            <p:ph type="title"/>
          </p:nvPr>
        </p:nvSpPr>
        <p:spPr/>
        <p:txBody>
          <a:bodyPr/>
          <a:lstStyle/>
          <a:p>
            <a:pPr eaLnBrk="1" hangingPunct="1"/>
            <a:r>
              <a:rPr lang="fa-IR" altLang="zh-CN" b="1" smtClean="0"/>
              <a:t> مدلهای کیفی</a:t>
            </a:r>
            <a:endParaRPr lang="en-US" b="1" smtClean="0"/>
          </a:p>
        </p:txBody>
      </p:sp>
      <p:sp>
        <p:nvSpPr>
          <p:cNvPr id="144387" name="Rectangle 3"/>
          <p:cNvSpPr>
            <a:spLocks noGrp="1" noChangeArrowheads="1"/>
          </p:cNvSpPr>
          <p:nvPr>
            <p:ph type="body" idx="1"/>
          </p:nvPr>
        </p:nvSpPr>
        <p:spPr/>
        <p:txBody>
          <a:bodyPr/>
          <a:lstStyle/>
          <a:p>
            <a:pPr eaLnBrk="1" hangingPunct="1">
              <a:lnSpc>
                <a:spcPct val="150000"/>
              </a:lnSpc>
              <a:buFontTx/>
              <a:buNone/>
            </a:pPr>
            <a:r>
              <a:rPr lang="fa-IR" altLang="zh-CN" smtClean="0"/>
              <a:t>مدل یا روش دلفی، مدل استفاده از نقطه نظرات هیئت مدیران، مدل بررسی نقطه نظرات پرسنل بخش فروش، مدل بررسی قصد خریداران، مدل شبیه سازی آزمایش بازار، مدل تست بازار و مدلهای تلفیقی که رویکرد فعلی اکثر موسسات برای پیش بینی فروش بوده و برای روشهای کمی نیز قابل استفاده نیز است.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wedge">
                                      <p:cBhvr>
                                        <p:cTn id="7" dur="2000"/>
                                        <p:tgtEl>
                                          <p:spTgt spid="144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49D0AA8-7BCB-4185-A5DD-647671C42294}" type="slidenum">
              <a:rPr lang="ar-SA" b="0"/>
              <a:pPr eaLnBrk="1" hangingPunct="1"/>
              <a:t>152</a:t>
            </a:fld>
            <a:endParaRPr lang="en-US" b="0"/>
          </a:p>
        </p:txBody>
      </p:sp>
      <p:sp>
        <p:nvSpPr>
          <p:cNvPr id="153603" name="Rectangle 2"/>
          <p:cNvSpPr>
            <a:spLocks noGrp="1" noChangeArrowheads="1"/>
          </p:cNvSpPr>
          <p:nvPr>
            <p:ph type="title"/>
          </p:nvPr>
        </p:nvSpPr>
        <p:spPr/>
        <p:txBody>
          <a:bodyPr/>
          <a:lstStyle/>
          <a:p>
            <a:pPr eaLnBrk="1" hangingPunct="1"/>
            <a:r>
              <a:rPr lang="fa-IR" altLang="zh-CN" b="1" smtClean="0"/>
              <a:t>روش استفاده از نقطه نظرات فروشندگان</a:t>
            </a:r>
            <a:endParaRPr lang="en-US" b="1" smtClean="0"/>
          </a:p>
        </p:txBody>
      </p:sp>
      <p:sp>
        <p:nvSpPr>
          <p:cNvPr id="145411" name="Rectangle 3"/>
          <p:cNvSpPr>
            <a:spLocks noGrp="1" noChangeArrowheads="1"/>
          </p:cNvSpPr>
          <p:nvPr>
            <p:ph type="body" idx="1"/>
          </p:nvPr>
        </p:nvSpPr>
        <p:spPr/>
        <p:txBody>
          <a:bodyPr/>
          <a:lstStyle/>
          <a:p>
            <a:pPr eaLnBrk="1" hangingPunct="1">
              <a:lnSpc>
                <a:spcPct val="150000"/>
              </a:lnSpc>
              <a:buFontTx/>
              <a:buNone/>
            </a:pPr>
            <a:r>
              <a:rPr lang="fa-IR" altLang="zh-CN" smtClean="0"/>
              <a:t>یکی دیگر از مدلهای کیفی پیش بینی استفاده از نظریات پرسنل فروش توسط شرکتها می باشد که در این حالت مؤسسات از فروشندگان خود می خواهند تا در منطقه تحت فعالیت خود به پیش بینی میزان فروش محصولی که می فروشند،بپردازند.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heel(4)">
                                      <p:cBhvr>
                                        <p:cTn id="7" dur="1000"/>
                                        <p:tgtEl>
                                          <p:spTgt spid="145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9B97662-D580-4325-A290-FC506B66E26C}" type="slidenum">
              <a:rPr lang="ar-SA" b="0"/>
              <a:pPr eaLnBrk="1" hangingPunct="1"/>
              <a:t>153</a:t>
            </a:fld>
            <a:endParaRPr lang="en-US" b="0"/>
          </a:p>
        </p:txBody>
      </p:sp>
      <p:sp>
        <p:nvSpPr>
          <p:cNvPr id="146434" name="Rectangle 2"/>
          <p:cNvSpPr>
            <a:spLocks noGrp="1" noChangeArrowheads="1"/>
          </p:cNvSpPr>
          <p:nvPr>
            <p:ph type="title"/>
          </p:nvPr>
        </p:nvSpPr>
        <p:spPr/>
        <p:txBody>
          <a:bodyPr/>
          <a:lstStyle/>
          <a:p>
            <a:pPr eaLnBrk="1" hangingPunct="1"/>
            <a:r>
              <a:rPr lang="fa-IR" altLang="zh-CN" smtClean="0"/>
              <a:t>محاسن استفاده از نقطه نظر فروشندگان</a:t>
            </a:r>
            <a:endParaRPr lang="en-US" smtClean="0"/>
          </a:p>
        </p:txBody>
      </p:sp>
      <p:sp>
        <p:nvSpPr>
          <p:cNvPr id="146435" name="Rectangle 3"/>
          <p:cNvSpPr>
            <a:spLocks noGrp="1" noChangeArrowheads="1"/>
          </p:cNvSpPr>
          <p:nvPr>
            <p:ph type="body" idx="1"/>
          </p:nvPr>
        </p:nvSpPr>
        <p:spPr/>
        <p:txBody>
          <a:bodyPr/>
          <a:lstStyle/>
          <a:p>
            <a:pPr eaLnBrk="1" hangingPunct="1">
              <a:lnSpc>
                <a:spcPct val="80000"/>
              </a:lnSpc>
              <a:buFontTx/>
              <a:buBlip>
                <a:blip r:embed="rId2"/>
              </a:buBlip>
            </a:pPr>
            <a:r>
              <a:rPr lang="fa-IR" altLang="zh-CN" sz="2800" smtClean="0"/>
              <a:t>پیش بینی دقیقتر به دلیل آشنایی بیشتر فروشندگان با خریداران و روند تحولات بازار</a:t>
            </a:r>
          </a:p>
          <a:p>
            <a:pPr eaLnBrk="1" hangingPunct="1">
              <a:lnSpc>
                <a:spcPct val="80000"/>
              </a:lnSpc>
              <a:buFontTx/>
              <a:buBlip>
                <a:blip r:embed="rId2"/>
              </a:buBlip>
            </a:pPr>
            <a:endParaRPr lang="fa-IR" altLang="zh-CN" sz="2800" smtClean="0"/>
          </a:p>
          <a:p>
            <a:pPr eaLnBrk="1" hangingPunct="1">
              <a:lnSpc>
                <a:spcPct val="80000"/>
              </a:lnSpc>
              <a:buFontTx/>
              <a:buBlip>
                <a:blip r:embed="rId2"/>
              </a:buBlip>
            </a:pPr>
            <a:r>
              <a:rPr lang="fa-IR" altLang="zh-CN" sz="2800" smtClean="0"/>
              <a:t>تقویت اعتماد به نفس فروشندگان و ایجاد انگیزش در آنان به دلیل مشارکت در برنامه های شرکت</a:t>
            </a:r>
          </a:p>
          <a:p>
            <a:pPr eaLnBrk="1" hangingPunct="1">
              <a:lnSpc>
                <a:spcPct val="80000"/>
              </a:lnSpc>
              <a:buFontTx/>
              <a:buBlip>
                <a:blip r:embed="rId2"/>
              </a:buBlip>
            </a:pPr>
            <a:endParaRPr lang="fa-IR" altLang="zh-CN" sz="2800" smtClean="0"/>
          </a:p>
          <a:p>
            <a:pPr eaLnBrk="1" hangingPunct="1">
              <a:lnSpc>
                <a:spcPct val="80000"/>
              </a:lnSpc>
              <a:buFontTx/>
              <a:buBlip>
                <a:blip r:embed="rId2"/>
              </a:buBlip>
            </a:pPr>
            <a:r>
              <a:rPr lang="fa-IR" altLang="zh-CN" sz="2800" smtClean="0"/>
              <a:t>تلاش بیشتر فروشندگان برای رسیدن به میزان فروش پیش بینی شده خودشان</a:t>
            </a:r>
          </a:p>
          <a:p>
            <a:pPr eaLnBrk="1" hangingPunct="1">
              <a:lnSpc>
                <a:spcPct val="80000"/>
              </a:lnSpc>
              <a:buFontTx/>
              <a:buBlip>
                <a:blip r:embed="rId2"/>
              </a:buBlip>
            </a:pPr>
            <a:endParaRPr lang="fa-IR" altLang="zh-CN" sz="2800" smtClean="0"/>
          </a:p>
          <a:p>
            <a:pPr eaLnBrk="1" hangingPunct="1">
              <a:lnSpc>
                <a:spcPct val="80000"/>
              </a:lnSpc>
              <a:buFontTx/>
              <a:buBlip>
                <a:blip r:embed="rId2"/>
              </a:buBlip>
            </a:pPr>
            <a:r>
              <a:rPr lang="fa-IR" altLang="zh-CN" sz="2800" smtClean="0"/>
              <a:t>ارائه پیش بینی با جزئیات بیشتر و به تفکیک نوع مشتری،نوع محصول و منطقه فروش</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p:cTn id="7" dur="500" fill="hold"/>
                                        <p:tgtEl>
                                          <p:spTgt spid="146434"/>
                                        </p:tgtEl>
                                        <p:attrNameLst>
                                          <p:attrName>ppt_w</p:attrName>
                                        </p:attrNameLst>
                                      </p:cBhvr>
                                      <p:tavLst>
                                        <p:tav tm="0">
                                          <p:val>
                                            <p:fltVal val="0"/>
                                          </p:val>
                                        </p:tav>
                                        <p:tav tm="100000">
                                          <p:val>
                                            <p:strVal val="#ppt_w"/>
                                          </p:val>
                                        </p:tav>
                                      </p:tavLst>
                                    </p:anim>
                                    <p:anim calcmode="lin" valueType="num">
                                      <p:cBhvr>
                                        <p:cTn id="8" dur="500" fill="hold"/>
                                        <p:tgtEl>
                                          <p:spTgt spid="146434"/>
                                        </p:tgtEl>
                                        <p:attrNameLst>
                                          <p:attrName>ppt_h</p:attrName>
                                        </p:attrNameLst>
                                      </p:cBhvr>
                                      <p:tavLst>
                                        <p:tav tm="0">
                                          <p:val>
                                            <p:fltVal val="0"/>
                                          </p:val>
                                        </p:tav>
                                        <p:tav tm="100000">
                                          <p:val>
                                            <p:strVal val="#ppt_h"/>
                                          </p:val>
                                        </p:tav>
                                      </p:tavLst>
                                    </p:anim>
                                    <p:animEffect transition="in" filter="fade">
                                      <p:cBhvr>
                                        <p:cTn id="9" dur="500"/>
                                        <p:tgtEl>
                                          <p:spTgt spid="146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6435">
                                            <p:txEl>
                                              <p:pRg st="0" end="0"/>
                                            </p:txEl>
                                          </p:spTgt>
                                        </p:tgtEl>
                                        <p:attrNameLst>
                                          <p:attrName>style.visibility</p:attrName>
                                        </p:attrNameLst>
                                      </p:cBhvr>
                                      <p:to>
                                        <p:strVal val="visible"/>
                                      </p:to>
                                    </p:set>
                                    <p:animEffect transition="in" filter="fade">
                                      <p:cBhvr>
                                        <p:cTn id="14" dur="1000">
                                          <p:stCondLst>
                                            <p:cond delay="0"/>
                                          </p:stCondLst>
                                        </p:cTn>
                                        <p:tgtEl>
                                          <p:spTgt spid="1464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6435">
                                            <p:txEl>
                                              <p:pRg st="2" end="2"/>
                                            </p:txEl>
                                          </p:spTgt>
                                        </p:tgtEl>
                                        <p:attrNameLst>
                                          <p:attrName>style.visibility</p:attrName>
                                        </p:attrNameLst>
                                      </p:cBhvr>
                                      <p:to>
                                        <p:strVal val="visible"/>
                                      </p:to>
                                    </p:set>
                                    <p:animEffect transition="in" filter="fade">
                                      <p:cBhvr>
                                        <p:cTn id="19" dur="1000">
                                          <p:stCondLst>
                                            <p:cond delay="0"/>
                                          </p:stCondLst>
                                        </p:cTn>
                                        <p:tgtEl>
                                          <p:spTgt spid="14643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6435">
                                            <p:txEl>
                                              <p:pRg st="4" end="4"/>
                                            </p:txEl>
                                          </p:spTgt>
                                        </p:tgtEl>
                                        <p:attrNameLst>
                                          <p:attrName>style.visibility</p:attrName>
                                        </p:attrNameLst>
                                      </p:cBhvr>
                                      <p:to>
                                        <p:strVal val="visible"/>
                                      </p:to>
                                    </p:set>
                                    <p:animEffect transition="in" filter="fade">
                                      <p:cBhvr>
                                        <p:cTn id="24" dur="1000">
                                          <p:stCondLst>
                                            <p:cond delay="0"/>
                                          </p:stCondLst>
                                        </p:cTn>
                                        <p:tgtEl>
                                          <p:spTgt spid="14643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6435">
                                            <p:txEl>
                                              <p:pRg st="6" end="6"/>
                                            </p:txEl>
                                          </p:spTgt>
                                        </p:tgtEl>
                                        <p:attrNameLst>
                                          <p:attrName>style.visibility</p:attrName>
                                        </p:attrNameLst>
                                      </p:cBhvr>
                                      <p:to>
                                        <p:strVal val="visible"/>
                                      </p:to>
                                    </p:set>
                                    <p:animEffect transition="in" filter="fade">
                                      <p:cBhvr>
                                        <p:cTn id="29" dur="1000">
                                          <p:stCondLst>
                                            <p:cond delay="0"/>
                                          </p:stCondLst>
                                        </p:cTn>
                                        <p:tgtEl>
                                          <p:spTgt spid="146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build="p"/>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274DC72-E727-4DC3-AF8B-1A2D91AC0678}" type="slidenum">
              <a:rPr lang="ar-SA" b="0"/>
              <a:pPr eaLnBrk="1" hangingPunct="1"/>
              <a:t>154</a:t>
            </a:fld>
            <a:endParaRPr lang="en-US" b="0"/>
          </a:p>
        </p:txBody>
      </p:sp>
      <p:sp>
        <p:nvSpPr>
          <p:cNvPr id="147458" name="Rectangle 2"/>
          <p:cNvSpPr>
            <a:spLocks noGrp="1" noChangeArrowheads="1"/>
          </p:cNvSpPr>
          <p:nvPr>
            <p:ph type="title"/>
          </p:nvPr>
        </p:nvSpPr>
        <p:spPr/>
        <p:txBody>
          <a:bodyPr/>
          <a:lstStyle/>
          <a:p>
            <a:pPr eaLnBrk="1" hangingPunct="1"/>
            <a:r>
              <a:rPr lang="fa-IR" altLang="zh-CN" smtClean="0"/>
              <a:t>معایب استفاده از نقطه نظرات فروشندگان</a:t>
            </a:r>
            <a:endParaRPr lang="en-US" smtClean="0"/>
          </a:p>
        </p:txBody>
      </p:sp>
      <p:sp>
        <p:nvSpPr>
          <p:cNvPr id="147459" name="Rectangle 3"/>
          <p:cNvSpPr>
            <a:spLocks noGrp="1" noChangeArrowheads="1"/>
          </p:cNvSpPr>
          <p:nvPr>
            <p:ph type="body" idx="1"/>
          </p:nvPr>
        </p:nvSpPr>
        <p:spPr/>
        <p:txBody>
          <a:bodyPr/>
          <a:lstStyle/>
          <a:p>
            <a:pPr indent="342900" eaLnBrk="1" hangingPunct="1">
              <a:buFontTx/>
              <a:buBlip>
                <a:blip r:embed="rId2"/>
              </a:buBlip>
            </a:pPr>
            <a:r>
              <a:rPr lang="fa-IR" altLang="zh-CN" smtClean="0"/>
              <a:t>تأثیرروحیات وویژگیهای شخصی فروشندگان مثل خوش بینی و بد بینی آنان بر روی برآورد انجام شده.</a:t>
            </a:r>
          </a:p>
          <a:p>
            <a:pPr indent="342900" eaLnBrk="1" hangingPunct="1">
              <a:buFontTx/>
              <a:buBlip>
                <a:blip r:embed="rId2"/>
              </a:buBlip>
            </a:pPr>
            <a:endParaRPr lang="fa-IR" altLang="zh-CN" smtClean="0"/>
          </a:p>
          <a:p>
            <a:pPr indent="342900" eaLnBrk="1" hangingPunct="1">
              <a:buFontTx/>
              <a:buBlip>
                <a:blip r:embed="rId2"/>
              </a:buBlip>
            </a:pPr>
            <a:r>
              <a:rPr lang="fa-IR" altLang="zh-CN" smtClean="0"/>
              <a:t>عدم اشراف کامل بعضی از فروشندگان برروی مسائل کلان اقتصادی، سیاسی، اجتماعی و فرهنگی و برنامه های بازاریابی شرکت و نهایتاً جزء نگری و یک سو نگری آنان.</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dissolve">
                                      <p:cBhvr>
                                        <p:cTn id="7" dur="500"/>
                                        <p:tgtEl>
                                          <p:spTgt spid="147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7459">
                                            <p:txEl>
                                              <p:pRg st="0" end="0"/>
                                            </p:txEl>
                                          </p:spTgt>
                                        </p:tgtEl>
                                        <p:attrNameLst>
                                          <p:attrName>style.visibility</p:attrName>
                                        </p:attrNameLst>
                                      </p:cBhvr>
                                      <p:to>
                                        <p:strVal val="visible"/>
                                      </p:to>
                                    </p:set>
                                    <p:animEffect transition="in" filter="dissolve">
                                      <p:cBhvr>
                                        <p:cTn id="12" dur="500"/>
                                        <p:tgtEl>
                                          <p:spTgt spid="147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dissolve">
                                      <p:cBhvr>
                                        <p:cTn id="17" dur="5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38B19EC-50CD-4614-A832-705277715EF9}" type="slidenum">
              <a:rPr lang="ar-SA" b="0"/>
              <a:pPr eaLnBrk="1" hangingPunct="1"/>
              <a:t>155</a:t>
            </a:fld>
            <a:endParaRPr lang="en-US" b="0"/>
          </a:p>
        </p:txBody>
      </p:sp>
      <p:sp>
        <p:nvSpPr>
          <p:cNvPr id="156675" name="Rectangle 2"/>
          <p:cNvSpPr>
            <a:spLocks noGrp="1" noChangeArrowheads="1"/>
          </p:cNvSpPr>
          <p:nvPr>
            <p:ph type="title"/>
          </p:nvPr>
        </p:nvSpPr>
        <p:spPr/>
        <p:txBody>
          <a:bodyPr/>
          <a:lstStyle/>
          <a:p>
            <a:pPr eaLnBrk="1" hangingPunct="1"/>
            <a:r>
              <a:rPr lang="fa-IR" altLang="zh-CN" b="1" smtClean="0"/>
              <a:t>فصل ششم</a:t>
            </a:r>
            <a:endParaRPr lang="en-US" b="1" smtClean="0"/>
          </a:p>
        </p:txBody>
      </p:sp>
      <p:sp>
        <p:nvSpPr>
          <p:cNvPr id="148483" name="Rectangle 3"/>
          <p:cNvSpPr>
            <a:spLocks noGrp="1" noChangeArrowheads="1"/>
          </p:cNvSpPr>
          <p:nvPr>
            <p:ph type="body" idx="1"/>
          </p:nvPr>
        </p:nvSpPr>
        <p:spPr/>
        <p:txBody>
          <a:bodyPr/>
          <a:lstStyle/>
          <a:p>
            <a:pPr algn="ctr" eaLnBrk="1" hangingPunct="1">
              <a:buFontTx/>
              <a:buNone/>
            </a:pPr>
            <a:endParaRPr lang="fa-IR" altLang="zh-CN" sz="4000" b="1" smtClean="0"/>
          </a:p>
          <a:p>
            <a:pPr algn="ctr" eaLnBrk="1" hangingPunct="1">
              <a:buFontTx/>
              <a:buNone/>
            </a:pPr>
            <a:r>
              <a:rPr lang="fa-IR" altLang="zh-CN" sz="4000" b="1" smtClean="0"/>
              <a:t>اهداف بازرگانی و سازمان بازاریابی</a:t>
            </a:r>
            <a:endParaRPr lang="en-US" sz="4000" b="1" smtClean="0"/>
          </a:p>
        </p:txBody>
      </p:sp>
      <p:sp>
        <p:nvSpPr>
          <p:cNvPr id="156677"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8483">
                                            <p:txEl>
                                              <p:pRg st="1" end="1"/>
                                            </p:txEl>
                                          </p:spTgt>
                                        </p:tgtEl>
                                        <p:attrNameLst>
                                          <p:attrName>style.visibility</p:attrName>
                                        </p:attrNameLst>
                                      </p:cBhvr>
                                      <p:to>
                                        <p:strVal val="visible"/>
                                      </p:to>
                                    </p:set>
                                    <p:animEffect transition="in" filter="wheel(4)">
                                      <p:cBhvr>
                                        <p:cTn id="7" dur="500"/>
                                        <p:tgtEl>
                                          <p:spTgt spid="148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0BC1195-D4E2-4CC5-8002-586EE529374D}" type="slidenum">
              <a:rPr lang="ar-SA" b="0"/>
              <a:pPr eaLnBrk="1" hangingPunct="1"/>
              <a:t>156</a:t>
            </a:fld>
            <a:endParaRPr lang="en-US" b="0"/>
          </a:p>
        </p:txBody>
      </p:sp>
      <p:sp>
        <p:nvSpPr>
          <p:cNvPr id="157699" name="Rectangle 2"/>
          <p:cNvSpPr>
            <a:spLocks noGrp="1" noChangeArrowheads="1"/>
          </p:cNvSpPr>
          <p:nvPr>
            <p:ph type="title"/>
          </p:nvPr>
        </p:nvSpPr>
        <p:spPr/>
        <p:txBody>
          <a:bodyPr/>
          <a:lstStyle/>
          <a:p>
            <a:pPr eaLnBrk="1" hangingPunct="1"/>
            <a:r>
              <a:rPr lang="fa-IR" altLang="zh-CN" b="1" smtClean="0"/>
              <a:t>هدف کلی</a:t>
            </a:r>
            <a:endParaRPr lang="en-US" b="1" smtClean="0"/>
          </a:p>
        </p:txBody>
      </p:sp>
      <p:sp>
        <p:nvSpPr>
          <p:cNvPr id="149507" name="Rectangle 3"/>
          <p:cNvSpPr>
            <a:spLocks noGrp="1" noChangeArrowheads="1"/>
          </p:cNvSpPr>
          <p:nvPr>
            <p:ph type="body" idx="1"/>
          </p:nvPr>
        </p:nvSpPr>
        <p:spPr/>
        <p:txBody>
          <a:bodyPr/>
          <a:lstStyle/>
          <a:p>
            <a:pPr eaLnBrk="1" hangingPunct="1">
              <a:lnSpc>
                <a:spcPct val="200000"/>
              </a:lnSpc>
              <a:buFontTx/>
              <a:buNone/>
            </a:pPr>
            <a:r>
              <a:rPr lang="fa-IR" altLang="zh-CN" smtClean="0"/>
              <a:t>هدف اصلی این بخش آشناسازی دانشجویان با اهداف رایج بازرگانی مؤسسات و ساختارهای سازمانی آنها، بالاخص ساختارهای مورد استفاده در دوایر و شعب بازاریابی می باشد.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p:cTn id="7" dur="1000" fill="hold"/>
                                        <p:tgtEl>
                                          <p:spTgt spid="14950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950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9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5132031-ADB4-420E-AC17-19467F217E72}" type="slidenum">
              <a:rPr lang="ar-SA" b="0"/>
              <a:pPr eaLnBrk="1" hangingPunct="1"/>
              <a:t>157</a:t>
            </a:fld>
            <a:endParaRPr lang="en-US" b="0"/>
          </a:p>
        </p:txBody>
      </p:sp>
      <p:sp>
        <p:nvSpPr>
          <p:cNvPr id="150530" name="Rectangle 2"/>
          <p:cNvSpPr>
            <a:spLocks noGrp="1" noChangeArrowheads="1"/>
          </p:cNvSpPr>
          <p:nvPr>
            <p:ph type="title"/>
          </p:nvPr>
        </p:nvSpPr>
        <p:spPr/>
        <p:txBody>
          <a:bodyPr/>
          <a:lstStyle/>
          <a:p>
            <a:pPr eaLnBrk="1" hangingPunct="1"/>
            <a:r>
              <a:rPr lang="fa-IR" altLang="zh-CN" b="1" smtClean="0"/>
              <a:t>هدفهای رفتاری</a:t>
            </a:r>
            <a:endParaRPr lang="en-US" b="1" smtClean="0"/>
          </a:p>
        </p:txBody>
      </p:sp>
      <p:sp>
        <p:nvSpPr>
          <p:cNvPr id="150531" name="Rectangle 3"/>
          <p:cNvSpPr>
            <a:spLocks noGrp="1" noChangeArrowheads="1"/>
          </p:cNvSpPr>
          <p:nvPr>
            <p:ph type="body" idx="1"/>
          </p:nvPr>
        </p:nvSpPr>
        <p:spPr/>
        <p:txBody>
          <a:bodyPr/>
          <a:lstStyle/>
          <a:p>
            <a:pPr eaLnBrk="1" hangingPunct="1">
              <a:lnSpc>
                <a:spcPct val="90000"/>
              </a:lnSpc>
              <a:buFontTx/>
              <a:buNone/>
            </a:pPr>
            <a:r>
              <a:rPr lang="fa-IR" altLang="zh-CN" sz="2800" smtClean="0">
                <a:solidFill>
                  <a:srgbClr val="CC3300"/>
                </a:solidFill>
              </a:rPr>
              <a:t>انتظار می رود پس از مطالعه این فصل دانشجو بتواند:</a:t>
            </a:r>
          </a:p>
          <a:p>
            <a:pPr eaLnBrk="1" hangingPunct="1">
              <a:lnSpc>
                <a:spcPct val="90000"/>
              </a:lnSpc>
              <a:buFontTx/>
              <a:buNone/>
            </a:pPr>
            <a:endParaRPr lang="fa-IR" altLang="zh-CN" sz="2800" smtClean="0">
              <a:solidFill>
                <a:srgbClr val="CC3300"/>
              </a:solidFill>
            </a:endParaRPr>
          </a:p>
          <a:p>
            <a:pPr eaLnBrk="1" hangingPunct="1">
              <a:lnSpc>
                <a:spcPct val="150000"/>
              </a:lnSpc>
              <a:buFontTx/>
              <a:buAutoNum type="arabicPeriod"/>
            </a:pPr>
            <a:r>
              <a:rPr lang="fa-IR" altLang="zh-CN" sz="2800" smtClean="0"/>
              <a:t>اهداف حاکم بر یک سیستم بازاریابی راشرح دهد.</a:t>
            </a:r>
          </a:p>
          <a:p>
            <a:pPr eaLnBrk="1" hangingPunct="1">
              <a:lnSpc>
                <a:spcPct val="150000"/>
              </a:lnSpc>
              <a:buFontTx/>
              <a:buAutoNum type="arabicPeriod"/>
            </a:pPr>
            <a:r>
              <a:rPr lang="fa-IR" altLang="zh-CN" sz="2800" smtClean="0"/>
              <a:t>فرق اساسی بین رسالت و اهداف شرکتها را توضیح دهد.</a:t>
            </a:r>
          </a:p>
          <a:p>
            <a:pPr eaLnBrk="1" hangingPunct="1">
              <a:lnSpc>
                <a:spcPct val="150000"/>
              </a:lnSpc>
              <a:buFontTx/>
              <a:buAutoNum type="arabicPeriod"/>
            </a:pPr>
            <a:r>
              <a:rPr lang="fa-IR" altLang="zh-CN" sz="2800" smtClean="0"/>
              <a:t>سیر تکاملی جایگاه بازاریابی را در ساختار تشکیلاتی مؤسسات تبیین نماید.</a:t>
            </a:r>
          </a:p>
          <a:p>
            <a:pPr eaLnBrk="1" hangingPunct="1">
              <a:lnSpc>
                <a:spcPct val="150000"/>
              </a:lnSpc>
              <a:buFontTx/>
              <a:buAutoNum type="arabicPeriod"/>
            </a:pPr>
            <a:r>
              <a:rPr lang="fa-IR" altLang="zh-CN" sz="2800" smtClean="0"/>
              <a:t>عوامل مؤثر در سازماندهی بازاریابی شرکتها را شرح دهد.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2000"/>
                                        <p:tgtEl>
                                          <p:spTgt spid="150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Effect transition="in" filter="wipe(left)">
                                      <p:cBhvr>
                                        <p:cTn id="12" dur="500"/>
                                        <p:tgtEl>
                                          <p:spTgt spid="150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build="p"/>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E958945-C414-47B9-8D76-9C5EF04F916B}" type="slidenum">
              <a:rPr lang="ar-SA" b="0"/>
              <a:pPr eaLnBrk="1" hangingPunct="1"/>
              <a:t>158</a:t>
            </a:fld>
            <a:endParaRPr lang="en-US" b="0"/>
          </a:p>
        </p:txBody>
      </p:sp>
      <p:sp>
        <p:nvSpPr>
          <p:cNvPr id="159747" name="Rectangle 2"/>
          <p:cNvSpPr>
            <a:spLocks noGrp="1" noChangeArrowheads="1"/>
          </p:cNvSpPr>
          <p:nvPr>
            <p:ph type="title"/>
          </p:nvPr>
        </p:nvSpPr>
        <p:spPr/>
        <p:txBody>
          <a:bodyPr/>
          <a:lstStyle/>
          <a:p>
            <a:pPr eaLnBrk="1" hangingPunct="1"/>
            <a:r>
              <a:rPr lang="fa-IR" altLang="zh-CN" b="1" smtClean="0"/>
              <a:t>تعیین رسالت مؤسسات</a:t>
            </a:r>
            <a:endParaRPr lang="en-US" b="1" smtClean="0"/>
          </a:p>
        </p:txBody>
      </p:sp>
      <p:sp>
        <p:nvSpPr>
          <p:cNvPr id="151555" name="Rectangle 3"/>
          <p:cNvSpPr>
            <a:spLocks noGrp="1" noChangeArrowheads="1"/>
          </p:cNvSpPr>
          <p:nvPr>
            <p:ph type="body" idx="1"/>
          </p:nvPr>
        </p:nvSpPr>
        <p:spPr/>
        <p:txBody>
          <a:bodyPr/>
          <a:lstStyle/>
          <a:p>
            <a:pPr eaLnBrk="1" hangingPunct="1">
              <a:buFontTx/>
              <a:buNone/>
            </a:pPr>
            <a:r>
              <a:rPr lang="fa-IR" altLang="zh-CN" sz="2800" smtClean="0">
                <a:solidFill>
                  <a:srgbClr val="CC3300"/>
                </a:solidFill>
              </a:rPr>
              <a:t>رسالت در واقع ارزشها و باورهای یک شرکت است که به چهار سؤال زیر جواب می دهند:</a:t>
            </a:r>
          </a:p>
          <a:p>
            <a:pPr eaLnBrk="1" hangingPunct="1">
              <a:buFontTx/>
              <a:buNone/>
            </a:pPr>
            <a:endParaRPr lang="fa-IR" altLang="zh-CN" sz="1400" smtClean="0">
              <a:solidFill>
                <a:srgbClr val="CC3300"/>
              </a:solidFill>
            </a:endParaRPr>
          </a:p>
          <a:p>
            <a:pPr eaLnBrk="1" hangingPunct="1">
              <a:lnSpc>
                <a:spcPct val="150000"/>
              </a:lnSpc>
              <a:buFont typeface="Arial" pitchFamily="34" charset="0"/>
              <a:buChar char="◄"/>
            </a:pPr>
            <a:r>
              <a:rPr lang="fa-IR" altLang="zh-CN" sz="2800" smtClean="0"/>
              <a:t>چرا و به چه دلیل شرکت به وجود آمده است؟</a:t>
            </a:r>
          </a:p>
          <a:p>
            <a:pPr eaLnBrk="1" hangingPunct="1">
              <a:lnSpc>
                <a:spcPct val="150000"/>
              </a:lnSpc>
              <a:buFont typeface="Arial" pitchFamily="34" charset="0"/>
              <a:buChar char="◄"/>
            </a:pPr>
            <a:r>
              <a:rPr lang="fa-IR" altLang="zh-CN" sz="2800" smtClean="0"/>
              <a:t>مقصد وهدف نهایی شرکت کجاست؟</a:t>
            </a:r>
          </a:p>
          <a:p>
            <a:pPr eaLnBrk="1" hangingPunct="1">
              <a:lnSpc>
                <a:spcPct val="150000"/>
              </a:lnSpc>
              <a:buFont typeface="Arial" pitchFamily="34" charset="0"/>
              <a:buChar char="◄"/>
            </a:pPr>
            <a:r>
              <a:rPr lang="fa-IR" altLang="zh-CN" sz="2800" smtClean="0"/>
              <a:t>شرکت دارای چه اعتقادات و باورهایی می باشد؟</a:t>
            </a:r>
          </a:p>
          <a:p>
            <a:pPr eaLnBrk="1" hangingPunct="1">
              <a:lnSpc>
                <a:spcPct val="150000"/>
              </a:lnSpc>
              <a:buFont typeface="Arial" pitchFamily="34" charset="0"/>
              <a:buChar char="◄"/>
            </a:pPr>
            <a:r>
              <a:rPr lang="fa-IR" altLang="zh-CN" sz="2800" smtClean="0"/>
              <a:t>توانائی اصلی وعمده شرکت در چیست؟</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fade">
                                      <p:cBhvr>
                                        <p:cTn id="7" dur="1000"/>
                                        <p:tgtEl>
                                          <p:spTgt spid="151555">
                                            <p:txEl>
                                              <p:pRg st="0" end="0"/>
                                            </p:txEl>
                                          </p:spTgt>
                                        </p:tgtEl>
                                      </p:cBhvr>
                                    </p:animEffect>
                                    <p:anim calcmode="lin" valueType="num">
                                      <p:cBhvr>
                                        <p:cTn id="8" dur="10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1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1555">
                                            <p:txEl>
                                              <p:pRg st="2" end="2"/>
                                            </p:txEl>
                                          </p:spTgt>
                                        </p:tgtEl>
                                        <p:attrNameLst>
                                          <p:attrName>style.visibility</p:attrName>
                                        </p:attrNameLst>
                                      </p:cBhvr>
                                      <p:to>
                                        <p:strVal val="visible"/>
                                      </p:to>
                                    </p:set>
                                    <p:animEffect transition="in" filter="fade">
                                      <p:cBhvr>
                                        <p:cTn id="14" dur="1000"/>
                                        <p:tgtEl>
                                          <p:spTgt spid="151555">
                                            <p:txEl>
                                              <p:pRg st="2" end="2"/>
                                            </p:txEl>
                                          </p:spTgt>
                                        </p:tgtEl>
                                      </p:cBhvr>
                                    </p:animEffect>
                                    <p:anim calcmode="lin" valueType="num">
                                      <p:cBhvr>
                                        <p:cTn id="15" dur="10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1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1555">
                                            <p:txEl>
                                              <p:pRg st="3" end="3"/>
                                            </p:txEl>
                                          </p:spTgt>
                                        </p:tgtEl>
                                        <p:attrNameLst>
                                          <p:attrName>style.visibility</p:attrName>
                                        </p:attrNameLst>
                                      </p:cBhvr>
                                      <p:to>
                                        <p:strVal val="visible"/>
                                      </p:to>
                                    </p:set>
                                    <p:animEffect transition="in" filter="fade">
                                      <p:cBhvr>
                                        <p:cTn id="21" dur="1000"/>
                                        <p:tgtEl>
                                          <p:spTgt spid="151555">
                                            <p:txEl>
                                              <p:pRg st="3" end="3"/>
                                            </p:txEl>
                                          </p:spTgt>
                                        </p:tgtEl>
                                      </p:cBhvr>
                                    </p:animEffect>
                                    <p:anim calcmode="lin" valueType="num">
                                      <p:cBhvr>
                                        <p:cTn id="22" dur="1000" fill="hold"/>
                                        <p:tgtEl>
                                          <p:spTgt spid="15155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15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1555">
                                            <p:txEl>
                                              <p:pRg st="4" end="4"/>
                                            </p:txEl>
                                          </p:spTgt>
                                        </p:tgtEl>
                                        <p:attrNameLst>
                                          <p:attrName>style.visibility</p:attrName>
                                        </p:attrNameLst>
                                      </p:cBhvr>
                                      <p:to>
                                        <p:strVal val="visible"/>
                                      </p:to>
                                    </p:set>
                                    <p:animEffect transition="in" filter="fade">
                                      <p:cBhvr>
                                        <p:cTn id="28" dur="1000"/>
                                        <p:tgtEl>
                                          <p:spTgt spid="151555">
                                            <p:txEl>
                                              <p:pRg st="4" end="4"/>
                                            </p:txEl>
                                          </p:spTgt>
                                        </p:tgtEl>
                                      </p:cBhvr>
                                    </p:animEffect>
                                    <p:anim calcmode="lin" valueType="num">
                                      <p:cBhvr>
                                        <p:cTn id="29" dur="1000" fill="hold"/>
                                        <p:tgtEl>
                                          <p:spTgt spid="15155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15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1555">
                                            <p:txEl>
                                              <p:pRg st="5" end="5"/>
                                            </p:txEl>
                                          </p:spTgt>
                                        </p:tgtEl>
                                        <p:attrNameLst>
                                          <p:attrName>style.visibility</p:attrName>
                                        </p:attrNameLst>
                                      </p:cBhvr>
                                      <p:to>
                                        <p:strVal val="visible"/>
                                      </p:to>
                                    </p:set>
                                    <p:animEffect transition="in" filter="fade">
                                      <p:cBhvr>
                                        <p:cTn id="35" dur="1000"/>
                                        <p:tgtEl>
                                          <p:spTgt spid="151555">
                                            <p:txEl>
                                              <p:pRg st="5" end="5"/>
                                            </p:txEl>
                                          </p:spTgt>
                                        </p:tgtEl>
                                      </p:cBhvr>
                                    </p:animEffect>
                                    <p:anim calcmode="lin" valueType="num">
                                      <p:cBhvr>
                                        <p:cTn id="36" dur="1000" fill="hold"/>
                                        <p:tgtEl>
                                          <p:spTgt spid="15155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5155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8FFB704-933D-4B40-888A-A74942B7AE25}" type="slidenum">
              <a:rPr lang="ar-SA" b="0"/>
              <a:pPr eaLnBrk="1" hangingPunct="1"/>
              <a:t>159</a:t>
            </a:fld>
            <a:endParaRPr lang="en-US" b="0"/>
          </a:p>
        </p:txBody>
      </p:sp>
      <p:sp>
        <p:nvSpPr>
          <p:cNvPr id="152578" name="Rectangle 2"/>
          <p:cNvSpPr>
            <a:spLocks noGrp="1" noChangeArrowheads="1"/>
          </p:cNvSpPr>
          <p:nvPr>
            <p:ph type="title"/>
          </p:nvPr>
        </p:nvSpPr>
        <p:spPr/>
        <p:txBody>
          <a:bodyPr/>
          <a:lstStyle/>
          <a:p>
            <a:pPr eaLnBrk="1" hangingPunct="1"/>
            <a:r>
              <a:rPr lang="fa-IR" altLang="zh-CN" b="1" smtClean="0"/>
              <a:t>عوامل مؤثر در سازماندهی بازاریابی</a:t>
            </a:r>
            <a:endParaRPr lang="en-US" b="1" smtClean="0"/>
          </a:p>
        </p:txBody>
      </p:sp>
      <p:sp>
        <p:nvSpPr>
          <p:cNvPr id="152579" name="Rectangle 3"/>
          <p:cNvSpPr>
            <a:spLocks noGrp="1" noChangeArrowheads="1"/>
          </p:cNvSpPr>
          <p:nvPr>
            <p:ph type="body" idx="1"/>
          </p:nvPr>
        </p:nvSpPr>
        <p:spPr/>
        <p:txBody>
          <a:bodyPr/>
          <a:lstStyle/>
          <a:p>
            <a:pPr indent="342900" eaLnBrk="1" hangingPunct="1">
              <a:lnSpc>
                <a:spcPct val="200000"/>
              </a:lnSpc>
              <a:buFontTx/>
              <a:buBlip>
                <a:blip r:embed="rId2"/>
              </a:buBlip>
            </a:pPr>
            <a:r>
              <a:rPr lang="fa-IR" altLang="zh-CN" smtClean="0"/>
              <a:t>اهداف مؤسسه </a:t>
            </a:r>
          </a:p>
          <a:p>
            <a:pPr indent="342900" eaLnBrk="1" hangingPunct="1">
              <a:lnSpc>
                <a:spcPct val="200000"/>
              </a:lnSpc>
              <a:buFontTx/>
              <a:buBlip>
                <a:blip r:embed="rId2"/>
              </a:buBlip>
            </a:pPr>
            <a:r>
              <a:rPr lang="fa-IR" altLang="zh-CN" smtClean="0"/>
              <a:t>نیروهای داخل سازمان</a:t>
            </a:r>
          </a:p>
          <a:p>
            <a:pPr indent="342900" eaLnBrk="1" hangingPunct="1">
              <a:lnSpc>
                <a:spcPct val="200000"/>
              </a:lnSpc>
              <a:buFontTx/>
              <a:buBlip>
                <a:blip r:embed="rId2"/>
              </a:buBlip>
            </a:pPr>
            <a:r>
              <a:rPr lang="fa-IR" altLang="zh-CN" smtClean="0"/>
              <a:t>سبک های مدیریتی</a:t>
            </a:r>
          </a:p>
          <a:p>
            <a:pPr indent="342900" eaLnBrk="1" hangingPunct="1">
              <a:lnSpc>
                <a:spcPct val="200000"/>
              </a:lnSpc>
              <a:buFontTx/>
              <a:buBlip>
                <a:blip r:embed="rId2"/>
              </a:buBlip>
            </a:pPr>
            <a:r>
              <a:rPr lang="fa-IR" altLang="zh-CN" smtClean="0"/>
              <a:t>نیروهای خارجی</a:t>
            </a:r>
            <a:endParaRPr lang="en-US"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1000" fill="hold"/>
                                        <p:tgtEl>
                                          <p:spTgt spid="152578"/>
                                        </p:tgtEl>
                                        <p:attrNameLst>
                                          <p:attrName>ppt_w</p:attrName>
                                        </p:attrNameLst>
                                      </p:cBhvr>
                                      <p:tavLst>
                                        <p:tav tm="0">
                                          <p:val>
                                            <p:strVal val="#ppt_w+.3"/>
                                          </p:val>
                                        </p:tav>
                                        <p:tav tm="100000">
                                          <p:val>
                                            <p:strVal val="#ppt_w"/>
                                          </p:val>
                                        </p:tav>
                                      </p:tavLst>
                                    </p:anim>
                                    <p:anim calcmode="lin" valueType="num">
                                      <p:cBhvr>
                                        <p:cTn id="8" dur="1000" fill="hold"/>
                                        <p:tgtEl>
                                          <p:spTgt spid="152578"/>
                                        </p:tgtEl>
                                        <p:attrNameLst>
                                          <p:attrName>ppt_h</p:attrName>
                                        </p:attrNameLst>
                                      </p:cBhvr>
                                      <p:tavLst>
                                        <p:tav tm="0">
                                          <p:val>
                                            <p:strVal val="#ppt_h"/>
                                          </p:val>
                                        </p:tav>
                                        <p:tav tm="100000">
                                          <p:val>
                                            <p:strVal val="#ppt_h"/>
                                          </p:val>
                                        </p:tav>
                                      </p:tavLst>
                                    </p:anim>
                                    <p:animEffect transition="in" filter="fade">
                                      <p:cBhvr>
                                        <p:cTn id="9" dur="1000"/>
                                        <p:tgtEl>
                                          <p:spTgt spid="152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2579">
                                            <p:txEl>
                                              <p:pRg st="0" end="0"/>
                                            </p:txEl>
                                          </p:spTgt>
                                        </p:tgtEl>
                                        <p:attrNameLst>
                                          <p:attrName>style.visibility</p:attrName>
                                        </p:attrNameLst>
                                      </p:cBhvr>
                                      <p:to>
                                        <p:strVal val="visible"/>
                                      </p:to>
                                    </p:set>
                                    <p:anim calcmode="lin" valueType="num">
                                      <p:cBhvr>
                                        <p:cTn id="14" dur="1000" fill="hold"/>
                                        <p:tgtEl>
                                          <p:spTgt spid="15257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5257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5257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2579">
                                            <p:txEl>
                                              <p:pRg st="1" end="1"/>
                                            </p:txEl>
                                          </p:spTgt>
                                        </p:tgtEl>
                                        <p:attrNameLst>
                                          <p:attrName>style.visibility</p:attrName>
                                        </p:attrNameLst>
                                      </p:cBhvr>
                                      <p:to>
                                        <p:strVal val="visible"/>
                                      </p:to>
                                    </p:set>
                                    <p:anim calcmode="lin" valueType="num">
                                      <p:cBhvr>
                                        <p:cTn id="21" dur="1000" fill="hold"/>
                                        <p:tgtEl>
                                          <p:spTgt spid="15257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5257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5257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2579">
                                            <p:txEl>
                                              <p:pRg st="2" end="2"/>
                                            </p:txEl>
                                          </p:spTgt>
                                        </p:tgtEl>
                                        <p:attrNameLst>
                                          <p:attrName>style.visibility</p:attrName>
                                        </p:attrNameLst>
                                      </p:cBhvr>
                                      <p:to>
                                        <p:strVal val="visible"/>
                                      </p:to>
                                    </p:set>
                                    <p:anim calcmode="lin" valueType="num">
                                      <p:cBhvr>
                                        <p:cTn id="28" dur="1000" fill="hold"/>
                                        <p:tgtEl>
                                          <p:spTgt spid="15257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5257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5257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52579">
                                            <p:txEl>
                                              <p:pRg st="3" end="3"/>
                                            </p:txEl>
                                          </p:spTgt>
                                        </p:tgtEl>
                                        <p:attrNameLst>
                                          <p:attrName>style.visibility</p:attrName>
                                        </p:attrNameLst>
                                      </p:cBhvr>
                                      <p:to>
                                        <p:strVal val="visible"/>
                                      </p:to>
                                    </p:set>
                                    <p:anim calcmode="lin" valueType="num">
                                      <p:cBhvr>
                                        <p:cTn id="35" dur="1000" fill="hold"/>
                                        <p:tgtEl>
                                          <p:spTgt spid="152579">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52579">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5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BF2A802-287B-4570-9C0F-8173E17FACA5}" type="slidenum">
              <a:rPr lang="ar-SA" b="0"/>
              <a:pPr eaLnBrk="1" hangingPunct="1"/>
              <a:t>16</a:t>
            </a:fld>
            <a:endParaRPr lang="en-US" b="0"/>
          </a:p>
        </p:txBody>
      </p:sp>
      <p:sp>
        <p:nvSpPr>
          <p:cNvPr id="13314" name="Rectangle 2"/>
          <p:cNvSpPr>
            <a:spLocks noGrp="1" noChangeArrowheads="1"/>
          </p:cNvSpPr>
          <p:nvPr>
            <p:ph type="title"/>
          </p:nvPr>
        </p:nvSpPr>
        <p:spPr/>
        <p:txBody>
          <a:bodyPr/>
          <a:lstStyle/>
          <a:p>
            <a:pPr eaLnBrk="1" hangingPunct="1"/>
            <a:r>
              <a:rPr lang="fa-IR" altLang="zh-CN" b="1" smtClean="0"/>
              <a:t>کالا</a:t>
            </a:r>
            <a:endParaRPr lang="en-US" b="1" smtClean="0"/>
          </a:p>
        </p:txBody>
      </p:sp>
      <p:sp>
        <p:nvSpPr>
          <p:cNvPr id="13315" name="Rectangle 3"/>
          <p:cNvSpPr>
            <a:spLocks noGrp="1" noChangeArrowheads="1"/>
          </p:cNvSpPr>
          <p:nvPr>
            <p:ph type="body" idx="1"/>
          </p:nvPr>
        </p:nvSpPr>
        <p:spPr/>
        <p:txBody>
          <a:bodyPr/>
          <a:lstStyle/>
          <a:p>
            <a:pPr indent="373063" eaLnBrk="1" hangingPunct="1">
              <a:buFontTx/>
              <a:buBlip>
                <a:blip r:embed="rId2"/>
              </a:buBlip>
            </a:pPr>
            <a:r>
              <a:rPr lang="fa-IR" altLang="zh-CN" smtClean="0"/>
              <a:t>تقاضاها افراد را به سوی کالاهای خاصی سوق می دهند که بتوانند هر شیئ یا چیزی که توسط شخص معین و یا موسسه ای تولید شدهو قادر باشد نیازهای فردی و یا جمعی مصرف کنندگان را برآورده سازد،كالا نامیده می شود.</a:t>
            </a:r>
          </a:p>
          <a:p>
            <a:pPr indent="373063" eaLnBrk="1" hangingPunct="1">
              <a:buFontTx/>
              <a:buBlip>
                <a:blip r:embed="rId2"/>
              </a:buBlip>
            </a:pPr>
            <a:endParaRPr lang="fa-IR" altLang="zh-CN" smtClean="0"/>
          </a:p>
          <a:p>
            <a:pPr indent="373063" eaLnBrk="1" hangingPunct="1">
              <a:buFontTx/>
              <a:buBlip>
                <a:blip r:embed="rId2"/>
              </a:buBlip>
            </a:pPr>
            <a:r>
              <a:rPr lang="fa-IR" altLang="zh-CN" smtClean="0"/>
              <a:t>کالاها فقط در محصولات فیزیکی خلاصه نشده بلکه شامل خدمات،ایده ها،عقلید و اندیشه ها،سازمانها،مکانها،فعالیتها و یا ترکیبی از آنها نیز می شوند.</a:t>
            </a:r>
            <a:endParaRPr lang="en-US"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898" decel="100000" fill="hold"/>
                                        <p:tgtEl>
                                          <p:spTgt spid="1331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33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Effect transition="in" filter="fade">
                                      <p:cBhvr>
                                        <p:cTn id="15" dur="1000"/>
                                        <p:tgtEl>
                                          <p:spTgt spid="13315">
                                            <p:txEl>
                                              <p:pRg st="0" end="0"/>
                                            </p:txEl>
                                          </p:spTgt>
                                        </p:tgtEl>
                                      </p:cBhvr>
                                    </p:animEffect>
                                    <p:anim calcmode="lin" valueType="num">
                                      <p:cBhvr>
                                        <p:cTn id="16"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31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3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Effect transition="in" filter="fade">
                                      <p:cBhvr>
                                        <p:cTn id="23" dur="1000"/>
                                        <p:tgtEl>
                                          <p:spTgt spid="13315">
                                            <p:txEl>
                                              <p:pRg st="2" end="2"/>
                                            </p:txEl>
                                          </p:spTgt>
                                        </p:tgtEl>
                                      </p:cBhvr>
                                    </p:animEffect>
                                    <p:anim calcmode="lin" valueType="num">
                                      <p:cBhvr>
                                        <p:cTn id="24"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331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331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9102F59-AA55-4035-812E-84A9E56CF918}" type="slidenum">
              <a:rPr lang="ar-SA" b="0"/>
              <a:pPr eaLnBrk="1" hangingPunct="1"/>
              <a:t>160</a:t>
            </a:fld>
            <a:endParaRPr lang="en-US" b="0"/>
          </a:p>
        </p:txBody>
      </p:sp>
      <p:sp>
        <p:nvSpPr>
          <p:cNvPr id="161795" name="Rectangle 2"/>
          <p:cNvSpPr>
            <a:spLocks noGrp="1" noChangeArrowheads="1"/>
          </p:cNvSpPr>
          <p:nvPr>
            <p:ph type="title"/>
          </p:nvPr>
        </p:nvSpPr>
        <p:spPr/>
        <p:txBody>
          <a:bodyPr/>
          <a:lstStyle/>
          <a:p>
            <a:pPr marL="838200" indent="-838200" eaLnBrk="1" hangingPunct="1"/>
            <a:r>
              <a:rPr lang="fa-IR" altLang="zh-CN" b="1" smtClean="0"/>
              <a:t>اهداف مؤسسه</a:t>
            </a:r>
            <a:endParaRPr lang="en-US" b="1" smtClean="0"/>
          </a:p>
        </p:txBody>
      </p:sp>
      <p:sp>
        <p:nvSpPr>
          <p:cNvPr id="153603" name="Rectangle 3"/>
          <p:cNvSpPr>
            <a:spLocks noGrp="1" noChangeArrowheads="1"/>
          </p:cNvSpPr>
          <p:nvPr>
            <p:ph type="body" idx="1"/>
          </p:nvPr>
        </p:nvSpPr>
        <p:spPr/>
        <p:txBody>
          <a:bodyPr/>
          <a:lstStyle/>
          <a:p>
            <a:pPr eaLnBrk="1" hangingPunct="1">
              <a:lnSpc>
                <a:spcPct val="150000"/>
              </a:lnSpc>
              <a:buFontTx/>
              <a:buNone/>
            </a:pPr>
            <a:r>
              <a:rPr lang="fa-IR" altLang="zh-CN" smtClean="0"/>
              <a:t>مدیران هر مؤسسه ای قبل از ایجاد یک ساختارسازمانی باید اهداف خود را در چارچوب رسالت و فلسفه وجودی شرکتشان تعیین نموده و استراتژیهای مناسبی را که همان راههای نیل به اهداف هستند،تدوین نمایندو در طی این فرآیند آنچه مهم است همخوانی کامل ساختار با رسالت،اهداف و استراتژیهای مؤسسه در زمان حال و آینده است.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p:cTn id="7" dur="500" fill="hold"/>
                                        <p:tgtEl>
                                          <p:spTgt spid="153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0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565370A-94F6-4F74-813E-4251DAC63011}" type="slidenum">
              <a:rPr lang="ar-SA" b="0"/>
              <a:pPr eaLnBrk="1" hangingPunct="1"/>
              <a:t>161</a:t>
            </a:fld>
            <a:endParaRPr lang="en-US" b="0"/>
          </a:p>
        </p:txBody>
      </p:sp>
      <p:sp>
        <p:nvSpPr>
          <p:cNvPr id="154626" name="Rectangle 2"/>
          <p:cNvSpPr>
            <a:spLocks noGrp="1" noChangeArrowheads="1"/>
          </p:cNvSpPr>
          <p:nvPr>
            <p:ph type="title"/>
          </p:nvPr>
        </p:nvSpPr>
        <p:spPr/>
        <p:txBody>
          <a:bodyPr/>
          <a:lstStyle/>
          <a:p>
            <a:pPr eaLnBrk="1" hangingPunct="1"/>
            <a:r>
              <a:rPr lang="fa-IR" altLang="zh-CN" smtClean="0"/>
              <a:t>اهداف مؤسسه</a:t>
            </a:r>
            <a:endParaRPr lang="en-US" smtClean="0"/>
          </a:p>
        </p:txBody>
      </p:sp>
      <p:sp>
        <p:nvSpPr>
          <p:cNvPr id="154627" name="Rectangle 3"/>
          <p:cNvSpPr>
            <a:spLocks noGrp="1" noChangeArrowheads="1"/>
          </p:cNvSpPr>
          <p:nvPr>
            <p:ph type="body" idx="1"/>
          </p:nvPr>
        </p:nvSpPr>
        <p:spPr/>
        <p:txBody>
          <a:bodyPr/>
          <a:lstStyle/>
          <a:p>
            <a:pPr indent="457200" eaLnBrk="1" hangingPunct="1">
              <a:lnSpc>
                <a:spcPct val="200000"/>
              </a:lnSpc>
              <a:buFont typeface="Wingdings" pitchFamily="2" charset="2"/>
              <a:buBlip>
                <a:blip r:embed="rId2"/>
              </a:buBlip>
            </a:pPr>
            <a:r>
              <a:rPr lang="fa-IR" altLang="zh-CN" smtClean="0"/>
              <a:t>رسالت (هدف نهایی)</a:t>
            </a:r>
          </a:p>
          <a:p>
            <a:pPr indent="457200" eaLnBrk="1" hangingPunct="1">
              <a:lnSpc>
                <a:spcPct val="200000"/>
              </a:lnSpc>
              <a:buFont typeface="Wingdings" pitchFamily="2" charset="2"/>
              <a:buBlip>
                <a:blip r:embed="rId2"/>
              </a:buBlip>
            </a:pPr>
            <a:r>
              <a:rPr lang="fa-IR" altLang="zh-CN" smtClean="0"/>
              <a:t>اهداف بلند مدت، میان مدت، کوتاه مدت</a:t>
            </a:r>
          </a:p>
          <a:p>
            <a:pPr indent="457200" eaLnBrk="1" hangingPunct="1">
              <a:lnSpc>
                <a:spcPct val="200000"/>
              </a:lnSpc>
              <a:buFont typeface="Wingdings" pitchFamily="2" charset="2"/>
              <a:buBlip>
                <a:blip r:embed="rId2"/>
              </a:buBlip>
            </a:pPr>
            <a:r>
              <a:rPr lang="fa-IR" altLang="zh-CN" smtClean="0"/>
              <a:t>استراتژی ها و خط مشی ها</a:t>
            </a: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1000" fill="hold"/>
                                        <p:tgtEl>
                                          <p:spTgt spid="154626"/>
                                        </p:tgtEl>
                                        <p:attrNameLst>
                                          <p:attrName>ppt_x</p:attrName>
                                        </p:attrNameLst>
                                      </p:cBhvr>
                                      <p:tavLst>
                                        <p:tav tm="0">
                                          <p:val>
                                            <p:strVal val="#ppt_x-.2"/>
                                          </p:val>
                                        </p:tav>
                                        <p:tav tm="100000">
                                          <p:val>
                                            <p:strVal val="#ppt_x"/>
                                          </p:val>
                                        </p:tav>
                                      </p:tavLst>
                                    </p:anim>
                                    <p:anim calcmode="lin" valueType="num">
                                      <p:cBhvr>
                                        <p:cTn id="8" dur="1000" fill="hold"/>
                                        <p:tgtEl>
                                          <p:spTgt spid="154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46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4627">
                                            <p:txEl>
                                              <p:pRg st="0" end="0"/>
                                            </p:txEl>
                                          </p:spTgt>
                                        </p:tgtEl>
                                        <p:attrNameLst>
                                          <p:attrName>style.visibility</p:attrName>
                                        </p:attrNameLst>
                                      </p:cBhvr>
                                      <p:to>
                                        <p:strVal val="visible"/>
                                      </p:to>
                                    </p:set>
                                    <p:animEffect transition="in" filter="fade">
                                      <p:cBhvr>
                                        <p:cTn id="14" dur="500"/>
                                        <p:tgtEl>
                                          <p:spTgt spid="154627">
                                            <p:txEl>
                                              <p:pRg st="0" end="0"/>
                                            </p:txEl>
                                          </p:spTgt>
                                        </p:tgtEl>
                                      </p:cBhvr>
                                    </p:animEffect>
                                    <p:anim calcmode="lin" valueType="num">
                                      <p:cBhvr>
                                        <p:cTn id="15"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46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4627">
                                            <p:txEl>
                                              <p:pRg st="1" end="1"/>
                                            </p:txEl>
                                          </p:spTgt>
                                        </p:tgtEl>
                                        <p:attrNameLst>
                                          <p:attrName>style.visibility</p:attrName>
                                        </p:attrNameLst>
                                      </p:cBhvr>
                                      <p:to>
                                        <p:strVal val="visible"/>
                                      </p:to>
                                    </p:set>
                                    <p:animEffect transition="in" filter="fade">
                                      <p:cBhvr>
                                        <p:cTn id="21" dur="500"/>
                                        <p:tgtEl>
                                          <p:spTgt spid="154627">
                                            <p:txEl>
                                              <p:pRg st="1" end="1"/>
                                            </p:txEl>
                                          </p:spTgt>
                                        </p:tgtEl>
                                      </p:cBhvr>
                                    </p:animEffect>
                                    <p:anim calcmode="lin" valueType="num">
                                      <p:cBhvr>
                                        <p:cTn id="22" dur="5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546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4627">
                                            <p:txEl>
                                              <p:pRg st="2" end="2"/>
                                            </p:txEl>
                                          </p:spTgt>
                                        </p:tgtEl>
                                        <p:attrNameLst>
                                          <p:attrName>style.visibility</p:attrName>
                                        </p:attrNameLst>
                                      </p:cBhvr>
                                      <p:to>
                                        <p:strVal val="visible"/>
                                      </p:to>
                                    </p:set>
                                    <p:animEffect transition="in" filter="fade">
                                      <p:cBhvr>
                                        <p:cTn id="28" dur="500"/>
                                        <p:tgtEl>
                                          <p:spTgt spid="154627">
                                            <p:txEl>
                                              <p:pRg st="2" end="2"/>
                                            </p:txEl>
                                          </p:spTgt>
                                        </p:tgtEl>
                                      </p:cBhvr>
                                    </p:animEffect>
                                    <p:anim calcmode="lin" valueType="num">
                                      <p:cBhvr>
                                        <p:cTn id="29" dur="5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5462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E7CD1E8-CE3F-459F-8B12-DE0DFB225EE0}" type="slidenum">
              <a:rPr lang="ar-SA" b="0"/>
              <a:pPr eaLnBrk="1" hangingPunct="1"/>
              <a:t>162</a:t>
            </a:fld>
            <a:endParaRPr lang="en-US" b="0"/>
          </a:p>
        </p:txBody>
      </p:sp>
      <p:sp>
        <p:nvSpPr>
          <p:cNvPr id="155650" name="Rectangle 2"/>
          <p:cNvSpPr>
            <a:spLocks noGrp="1" noChangeArrowheads="1"/>
          </p:cNvSpPr>
          <p:nvPr>
            <p:ph type="title"/>
          </p:nvPr>
        </p:nvSpPr>
        <p:spPr/>
        <p:txBody>
          <a:bodyPr/>
          <a:lstStyle/>
          <a:p>
            <a:pPr eaLnBrk="1" hangingPunct="1"/>
            <a:r>
              <a:rPr lang="fa-IR" altLang="zh-CN" b="1" smtClean="0"/>
              <a:t>نیروهای داخل سازمان</a:t>
            </a:r>
            <a:endParaRPr lang="en-US" b="1" smtClean="0"/>
          </a:p>
        </p:txBody>
      </p:sp>
      <p:sp>
        <p:nvSpPr>
          <p:cNvPr id="155651" name="Rectangle 3"/>
          <p:cNvSpPr>
            <a:spLocks noGrp="1" noChangeArrowheads="1"/>
          </p:cNvSpPr>
          <p:nvPr>
            <p:ph type="body" idx="1"/>
          </p:nvPr>
        </p:nvSpPr>
        <p:spPr/>
        <p:txBody>
          <a:bodyPr/>
          <a:lstStyle/>
          <a:p>
            <a:pPr indent="406400" eaLnBrk="1" hangingPunct="1">
              <a:buFontTx/>
              <a:buNone/>
            </a:pPr>
            <a:r>
              <a:rPr lang="fa-IR" altLang="zh-CN" sz="2800" smtClean="0">
                <a:solidFill>
                  <a:srgbClr val="CC3300"/>
                </a:solidFill>
              </a:rPr>
              <a:t>مهمترین نیروهای داخلی که نوع ساختار سازمانی یک مؤسسه را تحت تأثیر قرار می دهند، عبارتند از :</a:t>
            </a:r>
          </a:p>
          <a:p>
            <a:pPr indent="406400" eaLnBrk="1" hangingPunct="1">
              <a:buFontTx/>
              <a:buNone/>
            </a:pPr>
            <a:endParaRPr lang="en-US" altLang="zh-CN" sz="1400" smtClean="0">
              <a:ea typeface="SimSun" pitchFamily="2" charset="-122"/>
            </a:endParaRPr>
          </a:p>
          <a:p>
            <a:pPr indent="406400" eaLnBrk="1" hangingPunct="1">
              <a:lnSpc>
                <a:spcPct val="150000"/>
              </a:lnSpc>
              <a:buFont typeface="Arial" pitchFamily="34" charset="0"/>
              <a:buChar char="☼"/>
            </a:pPr>
            <a:r>
              <a:rPr lang="fa-IR" altLang="zh-CN" sz="2800" smtClean="0"/>
              <a:t>نوع فروش</a:t>
            </a:r>
          </a:p>
          <a:p>
            <a:pPr indent="406400" eaLnBrk="1" hangingPunct="1">
              <a:lnSpc>
                <a:spcPct val="150000"/>
              </a:lnSpc>
              <a:buFont typeface="Arial" pitchFamily="34" charset="0"/>
              <a:buChar char="☼"/>
            </a:pPr>
            <a:r>
              <a:rPr lang="fa-IR" altLang="zh-CN" sz="2800" smtClean="0"/>
              <a:t>نوع بازارها</a:t>
            </a:r>
          </a:p>
          <a:p>
            <a:pPr indent="406400" eaLnBrk="1" hangingPunct="1">
              <a:lnSpc>
                <a:spcPct val="150000"/>
              </a:lnSpc>
              <a:buFont typeface="Arial" pitchFamily="34" charset="0"/>
              <a:buChar char="☼"/>
            </a:pPr>
            <a:r>
              <a:rPr lang="fa-IR" altLang="zh-CN" sz="2800" smtClean="0"/>
              <a:t>نوع منابع انسانی</a:t>
            </a:r>
          </a:p>
          <a:p>
            <a:pPr indent="406400" eaLnBrk="1" hangingPunct="1">
              <a:lnSpc>
                <a:spcPct val="150000"/>
              </a:lnSpc>
              <a:buFont typeface="Arial" pitchFamily="34" charset="0"/>
              <a:buChar char="☼"/>
            </a:pPr>
            <a:r>
              <a:rPr lang="fa-IR" altLang="zh-CN" sz="2800" smtClean="0"/>
              <a:t>میزان انعطاف پذیری</a:t>
            </a:r>
            <a:endParaRPr lang="en-US" sz="28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fade">
                                      <p:cBhvr>
                                        <p:cTn id="7" dur="1000"/>
                                        <p:tgtEl>
                                          <p:spTgt spid="155650"/>
                                        </p:tgtEl>
                                      </p:cBhvr>
                                    </p:animEffect>
                                    <p:anim calcmode="lin" valueType="num">
                                      <p:cBhvr>
                                        <p:cTn id="8" dur="1000" fill="hold"/>
                                        <p:tgtEl>
                                          <p:spTgt spid="155650"/>
                                        </p:tgtEl>
                                        <p:attrNameLst>
                                          <p:attrName>ppt_x</p:attrName>
                                        </p:attrNameLst>
                                      </p:cBhvr>
                                      <p:tavLst>
                                        <p:tav tm="0">
                                          <p:val>
                                            <p:strVal val="#ppt_x"/>
                                          </p:val>
                                        </p:tav>
                                        <p:tav tm="100000">
                                          <p:val>
                                            <p:strVal val="#ppt_x"/>
                                          </p:val>
                                        </p:tav>
                                      </p:tavLst>
                                    </p:anim>
                                    <p:anim calcmode="lin" valueType="num">
                                      <p:cBhvr>
                                        <p:cTn id="9" dur="898" decel="100000" fill="hold"/>
                                        <p:tgtEl>
                                          <p:spTgt spid="15565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5565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5651">
                                            <p:txEl>
                                              <p:pRg st="0" end="0"/>
                                            </p:txEl>
                                          </p:spTgt>
                                        </p:tgtEl>
                                        <p:attrNameLst>
                                          <p:attrName>style.visibility</p:attrName>
                                        </p:attrNameLst>
                                      </p:cBhvr>
                                      <p:to>
                                        <p:strVal val="visible"/>
                                      </p:to>
                                    </p:set>
                                    <p:animEffect transition="in" filter="fade">
                                      <p:cBhvr>
                                        <p:cTn id="15" dur="1000"/>
                                        <p:tgtEl>
                                          <p:spTgt spid="155651">
                                            <p:txEl>
                                              <p:pRg st="0" end="0"/>
                                            </p:txEl>
                                          </p:spTgt>
                                        </p:tgtEl>
                                      </p:cBhvr>
                                    </p:animEffect>
                                    <p:anim calcmode="lin" valueType="num">
                                      <p:cBhvr>
                                        <p:cTn id="16" dur="1000" fill="hold"/>
                                        <p:tgtEl>
                                          <p:spTgt spid="15565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556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556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5651">
                                            <p:txEl>
                                              <p:pRg st="2" end="2"/>
                                            </p:txEl>
                                          </p:spTgt>
                                        </p:tgtEl>
                                        <p:attrNameLst>
                                          <p:attrName>style.visibility</p:attrName>
                                        </p:attrNameLst>
                                      </p:cBhvr>
                                      <p:to>
                                        <p:strVal val="visible"/>
                                      </p:to>
                                    </p:set>
                                    <p:animEffect transition="in" filter="fade">
                                      <p:cBhvr>
                                        <p:cTn id="23" dur="1000"/>
                                        <p:tgtEl>
                                          <p:spTgt spid="155651">
                                            <p:txEl>
                                              <p:pRg st="2" end="2"/>
                                            </p:txEl>
                                          </p:spTgt>
                                        </p:tgtEl>
                                      </p:cBhvr>
                                    </p:animEffect>
                                    <p:anim calcmode="lin" valueType="num">
                                      <p:cBhvr>
                                        <p:cTn id="24" dur="1000" fill="hold"/>
                                        <p:tgtEl>
                                          <p:spTgt spid="15565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5565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556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55651">
                                            <p:txEl>
                                              <p:pRg st="3" end="3"/>
                                            </p:txEl>
                                          </p:spTgt>
                                        </p:tgtEl>
                                        <p:attrNameLst>
                                          <p:attrName>style.visibility</p:attrName>
                                        </p:attrNameLst>
                                      </p:cBhvr>
                                      <p:to>
                                        <p:strVal val="visible"/>
                                      </p:to>
                                    </p:set>
                                    <p:animEffect transition="in" filter="fade">
                                      <p:cBhvr>
                                        <p:cTn id="31" dur="1000"/>
                                        <p:tgtEl>
                                          <p:spTgt spid="155651">
                                            <p:txEl>
                                              <p:pRg st="3" end="3"/>
                                            </p:txEl>
                                          </p:spTgt>
                                        </p:tgtEl>
                                      </p:cBhvr>
                                    </p:animEffect>
                                    <p:anim calcmode="lin" valueType="num">
                                      <p:cBhvr>
                                        <p:cTn id="32" dur="1000" fill="hold"/>
                                        <p:tgtEl>
                                          <p:spTgt spid="155651">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5565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5565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55651">
                                            <p:txEl>
                                              <p:pRg st="4" end="4"/>
                                            </p:txEl>
                                          </p:spTgt>
                                        </p:tgtEl>
                                        <p:attrNameLst>
                                          <p:attrName>style.visibility</p:attrName>
                                        </p:attrNameLst>
                                      </p:cBhvr>
                                      <p:to>
                                        <p:strVal val="visible"/>
                                      </p:to>
                                    </p:set>
                                    <p:animEffect transition="in" filter="fade">
                                      <p:cBhvr>
                                        <p:cTn id="39" dur="1000"/>
                                        <p:tgtEl>
                                          <p:spTgt spid="155651">
                                            <p:txEl>
                                              <p:pRg st="4" end="4"/>
                                            </p:txEl>
                                          </p:spTgt>
                                        </p:tgtEl>
                                      </p:cBhvr>
                                    </p:animEffect>
                                    <p:anim calcmode="lin" valueType="num">
                                      <p:cBhvr>
                                        <p:cTn id="40" dur="1000" fill="hold"/>
                                        <p:tgtEl>
                                          <p:spTgt spid="155651">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5565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5565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55651">
                                            <p:txEl>
                                              <p:pRg st="5" end="5"/>
                                            </p:txEl>
                                          </p:spTgt>
                                        </p:tgtEl>
                                        <p:attrNameLst>
                                          <p:attrName>style.visibility</p:attrName>
                                        </p:attrNameLst>
                                      </p:cBhvr>
                                      <p:to>
                                        <p:strVal val="visible"/>
                                      </p:to>
                                    </p:set>
                                    <p:animEffect transition="in" filter="fade">
                                      <p:cBhvr>
                                        <p:cTn id="47" dur="1000"/>
                                        <p:tgtEl>
                                          <p:spTgt spid="155651">
                                            <p:txEl>
                                              <p:pRg st="5" end="5"/>
                                            </p:txEl>
                                          </p:spTgt>
                                        </p:tgtEl>
                                      </p:cBhvr>
                                    </p:animEffect>
                                    <p:anim calcmode="lin" valueType="num">
                                      <p:cBhvr>
                                        <p:cTn id="48" dur="1000" fill="hold"/>
                                        <p:tgtEl>
                                          <p:spTgt spid="155651">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55651">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5565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build="p"/>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DFAD9F6-F28A-4478-AF2F-B48668E5A1B5}" type="slidenum">
              <a:rPr lang="ar-SA" b="0"/>
              <a:pPr eaLnBrk="1" hangingPunct="1"/>
              <a:t>163</a:t>
            </a:fld>
            <a:endParaRPr lang="en-US" b="0"/>
          </a:p>
        </p:txBody>
      </p:sp>
      <p:sp>
        <p:nvSpPr>
          <p:cNvPr id="156674" name="Rectangle 2"/>
          <p:cNvSpPr>
            <a:spLocks noGrp="1" noChangeArrowheads="1"/>
          </p:cNvSpPr>
          <p:nvPr>
            <p:ph type="title"/>
          </p:nvPr>
        </p:nvSpPr>
        <p:spPr/>
        <p:txBody>
          <a:bodyPr/>
          <a:lstStyle/>
          <a:p>
            <a:pPr eaLnBrk="1" hangingPunct="1"/>
            <a:r>
              <a:rPr lang="fa-IR" altLang="zh-CN" b="1" smtClean="0"/>
              <a:t>نیروهای خارجی</a:t>
            </a:r>
            <a:endParaRPr lang="en-US" b="1" smtClean="0"/>
          </a:p>
        </p:txBody>
      </p:sp>
      <p:sp>
        <p:nvSpPr>
          <p:cNvPr id="156675" name="Rectangle 3"/>
          <p:cNvSpPr>
            <a:spLocks noGrp="1" noChangeArrowheads="1"/>
          </p:cNvSpPr>
          <p:nvPr>
            <p:ph type="body" idx="1"/>
          </p:nvPr>
        </p:nvSpPr>
        <p:spPr/>
        <p:txBody>
          <a:bodyPr/>
          <a:lstStyle/>
          <a:p>
            <a:pPr indent="406400" eaLnBrk="1" hangingPunct="1">
              <a:buFontTx/>
              <a:buNone/>
            </a:pPr>
            <a:r>
              <a:rPr lang="fa-IR" altLang="zh-CN" smtClean="0">
                <a:solidFill>
                  <a:srgbClr val="CC3300"/>
                </a:solidFill>
              </a:rPr>
              <a:t>نیروهای خارجی مهمی که به هنگام طراحی ساختار یک سازمان باید مورد توجه مدیران مؤسسه باشند، عبارتند از:</a:t>
            </a:r>
            <a:endParaRPr lang="en-US" altLang="zh-CN" smtClean="0">
              <a:solidFill>
                <a:srgbClr val="CC3300"/>
              </a:solidFill>
              <a:ea typeface="SimSun" pitchFamily="2" charset="-122"/>
            </a:endParaRPr>
          </a:p>
          <a:p>
            <a:pPr indent="406400" eaLnBrk="1" hangingPunct="1">
              <a:buFontTx/>
              <a:buNone/>
            </a:pPr>
            <a:endParaRPr lang="fa-IR" altLang="zh-CN" sz="1800" smtClean="0">
              <a:solidFill>
                <a:srgbClr val="CC3300"/>
              </a:solidFill>
            </a:endParaRPr>
          </a:p>
          <a:p>
            <a:pPr indent="406400" eaLnBrk="1" hangingPunct="1">
              <a:lnSpc>
                <a:spcPct val="150000"/>
              </a:lnSpc>
              <a:buFontTx/>
              <a:buBlip>
                <a:blip r:embed="rId2"/>
              </a:buBlip>
            </a:pPr>
            <a:r>
              <a:rPr lang="fa-IR" altLang="zh-CN" smtClean="0"/>
              <a:t>فاصله جغرافیایی</a:t>
            </a:r>
          </a:p>
          <a:p>
            <a:pPr indent="406400" eaLnBrk="1" hangingPunct="1">
              <a:lnSpc>
                <a:spcPct val="150000"/>
              </a:lnSpc>
              <a:buFontTx/>
              <a:buBlip>
                <a:blip r:embed="rId2"/>
              </a:buBlip>
            </a:pPr>
            <a:r>
              <a:rPr lang="fa-IR" altLang="zh-CN" smtClean="0"/>
              <a:t>نوع مشتریان</a:t>
            </a:r>
          </a:p>
          <a:p>
            <a:pPr indent="406400" eaLnBrk="1" hangingPunct="1">
              <a:lnSpc>
                <a:spcPct val="150000"/>
              </a:lnSpc>
              <a:buFontTx/>
              <a:buBlip>
                <a:blip r:embed="rId2"/>
              </a:buBlip>
            </a:pPr>
            <a:r>
              <a:rPr lang="fa-IR" altLang="zh-CN" smtClean="0"/>
              <a:t>قوانین دولتی</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p:cTn id="7" dur="500" fill="hold"/>
                                        <p:tgtEl>
                                          <p:spTgt spid="156674"/>
                                        </p:tgtEl>
                                        <p:attrNameLst>
                                          <p:attrName>ppt_w</p:attrName>
                                        </p:attrNameLst>
                                      </p:cBhvr>
                                      <p:tavLst>
                                        <p:tav tm="0">
                                          <p:val>
                                            <p:fltVal val="0"/>
                                          </p:val>
                                        </p:tav>
                                        <p:tav tm="100000">
                                          <p:val>
                                            <p:strVal val="#ppt_w"/>
                                          </p:val>
                                        </p:tav>
                                      </p:tavLst>
                                    </p:anim>
                                    <p:anim calcmode="lin" valueType="num">
                                      <p:cBhvr>
                                        <p:cTn id="8" dur="500" fill="hold"/>
                                        <p:tgtEl>
                                          <p:spTgt spid="1566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6675">
                                            <p:txEl>
                                              <p:pRg st="0" end="0"/>
                                            </p:txEl>
                                          </p:spTgt>
                                        </p:tgtEl>
                                        <p:attrNameLst>
                                          <p:attrName>style.visibility</p:attrName>
                                        </p:attrNameLst>
                                      </p:cBhvr>
                                      <p:to>
                                        <p:strVal val="visible"/>
                                      </p:to>
                                    </p:set>
                                    <p:anim calcmode="lin" valueType="num">
                                      <p:cBhvr>
                                        <p:cTn id="13" dur="500" fill="hold"/>
                                        <p:tgtEl>
                                          <p:spTgt spid="1566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56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6675">
                                            <p:txEl>
                                              <p:pRg st="2" end="2"/>
                                            </p:txEl>
                                          </p:spTgt>
                                        </p:tgtEl>
                                        <p:attrNameLst>
                                          <p:attrName>style.visibility</p:attrName>
                                        </p:attrNameLst>
                                      </p:cBhvr>
                                      <p:to>
                                        <p:strVal val="visible"/>
                                      </p:to>
                                    </p:set>
                                    <p:anim calcmode="lin" valueType="num">
                                      <p:cBhvr>
                                        <p:cTn id="19" dur="500" fill="hold"/>
                                        <p:tgtEl>
                                          <p:spTgt spid="1566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66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6675">
                                            <p:txEl>
                                              <p:pRg st="3" end="3"/>
                                            </p:txEl>
                                          </p:spTgt>
                                        </p:tgtEl>
                                        <p:attrNameLst>
                                          <p:attrName>style.visibility</p:attrName>
                                        </p:attrNameLst>
                                      </p:cBhvr>
                                      <p:to>
                                        <p:strVal val="visible"/>
                                      </p:to>
                                    </p:set>
                                    <p:anim calcmode="lin" valueType="num">
                                      <p:cBhvr>
                                        <p:cTn id="25" dur="500" fill="hold"/>
                                        <p:tgtEl>
                                          <p:spTgt spid="1566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66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6675">
                                            <p:txEl>
                                              <p:pRg st="4" end="4"/>
                                            </p:txEl>
                                          </p:spTgt>
                                        </p:tgtEl>
                                        <p:attrNameLst>
                                          <p:attrName>style.visibility</p:attrName>
                                        </p:attrNameLst>
                                      </p:cBhvr>
                                      <p:to>
                                        <p:strVal val="visible"/>
                                      </p:to>
                                    </p:set>
                                    <p:anim calcmode="lin" valueType="num">
                                      <p:cBhvr>
                                        <p:cTn id="31" dur="500" fill="hold"/>
                                        <p:tgtEl>
                                          <p:spTgt spid="1566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667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5" grpId="0" build="p"/>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DD67DCD-974D-487A-B8C1-95CB0217AF7E}" type="slidenum">
              <a:rPr lang="ar-SA" b="0"/>
              <a:pPr eaLnBrk="1" hangingPunct="1"/>
              <a:t>164</a:t>
            </a:fld>
            <a:endParaRPr lang="en-US" b="0"/>
          </a:p>
        </p:txBody>
      </p:sp>
      <p:sp>
        <p:nvSpPr>
          <p:cNvPr id="157698" name="Rectangle 2"/>
          <p:cNvSpPr>
            <a:spLocks noGrp="1" noChangeArrowheads="1"/>
          </p:cNvSpPr>
          <p:nvPr>
            <p:ph type="title"/>
          </p:nvPr>
        </p:nvSpPr>
        <p:spPr/>
        <p:txBody>
          <a:bodyPr/>
          <a:lstStyle/>
          <a:p>
            <a:pPr eaLnBrk="1" hangingPunct="1"/>
            <a:r>
              <a:rPr lang="fa-IR" altLang="zh-CN" b="1" smtClean="0"/>
              <a:t>سبک‌هاي مدیریتی</a:t>
            </a:r>
            <a:endParaRPr lang="en-US" b="1" smtClean="0"/>
          </a:p>
        </p:txBody>
      </p:sp>
      <p:sp>
        <p:nvSpPr>
          <p:cNvPr id="157699"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الف) ساختار مدیریتی</a:t>
            </a:r>
            <a:endParaRPr lang="en-US" altLang="zh-CN" smtClean="0">
              <a:solidFill>
                <a:srgbClr val="CC3300"/>
              </a:solidFill>
              <a:ea typeface="SimSun" pitchFamily="2" charset="-122"/>
            </a:endParaRPr>
          </a:p>
          <a:p>
            <a:pPr eaLnBrk="1" hangingPunct="1">
              <a:buFontTx/>
              <a:buNone/>
            </a:pPr>
            <a:endParaRPr lang="fa-IR" altLang="zh-CN" sz="1000" smtClean="0">
              <a:solidFill>
                <a:srgbClr val="CC3300"/>
              </a:solidFill>
            </a:endParaRPr>
          </a:p>
          <a:p>
            <a:pPr lvl="1" indent="490538" eaLnBrk="1" hangingPunct="1">
              <a:lnSpc>
                <a:spcPct val="200000"/>
              </a:lnSpc>
              <a:buFontTx/>
              <a:buBlip>
                <a:blip r:embed="rId2"/>
              </a:buBlip>
            </a:pPr>
            <a:r>
              <a:rPr lang="fa-IR" altLang="zh-CN" smtClean="0"/>
              <a:t>ساختار کارکردی یا وظیفه ای</a:t>
            </a:r>
          </a:p>
          <a:p>
            <a:pPr lvl="1" indent="490538" eaLnBrk="1" hangingPunct="1">
              <a:lnSpc>
                <a:spcPct val="200000"/>
              </a:lnSpc>
              <a:buFontTx/>
              <a:buBlip>
                <a:blip r:embed="rId2"/>
              </a:buBlip>
            </a:pPr>
            <a:r>
              <a:rPr lang="fa-IR" altLang="zh-CN" smtClean="0"/>
              <a:t>ساختار مبتنی بر بازار</a:t>
            </a:r>
          </a:p>
          <a:p>
            <a:pPr lvl="1" indent="490538" eaLnBrk="1" hangingPunct="1">
              <a:lnSpc>
                <a:spcPct val="200000"/>
              </a:lnSpc>
              <a:buFontTx/>
              <a:buBlip>
                <a:blip r:embed="rId2"/>
              </a:buBlip>
            </a:pPr>
            <a:r>
              <a:rPr lang="fa-IR" altLang="zh-CN" smtClean="0"/>
              <a:t>ساختار ماتریسی یا ماتریکس</a:t>
            </a:r>
            <a:endParaRPr lang="en-US"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fade">
                                      <p:cBhvr>
                                        <p:cTn id="7" dur="768" decel="100000"/>
                                        <p:tgtEl>
                                          <p:spTgt spid="157698"/>
                                        </p:tgtEl>
                                      </p:cBhvr>
                                    </p:animEffect>
                                    <p:animScale>
                                      <p:cBhvr>
                                        <p:cTn id="8" dur="768" decel="100000"/>
                                        <p:tgtEl>
                                          <p:spTgt spid="157698"/>
                                        </p:tgtEl>
                                      </p:cBhvr>
                                      <p:from x="10000" y="10000"/>
                                      <p:to x="200000" y="450000"/>
                                    </p:animScale>
                                    <p:animScale>
                                      <p:cBhvr>
                                        <p:cTn id="9" dur="1230" accel="100000" fill="hold">
                                          <p:stCondLst>
                                            <p:cond delay="768"/>
                                          </p:stCondLst>
                                        </p:cTn>
                                        <p:tgtEl>
                                          <p:spTgt spid="157698"/>
                                        </p:tgtEl>
                                      </p:cBhvr>
                                      <p:from x="200000" y="450000"/>
                                      <p:to x="100000" y="100000"/>
                                    </p:animScale>
                                    <p:set>
                                      <p:cBhvr>
                                        <p:cTn id="10" dur="768" fill="hold"/>
                                        <p:tgtEl>
                                          <p:spTgt spid="157698"/>
                                        </p:tgtEl>
                                        <p:attrNameLst>
                                          <p:attrName>ppt_x</p:attrName>
                                        </p:attrNameLst>
                                      </p:cBhvr>
                                      <p:to>
                                        <p:strVal val="(0.5)"/>
                                      </p:to>
                                    </p:set>
                                    <p:anim from="(0.5)" to="(#ppt_x)" calcmode="lin" valueType="num">
                                      <p:cBhvr>
                                        <p:cTn id="11" dur="1230" accel="100000" fill="hold">
                                          <p:stCondLst>
                                            <p:cond delay="768"/>
                                          </p:stCondLst>
                                        </p:cTn>
                                        <p:tgtEl>
                                          <p:spTgt spid="157698"/>
                                        </p:tgtEl>
                                        <p:attrNameLst>
                                          <p:attrName>ppt_x</p:attrName>
                                        </p:attrNameLst>
                                      </p:cBhvr>
                                    </p:anim>
                                    <p:set>
                                      <p:cBhvr>
                                        <p:cTn id="12" dur="768" fill="hold"/>
                                        <p:tgtEl>
                                          <p:spTgt spid="157698"/>
                                        </p:tgtEl>
                                        <p:attrNameLst>
                                          <p:attrName>ppt_y</p:attrName>
                                        </p:attrNameLst>
                                      </p:cBhvr>
                                      <p:to>
                                        <p:strVal val="(#ppt_y+0.4)"/>
                                      </p:to>
                                    </p:set>
                                    <p:anim from="(#ppt_y+0.4)" to="(#ppt_y)" calcmode="lin" valueType="num">
                                      <p:cBhvr>
                                        <p:cTn id="13" dur="1230" accel="100000" fill="hold">
                                          <p:stCondLst>
                                            <p:cond delay="768"/>
                                          </p:stCondLst>
                                        </p:cTn>
                                        <p:tgtEl>
                                          <p:spTgt spid="15769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57699">
                                            <p:txEl>
                                              <p:pRg st="0" end="0"/>
                                            </p:txEl>
                                          </p:spTgt>
                                        </p:tgtEl>
                                        <p:attrNameLst>
                                          <p:attrName>style.visibility</p:attrName>
                                        </p:attrNameLst>
                                      </p:cBhvr>
                                      <p:to>
                                        <p:strVal val="visible"/>
                                      </p:to>
                                    </p:set>
                                    <p:anim calcmode="lin" valueType="num">
                                      <p:cBhvr>
                                        <p:cTn id="18" dur="500" fill="hold"/>
                                        <p:tgtEl>
                                          <p:spTgt spid="15769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5769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57699">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57699">
                                            <p:txEl>
                                              <p:pRg st="2" end="2"/>
                                            </p:txEl>
                                          </p:spTgt>
                                        </p:tgtEl>
                                        <p:attrNameLst>
                                          <p:attrName>style.visibility</p:attrName>
                                        </p:attrNameLst>
                                      </p:cBhvr>
                                      <p:to>
                                        <p:strVal val="visible"/>
                                      </p:to>
                                    </p:set>
                                    <p:anim calcmode="lin" valueType="num">
                                      <p:cBhvr>
                                        <p:cTn id="23" dur="500" fill="hold"/>
                                        <p:tgtEl>
                                          <p:spTgt spid="15769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57699">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157699">
                                            <p:txEl>
                                              <p:pRg st="2" end="2"/>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57699">
                                            <p:txEl>
                                              <p:pRg st="3" end="3"/>
                                            </p:txEl>
                                          </p:spTgt>
                                        </p:tgtEl>
                                        <p:attrNameLst>
                                          <p:attrName>style.visibility</p:attrName>
                                        </p:attrNameLst>
                                      </p:cBhvr>
                                      <p:to>
                                        <p:strVal val="visible"/>
                                      </p:to>
                                    </p:set>
                                    <p:anim calcmode="lin" valueType="num">
                                      <p:cBhvr>
                                        <p:cTn id="28" dur="500" fill="hold"/>
                                        <p:tgtEl>
                                          <p:spTgt spid="15769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5769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57699">
                                            <p:txEl>
                                              <p:pRg st="3" end="3"/>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57699">
                                            <p:txEl>
                                              <p:pRg st="4" end="4"/>
                                            </p:txEl>
                                          </p:spTgt>
                                        </p:tgtEl>
                                        <p:attrNameLst>
                                          <p:attrName>style.visibility</p:attrName>
                                        </p:attrNameLst>
                                      </p:cBhvr>
                                      <p:to>
                                        <p:strVal val="visible"/>
                                      </p:to>
                                    </p:set>
                                    <p:anim calcmode="lin" valueType="num">
                                      <p:cBhvr>
                                        <p:cTn id="33" dur="500" fill="hold"/>
                                        <p:tgtEl>
                                          <p:spTgt spid="15769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57699">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157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8E34169-89BA-45B6-9C8A-EE909A7C480F}" type="slidenum">
              <a:rPr lang="ar-SA" b="0"/>
              <a:pPr eaLnBrk="1" hangingPunct="1"/>
              <a:t>165</a:t>
            </a:fld>
            <a:endParaRPr lang="en-US" b="0"/>
          </a:p>
        </p:txBody>
      </p:sp>
      <p:sp>
        <p:nvSpPr>
          <p:cNvPr id="158722" name="Rectangle 2"/>
          <p:cNvSpPr>
            <a:spLocks noGrp="1" noChangeArrowheads="1"/>
          </p:cNvSpPr>
          <p:nvPr>
            <p:ph type="title"/>
          </p:nvPr>
        </p:nvSpPr>
        <p:spPr/>
        <p:txBody>
          <a:bodyPr/>
          <a:lstStyle/>
          <a:p>
            <a:pPr eaLnBrk="1" hangingPunct="1"/>
            <a:r>
              <a:rPr lang="fa-IR" altLang="zh-CN" b="1" smtClean="0"/>
              <a:t>سبک‌هاي مدیریتی</a:t>
            </a:r>
            <a:endParaRPr lang="en-US" b="1" smtClean="0"/>
          </a:p>
        </p:txBody>
      </p:sp>
      <p:sp>
        <p:nvSpPr>
          <p:cNvPr id="158723"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ب ) فرآیند تصمیم گیری</a:t>
            </a:r>
            <a:endParaRPr lang="en-US" altLang="zh-CN" smtClean="0">
              <a:solidFill>
                <a:srgbClr val="CC3300"/>
              </a:solidFill>
              <a:ea typeface="SimSun" pitchFamily="2" charset="-122"/>
            </a:endParaRPr>
          </a:p>
          <a:p>
            <a:pPr eaLnBrk="1" hangingPunct="1">
              <a:buFontTx/>
              <a:buNone/>
            </a:pPr>
            <a:endParaRPr lang="fa-IR" altLang="zh-CN" sz="1200" smtClean="0">
              <a:solidFill>
                <a:srgbClr val="CC3300"/>
              </a:solidFill>
            </a:endParaRPr>
          </a:p>
          <a:p>
            <a:pPr eaLnBrk="1" hangingPunct="1">
              <a:lnSpc>
                <a:spcPct val="200000"/>
              </a:lnSpc>
              <a:buFontTx/>
              <a:buNone/>
            </a:pPr>
            <a:r>
              <a:rPr lang="fa-IR" altLang="zh-CN" smtClean="0"/>
              <a:t>یکی دیگر از عوامل مهم در طراحی ساختارهای سازمانی وجود افراد مختلف تصمیم گیرنده در رده ها و سلسله مراتب سازمانی است.</a:t>
            </a:r>
            <a:endParaRPr lang="en-US"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p:cTn id="7" dur="2000" fill="hold"/>
                                        <p:tgtEl>
                                          <p:spTgt spid="158722"/>
                                        </p:tgtEl>
                                        <p:attrNameLst>
                                          <p:attrName>ppt_w</p:attrName>
                                        </p:attrNameLst>
                                      </p:cBhvr>
                                      <p:tavLst>
                                        <p:tav tm="0">
                                          <p:val>
                                            <p:strVal val="#ppt_w"/>
                                          </p:val>
                                        </p:tav>
                                        <p:tav tm="100000">
                                          <p:val>
                                            <p:strVal val="#ppt_w"/>
                                          </p:val>
                                        </p:tav>
                                      </p:tavLst>
                                    </p:anim>
                                    <p:anim calcmode="lin" valueType="num">
                                      <p:cBhvr>
                                        <p:cTn id="8" dur="2000" fill="hold"/>
                                        <p:tgtEl>
                                          <p:spTgt spid="15872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58722"/>
                                        </p:tgtEl>
                                        <p:attrNameLst>
                                          <p:attrName>ppt_x</p:attrName>
                                        </p:attrNameLst>
                                      </p:cBhvr>
                                      <p:tavLst>
                                        <p:tav tm="0">
                                          <p:val>
                                            <p:strVal val="#ppt_x-.4"/>
                                          </p:val>
                                        </p:tav>
                                        <p:tav tm="100000">
                                          <p:val>
                                            <p:strVal val="#ppt_x"/>
                                          </p:val>
                                        </p:tav>
                                      </p:tavLst>
                                    </p:anim>
                                    <p:anim calcmode="lin" valueType="num">
                                      <p:cBhvr>
                                        <p:cTn id="10" dur="2000" fill="hold"/>
                                        <p:tgtEl>
                                          <p:spTgt spid="15872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58723">
                                            <p:txEl>
                                              <p:pRg st="0" end="0"/>
                                            </p:txEl>
                                          </p:spTgt>
                                        </p:tgtEl>
                                        <p:attrNameLst>
                                          <p:attrName>style.visibility</p:attrName>
                                        </p:attrNameLst>
                                      </p:cBhvr>
                                      <p:to>
                                        <p:strVal val="visible"/>
                                      </p:to>
                                    </p:set>
                                    <p:animEffect transition="in" filter="fade">
                                      <p:cBhvr>
                                        <p:cTn id="15" dur="500">
                                          <p:stCondLst>
                                            <p:cond delay="0"/>
                                          </p:stCondLst>
                                        </p:cTn>
                                        <p:tgtEl>
                                          <p:spTgt spid="158723">
                                            <p:txEl>
                                              <p:pRg st="0" end="0"/>
                                            </p:txEl>
                                          </p:spTgt>
                                        </p:tgtEl>
                                      </p:cBhvr>
                                    </p:animEffect>
                                    <p:anim calcmode="lin" valueType="num">
                                      <p:cBhvr>
                                        <p:cTn id="16" dur="500" fill="hold">
                                          <p:stCondLst>
                                            <p:cond delay="0"/>
                                          </p:stCondLst>
                                        </p:cTn>
                                        <p:tgtEl>
                                          <p:spTgt spid="15872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58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58723">
                                            <p:txEl>
                                              <p:pRg st="2" end="2"/>
                                            </p:txEl>
                                          </p:spTgt>
                                        </p:tgtEl>
                                        <p:attrNameLst>
                                          <p:attrName>style.visibility</p:attrName>
                                        </p:attrNameLst>
                                      </p:cBhvr>
                                      <p:to>
                                        <p:strVal val="visible"/>
                                      </p:to>
                                    </p:set>
                                    <p:animEffect transition="in" filter="fade">
                                      <p:cBhvr>
                                        <p:cTn id="22" dur="500">
                                          <p:stCondLst>
                                            <p:cond delay="0"/>
                                          </p:stCondLst>
                                        </p:cTn>
                                        <p:tgtEl>
                                          <p:spTgt spid="158723">
                                            <p:txEl>
                                              <p:pRg st="2" end="2"/>
                                            </p:txEl>
                                          </p:spTgt>
                                        </p:tgtEl>
                                      </p:cBhvr>
                                    </p:animEffect>
                                    <p:anim calcmode="lin" valueType="num">
                                      <p:cBhvr>
                                        <p:cTn id="23" dur="500" fill="hold">
                                          <p:stCondLst>
                                            <p:cond delay="0"/>
                                          </p:stCondLst>
                                        </p:cTn>
                                        <p:tgtEl>
                                          <p:spTgt spid="158723">
                                            <p:txEl>
                                              <p:pRg st="2" end="2"/>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58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22823A9-43C1-41A6-B1BD-FA9461B3C9DB}" type="slidenum">
              <a:rPr lang="ar-SA" b="0"/>
              <a:pPr eaLnBrk="1" hangingPunct="1"/>
              <a:t>166</a:t>
            </a:fld>
            <a:endParaRPr lang="en-US" b="0"/>
          </a:p>
        </p:txBody>
      </p:sp>
      <p:sp>
        <p:nvSpPr>
          <p:cNvPr id="159746" name="Rectangle 2"/>
          <p:cNvSpPr>
            <a:spLocks noGrp="1" noChangeArrowheads="1"/>
          </p:cNvSpPr>
          <p:nvPr>
            <p:ph type="title"/>
          </p:nvPr>
        </p:nvSpPr>
        <p:spPr/>
        <p:txBody>
          <a:bodyPr/>
          <a:lstStyle/>
          <a:p>
            <a:pPr eaLnBrk="1" hangingPunct="1"/>
            <a:r>
              <a:rPr lang="fa-IR" altLang="zh-CN" b="1" smtClean="0"/>
              <a:t>انواع ساختارهای سازمانی واجد بازاریابی</a:t>
            </a:r>
            <a:endParaRPr lang="en-US" b="1" smtClean="0"/>
          </a:p>
        </p:txBody>
      </p:sp>
      <p:sp>
        <p:nvSpPr>
          <p:cNvPr id="159747" name="Rectangle 3"/>
          <p:cNvSpPr>
            <a:spLocks noGrp="1" noChangeArrowheads="1"/>
          </p:cNvSpPr>
          <p:nvPr>
            <p:ph type="body" idx="1"/>
          </p:nvPr>
        </p:nvSpPr>
        <p:spPr/>
        <p:txBody>
          <a:bodyPr/>
          <a:lstStyle/>
          <a:p>
            <a:pPr indent="406400" eaLnBrk="1" hangingPunct="1">
              <a:lnSpc>
                <a:spcPct val="150000"/>
              </a:lnSpc>
              <a:buSzPct val="85000"/>
              <a:buFontTx/>
              <a:buBlip>
                <a:blip r:embed="rId2"/>
              </a:buBlip>
            </a:pPr>
            <a:r>
              <a:rPr lang="fa-IR" altLang="zh-CN" b="1" smtClean="0"/>
              <a:t>سازمان عملیاتی</a:t>
            </a:r>
          </a:p>
          <a:p>
            <a:pPr indent="406400" eaLnBrk="1" hangingPunct="1">
              <a:lnSpc>
                <a:spcPct val="150000"/>
              </a:lnSpc>
              <a:buSzPct val="85000"/>
              <a:buFontTx/>
              <a:buBlip>
                <a:blip r:embed="rId2"/>
              </a:buBlip>
            </a:pPr>
            <a:r>
              <a:rPr lang="fa-IR" altLang="zh-CN" b="1" smtClean="0"/>
              <a:t>سازمان جغرافیایی</a:t>
            </a:r>
          </a:p>
          <a:p>
            <a:pPr indent="406400" eaLnBrk="1" hangingPunct="1">
              <a:lnSpc>
                <a:spcPct val="150000"/>
              </a:lnSpc>
              <a:buSzPct val="85000"/>
              <a:buFontTx/>
              <a:buBlip>
                <a:blip r:embed="rId2"/>
              </a:buBlip>
            </a:pPr>
            <a:r>
              <a:rPr lang="fa-IR" altLang="zh-CN" b="1" smtClean="0"/>
              <a:t>سازمان مدیریت محصول</a:t>
            </a:r>
          </a:p>
          <a:p>
            <a:pPr indent="406400" eaLnBrk="1" hangingPunct="1">
              <a:lnSpc>
                <a:spcPct val="150000"/>
              </a:lnSpc>
              <a:buSzPct val="85000"/>
              <a:buFontTx/>
              <a:buBlip>
                <a:blip r:embed="rId2"/>
              </a:buBlip>
            </a:pPr>
            <a:r>
              <a:rPr lang="fa-IR" altLang="zh-CN" b="1" smtClean="0"/>
              <a:t>سازمان مدیریت بازار</a:t>
            </a:r>
          </a:p>
          <a:p>
            <a:pPr indent="406400" eaLnBrk="1" hangingPunct="1">
              <a:lnSpc>
                <a:spcPct val="150000"/>
              </a:lnSpc>
              <a:buSzPct val="85000"/>
              <a:buFontTx/>
              <a:buBlip>
                <a:blip r:embed="rId2"/>
              </a:buBlip>
            </a:pPr>
            <a:r>
              <a:rPr lang="fa-IR" altLang="zh-CN" b="1" smtClean="0"/>
              <a:t>سازمان مدیریت محصول/ مدیریت بازار</a:t>
            </a:r>
            <a:r>
              <a:rPr lang="fa-IR" altLang="zh-CN" smtClean="0"/>
              <a:t> </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800" decel="100000"/>
                                        <p:tgtEl>
                                          <p:spTgt spid="159746"/>
                                        </p:tgtEl>
                                      </p:cBhvr>
                                    </p:animEffect>
                                    <p:anim calcmode="lin" valueType="num">
                                      <p:cBhvr>
                                        <p:cTn id="8" dur="800" decel="100000" fill="hold"/>
                                        <p:tgtEl>
                                          <p:spTgt spid="159746"/>
                                        </p:tgtEl>
                                        <p:attrNameLst>
                                          <p:attrName>style.rotation</p:attrName>
                                        </p:attrNameLst>
                                      </p:cBhvr>
                                      <p:tavLst>
                                        <p:tav tm="0">
                                          <p:val>
                                            <p:fltVal val="-90"/>
                                          </p:val>
                                        </p:tav>
                                        <p:tav tm="100000">
                                          <p:val>
                                            <p:fltVal val="0"/>
                                          </p:val>
                                        </p:tav>
                                      </p:tavLst>
                                    </p:anim>
                                    <p:anim calcmode="lin" valueType="num">
                                      <p:cBhvr>
                                        <p:cTn id="9" dur="800" decel="100000" fill="hold"/>
                                        <p:tgtEl>
                                          <p:spTgt spid="159746"/>
                                        </p:tgtEl>
                                        <p:attrNameLst>
                                          <p:attrName>ppt_x</p:attrName>
                                        </p:attrNameLst>
                                      </p:cBhvr>
                                      <p:tavLst>
                                        <p:tav tm="0">
                                          <p:val>
                                            <p:strVal val="#ppt_x+0.4"/>
                                          </p:val>
                                        </p:tav>
                                        <p:tav tm="100000">
                                          <p:val>
                                            <p:strVal val="#ppt_x-0.05"/>
                                          </p:val>
                                        </p:tav>
                                      </p:tavLst>
                                    </p:anim>
                                    <p:anim calcmode="lin" valueType="num">
                                      <p:cBhvr>
                                        <p:cTn id="10" dur="800" decel="100000" fill="hold"/>
                                        <p:tgtEl>
                                          <p:spTgt spid="159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9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974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9747">
                                            <p:txEl>
                                              <p:pRg st="0" end="0"/>
                                            </p:txEl>
                                          </p:spTgt>
                                        </p:tgtEl>
                                        <p:attrNameLst>
                                          <p:attrName>style.visibility</p:attrName>
                                        </p:attrNameLst>
                                      </p:cBhvr>
                                      <p:to>
                                        <p:strVal val="visible"/>
                                      </p:to>
                                    </p:set>
                                    <p:animEffect transition="in" filter="fade">
                                      <p:cBhvr>
                                        <p:cTn id="17" dur="1000"/>
                                        <p:tgtEl>
                                          <p:spTgt spid="159747">
                                            <p:txEl>
                                              <p:pRg st="0" end="0"/>
                                            </p:txEl>
                                          </p:spTgt>
                                        </p:tgtEl>
                                      </p:cBhvr>
                                    </p:animEffect>
                                    <p:anim calcmode="lin" valueType="num">
                                      <p:cBhvr>
                                        <p:cTn id="18" dur="10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59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59747">
                                            <p:txEl>
                                              <p:pRg st="1" end="1"/>
                                            </p:txEl>
                                          </p:spTgt>
                                        </p:tgtEl>
                                        <p:attrNameLst>
                                          <p:attrName>style.visibility</p:attrName>
                                        </p:attrNameLst>
                                      </p:cBhvr>
                                      <p:to>
                                        <p:strVal val="visible"/>
                                      </p:to>
                                    </p:set>
                                    <p:animEffect transition="in" filter="fade">
                                      <p:cBhvr>
                                        <p:cTn id="24" dur="1000"/>
                                        <p:tgtEl>
                                          <p:spTgt spid="159747">
                                            <p:txEl>
                                              <p:pRg st="1" end="1"/>
                                            </p:txEl>
                                          </p:spTgt>
                                        </p:tgtEl>
                                      </p:cBhvr>
                                    </p:animEffect>
                                    <p:anim calcmode="lin" valueType="num">
                                      <p:cBhvr>
                                        <p:cTn id="25" dur="10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59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59747">
                                            <p:txEl>
                                              <p:pRg st="2" end="2"/>
                                            </p:txEl>
                                          </p:spTgt>
                                        </p:tgtEl>
                                        <p:attrNameLst>
                                          <p:attrName>style.visibility</p:attrName>
                                        </p:attrNameLst>
                                      </p:cBhvr>
                                      <p:to>
                                        <p:strVal val="visible"/>
                                      </p:to>
                                    </p:set>
                                    <p:animEffect transition="in" filter="fade">
                                      <p:cBhvr>
                                        <p:cTn id="31" dur="1000"/>
                                        <p:tgtEl>
                                          <p:spTgt spid="159747">
                                            <p:txEl>
                                              <p:pRg st="2" end="2"/>
                                            </p:txEl>
                                          </p:spTgt>
                                        </p:tgtEl>
                                      </p:cBhvr>
                                    </p:animEffect>
                                    <p:anim calcmode="lin" valueType="num">
                                      <p:cBhvr>
                                        <p:cTn id="32" dur="10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59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59747">
                                            <p:txEl>
                                              <p:pRg st="3" end="3"/>
                                            </p:txEl>
                                          </p:spTgt>
                                        </p:tgtEl>
                                        <p:attrNameLst>
                                          <p:attrName>style.visibility</p:attrName>
                                        </p:attrNameLst>
                                      </p:cBhvr>
                                      <p:to>
                                        <p:strVal val="visible"/>
                                      </p:to>
                                    </p:set>
                                    <p:animEffect transition="in" filter="fade">
                                      <p:cBhvr>
                                        <p:cTn id="38" dur="1000"/>
                                        <p:tgtEl>
                                          <p:spTgt spid="159747">
                                            <p:txEl>
                                              <p:pRg st="3" end="3"/>
                                            </p:txEl>
                                          </p:spTgt>
                                        </p:tgtEl>
                                      </p:cBhvr>
                                    </p:animEffect>
                                    <p:anim calcmode="lin" valueType="num">
                                      <p:cBhvr>
                                        <p:cTn id="39" dur="10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597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59747">
                                            <p:txEl>
                                              <p:pRg st="4" end="4"/>
                                            </p:txEl>
                                          </p:spTgt>
                                        </p:tgtEl>
                                        <p:attrNameLst>
                                          <p:attrName>style.visibility</p:attrName>
                                        </p:attrNameLst>
                                      </p:cBhvr>
                                      <p:to>
                                        <p:strVal val="visible"/>
                                      </p:to>
                                    </p:set>
                                    <p:animEffect transition="in" filter="fade">
                                      <p:cBhvr>
                                        <p:cTn id="45" dur="1000"/>
                                        <p:tgtEl>
                                          <p:spTgt spid="159747">
                                            <p:txEl>
                                              <p:pRg st="4" end="4"/>
                                            </p:txEl>
                                          </p:spTgt>
                                        </p:tgtEl>
                                      </p:cBhvr>
                                    </p:animEffect>
                                    <p:anim calcmode="lin" valueType="num">
                                      <p:cBhvr>
                                        <p:cTn id="46" dur="1000" fill="hold"/>
                                        <p:tgtEl>
                                          <p:spTgt spid="15974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597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build="p"/>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2419502-53F4-4056-BA4A-1CB5A94269F5}" type="slidenum">
              <a:rPr lang="ar-SA" b="0"/>
              <a:pPr eaLnBrk="1" hangingPunct="1"/>
              <a:t>167</a:t>
            </a:fld>
            <a:endParaRPr lang="en-US" b="0"/>
          </a:p>
        </p:txBody>
      </p:sp>
      <p:sp>
        <p:nvSpPr>
          <p:cNvPr id="160770" name="Rectangle 2"/>
          <p:cNvSpPr>
            <a:spLocks noGrp="1" noChangeArrowheads="1"/>
          </p:cNvSpPr>
          <p:nvPr>
            <p:ph type="title"/>
          </p:nvPr>
        </p:nvSpPr>
        <p:spPr/>
        <p:txBody>
          <a:bodyPr/>
          <a:lstStyle/>
          <a:p>
            <a:pPr eaLnBrk="1" hangingPunct="1"/>
            <a:r>
              <a:rPr lang="fa-IR" altLang="zh-CN" b="1" smtClean="0"/>
              <a:t>سازمان عملیاتی</a:t>
            </a:r>
            <a:endParaRPr lang="en-US" b="1" smtClean="0"/>
          </a:p>
        </p:txBody>
      </p:sp>
      <p:sp>
        <p:nvSpPr>
          <p:cNvPr id="160771" name="Rectangle 3"/>
          <p:cNvSpPr>
            <a:spLocks noGrp="1" noChangeArrowheads="1"/>
          </p:cNvSpPr>
          <p:nvPr>
            <p:ph type="body" idx="1"/>
          </p:nvPr>
        </p:nvSpPr>
        <p:spPr/>
        <p:txBody>
          <a:bodyPr/>
          <a:lstStyle/>
          <a:p>
            <a:pPr eaLnBrk="1" hangingPunct="1">
              <a:lnSpc>
                <a:spcPct val="90000"/>
              </a:lnSpc>
              <a:buFont typeface="Wingdings" pitchFamily="2" charset="2"/>
              <a:buChar char="ü"/>
            </a:pPr>
            <a:r>
              <a:rPr lang="fa-IR" altLang="zh-CN" smtClean="0"/>
              <a:t>این ساختار از رایج ترین و متداول ترین ساختارهای سازمانی مخصوص دوایر و شعب بازاریابی است که در آن معاونتی به نام بازاریابی همانند سایر معاونتها زیر نظر مدیرعامل شرکت ایجاد شده .</a:t>
            </a:r>
            <a:endParaRPr lang="en-US" altLang="zh-CN" smtClean="0">
              <a:ea typeface="SimSun" pitchFamily="2" charset="-122"/>
            </a:endParaRPr>
          </a:p>
          <a:p>
            <a:pPr eaLnBrk="1" hangingPunct="1">
              <a:lnSpc>
                <a:spcPct val="90000"/>
              </a:lnSpc>
              <a:buFont typeface="Wingdings" pitchFamily="2" charset="2"/>
              <a:buChar char="ü"/>
            </a:pPr>
            <a:endParaRPr lang="fa-IR" altLang="zh-CN" smtClean="0"/>
          </a:p>
          <a:p>
            <a:pPr eaLnBrk="1" hangingPunct="1">
              <a:lnSpc>
                <a:spcPct val="90000"/>
              </a:lnSpc>
              <a:buFont typeface="Wingdings" pitchFamily="2" charset="2"/>
              <a:buChar char="ü"/>
            </a:pPr>
            <a:r>
              <a:rPr lang="fa-IR" altLang="zh-CN" smtClean="0"/>
              <a:t>حسن اصلی این نوع سازماندهی برای امور بازاریابی، مدیریت راحت و اداره آسان آن است ولی این سازمان نیز معایبی دارد که باعث می شود با رشد کالاها و محصولات و توسعه بازارها به خودی خود کارایی اش را از دست بدهد.</a:t>
            </a:r>
            <a:r>
              <a:rPr lang="en-US" altLang="zh-CN" smtClean="0">
                <a:ea typeface="SimSun" pitchFamily="2" charset="-122"/>
              </a:rPr>
              <a:t> </a:t>
            </a:r>
            <a:endParaRPr lang="en-US"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p:cTn id="7" dur="1000" fill="hold">
                                          <p:stCondLst>
                                            <p:cond delay="0"/>
                                          </p:stCondLst>
                                        </p:cTn>
                                        <p:tgtEl>
                                          <p:spTgt spid="16077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6077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6077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6077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6077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0771">
                                            <p:txEl>
                                              <p:pRg st="0" end="0"/>
                                            </p:txEl>
                                          </p:spTgt>
                                        </p:tgtEl>
                                        <p:attrNameLst>
                                          <p:attrName>style.visibility</p:attrName>
                                        </p:attrNameLst>
                                      </p:cBhvr>
                                      <p:to>
                                        <p:strVal val="visible"/>
                                      </p:to>
                                    </p:set>
                                    <p:anim calcmode="lin" valueType="num">
                                      <p:cBhvr>
                                        <p:cTn id="16" dur="500" fill="hold"/>
                                        <p:tgtEl>
                                          <p:spTgt spid="16077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6077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6077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6077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6077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60771">
                                            <p:txEl>
                                              <p:pRg st="2" end="2"/>
                                            </p:txEl>
                                          </p:spTgt>
                                        </p:tgtEl>
                                        <p:attrNameLst>
                                          <p:attrName>style.visibility</p:attrName>
                                        </p:attrNameLst>
                                      </p:cBhvr>
                                      <p:to>
                                        <p:strVal val="visible"/>
                                      </p:to>
                                    </p:set>
                                    <p:anim calcmode="lin" valueType="num">
                                      <p:cBhvr>
                                        <p:cTn id="25" dur="500" fill="hold"/>
                                        <p:tgtEl>
                                          <p:spTgt spid="160771">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60771">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60771">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60771">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60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build="p"/>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7074A40-501E-4394-B865-B48969AD269B}" type="slidenum">
              <a:rPr lang="ar-SA" b="0"/>
              <a:pPr eaLnBrk="1" hangingPunct="1"/>
              <a:t>168</a:t>
            </a:fld>
            <a:endParaRPr lang="en-US" b="0"/>
          </a:p>
        </p:txBody>
      </p:sp>
      <p:sp>
        <p:nvSpPr>
          <p:cNvPr id="161794" name="Rectangle 2"/>
          <p:cNvSpPr>
            <a:spLocks noGrp="1" noChangeArrowheads="1"/>
          </p:cNvSpPr>
          <p:nvPr>
            <p:ph type="title"/>
          </p:nvPr>
        </p:nvSpPr>
        <p:spPr/>
        <p:txBody>
          <a:bodyPr/>
          <a:lstStyle/>
          <a:p>
            <a:pPr eaLnBrk="1" hangingPunct="1"/>
            <a:r>
              <a:rPr lang="fa-IR" altLang="zh-CN" smtClean="0"/>
              <a:t>موارد در زمینه ضعف این نوع سازماندهی</a:t>
            </a:r>
            <a:endParaRPr lang="en-US" smtClean="0"/>
          </a:p>
        </p:txBody>
      </p:sp>
      <p:sp>
        <p:nvSpPr>
          <p:cNvPr id="161795" name="Rectangle 3"/>
          <p:cNvSpPr>
            <a:spLocks noGrp="1" noChangeArrowheads="1"/>
          </p:cNvSpPr>
          <p:nvPr>
            <p:ph type="body" idx="1"/>
          </p:nvPr>
        </p:nvSpPr>
        <p:spPr/>
        <p:txBody>
          <a:bodyPr/>
          <a:lstStyle/>
          <a:p>
            <a:pPr marL="365125" lvl="1" indent="-1588" eaLnBrk="1" hangingPunct="1">
              <a:buFontTx/>
              <a:buBlip>
                <a:blip r:embed="rId2"/>
              </a:buBlip>
            </a:pPr>
            <a:r>
              <a:rPr lang="fa-IR" altLang="zh-CN" smtClean="0"/>
              <a:t>دشوار شدن تدریجی تهیه و تنظیم و ارایه برنامه های جداگانه برای هریک از محصولات و بازارها .</a:t>
            </a:r>
          </a:p>
          <a:p>
            <a:pPr marL="365125" lvl="1" indent="-1588" eaLnBrk="1" hangingPunct="1">
              <a:buFontTx/>
              <a:buBlip>
                <a:blip r:embed="rId2"/>
              </a:buBlip>
            </a:pPr>
            <a:endParaRPr lang="fa-IR" altLang="zh-CN" smtClean="0"/>
          </a:p>
          <a:p>
            <a:pPr marL="365125" lvl="1" indent="-1588" eaLnBrk="1" hangingPunct="1">
              <a:buFontTx/>
              <a:buBlip>
                <a:blip r:embed="rId2"/>
              </a:buBlip>
            </a:pPr>
            <a:r>
              <a:rPr lang="fa-IR" altLang="zh-CN" smtClean="0"/>
              <a:t>به دست فراموشی سپرده شدن بعضی از کالاهایی که به هر دلیلی مورد علاقه و پسند متخصصین عملیاتی در مدیریتهای مختلف واقع نمی شوند.</a:t>
            </a:r>
          </a:p>
          <a:p>
            <a:pPr marL="365125" lvl="1" indent="-1588" eaLnBrk="1" hangingPunct="1">
              <a:buFontTx/>
              <a:buBlip>
                <a:blip r:embed="rId2"/>
              </a:buBlip>
            </a:pPr>
            <a:endParaRPr lang="fa-IR" altLang="zh-CN" smtClean="0"/>
          </a:p>
          <a:p>
            <a:pPr marL="365125" lvl="1" indent="-1588" eaLnBrk="1" hangingPunct="1">
              <a:buFontTx/>
              <a:buBlip>
                <a:blip r:embed="rId2"/>
              </a:buBlip>
            </a:pPr>
            <a:r>
              <a:rPr lang="fa-IR" altLang="zh-CN" smtClean="0"/>
              <a:t>مشكل ايجاد هماهنگي</a:t>
            </a:r>
          </a:p>
          <a:p>
            <a:pPr marL="365125" lvl="1" indent="-1588" eaLnBrk="1" hangingPunct="1">
              <a:buFontTx/>
              <a:buBlip>
                <a:blip r:embed="rId2"/>
              </a:buBlip>
            </a:pPr>
            <a:endParaRPr lang="fa-IR" altLang="zh-CN"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p:cTn id="7" dur="500" fill="hold"/>
                                        <p:tgtEl>
                                          <p:spTgt spid="1617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17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17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179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161794"/>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161795">
                                            <p:txEl>
                                              <p:pRg st="0" end="0"/>
                                            </p:txEl>
                                          </p:spTgt>
                                        </p:tgtEl>
                                        <p:attrNameLst>
                                          <p:attrName>style.visibility</p:attrName>
                                        </p:attrNameLst>
                                      </p:cBhvr>
                                      <p:to>
                                        <p:strVal val="visible"/>
                                      </p:to>
                                    </p:set>
                                    <p:anim calcmode="lin" valueType="num">
                                      <p:cBhvr>
                                        <p:cTn id="17" dur="500" fill="hold"/>
                                        <p:tgtEl>
                                          <p:spTgt spid="16179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61795">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61795">
                                            <p:txEl>
                                              <p:pRg st="2" end="2"/>
                                            </p:txEl>
                                          </p:spTgt>
                                        </p:tgtEl>
                                        <p:attrNameLst>
                                          <p:attrName>style.visibility</p:attrName>
                                        </p:attrNameLst>
                                      </p:cBhvr>
                                      <p:to>
                                        <p:strVal val="visible"/>
                                      </p:to>
                                    </p:set>
                                    <p:anim calcmode="lin" valueType="num">
                                      <p:cBhvr>
                                        <p:cTn id="21" dur="500" fill="hold"/>
                                        <p:tgtEl>
                                          <p:spTgt spid="16179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1795">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61795">
                                            <p:txEl>
                                              <p:pRg st="4" end="4"/>
                                            </p:txEl>
                                          </p:spTgt>
                                        </p:tgtEl>
                                        <p:attrNameLst>
                                          <p:attrName>style.visibility</p:attrName>
                                        </p:attrNameLst>
                                      </p:cBhvr>
                                      <p:to>
                                        <p:strVal val="visible"/>
                                      </p:to>
                                    </p:set>
                                    <p:anim calcmode="lin" valueType="num">
                                      <p:cBhvr>
                                        <p:cTn id="25" dur="500" fill="hold"/>
                                        <p:tgtEl>
                                          <p:spTgt spid="16179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6179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4" grpId="1"/>
      <p:bldP spid="161795" grpId="0" build="p"/>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4AC92E1-02AE-4D29-9327-34AA216BB87B}" type="slidenum">
              <a:rPr lang="ar-SA" b="0"/>
              <a:pPr eaLnBrk="1" hangingPunct="1"/>
              <a:t>169</a:t>
            </a:fld>
            <a:endParaRPr lang="en-US" b="0"/>
          </a:p>
        </p:txBody>
      </p:sp>
      <p:sp>
        <p:nvSpPr>
          <p:cNvPr id="162818" name="Rectangle 2"/>
          <p:cNvSpPr>
            <a:spLocks noGrp="1" noChangeArrowheads="1"/>
          </p:cNvSpPr>
          <p:nvPr>
            <p:ph type="title"/>
          </p:nvPr>
        </p:nvSpPr>
        <p:spPr/>
        <p:txBody>
          <a:bodyPr/>
          <a:lstStyle/>
          <a:p>
            <a:pPr marL="838200" indent="-838200" eaLnBrk="1" hangingPunct="1"/>
            <a:r>
              <a:rPr lang="fa-IR" altLang="zh-CN" b="1" smtClean="0"/>
              <a:t>سازمان جغرافیایی</a:t>
            </a:r>
            <a:endParaRPr lang="en-US" b="1" smtClean="0"/>
          </a:p>
        </p:txBody>
      </p:sp>
      <p:sp>
        <p:nvSpPr>
          <p:cNvPr id="162819" name="Rectangle 3"/>
          <p:cNvSpPr>
            <a:spLocks noGrp="1" noChangeArrowheads="1"/>
          </p:cNvSpPr>
          <p:nvPr>
            <p:ph type="body" idx="1"/>
          </p:nvPr>
        </p:nvSpPr>
        <p:spPr/>
        <p:txBody>
          <a:bodyPr/>
          <a:lstStyle/>
          <a:p>
            <a:pPr eaLnBrk="1" hangingPunct="1">
              <a:lnSpc>
                <a:spcPct val="90000"/>
              </a:lnSpc>
              <a:buFontTx/>
              <a:buNone/>
            </a:pPr>
            <a:r>
              <a:rPr lang="fa-IR" altLang="zh-CN" smtClean="0"/>
              <a:t>که در این راستا کل کشور را به چند منطقه، هر منطقه را به چند ناحیه و هر ناحیه را نیز به چند بخش تقسیم و در هر بخش نیز از تعدادی فروشنده استفاده می نمایند.</a:t>
            </a:r>
          </a:p>
          <a:p>
            <a:pPr eaLnBrk="1" hangingPunct="1">
              <a:lnSpc>
                <a:spcPct val="90000"/>
              </a:lnSpc>
              <a:buFontTx/>
              <a:buNone/>
            </a:pPr>
            <a:endParaRPr lang="fa-IR" altLang="zh-CN" smtClean="0"/>
          </a:p>
          <a:p>
            <a:pPr eaLnBrk="1" hangingPunct="1">
              <a:lnSpc>
                <a:spcPct val="90000"/>
              </a:lnSpc>
              <a:buFontTx/>
              <a:buNone/>
            </a:pPr>
            <a:r>
              <a:rPr lang="fa-IR" altLang="zh-CN" smtClean="0"/>
              <a:t>مزیت مهم ساختار سازمانی جغرافیایی این است که در این نوع سازماندهی به جهت استقرار فروشندگان و مدیران در کل مناطق و بخشهای کشور با آداب و رسوم و خواسته های مشتریان آشنایی کامل پیدا نموده و به راحتی و به درستی برنامه ریزی نمایند.</a:t>
            </a:r>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62818"/>
                                        </p:tgtEl>
                                        <p:attrNameLst>
                                          <p:attrName>style.visibility</p:attrName>
                                        </p:attrNameLst>
                                      </p:cBhvr>
                                      <p:to>
                                        <p:strVal val="visible"/>
                                      </p:to>
                                    </p:set>
                                    <p:anim calcmode="lin" valueType="num">
                                      <p:cBhvr>
                                        <p:cTn id="7" dur="500" fill="hold"/>
                                        <p:tgtEl>
                                          <p:spTgt spid="1628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28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28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281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62819">
                                            <p:txEl>
                                              <p:pRg st="0" end="0"/>
                                            </p:txEl>
                                          </p:spTgt>
                                        </p:tgtEl>
                                        <p:attrNameLst>
                                          <p:attrName>style.visibility</p:attrName>
                                        </p:attrNameLst>
                                      </p:cBhvr>
                                      <p:to>
                                        <p:strVal val="visible"/>
                                      </p:to>
                                    </p:set>
                                    <p:anim calcmode="lin" valueType="num">
                                      <p:cBhvr>
                                        <p:cTn id="15" dur="500" fill="hold"/>
                                        <p:tgtEl>
                                          <p:spTgt spid="16281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6281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6281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62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62819">
                                            <p:txEl>
                                              <p:pRg st="2" end="2"/>
                                            </p:txEl>
                                          </p:spTgt>
                                        </p:tgtEl>
                                        <p:attrNameLst>
                                          <p:attrName>style.visibility</p:attrName>
                                        </p:attrNameLst>
                                      </p:cBhvr>
                                      <p:to>
                                        <p:strVal val="visible"/>
                                      </p:to>
                                    </p:set>
                                    <p:anim calcmode="lin" valueType="num">
                                      <p:cBhvr>
                                        <p:cTn id="23" dur="500" fill="hold"/>
                                        <p:tgtEl>
                                          <p:spTgt spid="16281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6281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6281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62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1628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F7F9484-BDDA-4F5B-A9E3-85EEDAB9017D}" type="slidenum">
              <a:rPr lang="ar-SA" b="0"/>
              <a:pPr eaLnBrk="1" hangingPunct="1"/>
              <a:t>17</a:t>
            </a:fld>
            <a:endParaRPr lang="en-US" b="0"/>
          </a:p>
        </p:txBody>
      </p:sp>
      <p:sp>
        <p:nvSpPr>
          <p:cNvPr id="15363" name="Rectangle 2"/>
          <p:cNvSpPr>
            <a:spLocks noGrp="1" noChangeArrowheads="1"/>
          </p:cNvSpPr>
          <p:nvPr>
            <p:ph type="title"/>
          </p:nvPr>
        </p:nvSpPr>
        <p:spPr/>
        <p:txBody>
          <a:bodyPr/>
          <a:lstStyle/>
          <a:p>
            <a:pPr eaLnBrk="1" hangingPunct="1"/>
            <a:r>
              <a:rPr lang="fa-IR" altLang="zh-CN" b="1" smtClean="0"/>
              <a:t>مبادله</a:t>
            </a:r>
            <a:endParaRPr lang="en-US" b="1" smtClean="0"/>
          </a:p>
        </p:txBody>
      </p:sp>
      <p:sp>
        <p:nvSpPr>
          <p:cNvPr id="14339" name="Rectangle 3"/>
          <p:cNvSpPr>
            <a:spLocks noGrp="1" noChangeArrowheads="1"/>
          </p:cNvSpPr>
          <p:nvPr>
            <p:ph type="body" idx="1"/>
          </p:nvPr>
        </p:nvSpPr>
        <p:spPr/>
        <p:txBody>
          <a:bodyPr/>
          <a:lstStyle/>
          <a:p>
            <a:pPr eaLnBrk="1" hangingPunct="1">
              <a:lnSpc>
                <a:spcPct val="200000"/>
              </a:lnSpc>
              <a:buFontTx/>
              <a:buNone/>
            </a:pPr>
            <a:r>
              <a:rPr lang="fa-IR" altLang="zh-CN" sz="2800" smtClean="0"/>
              <a:t>چهارمین و بهترین روش، روش مبادله ای است که در آن فرد کالای مورد نیاز خود را با پرداخت پول یا ارائه کالا کالا و یا خدمت به ديگران به دست می آورد و بازاریابی نیز برای به دست آوردن محصولات جهت ارضای خواسته ها و نیازها بر این روش تاکید دارد و مبادله پایه و اساس بازاریابی می باشد.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92" decel="100000"/>
                                        <p:tgtEl>
                                          <p:spTgt spid="14339">
                                            <p:txEl>
                                              <p:pRg st="0" end="0"/>
                                            </p:txEl>
                                          </p:spTgt>
                                        </p:tgtEl>
                                      </p:cBhvr>
                                    </p:animEffect>
                                    <p:animScale>
                                      <p:cBhvr>
                                        <p:cTn id="8" dur="192" decel="100000"/>
                                        <p:tgtEl>
                                          <p:spTgt spid="14339">
                                            <p:txEl>
                                              <p:pRg st="0" end="0"/>
                                            </p:txEl>
                                          </p:spTgt>
                                        </p:tgtEl>
                                      </p:cBhvr>
                                      <p:from x="10000" y="10000"/>
                                      <p:to x="200000" y="450000"/>
                                    </p:animScale>
                                    <p:animScale>
                                      <p:cBhvr>
                                        <p:cTn id="9" dur="308" accel="100000" fill="hold">
                                          <p:stCondLst>
                                            <p:cond delay="192"/>
                                          </p:stCondLst>
                                        </p:cTn>
                                        <p:tgtEl>
                                          <p:spTgt spid="14339">
                                            <p:txEl>
                                              <p:pRg st="0" end="0"/>
                                            </p:txEl>
                                          </p:spTgt>
                                        </p:tgtEl>
                                      </p:cBhvr>
                                      <p:from x="200000" y="450000"/>
                                      <p:to x="100000" y="100000"/>
                                    </p:animScale>
                                    <p:set>
                                      <p:cBhvr>
                                        <p:cTn id="10" dur="192" fill="hold"/>
                                        <p:tgtEl>
                                          <p:spTgt spid="14339">
                                            <p:txEl>
                                              <p:pRg st="0" end="0"/>
                                            </p:txEl>
                                          </p:spTgt>
                                        </p:tgtEl>
                                        <p:attrNameLst>
                                          <p:attrName>ppt_x</p:attrName>
                                        </p:attrNameLst>
                                      </p:cBhvr>
                                      <p:to>
                                        <p:strVal val="(0.5)"/>
                                      </p:to>
                                    </p:set>
                                    <p:anim from="(0.5)" to="(#ppt_x)" calcmode="lin" valueType="num">
                                      <p:cBhvr>
                                        <p:cTn id="11" dur="308" accel="100000" fill="hold">
                                          <p:stCondLst>
                                            <p:cond delay="192"/>
                                          </p:stCondLst>
                                        </p:cTn>
                                        <p:tgtEl>
                                          <p:spTgt spid="14339">
                                            <p:txEl>
                                              <p:pRg st="0" end="0"/>
                                            </p:txEl>
                                          </p:spTgt>
                                        </p:tgtEl>
                                        <p:attrNameLst>
                                          <p:attrName>ppt_x</p:attrName>
                                        </p:attrNameLst>
                                      </p:cBhvr>
                                    </p:anim>
                                    <p:set>
                                      <p:cBhvr>
                                        <p:cTn id="12" dur="192" fill="hold"/>
                                        <p:tgtEl>
                                          <p:spTgt spid="14339">
                                            <p:txEl>
                                              <p:pRg st="0" end="0"/>
                                            </p:txEl>
                                          </p:spTgt>
                                        </p:tgtEl>
                                        <p:attrNameLst>
                                          <p:attrName>ppt_y</p:attrName>
                                        </p:attrNameLst>
                                      </p:cBhvr>
                                      <p:to>
                                        <p:strVal val="(#ppt_y+0.4)"/>
                                      </p:to>
                                    </p:set>
                                    <p:anim from="(#ppt_y+0.4)" to="(#ppt_y)" calcmode="lin" valueType="num">
                                      <p:cBhvr>
                                        <p:cTn id="13" dur="308" accel="100000" fill="hold">
                                          <p:stCondLst>
                                            <p:cond delay="192"/>
                                          </p:stCondLst>
                                        </p:cTn>
                                        <p:tgtEl>
                                          <p:spTgt spid="14339">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DD0053B-E935-4ED2-BF72-8EF032420A9C}" type="slidenum">
              <a:rPr lang="ar-SA" b="0"/>
              <a:pPr eaLnBrk="1" hangingPunct="1"/>
              <a:t>170</a:t>
            </a:fld>
            <a:endParaRPr lang="en-US" b="0"/>
          </a:p>
        </p:txBody>
      </p:sp>
      <p:sp>
        <p:nvSpPr>
          <p:cNvPr id="172035" name="Rectangle 2"/>
          <p:cNvSpPr>
            <a:spLocks noGrp="1" noChangeArrowheads="1"/>
          </p:cNvSpPr>
          <p:nvPr>
            <p:ph type="title"/>
          </p:nvPr>
        </p:nvSpPr>
        <p:spPr/>
        <p:txBody>
          <a:bodyPr/>
          <a:lstStyle/>
          <a:p>
            <a:pPr eaLnBrk="1" hangingPunct="1"/>
            <a:r>
              <a:rPr lang="fa-IR" altLang="zh-CN" b="1" smtClean="0"/>
              <a:t>سازمان مدیریت محصول</a:t>
            </a:r>
            <a:endParaRPr lang="en-US" b="1" smtClean="0"/>
          </a:p>
        </p:txBody>
      </p:sp>
      <p:sp>
        <p:nvSpPr>
          <p:cNvPr id="163843" name="Rectangle 3"/>
          <p:cNvSpPr>
            <a:spLocks noGrp="1" noChangeArrowheads="1"/>
          </p:cNvSpPr>
          <p:nvPr>
            <p:ph type="body" idx="1"/>
          </p:nvPr>
        </p:nvSpPr>
        <p:spPr/>
        <p:txBody>
          <a:bodyPr/>
          <a:lstStyle/>
          <a:p>
            <a:pPr eaLnBrk="1" hangingPunct="1">
              <a:lnSpc>
                <a:spcPct val="200000"/>
              </a:lnSpc>
              <a:buFontTx/>
              <a:buNone/>
            </a:pPr>
            <a:r>
              <a:rPr lang="fa-IR" altLang="zh-CN" smtClean="0"/>
              <a:t>ساختار سازمانی بر حسب مدیریت محصول مختص مؤسساتی است که کالاهای متنوع با مارکها و علائم تجاری متعددی تولید و عرضه می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p:cTn id="7" dur="500" decel="50000" fill="hold">
                                          <p:stCondLst>
                                            <p:cond delay="0"/>
                                          </p:stCondLst>
                                        </p:cTn>
                                        <p:tgtEl>
                                          <p:spTgt spid="16384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384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384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6384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384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384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384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3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22D9C5E-7762-4204-9894-BBADD5DA562F}" type="slidenum">
              <a:rPr lang="ar-SA" b="0"/>
              <a:pPr eaLnBrk="1" hangingPunct="1"/>
              <a:t>171</a:t>
            </a:fld>
            <a:endParaRPr lang="en-US" b="0"/>
          </a:p>
        </p:txBody>
      </p:sp>
      <p:sp>
        <p:nvSpPr>
          <p:cNvPr id="164866" name="Rectangle 2"/>
          <p:cNvSpPr>
            <a:spLocks noGrp="1" noChangeArrowheads="1"/>
          </p:cNvSpPr>
          <p:nvPr>
            <p:ph type="title"/>
          </p:nvPr>
        </p:nvSpPr>
        <p:spPr/>
        <p:txBody>
          <a:bodyPr/>
          <a:lstStyle/>
          <a:p>
            <a:pPr eaLnBrk="1" hangingPunct="1"/>
            <a:r>
              <a:rPr lang="fa-IR" altLang="zh-CN" smtClean="0"/>
              <a:t>مزایای اصلی این سازماندهی</a:t>
            </a:r>
            <a:endParaRPr lang="en-US" smtClean="0"/>
          </a:p>
        </p:txBody>
      </p:sp>
      <p:sp>
        <p:nvSpPr>
          <p:cNvPr id="164867" name="Rectangle 3"/>
          <p:cNvSpPr>
            <a:spLocks noGrp="1" noChangeArrowheads="1"/>
          </p:cNvSpPr>
          <p:nvPr>
            <p:ph type="body" idx="1"/>
          </p:nvPr>
        </p:nvSpPr>
        <p:spPr/>
        <p:txBody>
          <a:bodyPr/>
          <a:lstStyle/>
          <a:p>
            <a:pPr eaLnBrk="1" hangingPunct="1">
              <a:buFontTx/>
              <a:buBlip>
                <a:blip r:embed="rId2"/>
              </a:buBlip>
            </a:pPr>
            <a:r>
              <a:rPr lang="fa-IR" altLang="zh-CN" sz="2800" smtClean="0"/>
              <a:t>واکنش به موقع و سریع به مشکلات بازاریابی محصول به جهت آشنایی بیشتر مدیر مربوطه به آن و هماهنگی بهتر آمیخته ها یا همان ترکیب عناصر بازاریابی.</a:t>
            </a:r>
          </a:p>
          <a:p>
            <a:pPr eaLnBrk="1" hangingPunct="1">
              <a:buFontTx/>
              <a:buBlip>
                <a:blip r:embed="rId2"/>
              </a:buBlip>
            </a:pPr>
            <a:endParaRPr lang="fa-IR" altLang="zh-CN" sz="2800" smtClean="0"/>
          </a:p>
          <a:p>
            <a:pPr eaLnBrk="1" hangingPunct="1">
              <a:buFontTx/>
              <a:buBlip>
                <a:blip r:embed="rId2"/>
              </a:buBlip>
            </a:pPr>
            <a:r>
              <a:rPr lang="fa-IR" altLang="zh-CN" sz="2800" smtClean="0"/>
              <a:t>توجه بیشتر و بهتر به محصولات کوچکتر با مارکهای تجاری مستقل.</a:t>
            </a:r>
          </a:p>
          <a:p>
            <a:pPr eaLnBrk="1" hangingPunct="1">
              <a:buFontTx/>
              <a:buBlip>
                <a:blip r:embed="rId2"/>
              </a:buBlip>
            </a:pPr>
            <a:endParaRPr lang="fa-IR" altLang="zh-CN" sz="2800" smtClean="0"/>
          </a:p>
          <a:p>
            <a:pPr eaLnBrk="1" hangingPunct="1">
              <a:buFontTx/>
              <a:buBlip>
                <a:blip r:embed="rId2"/>
              </a:buBlip>
            </a:pPr>
            <a:r>
              <a:rPr lang="fa-IR" altLang="zh-CN" sz="2800" smtClean="0"/>
              <a:t>بوجود آمدن یک زمینه آموزشی عالیتر برای مدیران جوان محصول به منظور طی سلسله مراتب سازمانی و به دست گرفتن نقاط کلیدی سازمان.</a:t>
            </a:r>
            <a:endParaRPr lang="en-US" sz="280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768" decel="100000"/>
                                        <p:tgtEl>
                                          <p:spTgt spid="164866"/>
                                        </p:tgtEl>
                                      </p:cBhvr>
                                    </p:animEffect>
                                    <p:animScale>
                                      <p:cBhvr>
                                        <p:cTn id="8" dur="768" decel="100000"/>
                                        <p:tgtEl>
                                          <p:spTgt spid="164866"/>
                                        </p:tgtEl>
                                      </p:cBhvr>
                                      <p:from x="10000" y="10000"/>
                                      <p:to x="200000" y="450000"/>
                                    </p:animScale>
                                    <p:animScale>
                                      <p:cBhvr>
                                        <p:cTn id="9" dur="1230" accel="100000" fill="hold">
                                          <p:stCondLst>
                                            <p:cond delay="768"/>
                                          </p:stCondLst>
                                        </p:cTn>
                                        <p:tgtEl>
                                          <p:spTgt spid="164866"/>
                                        </p:tgtEl>
                                      </p:cBhvr>
                                      <p:from x="200000" y="450000"/>
                                      <p:to x="100000" y="100000"/>
                                    </p:animScale>
                                    <p:set>
                                      <p:cBhvr>
                                        <p:cTn id="10" dur="768" fill="hold"/>
                                        <p:tgtEl>
                                          <p:spTgt spid="164866"/>
                                        </p:tgtEl>
                                        <p:attrNameLst>
                                          <p:attrName>ppt_x</p:attrName>
                                        </p:attrNameLst>
                                      </p:cBhvr>
                                      <p:to>
                                        <p:strVal val="(0.5)"/>
                                      </p:to>
                                    </p:set>
                                    <p:anim from="(0.5)" to="(#ppt_x)" calcmode="lin" valueType="num">
                                      <p:cBhvr>
                                        <p:cTn id="11" dur="1230" accel="100000" fill="hold">
                                          <p:stCondLst>
                                            <p:cond delay="768"/>
                                          </p:stCondLst>
                                        </p:cTn>
                                        <p:tgtEl>
                                          <p:spTgt spid="164866"/>
                                        </p:tgtEl>
                                        <p:attrNameLst>
                                          <p:attrName>ppt_x</p:attrName>
                                        </p:attrNameLst>
                                      </p:cBhvr>
                                    </p:anim>
                                    <p:set>
                                      <p:cBhvr>
                                        <p:cTn id="12" dur="768" fill="hold"/>
                                        <p:tgtEl>
                                          <p:spTgt spid="164866"/>
                                        </p:tgtEl>
                                        <p:attrNameLst>
                                          <p:attrName>ppt_y</p:attrName>
                                        </p:attrNameLst>
                                      </p:cBhvr>
                                      <p:to>
                                        <p:strVal val="(#ppt_y+0.4)"/>
                                      </p:to>
                                    </p:set>
                                    <p:anim from="(#ppt_y+0.4)" to="(#ppt_y)" calcmode="lin" valueType="num">
                                      <p:cBhvr>
                                        <p:cTn id="13" dur="1230" accel="100000" fill="hold">
                                          <p:stCondLst>
                                            <p:cond delay="768"/>
                                          </p:stCondLst>
                                        </p:cTn>
                                        <p:tgtEl>
                                          <p:spTgt spid="16486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64867">
                                            <p:txEl>
                                              <p:pRg st="0" end="0"/>
                                            </p:txEl>
                                          </p:spTgt>
                                        </p:tgtEl>
                                        <p:attrNameLst>
                                          <p:attrName>style.visibility</p:attrName>
                                        </p:attrNameLst>
                                      </p:cBhvr>
                                      <p:to>
                                        <p:strVal val="visible"/>
                                      </p:to>
                                    </p:set>
                                    <p:anim calcmode="lin" valueType="num">
                                      <p:cBhvr>
                                        <p:cTn id="18" dur="500" fill="hold"/>
                                        <p:tgtEl>
                                          <p:spTgt spid="16486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6486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6486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64867">
                                            <p:txEl>
                                              <p:pRg st="2" end="2"/>
                                            </p:txEl>
                                          </p:spTgt>
                                        </p:tgtEl>
                                        <p:attrNameLst>
                                          <p:attrName>style.visibility</p:attrName>
                                        </p:attrNameLst>
                                      </p:cBhvr>
                                      <p:to>
                                        <p:strVal val="visible"/>
                                      </p:to>
                                    </p:set>
                                    <p:anim calcmode="lin" valueType="num">
                                      <p:cBhvr>
                                        <p:cTn id="25" dur="500" fill="hold"/>
                                        <p:tgtEl>
                                          <p:spTgt spid="16486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6486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6486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64867">
                                            <p:txEl>
                                              <p:pRg st="4" end="4"/>
                                            </p:txEl>
                                          </p:spTgt>
                                        </p:tgtEl>
                                        <p:attrNameLst>
                                          <p:attrName>style.visibility</p:attrName>
                                        </p:attrNameLst>
                                      </p:cBhvr>
                                      <p:to>
                                        <p:strVal val="visible"/>
                                      </p:to>
                                    </p:set>
                                    <p:anim calcmode="lin" valueType="num">
                                      <p:cBhvr>
                                        <p:cTn id="32" dur="500" fill="hold"/>
                                        <p:tgtEl>
                                          <p:spTgt spid="164867">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64867">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92EAEB1-5392-4B25-A109-89613EB05F35}" type="slidenum">
              <a:rPr lang="ar-SA" b="0"/>
              <a:pPr eaLnBrk="1" hangingPunct="1"/>
              <a:t>172</a:t>
            </a:fld>
            <a:endParaRPr lang="en-US" b="0"/>
          </a:p>
        </p:txBody>
      </p:sp>
      <p:sp>
        <p:nvSpPr>
          <p:cNvPr id="165890" name="Rectangle 2"/>
          <p:cNvSpPr>
            <a:spLocks noGrp="1" noChangeArrowheads="1"/>
          </p:cNvSpPr>
          <p:nvPr>
            <p:ph type="title"/>
          </p:nvPr>
        </p:nvSpPr>
        <p:spPr/>
        <p:txBody>
          <a:bodyPr/>
          <a:lstStyle/>
          <a:p>
            <a:pPr eaLnBrk="1" hangingPunct="1"/>
            <a:r>
              <a:rPr lang="fa-IR" altLang="zh-CN" smtClean="0"/>
              <a:t>معایب عمده این سازماندهی</a:t>
            </a:r>
            <a:endParaRPr lang="en-US" smtClean="0"/>
          </a:p>
        </p:txBody>
      </p:sp>
      <p:sp>
        <p:nvSpPr>
          <p:cNvPr id="165891" name="Rectangle 3"/>
          <p:cNvSpPr>
            <a:spLocks noGrp="1" noChangeArrowheads="1"/>
          </p:cNvSpPr>
          <p:nvPr>
            <p:ph type="body" idx="1"/>
          </p:nvPr>
        </p:nvSpPr>
        <p:spPr/>
        <p:txBody>
          <a:bodyPr/>
          <a:lstStyle/>
          <a:p>
            <a:pPr indent="406400" eaLnBrk="1" hangingPunct="1">
              <a:lnSpc>
                <a:spcPct val="90000"/>
              </a:lnSpc>
              <a:buSzPct val="80000"/>
              <a:buFontTx/>
              <a:buBlip>
                <a:blip r:embed="rId2"/>
              </a:buBlip>
            </a:pPr>
            <a:r>
              <a:rPr lang="fa-IR" altLang="zh-CN" smtClean="0"/>
              <a:t>درگیری جسمی و فکری بیشتر مدیران محصول و خستگی زیاد آنان.</a:t>
            </a:r>
          </a:p>
          <a:p>
            <a:pPr indent="406400" eaLnBrk="1" hangingPunct="1">
              <a:lnSpc>
                <a:spcPct val="90000"/>
              </a:lnSpc>
              <a:buSzPct val="80000"/>
              <a:buFontTx/>
              <a:buBlip>
                <a:blip r:embed="rId2"/>
              </a:buBlip>
            </a:pPr>
            <a:endParaRPr lang="fa-IR" altLang="zh-CN" smtClean="0"/>
          </a:p>
          <a:p>
            <a:pPr indent="406400" eaLnBrk="1" hangingPunct="1">
              <a:lnSpc>
                <a:spcPct val="90000"/>
              </a:lnSpc>
              <a:buSzPct val="80000"/>
              <a:buFontTx/>
              <a:buBlip>
                <a:blip r:embed="rId2"/>
              </a:buBlip>
            </a:pPr>
            <a:r>
              <a:rPr lang="fa-IR" altLang="zh-CN" smtClean="0"/>
              <a:t>عدم وجود تناسب لازم بین مسئولیتها و اختیارات مدیران محصول وعوارض ناشی از آن.</a:t>
            </a:r>
          </a:p>
          <a:p>
            <a:pPr indent="406400" eaLnBrk="1" hangingPunct="1">
              <a:lnSpc>
                <a:spcPct val="90000"/>
              </a:lnSpc>
              <a:buSzPct val="80000"/>
              <a:buFontTx/>
              <a:buBlip>
                <a:blip r:embed="rId2"/>
              </a:buBlip>
            </a:pPr>
            <a:endParaRPr lang="fa-IR" altLang="zh-CN" smtClean="0"/>
          </a:p>
          <a:p>
            <a:pPr indent="406400" eaLnBrk="1" hangingPunct="1">
              <a:lnSpc>
                <a:spcPct val="90000"/>
              </a:lnSpc>
              <a:buSzPct val="80000"/>
              <a:buFontTx/>
              <a:buBlip>
                <a:blip r:embed="rId2"/>
              </a:buBlip>
            </a:pPr>
            <a:r>
              <a:rPr lang="fa-IR" altLang="zh-CN" smtClean="0"/>
              <a:t>رشد سازمانی کمتر بعضی از مدیران محصول به دلیل بی‌توجهی به سایر جنبه های سازمان و به دست آوردن تخصص لازم فقط در زمینه محصول مربوط به خود.</a:t>
            </a:r>
            <a:endParaRPr lang="en-US"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p:cTn id="7" dur="2000" fill="hold"/>
                                        <p:tgtEl>
                                          <p:spTgt spid="165890"/>
                                        </p:tgtEl>
                                        <p:attrNameLst>
                                          <p:attrName>ppt_w</p:attrName>
                                        </p:attrNameLst>
                                      </p:cBhvr>
                                      <p:tavLst>
                                        <p:tav tm="0">
                                          <p:val>
                                            <p:strVal val="#ppt_w"/>
                                          </p:val>
                                        </p:tav>
                                        <p:tav tm="100000">
                                          <p:val>
                                            <p:strVal val="#ppt_w"/>
                                          </p:val>
                                        </p:tav>
                                      </p:tavLst>
                                    </p:anim>
                                    <p:anim calcmode="lin" valueType="num">
                                      <p:cBhvr>
                                        <p:cTn id="8" dur="2000" fill="hold"/>
                                        <p:tgtEl>
                                          <p:spTgt spid="16589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65890"/>
                                        </p:tgtEl>
                                        <p:attrNameLst>
                                          <p:attrName>ppt_x</p:attrName>
                                        </p:attrNameLst>
                                      </p:cBhvr>
                                      <p:tavLst>
                                        <p:tav tm="0">
                                          <p:val>
                                            <p:strVal val="#ppt_x-.4"/>
                                          </p:val>
                                        </p:tav>
                                        <p:tav tm="100000">
                                          <p:val>
                                            <p:strVal val="#ppt_x"/>
                                          </p:val>
                                        </p:tav>
                                      </p:tavLst>
                                    </p:anim>
                                    <p:anim calcmode="lin" valueType="num">
                                      <p:cBhvr>
                                        <p:cTn id="10" dur="2000" fill="hold"/>
                                        <p:tgtEl>
                                          <p:spTgt spid="16589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65891">
                                            <p:txEl>
                                              <p:pRg st="0" end="0"/>
                                            </p:txEl>
                                          </p:spTgt>
                                        </p:tgtEl>
                                        <p:attrNameLst>
                                          <p:attrName>style.visibility</p:attrName>
                                        </p:attrNameLst>
                                      </p:cBhvr>
                                      <p:to>
                                        <p:strVal val="visible"/>
                                      </p:to>
                                    </p:set>
                                    <p:animEffect transition="in" filter="fade">
                                      <p:cBhvr>
                                        <p:cTn id="15" dur="500">
                                          <p:stCondLst>
                                            <p:cond delay="0"/>
                                          </p:stCondLst>
                                        </p:cTn>
                                        <p:tgtEl>
                                          <p:spTgt spid="165891">
                                            <p:txEl>
                                              <p:pRg st="0" end="0"/>
                                            </p:txEl>
                                          </p:spTgt>
                                        </p:tgtEl>
                                      </p:cBhvr>
                                    </p:animEffect>
                                    <p:anim calcmode="lin" valueType="num">
                                      <p:cBhvr>
                                        <p:cTn id="16" dur="500" fill="hold">
                                          <p:stCondLst>
                                            <p:cond delay="0"/>
                                          </p:stCondLst>
                                        </p:cTn>
                                        <p:tgtEl>
                                          <p:spTgt spid="16589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65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65891">
                                            <p:txEl>
                                              <p:pRg st="2" end="2"/>
                                            </p:txEl>
                                          </p:spTgt>
                                        </p:tgtEl>
                                        <p:attrNameLst>
                                          <p:attrName>style.visibility</p:attrName>
                                        </p:attrNameLst>
                                      </p:cBhvr>
                                      <p:to>
                                        <p:strVal val="visible"/>
                                      </p:to>
                                    </p:set>
                                    <p:animEffect transition="in" filter="fade">
                                      <p:cBhvr>
                                        <p:cTn id="22" dur="500">
                                          <p:stCondLst>
                                            <p:cond delay="0"/>
                                          </p:stCondLst>
                                        </p:cTn>
                                        <p:tgtEl>
                                          <p:spTgt spid="165891">
                                            <p:txEl>
                                              <p:pRg st="2" end="2"/>
                                            </p:txEl>
                                          </p:spTgt>
                                        </p:tgtEl>
                                      </p:cBhvr>
                                    </p:animEffect>
                                    <p:anim calcmode="lin" valueType="num">
                                      <p:cBhvr>
                                        <p:cTn id="23" dur="500" fill="hold">
                                          <p:stCondLst>
                                            <p:cond delay="0"/>
                                          </p:stCondLst>
                                        </p:cTn>
                                        <p:tgtEl>
                                          <p:spTgt spid="165891">
                                            <p:txEl>
                                              <p:pRg st="2" end="2"/>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65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165891">
                                            <p:txEl>
                                              <p:pRg st="4" end="4"/>
                                            </p:txEl>
                                          </p:spTgt>
                                        </p:tgtEl>
                                        <p:attrNameLst>
                                          <p:attrName>style.visibility</p:attrName>
                                        </p:attrNameLst>
                                      </p:cBhvr>
                                      <p:to>
                                        <p:strVal val="visible"/>
                                      </p:to>
                                    </p:set>
                                    <p:animEffect transition="in" filter="fade">
                                      <p:cBhvr>
                                        <p:cTn id="29" dur="500">
                                          <p:stCondLst>
                                            <p:cond delay="0"/>
                                          </p:stCondLst>
                                        </p:cTn>
                                        <p:tgtEl>
                                          <p:spTgt spid="165891">
                                            <p:txEl>
                                              <p:pRg st="4" end="4"/>
                                            </p:txEl>
                                          </p:spTgt>
                                        </p:tgtEl>
                                      </p:cBhvr>
                                    </p:animEffect>
                                    <p:anim calcmode="lin" valueType="num">
                                      <p:cBhvr>
                                        <p:cTn id="30" dur="500" fill="hold">
                                          <p:stCondLst>
                                            <p:cond delay="0"/>
                                          </p:stCondLst>
                                        </p:cTn>
                                        <p:tgtEl>
                                          <p:spTgt spid="165891">
                                            <p:txEl>
                                              <p:pRg st="4" end="4"/>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165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3B82D73-CEB1-49CC-9AE3-44D2CDEC2F5B}" type="slidenum">
              <a:rPr lang="ar-SA" b="0"/>
              <a:pPr eaLnBrk="1" hangingPunct="1"/>
              <a:t>173</a:t>
            </a:fld>
            <a:endParaRPr lang="en-US" b="0"/>
          </a:p>
        </p:txBody>
      </p:sp>
      <p:sp>
        <p:nvSpPr>
          <p:cNvPr id="175107" name="Rectangle 2"/>
          <p:cNvSpPr>
            <a:spLocks noGrp="1" noChangeArrowheads="1"/>
          </p:cNvSpPr>
          <p:nvPr>
            <p:ph type="title"/>
          </p:nvPr>
        </p:nvSpPr>
        <p:spPr/>
        <p:txBody>
          <a:bodyPr/>
          <a:lstStyle/>
          <a:p>
            <a:pPr eaLnBrk="1" hangingPunct="1"/>
            <a:r>
              <a:rPr lang="fa-IR" altLang="zh-CN" b="1" smtClean="0"/>
              <a:t>سازمان مدیریت بازار</a:t>
            </a:r>
            <a:endParaRPr lang="en-US" b="1" smtClean="0"/>
          </a:p>
        </p:txBody>
      </p:sp>
      <p:sp>
        <p:nvSpPr>
          <p:cNvPr id="166915" name="Rectangle 3"/>
          <p:cNvSpPr>
            <a:spLocks noGrp="1" noChangeArrowheads="1"/>
          </p:cNvSpPr>
          <p:nvPr>
            <p:ph type="body" idx="1"/>
          </p:nvPr>
        </p:nvSpPr>
        <p:spPr/>
        <p:txBody>
          <a:bodyPr/>
          <a:lstStyle/>
          <a:p>
            <a:pPr eaLnBrk="1" hangingPunct="1">
              <a:lnSpc>
                <a:spcPct val="200000"/>
              </a:lnSpc>
              <a:buFontTx/>
              <a:buNone/>
            </a:pPr>
            <a:r>
              <a:rPr lang="fa-IR" altLang="zh-CN" smtClean="0"/>
              <a:t>اگر شرکتی با بازارهای مختلف و متعددی که نیازها، خواسته ها و ترجیحات مشتریان آنها با هم فرق اساسی دارند، سروکار داشته باشد،قطعاً از ساختار سازمانی مبتنی بر بازار جهت ساماندهی به امور بازاریابی خود استفاده خواهد کرد.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p:cTn id="7" dur="1000" fill="hold"/>
                                        <p:tgtEl>
                                          <p:spTgt spid="16691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6691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6691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66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A581621-BF8E-4ECF-9CE3-43EDA6C74A35}" type="slidenum">
              <a:rPr lang="ar-SA" b="0"/>
              <a:pPr eaLnBrk="1" hangingPunct="1"/>
              <a:t>174</a:t>
            </a:fld>
            <a:endParaRPr lang="en-US" b="0"/>
          </a:p>
        </p:txBody>
      </p:sp>
      <p:sp>
        <p:nvSpPr>
          <p:cNvPr id="176131" name="Rectangle 2"/>
          <p:cNvSpPr>
            <a:spLocks noGrp="1" noChangeArrowheads="1"/>
          </p:cNvSpPr>
          <p:nvPr>
            <p:ph type="title"/>
          </p:nvPr>
        </p:nvSpPr>
        <p:spPr/>
        <p:txBody>
          <a:bodyPr/>
          <a:lstStyle/>
          <a:p>
            <a:pPr eaLnBrk="1" hangingPunct="1"/>
            <a:r>
              <a:rPr lang="fa-IR" altLang="zh-CN" b="1" smtClean="0"/>
              <a:t>سازمان مدیریت محصول/ مدیریت بازار</a:t>
            </a:r>
            <a:r>
              <a:rPr lang="fa-IR" altLang="zh-CN" smtClean="0"/>
              <a:t> </a:t>
            </a:r>
            <a:endParaRPr lang="en-US" smtClean="0"/>
          </a:p>
        </p:txBody>
      </p:sp>
      <p:sp>
        <p:nvSpPr>
          <p:cNvPr id="167939" name="Rectangle 3"/>
          <p:cNvSpPr>
            <a:spLocks noGrp="1" noChangeArrowheads="1"/>
          </p:cNvSpPr>
          <p:nvPr>
            <p:ph type="body" idx="1"/>
          </p:nvPr>
        </p:nvSpPr>
        <p:spPr/>
        <p:txBody>
          <a:bodyPr/>
          <a:lstStyle/>
          <a:p>
            <a:pPr eaLnBrk="1" hangingPunct="1">
              <a:buFontTx/>
              <a:buNone/>
            </a:pPr>
            <a:r>
              <a:rPr lang="fa-IR" altLang="zh-CN" sz="2800" smtClean="0"/>
              <a:t>شرکتهای با محصولات زیاد و متنوع از ساختارسازمانی مدیریت محصول و شرکتهای با بازارهای زیاد از ساختارسازمانی مدیریت بازار برای سازماندهی فعالیتهای بازاریابی خود استفاده می نمودند، ولی بعضی از شرکتهای بزرگ هم وجود دارند که هم تعداد محصولات و هم تعداد بازارهای آنها زیاد است، یعنی باید محصولات متعددی را در بازارهای متفاوت عرضه نمایند.مدیریت محصول یا همان ساختار ماتریسی و به عبارت بهتر  ساختار دوبر است.در ساختارهای سازمانی ماتریسی مدیریت،بازارهاومحصولات را هم وزن دانسته و در تصمیم گیریهای خود به هر یک از آنها توجه لازم و کافی را مبذول نمایند.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800" decel="100000"/>
                                        <p:tgtEl>
                                          <p:spTgt spid="167939">
                                            <p:txEl>
                                              <p:pRg st="0" end="0"/>
                                            </p:txEl>
                                          </p:spTgt>
                                        </p:tgtEl>
                                      </p:cBhvr>
                                    </p:animEffect>
                                    <p:anim calcmode="lin" valueType="num">
                                      <p:cBhvr>
                                        <p:cTn id="8" dur="800" decel="100000" fill="hold"/>
                                        <p:tgtEl>
                                          <p:spTgt spid="16793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793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793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793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7939">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3B58FEE-D0BB-4AC2-907F-279069C23257}" type="slidenum">
              <a:rPr lang="ar-SA" b="0"/>
              <a:pPr eaLnBrk="1" hangingPunct="1"/>
              <a:t>175</a:t>
            </a:fld>
            <a:endParaRPr lang="en-US" b="0"/>
          </a:p>
        </p:txBody>
      </p:sp>
      <p:sp>
        <p:nvSpPr>
          <p:cNvPr id="168962" name="Rectangle 2"/>
          <p:cNvSpPr>
            <a:spLocks noGrp="1" noChangeArrowheads="1"/>
          </p:cNvSpPr>
          <p:nvPr>
            <p:ph type="title"/>
          </p:nvPr>
        </p:nvSpPr>
        <p:spPr/>
        <p:txBody>
          <a:bodyPr/>
          <a:lstStyle/>
          <a:p>
            <a:pPr eaLnBrk="1" hangingPunct="1"/>
            <a:r>
              <a:rPr lang="fa-IR" altLang="zh-CN" smtClean="0"/>
              <a:t>مزایای ساختار مدیریت محصول / بازار</a:t>
            </a:r>
            <a:endParaRPr lang="en-US" smtClean="0"/>
          </a:p>
        </p:txBody>
      </p:sp>
      <p:sp>
        <p:nvSpPr>
          <p:cNvPr id="168963" name="Rectangle 3"/>
          <p:cNvSpPr>
            <a:spLocks noGrp="1" noChangeArrowheads="1"/>
          </p:cNvSpPr>
          <p:nvPr>
            <p:ph type="body" idx="1"/>
          </p:nvPr>
        </p:nvSpPr>
        <p:spPr/>
        <p:txBody>
          <a:bodyPr/>
          <a:lstStyle/>
          <a:p>
            <a:pPr indent="406400" eaLnBrk="1" hangingPunct="1">
              <a:buFontTx/>
              <a:buBlip>
                <a:blip r:embed="rId2"/>
              </a:buBlip>
            </a:pPr>
            <a:r>
              <a:rPr lang="fa-IR" altLang="zh-CN" smtClean="0"/>
              <a:t>استفاده بهتر و بیشتر از منابع بالاخص منابع انسانی سازمان و نهایتاً رشد و بالندگی کارکنان.</a:t>
            </a:r>
          </a:p>
          <a:p>
            <a:pPr indent="406400" eaLnBrk="1" hangingPunct="1">
              <a:buFontTx/>
              <a:buBlip>
                <a:blip r:embed="rId2"/>
              </a:buBlip>
            </a:pPr>
            <a:endParaRPr lang="fa-IR" altLang="zh-CN" smtClean="0"/>
          </a:p>
          <a:p>
            <a:pPr indent="406400" eaLnBrk="1" hangingPunct="1">
              <a:buFontTx/>
              <a:buBlip>
                <a:blip r:embed="rId2"/>
              </a:buBlip>
            </a:pPr>
            <a:r>
              <a:rPr lang="fa-IR" altLang="zh-CN" smtClean="0"/>
              <a:t>افزایش میزان هماهنگی و کنترل در سازمان.</a:t>
            </a:r>
          </a:p>
          <a:p>
            <a:pPr indent="406400" eaLnBrk="1" hangingPunct="1">
              <a:buFontTx/>
              <a:buBlip>
                <a:blip r:embed="rId2"/>
              </a:buBlip>
            </a:pPr>
            <a:endParaRPr lang="fa-IR" altLang="zh-CN" smtClean="0"/>
          </a:p>
          <a:p>
            <a:pPr indent="406400" eaLnBrk="1" hangingPunct="1">
              <a:buFontTx/>
              <a:buBlip>
                <a:blip r:embed="rId2"/>
              </a:buBlip>
            </a:pPr>
            <a:r>
              <a:rPr lang="fa-IR" altLang="zh-CN" smtClean="0"/>
              <a:t>اثربخشی بیشتر در محیطهای متلاطم و نا مطمئن.</a:t>
            </a:r>
            <a:endParaRPr lang="en-US"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p:cTn id="7" dur="1000" fill="hold">
                                          <p:stCondLst>
                                            <p:cond delay="0"/>
                                          </p:stCondLst>
                                        </p:cTn>
                                        <p:tgtEl>
                                          <p:spTgt spid="16896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6896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6896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6896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6896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8963">
                                            <p:txEl>
                                              <p:pRg st="0" end="0"/>
                                            </p:txEl>
                                          </p:spTgt>
                                        </p:tgtEl>
                                        <p:attrNameLst>
                                          <p:attrName>style.visibility</p:attrName>
                                        </p:attrNameLst>
                                      </p:cBhvr>
                                      <p:to>
                                        <p:strVal val="visible"/>
                                      </p:to>
                                    </p:set>
                                    <p:anim calcmode="lin" valueType="num">
                                      <p:cBhvr>
                                        <p:cTn id="16" dur="500" fill="hold"/>
                                        <p:tgtEl>
                                          <p:spTgt spid="16896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6896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6896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6896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6896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68963">
                                            <p:txEl>
                                              <p:pRg st="2" end="2"/>
                                            </p:txEl>
                                          </p:spTgt>
                                        </p:tgtEl>
                                        <p:attrNameLst>
                                          <p:attrName>style.visibility</p:attrName>
                                        </p:attrNameLst>
                                      </p:cBhvr>
                                      <p:to>
                                        <p:strVal val="visible"/>
                                      </p:to>
                                    </p:set>
                                    <p:anim calcmode="lin" valueType="num">
                                      <p:cBhvr>
                                        <p:cTn id="25" dur="500" fill="hold"/>
                                        <p:tgtEl>
                                          <p:spTgt spid="16896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6896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6896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6896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6896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68963">
                                            <p:txEl>
                                              <p:pRg st="4" end="4"/>
                                            </p:txEl>
                                          </p:spTgt>
                                        </p:tgtEl>
                                        <p:attrNameLst>
                                          <p:attrName>style.visibility</p:attrName>
                                        </p:attrNameLst>
                                      </p:cBhvr>
                                      <p:to>
                                        <p:strVal val="visible"/>
                                      </p:to>
                                    </p:set>
                                    <p:anim calcmode="lin" valueType="num">
                                      <p:cBhvr>
                                        <p:cTn id="34" dur="500" fill="hold"/>
                                        <p:tgtEl>
                                          <p:spTgt spid="168963">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168963">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168963">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168963">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168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22143C2-B14B-44E4-BA0C-4461DEB2459F}" type="slidenum">
              <a:rPr lang="ar-SA" b="0"/>
              <a:pPr eaLnBrk="1" hangingPunct="1"/>
              <a:t>176</a:t>
            </a:fld>
            <a:endParaRPr lang="en-US" b="0"/>
          </a:p>
        </p:txBody>
      </p:sp>
      <p:sp>
        <p:nvSpPr>
          <p:cNvPr id="169986" name="Rectangle 2"/>
          <p:cNvSpPr>
            <a:spLocks noGrp="1" noChangeArrowheads="1"/>
          </p:cNvSpPr>
          <p:nvPr>
            <p:ph type="title"/>
          </p:nvPr>
        </p:nvSpPr>
        <p:spPr/>
        <p:txBody>
          <a:bodyPr/>
          <a:lstStyle/>
          <a:p>
            <a:pPr eaLnBrk="1" hangingPunct="1"/>
            <a:r>
              <a:rPr lang="fa-IR" altLang="zh-CN" smtClean="0"/>
              <a:t>معایب ساختار مدیریت محصول / بازار</a:t>
            </a:r>
            <a:endParaRPr lang="en-US" smtClean="0"/>
          </a:p>
        </p:txBody>
      </p:sp>
      <p:sp>
        <p:nvSpPr>
          <p:cNvPr id="169987" name="Rectangle 3"/>
          <p:cNvSpPr>
            <a:spLocks noGrp="1" noChangeArrowheads="1"/>
          </p:cNvSpPr>
          <p:nvPr>
            <p:ph type="body" idx="1"/>
          </p:nvPr>
        </p:nvSpPr>
        <p:spPr/>
        <p:txBody>
          <a:bodyPr/>
          <a:lstStyle/>
          <a:p>
            <a:pPr indent="520700" eaLnBrk="1" hangingPunct="1">
              <a:buFont typeface="Arial" pitchFamily="34" charset="0"/>
              <a:buChar char="◄"/>
            </a:pPr>
            <a:r>
              <a:rPr lang="fa-IR" altLang="zh-CN" smtClean="0"/>
              <a:t>ایجاد پیچیدگی و تضاد سازمانی به جهت وجود اهداف متفاوت مدیران محصول و مدیران بازار و نیز تعارضهای ناشی از وجود دو مافوق برای هر کارمند در هر بخش.</a:t>
            </a:r>
          </a:p>
          <a:p>
            <a:pPr indent="520700" eaLnBrk="1" hangingPunct="1">
              <a:buFont typeface="Arial" pitchFamily="34" charset="0"/>
              <a:buChar char="◄"/>
            </a:pPr>
            <a:endParaRPr lang="fa-IR" altLang="zh-CN" smtClean="0"/>
          </a:p>
          <a:p>
            <a:pPr indent="520700" eaLnBrk="1" hangingPunct="1">
              <a:buFont typeface="Arial" pitchFamily="34" charset="0"/>
              <a:buChar char="◄"/>
            </a:pPr>
            <a:r>
              <a:rPr lang="fa-IR" altLang="zh-CN" smtClean="0"/>
              <a:t>هزینه بر بودن و عدم انعطاف پذیری سازمانی به دلیل اضافه شدن لایه های مختلف مدیریتی.</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800" decel="100000"/>
                                        <p:tgtEl>
                                          <p:spTgt spid="169986"/>
                                        </p:tgtEl>
                                      </p:cBhvr>
                                    </p:animEffect>
                                    <p:anim calcmode="lin" valueType="num">
                                      <p:cBhvr>
                                        <p:cTn id="8" dur="800" decel="100000" fill="hold"/>
                                        <p:tgtEl>
                                          <p:spTgt spid="169986"/>
                                        </p:tgtEl>
                                        <p:attrNameLst>
                                          <p:attrName>style.rotation</p:attrName>
                                        </p:attrNameLst>
                                      </p:cBhvr>
                                      <p:tavLst>
                                        <p:tav tm="0">
                                          <p:val>
                                            <p:fltVal val="-90"/>
                                          </p:val>
                                        </p:tav>
                                        <p:tav tm="100000">
                                          <p:val>
                                            <p:fltVal val="0"/>
                                          </p:val>
                                        </p:tav>
                                      </p:tavLst>
                                    </p:anim>
                                    <p:anim calcmode="lin" valueType="num">
                                      <p:cBhvr>
                                        <p:cTn id="9" dur="800" decel="100000" fill="hold"/>
                                        <p:tgtEl>
                                          <p:spTgt spid="169986"/>
                                        </p:tgtEl>
                                        <p:attrNameLst>
                                          <p:attrName>ppt_x</p:attrName>
                                        </p:attrNameLst>
                                      </p:cBhvr>
                                      <p:tavLst>
                                        <p:tav tm="0">
                                          <p:val>
                                            <p:strVal val="#ppt_x+0.4"/>
                                          </p:val>
                                        </p:tav>
                                        <p:tav tm="100000">
                                          <p:val>
                                            <p:strVal val="#ppt_x-0.05"/>
                                          </p:val>
                                        </p:tav>
                                      </p:tavLst>
                                    </p:anim>
                                    <p:anim calcmode="lin" valueType="num">
                                      <p:cBhvr>
                                        <p:cTn id="10" dur="800" decel="100000" fill="hold"/>
                                        <p:tgtEl>
                                          <p:spTgt spid="1699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99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998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9987">
                                            <p:txEl>
                                              <p:pRg st="0" end="0"/>
                                            </p:txEl>
                                          </p:spTgt>
                                        </p:tgtEl>
                                        <p:attrNameLst>
                                          <p:attrName>style.visibility</p:attrName>
                                        </p:attrNameLst>
                                      </p:cBhvr>
                                      <p:to>
                                        <p:strVal val="visible"/>
                                      </p:to>
                                    </p:set>
                                    <p:animEffect transition="in" filter="fade">
                                      <p:cBhvr>
                                        <p:cTn id="17" dur="1000"/>
                                        <p:tgtEl>
                                          <p:spTgt spid="169987">
                                            <p:txEl>
                                              <p:pRg st="0" end="0"/>
                                            </p:txEl>
                                          </p:spTgt>
                                        </p:tgtEl>
                                      </p:cBhvr>
                                    </p:animEffect>
                                    <p:anim calcmode="lin" valueType="num">
                                      <p:cBhvr>
                                        <p:cTn id="18" dur="10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69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9987">
                                            <p:txEl>
                                              <p:pRg st="2" end="2"/>
                                            </p:txEl>
                                          </p:spTgt>
                                        </p:tgtEl>
                                        <p:attrNameLst>
                                          <p:attrName>style.visibility</p:attrName>
                                        </p:attrNameLst>
                                      </p:cBhvr>
                                      <p:to>
                                        <p:strVal val="visible"/>
                                      </p:to>
                                    </p:set>
                                    <p:animEffect transition="in" filter="fade">
                                      <p:cBhvr>
                                        <p:cTn id="24" dur="1000"/>
                                        <p:tgtEl>
                                          <p:spTgt spid="169987">
                                            <p:txEl>
                                              <p:pRg st="2" end="2"/>
                                            </p:txEl>
                                          </p:spTgt>
                                        </p:tgtEl>
                                      </p:cBhvr>
                                    </p:animEffect>
                                    <p:anim calcmode="lin" valueType="num">
                                      <p:cBhvr>
                                        <p:cTn id="25" dur="10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699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47609AA-E023-46A4-9949-4C3852F2CC9C}" type="slidenum">
              <a:rPr lang="ar-SA" b="0"/>
              <a:pPr eaLnBrk="1" hangingPunct="1"/>
              <a:t>177</a:t>
            </a:fld>
            <a:endParaRPr lang="en-US" b="0"/>
          </a:p>
        </p:txBody>
      </p:sp>
      <p:sp>
        <p:nvSpPr>
          <p:cNvPr id="179203" name="Rectangle 2"/>
          <p:cNvSpPr>
            <a:spLocks noGrp="1" noChangeArrowheads="1"/>
          </p:cNvSpPr>
          <p:nvPr>
            <p:ph type="title"/>
          </p:nvPr>
        </p:nvSpPr>
        <p:spPr/>
        <p:txBody>
          <a:bodyPr/>
          <a:lstStyle/>
          <a:p>
            <a:pPr eaLnBrk="1" hangingPunct="1"/>
            <a:r>
              <a:rPr lang="fa-IR" altLang="zh-CN" b="1" smtClean="0"/>
              <a:t>فصل هفتم</a:t>
            </a:r>
            <a:r>
              <a:rPr lang="en-US" altLang="zh-CN" smtClean="0">
                <a:ea typeface="SimSun" pitchFamily="2" charset="-122"/>
              </a:rPr>
              <a:t> </a:t>
            </a:r>
            <a:endParaRPr lang="en-US" smtClean="0"/>
          </a:p>
        </p:txBody>
      </p:sp>
      <p:sp>
        <p:nvSpPr>
          <p:cNvPr id="171011" name="Rectangle 3"/>
          <p:cNvSpPr>
            <a:spLocks noGrp="1" noChangeArrowheads="1"/>
          </p:cNvSpPr>
          <p:nvPr>
            <p:ph type="body" idx="1"/>
          </p:nvPr>
        </p:nvSpPr>
        <p:spPr/>
        <p:txBody>
          <a:bodyPr/>
          <a:lstStyle/>
          <a:p>
            <a:pPr algn="ctr" eaLnBrk="1" hangingPunct="1">
              <a:buFontTx/>
              <a:buNone/>
            </a:pPr>
            <a:endParaRPr lang="fa-IR" altLang="zh-CN" sz="4000" b="1" smtClean="0"/>
          </a:p>
          <a:p>
            <a:pPr algn="ctr" eaLnBrk="1" hangingPunct="1">
              <a:buFontTx/>
              <a:buNone/>
            </a:pPr>
            <a:r>
              <a:rPr lang="fa-IR" altLang="zh-CN" sz="4000" b="1" smtClean="0"/>
              <a:t>برنامه ریزی بازاریابی عمومی و </a:t>
            </a:r>
          </a:p>
          <a:p>
            <a:pPr algn="ctr" eaLnBrk="1" hangingPunct="1">
              <a:buFontTx/>
              <a:buNone/>
            </a:pPr>
            <a:r>
              <a:rPr lang="fa-IR" altLang="zh-CN" sz="4000" b="1" smtClean="0"/>
              <a:t>بازاریابی بیمه مخصوص</a:t>
            </a:r>
            <a:endParaRPr lang="en-US" sz="4000" b="1" smtClean="0"/>
          </a:p>
        </p:txBody>
      </p:sp>
      <p:sp>
        <p:nvSpPr>
          <p:cNvPr id="179205"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71011">
                                            <p:txEl>
                                              <p:pRg st="1" end="1"/>
                                            </p:txEl>
                                          </p:spTgt>
                                        </p:tgtEl>
                                        <p:attrNameLst>
                                          <p:attrName>style.visibility</p:attrName>
                                        </p:attrNameLst>
                                      </p:cBhvr>
                                      <p:to>
                                        <p:strVal val="visible"/>
                                      </p:to>
                                    </p:set>
                                    <p:animScale>
                                      <p:cBhvr>
                                        <p:cTn id="7" dur="1000" decel="50000" fill="hold">
                                          <p:stCondLst>
                                            <p:cond delay="0"/>
                                          </p:stCondLst>
                                        </p:cTn>
                                        <p:tgtEl>
                                          <p:spTgt spid="1710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1011">
                                            <p:txEl>
                                              <p:pRg st="1" end="1"/>
                                            </p:txEl>
                                          </p:spTgt>
                                        </p:tgtEl>
                                        <p:attrNameLst>
                                          <p:attrName>ppt_x</p:attrName>
                                          <p:attrName>ppt_y</p:attrName>
                                        </p:attrNameLst>
                                      </p:cBhvr>
                                    </p:animMotion>
                                    <p:animEffect transition="in" filter="fade">
                                      <p:cBhvr>
                                        <p:cTn id="9" dur="1000"/>
                                        <p:tgtEl>
                                          <p:spTgt spid="171011">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171011">
                                            <p:txEl>
                                              <p:pRg st="2" end="2"/>
                                            </p:txEl>
                                          </p:spTgt>
                                        </p:tgtEl>
                                        <p:attrNameLst>
                                          <p:attrName>style.visibility</p:attrName>
                                        </p:attrNameLst>
                                      </p:cBhvr>
                                      <p:to>
                                        <p:strVal val="visible"/>
                                      </p:to>
                                    </p:set>
                                    <p:animScale>
                                      <p:cBhvr>
                                        <p:cTn id="12" dur="1000" decel="50000" fill="hold">
                                          <p:stCondLst>
                                            <p:cond delay="0"/>
                                          </p:stCondLst>
                                        </p:cTn>
                                        <p:tgtEl>
                                          <p:spTgt spid="1710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1011">
                                            <p:txEl>
                                              <p:pRg st="2" end="2"/>
                                            </p:txEl>
                                          </p:spTgt>
                                        </p:tgtEl>
                                        <p:attrNameLst>
                                          <p:attrName>ppt_x</p:attrName>
                                          <p:attrName>ppt_y</p:attrName>
                                        </p:attrNameLst>
                                      </p:cBhvr>
                                    </p:animMotion>
                                    <p:animEffect transition="in" filter="fade">
                                      <p:cBhvr>
                                        <p:cTn id="14" dur="1000"/>
                                        <p:tgtEl>
                                          <p:spTgt spid="171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C2A87F8-26A2-4257-A102-3A1220FF32FC}" type="slidenum">
              <a:rPr lang="ar-SA" b="0"/>
              <a:pPr eaLnBrk="1" hangingPunct="1"/>
              <a:t>178</a:t>
            </a:fld>
            <a:endParaRPr lang="en-US" b="0"/>
          </a:p>
        </p:txBody>
      </p:sp>
      <p:sp>
        <p:nvSpPr>
          <p:cNvPr id="180227" name="Rectangle 2"/>
          <p:cNvSpPr>
            <a:spLocks noGrp="1" noChangeArrowheads="1"/>
          </p:cNvSpPr>
          <p:nvPr>
            <p:ph type="title"/>
          </p:nvPr>
        </p:nvSpPr>
        <p:spPr/>
        <p:txBody>
          <a:bodyPr/>
          <a:lstStyle/>
          <a:p>
            <a:pPr eaLnBrk="1" hangingPunct="1"/>
            <a:r>
              <a:rPr lang="fa-IR" altLang="zh-CN" b="1" smtClean="0"/>
              <a:t>هدف کلی</a:t>
            </a:r>
            <a:endParaRPr lang="en-US" b="1" smtClean="0"/>
          </a:p>
        </p:txBody>
      </p:sp>
      <p:sp>
        <p:nvSpPr>
          <p:cNvPr id="172035" name="Rectangle 3"/>
          <p:cNvSpPr>
            <a:spLocks noGrp="1" noChangeArrowheads="1"/>
          </p:cNvSpPr>
          <p:nvPr>
            <p:ph type="body" idx="1"/>
          </p:nvPr>
        </p:nvSpPr>
        <p:spPr/>
        <p:txBody>
          <a:bodyPr/>
          <a:lstStyle/>
          <a:p>
            <a:pPr eaLnBrk="1" hangingPunct="1">
              <a:lnSpc>
                <a:spcPct val="200000"/>
              </a:lnSpc>
              <a:buFontTx/>
              <a:buNone/>
            </a:pPr>
            <a:r>
              <a:rPr lang="fa-IR" altLang="zh-CN" smtClean="0"/>
              <a:t>در این فصل دانشجویان عزیز با مقوله برنامه ریزی در بخشها و دوایر بازاریابی تمام مؤسسات بالاخص با نقش، اهمیت و لزوم آن در مؤسسات بیمه آشنا خواهند 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p:cTn id="7" dur="500" fill="hold"/>
                                        <p:tgtEl>
                                          <p:spTgt spid="17203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7203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7203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7203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72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31ABEE5-C759-44A7-9C9F-6184C0F5AF16}" type="slidenum">
              <a:rPr lang="ar-SA" b="0"/>
              <a:pPr eaLnBrk="1" hangingPunct="1"/>
              <a:t>179</a:t>
            </a:fld>
            <a:endParaRPr lang="en-US" b="0"/>
          </a:p>
        </p:txBody>
      </p:sp>
      <p:sp>
        <p:nvSpPr>
          <p:cNvPr id="173058" name="Rectangle 2"/>
          <p:cNvSpPr>
            <a:spLocks noGrp="1" noChangeArrowheads="1"/>
          </p:cNvSpPr>
          <p:nvPr>
            <p:ph type="title"/>
          </p:nvPr>
        </p:nvSpPr>
        <p:spPr/>
        <p:txBody>
          <a:bodyPr/>
          <a:lstStyle/>
          <a:p>
            <a:pPr eaLnBrk="1" hangingPunct="1"/>
            <a:r>
              <a:rPr lang="fa-IR" altLang="zh-CN" b="1" smtClean="0"/>
              <a:t>هدفهای رفتاری</a:t>
            </a:r>
            <a:endParaRPr lang="en-US" b="1" smtClean="0"/>
          </a:p>
        </p:txBody>
      </p:sp>
      <p:sp>
        <p:nvSpPr>
          <p:cNvPr id="173059" name="Rectangle 3"/>
          <p:cNvSpPr>
            <a:spLocks noGrp="1" noChangeArrowheads="1"/>
          </p:cNvSpPr>
          <p:nvPr>
            <p:ph type="body" idx="1"/>
          </p:nvPr>
        </p:nvSpPr>
        <p:spPr/>
        <p:txBody>
          <a:bodyPr/>
          <a:lstStyle/>
          <a:p>
            <a:pPr eaLnBrk="1" hangingPunct="1">
              <a:lnSpc>
                <a:spcPct val="90000"/>
              </a:lnSpc>
              <a:buFontTx/>
              <a:buNone/>
            </a:pPr>
            <a:r>
              <a:rPr lang="fa-IR" altLang="zh-CN" smtClean="0">
                <a:solidFill>
                  <a:srgbClr val="CC3300"/>
                </a:solidFill>
              </a:rPr>
              <a:t>از دانشجویان انتظار می رود پس از مطالعه این فصل بتوانند:</a:t>
            </a:r>
          </a:p>
          <a:p>
            <a:pPr eaLnBrk="1" hangingPunct="1">
              <a:lnSpc>
                <a:spcPct val="90000"/>
              </a:lnSpc>
              <a:buFontTx/>
              <a:buNone/>
            </a:pPr>
            <a:endParaRPr lang="fa-IR" altLang="zh-CN" smtClean="0">
              <a:solidFill>
                <a:srgbClr val="CC3300"/>
              </a:solidFill>
            </a:endParaRPr>
          </a:p>
          <a:p>
            <a:pPr marL="1077913" lvl="1" indent="-533400" eaLnBrk="1" hangingPunct="1">
              <a:lnSpc>
                <a:spcPct val="90000"/>
              </a:lnSpc>
              <a:buFontTx/>
              <a:buAutoNum type="arabicPeriod"/>
            </a:pPr>
            <a:r>
              <a:rPr lang="fa-IR" altLang="zh-CN" smtClean="0"/>
              <a:t>نقش قوانین بازاریابی را در یک برنامه ریزی خوب و بهینه توضیح دهند.</a:t>
            </a:r>
          </a:p>
          <a:p>
            <a:pPr marL="1077913" lvl="1" indent="-533400" eaLnBrk="1" hangingPunct="1">
              <a:lnSpc>
                <a:spcPct val="90000"/>
              </a:lnSpc>
              <a:buFontTx/>
              <a:buAutoNum type="arabicPeriod"/>
            </a:pPr>
            <a:r>
              <a:rPr lang="fa-IR" altLang="zh-CN" smtClean="0"/>
              <a:t>حیطه های مهم بازاریابی مؤسسات را شرح دهند.</a:t>
            </a:r>
          </a:p>
          <a:p>
            <a:pPr marL="1077913" lvl="1" indent="-533400" eaLnBrk="1" hangingPunct="1">
              <a:lnSpc>
                <a:spcPct val="90000"/>
              </a:lnSpc>
              <a:buFontTx/>
              <a:buAutoNum type="arabicPeriod"/>
            </a:pPr>
            <a:r>
              <a:rPr lang="fa-IR" altLang="zh-CN" smtClean="0"/>
              <a:t>راهها و شیوه های مناسب، تشخیص یک برنامه بازاریابی موثر رابیان نمایند.</a:t>
            </a:r>
          </a:p>
          <a:p>
            <a:pPr marL="1077913" lvl="1" indent="-533400" eaLnBrk="1" hangingPunct="1">
              <a:lnSpc>
                <a:spcPct val="90000"/>
              </a:lnSpc>
              <a:buFontTx/>
              <a:buAutoNum type="arabicPeriod"/>
            </a:pPr>
            <a:r>
              <a:rPr lang="fa-IR" altLang="zh-CN" smtClean="0"/>
              <a:t>منافع حاصل از برنامه ریزی در مؤسسات را شرح دهند</a:t>
            </a:r>
          </a:p>
          <a:p>
            <a:pPr marL="1077913" lvl="1" indent="-533400" eaLnBrk="1" hangingPunct="1">
              <a:lnSpc>
                <a:spcPct val="90000"/>
              </a:lnSpc>
              <a:buFontTx/>
              <a:buAutoNum type="arabicPeriod"/>
            </a:pPr>
            <a:r>
              <a:rPr lang="fa-IR" altLang="zh-CN" smtClean="0"/>
              <a:t>فرآیند برنامه ریزی بازاریابی را تشریح نمایند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fade">
                                      <p:cBhvr>
                                        <p:cTn id="7" dur="2000"/>
                                        <p:tgtEl>
                                          <p:spTgt spid="173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059">
                                            <p:txEl>
                                              <p:pRg st="0" end="0"/>
                                            </p:txEl>
                                          </p:spTgt>
                                        </p:tgtEl>
                                        <p:attrNameLst>
                                          <p:attrName>style.visibility</p:attrName>
                                        </p:attrNameLst>
                                      </p:cBhvr>
                                      <p:to>
                                        <p:strVal val="visible"/>
                                      </p:to>
                                    </p:set>
                                    <p:animEffect transition="in" filter="wipe(left)">
                                      <p:cBhvr>
                                        <p:cTn id="12" dur="500"/>
                                        <p:tgtEl>
                                          <p:spTgt spid="17305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animEffect transition="in" filter="wipe(left)">
                                      <p:cBhvr>
                                        <p:cTn id="15" dur="500"/>
                                        <p:tgtEl>
                                          <p:spTgt spid="17305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3059">
                                            <p:txEl>
                                              <p:pRg st="3" end="3"/>
                                            </p:txEl>
                                          </p:spTgt>
                                        </p:tgtEl>
                                        <p:attrNameLst>
                                          <p:attrName>style.visibility</p:attrName>
                                        </p:attrNameLst>
                                      </p:cBhvr>
                                      <p:to>
                                        <p:strVal val="visible"/>
                                      </p:to>
                                    </p:set>
                                    <p:animEffect transition="in" filter="wipe(left)">
                                      <p:cBhvr>
                                        <p:cTn id="18" dur="500"/>
                                        <p:tgtEl>
                                          <p:spTgt spid="17305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3059">
                                            <p:txEl>
                                              <p:pRg st="4" end="4"/>
                                            </p:txEl>
                                          </p:spTgt>
                                        </p:tgtEl>
                                        <p:attrNameLst>
                                          <p:attrName>style.visibility</p:attrName>
                                        </p:attrNameLst>
                                      </p:cBhvr>
                                      <p:to>
                                        <p:strVal val="visible"/>
                                      </p:to>
                                    </p:set>
                                    <p:animEffect transition="in" filter="wipe(left)">
                                      <p:cBhvr>
                                        <p:cTn id="21" dur="500"/>
                                        <p:tgtEl>
                                          <p:spTgt spid="17305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3059">
                                            <p:txEl>
                                              <p:pRg st="5" end="5"/>
                                            </p:txEl>
                                          </p:spTgt>
                                        </p:tgtEl>
                                        <p:attrNameLst>
                                          <p:attrName>style.visibility</p:attrName>
                                        </p:attrNameLst>
                                      </p:cBhvr>
                                      <p:to>
                                        <p:strVal val="visible"/>
                                      </p:to>
                                    </p:set>
                                    <p:animEffect transition="in" filter="wipe(left)">
                                      <p:cBhvr>
                                        <p:cTn id="24" dur="500"/>
                                        <p:tgtEl>
                                          <p:spTgt spid="173059">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3059">
                                            <p:txEl>
                                              <p:pRg st="6" end="6"/>
                                            </p:txEl>
                                          </p:spTgt>
                                        </p:tgtEl>
                                        <p:attrNameLst>
                                          <p:attrName>style.visibility</p:attrName>
                                        </p:attrNameLst>
                                      </p:cBhvr>
                                      <p:to>
                                        <p:strVal val="visible"/>
                                      </p:to>
                                    </p:set>
                                    <p:animEffect transition="in" filter="wipe(left)">
                                      <p:cBhvr>
                                        <p:cTn id="27" dur="500"/>
                                        <p:tgtEl>
                                          <p:spTgt spid="173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D9F8F97-55B6-4612-860C-D77B7C4E80A2}" type="slidenum">
              <a:rPr lang="ar-SA" b="0"/>
              <a:pPr eaLnBrk="1" hangingPunct="1"/>
              <a:t>18</a:t>
            </a:fld>
            <a:endParaRPr lang="en-US" b="0"/>
          </a:p>
        </p:txBody>
      </p:sp>
      <p:sp>
        <p:nvSpPr>
          <p:cNvPr id="15362" name="Rectangle 2"/>
          <p:cNvSpPr>
            <a:spLocks noGrp="1" noChangeArrowheads="1"/>
          </p:cNvSpPr>
          <p:nvPr>
            <p:ph type="title"/>
          </p:nvPr>
        </p:nvSpPr>
        <p:spPr/>
        <p:txBody>
          <a:bodyPr/>
          <a:lstStyle/>
          <a:p>
            <a:pPr eaLnBrk="1" hangingPunct="1"/>
            <a:r>
              <a:rPr lang="fa-IR" altLang="zh-CN" b="1" smtClean="0"/>
              <a:t>شرایط انجام مبادله</a:t>
            </a:r>
            <a:endParaRPr lang="en-US" b="1" smtClean="0"/>
          </a:p>
        </p:txBody>
      </p:sp>
      <p:sp>
        <p:nvSpPr>
          <p:cNvPr id="15363" name="Rectangle 3"/>
          <p:cNvSpPr>
            <a:spLocks noGrp="1" noChangeArrowheads="1"/>
          </p:cNvSpPr>
          <p:nvPr>
            <p:ph type="body" idx="1"/>
          </p:nvPr>
        </p:nvSpPr>
        <p:spPr/>
        <p:txBody>
          <a:bodyPr/>
          <a:lstStyle/>
          <a:p>
            <a:pPr indent="465138" eaLnBrk="1" hangingPunct="1">
              <a:lnSpc>
                <a:spcPct val="150000"/>
              </a:lnSpc>
              <a:buFontTx/>
              <a:buBlip>
                <a:blip r:embed="rId2"/>
              </a:buBlip>
            </a:pPr>
            <a:r>
              <a:rPr lang="fa-IR" altLang="zh-CN" smtClean="0"/>
              <a:t>وجود حداقل دو طرف برای انجام مبادله</a:t>
            </a:r>
          </a:p>
          <a:p>
            <a:pPr indent="465138" eaLnBrk="1" hangingPunct="1">
              <a:lnSpc>
                <a:spcPct val="150000"/>
              </a:lnSpc>
              <a:buFontTx/>
              <a:buBlip>
                <a:blip r:embed="rId2"/>
              </a:buBlip>
            </a:pPr>
            <a:r>
              <a:rPr lang="fa-IR" altLang="zh-CN" smtClean="0"/>
              <a:t>هر یک از طرفین باید چیز ارزشمندی داشته باشد که مورد نیاز دیگری باشد.</a:t>
            </a:r>
          </a:p>
          <a:p>
            <a:pPr indent="465138" eaLnBrk="1" hangingPunct="1">
              <a:lnSpc>
                <a:spcPct val="150000"/>
              </a:lnSpc>
              <a:buFontTx/>
              <a:buBlip>
                <a:blip r:embed="rId2"/>
              </a:buBlip>
            </a:pPr>
            <a:r>
              <a:rPr lang="fa-IR" altLang="zh-CN" smtClean="0"/>
              <a:t>هر طرف باید علاقمند به مبادله با طرف دیگر باشد.</a:t>
            </a:r>
          </a:p>
          <a:p>
            <a:pPr indent="465138" eaLnBrk="1" hangingPunct="1">
              <a:lnSpc>
                <a:spcPct val="150000"/>
              </a:lnSpc>
              <a:buFontTx/>
              <a:buBlip>
                <a:blip r:embed="rId2"/>
              </a:buBlip>
            </a:pPr>
            <a:r>
              <a:rPr lang="fa-IR" altLang="zh-CN" smtClean="0"/>
              <a:t>طرفين باید در قبول یا رد پیشنهاد طرف دیگر مختار باشد.</a:t>
            </a:r>
            <a:r>
              <a:rPr lang="en-US" altLang="zh-CN" smtClean="0">
                <a:ea typeface="SimSun" pitchFamily="2" charset="-12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p:cTn id="13"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p:cTn id="19"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3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 calcmode="lin" valueType="num">
                                      <p:cBhvr>
                                        <p:cTn id="25"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53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363">
                                            <p:txEl>
                                              <p:pRg st="3" end="3"/>
                                            </p:txEl>
                                          </p:spTgt>
                                        </p:tgtEl>
                                        <p:attrNameLst>
                                          <p:attrName>style.visibility</p:attrName>
                                        </p:attrNameLst>
                                      </p:cBhvr>
                                      <p:to>
                                        <p:strVal val="visible"/>
                                      </p:to>
                                    </p:set>
                                    <p:anim calcmode="lin" valueType="num">
                                      <p:cBhvr>
                                        <p:cTn id="31"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536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A2E45CC-5F61-4C47-BD7C-C240429945E6}" type="slidenum">
              <a:rPr lang="ar-SA" b="0"/>
              <a:pPr eaLnBrk="1" hangingPunct="1"/>
              <a:t>180</a:t>
            </a:fld>
            <a:endParaRPr lang="en-US" b="0"/>
          </a:p>
        </p:txBody>
      </p:sp>
      <p:sp>
        <p:nvSpPr>
          <p:cNvPr id="174082" name="Rectangle 2"/>
          <p:cNvSpPr>
            <a:spLocks noGrp="1" noChangeArrowheads="1"/>
          </p:cNvSpPr>
          <p:nvPr>
            <p:ph type="title"/>
          </p:nvPr>
        </p:nvSpPr>
        <p:spPr/>
        <p:txBody>
          <a:bodyPr/>
          <a:lstStyle/>
          <a:p>
            <a:pPr eaLnBrk="1" hangingPunct="1"/>
            <a:r>
              <a:rPr lang="fa-IR" altLang="zh-CN" smtClean="0"/>
              <a:t>در خصوص برنامه ریزی مناسب بازاریابی توجه به سه مورد زیر ضرورت دارد</a:t>
            </a:r>
            <a:endParaRPr lang="en-US" smtClean="0"/>
          </a:p>
        </p:txBody>
      </p:sp>
      <p:sp>
        <p:nvSpPr>
          <p:cNvPr id="174083" name="Rectangle 3"/>
          <p:cNvSpPr>
            <a:spLocks noGrp="1" noChangeArrowheads="1"/>
          </p:cNvSpPr>
          <p:nvPr>
            <p:ph type="body" idx="1"/>
          </p:nvPr>
        </p:nvSpPr>
        <p:spPr/>
        <p:txBody>
          <a:bodyPr/>
          <a:lstStyle/>
          <a:p>
            <a:pPr marL="381000" lvl="2" indent="0" eaLnBrk="1" hangingPunct="1">
              <a:lnSpc>
                <a:spcPct val="300000"/>
              </a:lnSpc>
              <a:buSzPct val="110000"/>
              <a:buFontTx/>
              <a:buBlip>
                <a:blip r:embed="rId2"/>
              </a:buBlip>
            </a:pPr>
            <a:r>
              <a:rPr lang="fa-IR" altLang="zh-CN" smtClean="0"/>
              <a:t>چه برنامه هایی در زمینه بازاریابی باید تنظیم شود.</a:t>
            </a:r>
          </a:p>
          <a:p>
            <a:pPr marL="381000" lvl="2" indent="0" eaLnBrk="1" hangingPunct="1">
              <a:lnSpc>
                <a:spcPct val="300000"/>
              </a:lnSpc>
              <a:buSzPct val="110000"/>
              <a:buFontTx/>
              <a:buBlip>
                <a:blip r:embed="rId2"/>
              </a:buBlip>
            </a:pPr>
            <a:r>
              <a:rPr lang="fa-IR" altLang="zh-CN" smtClean="0"/>
              <a:t>برنامه بازاریابی چه محتوایی باید داشته باشد.</a:t>
            </a:r>
          </a:p>
          <a:p>
            <a:pPr marL="381000" lvl="2" indent="0" eaLnBrk="1" hangingPunct="1">
              <a:lnSpc>
                <a:spcPct val="300000"/>
              </a:lnSpc>
              <a:buSzPct val="110000"/>
              <a:buFontTx/>
              <a:buBlip>
                <a:blip r:embed="rId2"/>
              </a:buBlip>
            </a:pPr>
            <a:r>
              <a:rPr lang="fa-IR" altLang="zh-CN" smtClean="0"/>
              <a:t>و اینکه مناسب یا نا مناسب بودن یک برنامه چگونه باید تشخیص داده شود.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fade">
                                      <p:cBhvr>
                                        <p:cTn id="7" dur="2000"/>
                                        <p:tgtEl>
                                          <p:spTgt spid="174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083">
                                            <p:txEl>
                                              <p:pRg st="0" end="0"/>
                                            </p:txEl>
                                          </p:spTgt>
                                        </p:tgtEl>
                                        <p:attrNameLst>
                                          <p:attrName>style.visibility</p:attrName>
                                        </p:attrNameLst>
                                      </p:cBhvr>
                                      <p:to>
                                        <p:strVal val="visible"/>
                                      </p:to>
                                    </p:set>
                                    <p:animEffect transition="in" filter="fade">
                                      <p:cBhvr>
                                        <p:cTn id="12" dur="2000"/>
                                        <p:tgtEl>
                                          <p:spTgt spid="17408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083">
                                            <p:txEl>
                                              <p:pRg st="1" end="1"/>
                                            </p:txEl>
                                          </p:spTgt>
                                        </p:tgtEl>
                                        <p:attrNameLst>
                                          <p:attrName>style.visibility</p:attrName>
                                        </p:attrNameLst>
                                      </p:cBhvr>
                                      <p:to>
                                        <p:strVal val="visible"/>
                                      </p:to>
                                    </p:set>
                                    <p:animEffect transition="in" filter="fade">
                                      <p:cBhvr>
                                        <p:cTn id="15" dur="2000"/>
                                        <p:tgtEl>
                                          <p:spTgt spid="17408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4083">
                                            <p:txEl>
                                              <p:pRg st="2" end="2"/>
                                            </p:txEl>
                                          </p:spTgt>
                                        </p:tgtEl>
                                        <p:attrNameLst>
                                          <p:attrName>style.visibility</p:attrName>
                                        </p:attrNameLst>
                                      </p:cBhvr>
                                      <p:to>
                                        <p:strVal val="visible"/>
                                      </p:to>
                                    </p:set>
                                    <p:animEffect transition="in" filter="fade">
                                      <p:cBhvr>
                                        <p:cTn id="18" dur="2000"/>
                                        <p:tgtEl>
                                          <p:spTgt spid="174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3" grpId="0" build="p"/>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B9CFC0C-A223-49E7-BEAF-F86EEACDB55D}" type="slidenum">
              <a:rPr lang="ar-SA" b="0"/>
              <a:pPr eaLnBrk="1" hangingPunct="1"/>
              <a:t>181</a:t>
            </a:fld>
            <a:endParaRPr lang="en-US" b="0"/>
          </a:p>
        </p:txBody>
      </p:sp>
      <p:sp>
        <p:nvSpPr>
          <p:cNvPr id="175106" name="Rectangle 2"/>
          <p:cNvSpPr>
            <a:spLocks noGrp="1" noChangeArrowheads="1"/>
          </p:cNvSpPr>
          <p:nvPr>
            <p:ph type="title"/>
          </p:nvPr>
        </p:nvSpPr>
        <p:spPr/>
        <p:txBody>
          <a:bodyPr/>
          <a:lstStyle/>
          <a:p>
            <a:pPr eaLnBrk="1" hangingPunct="1"/>
            <a:r>
              <a:rPr lang="fa-IR" altLang="zh-CN" smtClean="0"/>
              <a:t>زمینه های برنامه ریزی بازاریابی</a:t>
            </a:r>
            <a:endParaRPr lang="en-US" smtClean="0"/>
          </a:p>
        </p:txBody>
      </p:sp>
      <p:sp>
        <p:nvSpPr>
          <p:cNvPr id="175107" name="Rectangle 3"/>
          <p:cNvSpPr>
            <a:spLocks noGrp="1" noChangeArrowheads="1"/>
          </p:cNvSpPr>
          <p:nvPr>
            <p:ph type="body" idx="1"/>
          </p:nvPr>
        </p:nvSpPr>
        <p:spPr/>
        <p:txBody>
          <a:bodyPr/>
          <a:lstStyle/>
          <a:p>
            <a:pPr marL="773113" lvl="4" indent="0" eaLnBrk="1" hangingPunct="1">
              <a:lnSpc>
                <a:spcPct val="150000"/>
              </a:lnSpc>
            </a:pPr>
            <a:r>
              <a:rPr lang="fa-IR" altLang="zh-CN" sz="2800" smtClean="0"/>
              <a:t>برنامه بازاریابی علامت تجاری</a:t>
            </a:r>
          </a:p>
          <a:p>
            <a:pPr marL="773113" lvl="4" indent="0" eaLnBrk="1" hangingPunct="1">
              <a:lnSpc>
                <a:spcPct val="150000"/>
              </a:lnSpc>
            </a:pPr>
            <a:r>
              <a:rPr lang="fa-IR" altLang="zh-CN" sz="2800" smtClean="0"/>
              <a:t>برنامه بازاریابی خطوط تولیدی کالا</a:t>
            </a:r>
          </a:p>
          <a:p>
            <a:pPr marL="773113" lvl="4" indent="0" eaLnBrk="1" hangingPunct="1">
              <a:lnSpc>
                <a:spcPct val="150000"/>
              </a:lnSpc>
            </a:pPr>
            <a:r>
              <a:rPr lang="fa-IR" altLang="zh-CN" sz="2800" smtClean="0"/>
              <a:t>برنامه بازاریابی محصولات جدید</a:t>
            </a:r>
          </a:p>
          <a:p>
            <a:pPr marL="773113" lvl="4" indent="0" eaLnBrk="1" hangingPunct="1">
              <a:lnSpc>
                <a:spcPct val="150000"/>
              </a:lnSpc>
            </a:pPr>
            <a:r>
              <a:rPr lang="fa-IR" altLang="zh-CN" sz="2800" smtClean="0"/>
              <a:t>برنامه انتخاب بخش خاصی از بازار</a:t>
            </a:r>
          </a:p>
          <a:p>
            <a:pPr marL="773113" lvl="4" indent="0" eaLnBrk="1" hangingPunct="1">
              <a:lnSpc>
                <a:spcPct val="150000"/>
              </a:lnSpc>
            </a:pPr>
            <a:r>
              <a:rPr lang="fa-IR" altLang="zh-CN" sz="2800" smtClean="0"/>
              <a:t>برنامه بازاریابی مناطق مختلف جغرافیایی</a:t>
            </a:r>
          </a:p>
          <a:p>
            <a:pPr marL="773113" lvl="4" indent="0" eaLnBrk="1" hangingPunct="1">
              <a:lnSpc>
                <a:spcPct val="150000"/>
              </a:lnSpc>
            </a:pPr>
            <a:r>
              <a:rPr lang="fa-IR" altLang="zh-CN" sz="2800" smtClean="0"/>
              <a:t>برنامه بازاریابی هر مشتری</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dissolve">
                                      <p:cBhvr>
                                        <p:cTn id="7" dur="500"/>
                                        <p:tgtEl>
                                          <p:spTgt spid="175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dissolve">
                                      <p:cBhvr>
                                        <p:cTn id="12" dur="500"/>
                                        <p:tgtEl>
                                          <p:spTgt spid="17510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5107">
                                            <p:txEl>
                                              <p:pRg st="1" end="1"/>
                                            </p:txEl>
                                          </p:spTgt>
                                        </p:tgtEl>
                                        <p:attrNameLst>
                                          <p:attrName>style.visibility</p:attrName>
                                        </p:attrNameLst>
                                      </p:cBhvr>
                                      <p:to>
                                        <p:strVal val="visible"/>
                                      </p:to>
                                    </p:set>
                                    <p:animEffect transition="in" filter="dissolve">
                                      <p:cBhvr>
                                        <p:cTn id="15" dur="500"/>
                                        <p:tgtEl>
                                          <p:spTgt spid="17510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5107">
                                            <p:txEl>
                                              <p:pRg st="2" end="2"/>
                                            </p:txEl>
                                          </p:spTgt>
                                        </p:tgtEl>
                                        <p:attrNameLst>
                                          <p:attrName>style.visibility</p:attrName>
                                        </p:attrNameLst>
                                      </p:cBhvr>
                                      <p:to>
                                        <p:strVal val="visible"/>
                                      </p:to>
                                    </p:set>
                                    <p:animEffect transition="in" filter="dissolve">
                                      <p:cBhvr>
                                        <p:cTn id="18" dur="500"/>
                                        <p:tgtEl>
                                          <p:spTgt spid="17510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5107">
                                            <p:txEl>
                                              <p:pRg st="3" end="3"/>
                                            </p:txEl>
                                          </p:spTgt>
                                        </p:tgtEl>
                                        <p:attrNameLst>
                                          <p:attrName>style.visibility</p:attrName>
                                        </p:attrNameLst>
                                      </p:cBhvr>
                                      <p:to>
                                        <p:strVal val="visible"/>
                                      </p:to>
                                    </p:set>
                                    <p:animEffect transition="in" filter="dissolve">
                                      <p:cBhvr>
                                        <p:cTn id="21" dur="500"/>
                                        <p:tgtEl>
                                          <p:spTgt spid="17510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5107">
                                            <p:txEl>
                                              <p:pRg st="4" end="4"/>
                                            </p:txEl>
                                          </p:spTgt>
                                        </p:tgtEl>
                                        <p:attrNameLst>
                                          <p:attrName>style.visibility</p:attrName>
                                        </p:attrNameLst>
                                      </p:cBhvr>
                                      <p:to>
                                        <p:strVal val="visible"/>
                                      </p:to>
                                    </p:set>
                                    <p:animEffect transition="in" filter="dissolve">
                                      <p:cBhvr>
                                        <p:cTn id="24" dur="500"/>
                                        <p:tgtEl>
                                          <p:spTgt spid="175107">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5107">
                                            <p:txEl>
                                              <p:pRg st="5" end="5"/>
                                            </p:txEl>
                                          </p:spTgt>
                                        </p:tgtEl>
                                        <p:attrNameLst>
                                          <p:attrName>style.visibility</p:attrName>
                                        </p:attrNameLst>
                                      </p:cBhvr>
                                      <p:to>
                                        <p:strVal val="visible"/>
                                      </p:to>
                                    </p:set>
                                    <p:animEffect transition="in" filter="dissolve">
                                      <p:cBhvr>
                                        <p:cTn id="27" dur="500"/>
                                        <p:tgtEl>
                                          <p:spTgt spid="175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7" grpId="0" build="p"/>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FB0C0C6-031E-467B-857A-79B044408320}" type="slidenum">
              <a:rPr lang="ar-SA" b="0"/>
              <a:pPr eaLnBrk="1" hangingPunct="1"/>
              <a:t>182</a:t>
            </a:fld>
            <a:endParaRPr lang="en-US" b="0"/>
          </a:p>
        </p:txBody>
      </p:sp>
      <p:sp>
        <p:nvSpPr>
          <p:cNvPr id="184323" name="Rectangle 2"/>
          <p:cNvSpPr>
            <a:spLocks noGrp="1" noChangeArrowheads="1"/>
          </p:cNvSpPr>
          <p:nvPr>
            <p:ph type="title"/>
          </p:nvPr>
        </p:nvSpPr>
        <p:spPr/>
        <p:txBody>
          <a:bodyPr/>
          <a:lstStyle/>
          <a:p>
            <a:pPr eaLnBrk="1" hangingPunct="1"/>
            <a:r>
              <a:rPr lang="fa-IR" altLang="zh-CN" sz="2800" smtClean="0"/>
              <a:t>سئوالات ویژه ای که مدیران عالیه و استراتژیک را در ساماندهی به برنامه ریزی های بازاریابی یاری می دهند</a:t>
            </a:r>
            <a:endParaRPr lang="en-US" sz="2800" smtClean="0"/>
          </a:p>
        </p:txBody>
      </p:sp>
      <p:sp>
        <p:nvSpPr>
          <p:cNvPr id="176131" name="Rectangle 3"/>
          <p:cNvSpPr>
            <a:spLocks noGrp="1" noChangeArrowheads="1"/>
          </p:cNvSpPr>
          <p:nvPr>
            <p:ph type="body" idx="1"/>
          </p:nvPr>
        </p:nvSpPr>
        <p:spPr/>
        <p:txBody>
          <a:bodyPr/>
          <a:lstStyle/>
          <a:p>
            <a:pPr eaLnBrk="1" hangingPunct="1">
              <a:buFont typeface="Wingdings" pitchFamily="2" charset="2"/>
              <a:buChar char="ü"/>
            </a:pPr>
            <a:r>
              <a:rPr lang="fa-IR" altLang="zh-CN" smtClean="0"/>
              <a:t>آیا مدیران شرکت به برنامه ریزی صرفاً به دید یک تشریفات اداری نگاه می کنند یا اینکه معتقد هستند که آن یک ابزار سودمند برای نیل به اهداف می باشند.</a:t>
            </a:r>
          </a:p>
          <a:p>
            <a:pPr eaLnBrk="1" hangingPunct="1">
              <a:buFontTx/>
              <a:buNone/>
            </a:pPr>
            <a:endParaRPr lang="fa-IR" altLang="zh-CN" smtClean="0"/>
          </a:p>
          <a:p>
            <a:pPr eaLnBrk="1" hangingPunct="1">
              <a:buFontTx/>
              <a:buNone/>
            </a:pPr>
            <a:r>
              <a:rPr lang="fa-IR" altLang="zh-CN" smtClean="0"/>
              <a:t>در صورت حاکم بودن نگرش اول مدیران عالی شرکت، باید به فکر راههایی باشند که ارزشهای والای برنامه ریزی بازاریابی به مدیران زیرمجموعه خود نشان دهند.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fade">
                                      <p:cBhvr>
                                        <p:cTn id="7" dur="1000"/>
                                        <p:tgtEl>
                                          <p:spTgt spid="176131">
                                            <p:txEl>
                                              <p:pRg st="0" end="0"/>
                                            </p:txEl>
                                          </p:spTgt>
                                        </p:tgtEl>
                                      </p:cBhvr>
                                    </p:animEffect>
                                    <p:anim calcmode="lin" valueType="num">
                                      <p:cBhvr>
                                        <p:cTn id="8" dur="10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6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6131">
                                            <p:txEl>
                                              <p:pRg st="2" end="2"/>
                                            </p:txEl>
                                          </p:spTgt>
                                        </p:tgtEl>
                                        <p:attrNameLst>
                                          <p:attrName>style.visibility</p:attrName>
                                        </p:attrNameLst>
                                      </p:cBhvr>
                                      <p:to>
                                        <p:strVal val="visible"/>
                                      </p:to>
                                    </p:set>
                                    <p:animEffect transition="in" filter="fade">
                                      <p:cBhvr>
                                        <p:cTn id="14" dur="1000"/>
                                        <p:tgtEl>
                                          <p:spTgt spid="176131">
                                            <p:txEl>
                                              <p:pRg st="2" end="2"/>
                                            </p:txEl>
                                          </p:spTgt>
                                        </p:tgtEl>
                                      </p:cBhvr>
                                    </p:animEffect>
                                    <p:anim calcmode="lin" valueType="num">
                                      <p:cBhvr>
                                        <p:cTn id="15" dur="1000" fill="hold"/>
                                        <p:tgtEl>
                                          <p:spTgt spid="1761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61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5954C35-8400-44C2-8F2C-E0266EBFC571}" type="slidenum">
              <a:rPr lang="ar-SA" b="0"/>
              <a:pPr eaLnBrk="1" hangingPunct="1"/>
              <a:t>183</a:t>
            </a:fld>
            <a:endParaRPr lang="en-US" b="0"/>
          </a:p>
        </p:txBody>
      </p:sp>
      <p:sp>
        <p:nvSpPr>
          <p:cNvPr id="177154" name="Rectangle 2"/>
          <p:cNvSpPr>
            <a:spLocks noGrp="1" noChangeArrowheads="1"/>
          </p:cNvSpPr>
          <p:nvPr>
            <p:ph type="title"/>
          </p:nvPr>
        </p:nvSpPr>
        <p:spPr/>
        <p:txBody>
          <a:bodyPr/>
          <a:lstStyle/>
          <a:p>
            <a:pPr eaLnBrk="1" hangingPunct="1"/>
            <a:r>
              <a:rPr lang="fa-IR" altLang="zh-CN" sz="2800" smtClean="0"/>
              <a:t>سئوالات ویژه ای که مدیران عالیه و استراتژیک را در ساماندهی به برنامه ریزی های بازاریابی یاری می دهند</a:t>
            </a:r>
            <a:endParaRPr lang="en-US" sz="2800" smtClean="0"/>
          </a:p>
        </p:txBody>
      </p:sp>
      <p:sp>
        <p:nvSpPr>
          <p:cNvPr id="177155" name="Rectangle 3"/>
          <p:cNvSpPr>
            <a:spLocks noGrp="1" noChangeArrowheads="1"/>
          </p:cNvSpPr>
          <p:nvPr>
            <p:ph type="body" idx="1"/>
          </p:nvPr>
        </p:nvSpPr>
        <p:spPr/>
        <p:txBody>
          <a:bodyPr/>
          <a:lstStyle/>
          <a:p>
            <a:pPr eaLnBrk="1" hangingPunct="1">
              <a:buFont typeface="Wingdings" pitchFamily="2" charset="2"/>
              <a:buChar char="ü"/>
            </a:pPr>
            <a:r>
              <a:rPr lang="fa-IR" altLang="zh-CN" smtClean="0"/>
              <a:t>آیا برنامه بازاریابی شرکت از بخشهای ویژه و مشخصی به منظور طی فرایند یعنی تجزیه و تحلیل موقعیت، تعیین اهداف و مقاصد، مشخص نمودن راهبردها و برنامه های اجرایی بازاریابی به همراه کنترل های لازم برخوردار است یا نه؟ در صورت منفی بودن جواب، چه اقداماتی برای اصلاح برنامه ها لازم است؟</a:t>
            </a:r>
          </a:p>
          <a:p>
            <a:pPr eaLnBrk="1" hangingPunct="1">
              <a:buFont typeface="Wingdings" pitchFamily="2" charset="2"/>
              <a:buChar char="ü"/>
            </a:pPr>
            <a:endParaRPr lang="fa-IR" altLang="zh-CN" smtClean="0"/>
          </a:p>
          <a:p>
            <a:pPr eaLnBrk="1" hangingPunct="1">
              <a:buFont typeface="Wingdings" pitchFamily="2" charset="2"/>
              <a:buChar char="ü"/>
            </a:pPr>
            <a:r>
              <a:rPr lang="fa-IR" altLang="zh-CN" smtClean="0"/>
              <a:t>آیا چارچوب برنامه های بازاریابی، استاندارد است؟</a:t>
            </a:r>
            <a:endParaRPr lang="en-US"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p:cTn id="7" dur="1000" fill="hold"/>
                                        <p:tgtEl>
                                          <p:spTgt spid="177154"/>
                                        </p:tgtEl>
                                        <p:attrNameLst>
                                          <p:attrName>ppt_w</p:attrName>
                                        </p:attrNameLst>
                                      </p:cBhvr>
                                      <p:tavLst>
                                        <p:tav tm="0">
                                          <p:val>
                                            <p:strVal val="#ppt_w+.3"/>
                                          </p:val>
                                        </p:tav>
                                        <p:tav tm="100000">
                                          <p:val>
                                            <p:strVal val="#ppt_w"/>
                                          </p:val>
                                        </p:tav>
                                      </p:tavLst>
                                    </p:anim>
                                    <p:anim calcmode="lin" valueType="num">
                                      <p:cBhvr>
                                        <p:cTn id="8" dur="1000" fill="hold"/>
                                        <p:tgtEl>
                                          <p:spTgt spid="177154"/>
                                        </p:tgtEl>
                                        <p:attrNameLst>
                                          <p:attrName>ppt_h</p:attrName>
                                        </p:attrNameLst>
                                      </p:cBhvr>
                                      <p:tavLst>
                                        <p:tav tm="0">
                                          <p:val>
                                            <p:strVal val="#ppt_h"/>
                                          </p:val>
                                        </p:tav>
                                        <p:tav tm="100000">
                                          <p:val>
                                            <p:strVal val="#ppt_h"/>
                                          </p:val>
                                        </p:tav>
                                      </p:tavLst>
                                    </p:anim>
                                    <p:animEffect transition="in" filter="fade">
                                      <p:cBhvr>
                                        <p:cTn id="9" dur="1000"/>
                                        <p:tgtEl>
                                          <p:spTgt spid="1771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77155">
                                            <p:txEl>
                                              <p:pRg st="0" end="0"/>
                                            </p:txEl>
                                          </p:spTgt>
                                        </p:tgtEl>
                                        <p:attrNameLst>
                                          <p:attrName>style.visibility</p:attrName>
                                        </p:attrNameLst>
                                      </p:cBhvr>
                                      <p:to>
                                        <p:strVal val="visible"/>
                                      </p:to>
                                    </p:set>
                                    <p:anim calcmode="lin" valueType="num">
                                      <p:cBhvr>
                                        <p:cTn id="14" dur="1000" fill="hold"/>
                                        <p:tgtEl>
                                          <p:spTgt spid="17715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7715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7715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77155">
                                            <p:txEl>
                                              <p:pRg st="2" end="2"/>
                                            </p:txEl>
                                          </p:spTgt>
                                        </p:tgtEl>
                                        <p:attrNameLst>
                                          <p:attrName>style.visibility</p:attrName>
                                        </p:attrNameLst>
                                      </p:cBhvr>
                                      <p:to>
                                        <p:strVal val="visible"/>
                                      </p:to>
                                    </p:set>
                                    <p:anim calcmode="lin" valueType="num">
                                      <p:cBhvr>
                                        <p:cTn id="21" dur="1000" fill="hold"/>
                                        <p:tgtEl>
                                          <p:spTgt spid="17715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7715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77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build="p"/>
    </p:bld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62C969D-7E16-4A85-9CED-2692567998E9}" type="slidenum">
              <a:rPr lang="ar-SA" b="0"/>
              <a:pPr eaLnBrk="1" hangingPunct="1"/>
              <a:t>184</a:t>
            </a:fld>
            <a:endParaRPr lang="en-US" b="0"/>
          </a:p>
        </p:txBody>
      </p:sp>
      <p:sp>
        <p:nvSpPr>
          <p:cNvPr id="178178" name="Rectangle 2"/>
          <p:cNvSpPr>
            <a:spLocks noGrp="1" noChangeArrowheads="1"/>
          </p:cNvSpPr>
          <p:nvPr>
            <p:ph type="title"/>
          </p:nvPr>
        </p:nvSpPr>
        <p:spPr/>
        <p:txBody>
          <a:bodyPr/>
          <a:lstStyle/>
          <a:p>
            <a:pPr eaLnBrk="1" hangingPunct="1"/>
            <a:r>
              <a:rPr lang="fa-IR" altLang="zh-CN" smtClean="0"/>
              <a:t>منافع نهفته در برنامه ریزی</a:t>
            </a:r>
            <a:endParaRPr lang="en-US" smtClean="0"/>
          </a:p>
        </p:txBody>
      </p:sp>
      <p:sp>
        <p:nvSpPr>
          <p:cNvPr id="178179" name="Rectangle 3"/>
          <p:cNvSpPr>
            <a:spLocks noGrp="1" noChangeArrowheads="1"/>
          </p:cNvSpPr>
          <p:nvPr>
            <p:ph type="body" idx="1"/>
          </p:nvPr>
        </p:nvSpPr>
        <p:spPr/>
        <p:txBody>
          <a:bodyPr/>
          <a:lstStyle/>
          <a:p>
            <a:pPr marL="385763" lvl="2" indent="0" eaLnBrk="1" hangingPunct="1">
              <a:lnSpc>
                <a:spcPct val="70000"/>
              </a:lnSpc>
              <a:buFontTx/>
              <a:buBlip>
                <a:blip r:embed="rId2"/>
              </a:buBlip>
            </a:pPr>
            <a:r>
              <a:rPr lang="fa-IR" altLang="zh-CN" sz="3200" smtClean="0"/>
              <a:t>برنامه ریزی مدیران را به تفکر فعال و نظام یافته درباره حوادث و مسایل آینده تشویق می کنند.</a:t>
            </a:r>
          </a:p>
          <a:p>
            <a:pPr marL="385763" lvl="2" indent="0" eaLnBrk="1" hangingPunct="1">
              <a:lnSpc>
                <a:spcPct val="70000"/>
              </a:lnSpc>
              <a:buFontTx/>
              <a:buBlip>
                <a:blip r:embed="rId2"/>
              </a:buBlip>
            </a:pPr>
            <a:endParaRPr lang="fa-IR" altLang="zh-CN" sz="3200" smtClean="0"/>
          </a:p>
          <a:p>
            <a:pPr marL="385763" lvl="2" indent="0" eaLnBrk="1" hangingPunct="1">
              <a:lnSpc>
                <a:spcPct val="70000"/>
              </a:lnSpc>
              <a:buFontTx/>
              <a:buBlip>
                <a:blip r:embed="rId2"/>
              </a:buBlip>
            </a:pPr>
            <a:r>
              <a:rPr lang="fa-IR" altLang="zh-CN" sz="3200" smtClean="0"/>
              <a:t>برنامه ریزی موجب می شود که همه اعضای سازمان به طور هماهنگ و منسجم فعالیت نمایند.</a:t>
            </a:r>
          </a:p>
          <a:p>
            <a:pPr marL="385763" lvl="2" indent="0" eaLnBrk="1" hangingPunct="1">
              <a:lnSpc>
                <a:spcPct val="70000"/>
              </a:lnSpc>
              <a:buFontTx/>
              <a:buBlip>
                <a:blip r:embed="rId2"/>
              </a:buBlip>
            </a:pPr>
            <a:endParaRPr lang="fa-IR" altLang="zh-CN" sz="3200" smtClean="0"/>
          </a:p>
          <a:p>
            <a:pPr marL="385763" lvl="2" indent="0" eaLnBrk="1" hangingPunct="1">
              <a:lnSpc>
                <a:spcPct val="70000"/>
              </a:lnSpc>
              <a:buFontTx/>
              <a:buBlip>
                <a:blip r:embed="rId2"/>
              </a:buBlip>
            </a:pPr>
            <a:r>
              <a:rPr lang="fa-IR" altLang="zh-CN" sz="3200" smtClean="0"/>
              <a:t>برنامه ریزی با ایجاد استانداردهای لازم، عملکرد سازمان را کنترل نموده و در صورت نیاز اقدامات اصلاحی لازم را انجام می دهد.</a:t>
            </a:r>
          </a:p>
          <a:p>
            <a:pPr marL="385763" lvl="2" indent="0" eaLnBrk="1" hangingPunct="1">
              <a:lnSpc>
                <a:spcPct val="70000"/>
              </a:lnSpc>
              <a:buFontTx/>
              <a:buBlip>
                <a:blip r:embed="rId2"/>
              </a:buBlip>
            </a:pPr>
            <a:endParaRPr lang="fa-IR" altLang="zh-CN" sz="3200" smtClean="0"/>
          </a:p>
          <a:p>
            <a:pPr marL="385763" lvl="2" indent="0" eaLnBrk="1" hangingPunct="1">
              <a:lnSpc>
                <a:spcPct val="70000"/>
              </a:lnSpc>
              <a:buFontTx/>
              <a:buBlip>
                <a:blip r:embed="rId2"/>
              </a:buBlip>
            </a:pPr>
            <a:r>
              <a:rPr lang="fa-IR" altLang="zh-CN" sz="3200" smtClean="0"/>
              <a:t>برنامه ریزی موجبات پیشرفت و توسعه سریع سازمانها را فراهم می آورد.</a:t>
            </a:r>
            <a:endParaRPr lang="en-US" sz="32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 calcmode="lin" valueType="num">
                                      <p:cBhvr>
                                        <p:cTn id="7" dur="1000" fill="hold"/>
                                        <p:tgtEl>
                                          <p:spTgt spid="178178"/>
                                        </p:tgtEl>
                                        <p:attrNameLst>
                                          <p:attrName>ppt_x</p:attrName>
                                        </p:attrNameLst>
                                      </p:cBhvr>
                                      <p:tavLst>
                                        <p:tav tm="0">
                                          <p:val>
                                            <p:strVal val="#ppt_x-.2"/>
                                          </p:val>
                                        </p:tav>
                                        <p:tav tm="100000">
                                          <p:val>
                                            <p:strVal val="#ppt_x"/>
                                          </p:val>
                                        </p:tav>
                                      </p:tavLst>
                                    </p:anim>
                                    <p:anim calcmode="lin" valueType="num">
                                      <p:cBhvr>
                                        <p:cTn id="8" dur="1000" fill="hold"/>
                                        <p:tgtEl>
                                          <p:spTgt spid="1781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81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8179">
                                            <p:txEl>
                                              <p:pRg st="0" end="0"/>
                                            </p:txEl>
                                          </p:spTgt>
                                        </p:tgtEl>
                                        <p:attrNameLst>
                                          <p:attrName>style.visibility</p:attrName>
                                        </p:attrNameLst>
                                      </p:cBhvr>
                                      <p:to>
                                        <p:strVal val="visible"/>
                                      </p:to>
                                    </p:set>
                                    <p:animEffect transition="in" filter="fade">
                                      <p:cBhvr>
                                        <p:cTn id="14" dur="500"/>
                                        <p:tgtEl>
                                          <p:spTgt spid="178179">
                                            <p:txEl>
                                              <p:pRg st="0" end="0"/>
                                            </p:txEl>
                                          </p:spTgt>
                                        </p:tgtEl>
                                      </p:cBhvr>
                                    </p:animEffect>
                                    <p:anim calcmode="lin" valueType="num">
                                      <p:cBhvr>
                                        <p:cTn id="15" dur="500" fill="hold"/>
                                        <p:tgtEl>
                                          <p:spTgt spid="1781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817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8179">
                                            <p:txEl>
                                              <p:pRg st="2" end="2"/>
                                            </p:txEl>
                                          </p:spTgt>
                                        </p:tgtEl>
                                        <p:attrNameLst>
                                          <p:attrName>style.visibility</p:attrName>
                                        </p:attrNameLst>
                                      </p:cBhvr>
                                      <p:to>
                                        <p:strVal val="visible"/>
                                      </p:to>
                                    </p:set>
                                    <p:animEffect transition="in" filter="fade">
                                      <p:cBhvr>
                                        <p:cTn id="19" dur="500"/>
                                        <p:tgtEl>
                                          <p:spTgt spid="178179">
                                            <p:txEl>
                                              <p:pRg st="2" end="2"/>
                                            </p:txEl>
                                          </p:spTgt>
                                        </p:tgtEl>
                                      </p:cBhvr>
                                    </p:animEffect>
                                    <p:anim calcmode="lin" valueType="num">
                                      <p:cBhvr>
                                        <p:cTn id="20" dur="500" fill="hold"/>
                                        <p:tgtEl>
                                          <p:spTgt spid="17817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178179">
                                            <p:txEl>
                                              <p:pRg st="2" end="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8179">
                                            <p:txEl>
                                              <p:pRg st="4" end="4"/>
                                            </p:txEl>
                                          </p:spTgt>
                                        </p:tgtEl>
                                        <p:attrNameLst>
                                          <p:attrName>style.visibility</p:attrName>
                                        </p:attrNameLst>
                                      </p:cBhvr>
                                      <p:to>
                                        <p:strVal val="visible"/>
                                      </p:to>
                                    </p:set>
                                    <p:animEffect transition="in" filter="fade">
                                      <p:cBhvr>
                                        <p:cTn id="24" dur="500"/>
                                        <p:tgtEl>
                                          <p:spTgt spid="178179">
                                            <p:txEl>
                                              <p:pRg st="4" end="4"/>
                                            </p:txEl>
                                          </p:spTgt>
                                        </p:tgtEl>
                                      </p:cBhvr>
                                    </p:animEffect>
                                    <p:anim calcmode="lin" valueType="num">
                                      <p:cBhvr>
                                        <p:cTn id="25" dur="500" fill="hold"/>
                                        <p:tgtEl>
                                          <p:spTgt spid="178179">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178179">
                                            <p:txEl>
                                              <p:pRg st="4" end="4"/>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8179">
                                            <p:txEl>
                                              <p:pRg st="6" end="6"/>
                                            </p:txEl>
                                          </p:spTgt>
                                        </p:tgtEl>
                                        <p:attrNameLst>
                                          <p:attrName>style.visibility</p:attrName>
                                        </p:attrNameLst>
                                      </p:cBhvr>
                                      <p:to>
                                        <p:strVal val="visible"/>
                                      </p:to>
                                    </p:set>
                                    <p:animEffect transition="in" filter="fade">
                                      <p:cBhvr>
                                        <p:cTn id="29" dur="500"/>
                                        <p:tgtEl>
                                          <p:spTgt spid="178179">
                                            <p:txEl>
                                              <p:pRg st="6" end="6"/>
                                            </p:txEl>
                                          </p:spTgt>
                                        </p:tgtEl>
                                      </p:cBhvr>
                                    </p:animEffect>
                                    <p:anim calcmode="lin" valueType="num">
                                      <p:cBhvr>
                                        <p:cTn id="30" dur="500" fill="hold"/>
                                        <p:tgtEl>
                                          <p:spTgt spid="178179">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78179">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79"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3B1B9B0-4013-45F3-9759-43777C47D3B9}" type="slidenum">
              <a:rPr lang="ar-SA" b="0"/>
              <a:pPr eaLnBrk="1" hangingPunct="1"/>
              <a:t>185</a:t>
            </a:fld>
            <a:endParaRPr lang="en-US" b="0"/>
          </a:p>
        </p:txBody>
      </p:sp>
      <p:sp>
        <p:nvSpPr>
          <p:cNvPr id="187395" name="Rectangle 2"/>
          <p:cNvSpPr>
            <a:spLocks noGrp="1" noChangeArrowheads="1"/>
          </p:cNvSpPr>
          <p:nvPr>
            <p:ph type="title"/>
          </p:nvPr>
        </p:nvSpPr>
        <p:spPr/>
        <p:txBody>
          <a:bodyPr/>
          <a:lstStyle/>
          <a:p>
            <a:pPr eaLnBrk="1" hangingPunct="1"/>
            <a:r>
              <a:rPr lang="fa-IR" altLang="zh-CN" b="1" smtClean="0"/>
              <a:t>فرآیند برنامه ریزی بازاریابی</a:t>
            </a:r>
            <a:endParaRPr lang="en-US" smtClean="0"/>
          </a:p>
        </p:txBody>
      </p:sp>
      <p:sp>
        <p:nvSpPr>
          <p:cNvPr id="179203" name="Rectangle 3"/>
          <p:cNvSpPr>
            <a:spLocks noGrp="1" noChangeArrowheads="1"/>
          </p:cNvSpPr>
          <p:nvPr>
            <p:ph type="body" idx="1"/>
          </p:nvPr>
        </p:nvSpPr>
        <p:spPr/>
        <p:txBody>
          <a:bodyPr/>
          <a:lstStyle/>
          <a:p>
            <a:pPr eaLnBrk="1" hangingPunct="1">
              <a:lnSpc>
                <a:spcPct val="150000"/>
              </a:lnSpc>
              <a:buFontTx/>
              <a:buNone/>
            </a:pPr>
            <a:r>
              <a:rPr lang="fa-IR" altLang="zh-CN" smtClean="0"/>
              <a:t>برنامه ریزی عبارت است از یک روش سیستماتیک که از طریق آن سازمان تلاش می کند تا آینده خود را تحت کنترل در بیاورد، در حقیقت هر برنامه ای ، اهداف تعیین شده یک سازمان و چگونگی و زمان نیل به آنها را به صورت یک بیانیه نشان می دهد.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Scale>
                                      <p:cBhvr>
                                        <p:cTn id="7" dur="1000" decel="50000" fill="hold">
                                          <p:stCondLst>
                                            <p:cond delay="0"/>
                                          </p:stCondLst>
                                        </p:cTn>
                                        <p:tgtEl>
                                          <p:spTgt spid="17920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9203">
                                            <p:txEl>
                                              <p:pRg st="0" end="0"/>
                                            </p:txEl>
                                          </p:spTgt>
                                        </p:tgtEl>
                                        <p:attrNameLst>
                                          <p:attrName>ppt_x</p:attrName>
                                          <p:attrName>ppt_y</p:attrName>
                                        </p:attrNameLst>
                                      </p:cBhvr>
                                    </p:animMotion>
                                    <p:animEffect transition="in" filter="fade">
                                      <p:cBhvr>
                                        <p:cTn id="9" dur="1000"/>
                                        <p:tgtEl>
                                          <p:spTgt spid="179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87DFCAB-8934-4159-8B46-57B2A9D178C1}" type="slidenum">
              <a:rPr lang="ar-SA" b="0"/>
              <a:pPr eaLnBrk="1" hangingPunct="1"/>
              <a:t>186</a:t>
            </a:fld>
            <a:endParaRPr lang="en-US" b="0"/>
          </a:p>
        </p:txBody>
      </p:sp>
      <p:sp>
        <p:nvSpPr>
          <p:cNvPr id="188419" name="Rectangle 2"/>
          <p:cNvSpPr>
            <a:spLocks noGrp="1" noChangeArrowheads="1"/>
          </p:cNvSpPr>
          <p:nvPr>
            <p:ph type="title"/>
          </p:nvPr>
        </p:nvSpPr>
        <p:spPr/>
        <p:txBody>
          <a:bodyPr/>
          <a:lstStyle/>
          <a:p>
            <a:pPr eaLnBrk="1" hangingPunct="1"/>
            <a:r>
              <a:rPr lang="fa-IR" sz="2400" smtClean="0"/>
              <a:t>رابطه برنامه ريزي  بازاريابي موسسه با  برنامه‌ريزي مديريت مياني</a:t>
            </a:r>
            <a:endParaRPr lang="en-US" sz="2400" smtClean="0"/>
          </a:p>
        </p:txBody>
      </p:sp>
      <p:sp>
        <p:nvSpPr>
          <p:cNvPr id="188420" name="Rectangle 3"/>
          <p:cNvSpPr>
            <a:spLocks noGrp="1" noChangeArrowheads="1"/>
          </p:cNvSpPr>
          <p:nvPr>
            <p:ph type="body" idx="1"/>
          </p:nvPr>
        </p:nvSpPr>
        <p:spPr/>
        <p:txBody>
          <a:bodyPr/>
          <a:lstStyle/>
          <a:p>
            <a:pPr eaLnBrk="1" hangingPunct="1">
              <a:buFontTx/>
              <a:buNone/>
            </a:pPr>
            <a:endParaRPr lang="fa-IR" smtClean="0"/>
          </a:p>
        </p:txBody>
      </p:sp>
      <p:pic>
        <p:nvPicPr>
          <p:cNvPr id="325636" name="Picture 4" descr="10"/>
          <p:cNvPicPr>
            <a:picLocks noChangeAspect="1" noChangeArrowheads="1"/>
          </p:cNvPicPr>
          <p:nvPr/>
        </p:nvPicPr>
        <p:blipFill>
          <a:blip r:embed="rId2">
            <a:clrChange>
              <a:clrFrom>
                <a:srgbClr val="FFFFFF"/>
              </a:clrFrom>
              <a:clrTo>
                <a:srgbClr val="FFFFFF">
                  <a:alpha val="0"/>
                </a:srgbClr>
              </a:clrTo>
            </a:clrChange>
            <a:lum bright="-12000" contrast="-72000"/>
            <a:extLst>
              <a:ext uri="{28A0092B-C50C-407E-A947-70E740481C1C}">
                <a14:useLocalDpi xmlns:a14="http://schemas.microsoft.com/office/drawing/2010/main" val="0"/>
              </a:ext>
            </a:extLst>
          </a:blip>
          <a:srcRect/>
          <a:stretch>
            <a:fillRect/>
          </a:stretch>
        </p:blipFill>
        <p:spPr bwMode="auto">
          <a:xfrm>
            <a:off x="395288" y="1557338"/>
            <a:ext cx="78136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25636"/>
                                        </p:tgtEl>
                                        <p:attrNameLst>
                                          <p:attrName>style.visibility</p:attrName>
                                        </p:attrNameLst>
                                      </p:cBhvr>
                                      <p:to>
                                        <p:strVal val="visible"/>
                                      </p:to>
                                    </p:set>
                                    <p:anim calcmode="lin" valueType="num">
                                      <p:cBhvr>
                                        <p:cTn id="7" dur="500" fill="hold"/>
                                        <p:tgtEl>
                                          <p:spTgt spid="325636"/>
                                        </p:tgtEl>
                                        <p:attrNameLst>
                                          <p:attrName>ppt_w</p:attrName>
                                        </p:attrNameLst>
                                      </p:cBhvr>
                                      <p:tavLst>
                                        <p:tav tm="0">
                                          <p:val>
                                            <p:strVal val="#ppt_w*0.05"/>
                                          </p:val>
                                        </p:tav>
                                        <p:tav tm="100000">
                                          <p:val>
                                            <p:strVal val="#ppt_w"/>
                                          </p:val>
                                        </p:tav>
                                      </p:tavLst>
                                    </p:anim>
                                    <p:anim calcmode="lin" valueType="num">
                                      <p:cBhvr>
                                        <p:cTn id="8" dur="500" fill="hold"/>
                                        <p:tgtEl>
                                          <p:spTgt spid="325636"/>
                                        </p:tgtEl>
                                        <p:attrNameLst>
                                          <p:attrName>ppt_h</p:attrName>
                                        </p:attrNameLst>
                                      </p:cBhvr>
                                      <p:tavLst>
                                        <p:tav tm="0">
                                          <p:val>
                                            <p:strVal val="#ppt_h"/>
                                          </p:val>
                                        </p:tav>
                                        <p:tav tm="100000">
                                          <p:val>
                                            <p:strVal val="#ppt_h"/>
                                          </p:val>
                                        </p:tav>
                                      </p:tavLst>
                                    </p:anim>
                                    <p:anim calcmode="lin" valueType="num">
                                      <p:cBhvr>
                                        <p:cTn id="9" dur="500" fill="hold"/>
                                        <p:tgtEl>
                                          <p:spTgt spid="325636"/>
                                        </p:tgtEl>
                                        <p:attrNameLst>
                                          <p:attrName>ppt_x</p:attrName>
                                        </p:attrNameLst>
                                      </p:cBhvr>
                                      <p:tavLst>
                                        <p:tav tm="0">
                                          <p:val>
                                            <p:strVal val="#ppt_x-.2"/>
                                          </p:val>
                                        </p:tav>
                                        <p:tav tm="100000">
                                          <p:val>
                                            <p:strVal val="#ppt_x"/>
                                          </p:val>
                                        </p:tav>
                                      </p:tavLst>
                                    </p:anim>
                                    <p:anim calcmode="lin" valueType="num">
                                      <p:cBhvr>
                                        <p:cTn id="10" dur="500" fill="hold"/>
                                        <p:tgtEl>
                                          <p:spTgt spid="325636"/>
                                        </p:tgtEl>
                                        <p:attrNameLst>
                                          <p:attrName>ppt_y</p:attrName>
                                        </p:attrNameLst>
                                      </p:cBhvr>
                                      <p:tavLst>
                                        <p:tav tm="0">
                                          <p:val>
                                            <p:strVal val="#ppt_y"/>
                                          </p:val>
                                        </p:tav>
                                        <p:tav tm="100000">
                                          <p:val>
                                            <p:strVal val="#ppt_y"/>
                                          </p:val>
                                        </p:tav>
                                      </p:tavLst>
                                    </p:anim>
                                    <p:animEffect transition="in" filter="fade">
                                      <p:cBhvr>
                                        <p:cTn id="11" dur="500"/>
                                        <p:tgtEl>
                                          <p:spTgt spid="32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6358A26-598B-4650-BA4E-91F735DBC1BA}" type="slidenum">
              <a:rPr lang="ar-SA" b="0"/>
              <a:pPr eaLnBrk="1" hangingPunct="1"/>
              <a:t>187</a:t>
            </a:fld>
            <a:endParaRPr lang="en-US" b="0"/>
          </a:p>
        </p:txBody>
      </p:sp>
      <p:sp>
        <p:nvSpPr>
          <p:cNvPr id="189443" name="Rectangle 2"/>
          <p:cNvSpPr>
            <a:spLocks noGrp="1" noChangeArrowheads="1"/>
          </p:cNvSpPr>
          <p:nvPr>
            <p:ph type="title"/>
          </p:nvPr>
        </p:nvSpPr>
        <p:spPr/>
        <p:txBody>
          <a:bodyPr/>
          <a:lstStyle/>
          <a:p>
            <a:pPr eaLnBrk="1" hangingPunct="1"/>
            <a:r>
              <a:rPr lang="fa-IR" altLang="zh-CN" b="1" smtClean="0"/>
              <a:t>برنامه ریزی بازاریابی</a:t>
            </a:r>
            <a:endParaRPr lang="en-US" b="1" smtClean="0"/>
          </a:p>
        </p:txBody>
      </p:sp>
      <p:sp>
        <p:nvSpPr>
          <p:cNvPr id="180227" name="Rectangle 3"/>
          <p:cNvSpPr>
            <a:spLocks noGrp="1" noChangeArrowheads="1"/>
          </p:cNvSpPr>
          <p:nvPr>
            <p:ph type="body" idx="1"/>
          </p:nvPr>
        </p:nvSpPr>
        <p:spPr/>
        <p:txBody>
          <a:bodyPr/>
          <a:lstStyle/>
          <a:p>
            <a:pPr eaLnBrk="1" hangingPunct="1">
              <a:lnSpc>
                <a:spcPct val="200000"/>
              </a:lnSpc>
              <a:buFontTx/>
              <a:buNone/>
            </a:pPr>
            <a:r>
              <a:rPr lang="fa-IR" altLang="zh-CN" smtClean="0"/>
              <a:t>برنامه ریزی بازاریابی عبارت است از نظام مند برای هماهنگی و بهبود تصمیمات بازاریابی و بدلیل اینکه این تصمیمات در دوسطح اصلی یعنی سطح مدیریت عالیه و سطح مدیریت واسطه (میانی)اتخاذ می شود.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p:cTn id="7" dur="500" fill="hold"/>
                                        <p:tgtEl>
                                          <p:spTgt spid="180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022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6AA96C5-8AC2-4DB4-A1B4-D477683F2B5D}" type="slidenum">
              <a:rPr lang="ar-SA" b="0"/>
              <a:pPr eaLnBrk="1" hangingPunct="1"/>
              <a:t>188</a:t>
            </a:fld>
            <a:endParaRPr lang="en-US" b="0"/>
          </a:p>
        </p:txBody>
      </p:sp>
      <p:sp>
        <p:nvSpPr>
          <p:cNvPr id="190467" name="Rectangle 2"/>
          <p:cNvSpPr>
            <a:spLocks noGrp="1" noChangeArrowheads="1"/>
          </p:cNvSpPr>
          <p:nvPr>
            <p:ph type="title"/>
          </p:nvPr>
        </p:nvSpPr>
        <p:spPr/>
        <p:txBody>
          <a:bodyPr/>
          <a:lstStyle/>
          <a:p>
            <a:pPr eaLnBrk="1" hangingPunct="1"/>
            <a:r>
              <a:rPr lang="fa-IR" smtClean="0"/>
              <a:t>مراحل اساسي در برنامه‌ريزي</a:t>
            </a:r>
            <a:endParaRPr lang="en-US" smtClean="0"/>
          </a:p>
        </p:txBody>
      </p:sp>
      <p:sp>
        <p:nvSpPr>
          <p:cNvPr id="190468" name="Rectangle 3"/>
          <p:cNvSpPr>
            <a:spLocks noGrp="1" noChangeArrowheads="1"/>
          </p:cNvSpPr>
          <p:nvPr>
            <p:ph type="body" idx="1"/>
          </p:nvPr>
        </p:nvSpPr>
        <p:spPr/>
        <p:txBody>
          <a:bodyPr/>
          <a:lstStyle/>
          <a:p>
            <a:pPr eaLnBrk="1" hangingPunct="1">
              <a:buFontTx/>
              <a:buNone/>
            </a:pPr>
            <a:endParaRPr lang="fa-IR" smtClean="0"/>
          </a:p>
        </p:txBody>
      </p:sp>
      <p:pic>
        <p:nvPicPr>
          <p:cNvPr id="326660" name="Picture 4" descr="11"/>
          <p:cNvPicPr>
            <a:picLocks noChangeAspect="1" noChangeArrowheads="1"/>
          </p:cNvPicPr>
          <p:nvPr/>
        </p:nvPicPr>
        <p:blipFill>
          <a:blip r:embed="rId2">
            <a:clrChange>
              <a:clrFrom>
                <a:srgbClr val="FFFFFF"/>
              </a:clrFrom>
              <a:clrTo>
                <a:srgbClr val="FFFFFF">
                  <a:alpha val="0"/>
                </a:srgbClr>
              </a:clrTo>
            </a:clrChange>
            <a:lum bright="-24000" contrast="-60000"/>
            <a:extLst>
              <a:ext uri="{28A0092B-C50C-407E-A947-70E740481C1C}">
                <a14:useLocalDpi xmlns:a14="http://schemas.microsoft.com/office/drawing/2010/main" val="0"/>
              </a:ext>
            </a:extLst>
          </a:blip>
          <a:srcRect/>
          <a:stretch>
            <a:fillRect/>
          </a:stretch>
        </p:blipFill>
        <p:spPr bwMode="auto">
          <a:xfrm>
            <a:off x="468313" y="1916113"/>
            <a:ext cx="795655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26660"/>
                                        </p:tgtEl>
                                        <p:attrNameLst>
                                          <p:attrName>style.visibility</p:attrName>
                                        </p:attrNameLst>
                                      </p:cBhvr>
                                      <p:to>
                                        <p:strVal val="visible"/>
                                      </p:to>
                                    </p:set>
                                    <p:anim from="(-#ppt_w/2)" to="(#ppt_x)" calcmode="lin" valueType="num">
                                      <p:cBhvr>
                                        <p:cTn id="7" dur="600" fill="hold">
                                          <p:stCondLst>
                                            <p:cond delay="0"/>
                                          </p:stCondLst>
                                        </p:cTn>
                                        <p:tgtEl>
                                          <p:spTgt spid="326660"/>
                                        </p:tgtEl>
                                        <p:attrNameLst>
                                          <p:attrName>ppt_x</p:attrName>
                                        </p:attrNameLst>
                                      </p:cBhvr>
                                    </p:anim>
                                    <p:anim from="0" to="-1.0" calcmode="lin" valueType="num">
                                      <p:cBhvr>
                                        <p:cTn id="8" dur="200" decel="50000" autoRev="1" fill="hold">
                                          <p:stCondLst>
                                            <p:cond delay="600"/>
                                          </p:stCondLst>
                                        </p:cTn>
                                        <p:tgtEl>
                                          <p:spTgt spid="326660"/>
                                        </p:tgtEl>
                                        <p:attrNameLst>
                                          <p:attrName>xshear</p:attrName>
                                        </p:attrNameLst>
                                      </p:cBhvr>
                                    </p:anim>
                                    <p:animScale>
                                      <p:cBhvr>
                                        <p:cTn id="9" dur="200" decel="100000" autoRev="1" fill="hold">
                                          <p:stCondLst>
                                            <p:cond delay="600"/>
                                          </p:stCondLst>
                                        </p:cTn>
                                        <p:tgtEl>
                                          <p:spTgt spid="326660"/>
                                        </p:tgtEl>
                                      </p:cBhvr>
                                      <p:from x="100000" y="100000"/>
                                      <p:to x="80000" y="100000"/>
                                    </p:animScale>
                                    <p:anim by="(#ppt_h/3+#ppt_w*0.1)" calcmode="lin" valueType="num">
                                      <p:cBhvr additive="sum">
                                        <p:cTn id="10" dur="200" decel="100000" autoRev="1" fill="hold">
                                          <p:stCondLst>
                                            <p:cond delay="600"/>
                                          </p:stCondLst>
                                        </p:cTn>
                                        <p:tgtEl>
                                          <p:spTgt spid="32666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80EB43B-60F6-4355-8A31-E12C9505C1AA}" type="slidenum">
              <a:rPr lang="ar-SA" b="0"/>
              <a:pPr eaLnBrk="1" hangingPunct="1"/>
              <a:t>189</a:t>
            </a:fld>
            <a:endParaRPr lang="en-US" b="0"/>
          </a:p>
        </p:txBody>
      </p:sp>
      <p:sp>
        <p:nvSpPr>
          <p:cNvPr id="191491" name="Rectangle 2"/>
          <p:cNvSpPr>
            <a:spLocks noGrp="1" noChangeArrowheads="1"/>
          </p:cNvSpPr>
          <p:nvPr>
            <p:ph type="title"/>
          </p:nvPr>
        </p:nvSpPr>
        <p:spPr/>
        <p:txBody>
          <a:bodyPr/>
          <a:lstStyle/>
          <a:p>
            <a:pPr eaLnBrk="1" hangingPunct="1"/>
            <a:r>
              <a:rPr lang="fa-IR" altLang="zh-CN" b="1" smtClean="0"/>
              <a:t>مراحل اساسی در برنامه ریزی</a:t>
            </a:r>
            <a:endParaRPr lang="en-US" b="1" smtClean="0"/>
          </a:p>
        </p:txBody>
      </p:sp>
      <p:sp>
        <p:nvSpPr>
          <p:cNvPr id="181251"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تحلیل موقعیتها و جریانات:</a:t>
            </a:r>
          </a:p>
          <a:p>
            <a:pPr eaLnBrk="1" hangingPunct="1">
              <a:buFontTx/>
              <a:buNone/>
            </a:pPr>
            <a:r>
              <a:rPr lang="fa-IR" altLang="zh-CN" smtClean="0"/>
              <a:t> قبل از توسعه و گسترش هر برنامه تصمیم گیران باید اوضاع جاری و رونها و جریانات اثرگذار بر روی آینده سازمان را بطور کامل درک نمایند.به ویژه باید فرصتها و تهدیدات ایجاد شده به وسیله خریداران،رقبا،هزینه هاو تغییرات منظم را تشخیص دهند،علاوه بر اینها آنان باید نقاط قوت و ضعفی راکه در مؤسسه وجود دارد را شناسائی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800" decel="100000"/>
                                        <p:tgtEl>
                                          <p:spTgt spid="181251">
                                            <p:txEl>
                                              <p:pRg st="0" end="0"/>
                                            </p:txEl>
                                          </p:spTgt>
                                        </p:tgtEl>
                                      </p:cBhvr>
                                    </p:animEffect>
                                    <p:anim calcmode="lin" valueType="num">
                                      <p:cBhvr>
                                        <p:cTn id="8" dur="800" decel="100000" fill="hold"/>
                                        <p:tgtEl>
                                          <p:spTgt spid="18125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125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125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125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1251">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81251">
                                            <p:txEl>
                                              <p:pRg st="1" end="1"/>
                                            </p:txEl>
                                          </p:spTgt>
                                        </p:tgtEl>
                                        <p:attrNameLst>
                                          <p:attrName>style.visibility</p:attrName>
                                        </p:attrNameLst>
                                      </p:cBhvr>
                                      <p:to>
                                        <p:strVal val="visible"/>
                                      </p:to>
                                    </p:set>
                                    <p:animEffect transition="in" filter="fade">
                                      <p:cBhvr>
                                        <p:cTn id="15" dur="800" decel="100000"/>
                                        <p:tgtEl>
                                          <p:spTgt spid="181251">
                                            <p:txEl>
                                              <p:pRg st="1" end="1"/>
                                            </p:txEl>
                                          </p:spTgt>
                                        </p:tgtEl>
                                      </p:cBhvr>
                                    </p:animEffect>
                                    <p:anim calcmode="lin" valueType="num">
                                      <p:cBhvr>
                                        <p:cTn id="16" dur="800" decel="100000" fill="hold"/>
                                        <p:tgtEl>
                                          <p:spTgt spid="181251">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81251">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81251">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81251">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81251">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44F7493-37E4-419A-867B-C18B4D112709}" type="slidenum">
              <a:rPr lang="ar-SA" b="0"/>
              <a:pPr eaLnBrk="1" hangingPunct="1"/>
              <a:t>19</a:t>
            </a:fld>
            <a:endParaRPr lang="en-US" b="0"/>
          </a:p>
        </p:txBody>
      </p:sp>
      <p:sp>
        <p:nvSpPr>
          <p:cNvPr id="16386" name="Rectangle 2"/>
          <p:cNvSpPr>
            <a:spLocks noGrp="1" noChangeArrowheads="1"/>
          </p:cNvSpPr>
          <p:nvPr>
            <p:ph type="title"/>
          </p:nvPr>
        </p:nvSpPr>
        <p:spPr/>
        <p:txBody>
          <a:bodyPr/>
          <a:lstStyle/>
          <a:p>
            <a:pPr eaLnBrk="1" hangingPunct="1"/>
            <a:r>
              <a:rPr lang="fa-IR" altLang="zh-CN" b="1" smtClean="0"/>
              <a:t>معامله</a:t>
            </a:r>
            <a:endParaRPr lang="en-US" b="1" smtClean="0"/>
          </a:p>
        </p:txBody>
      </p:sp>
      <p:sp>
        <p:nvSpPr>
          <p:cNvPr id="16387" name="Rectangle 3"/>
          <p:cNvSpPr>
            <a:spLocks noGrp="1" noChangeArrowheads="1"/>
          </p:cNvSpPr>
          <p:nvPr>
            <p:ph type="body" idx="1"/>
          </p:nvPr>
        </p:nvSpPr>
        <p:spPr/>
        <p:txBody>
          <a:bodyPr/>
          <a:lstStyle/>
          <a:p>
            <a:pPr indent="647700" eaLnBrk="1" hangingPunct="1">
              <a:buFontTx/>
              <a:buNone/>
            </a:pPr>
            <a:r>
              <a:rPr lang="fa-IR" altLang="zh-CN" smtClean="0">
                <a:solidFill>
                  <a:srgbClr val="CC3300"/>
                </a:solidFill>
              </a:rPr>
              <a:t>شرایط تحقق معامله:</a:t>
            </a:r>
          </a:p>
          <a:p>
            <a:pPr indent="647700" eaLnBrk="1" hangingPunct="1">
              <a:buFontTx/>
              <a:buNone/>
            </a:pPr>
            <a:endParaRPr lang="fa-IR" altLang="zh-CN" sz="600" smtClean="0">
              <a:solidFill>
                <a:srgbClr val="CC3300"/>
              </a:solidFill>
            </a:endParaRPr>
          </a:p>
          <a:p>
            <a:pPr indent="647700" eaLnBrk="1" hangingPunct="1">
              <a:lnSpc>
                <a:spcPct val="200000"/>
              </a:lnSpc>
              <a:buFontTx/>
              <a:buBlip>
                <a:blip r:embed="rId2"/>
              </a:buBlip>
            </a:pPr>
            <a:r>
              <a:rPr lang="fa-IR" altLang="zh-CN" smtClean="0"/>
              <a:t>وجود حداقل دو کالا یا خدمت با ارزش</a:t>
            </a:r>
          </a:p>
          <a:p>
            <a:pPr indent="647700" eaLnBrk="1" hangingPunct="1">
              <a:lnSpc>
                <a:spcPct val="200000"/>
              </a:lnSpc>
              <a:buFontTx/>
              <a:buBlip>
                <a:blip r:embed="rId2"/>
              </a:buBlip>
            </a:pPr>
            <a:r>
              <a:rPr lang="fa-IR" altLang="zh-CN" smtClean="0"/>
              <a:t>شرایط مورد توافق برای مبادله</a:t>
            </a:r>
          </a:p>
          <a:p>
            <a:pPr indent="647700" eaLnBrk="1" hangingPunct="1">
              <a:lnSpc>
                <a:spcPct val="200000"/>
              </a:lnSpc>
              <a:buFontTx/>
              <a:buBlip>
                <a:blip r:embed="rId2"/>
              </a:buBlip>
            </a:pPr>
            <a:r>
              <a:rPr lang="fa-IR" altLang="zh-CN" smtClean="0"/>
              <a:t>زمان و مکان مورد توافق برای مبادله</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638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fade">
                                      <p:cBhvr>
                                        <p:cTn id="11" dur="1000"/>
                                        <p:tgtEl>
                                          <p:spTgt spid="16387">
                                            <p:txEl>
                                              <p:pRg st="0" end="0"/>
                                            </p:txEl>
                                          </p:spTgt>
                                        </p:tgtEl>
                                      </p:cBhvr>
                                    </p:animEffect>
                                    <p:anim calcmode="lin" valueType="num">
                                      <p:cBhvr>
                                        <p:cTn id="12"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638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638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1000"/>
                                        <p:tgtEl>
                                          <p:spTgt spid="16387">
                                            <p:txEl>
                                              <p:pRg st="2" end="2"/>
                                            </p:txEl>
                                          </p:spTgt>
                                        </p:tgtEl>
                                      </p:cBhvr>
                                    </p:animEffect>
                                    <p:anim calcmode="lin" valueType="num">
                                      <p:cBhvr>
                                        <p:cTn id="20"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638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638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fade">
                                      <p:cBhvr>
                                        <p:cTn id="27" dur="1000"/>
                                        <p:tgtEl>
                                          <p:spTgt spid="16387">
                                            <p:txEl>
                                              <p:pRg st="3" end="3"/>
                                            </p:txEl>
                                          </p:spTgt>
                                        </p:tgtEl>
                                      </p:cBhvr>
                                    </p:animEffect>
                                    <p:anim calcmode="lin" valueType="num">
                                      <p:cBhvr>
                                        <p:cTn id="28"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6387">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638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6387">
                                            <p:txEl>
                                              <p:pRg st="4" end="4"/>
                                            </p:txEl>
                                          </p:spTgt>
                                        </p:tgtEl>
                                        <p:attrNameLst>
                                          <p:attrName>style.visibility</p:attrName>
                                        </p:attrNameLst>
                                      </p:cBhvr>
                                      <p:to>
                                        <p:strVal val="visible"/>
                                      </p:to>
                                    </p:set>
                                    <p:animEffect transition="in" filter="fade">
                                      <p:cBhvr>
                                        <p:cTn id="35" dur="1000"/>
                                        <p:tgtEl>
                                          <p:spTgt spid="16387">
                                            <p:txEl>
                                              <p:pRg st="4" end="4"/>
                                            </p:txEl>
                                          </p:spTgt>
                                        </p:tgtEl>
                                      </p:cBhvr>
                                    </p:animEffect>
                                    <p:anim calcmode="lin" valueType="num">
                                      <p:cBhvr>
                                        <p:cTn id="36"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6387">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638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5955368-87C5-45A2-8CB1-450F946D19AD}" type="slidenum">
              <a:rPr lang="ar-SA" b="0"/>
              <a:pPr eaLnBrk="1" hangingPunct="1"/>
              <a:t>190</a:t>
            </a:fld>
            <a:endParaRPr lang="en-US" b="0"/>
          </a:p>
        </p:txBody>
      </p:sp>
      <p:sp>
        <p:nvSpPr>
          <p:cNvPr id="192515" name="Rectangle 2"/>
          <p:cNvSpPr>
            <a:spLocks noGrp="1" noChangeArrowheads="1"/>
          </p:cNvSpPr>
          <p:nvPr>
            <p:ph type="title"/>
          </p:nvPr>
        </p:nvSpPr>
        <p:spPr/>
        <p:txBody>
          <a:bodyPr/>
          <a:lstStyle/>
          <a:p>
            <a:pPr eaLnBrk="1" hangingPunct="1"/>
            <a:r>
              <a:rPr lang="fa-IR" altLang="zh-CN" b="1" smtClean="0"/>
              <a:t>تعیین اهداف</a:t>
            </a:r>
            <a:endParaRPr lang="en-US" b="1" smtClean="0"/>
          </a:p>
        </p:txBody>
      </p:sp>
      <p:sp>
        <p:nvSpPr>
          <p:cNvPr id="182275" name="Rectangle 3"/>
          <p:cNvSpPr>
            <a:spLocks noGrp="1" noChangeArrowheads="1"/>
          </p:cNvSpPr>
          <p:nvPr>
            <p:ph type="body" idx="1"/>
          </p:nvPr>
        </p:nvSpPr>
        <p:spPr/>
        <p:txBody>
          <a:bodyPr/>
          <a:lstStyle/>
          <a:p>
            <a:pPr eaLnBrk="1" hangingPunct="1">
              <a:lnSpc>
                <a:spcPct val="200000"/>
              </a:lnSpc>
              <a:buFontTx/>
              <a:buNone/>
            </a:pPr>
            <a:r>
              <a:rPr lang="fa-IR" altLang="zh-CN" smtClean="0"/>
              <a:t>پس از تجزیه و تحلیل کامل اوضاع محیطی ، تصمیم گیرندگان باید اهداف ویژه شرکت خودرا تدوین نمایند،در واقع اهداف مؤسسه سطحی از عملکرد آنرا مشخص می کند.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5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227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745CB65-23FC-4ECD-B169-8DD065F63337}" type="slidenum">
              <a:rPr lang="ar-SA" b="0"/>
              <a:pPr eaLnBrk="1" hangingPunct="1"/>
              <a:t>191</a:t>
            </a:fld>
            <a:endParaRPr lang="en-US" b="0"/>
          </a:p>
        </p:txBody>
      </p:sp>
      <p:sp>
        <p:nvSpPr>
          <p:cNvPr id="183298" name="Rectangle 2"/>
          <p:cNvSpPr>
            <a:spLocks noGrp="1" noChangeArrowheads="1"/>
          </p:cNvSpPr>
          <p:nvPr>
            <p:ph type="title"/>
          </p:nvPr>
        </p:nvSpPr>
        <p:spPr/>
        <p:txBody>
          <a:bodyPr/>
          <a:lstStyle/>
          <a:p>
            <a:pPr eaLnBrk="1" hangingPunct="1"/>
            <a:r>
              <a:rPr lang="fa-IR" altLang="zh-CN" b="1" smtClean="0"/>
              <a:t>توسعه برنامه هاو استراتژیهای بازاریابی</a:t>
            </a:r>
            <a:endParaRPr lang="en-US" b="1" smtClean="0"/>
          </a:p>
        </p:txBody>
      </p:sp>
      <p:sp>
        <p:nvSpPr>
          <p:cNvPr id="183299" name="Rectangle 3"/>
          <p:cNvSpPr>
            <a:spLocks noGrp="1" noChangeArrowheads="1"/>
          </p:cNvSpPr>
          <p:nvPr>
            <p:ph type="body" idx="1"/>
          </p:nvPr>
        </p:nvSpPr>
        <p:spPr/>
        <p:txBody>
          <a:bodyPr/>
          <a:lstStyle/>
          <a:p>
            <a:pPr indent="342900" eaLnBrk="1" hangingPunct="1">
              <a:buSzPct val="75000"/>
              <a:buFontTx/>
              <a:buBlip>
                <a:blip r:embed="rId2"/>
              </a:buBlip>
            </a:pPr>
            <a:r>
              <a:rPr lang="fa-IR" altLang="zh-CN" smtClean="0"/>
              <a:t>به منظور نیل به اهداف تعیین شده،تصمیم گیران باید هم راهبردها (اقدامات بلند مدت برای رسیدن به هدفها) و هم برنامه ها(اقدامات کوتاه مدت ویژه برای کاربرداستراتژیها)را توسعه دهند.</a:t>
            </a:r>
          </a:p>
          <a:p>
            <a:pPr indent="342900" eaLnBrk="1" hangingPunct="1">
              <a:buSzPct val="75000"/>
              <a:buFontTx/>
              <a:buBlip>
                <a:blip r:embed="rId2"/>
              </a:buBlip>
            </a:pPr>
            <a:r>
              <a:rPr lang="fa-IR" altLang="zh-CN" smtClean="0"/>
              <a:t>در این مرحله ، بازاریاب استراتژی خاصی را به منظور پیشبرد فروش محصول موجود ی محصول جدید با توجه به سیکل عمر کالا طراحی می کند.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 calcmode="lin" valueType="num">
                                      <p:cBhvr>
                                        <p:cTn id="7" dur="500" fill="hold"/>
                                        <p:tgtEl>
                                          <p:spTgt spid="183298"/>
                                        </p:tgtEl>
                                        <p:attrNameLst>
                                          <p:attrName>ppt_w</p:attrName>
                                        </p:attrNameLst>
                                      </p:cBhvr>
                                      <p:tavLst>
                                        <p:tav tm="0">
                                          <p:val>
                                            <p:fltVal val="0"/>
                                          </p:val>
                                        </p:tav>
                                        <p:tav tm="100000">
                                          <p:val>
                                            <p:strVal val="#ppt_w"/>
                                          </p:val>
                                        </p:tav>
                                      </p:tavLst>
                                    </p:anim>
                                    <p:anim calcmode="lin" valueType="num">
                                      <p:cBhvr>
                                        <p:cTn id="8" dur="500" fill="hold"/>
                                        <p:tgtEl>
                                          <p:spTgt spid="183298"/>
                                        </p:tgtEl>
                                        <p:attrNameLst>
                                          <p:attrName>ppt_h</p:attrName>
                                        </p:attrNameLst>
                                      </p:cBhvr>
                                      <p:tavLst>
                                        <p:tav tm="0">
                                          <p:val>
                                            <p:fltVal val="0"/>
                                          </p:val>
                                        </p:tav>
                                        <p:tav tm="100000">
                                          <p:val>
                                            <p:strVal val="#ppt_h"/>
                                          </p:val>
                                        </p:tav>
                                      </p:tavLst>
                                    </p:anim>
                                    <p:animEffect transition="in" filter="fade">
                                      <p:cBhvr>
                                        <p:cTn id="9" dur="500"/>
                                        <p:tgtEl>
                                          <p:spTgt spid="1832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3299">
                                            <p:txEl>
                                              <p:pRg st="0" end="0"/>
                                            </p:txEl>
                                          </p:spTgt>
                                        </p:tgtEl>
                                        <p:attrNameLst>
                                          <p:attrName>style.visibility</p:attrName>
                                        </p:attrNameLst>
                                      </p:cBhvr>
                                      <p:to>
                                        <p:strVal val="visible"/>
                                      </p:to>
                                    </p:set>
                                    <p:animEffect transition="in" filter="fade">
                                      <p:cBhvr>
                                        <p:cTn id="14" dur="1000">
                                          <p:stCondLst>
                                            <p:cond delay="0"/>
                                          </p:stCondLst>
                                        </p:cTn>
                                        <p:tgtEl>
                                          <p:spTgt spid="18329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3299">
                                            <p:txEl>
                                              <p:pRg st="1" end="1"/>
                                            </p:txEl>
                                          </p:spTgt>
                                        </p:tgtEl>
                                        <p:attrNameLst>
                                          <p:attrName>style.visibility</p:attrName>
                                        </p:attrNameLst>
                                      </p:cBhvr>
                                      <p:to>
                                        <p:strVal val="visible"/>
                                      </p:to>
                                    </p:set>
                                    <p:animEffect transition="in" filter="fade">
                                      <p:cBhvr>
                                        <p:cTn id="19" dur="1000">
                                          <p:stCondLst>
                                            <p:cond delay="0"/>
                                          </p:stCondLst>
                                        </p:cTn>
                                        <p:tgtEl>
                                          <p:spTgt spid="183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8FFBE47-1CD9-4EB3-AEFD-F58282A078AC}" type="slidenum">
              <a:rPr lang="ar-SA" b="0"/>
              <a:pPr eaLnBrk="1" hangingPunct="1"/>
              <a:t>192</a:t>
            </a:fld>
            <a:endParaRPr lang="en-US" b="0"/>
          </a:p>
        </p:txBody>
      </p:sp>
      <p:sp>
        <p:nvSpPr>
          <p:cNvPr id="194563" name="Rectangle 2"/>
          <p:cNvSpPr>
            <a:spLocks noGrp="1" noChangeArrowheads="1"/>
          </p:cNvSpPr>
          <p:nvPr>
            <p:ph type="title"/>
          </p:nvPr>
        </p:nvSpPr>
        <p:spPr/>
        <p:txBody>
          <a:bodyPr/>
          <a:lstStyle/>
          <a:p>
            <a:pPr eaLnBrk="1" hangingPunct="1"/>
            <a:r>
              <a:rPr lang="fa-IR" altLang="zh-CN" b="1" smtClean="0"/>
              <a:t>ایجاد هماهنگی و کنترل</a:t>
            </a:r>
            <a:endParaRPr lang="en-US" b="1" smtClean="0"/>
          </a:p>
        </p:txBody>
      </p:sp>
      <p:sp>
        <p:nvSpPr>
          <p:cNvPr id="184323" name="Rectangle 3"/>
          <p:cNvSpPr>
            <a:spLocks noGrp="1" noChangeArrowheads="1"/>
          </p:cNvSpPr>
          <p:nvPr>
            <p:ph type="body" idx="1"/>
          </p:nvPr>
        </p:nvSpPr>
        <p:spPr/>
        <p:txBody>
          <a:bodyPr/>
          <a:lstStyle/>
          <a:p>
            <a:pPr eaLnBrk="1" hangingPunct="1">
              <a:lnSpc>
                <a:spcPct val="140000"/>
              </a:lnSpc>
              <a:buFontTx/>
              <a:buNone/>
            </a:pPr>
            <a:r>
              <a:rPr lang="fa-IR" altLang="zh-CN" smtClean="0"/>
              <a:t>برنامه های نسبتاًجامع ،اغلب در بر گیرنده اقدامات بلند مدت و کوتاه مدت چند گانه ای هستند،هر راهبرد و برنامه ممکن است برای خودش،مدیر مسئول متفاوتی داشته باشد. بنابراین لازم است مکانیزمهای طراحی شوند که خیال مدیران را از به کار گیری اثر بخش استراتژیها و برنامه ها راحت نمایند.بودجه هاو ساختارهای سازمانی از جمله ابزارهای اولیه برای اعمال هماهنگی هستند.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Scale>
                                      <p:cBhvr>
                                        <p:cTn id="7" dur="1000" decel="50000" fill="hold">
                                          <p:stCondLst>
                                            <p:cond delay="0"/>
                                          </p:stCondLst>
                                        </p:cTn>
                                        <p:tgtEl>
                                          <p:spTgt spid="18432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23">
                                            <p:txEl>
                                              <p:pRg st="0" end="0"/>
                                            </p:txEl>
                                          </p:spTgt>
                                        </p:tgtEl>
                                        <p:attrNameLst>
                                          <p:attrName>ppt_x</p:attrName>
                                          <p:attrName>ppt_y</p:attrName>
                                        </p:attrNameLst>
                                      </p:cBhvr>
                                    </p:animMotion>
                                    <p:animEffect transition="in" filter="fade">
                                      <p:cBhvr>
                                        <p:cTn id="9" dur="1000"/>
                                        <p:tgtEl>
                                          <p:spTgt spid="184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9B4CC09-8914-413B-9239-7DD65F6D11C8}" type="slidenum">
              <a:rPr lang="ar-SA" b="0"/>
              <a:pPr eaLnBrk="1" hangingPunct="1"/>
              <a:t>193</a:t>
            </a:fld>
            <a:endParaRPr lang="en-US" b="0"/>
          </a:p>
        </p:txBody>
      </p:sp>
      <p:sp>
        <p:nvSpPr>
          <p:cNvPr id="195587" name="Rectangle 2"/>
          <p:cNvSpPr>
            <a:spLocks noGrp="1" noChangeArrowheads="1"/>
          </p:cNvSpPr>
          <p:nvPr>
            <p:ph type="title"/>
          </p:nvPr>
        </p:nvSpPr>
        <p:spPr/>
        <p:txBody>
          <a:bodyPr/>
          <a:lstStyle/>
          <a:p>
            <a:pPr eaLnBrk="1" hangingPunct="1"/>
            <a:r>
              <a:rPr lang="fa-IR" smtClean="0"/>
              <a:t>عوامل اثرگذار بر روي استراتژي بازاريابي موسسه</a:t>
            </a:r>
            <a:endParaRPr lang="en-US" smtClean="0"/>
          </a:p>
        </p:txBody>
      </p:sp>
      <p:sp>
        <p:nvSpPr>
          <p:cNvPr id="195588" name="Rectangle 3"/>
          <p:cNvSpPr>
            <a:spLocks noGrp="1" noChangeArrowheads="1"/>
          </p:cNvSpPr>
          <p:nvPr>
            <p:ph type="body" idx="1"/>
          </p:nvPr>
        </p:nvSpPr>
        <p:spPr/>
        <p:txBody>
          <a:bodyPr/>
          <a:lstStyle/>
          <a:p>
            <a:pPr eaLnBrk="1" hangingPunct="1">
              <a:buFontTx/>
              <a:buNone/>
            </a:pPr>
            <a:endParaRPr lang="fa-IR" smtClean="0"/>
          </a:p>
        </p:txBody>
      </p:sp>
      <p:pic>
        <p:nvPicPr>
          <p:cNvPr id="327684" name="Picture 4" descr="12"/>
          <p:cNvPicPr>
            <a:picLocks noChangeAspect="1" noChangeArrowheads="1"/>
          </p:cNvPicPr>
          <p:nvPr/>
        </p:nvPicPr>
        <p:blipFill>
          <a:blip r:embed="rId2">
            <a:clrChange>
              <a:clrFrom>
                <a:srgbClr val="FFFFFF"/>
              </a:clrFrom>
              <a:clrTo>
                <a:srgbClr val="FFFFFF">
                  <a:alpha val="0"/>
                </a:srgbClr>
              </a:clrTo>
            </a:clrChange>
            <a:lum bright="-48000" contrast="-66000"/>
            <a:extLst>
              <a:ext uri="{28A0092B-C50C-407E-A947-70E740481C1C}">
                <a14:useLocalDpi xmlns:a14="http://schemas.microsoft.com/office/drawing/2010/main" val="0"/>
              </a:ext>
            </a:extLst>
          </a:blip>
          <a:srcRect/>
          <a:stretch>
            <a:fillRect/>
          </a:stretch>
        </p:blipFill>
        <p:spPr bwMode="auto">
          <a:xfrm>
            <a:off x="611188" y="1700213"/>
            <a:ext cx="7272337"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27684"/>
                                        </p:tgtEl>
                                        <p:attrNameLst>
                                          <p:attrName>style.visibility</p:attrName>
                                        </p:attrNameLst>
                                      </p:cBhvr>
                                      <p:to>
                                        <p:strVal val="visible"/>
                                      </p:to>
                                    </p:set>
                                    <p:animEffect transition="in" filter="fade">
                                      <p:cBhvr>
                                        <p:cTn id="7" dur="500"/>
                                        <p:tgtEl>
                                          <p:spTgt spid="327684"/>
                                        </p:tgtEl>
                                      </p:cBhvr>
                                    </p:animEffect>
                                    <p:anim calcmode="lin" valueType="num">
                                      <p:cBhvr>
                                        <p:cTn id="8" dur="500" fill="hold"/>
                                        <p:tgtEl>
                                          <p:spTgt spid="327684"/>
                                        </p:tgtEl>
                                        <p:attrNameLst>
                                          <p:attrName>style.rotation</p:attrName>
                                        </p:attrNameLst>
                                      </p:cBhvr>
                                      <p:tavLst>
                                        <p:tav tm="0">
                                          <p:val>
                                            <p:fltVal val="720"/>
                                          </p:val>
                                        </p:tav>
                                        <p:tav tm="100000">
                                          <p:val>
                                            <p:fltVal val="0"/>
                                          </p:val>
                                        </p:tav>
                                      </p:tavLst>
                                    </p:anim>
                                    <p:anim calcmode="lin" valueType="num">
                                      <p:cBhvr>
                                        <p:cTn id="9" dur="500" fill="hold"/>
                                        <p:tgtEl>
                                          <p:spTgt spid="327684"/>
                                        </p:tgtEl>
                                        <p:attrNameLst>
                                          <p:attrName>ppt_h</p:attrName>
                                        </p:attrNameLst>
                                      </p:cBhvr>
                                      <p:tavLst>
                                        <p:tav tm="0">
                                          <p:val>
                                            <p:fltVal val="0"/>
                                          </p:val>
                                        </p:tav>
                                        <p:tav tm="100000">
                                          <p:val>
                                            <p:strVal val="#ppt_h"/>
                                          </p:val>
                                        </p:tav>
                                      </p:tavLst>
                                    </p:anim>
                                    <p:anim calcmode="lin" valueType="num">
                                      <p:cBhvr>
                                        <p:cTn id="10" dur="500" fill="hold"/>
                                        <p:tgtEl>
                                          <p:spTgt spid="3276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AA91DAF-9B5C-4126-86D0-3AD7B0F6666E}" type="slidenum">
              <a:rPr lang="ar-SA" b="0"/>
              <a:pPr eaLnBrk="1" hangingPunct="1"/>
              <a:t>194</a:t>
            </a:fld>
            <a:endParaRPr lang="en-US" b="0"/>
          </a:p>
        </p:txBody>
      </p:sp>
      <p:sp>
        <p:nvSpPr>
          <p:cNvPr id="185346" name="Rectangle 2"/>
          <p:cNvSpPr>
            <a:spLocks noGrp="1" noChangeArrowheads="1"/>
          </p:cNvSpPr>
          <p:nvPr>
            <p:ph type="title"/>
          </p:nvPr>
        </p:nvSpPr>
        <p:spPr/>
        <p:txBody>
          <a:bodyPr/>
          <a:lstStyle/>
          <a:p>
            <a:pPr eaLnBrk="1" hangingPunct="1"/>
            <a:r>
              <a:rPr lang="fa-IR" altLang="zh-CN" smtClean="0"/>
              <a:t>مراحل برنامه بازاریابی</a:t>
            </a:r>
            <a:endParaRPr lang="en-US" smtClean="0"/>
          </a:p>
        </p:txBody>
      </p:sp>
      <p:sp>
        <p:nvSpPr>
          <p:cNvPr id="185347" name="Rectangle 3"/>
          <p:cNvSpPr>
            <a:spLocks noGrp="1" noChangeArrowheads="1"/>
          </p:cNvSpPr>
          <p:nvPr>
            <p:ph type="body" idx="1"/>
          </p:nvPr>
        </p:nvSpPr>
        <p:spPr/>
        <p:txBody>
          <a:bodyPr/>
          <a:lstStyle/>
          <a:p>
            <a:pPr eaLnBrk="1" hangingPunct="1">
              <a:lnSpc>
                <a:spcPct val="90000"/>
              </a:lnSpc>
              <a:buFontTx/>
              <a:buAutoNum type="arabicPeriod"/>
            </a:pPr>
            <a:r>
              <a:rPr lang="fa-IR" altLang="zh-CN" b="1" smtClean="0"/>
              <a:t>خلاصه اجرایی و جدول محتویات</a:t>
            </a:r>
            <a:r>
              <a:rPr lang="fa-IR" altLang="zh-CN" smtClean="0"/>
              <a:t> </a:t>
            </a:r>
            <a:endParaRPr lang="fa-IR" altLang="zh-CN" b="1" smtClean="0"/>
          </a:p>
          <a:p>
            <a:pPr eaLnBrk="1" hangingPunct="1">
              <a:lnSpc>
                <a:spcPct val="90000"/>
              </a:lnSpc>
              <a:buFontTx/>
              <a:buAutoNum type="arabicPeriod"/>
            </a:pPr>
            <a:r>
              <a:rPr lang="fa-IR" altLang="zh-CN" b="1" smtClean="0"/>
              <a:t>موقعیت فعلی بازاریابی</a:t>
            </a:r>
          </a:p>
          <a:p>
            <a:pPr eaLnBrk="1" hangingPunct="1">
              <a:lnSpc>
                <a:spcPct val="90000"/>
              </a:lnSpc>
              <a:buFontTx/>
              <a:buAutoNum type="arabicPeriod"/>
            </a:pPr>
            <a:r>
              <a:rPr lang="fa-IR" altLang="zh-CN" b="1" smtClean="0"/>
              <a:t>تحلیل فرصتها و جریانات</a:t>
            </a:r>
          </a:p>
          <a:p>
            <a:pPr eaLnBrk="1" hangingPunct="1">
              <a:lnSpc>
                <a:spcPct val="90000"/>
              </a:lnSpc>
              <a:buFontTx/>
              <a:buAutoNum type="arabicPeriod"/>
            </a:pPr>
            <a:r>
              <a:rPr lang="fa-IR" altLang="zh-CN" b="1" smtClean="0"/>
              <a:t>اهداف</a:t>
            </a:r>
          </a:p>
          <a:p>
            <a:pPr eaLnBrk="1" hangingPunct="1">
              <a:lnSpc>
                <a:spcPct val="90000"/>
              </a:lnSpc>
              <a:buFontTx/>
              <a:buAutoNum type="arabicPeriod"/>
            </a:pPr>
            <a:r>
              <a:rPr lang="fa-IR" altLang="zh-CN" b="1" smtClean="0"/>
              <a:t>استراتژی بازاریابی</a:t>
            </a:r>
          </a:p>
          <a:p>
            <a:pPr eaLnBrk="1" hangingPunct="1">
              <a:lnSpc>
                <a:spcPct val="90000"/>
              </a:lnSpc>
              <a:buFontTx/>
              <a:buAutoNum type="arabicPeriod"/>
            </a:pPr>
            <a:r>
              <a:rPr lang="fa-IR" altLang="zh-CN" b="1" smtClean="0"/>
              <a:t>برنامه های کاری</a:t>
            </a:r>
          </a:p>
          <a:p>
            <a:pPr eaLnBrk="1" hangingPunct="1">
              <a:lnSpc>
                <a:spcPct val="90000"/>
              </a:lnSpc>
              <a:buFontTx/>
              <a:buAutoNum type="arabicPeriod"/>
            </a:pPr>
            <a:r>
              <a:rPr lang="fa-IR" altLang="zh-CN" b="1" smtClean="0"/>
              <a:t>صورت سود و زیان پیشنهادی</a:t>
            </a:r>
          </a:p>
          <a:p>
            <a:pPr eaLnBrk="1" hangingPunct="1">
              <a:lnSpc>
                <a:spcPct val="90000"/>
              </a:lnSpc>
              <a:buFontTx/>
              <a:buAutoNum type="arabicPeriod"/>
            </a:pPr>
            <a:r>
              <a:rPr lang="fa-IR" altLang="zh-CN" b="1" smtClean="0"/>
              <a:t>کنترل</a:t>
            </a: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p:cTn id="7" dur="1000" fill="hold"/>
                                        <p:tgtEl>
                                          <p:spTgt spid="185346"/>
                                        </p:tgtEl>
                                        <p:attrNameLst>
                                          <p:attrName>ppt_x</p:attrName>
                                        </p:attrNameLst>
                                      </p:cBhvr>
                                      <p:tavLst>
                                        <p:tav tm="0">
                                          <p:val>
                                            <p:strVal val="#ppt_x-.2"/>
                                          </p:val>
                                        </p:tav>
                                        <p:tav tm="100000">
                                          <p:val>
                                            <p:strVal val="#ppt_x"/>
                                          </p:val>
                                        </p:tav>
                                      </p:tavLst>
                                    </p:anim>
                                    <p:anim calcmode="lin" valueType="num">
                                      <p:cBhvr>
                                        <p:cTn id="8" dur="1000" fill="hold"/>
                                        <p:tgtEl>
                                          <p:spTgt spid="1853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53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85347">
                                            <p:txEl>
                                              <p:pRg st="0" end="0"/>
                                            </p:txEl>
                                          </p:spTgt>
                                        </p:tgtEl>
                                        <p:attrNameLst>
                                          <p:attrName>style.visibility</p:attrName>
                                        </p:attrNameLst>
                                      </p:cBhvr>
                                      <p:to>
                                        <p:strVal val="visible"/>
                                      </p:to>
                                    </p:set>
                                    <p:animEffect transition="in" filter="fade">
                                      <p:cBhvr>
                                        <p:cTn id="14" dur="500"/>
                                        <p:tgtEl>
                                          <p:spTgt spid="185347">
                                            <p:txEl>
                                              <p:pRg st="0" end="0"/>
                                            </p:txEl>
                                          </p:spTgt>
                                        </p:tgtEl>
                                      </p:cBhvr>
                                    </p:animEffect>
                                    <p:anim calcmode="lin" valueType="num">
                                      <p:cBhvr>
                                        <p:cTn id="15" dur="500" fill="hold"/>
                                        <p:tgtEl>
                                          <p:spTgt spid="1853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8534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85347">
                                            <p:txEl>
                                              <p:pRg st="1" end="1"/>
                                            </p:txEl>
                                          </p:spTgt>
                                        </p:tgtEl>
                                        <p:attrNameLst>
                                          <p:attrName>style.visibility</p:attrName>
                                        </p:attrNameLst>
                                      </p:cBhvr>
                                      <p:to>
                                        <p:strVal val="visible"/>
                                      </p:to>
                                    </p:set>
                                    <p:animEffect transition="in" filter="fade">
                                      <p:cBhvr>
                                        <p:cTn id="21" dur="500"/>
                                        <p:tgtEl>
                                          <p:spTgt spid="185347">
                                            <p:txEl>
                                              <p:pRg st="1" end="1"/>
                                            </p:txEl>
                                          </p:spTgt>
                                        </p:tgtEl>
                                      </p:cBhvr>
                                    </p:animEffect>
                                    <p:anim calcmode="lin" valueType="num">
                                      <p:cBhvr>
                                        <p:cTn id="22" dur="500" fill="hold"/>
                                        <p:tgtEl>
                                          <p:spTgt spid="18534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8534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85347">
                                            <p:txEl>
                                              <p:pRg st="2" end="2"/>
                                            </p:txEl>
                                          </p:spTgt>
                                        </p:tgtEl>
                                        <p:attrNameLst>
                                          <p:attrName>style.visibility</p:attrName>
                                        </p:attrNameLst>
                                      </p:cBhvr>
                                      <p:to>
                                        <p:strVal val="visible"/>
                                      </p:to>
                                    </p:set>
                                    <p:animEffect transition="in" filter="fade">
                                      <p:cBhvr>
                                        <p:cTn id="28" dur="500"/>
                                        <p:tgtEl>
                                          <p:spTgt spid="185347">
                                            <p:txEl>
                                              <p:pRg st="2" end="2"/>
                                            </p:txEl>
                                          </p:spTgt>
                                        </p:tgtEl>
                                      </p:cBhvr>
                                    </p:animEffect>
                                    <p:anim calcmode="lin" valueType="num">
                                      <p:cBhvr>
                                        <p:cTn id="29" dur="500" fill="hold"/>
                                        <p:tgtEl>
                                          <p:spTgt spid="18534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8534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85347">
                                            <p:txEl>
                                              <p:pRg st="3" end="3"/>
                                            </p:txEl>
                                          </p:spTgt>
                                        </p:tgtEl>
                                        <p:attrNameLst>
                                          <p:attrName>style.visibility</p:attrName>
                                        </p:attrNameLst>
                                      </p:cBhvr>
                                      <p:to>
                                        <p:strVal val="visible"/>
                                      </p:to>
                                    </p:set>
                                    <p:animEffect transition="in" filter="fade">
                                      <p:cBhvr>
                                        <p:cTn id="35" dur="500"/>
                                        <p:tgtEl>
                                          <p:spTgt spid="185347">
                                            <p:txEl>
                                              <p:pRg st="3" end="3"/>
                                            </p:txEl>
                                          </p:spTgt>
                                        </p:tgtEl>
                                      </p:cBhvr>
                                    </p:animEffect>
                                    <p:anim calcmode="lin" valueType="num">
                                      <p:cBhvr>
                                        <p:cTn id="36" dur="500" fill="hold"/>
                                        <p:tgtEl>
                                          <p:spTgt spid="18534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8534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85347">
                                            <p:txEl>
                                              <p:pRg st="4" end="4"/>
                                            </p:txEl>
                                          </p:spTgt>
                                        </p:tgtEl>
                                        <p:attrNameLst>
                                          <p:attrName>style.visibility</p:attrName>
                                        </p:attrNameLst>
                                      </p:cBhvr>
                                      <p:to>
                                        <p:strVal val="visible"/>
                                      </p:to>
                                    </p:set>
                                    <p:animEffect transition="in" filter="fade">
                                      <p:cBhvr>
                                        <p:cTn id="42" dur="500"/>
                                        <p:tgtEl>
                                          <p:spTgt spid="185347">
                                            <p:txEl>
                                              <p:pRg st="4" end="4"/>
                                            </p:txEl>
                                          </p:spTgt>
                                        </p:tgtEl>
                                      </p:cBhvr>
                                    </p:animEffect>
                                    <p:anim calcmode="lin" valueType="num">
                                      <p:cBhvr>
                                        <p:cTn id="43" dur="500" fill="hold"/>
                                        <p:tgtEl>
                                          <p:spTgt spid="185347">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8534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85347">
                                            <p:txEl>
                                              <p:pRg st="5" end="5"/>
                                            </p:txEl>
                                          </p:spTgt>
                                        </p:tgtEl>
                                        <p:attrNameLst>
                                          <p:attrName>style.visibility</p:attrName>
                                        </p:attrNameLst>
                                      </p:cBhvr>
                                      <p:to>
                                        <p:strVal val="visible"/>
                                      </p:to>
                                    </p:set>
                                    <p:animEffect transition="in" filter="fade">
                                      <p:cBhvr>
                                        <p:cTn id="49" dur="500"/>
                                        <p:tgtEl>
                                          <p:spTgt spid="185347">
                                            <p:txEl>
                                              <p:pRg st="5" end="5"/>
                                            </p:txEl>
                                          </p:spTgt>
                                        </p:tgtEl>
                                      </p:cBhvr>
                                    </p:animEffect>
                                    <p:anim calcmode="lin" valueType="num">
                                      <p:cBhvr>
                                        <p:cTn id="50" dur="500" fill="hold"/>
                                        <p:tgtEl>
                                          <p:spTgt spid="185347">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8534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85347">
                                            <p:txEl>
                                              <p:pRg st="6" end="6"/>
                                            </p:txEl>
                                          </p:spTgt>
                                        </p:tgtEl>
                                        <p:attrNameLst>
                                          <p:attrName>style.visibility</p:attrName>
                                        </p:attrNameLst>
                                      </p:cBhvr>
                                      <p:to>
                                        <p:strVal val="visible"/>
                                      </p:to>
                                    </p:set>
                                    <p:animEffect transition="in" filter="fade">
                                      <p:cBhvr>
                                        <p:cTn id="56" dur="500"/>
                                        <p:tgtEl>
                                          <p:spTgt spid="185347">
                                            <p:txEl>
                                              <p:pRg st="6" end="6"/>
                                            </p:txEl>
                                          </p:spTgt>
                                        </p:tgtEl>
                                      </p:cBhvr>
                                    </p:animEffect>
                                    <p:anim calcmode="lin" valueType="num">
                                      <p:cBhvr>
                                        <p:cTn id="57" dur="500" fill="hold"/>
                                        <p:tgtEl>
                                          <p:spTgt spid="185347">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185347">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185347">
                                            <p:txEl>
                                              <p:pRg st="7" end="7"/>
                                            </p:txEl>
                                          </p:spTgt>
                                        </p:tgtEl>
                                        <p:attrNameLst>
                                          <p:attrName>style.visibility</p:attrName>
                                        </p:attrNameLst>
                                      </p:cBhvr>
                                      <p:to>
                                        <p:strVal val="visible"/>
                                      </p:to>
                                    </p:set>
                                    <p:animEffect transition="in" filter="fade">
                                      <p:cBhvr>
                                        <p:cTn id="63" dur="500"/>
                                        <p:tgtEl>
                                          <p:spTgt spid="185347">
                                            <p:txEl>
                                              <p:pRg st="7" end="7"/>
                                            </p:txEl>
                                          </p:spTgt>
                                        </p:tgtEl>
                                      </p:cBhvr>
                                    </p:animEffect>
                                    <p:anim calcmode="lin" valueType="num">
                                      <p:cBhvr>
                                        <p:cTn id="64" dur="500" fill="hold"/>
                                        <p:tgtEl>
                                          <p:spTgt spid="185347">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185347">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7"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0D37D24-263B-4BBA-A4A2-B0E626060F35}" type="slidenum">
              <a:rPr lang="ar-SA" b="0"/>
              <a:pPr eaLnBrk="1" hangingPunct="1"/>
              <a:t>195</a:t>
            </a:fld>
            <a:endParaRPr lang="en-US" b="0"/>
          </a:p>
        </p:txBody>
      </p:sp>
      <p:sp>
        <p:nvSpPr>
          <p:cNvPr id="197635" name="Rectangle 2"/>
          <p:cNvSpPr>
            <a:spLocks noGrp="1" noChangeArrowheads="1"/>
          </p:cNvSpPr>
          <p:nvPr>
            <p:ph type="title"/>
          </p:nvPr>
        </p:nvSpPr>
        <p:spPr/>
        <p:txBody>
          <a:bodyPr/>
          <a:lstStyle/>
          <a:p>
            <a:pPr eaLnBrk="1" hangingPunct="1"/>
            <a:r>
              <a:rPr lang="fa-IR" altLang="zh-CN" b="1" smtClean="0"/>
              <a:t>خلاصه اجرایی و جدول محتویات</a:t>
            </a:r>
            <a:endParaRPr lang="en-US" smtClean="0"/>
          </a:p>
        </p:txBody>
      </p:sp>
      <p:sp>
        <p:nvSpPr>
          <p:cNvPr id="186371" name="Rectangle 3"/>
          <p:cNvSpPr>
            <a:spLocks noGrp="1" noChangeArrowheads="1"/>
          </p:cNvSpPr>
          <p:nvPr>
            <p:ph type="body" idx="1"/>
          </p:nvPr>
        </p:nvSpPr>
        <p:spPr/>
        <p:txBody>
          <a:bodyPr/>
          <a:lstStyle/>
          <a:p>
            <a:pPr eaLnBrk="1" hangingPunct="1">
              <a:lnSpc>
                <a:spcPct val="200000"/>
              </a:lnSpc>
              <a:buFontTx/>
              <a:buNone/>
            </a:pPr>
            <a:r>
              <a:rPr lang="fa-IR" altLang="zh-CN" smtClean="0"/>
              <a:t>خلاصه امور اجرایی،بخشی از یک برنامه عملیاتی بازاریابی است که اهداف و تعاریف اصلی طرح و برنامه را به طور موجزو مختصرشرح می دهد.اهداف توصیف شده باید به وسیله جدول محتویات پیگیری شوند.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fade">
                                      <p:cBhvr>
                                        <p:cTn id="7" dur="800" decel="100000"/>
                                        <p:tgtEl>
                                          <p:spTgt spid="186371">
                                            <p:txEl>
                                              <p:pRg st="0" end="0"/>
                                            </p:txEl>
                                          </p:spTgt>
                                        </p:tgtEl>
                                      </p:cBhvr>
                                    </p:animEffect>
                                    <p:anim calcmode="lin" valueType="num">
                                      <p:cBhvr>
                                        <p:cTn id="8" dur="800" decel="100000" fill="hold"/>
                                        <p:tgtEl>
                                          <p:spTgt spid="18637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637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637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637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6371">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72328BC-3B36-4B47-A425-6549BDC5840F}" type="slidenum">
              <a:rPr lang="ar-SA" b="0"/>
              <a:pPr eaLnBrk="1" hangingPunct="1"/>
              <a:t>196</a:t>
            </a:fld>
            <a:endParaRPr lang="en-US" b="0"/>
          </a:p>
        </p:txBody>
      </p:sp>
      <p:sp>
        <p:nvSpPr>
          <p:cNvPr id="198659" name="Rectangle 2"/>
          <p:cNvSpPr>
            <a:spLocks noGrp="1" noChangeArrowheads="1"/>
          </p:cNvSpPr>
          <p:nvPr>
            <p:ph type="title"/>
          </p:nvPr>
        </p:nvSpPr>
        <p:spPr/>
        <p:txBody>
          <a:bodyPr/>
          <a:lstStyle/>
          <a:p>
            <a:pPr eaLnBrk="1" hangingPunct="1"/>
            <a:r>
              <a:rPr lang="fa-IR" altLang="zh-CN" b="1" smtClean="0"/>
              <a:t>موقعیت فعلی بازاریابی</a:t>
            </a:r>
            <a:endParaRPr lang="en-US" smtClean="0"/>
          </a:p>
        </p:txBody>
      </p:sp>
      <p:sp>
        <p:nvSpPr>
          <p:cNvPr id="187395" name="Rectangle 3"/>
          <p:cNvSpPr>
            <a:spLocks noGrp="1" noChangeArrowheads="1"/>
          </p:cNvSpPr>
          <p:nvPr>
            <p:ph type="body" idx="1"/>
          </p:nvPr>
        </p:nvSpPr>
        <p:spPr/>
        <p:txBody>
          <a:bodyPr/>
          <a:lstStyle/>
          <a:p>
            <a:pPr eaLnBrk="1" hangingPunct="1">
              <a:lnSpc>
                <a:spcPct val="200000"/>
              </a:lnSpc>
              <a:buFontTx/>
              <a:buNone/>
            </a:pPr>
            <a:r>
              <a:rPr lang="fa-IR" altLang="zh-CN" smtClean="0"/>
              <a:t>این بخش از کار،اطلاعاتی را در مورد وضعیت فروش،هزینه ها،میزان سود،بازارها،رقبا،وضع توزیع و محیط کلان پیرامون مؤسسه که معمولاً به وسیله مدیر محصول در دفتری به نام دفتر ثبت وقایع گرد آوری شده اند، نشان می دهد.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p:cTn id="7" dur="1000" fill="hold"/>
                                        <p:tgtEl>
                                          <p:spTgt spid="1873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73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73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73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DFDC17C-9766-4ECF-BE18-DCFFC8C8F8EE}" type="slidenum">
              <a:rPr lang="ar-SA" b="0"/>
              <a:pPr eaLnBrk="1" hangingPunct="1"/>
              <a:t>197</a:t>
            </a:fld>
            <a:endParaRPr lang="en-US" b="0"/>
          </a:p>
        </p:txBody>
      </p:sp>
      <p:sp>
        <p:nvSpPr>
          <p:cNvPr id="199683" name="Rectangle 2"/>
          <p:cNvSpPr>
            <a:spLocks noGrp="1" noChangeArrowheads="1"/>
          </p:cNvSpPr>
          <p:nvPr>
            <p:ph type="title"/>
          </p:nvPr>
        </p:nvSpPr>
        <p:spPr/>
        <p:txBody>
          <a:bodyPr/>
          <a:lstStyle/>
          <a:p>
            <a:pPr eaLnBrk="1" hangingPunct="1"/>
            <a:r>
              <a:rPr lang="fa-IR" altLang="zh-CN" b="1" smtClean="0"/>
              <a:t>تحلیل فرصتها و جریانات</a:t>
            </a:r>
            <a:endParaRPr lang="en-US" smtClean="0"/>
          </a:p>
        </p:txBody>
      </p:sp>
      <p:sp>
        <p:nvSpPr>
          <p:cNvPr id="188419" name="Rectangle 3"/>
          <p:cNvSpPr>
            <a:spLocks noGrp="1" noChangeArrowheads="1"/>
          </p:cNvSpPr>
          <p:nvPr>
            <p:ph type="body" idx="1"/>
          </p:nvPr>
        </p:nvSpPr>
        <p:spPr/>
        <p:txBody>
          <a:bodyPr/>
          <a:lstStyle/>
          <a:p>
            <a:pPr eaLnBrk="1" hangingPunct="1">
              <a:lnSpc>
                <a:spcPct val="200000"/>
              </a:lnSpc>
              <a:buFontTx/>
              <a:buNone/>
            </a:pPr>
            <a:r>
              <a:rPr lang="fa-IR" altLang="zh-CN" smtClean="0"/>
              <a:t>اين بخش ،فرصتها و تهدیدات محیط پیرامون مؤسسه و نقاط اصلی قوت و ضعف خود مؤسسه و به طور کلی جریانات و اوضاع و احوالی را که هر کدام از مارکهای محصول یا رده های کالا با آن مواجه هستند،به طور واضح و مشخص نشان می دهد.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p:cTn id="7" dur="1000" fill="hold"/>
                                        <p:tgtEl>
                                          <p:spTgt spid="18841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8841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88419">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88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25E3FA9-7305-42CC-89F0-BEB8614C505B}" type="slidenum">
              <a:rPr lang="ar-SA" b="0"/>
              <a:pPr eaLnBrk="1" hangingPunct="1"/>
              <a:t>198</a:t>
            </a:fld>
            <a:endParaRPr lang="en-US" b="0"/>
          </a:p>
        </p:txBody>
      </p:sp>
      <p:sp>
        <p:nvSpPr>
          <p:cNvPr id="200707" name="Rectangle 2"/>
          <p:cNvSpPr>
            <a:spLocks noGrp="1" noChangeArrowheads="1"/>
          </p:cNvSpPr>
          <p:nvPr>
            <p:ph type="title"/>
          </p:nvPr>
        </p:nvSpPr>
        <p:spPr/>
        <p:txBody>
          <a:bodyPr/>
          <a:lstStyle/>
          <a:p>
            <a:pPr eaLnBrk="1" hangingPunct="1"/>
            <a:r>
              <a:rPr lang="fa-IR" altLang="zh-CN" b="1" smtClean="0"/>
              <a:t>اهداف</a:t>
            </a:r>
            <a:endParaRPr lang="en-US" smtClean="0"/>
          </a:p>
        </p:txBody>
      </p:sp>
      <p:sp>
        <p:nvSpPr>
          <p:cNvPr id="189443" name="Rectangle 3"/>
          <p:cNvSpPr>
            <a:spLocks noGrp="1" noChangeArrowheads="1"/>
          </p:cNvSpPr>
          <p:nvPr>
            <p:ph type="body" idx="1"/>
          </p:nvPr>
        </p:nvSpPr>
        <p:spPr/>
        <p:txBody>
          <a:bodyPr/>
          <a:lstStyle/>
          <a:p>
            <a:pPr algn="ctr" eaLnBrk="1" hangingPunct="1">
              <a:lnSpc>
                <a:spcPct val="250000"/>
              </a:lnSpc>
              <a:buFontTx/>
              <a:buNone/>
            </a:pPr>
            <a:r>
              <a:rPr lang="fa-IR" altLang="zh-CN" smtClean="0"/>
              <a:t>این بخش از برنامه عملیاتی در بر گیرنده اهداف بازاریابی و مالی است که مدیران مؤسسه باید بدانها دست یابند.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385" decel="100000"/>
                                        <p:tgtEl>
                                          <p:spTgt spid="189443">
                                            <p:txEl>
                                              <p:pRg st="0" end="0"/>
                                            </p:txEl>
                                          </p:spTgt>
                                        </p:tgtEl>
                                      </p:cBhvr>
                                    </p:animEffect>
                                    <p:animScale>
                                      <p:cBhvr>
                                        <p:cTn id="8" dur="385" decel="100000"/>
                                        <p:tgtEl>
                                          <p:spTgt spid="189443">
                                            <p:txEl>
                                              <p:pRg st="0" end="0"/>
                                            </p:txEl>
                                          </p:spTgt>
                                        </p:tgtEl>
                                      </p:cBhvr>
                                      <p:from x="10000" y="10000"/>
                                      <p:to x="200000" y="450000"/>
                                    </p:animScale>
                                    <p:animScale>
                                      <p:cBhvr>
                                        <p:cTn id="9" dur="615" accel="100000" fill="hold">
                                          <p:stCondLst>
                                            <p:cond delay="385"/>
                                          </p:stCondLst>
                                        </p:cTn>
                                        <p:tgtEl>
                                          <p:spTgt spid="189443">
                                            <p:txEl>
                                              <p:pRg st="0" end="0"/>
                                            </p:txEl>
                                          </p:spTgt>
                                        </p:tgtEl>
                                      </p:cBhvr>
                                      <p:from x="200000" y="450000"/>
                                      <p:to x="100000" y="100000"/>
                                    </p:animScale>
                                    <p:set>
                                      <p:cBhvr>
                                        <p:cTn id="10" dur="385" fill="hold"/>
                                        <p:tgtEl>
                                          <p:spTgt spid="189443">
                                            <p:txEl>
                                              <p:pRg st="0" end="0"/>
                                            </p:txEl>
                                          </p:spTgt>
                                        </p:tgtEl>
                                        <p:attrNameLst>
                                          <p:attrName>ppt_x</p:attrName>
                                        </p:attrNameLst>
                                      </p:cBhvr>
                                      <p:to>
                                        <p:strVal val="(0.5)"/>
                                      </p:to>
                                    </p:set>
                                    <p:anim from="(0.5)" to="(#ppt_x)" calcmode="lin" valueType="num">
                                      <p:cBhvr>
                                        <p:cTn id="11" dur="615" accel="100000" fill="hold">
                                          <p:stCondLst>
                                            <p:cond delay="385"/>
                                          </p:stCondLst>
                                        </p:cTn>
                                        <p:tgtEl>
                                          <p:spTgt spid="189443">
                                            <p:txEl>
                                              <p:pRg st="0" end="0"/>
                                            </p:txEl>
                                          </p:spTgt>
                                        </p:tgtEl>
                                        <p:attrNameLst>
                                          <p:attrName>ppt_x</p:attrName>
                                        </p:attrNameLst>
                                      </p:cBhvr>
                                    </p:anim>
                                    <p:set>
                                      <p:cBhvr>
                                        <p:cTn id="12" dur="385" fill="hold"/>
                                        <p:tgtEl>
                                          <p:spTgt spid="189443">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18944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3B357E6-CE78-40A4-A1F6-C67E9E010AC4}" type="slidenum">
              <a:rPr lang="ar-SA" b="0"/>
              <a:pPr eaLnBrk="1" hangingPunct="1"/>
              <a:t>199</a:t>
            </a:fld>
            <a:endParaRPr lang="en-US" b="0"/>
          </a:p>
        </p:txBody>
      </p:sp>
      <p:sp>
        <p:nvSpPr>
          <p:cNvPr id="201731" name="Rectangle 2"/>
          <p:cNvSpPr>
            <a:spLocks noGrp="1" noChangeArrowheads="1"/>
          </p:cNvSpPr>
          <p:nvPr>
            <p:ph type="title"/>
          </p:nvPr>
        </p:nvSpPr>
        <p:spPr/>
        <p:txBody>
          <a:bodyPr/>
          <a:lstStyle/>
          <a:p>
            <a:pPr eaLnBrk="1" hangingPunct="1"/>
            <a:r>
              <a:rPr lang="fa-IR" altLang="zh-CN" b="1" smtClean="0"/>
              <a:t>استراتژی بازاریابی</a:t>
            </a:r>
            <a:endParaRPr lang="en-US" smtClean="0"/>
          </a:p>
        </p:txBody>
      </p:sp>
      <p:sp>
        <p:nvSpPr>
          <p:cNvPr id="190467" name="Rectangle 3"/>
          <p:cNvSpPr>
            <a:spLocks noGrp="1" noChangeArrowheads="1"/>
          </p:cNvSpPr>
          <p:nvPr>
            <p:ph type="body" idx="1"/>
          </p:nvPr>
        </p:nvSpPr>
        <p:spPr/>
        <p:txBody>
          <a:bodyPr/>
          <a:lstStyle/>
          <a:p>
            <a:pPr algn="ctr" eaLnBrk="1" hangingPunct="1">
              <a:lnSpc>
                <a:spcPct val="200000"/>
              </a:lnSpc>
              <a:buFontTx/>
              <a:buNone/>
            </a:pPr>
            <a:r>
              <a:rPr lang="fa-IR" altLang="zh-CN" smtClean="0"/>
              <a:t>این بخش، استراتژیهای اصلی بازاریابی را که به منظور نیل به اهداف برنامه باید به کار گرفته شوند،شرح می دهد.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fade">
                                      <p:cBhvr>
                                        <p:cTn id="7" dur="800" decel="100000"/>
                                        <p:tgtEl>
                                          <p:spTgt spid="190467">
                                            <p:txEl>
                                              <p:pRg st="0" end="0"/>
                                            </p:txEl>
                                          </p:spTgt>
                                        </p:tgtEl>
                                      </p:cBhvr>
                                    </p:animEffect>
                                    <p:anim calcmode="lin" valueType="num">
                                      <p:cBhvr>
                                        <p:cTn id="8" dur="800" decel="100000" fill="hold"/>
                                        <p:tgtEl>
                                          <p:spTgt spid="19046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9046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9046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046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0467">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275"/>
            <a:ext cx="9144000" cy="6858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32" tIns="45716" rIns="91432" bIns="45716"/>
          <a:lstStyle/>
          <a:p>
            <a:pPr algn="ctr">
              <a:defRPr/>
            </a:pPr>
            <a:endParaRPr lang="en-US" dirty="0"/>
          </a:p>
        </p:txBody>
      </p:sp>
      <p:pic>
        <p:nvPicPr>
          <p:cNvPr id="16387" name="Picture 3">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0"/>
            <a:ext cx="2393951"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87700" y="1268413"/>
            <a:ext cx="578802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657" y="3644900"/>
            <a:ext cx="5789612"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5450681" y="1597026"/>
            <a:ext cx="3311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dirty="0">
                <a:solidFill>
                  <a:srgbClr val="00B050"/>
                </a:solidFill>
                <a:cs typeface="B Yekan" pitchFamily="2" charset="-78"/>
              </a:rPr>
              <a:t>نام کتاب الکترونیکی</a:t>
            </a:r>
            <a:endParaRPr lang="en-US" dirty="0">
              <a:solidFill>
                <a:srgbClr val="00B050"/>
              </a:solidFill>
              <a:cs typeface="B Yekan" pitchFamily="2" charset="-78"/>
            </a:endParaRPr>
          </a:p>
        </p:txBody>
      </p:sp>
      <p:sp>
        <p:nvSpPr>
          <p:cNvPr id="14" name="TextBox 13"/>
          <p:cNvSpPr txBox="1">
            <a:spLocks noChangeArrowheads="1"/>
          </p:cNvSpPr>
          <p:nvPr/>
        </p:nvSpPr>
        <p:spPr bwMode="auto">
          <a:xfrm>
            <a:off x="3409156" y="4012657"/>
            <a:ext cx="3313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dirty="0">
                <a:solidFill>
                  <a:srgbClr val="00B050"/>
                </a:solidFill>
                <a:cs typeface="B Yekan" pitchFamily="2" charset="-78"/>
              </a:rPr>
              <a:t>تهیه کننده</a:t>
            </a:r>
            <a:endParaRPr lang="en-US" dirty="0">
              <a:solidFill>
                <a:srgbClr val="00B050"/>
              </a:solidFill>
              <a:cs typeface="B Yekan" pitchFamily="2" charset="-78"/>
            </a:endParaRPr>
          </a:p>
        </p:txBody>
      </p:sp>
      <p:sp>
        <p:nvSpPr>
          <p:cNvPr id="15" name="Rectangle 14"/>
          <p:cNvSpPr>
            <a:spLocks noChangeArrowheads="1"/>
          </p:cNvSpPr>
          <p:nvPr/>
        </p:nvSpPr>
        <p:spPr bwMode="auto">
          <a:xfrm>
            <a:off x="4324673" y="1973263"/>
            <a:ext cx="351410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0000"/>
              </a:lnSpc>
            </a:pPr>
            <a:r>
              <a:rPr lang="fa-IR" sz="2800" b="1" dirty="0" smtClean="0">
                <a:cs typeface="B Yekan" pitchFamily="2" charset="-78"/>
              </a:rPr>
              <a:t>بازاریابی در مدیریت بازار</a:t>
            </a:r>
            <a:endParaRPr lang="fa-IR" sz="2800" b="1" dirty="0">
              <a:cs typeface="B Yekan" pitchFamily="2" charset="-78"/>
            </a:endParaRPr>
          </a:p>
        </p:txBody>
      </p:sp>
      <p:sp>
        <p:nvSpPr>
          <p:cNvPr id="16" name="Rectangle 15"/>
          <p:cNvSpPr/>
          <p:nvPr/>
        </p:nvSpPr>
        <p:spPr>
          <a:xfrm>
            <a:off x="2483768" y="4386263"/>
            <a:ext cx="2961621" cy="954107"/>
          </a:xfrm>
          <a:prstGeom prst="rect">
            <a:avLst/>
          </a:prstGeom>
        </p:spPr>
        <p:txBody>
          <a:bodyPr wrap="square">
            <a:spAutoFit/>
          </a:bodyPr>
          <a:lstStyle/>
          <a:p>
            <a:pPr algn="ctr" rtl="1" eaLnBrk="1" hangingPunct="1">
              <a:spcBef>
                <a:spcPct val="50000"/>
              </a:spcBef>
            </a:pPr>
            <a:r>
              <a:rPr lang="fa-IR" sz="2800" dirty="0" smtClean="0">
                <a:solidFill>
                  <a:schemeClr val="accent4">
                    <a:lumMod val="10000"/>
                  </a:schemeClr>
                </a:solidFill>
                <a:cs typeface="B Yekan" pitchFamily="2" charset="-78"/>
              </a:rPr>
              <a:t>دكتر ميرزا حسن حسيني</a:t>
            </a:r>
            <a:endParaRPr lang="en-US" sz="2800" dirty="0">
              <a:solidFill>
                <a:schemeClr val="accent4">
                  <a:lumMod val="10000"/>
                </a:schemeClr>
              </a:solidFill>
              <a:cs typeface="B Yekan" pitchFamily="2" charset="-78"/>
            </a:endParaRPr>
          </a:p>
        </p:txBody>
      </p:sp>
    </p:spTree>
    <p:extLst>
      <p:ext uri="{BB962C8B-B14F-4D97-AF65-F5344CB8AC3E}">
        <p14:creationId xmlns:p14="http://schemas.microsoft.com/office/powerpoint/2010/main" val="2120776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2948A32-C91B-476D-93E2-D24E09BD5BC6}" type="slidenum">
              <a:rPr lang="ar-SA" b="0"/>
              <a:pPr eaLnBrk="1" hangingPunct="1"/>
              <a:t>20</a:t>
            </a:fld>
            <a:endParaRPr lang="en-US" b="0"/>
          </a:p>
        </p:txBody>
      </p:sp>
      <p:sp>
        <p:nvSpPr>
          <p:cNvPr id="17410" name="Rectangle 2"/>
          <p:cNvSpPr>
            <a:spLocks noGrp="1" noChangeArrowheads="1"/>
          </p:cNvSpPr>
          <p:nvPr>
            <p:ph type="title"/>
          </p:nvPr>
        </p:nvSpPr>
        <p:spPr/>
        <p:txBody>
          <a:bodyPr/>
          <a:lstStyle/>
          <a:p>
            <a:pPr eaLnBrk="1" hangingPunct="1"/>
            <a:r>
              <a:rPr lang="fa-IR" altLang="zh-CN" b="1" smtClean="0"/>
              <a:t>بازار</a:t>
            </a:r>
            <a:endParaRPr lang="en-US" b="1" smtClean="0"/>
          </a:p>
        </p:txBody>
      </p:sp>
      <p:sp>
        <p:nvSpPr>
          <p:cNvPr id="17411" name="Rectangle 3"/>
          <p:cNvSpPr>
            <a:spLocks noGrp="1" noChangeArrowheads="1"/>
          </p:cNvSpPr>
          <p:nvPr>
            <p:ph type="body" idx="1"/>
          </p:nvPr>
        </p:nvSpPr>
        <p:spPr/>
        <p:txBody>
          <a:bodyPr/>
          <a:lstStyle/>
          <a:p>
            <a:pPr marL="1706563" indent="-808038" eaLnBrk="1" hangingPunct="1">
              <a:buFontTx/>
              <a:buNone/>
            </a:pPr>
            <a:r>
              <a:rPr lang="fa-IR" altLang="zh-CN" sz="2800" smtClean="0">
                <a:solidFill>
                  <a:srgbClr val="CC3300"/>
                </a:solidFill>
              </a:rPr>
              <a:t>چهار عامل جهت تشکیل بازار عبارتند از:</a:t>
            </a:r>
          </a:p>
          <a:p>
            <a:pPr marL="1706563" indent="-808038" eaLnBrk="1" hangingPunct="1">
              <a:lnSpc>
                <a:spcPct val="200000"/>
              </a:lnSpc>
              <a:buFontTx/>
              <a:buNone/>
            </a:pPr>
            <a:r>
              <a:rPr lang="fa-IR" altLang="zh-CN" sz="2800" smtClean="0"/>
              <a:t>1.عرضه کننده</a:t>
            </a:r>
          </a:p>
          <a:p>
            <a:pPr marL="1706563" indent="-808038" eaLnBrk="1" hangingPunct="1">
              <a:lnSpc>
                <a:spcPct val="200000"/>
              </a:lnSpc>
              <a:buFontTx/>
              <a:buNone/>
            </a:pPr>
            <a:r>
              <a:rPr lang="fa-IR" altLang="zh-CN" sz="2800" smtClean="0"/>
              <a:t>2.تقاضا کننده</a:t>
            </a:r>
          </a:p>
          <a:p>
            <a:pPr marL="1706563" indent="-808038" eaLnBrk="1" hangingPunct="1">
              <a:lnSpc>
                <a:spcPct val="200000"/>
              </a:lnSpc>
              <a:buFontTx/>
              <a:buNone/>
            </a:pPr>
            <a:r>
              <a:rPr lang="fa-IR" altLang="zh-CN" sz="2800" smtClean="0"/>
              <a:t>3.نیاز یا احتیاج</a:t>
            </a:r>
          </a:p>
          <a:p>
            <a:pPr marL="1706563" indent="-808038" eaLnBrk="1" hangingPunct="1">
              <a:lnSpc>
                <a:spcPct val="200000"/>
              </a:lnSpc>
              <a:buFontTx/>
              <a:buNone/>
            </a:pPr>
            <a:r>
              <a:rPr lang="fa-IR" altLang="zh-CN" sz="2800" smtClean="0"/>
              <a:t>4.قدرت خرید</a:t>
            </a:r>
          </a:p>
          <a:p>
            <a:pPr marL="1706563" indent="-808038" eaLnBrk="1" hangingPunct="1">
              <a:buFontTx/>
              <a:buNone/>
            </a:pPr>
            <a:endParaRPr lang="en-US" sz="280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ppt_w</p:attrName>
                                        </p:attrNameLst>
                                      </p:cBhvr>
                                      <p:tavLst>
                                        <p:tav tm="0">
                                          <p:val>
                                            <p:strVal val="#ppt_w*2.5"/>
                                          </p:val>
                                        </p:tav>
                                        <p:tav tm="100000">
                                          <p:val>
                                            <p:strVal val="#ppt_w"/>
                                          </p:val>
                                        </p:tav>
                                      </p:tavLst>
                                    </p:anim>
                                    <p:anim calcmode="lin" valueType="num">
                                      <p:cBhvr>
                                        <p:cTn id="8" dur="2000" fill="hold"/>
                                        <p:tgtEl>
                                          <p:spTgt spid="17410"/>
                                        </p:tgtEl>
                                        <p:attrNameLst>
                                          <p:attrName>ppt_h</p:attrName>
                                        </p:attrNameLst>
                                      </p:cBhvr>
                                      <p:tavLst>
                                        <p:tav tm="0">
                                          <p:val>
                                            <p:strVal val="#ppt_h"/>
                                          </p:val>
                                        </p:tav>
                                        <p:tav tm="100000">
                                          <p:val>
                                            <p:strVal val="#ppt_h"/>
                                          </p:val>
                                        </p:tav>
                                      </p:tavLst>
                                    </p:anim>
                                    <p:anim calcmode="lin" valueType="num">
                                      <p:cBhvr>
                                        <p:cTn id="9" dur="2000" fill="hold"/>
                                        <p:tgtEl>
                                          <p:spTgt spid="1741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741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74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411">
                                            <p:txEl>
                                              <p:pRg st="0" end="0"/>
                                            </p:txEl>
                                          </p:spTgt>
                                        </p:tgtEl>
                                        <p:attrNameLst>
                                          <p:attrName>style.visibility</p:attrName>
                                        </p:attrNameLst>
                                      </p:cBhvr>
                                      <p:to>
                                        <p:strVal val="visible"/>
                                      </p:to>
                                    </p:set>
                                    <p:animEffect transition="in" filter="wipe(left)">
                                      <p:cBhvr>
                                        <p:cTn id="16" dur="500"/>
                                        <p:tgtEl>
                                          <p:spTgt spid="1741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animEffect transition="in" filter="wipe(left)">
                                      <p:cBhvr>
                                        <p:cTn id="21" dur="500"/>
                                        <p:tgtEl>
                                          <p:spTgt spid="1741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411">
                                            <p:txEl>
                                              <p:pRg st="2" end="2"/>
                                            </p:txEl>
                                          </p:spTgt>
                                        </p:tgtEl>
                                        <p:attrNameLst>
                                          <p:attrName>style.visibility</p:attrName>
                                        </p:attrNameLst>
                                      </p:cBhvr>
                                      <p:to>
                                        <p:strVal val="visible"/>
                                      </p:to>
                                    </p:set>
                                    <p:animEffect transition="in" filter="wipe(left)">
                                      <p:cBhvr>
                                        <p:cTn id="26" dur="500"/>
                                        <p:tgtEl>
                                          <p:spTgt spid="1741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Effect transition="in" filter="wipe(left)">
                                      <p:cBhvr>
                                        <p:cTn id="31" dur="500"/>
                                        <p:tgtEl>
                                          <p:spTgt spid="1741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411">
                                            <p:txEl>
                                              <p:pRg st="4" end="4"/>
                                            </p:txEl>
                                          </p:spTgt>
                                        </p:tgtEl>
                                        <p:attrNameLst>
                                          <p:attrName>style.visibility</p:attrName>
                                        </p:attrNameLst>
                                      </p:cBhvr>
                                      <p:to>
                                        <p:strVal val="visible"/>
                                      </p:to>
                                    </p:set>
                                    <p:animEffect transition="in" filter="wipe(left)">
                                      <p:cBhvr>
                                        <p:cTn id="36"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9036533-E2BB-4265-8085-4B5369018F31}" type="slidenum">
              <a:rPr lang="ar-SA" b="0"/>
              <a:pPr eaLnBrk="1" hangingPunct="1"/>
              <a:t>200</a:t>
            </a:fld>
            <a:endParaRPr lang="en-US" b="0"/>
          </a:p>
        </p:txBody>
      </p:sp>
      <p:sp>
        <p:nvSpPr>
          <p:cNvPr id="191490" name="Rectangle 2"/>
          <p:cNvSpPr>
            <a:spLocks noGrp="1" noChangeArrowheads="1"/>
          </p:cNvSpPr>
          <p:nvPr>
            <p:ph type="title"/>
          </p:nvPr>
        </p:nvSpPr>
        <p:spPr/>
        <p:txBody>
          <a:bodyPr/>
          <a:lstStyle/>
          <a:p>
            <a:pPr eaLnBrk="1" hangingPunct="1"/>
            <a:r>
              <a:rPr lang="fa-IR" altLang="zh-CN" b="1" smtClean="0"/>
              <a:t>برنامه های کاری</a:t>
            </a:r>
            <a:endParaRPr lang="en-US" b="1" smtClean="0"/>
          </a:p>
        </p:txBody>
      </p:sp>
      <p:sp>
        <p:nvSpPr>
          <p:cNvPr id="191491"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این بخش توصیف کننده برنامه های جامع بازاریابی است که لازمه نیل به اهداف مؤسسه هستند،هر جزء استراتژی بازاریابی باید به طور کامل واستادانه پاسخی مناسب برای سؤلات زیر ارائه نماید:</a:t>
            </a:r>
            <a:endParaRPr lang="en-US" altLang="zh-CN" smtClean="0">
              <a:solidFill>
                <a:srgbClr val="CC3300"/>
              </a:solidFill>
              <a:ea typeface="SimSun" pitchFamily="2" charset="-122"/>
            </a:endParaRPr>
          </a:p>
          <a:p>
            <a:pPr eaLnBrk="1" hangingPunct="1">
              <a:buFont typeface="Wingdings" pitchFamily="2" charset="2"/>
              <a:buChar char="ü"/>
            </a:pPr>
            <a:r>
              <a:rPr lang="fa-IR" altLang="zh-CN" smtClean="0"/>
              <a:t>چه کاری باید انجام شود؟</a:t>
            </a:r>
          </a:p>
          <a:p>
            <a:pPr eaLnBrk="1" hangingPunct="1">
              <a:buFont typeface="Wingdings" pitchFamily="2" charset="2"/>
              <a:buChar char="ü"/>
            </a:pPr>
            <a:r>
              <a:rPr lang="fa-IR" altLang="zh-CN" smtClean="0"/>
              <a:t>چه زمانی کار انجام خواهد یافت؟</a:t>
            </a:r>
          </a:p>
          <a:p>
            <a:pPr eaLnBrk="1" hangingPunct="1">
              <a:buFont typeface="Wingdings" pitchFamily="2" charset="2"/>
              <a:buChar char="ü"/>
            </a:pPr>
            <a:r>
              <a:rPr lang="fa-IR" altLang="zh-CN" smtClean="0"/>
              <a:t>چه کسی آنرا انجام خواهد داد؟</a:t>
            </a:r>
          </a:p>
          <a:p>
            <a:pPr eaLnBrk="1" hangingPunct="1">
              <a:buFont typeface="Wingdings" pitchFamily="2" charset="2"/>
              <a:buChar char="ü"/>
            </a:pPr>
            <a:r>
              <a:rPr lang="fa-IR" altLang="zh-CN" smtClean="0"/>
              <a:t>اینکه هزینه های انجام کارچقدر خواهد بود؟</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800" decel="100000"/>
                                        <p:tgtEl>
                                          <p:spTgt spid="191490"/>
                                        </p:tgtEl>
                                      </p:cBhvr>
                                    </p:animEffect>
                                    <p:anim calcmode="lin" valueType="num">
                                      <p:cBhvr>
                                        <p:cTn id="8" dur="800" decel="100000" fill="hold"/>
                                        <p:tgtEl>
                                          <p:spTgt spid="191490"/>
                                        </p:tgtEl>
                                        <p:attrNameLst>
                                          <p:attrName>style.rotation</p:attrName>
                                        </p:attrNameLst>
                                      </p:cBhvr>
                                      <p:tavLst>
                                        <p:tav tm="0">
                                          <p:val>
                                            <p:fltVal val="-90"/>
                                          </p:val>
                                        </p:tav>
                                        <p:tav tm="100000">
                                          <p:val>
                                            <p:fltVal val="0"/>
                                          </p:val>
                                        </p:tav>
                                      </p:tavLst>
                                    </p:anim>
                                    <p:anim calcmode="lin" valueType="num">
                                      <p:cBhvr>
                                        <p:cTn id="9" dur="800" decel="100000" fill="hold"/>
                                        <p:tgtEl>
                                          <p:spTgt spid="191490"/>
                                        </p:tgtEl>
                                        <p:attrNameLst>
                                          <p:attrName>ppt_x</p:attrName>
                                        </p:attrNameLst>
                                      </p:cBhvr>
                                      <p:tavLst>
                                        <p:tav tm="0">
                                          <p:val>
                                            <p:strVal val="#ppt_x+0.4"/>
                                          </p:val>
                                        </p:tav>
                                        <p:tav tm="100000">
                                          <p:val>
                                            <p:strVal val="#ppt_x-0.05"/>
                                          </p:val>
                                        </p:tav>
                                      </p:tavLst>
                                    </p:anim>
                                    <p:anim calcmode="lin" valueType="num">
                                      <p:cBhvr>
                                        <p:cTn id="10" dur="800" decel="100000" fill="hold"/>
                                        <p:tgtEl>
                                          <p:spTgt spid="1914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14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149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91491">
                                            <p:txEl>
                                              <p:pRg st="0" end="0"/>
                                            </p:txEl>
                                          </p:spTgt>
                                        </p:tgtEl>
                                        <p:attrNameLst>
                                          <p:attrName>style.visibility</p:attrName>
                                        </p:attrNameLst>
                                      </p:cBhvr>
                                      <p:to>
                                        <p:strVal val="visible"/>
                                      </p:to>
                                    </p:set>
                                    <p:animEffect transition="in" filter="fade">
                                      <p:cBhvr>
                                        <p:cTn id="17" dur="1000"/>
                                        <p:tgtEl>
                                          <p:spTgt spid="191491">
                                            <p:txEl>
                                              <p:pRg st="0" end="0"/>
                                            </p:txEl>
                                          </p:spTgt>
                                        </p:tgtEl>
                                      </p:cBhvr>
                                    </p:animEffect>
                                    <p:anim calcmode="lin" valueType="num">
                                      <p:cBhvr>
                                        <p:cTn id="18" dur="1000" fill="hold"/>
                                        <p:tgtEl>
                                          <p:spTgt spid="19149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1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91491">
                                            <p:txEl>
                                              <p:pRg st="1" end="1"/>
                                            </p:txEl>
                                          </p:spTgt>
                                        </p:tgtEl>
                                        <p:attrNameLst>
                                          <p:attrName>style.visibility</p:attrName>
                                        </p:attrNameLst>
                                      </p:cBhvr>
                                      <p:to>
                                        <p:strVal val="visible"/>
                                      </p:to>
                                    </p:set>
                                    <p:animEffect transition="in" filter="fade">
                                      <p:cBhvr>
                                        <p:cTn id="24" dur="1000"/>
                                        <p:tgtEl>
                                          <p:spTgt spid="191491">
                                            <p:txEl>
                                              <p:pRg st="1" end="1"/>
                                            </p:txEl>
                                          </p:spTgt>
                                        </p:tgtEl>
                                      </p:cBhvr>
                                    </p:animEffect>
                                    <p:anim calcmode="lin" valueType="num">
                                      <p:cBhvr>
                                        <p:cTn id="25" dur="1000" fill="hold"/>
                                        <p:tgtEl>
                                          <p:spTgt spid="19149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914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91491">
                                            <p:txEl>
                                              <p:pRg st="2" end="2"/>
                                            </p:txEl>
                                          </p:spTgt>
                                        </p:tgtEl>
                                        <p:attrNameLst>
                                          <p:attrName>style.visibility</p:attrName>
                                        </p:attrNameLst>
                                      </p:cBhvr>
                                      <p:to>
                                        <p:strVal val="visible"/>
                                      </p:to>
                                    </p:set>
                                    <p:animEffect transition="in" filter="fade">
                                      <p:cBhvr>
                                        <p:cTn id="31" dur="1000"/>
                                        <p:tgtEl>
                                          <p:spTgt spid="191491">
                                            <p:txEl>
                                              <p:pRg st="2" end="2"/>
                                            </p:txEl>
                                          </p:spTgt>
                                        </p:tgtEl>
                                      </p:cBhvr>
                                    </p:animEffect>
                                    <p:anim calcmode="lin" valueType="num">
                                      <p:cBhvr>
                                        <p:cTn id="32" dur="1000" fill="hold"/>
                                        <p:tgtEl>
                                          <p:spTgt spid="19149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914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91491">
                                            <p:txEl>
                                              <p:pRg st="3" end="3"/>
                                            </p:txEl>
                                          </p:spTgt>
                                        </p:tgtEl>
                                        <p:attrNameLst>
                                          <p:attrName>style.visibility</p:attrName>
                                        </p:attrNameLst>
                                      </p:cBhvr>
                                      <p:to>
                                        <p:strVal val="visible"/>
                                      </p:to>
                                    </p:set>
                                    <p:animEffect transition="in" filter="fade">
                                      <p:cBhvr>
                                        <p:cTn id="38" dur="1000"/>
                                        <p:tgtEl>
                                          <p:spTgt spid="191491">
                                            <p:txEl>
                                              <p:pRg st="3" end="3"/>
                                            </p:txEl>
                                          </p:spTgt>
                                        </p:tgtEl>
                                      </p:cBhvr>
                                    </p:animEffect>
                                    <p:anim calcmode="lin" valueType="num">
                                      <p:cBhvr>
                                        <p:cTn id="39" dur="1000" fill="hold"/>
                                        <p:tgtEl>
                                          <p:spTgt spid="19149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914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91491">
                                            <p:txEl>
                                              <p:pRg st="4" end="4"/>
                                            </p:txEl>
                                          </p:spTgt>
                                        </p:tgtEl>
                                        <p:attrNameLst>
                                          <p:attrName>style.visibility</p:attrName>
                                        </p:attrNameLst>
                                      </p:cBhvr>
                                      <p:to>
                                        <p:strVal val="visible"/>
                                      </p:to>
                                    </p:set>
                                    <p:animEffect transition="in" filter="fade">
                                      <p:cBhvr>
                                        <p:cTn id="45" dur="1000"/>
                                        <p:tgtEl>
                                          <p:spTgt spid="191491">
                                            <p:txEl>
                                              <p:pRg st="4" end="4"/>
                                            </p:txEl>
                                          </p:spTgt>
                                        </p:tgtEl>
                                      </p:cBhvr>
                                    </p:animEffect>
                                    <p:anim calcmode="lin" valueType="num">
                                      <p:cBhvr>
                                        <p:cTn id="46" dur="1000" fill="hold"/>
                                        <p:tgtEl>
                                          <p:spTgt spid="191491">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914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F7DE459-815D-4E66-833F-09E358689ADA}" type="slidenum">
              <a:rPr lang="ar-SA" b="0"/>
              <a:pPr eaLnBrk="1" hangingPunct="1"/>
              <a:t>201</a:t>
            </a:fld>
            <a:endParaRPr lang="en-US" b="0"/>
          </a:p>
        </p:txBody>
      </p:sp>
      <p:sp>
        <p:nvSpPr>
          <p:cNvPr id="203779" name="Rectangle 2"/>
          <p:cNvSpPr>
            <a:spLocks noGrp="1" noChangeArrowheads="1"/>
          </p:cNvSpPr>
          <p:nvPr>
            <p:ph type="title"/>
          </p:nvPr>
        </p:nvSpPr>
        <p:spPr/>
        <p:txBody>
          <a:bodyPr/>
          <a:lstStyle/>
          <a:p>
            <a:pPr eaLnBrk="1" hangingPunct="1"/>
            <a:r>
              <a:rPr lang="fa-IR" altLang="zh-CN" b="1" smtClean="0"/>
              <a:t>صورت سود و زیان پیشنهادي</a:t>
            </a:r>
            <a:endParaRPr lang="en-US" smtClean="0"/>
          </a:p>
        </p:txBody>
      </p:sp>
      <p:sp>
        <p:nvSpPr>
          <p:cNvPr id="192515" name="Rectangle 3"/>
          <p:cNvSpPr>
            <a:spLocks noGrp="1" noChangeArrowheads="1"/>
          </p:cNvSpPr>
          <p:nvPr>
            <p:ph type="body" idx="1"/>
          </p:nvPr>
        </p:nvSpPr>
        <p:spPr/>
        <p:txBody>
          <a:bodyPr/>
          <a:lstStyle/>
          <a:p>
            <a:pPr eaLnBrk="1" hangingPunct="1">
              <a:lnSpc>
                <a:spcPct val="200000"/>
              </a:lnSpc>
              <a:buFontTx/>
              <a:buNone/>
            </a:pPr>
            <a:r>
              <a:rPr lang="fa-IR" altLang="zh-CN" smtClean="0"/>
              <a:t>برنامه‌های کاری به مدیران محصول اجازه می دهد تا بودجه های پشتیبانی کننده ای را با استفاده از مقدار فروش هزینه ها و نیز سود پیشنهادی که همگی حالت بر آوردی و تقریبی دارند،تنظیم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Scale>
                                      <p:cBhvr>
                                        <p:cTn id="7" dur="1000" decel="50000" fill="hold">
                                          <p:stCondLst>
                                            <p:cond delay="0"/>
                                          </p:stCondLst>
                                        </p:cTn>
                                        <p:tgtEl>
                                          <p:spTgt spid="19251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2515">
                                            <p:txEl>
                                              <p:pRg st="0" end="0"/>
                                            </p:txEl>
                                          </p:spTgt>
                                        </p:tgtEl>
                                        <p:attrNameLst>
                                          <p:attrName>ppt_x</p:attrName>
                                          <p:attrName>ppt_y</p:attrName>
                                        </p:attrNameLst>
                                      </p:cBhvr>
                                    </p:animMotion>
                                    <p:animEffect transition="in" filter="fade">
                                      <p:cBhvr>
                                        <p:cTn id="9" dur="1000"/>
                                        <p:tgtEl>
                                          <p:spTgt spid="192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3DA4637-DCD7-493B-886C-C6C01A56D34B}" type="slidenum">
              <a:rPr lang="ar-SA" b="0"/>
              <a:pPr eaLnBrk="1" hangingPunct="1"/>
              <a:t>202</a:t>
            </a:fld>
            <a:endParaRPr lang="en-US" b="0"/>
          </a:p>
        </p:txBody>
      </p:sp>
      <p:sp>
        <p:nvSpPr>
          <p:cNvPr id="204803" name="Rectangle 2"/>
          <p:cNvSpPr>
            <a:spLocks noGrp="1" noChangeArrowheads="1"/>
          </p:cNvSpPr>
          <p:nvPr>
            <p:ph type="title"/>
          </p:nvPr>
        </p:nvSpPr>
        <p:spPr/>
        <p:txBody>
          <a:bodyPr/>
          <a:lstStyle/>
          <a:p>
            <a:pPr eaLnBrk="1" hangingPunct="1"/>
            <a:r>
              <a:rPr lang="fa-IR" altLang="zh-CN" b="1" smtClean="0"/>
              <a:t>کنترل</a:t>
            </a:r>
            <a:endParaRPr lang="en-US" smtClean="0"/>
          </a:p>
        </p:txBody>
      </p:sp>
      <p:sp>
        <p:nvSpPr>
          <p:cNvPr id="193539" name="Rectangle 3"/>
          <p:cNvSpPr>
            <a:spLocks noGrp="1" noChangeArrowheads="1"/>
          </p:cNvSpPr>
          <p:nvPr>
            <p:ph type="body" idx="1"/>
          </p:nvPr>
        </p:nvSpPr>
        <p:spPr/>
        <p:txBody>
          <a:bodyPr/>
          <a:lstStyle/>
          <a:p>
            <a:pPr eaLnBrk="1" hangingPunct="1">
              <a:lnSpc>
                <a:spcPct val="200000"/>
              </a:lnSpc>
              <a:buFontTx/>
              <a:buNone/>
            </a:pPr>
            <a:r>
              <a:rPr lang="fa-IR" altLang="zh-CN" sz="2800" smtClean="0"/>
              <a:t>آخرین بخش نیز که کنترل نام دارد،بیانگر تدابیری است که باعث جلوگیری از خطا و انحراف برنامه تدوین شده می گردد.برای مثال اهداف و بودجه تعیین شده به همراه نتایج حاصله در پایان هر ماه یا پایان هر فصل توسط مدیر عالیه بخش مربوطه مورد مطالعه و بررسی قرار می گیرد.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93539">
                                            <p:txEl>
                                              <p:pRg st="0" end="0"/>
                                            </p:txEl>
                                          </p:spTgt>
                                        </p:tgtEl>
                                        <p:attrNameLst>
                                          <p:attrName>ppt_x</p:attrName>
                                        </p:attrNameLst>
                                      </p:cBhvr>
                                    </p:anim>
                                    <p:anim from="0" to="-1.0" calcmode="lin" valueType="num">
                                      <p:cBhvr>
                                        <p:cTn id="8" dur="200" decel="50000" autoRev="1" fill="hold">
                                          <p:stCondLst>
                                            <p:cond delay="600"/>
                                          </p:stCondLst>
                                        </p:cTn>
                                        <p:tgtEl>
                                          <p:spTgt spid="193539">
                                            <p:txEl>
                                              <p:pRg st="0" end="0"/>
                                            </p:txEl>
                                          </p:spTgt>
                                        </p:tgtEl>
                                        <p:attrNameLst>
                                          <p:attrName>xshear</p:attrName>
                                        </p:attrNameLst>
                                      </p:cBhvr>
                                    </p:anim>
                                    <p:animScale>
                                      <p:cBhvr>
                                        <p:cTn id="9" dur="200" decel="100000" autoRev="1" fill="hold">
                                          <p:stCondLst>
                                            <p:cond delay="600"/>
                                          </p:stCondLst>
                                        </p:cTn>
                                        <p:tgtEl>
                                          <p:spTgt spid="193539">
                                            <p:txEl>
                                              <p:pRg st="0" end="0"/>
                                            </p:txEl>
                                          </p:spTgt>
                                        </p:tgtEl>
                                      </p:cBhvr>
                                      <p:from x="100000" y="100000"/>
                                      <p:to x="80000" y="100000"/>
                                    </p:animScale>
                                    <p:anim by="(#ppt_h/3+#ppt_w*0.1)" calcmode="lin" valueType="num">
                                      <p:cBhvr additive="sum">
                                        <p:cTn id="10" dur="200" decel="100000" autoRev="1" fill="hold">
                                          <p:stCondLst>
                                            <p:cond delay="600"/>
                                          </p:stCondLst>
                                        </p:cTn>
                                        <p:tgtEl>
                                          <p:spTgt spid="193539">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4A8B027-369F-4EA6-BC53-2CBB7985444D}" type="slidenum">
              <a:rPr lang="ar-SA" b="0"/>
              <a:pPr eaLnBrk="1" hangingPunct="1"/>
              <a:t>203</a:t>
            </a:fld>
            <a:endParaRPr lang="en-US" b="0"/>
          </a:p>
        </p:txBody>
      </p:sp>
      <p:sp>
        <p:nvSpPr>
          <p:cNvPr id="194562" name="Rectangle 2"/>
          <p:cNvSpPr>
            <a:spLocks noGrp="1" noChangeArrowheads="1"/>
          </p:cNvSpPr>
          <p:nvPr>
            <p:ph type="title"/>
          </p:nvPr>
        </p:nvSpPr>
        <p:spPr/>
        <p:txBody>
          <a:bodyPr/>
          <a:lstStyle/>
          <a:p>
            <a:pPr eaLnBrk="1" hangingPunct="1"/>
            <a:r>
              <a:rPr lang="fa-IR" altLang="zh-CN" b="1" smtClean="0"/>
              <a:t>دلایل ناکافی در پیاده کردن برنامه</a:t>
            </a:r>
            <a:endParaRPr lang="en-US" b="1" smtClean="0"/>
          </a:p>
        </p:txBody>
      </p:sp>
      <p:sp>
        <p:nvSpPr>
          <p:cNvPr id="194563"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علل و عوامل عمده ای که کار پیاده کردن برنامه بازاریابی را با مشکل مواجه می سازند، عبارتند از:</a:t>
            </a:r>
          </a:p>
          <a:p>
            <a:pPr eaLnBrk="1" hangingPunct="1">
              <a:buFontTx/>
              <a:buNone/>
            </a:pPr>
            <a:endParaRPr lang="fa-IR" altLang="zh-CN" smtClean="0">
              <a:solidFill>
                <a:srgbClr val="CC3300"/>
              </a:solidFill>
            </a:endParaRPr>
          </a:p>
          <a:p>
            <a:pPr marL="1466850" lvl="2" indent="-457200" eaLnBrk="1" hangingPunct="1">
              <a:lnSpc>
                <a:spcPct val="150000"/>
              </a:lnSpc>
              <a:buFontTx/>
              <a:buBlip>
                <a:blip r:embed="rId2"/>
              </a:buBlip>
            </a:pPr>
            <a:r>
              <a:rPr lang="fa-IR" altLang="zh-CN" smtClean="0"/>
              <a:t>دخالت کمتر مدیران مسئول اجرایی</a:t>
            </a:r>
          </a:p>
          <a:p>
            <a:pPr marL="1466850" lvl="2" indent="-457200" eaLnBrk="1" hangingPunct="1">
              <a:lnSpc>
                <a:spcPct val="150000"/>
              </a:lnSpc>
              <a:buFontTx/>
              <a:buBlip>
                <a:blip r:embed="rId2"/>
              </a:buBlip>
            </a:pPr>
            <a:r>
              <a:rPr lang="fa-IR" altLang="zh-CN" smtClean="0"/>
              <a:t>اولویت بندی نادرست اهداف به لحاظ زمانی </a:t>
            </a:r>
          </a:p>
          <a:p>
            <a:pPr marL="1466850" lvl="2" indent="-457200" eaLnBrk="1" hangingPunct="1">
              <a:lnSpc>
                <a:spcPct val="150000"/>
              </a:lnSpc>
              <a:buFontTx/>
              <a:buBlip>
                <a:blip r:embed="rId2"/>
              </a:buBlip>
            </a:pPr>
            <a:r>
              <a:rPr lang="fa-IR" altLang="zh-CN" smtClean="0"/>
              <a:t>مقاومتهای طبیعی انسان در مقابل تغییر</a:t>
            </a:r>
          </a:p>
          <a:p>
            <a:pPr marL="1466850" lvl="2" indent="-457200" eaLnBrk="1" hangingPunct="1">
              <a:lnSpc>
                <a:spcPct val="150000"/>
              </a:lnSpc>
              <a:buFontTx/>
              <a:buBlip>
                <a:blip r:embed="rId2"/>
              </a:buBlip>
            </a:pPr>
            <a:r>
              <a:rPr lang="fa-IR" altLang="zh-CN" smtClean="0"/>
              <a:t>عدم وجود برنامه مشخص برای اجرا و پیاده نمودن</a:t>
            </a:r>
            <a:endParaRPr lang="en-US"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94562"/>
                                        </p:tgtEl>
                                        <p:attrNameLst>
                                          <p:attrName>style.visibility</p:attrName>
                                        </p:attrNameLst>
                                      </p:cBhvr>
                                      <p:to>
                                        <p:strVal val="visible"/>
                                      </p:to>
                                    </p:set>
                                    <p:anim calcmode="lin" valueType="num">
                                      <p:cBhvr>
                                        <p:cTn id="7" dur="1000" fill="hold">
                                          <p:stCondLst>
                                            <p:cond delay="0"/>
                                          </p:stCondLst>
                                        </p:cTn>
                                        <p:tgtEl>
                                          <p:spTgt spid="19456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9456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9456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9456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9456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94563">
                                            <p:txEl>
                                              <p:pRg st="0" end="0"/>
                                            </p:txEl>
                                          </p:spTgt>
                                        </p:tgtEl>
                                        <p:attrNameLst>
                                          <p:attrName>style.visibility</p:attrName>
                                        </p:attrNameLst>
                                      </p:cBhvr>
                                      <p:to>
                                        <p:strVal val="visible"/>
                                      </p:to>
                                    </p:set>
                                    <p:anim calcmode="lin" valueType="num">
                                      <p:cBhvr>
                                        <p:cTn id="16" dur="500" fill="hold"/>
                                        <p:tgtEl>
                                          <p:spTgt spid="19456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9456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9456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9456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94563">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194563">
                                            <p:txEl>
                                              <p:pRg st="2" end="2"/>
                                            </p:txEl>
                                          </p:spTgt>
                                        </p:tgtEl>
                                        <p:attrNameLst>
                                          <p:attrName>style.visibility</p:attrName>
                                        </p:attrNameLst>
                                      </p:cBhvr>
                                      <p:to>
                                        <p:strVal val="visible"/>
                                      </p:to>
                                    </p:set>
                                    <p:anim calcmode="lin" valueType="num">
                                      <p:cBhvr>
                                        <p:cTn id="23" dur="500" fill="hold"/>
                                        <p:tgtEl>
                                          <p:spTgt spid="19456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19456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19456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19456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194563">
                                            <p:txEl>
                                              <p:pRg st="2" end="2"/>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194563">
                                            <p:txEl>
                                              <p:pRg st="3" end="3"/>
                                            </p:txEl>
                                          </p:spTgt>
                                        </p:tgtEl>
                                        <p:attrNameLst>
                                          <p:attrName>style.visibility</p:attrName>
                                        </p:attrNameLst>
                                      </p:cBhvr>
                                      <p:to>
                                        <p:strVal val="visible"/>
                                      </p:to>
                                    </p:set>
                                    <p:anim calcmode="lin" valueType="num">
                                      <p:cBhvr>
                                        <p:cTn id="30" dur="500" fill="hold"/>
                                        <p:tgtEl>
                                          <p:spTgt spid="194563">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194563">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194563">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194563">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194563">
                                            <p:txEl>
                                              <p:pRg st="3" end="3"/>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194563">
                                            <p:txEl>
                                              <p:pRg st="4" end="4"/>
                                            </p:txEl>
                                          </p:spTgt>
                                        </p:tgtEl>
                                        <p:attrNameLst>
                                          <p:attrName>style.visibility</p:attrName>
                                        </p:attrNameLst>
                                      </p:cBhvr>
                                      <p:to>
                                        <p:strVal val="visible"/>
                                      </p:to>
                                    </p:set>
                                    <p:anim calcmode="lin" valueType="num">
                                      <p:cBhvr>
                                        <p:cTn id="37" dur="500" fill="hold"/>
                                        <p:tgtEl>
                                          <p:spTgt spid="194563">
                                            <p:txEl>
                                              <p:pRg st="4" end="4"/>
                                            </p:txEl>
                                          </p:spTgt>
                                        </p:tgtEl>
                                        <p:attrNameLst>
                                          <p:attrName>ppt_w</p:attrName>
                                        </p:attrNameLst>
                                      </p:cBhvr>
                                      <p:tavLst>
                                        <p:tav tm="0">
                                          <p:val>
                                            <p:strVal val="#ppt_w*0.05"/>
                                          </p:val>
                                        </p:tav>
                                        <p:tav tm="100000">
                                          <p:val>
                                            <p:strVal val="#ppt_w"/>
                                          </p:val>
                                        </p:tav>
                                      </p:tavLst>
                                    </p:anim>
                                    <p:anim calcmode="lin" valueType="num">
                                      <p:cBhvr>
                                        <p:cTn id="38" dur="500" fill="hold"/>
                                        <p:tgtEl>
                                          <p:spTgt spid="194563">
                                            <p:txEl>
                                              <p:pRg st="4" end="4"/>
                                            </p:txEl>
                                          </p:spTgt>
                                        </p:tgtEl>
                                        <p:attrNameLst>
                                          <p:attrName>ppt_h</p:attrName>
                                        </p:attrNameLst>
                                      </p:cBhvr>
                                      <p:tavLst>
                                        <p:tav tm="0">
                                          <p:val>
                                            <p:strVal val="#ppt_h"/>
                                          </p:val>
                                        </p:tav>
                                        <p:tav tm="100000">
                                          <p:val>
                                            <p:strVal val="#ppt_h"/>
                                          </p:val>
                                        </p:tav>
                                      </p:tavLst>
                                    </p:anim>
                                    <p:anim calcmode="lin" valueType="num">
                                      <p:cBhvr>
                                        <p:cTn id="39" dur="500" fill="hold"/>
                                        <p:tgtEl>
                                          <p:spTgt spid="194563">
                                            <p:txEl>
                                              <p:pRg st="4" end="4"/>
                                            </p:txEl>
                                          </p:spTgt>
                                        </p:tgtEl>
                                        <p:attrNameLst>
                                          <p:attrName>ppt_x</p:attrName>
                                        </p:attrNameLst>
                                      </p:cBhvr>
                                      <p:tavLst>
                                        <p:tav tm="0">
                                          <p:val>
                                            <p:strVal val="#ppt_x-.2"/>
                                          </p:val>
                                        </p:tav>
                                        <p:tav tm="100000">
                                          <p:val>
                                            <p:strVal val="#ppt_x"/>
                                          </p:val>
                                        </p:tav>
                                      </p:tavLst>
                                    </p:anim>
                                    <p:anim calcmode="lin" valueType="num">
                                      <p:cBhvr>
                                        <p:cTn id="40" dur="500" fill="hold"/>
                                        <p:tgtEl>
                                          <p:spTgt spid="194563">
                                            <p:txEl>
                                              <p:pRg st="4" end="4"/>
                                            </p:txEl>
                                          </p:spTgt>
                                        </p:tgtEl>
                                        <p:attrNameLst>
                                          <p:attrName>ppt_y</p:attrName>
                                        </p:attrNameLst>
                                      </p:cBhvr>
                                      <p:tavLst>
                                        <p:tav tm="0">
                                          <p:val>
                                            <p:strVal val="#ppt_y"/>
                                          </p:val>
                                        </p:tav>
                                        <p:tav tm="100000">
                                          <p:val>
                                            <p:strVal val="#ppt_y"/>
                                          </p:val>
                                        </p:tav>
                                      </p:tavLst>
                                    </p:anim>
                                    <p:animEffect transition="in" filter="fade">
                                      <p:cBhvr>
                                        <p:cTn id="41" dur="500"/>
                                        <p:tgtEl>
                                          <p:spTgt spid="194563">
                                            <p:txEl>
                                              <p:pRg st="4" end="4"/>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194563">
                                            <p:txEl>
                                              <p:pRg st="5" end="5"/>
                                            </p:txEl>
                                          </p:spTgt>
                                        </p:tgtEl>
                                        <p:attrNameLst>
                                          <p:attrName>style.visibility</p:attrName>
                                        </p:attrNameLst>
                                      </p:cBhvr>
                                      <p:to>
                                        <p:strVal val="visible"/>
                                      </p:to>
                                    </p:set>
                                    <p:anim calcmode="lin" valueType="num">
                                      <p:cBhvr>
                                        <p:cTn id="44" dur="500" fill="hold"/>
                                        <p:tgtEl>
                                          <p:spTgt spid="194563">
                                            <p:txEl>
                                              <p:pRg st="5" end="5"/>
                                            </p:txEl>
                                          </p:spTgt>
                                        </p:tgtEl>
                                        <p:attrNameLst>
                                          <p:attrName>ppt_w</p:attrName>
                                        </p:attrNameLst>
                                      </p:cBhvr>
                                      <p:tavLst>
                                        <p:tav tm="0">
                                          <p:val>
                                            <p:strVal val="#ppt_w*0.05"/>
                                          </p:val>
                                        </p:tav>
                                        <p:tav tm="100000">
                                          <p:val>
                                            <p:strVal val="#ppt_w"/>
                                          </p:val>
                                        </p:tav>
                                      </p:tavLst>
                                    </p:anim>
                                    <p:anim calcmode="lin" valueType="num">
                                      <p:cBhvr>
                                        <p:cTn id="45" dur="500" fill="hold"/>
                                        <p:tgtEl>
                                          <p:spTgt spid="194563">
                                            <p:txEl>
                                              <p:pRg st="5" end="5"/>
                                            </p:txEl>
                                          </p:spTgt>
                                        </p:tgtEl>
                                        <p:attrNameLst>
                                          <p:attrName>ppt_h</p:attrName>
                                        </p:attrNameLst>
                                      </p:cBhvr>
                                      <p:tavLst>
                                        <p:tav tm="0">
                                          <p:val>
                                            <p:strVal val="#ppt_h"/>
                                          </p:val>
                                        </p:tav>
                                        <p:tav tm="100000">
                                          <p:val>
                                            <p:strVal val="#ppt_h"/>
                                          </p:val>
                                        </p:tav>
                                      </p:tavLst>
                                    </p:anim>
                                    <p:anim calcmode="lin" valueType="num">
                                      <p:cBhvr>
                                        <p:cTn id="46" dur="500" fill="hold"/>
                                        <p:tgtEl>
                                          <p:spTgt spid="194563">
                                            <p:txEl>
                                              <p:pRg st="5" end="5"/>
                                            </p:txEl>
                                          </p:spTgt>
                                        </p:tgtEl>
                                        <p:attrNameLst>
                                          <p:attrName>ppt_x</p:attrName>
                                        </p:attrNameLst>
                                      </p:cBhvr>
                                      <p:tavLst>
                                        <p:tav tm="0">
                                          <p:val>
                                            <p:strVal val="#ppt_x-.2"/>
                                          </p:val>
                                        </p:tav>
                                        <p:tav tm="100000">
                                          <p:val>
                                            <p:strVal val="#ppt_x"/>
                                          </p:val>
                                        </p:tav>
                                      </p:tavLst>
                                    </p:anim>
                                    <p:anim calcmode="lin" valueType="num">
                                      <p:cBhvr>
                                        <p:cTn id="47" dur="500" fill="hold"/>
                                        <p:tgtEl>
                                          <p:spTgt spid="194563">
                                            <p:txEl>
                                              <p:pRg st="5" end="5"/>
                                            </p:txEl>
                                          </p:spTgt>
                                        </p:tgtEl>
                                        <p:attrNameLst>
                                          <p:attrName>ppt_y</p:attrName>
                                        </p:attrNameLst>
                                      </p:cBhvr>
                                      <p:tavLst>
                                        <p:tav tm="0">
                                          <p:val>
                                            <p:strVal val="#ppt_y"/>
                                          </p:val>
                                        </p:tav>
                                        <p:tav tm="100000">
                                          <p:val>
                                            <p:strVal val="#ppt_y"/>
                                          </p:val>
                                        </p:tav>
                                      </p:tavLst>
                                    </p:anim>
                                    <p:animEffect transition="in" filter="fade">
                                      <p:cBhvr>
                                        <p:cTn id="48" dur="500"/>
                                        <p:tgtEl>
                                          <p:spTgt spid="194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63" grpId="0" build="p"/>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2A280C9-EED2-4212-BFCB-C1B5680B4E9D}" type="slidenum">
              <a:rPr lang="ar-SA" b="0"/>
              <a:pPr eaLnBrk="1" hangingPunct="1"/>
              <a:t>204</a:t>
            </a:fld>
            <a:endParaRPr lang="en-US" b="0"/>
          </a:p>
        </p:txBody>
      </p:sp>
      <p:sp>
        <p:nvSpPr>
          <p:cNvPr id="195586" name="Rectangle 2"/>
          <p:cNvSpPr>
            <a:spLocks noGrp="1" noChangeArrowheads="1"/>
          </p:cNvSpPr>
          <p:nvPr>
            <p:ph type="title"/>
          </p:nvPr>
        </p:nvSpPr>
        <p:spPr/>
        <p:txBody>
          <a:bodyPr/>
          <a:lstStyle/>
          <a:p>
            <a:pPr eaLnBrk="1" hangingPunct="1"/>
            <a:r>
              <a:rPr lang="fa-IR" altLang="zh-CN" smtClean="0"/>
              <a:t>عوامل مبین و مشخص کننده</a:t>
            </a:r>
            <a:endParaRPr lang="en-US" smtClean="0"/>
          </a:p>
        </p:txBody>
      </p:sp>
      <p:sp>
        <p:nvSpPr>
          <p:cNvPr id="195587" name="Rectangle 3"/>
          <p:cNvSpPr>
            <a:spLocks noGrp="1" noChangeArrowheads="1"/>
          </p:cNvSpPr>
          <p:nvPr>
            <p:ph type="body" idx="1"/>
          </p:nvPr>
        </p:nvSpPr>
        <p:spPr/>
        <p:txBody>
          <a:bodyPr/>
          <a:lstStyle/>
          <a:p>
            <a:pPr eaLnBrk="1" hangingPunct="1">
              <a:lnSpc>
                <a:spcPct val="150000"/>
              </a:lnSpc>
              <a:buFontTx/>
              <a:buBlip>
                <a:blip r:embed="rId2"/>
              </a:buBlip>
            </a:pPr>
            <a:r>
              <a:rPr lang="fa-IR" altLang="zh-CN" smtClean="0"/>
              <a:t>گذرا و موقتی بودن</a:t>
            </a:r>
          </a:p>
          <a:p>
            <a:pPr eaLnBrk="1" hangingPunct="1">
              <a:lnSpc>
                <a:spcPct val="150000"/>
              </a:lnSpc>
              <a:buFontTx/>
              <a:buBlip>
                <a:blip r:embed="rId2"/>
              </a:buBlip>
            </a:pPr>
            <a:r>
              <a:rPr lang="fa-IR" altLang="zh-CN" smtClean="0"/>
              <a:t>تأثیر پذیری از طرز تفکرات عرضه کنندگان</a:t>
            </a:r>
          </a:p>
          <a:p>
            <a:pPr eaLnBrk="1" hangingPunct="1">
              <a:lnSpc>
                <a:spcPct val="150000"/>
              </a:lnSpc>
              <a:buFontTx/>
              <a:buBlip>
                <a:blip r:embed="rId2"/>
              </a:buBlip>
            </a:pPr>
            <a:r>
              <a:rPr lang="fa-IR" altLang="zh-CN" smtClean="0"/>
              <a:t>غیر قابل ذخیره بودن</a:t>
            </a:r>
          </a:p>
          <a:p>
            <a:pPr eaLnBrk="1" hangingPunct="1">
              <a:lnSpc>
                <a:spcPct val="150000"/>
              </a:lnSpc>
              <a:buFontTx/>
              <a:buBlip>
                <a:blip r:embed="rId2"/>
              </a:buBlip>
            </a:pPr>
            <a:r>
              <a:rPr lang="fa-IR" altLang="zh-CN" smtClean="0"/>
              <a:t>قابلیت استاندارد کمتر</a:t>
            </a:r>
          </a:p>
          <a:p>
            <a:pPr eaLnBrk="1" hangingPunct="1">
              <a:lnSpc>
                <a:spcPct val="150000"/>
              </a:lnSpc>
              <a:buFontTx/>
              <a:buBlip>
                <a:blip r:embed="rId2"/>
              </a:buBlip>
            </a:pPr>
            <a:r>
              <a:rPr lang="fa-IR" altLang="zh-CN" smtClean="0"/>
              <a:t>تأثیر پذیری از سایر مشتریان </a:t>
            </a:r>
            <a:endParaRPr lang="en-US"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500" fill="hold"/>
                                        <p:tgtEl>
                                          <p:spTgt spid="19558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9558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9558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9558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195586"/>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195587">
                                            <p:txEl>
                                              <p:pRg st="0" end="0"/>
                                            </p:txEl>
                                          </p:spTgt>
                                        </p:tgtEl>
                                        <p:attrNameLst>
                                          <p:attrName>style.visibility</p:attrName>
                                        </p:attrNameLst>
                                      </p:cBhvr>
                                      <p:to>
                                        <p:strVal val="visible"/>
                                      </p:to>
                                    </p:set>
                                    <p:anim calcmode="lin" valueType="num">
                                      <p:cBhvr>
                                        <p:cTn id="17" dur="500" fill="hold"/>
                                        <p:tgtEl>
                                          <p:spTgt spid="19558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95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95587">
                                            <p:txEl>
                                              <p:pRg st="1" end="1"/>
                                            </p:txEl>
                                          </p:spTgt>
                                        </p:tgtEl>
                                        <p:attrNameLst>
                                          <p:attrName>style.visibility</p:attrName>
                                        </p:attrNameLst>
                                      </p:cBhvr>
                                      <p:to>
                                        <p:strVal val="visible"/>
                                      </p:to>
                                    </p:set>
                                    <p:anim calcmode="lin" valueType="num">
                                      <p:cBhvr>
                                        <p:cTn id="23" dur="500" fill="hold"/>
                                        <p:tgtEl>
                                          <p:spTgt spid="19558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955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95587">
                                            <p:txEl>
                                              <p:pRg st="2" end="2"/>
                                            </p:txEl>
                                          </p:spTgt>
                                        </p:tgtEl>
                                        <p:attrNameLst>
                                          <p:attrName>style.visibility</p:attrName>
                                        </p:attrNameLst>
                                      </p:cBhvr>
                                      <p:to>
                                        <p:strVal val="visible"/>
                                      </p:to>
                                    </p:set>
                                    <p:anim calcmode="lin" valueType="num">
                                      <p:cBhvr>
                                        <p:cTn id="29" dur="500" fill="hold"/>
                                        <p:tgtEl>
                                          <p:spTgt spid="195587">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955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95587">
                                            <p:txEl>
                                              <p:pRg st="3" end="3"/>
                                            </p:txEl>
                                          </p:spTgt>
                                        </p:tgtEl>
                                        <p:attrNameLst>
                                          <p:attrName>style.visibility</p:attrName>
                                        </p:attrNameLst>
                                      </p:cBhvr>
                                      <p:to>
                                        <p:strVal val="visible"/>
                                      </p:to>
                                    </p:set>
                                    <p:anim calcmode="lin" valueType="num">
                                      <p:cBhvr>
                                        <p:cTn id="35" dur="500" fill="hold"/>
                                        <p:tgtEl>
                                          <p:spTgt spid="195587">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955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95587">
                                            <p:txEl>
                                              <p:pRg st="4" end="4"/>
                                            </p:txEl>
                                          </p:spTgt>
                                        </p:tgtEl>
                                        <p:attrNameLst>
                                          <p:attrName>style.visibility</p:attrName>
                                        </p:attrNameLst>
                                      </p:cBhvr>
                                      <p:to>
                                        <p:strVal val="visible"/>
                                      </p:to>
                                    </p:set>
                                    <p:anim calcmode="lin" valueType="num">
                                      <p:cBhvr>
                                        <p:cTn id="41" dur="500" fill="hold"/>
                                        <p:tgtEl>
                                          <p:spTgt spid="195587">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9558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6" grpId="1"/>
      <p:bldP spid="195587" grpId="0" build="p"/>
    </p:bld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7CEA18E-8CC6-4B75-B21E-5AF2FE1FF9EE}" type="slidenum">
              <a:rPr lang="ar-SA" b="0"/>
              <a:pPr eaLnBrk="1" hangingPunct="1"/>
              <a:t>205</a:t>
            </a:fld>
            <a:endParaRPr lang="en-US" b="0"/>
          </a:p>
        </p:txBody>
      </p:sp>
      <p:sp>
        <p:nvSpPr>
          <p:cNvPr id="196610" name="Rectangle 2"/>
          <p:cNvSpPr>
            <a:spLocks noGrp="1" noChangeArrowheads="1"/>
          </p:cNvSpPr>
          <p:nvPr>
            <p:ph type="title"/>
          </p:nvPr>
        </p:nvSpPr>
        <p:spPr/>
        <p:txBody>
          <a:bodyPr/>
          <a:lstStyle/>
          <a:p>
            <a:pPr eaLnBrk="1" hangingPunct="1"/>
            <a:r>
              <a:rPr lang="fa-IR" altLang="zh-CN" smtClean="0"/>
              <a:t>آمیخته های بازاریابی برای خدمات</a:t>
            </a:r>
            <a:endParaRPr lang="en-US" smtClean="0"/>
          </a:p>
        </p:txBody>
      </p:sp>
      <p:sp>
        <p:nvSpPr>
          <p:cNvPr id="207876" name="Rectangle 3"/>
          <p:cNvSpPr>
            <a:spLocks noGrp="1" noChangeArrowheads="1"/>
          </p:cNvSpPr>
          <p:nvPr>
            <p:ph type="body" idx="1"/>
          </p:nvPr>
        </p:nvSpPr>
        <p:spPr/>
        <p:txBody>
          <a:bodyPr/>
          <a:lstStyle/>
          <a:p>
            <a:pPr indent="457200" eaLnBrk="1" hangingPunct="1">
              <a:buFontTx/>
              <a:buNone/>
            </a:pPr>
            <a:endParaRPr lang="fa-IR" smtClean="0"/>
          </a:p>
        </p:txBody>
      </p:sp>
      <p:pic>
        <p:nvPicPr>
          <p:cNvPr id="196612" name="Picture 4" descr="13"/>
          <p:cNvPicPr>
            <a:picLocks noChangeAspect="1" noChangeArrowheads="1"/>
          </p:cNvPicPr>
          <p:nvPr/>
        </p:nvPicPr>
        <p:blipFill>
          <a:blip r:embed="rId2">
            <a:clrChange>
              <a:clrFrom>
                <a:srgbClr val="FFFFFF"/>
              </a:clrFrom>
              <a:clrTo>
                <a:srgbClr val="FFFFFF">
                  <a:alpha val="0"/>
                </a:srgbClr>
              </a:clrTo>
            </a:clrChange>
            <a:lum bright="-24000" contrast="-24000"/>
            <a:extLst>
              <a:ext uri="{28A0092B-C50C-407E-A947-70E740481C1C}">
                <a14:useLocalDpi xmlns:a14="http://schemas.microsoft.com/office/drawing/2010/main" val="0"/>
              </a:ext>
            </a:extLst>
          </a:blip>
          <a:srcRect/>
          <a:stretch>
            <a:fillRect/>
          </a:stretch>
        </p:blipFill>
        <p:spPr bwMode="auto">
          <a:xfrm>
            <a:off x="323850" y="1730375"/>
            <a:ext cx="8208963"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p:cTn id="7" dur="500" fill="hold"/>
                                        <p:tgtEl>
                                          <p:spTgt spid="1966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966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966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9661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196612"/>
                                        </p:tgtEl>
                                        <p:attrNameLst>
                                          <p:attrName>style.visibility</p:attrName>
                                        </p:attrNameLst>
                                      </p:cBhvr>
                                      <p:to>
                                        <p:strVal val="visible"/>
                                      </p:to>
                                    </p:set>
                                    <p:animEffect transition="in" filter="fade">
                                      <p:cBhvr>
                                        <p:cTn id="15" dur="800" decel="100000"/>
                                        <p:tgtEl>
                                          <p:spTgt spid="196612"/>
                                        </p:tgtEl>
                                      </p:cBhvr>
                                    </p:animEffect>
                                    <p:anim calcmode="lin" valueType="num">
                                      <p:cBhvr>
                                        <p:cTn id="16" dur="800" decel="100000" fill="hold"/>
                                        <p:tgtEl>
                                          <p:spTgt spid="196612"/>
                                        </p:tgtEl>
                                        <p:attrNameLst>
                                          <p:attrName>style.rotation</p:attrName>
                                        </p:attrNameLst>
                                      </p:cBhvr>
                                      <p:tavLst>
                                        <p:tav tm="0">
                                          <p:val>
                                            <p:fltVal val="-90"/>
                                          </p:val>
                                        </p:tav>
                                        <p:tav tm="100000">
                                          <p:val>
                                            <p:fltVal val="0"/>
                                          </p:val>
                                        </p:tav>
                                      </p:tavLst>
                                    </p:anim>
                                    <p:anim calcmode="lin" valueType="num">
                                      <p:cBhvr>
                                        <p:cTn id="17" dur="800" decel="100000" fill="hold"/>
                                        <p:tgtEl>
                                          <p:spTgt spid="196612"/>
                                        </p:tgtEl>
                                        <p:attrNameLst>
                                          <p:attrName>ppt_x</p:attrName>
                                        </p:attrNameLst>
                                      </p:cBhvr>
                                      <p:tavLst>
                                        <p:tav tm="0">
                                          <p:val>
                                            <p:strVal val="#ppt_x+0.4"/>
                                          </p:val>
                                        </p:tav>
                                        <p:tav tm="100000">
                                          <p:val>
                                            <p:strVal val="#ppt_x-0.05"/>
                                          </p:val>
                                        </p:tav>
                                      </p:tavLst>
                                    </p:anim>
                                    <p:anim calcmode="lin" valueType="num">
                                      <p:cBhvr>
                                        <p:cTn id="18" dur="800" decel="100000" fill="hold"/>
                                        <p:tgtEl>
                                          <p:spTgt spid="19661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9661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966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712260E-A713-45D1-BD87-846C5EF27C36}" type="slidenum">
              <a:rPr lang="ar-SA" b="0"/>
              <a:pPr eaLnBrk="1" hangingPunct="1"/>
              <a:t>206</a:t>
            </a:fld>
            <a:endParaRPr lang="en-US" b="0"/>
          </a:p>
        </p:txBody>
      </p:sp>
      <p:sp>
        <p:nvSpPr>
          <p:cNvPr id="197634" name="Rectangle 2"/>
          <p:cNvSpPr>
            <a:spLocks noGrp="1" noChangeArrowheads="1"/>
          </p:cNvSpPr>
          <p:nvPr>
            <p:ph type="title"/>
          </p:nvPr>
        </p:nvSpPr>
        <p:spPr/>
        <p:txBody>
          <a:bodyPr/>
          <a:lstStyle/>
          <a:p>
            <a:pPr eaLnBrk="1" hangingPunct="1"/>
            <a:r>
              <a:rPr lang="fa-IR" altLang="zh-CN" smtClean="0"/>
              <a:t>محصول </a:t>
            </a:r>
            <a:endParaRPr lang="en-US" smtClean="0"/>
          </a:p>
        </p:txBody>
      </p:sp>
      <p:sp>
        <p:nvSpPr>
          <p:cNvPr id="197635" name="Rectangle 3"/>
          <p:cNvSpPr>
            <a:spLocks noGrp="1" noChangeArrowheads="1"/>
          </p:cNvSpPr>
          <p:nvPr>
            <p:ph type="body" idx="1"/>
          </p:nvPr>
        </p:nvSpPr>
        <p:spPr/>
        <p:txBody>
          <a:bodyPr/>
          <a:lstStyle/>
          <a:p>
            <a:pPr indent="571500" eaLnBrk="1" hangingPunct="1">
              <a:lnSpc>
                <a:spcPct val="90000"/>
              </a:lnSpc>
              <a:buSzPct val="50000"/>
              <a:buFontTx/>
              <a:buBlip>
                <a:blip r:embed="rId2"/>
              </a:buBlip>
            </a:pPr>
            <a:r>
              <a:rPr lang="fa-IR" altLang="zh-CN" sz="2800" smtClean="0"/>
              <a:t>نام محصول</a:t>
            </a:r>
          </a:p>
          <a:p>
            <a:pPr indent="571500" eaLnBrk="1" hangingPunct="1">
              <a:lnSpc>
                <a:spcPct val="90000"/>
              </a:lnSpc>
              <a:buSzPct val="50000"/>
              <a:buFontTx/>
              <a:buBlip>
                <a:blip r:embed="rId2"/>
              </a:buBlip>
            </a:pPr>
            <a:r>
              <a:rPr lang="fa-IR" altLang="zh-CN" sz="2800" smtClean="0"/>
              <a:t>معروفیت تجاری </a:t>
            </a:r>
          </a:p>
          <a:p>
            <a:pPr indent="571500" eaLnBrk="1" hangingPunct="1">
              <a:lnSpc>
                <a:spcPct val="90000"/>
              </a:lnSpc>
              <a:buSzPct val="50000"/>
              <a:buFontTx/>
              <a:buBlip>
                <a:blip r:embed="rId2"/>
              </a:buBlip>
            </a:pPr>
            <a:r>
              <a:rPr lang="fa-IR" altLang="zh-CN" sz="2800" smtClean="0"/>
              <a:t>کیفیت محصول</a:t>
            </a:r>
          </a:p>
          <a:p>
            <a:pPr indent="571500" eaLnBrk="1" hangingPunct="1">
              <a:lnSpc>
                <a:spcPct val="90000"/>
              </a:lnSpc>
              <a:buSzPct val="50000"/>
              <a:buFontTx/>
              <a:buBlip>
                <a:blip r:embed="rId2"/>
              </a:buBlip>
            </a:pPr>
            <a:r>
              <a:rPr lang="fa-IR" altLang="zh-CN" sz="2800" smtClean="0"/>
              <a:t>شکل، طرح و رنگ</a:t>
            </a:r>
          </a:p>
          <a:p>
            <a:pPr indent="571500" eaLnBrk="1" hangingPunct="1">
              <a:lnSpc>
                <a:spcPct val="90000"/>
              </a:lnSpc>
              <a:buSzPct val="50000"/>
              <a:buFontTx/>
              <a:buBlip>
                <a:blip r:embed="rId2"/>
              </a:buBlip>
            </a:pPr>
            <a:r>
              <a:rPr lang="fa-IR" altLang="zh-CN" sz="2800" smtClean="0"/>
              <a:t>ابعاد و اندازه</a:t>
            </a:r>
          </a:p>
          <a:p>
            <a:pPr indent="571500" eaLnBrk="1" hangingPunct="1">
              <a:lnSpc>
                <a:spcPct val="90000"/>
              </a:lnSpc>
              <a:buSzPct val="50000"/>
              <a:buFontTx/>
              <a:buBlip>
                <a:blip r:embed="rId2"/>
              </a:buBlip>
            </a:pPr>
            <a:r>
              <a:rPr lang="fa-IR" altLang="zh-CN" sz="2800" smtClean="0"/>
              <a:t>شرایط تحویل </a:t>
            </a:r>
          </a:p>
          <a:p>
            <a:pPr indent="571500" eaLnBrk="1" hangingPunct="1">
              <a:lnSpc>
                <a:spcPct val="90000"/>
              </a:lnSpc>
              <a:buSzPct val="50000"/>
              <a:buFontTx/>
              <a:buBlip>
                <a:blip r:embed="rId2"/>
              </a:buBlip>
            </a:pPr>
            <a:r>
              <a:rPr lang="fa-IR" altLang="zh-CN" sz="2800" smtClean="0"/>
              <a:t>تسهیلات خرید</a:t>
            </a:r>
          </a:p>
          <a:p>
            <a:pPr indent="571500" eaLnBrk="1" hangingPunct="1">
              <a:lnSpc>
                <a:spcPct val="90000"/>
              </a:lnSpc>
              <a:buSzPct val="50000"/>
              <a:buFontTx/>
              <a:buBlip>
                <a:blip r:embed="rId2"/>
              </a:buBlip>
            </a:pPr>
            <a:r>
              <a:rPr lang="fa-IR" altLang="zh-CN" sz="2800" smtClean="0"/>
              <a:t>ضمانت و گارانتی </a:t>
            </a:r>
          </a:p>
          <a:p>
            <a:pPr indent="571500" eaLnBrk="1" hangingPunct="1">
              <a:lnSpc>
                <a:spcPct val="90000"/>
              </a:lnSpc>
              <a:buSzPct val="50000"/>
              <a:buFontTx/>
              <a:buBlip>
                <a:blip r:embed="rId2"/>
              </a:buBlip>
            </a:pPr>
            <a:r>
              <a:rPr lang="fa-IR" altLang="zh-CN" sz="2800" smtClean="0"/>
              <a:t>خدمات بعد از فروش</a:t>
            </a: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97634"/>
                                        </p:tgtEl>
                                        <p:attrNameLst>
                                          <p:attrName>style.visibility</p:attrName>
                                        </p:attrNameLst>
                                      </p:cBhvr>
                                      <p:to>
                                        <p:strVal val="visible"/>
                                      </p:to>
                                    </p:set>
                                    <p:anim calcmode="lin" valueType="num">
                                      <p:cBhvr>
                                        <p:cTn id="7" dur="500" fill="hold"/>
                                        <p:tgtEl>
                                          <p:spTgt spid="1976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976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976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9763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97635">
                                            <p:txEl>
                                              <p:pRg st="0" end="0"/>
                                            </p:txEl>
                                          </p:spTgt>
                                        </p:tgtEl>
                                        <p:attrNameLst>
                                          <p:attrName>style.visibility</p:attrName>
                                        </p:attrNameLst>
                                      </p:cBhvr>
                                      <p:to>
                                        <p:strVal val="visible"/>
                                      </p:to>
                                    </p:set>
                                    <p:anim calcmode="lin" valueType="num">
                                      <p:cBhvr>
                                        <p:cTn id="15" dur="500" fill="hold"/>
                                        <p:tgtEl>
                                          <p:spTgt spid="19763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9763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9763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97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97635">
                                            <p:txEl>
                                              <p:pRg st="1" end="1"/>
                                            </p:txEl>
                                          </p:spTgt>
                                        </p:tgtEl>
                                        <p:attrNameLst>
                                          <p:attrName>style.visibility</p:attrName>
                                        </p:attrNameLst>
                                      </p:cBhvr>
                                      <p:to>
                                        <p:strVal val="visible"/>
                                      </p:to>
                                    </p:set>
                                    <p:anim calcmode="lin" valueType="num">
                                      <p:cBhvr>
                                        <p:cTn id="23" dur="500" fill="hold"/>
                                        <p:tgtEl>
                                          <p:spTgt spid="1976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976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976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97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97635">
                                            <p:txEl>
                                              <p:pRg st="2" end="2"/>
                                            </p:txEl>
                                          </p:spTgt>
                                        </p:tgtEl>
                                        <p:attrNameLst>
                                          <p:attrName>style.visibility</p:attrName>
                                        </p:attrNameLst>
                                      </p:cBhvr>
                                      <p:to>
                                        <p:strVal val="visible"/>
                                      </p:to>
                                    </p:set>
                                    <p:anim calcmode="lin" valueType="num">
                                      <p:cBhvr>
                                        <p:cTn id="31" dur="500" fill="hold"/>
                                        <p:tgtEl>
                                          <p:spTgt spid="19763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9763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9763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97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97635">
                                            <p:txEl>
                                              <p:pRg st="3" end="3"/>
                                            </p:txEl>
                                          </p:spTgt>
                                        </p:tgtEl>
                                        <p:attrNameLst>
                                          <p:attrName>style.visibility</p:attrName>
                                        </p:attrNameLst>
                                      </p:cBhvr>
                                      <p:to>
                                        <p:strVal val="visible"/>
                                      </p:to>
                                    </p:set>
                                    <p:anim calcmode="lin" valueType="num">
                                      <p:cBhvr>
                                        <p:cTn id="39" dur="500" fill="hold"/>
                                        <p:tgtEl>
                                          <p:spTgt spid="19763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9763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9763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97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97635">
                                            <p:txEl>
                                              <p:pRg st="4" end="4"/>
                                            </p:txEl>
                                          </p:spTgt>
                                        </p:tgtEl>
                                        <p:attrNameLst>
                                          <p:attrName>style.visibility</p:attrName>
                                        </p:attrNameLst>
                                      </p:cBhvr>
                                      <p:to>
                                        <p:strVal val="visible"/>
                                      </p:to>
                                    </p:set>
                                    <p:anim calcmode="lin" valueType="num">
                                      <p:cBhvr>
                                        <p:cTn id="47" dur="500" fill="hold"/>
                                        <p:tgtEl>
                                          <p:spTgt spid="19763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9763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9763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97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197635">
                                            <p:txEl>
                                              <p:pRg st="5" end="5"/>
                                            </p:txEl>
                                          </p:spTgt>
                                        </p:tgtEl>
                                        <p:attrNameLst>
                                          <p:attrName>style.visibility</p:attrName>
                                        </p:attrNameLst>
                                      </p:cBhvr>
                                      <p:to>
                                        <p:strVal val="visible"/>
                                      </p:to>
                                    </p:set>
                                    <p:anim calcmode="lin" valueType="num">
                                      <p:cBhvr>
                                        <p:cTn id="55" dur="500" fill="hold"/>
                                        <p:tgtEl>
                                          <p:spTgt spid="19763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9763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9763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976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197635">
                                            <p:txEl>
                                              <p:pRg st="6" end="6"/>
                                            </p:txEl>
                                          </p:spTgt>
                                        </p:tgtEl>
                                        <p:attrNameLst>
                                          <p:attrName>style.visibility</p:attrName>
                                        </p:attrNameLst>
                                      </p:cBhvr>
                                      <p:to>
                                        <p:strVal val="visible"/>
                                      </p:to>
                                    </p:set>
                                    <p:anim calcmode="lin" valueType="num">
                                      <p:cBhvr>
                                        <p:cTn id="63" dur="500" fill="hold"/>
                                        <p:tgtEl>
                                          <p:spTgt spid="19763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9763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9763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976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197635">
                                            <p:txEl>
                                              <p:pRg st="7" end="7"/>
                                            </p:txEl>
                                          </p:spTgt>
                                        </p:tgtEl>
                                        <p:attrNameLst>
                                          <p:attrName>style.visibility</p:attrName>
                                        </p:attrNameLst>
                                      </p:cBhvr>
                                      <p:to>
                                        <p:strVal val="visible"/>
                                      </p:to>
                                    </p:set>
                                    <p:anim calcmode="lin" valueType="num">
                                      <p:cBhvr>
                                        <p:cTn id="71" dur="500" fill="hold"/>
                                        <p:tgtEl>
                                          <p:spTgt spid="19763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9763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9763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976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197635">
                                            <p:txEl>
                                              <p:pRg st="8" end="8"/>
                                            </p:txEl>
                                          </p:spTgt>
                                        </p:tgtEl>
                                        <p:attrNameLst>
                                          <p:attrName>style.visibility</p:attrName>
                                        </p:attrNameLst>
                                      </p:cBhvr>
                                      <p:to>
                                        <p:strVal val="visible"/>
                                      </p:to>
                                    </p:set>
                                    <p:anim calcmode="lin" valueType="num">
                                      <p:cBhvr>
                                        <p:cTn id="79" dur="500" fill="hold"/>
                                        <p:tgtEl>
                                          <p:spTgt spid="19763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19763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19763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19763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5" grpId="0" build="p"/>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CA900B1-8344-4F06-9D3A-69A5F21CD9BB}" type="slidenum">
              <a:rPr lang="ar-SA" b="0"/>
              <a:pPr eaLnBrk="1" hangingPunct="1"/>
              <a:t>207</a:t>
            </a:fld>
            <a:endParaRPr lang="en-US" b="0"/>
          </a:p>
        </p:txBody>
      </p:sp>
      <p:sp>
        <p:nvSpPr>
          <p:cNvPr id="198658" name="Rectangle 2"/>
          <p:cNvSpPr>
            <a:spLocks noGrp="1" noChangeArrowheads="1"/>
          </p:cNvSpPr>
          <p:nvPr>
            <p:ph type="title"/>
          </p:nvPr>
        </p:nvSpPr>
        <p:spPr/>
        <p:txBody>
          <a:bodyPr/>
          <a:lstStyle/>
          <a:p>
            <a:pPr eaLnBrk="1" hangingPunct="1"/>
            <a:r>
              <a:rPr lang="fa-IR" altLang="zh-CN" smtClean="0"/>
              <a:t>قیمت</a:t>
            </a:r>
            <a:endParaRPr lang="en-US" smtClean="0"/>
          </a:p>
        </p:txBody>
      </p:sp>
      <p:sp>
        <p:nvSpPr>
          <p:cNvPr id="198659" name="Rectangle 3"/>
          <p:cNvSpPr>
            <a:spLocks noGrp="1" noChangeArrowheads="1"/>
          </p:cNvSpPr>
          <p:nvPr>
            <p:ph type="body" idx="1"/>
          </p:nvPr>
        </p:nvSpPr>
        <p:spPr/>
        <p:txBody>
          <a:bodyPr/>
          <a:lstStyle/>
          <a:p>
            <a:pPr indent="457200" eaLnBrk="1" hangingPunct="1">
              <a:lnSpc>
                <a:spcPct val="90000"/>
              </a:lnSpc>
              <a:buFont typeface="Wingdings" pitchFamily="2" charset="2"/>
              <a:buChar char="ü"/>
            </a:pPr>
            <a:r>
              <a:rPr lang="fa-IR" altLang="zh-CN" smtClean="0"/>
              <a:t>سطح قیمت </a:t>
            </a:r>
          </a:p>
          <a:p>
            <a:pPr indent="457200" eaLnBrk="1" hangingPunct="1">
              <a:lnSpc>
                <a:spcPct val="90000"/>
              </a:lnSpc>
              <a:buFont typeface="Wingdings" pitchFamily="2" charset="2"/>
              <a:buChar char="ü"/>
            </a:pPr>
            <a:r>
              <a:rPr lang="fa-IR" altLang="zh-CN" smtClean="0"/>
              <a:t>میزان تخفیف</a:t>
            </a:r>
          </a:p>
          <a:p>
            <a:pPr indent="457200" eaLnBrk="1" hangingPunct="1">
              <a:lnSpc>
                <a:spcPct val="90000"/>
              </a:lnSpc>
              <a:buFont typeface="Wingdings" pitchFamily="2" charset="2"/>
              <a:buChar char="ü"/>
            </a:pPr>
            <a:r>
              <a:rPr lang="fa-IR" altLang="zh-CN" smtClean="0"/>
              <a:t>میزان کسورات</a:t>
            </a:r>
          </a:p>
          <a:p>
            <a:pPr indent="457200" eaLnBrk="1" hangingPunct="1">
              <a:lnSpc>
                <a:spcPct val="90000"/>
              </a:lnSpc>
              <a:buFont typeface="Wingdings" pitchFamily="2" charset="2"/>
              <a:buChar char="ü"/>
            </a:pPr>
            <a:r>
              <a:rPr lang="fa-IR" altLang="zh-CN" smtClean="0"/>
              <a:t>کار مزدها</a:t>
            </a:r>
          </a:p>
          <a:p>
            <a:pPr indent="457200" eaLnBrk="1" hangingPunct="1">
              <a:lnSpc>
                <a:spcPct val="90000"/>
              </a:lnSpc>
              <a:buFont typeface="Wingdings" pitchFamily="2" charset="2"/>
              <a:buChar char="ü"/>
            </a:pPr>
            <a:r>
              <a:rPr lang="fa-IR" altLang="zh-CN" smtClean="0"/>
              <a:t>شرایط پرداخت</a:t>
            </a:r>
          </a:p>
          <a:p>
            <a:pPr indent="457200" eaLnBrk="1" hangingPunct="1">
              <a:lnSpc>
                <a:spcPct val="90000"/>
              </a:lnSpc>
              <a:buFont typeface="Wingdings" pitchFamily="2" charset="2"/>
              <a:buChar char="ü"/>
            </a:pPr>
            <a:r>
              <a:rPr lang="fa-IR" altLang="zh-CN" smtClean="0"/>
              <a:t>لیست قیمت</a:t>
            </a:r>
          </a:p>
          <a:p>
            <a:pPr indent="457200" eaLnBrk="1" hangingPunct="1">
              <a:lnSpc>
                <a:spcPct val="90000"/>
              </a:lnSpc>
              <a:buFont typeface="Wingdings" pitchFamily="2" charset="2"/>
              <a:buChar char="ü"/>
            </a:pPr>
            <a:r>
              <a:rPr lang="fa-IR" altLang="zh-CN" smtClean="0"/>
              <a:t>انعطاف پذیری</a:t>
            </a:r>
          </a:p>
          <a:p>
            <a:pPr indent="457200" eaLnBrk="1" hangingPunct="1">
              <a:lnSpc>
                <a:spcPct val="90000"/>
              </a:lnSpc>
              <a:buFont typeface="Wingdings" pitchFamily="2" charset="2"/>
              <a:buChar char="ü"/>
            </a:pPr>
            <a:r>
              <a:rPr lang="fa-IR" altLang="zh-CN" smtClean="0"/>
              <a:t>خط مشی قیمت گذاری</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8658"/>
                                        </p:tgtEl>
                                        <p:attrNameLst>
                                          <p:attrName>style.visibility</p:attrName>
                                        </p:attrNameLst>
                                      </p:cBhvr>
                                      <p:to>
                                        <p:strVal val="visible"/>
                                      </p:to>
                                    </p:set>
                                    <p:anim calcmode="lin" valueType="num">
                                      <p:cBhvr>
                                        <p:cTn id="7" dur="500" fill="hold"/>
                                        <p:tgtEl>
                                          <p:spTgt spid="198658"/>
                                        </p:tgtEl>
                                        <p:attrNameLst>
                                          <p:attrName>ppt_w</p:attrName>
                                        </p:attrNameLst>
                                      </p:cBhvr>
                                      <p:tavLst>
                                        <p:tav tm="0">
                                          <p:val>
                                            <p:fltVal val="0"/>
                                          </p:val>
                                        </p:tav>
                                        <p:tav tm="100000">
                                          <p:val>
                                            <p:strVal val="#ppt_w"/>
                                          </p:val>
                                        </p:tav>
                                      </p:tavLst>
                                    </p:anim>
                                    <p:anim calcmode="lin" valueType="num">
                                      <p:cBhvr>
                                        <p:cTn id="8" dur="500" fill="hold"/>
                                        <p:tgtEl>
                                          <p:spTgt spid="1986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8659">
                                            <p:txEl>
                                              <p:pRg st="0" end="0"/>
                                            </p:txEl>
                                          </p:spTgt>
                                        </p:tgtEl>
                                        <p:attrNameLst>
                                          <p:attrName>style.visibility</p:attrName>
                                        </p:attrNameLst>
                                      </p:cBhvr>
                                      <p:to>
                                        <p:strVal val="visible"/>
                                      </p:to>
                                    </p:set>
                                    <p:anim calcmode="lin" valueType="num">
                                      <p:cBhvr>
                                        <p:cTn id="13" dur="500" fill="hold"/>
                                        <p:tgtEl>
                                          <p:spTgt spid="1986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86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8659">
                                            <p:txEl>
                                              <p:pRg st="1" end="1"/>
                                            </p:txEl>
                                          </p:spTgt>
                                        </p:tgtEl>
                                        <p:attrNameLst>
                                          <p:attrName>style.visibility</p:attrName>
                                        </p:attrNameLst>
                                      </p:cBhvr>
                                      <p:to>
                                        <p:strVal val="visible"/>
                                      </p:to>
                                    </p:set>
                                    <p:anim calcmode="lin" valueType="num">
                                      <p:cBhvr>
                                        <p:cTn id="19" dur="500" fill="hold"/>
                                        <p:tgtEl>
                                          <p:spTgt spid="19865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986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8659">
                                            <p:txEl>
                                              <p:pRg st="2" end="2"/>
                                            </p:txEl>
                                          </p:spTgt>
                                        </p:tgtEl>
                                        <p:attrNameLst>
                                          <p:attrName>style.visibility</p:attrName>
                                        </p:attrNameLst>
                                      </p:cBhvr>
                                      <p:to>
                                        <p:strVal val="visible"/>
                                      </p:to>
                                    </p:set>
                                    <p:anim calcmode="lin" valueType="num">
                                      <p:cBhvr>
                                        <p:cTn id="25" dur="500" fill="hold"/>
                                        <p:tgtEl>
                                          <p:spTgt spid="1986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986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98659">
                                            <p:txEl>
                                              <p:pRg st="3" end="3"/>
                                            </p:txEl>
                                          </p:spTgt>
                                        </p:tgtEl>
                                        <p:attrNameLst>
                                          <p:attrName>style.visibility</p:attrName>
                                        </p:attrNameLst>
                                      </p:cBhvr>
                                      <p:to>
                                        <p:strVal val="visible"/>
                                      </p:to>
                                    </p:set>
                                    <p:anim calcmode="lin" valueType="num">
                                      <p:cBhvr>
                                        <p:cTn id="31" dur="500" fill="hold"/>
                                        <p:tgtEl>
                                          <p:spTgt spid="19865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986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98659">
                                            <p:txEl>
                                              <p:pRg st="4" end="4"/>
                                            </p:txEl>
                                          </p:spTgt>
                                        </p:tgtEl>
                                        <p:attrNameLst>
                                          <p:attrName>style.visibility</p:attrName>
                                        </p:attrNameLst>
                                      </p:cBhvr>
                                      <p:to>
                                        <p:strVal val="visible"/>
                                      </p:to>
                                    </p:set>
                                    <p:anim calcmode="lin" valueType="num">
                                      <p:cBhvr>
                                        <p:cTn id="37" dur="500" fill="hold"/>
                                        <p:tgtEl>
                                          <p:spTgt spid="19865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986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98659">
                                            <p:txEl>
                                              <p:pRg st="5" end="5"/>
                                            </p:txEl>
                                          </p:spTgt>
                                        </p:tgtEl>
                                        <p:attrNameLst>
                                          <p:attrName>style.visibility</p:attrName>
                                        </p:attrNameLst>
                                      </p:cBhvr>
                                      <p:to>
                                        <p:strVal val="visible"/>
                                      </p:to>
                                    </p:set>
                                    <p:anim calcmode="lin" valueType="num">
                                      <p:cBhvr>
                                        <p:cTn id="43" dur="500" fill="hold"/>
                                        <p:tgtEl>
                                          <p:spTgt spid="19865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19865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98659">
                                            <p:txEl>
                                              <p:pRg st="6" end="6"/>
                                            </p:txEl>
                                          </p:spTgt>
                                        </p:tgtEl>
                                        <p:attrNameLst>
                                          <p:attrName>style.visibility</p:attrName>
                                        </p:attrNameLst>
                                      </p:cBhvr>
                                      <p:to>
                                        <p:strVal val="visible"/>
                                      </p:to>
                                    </p:set>
                                    <p:anim calcmode="lin" valueType="num">
                                      <p:cBhvr>
                                        <p:cTn id="49" dur="500" fill="hold"/>
                                        <p:tgtEl>
                                          <p:spTgt spid="19865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9865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98659">
                                            <p:txEl>
                                              <p:pRg st="7" end="7"/>
                                            </p:txEl>
                                          </p:spTgt>
                                        </p:tgtEl>
                                        <p:attrNameLst>
                                          <p:attrName>style.visibility</p:attrName>
                                        </p:attrNameLst>
                                      </p:cBhvr>
                                      <p:to>
                                        <p:strVal val="visible"/>
                                      </p:to>
                                    </p:set>
                                    <p:anim calcmode="lin" valueType="num">
                                      <p:cBhvr>
                                        <p:cTn id="55" dur="500" fill="hold"/>
                                        <p:tgtEl>
                                          <p:spTgt spid="198659">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198659">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59" grpId="0" build="p"/>
    </p:bld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8020B8C-F56C-436A-AD10-5AB8B0D012F8}" type="slidenum">
              <a:rPr lang="ar-SA" b="0"/>
              <a:pPr eaLnBrk="1" hangingPunct="1"/>
              <a:t>208</a:t>
            </a:fld>
            <a:endParaRPr lang="en-US" b="0"/>
          </a:p>
        </p:txBody>
      </p:sp>
      <p:sp>
        <p:nvSpPr>
          <p:cNvPr id="199682" name="Rectangle 2"/>
          <p:cNvSpPr>
            <a:spLocks noGrp="1" noChangeArrowheads="1"/>
          </p:cNvSpPr>
          <p:nvPr>
            <p:ph type="title"/>
          </p:nvPr>
        </p:nvSpPr>
        <p:spPr/>
        <p:txBody>
          <a:bodyPr/>
          <a:lstStyle/>
          <a:p>
            <a:pPr eaLnBrk="1" hangingPunct="1"/>
            <a:r>
              <a:rPr lang="fa-IR" altLang="zh-CN" smtClean="0"/>
              <a:t>محل توزیع</a:t>
            </a:r>
            <a:endParaRPr lang="en-US" smtClean="0"/>
          </a:p>
        </p:txBody>
      </p:sp>
      <p:sp>
        <p:nvSpPr>
          <p:cNvPr id="199683" name="Rectangle 3"/>
          <p:cNvSpPr>
            <a:spLocks noGrp="1" noChangeArrowheads="1"/>
          </p:cNvSpPr>
          <p:nvPr>
            <p:ph type="body" idx="1"/>
          </p:nvPr>
        </p:nvSpPr>
        <p:spPr/>
        <p:txBody>
          <a:bodyPr/>
          <a:lstStyle/>
          <a:p>
            <a:pPr indent="406400" eaLnBrk="1" hangingPunct="1">
              <a:buFontTx/>
              <a:buBlip>
                <a:blip r:embed="rId2"/>
              </a:buBlip>
            </a:pPr>
            <a:r>
              <a:rPr lang="fa-IR" altLang="zh-CN" smtClean="0"/>
              <a:t>تعیین محلهای توزیع</a:t>
            </a:r>
          </a:p>
          <a:p>
            <a:pPr indent="406400" eaLnBrk="1" hangingPunct="1">
              <a:buFontTx/>
              <a:buBlip>
                <a:blip r:embed="rId2"/>
              </a:buBlip>
            </a:pPr>
            <a:r>
              <a:rPr lang="fa-IR" altLang="zh-CN" smtClean="0"/>
              <a:t>امکان دسترسی به محل</a:t>
            </a:r>
          </a:p>
          <a:p>
            <a:pPr indent="406400" eaLnBrk="1" hangingPunct="1">
              <a:buFontTx/>
              <a:buBlip>
                <a:blip r:embed="rId2"/>
              </a:buBlip>
            </a:pPr>
            <a:r>
              <a:rPr lang="fa-IR" altLang="zh-CN" smtClean="0"/>
              <a:t>کانالهای توزیع کالا</a:t>
            </a:r>
          </a:p>
          <a:p>
            <a:pPr indent="406400" eaLnBrk="1" hangingPunct="1">
              <a:buFontTx/>
              <a:buBlip>
                <a:blip r:embed="rId2"/>
              </a:buBlip>
            </a:pPr>
            <a:r>
              <a:rPr lang="fa-IR" altLang="zh-CN" smtClean="0"/>
              <a:t>ابزار و وسایل توزیع</a:t>
            </a:r>
          </a:p>
          <a:p>
            <a:pPr indent="406400" eaLnBrk="1" hangingPunct="1">
              <a:buFontTx/>
              <a:buBlip>
                <a:blip r:embed="rId2"/>
              </a:buBlip>
            </a:pPr>
            <a:r>
              <a:rPr lang="fa-IR" altLang="zh-CN" smtClean="0"/>
              <a:t>میزان پوشش توزیع</a:t>
            </a:r>
          </a:p>
          <a:p>
            <a:pPr indent="406400" eaLnBrk="1" hangingPunct="1">
              <a:buFontTx/>
              <a:buBlip>
                <a:blip r:embed="rId2"/>
              </a:buBlip>
            </a:pPr>
            <a:r>
              <a:rPr lang="fa-IR" altLang="zh-CN" smtClean="0"/>
              <a:t>استفاده از واسطه ها</a:t>
            </a:r>
          </a:p>
          <a:p>
            <a:pPr indent="406400" eaLnBrk="1" hangingPunct="1">
              <a:buFontTx/>
              <a:buBlip>
                <a:blip r:embed="rId2"/>
              </a:buBlip>
            </a:pPr>
            <a:r>
              <a:rPr lang="fa-IR" altLang="zh-CN" smtClean="0"/>
              <a:t>کنترل مجاری فروش</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fade">
                                      <p:cBhvr>
                                        <p:cTn id="7" dur="800" decel="100000"/>
                                        <p:tgtEl>
                                          <p:spTgt spid="199682"/>
                                        </p:tgtEl>
                                      </p:cBhvr>
                                    </p:animEffect>
                                    <p:anim calcmode="lin" valueType="num">
                                      <p:cBhvr>
                                        <p:cTn id="8" dur="800" decel="100000" fill="hold"/>
                                        <p:tgtEl>
                                          <p:spTgt spid="199682"/>
                                        </p:tgtEl>
                                        <p:attrNameLst>
                                          <p:attrName>style.rotation</p:attrName>
                                        </p:attrNameLst>
                                      </p:cBhvr>
                                      <p:tavLst>
                                        <p:tav tm="0">
                                          <p:val>
                                            <p:fltVal val="-90"/>
                                          </p:val>
                                        </p:tav>
                                        <p:tav tm="100000">
                                          <p:val>
                                            <p:fltVal val="0"/>
                                          </p:val>
                                        </p:tav>
                                      </p:tavLst>
                                    </p:anim>
                                    <p:anim calcmode="lin" valueType="num">
                                      <p:cBhvr>
                                        <p:cTn id="9" dur="800" decel="100000" fill="hold"/>
                                        <p:tgtEl>
                                          <p:spTgt spid="199682"/>
                                        </p:tgtEl>
                                        <p:attrNameLst>
                                          <p:attrName>ppt_x</p:attrName>
                                        </p:attrNameLst>
                                      </p:cBhvr>
                                      <p:tavLst>
                                        <p:tav tm="0">
                                          <p:val>
                                            <p:strVal val="#ppt_x+0.4"/>
                                          </p:val>
                                        </p:tav>
                                        <p:tav tm="100000">
                                          <p:val>
                                            <p:strVal val="#ppt_x-0.05"/>
                                          </p:val>
                                        </p:tav>
                                      </p:tavLst>
                                    </p:anim>
                                    <p:anim calcmode="lin" valueType="num">
                                      <p:cBhvr>
                                        <p:cTn id="10" dur="800" decel="100000" fill="hold"/>
                                        <p:tgtEl>
                                          <p:spTgt spid="1996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96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968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99683">
                                            <p:txEl>
                                              <p:pRg st="0" end="0"/>
                                            </p:txEl>
                                          </p:spTgt>
                                        </p:tgtEl>
                                        <p:attrNameLst>
                                          <p:attrName>style.visibility</p:attrName>
                                        </p:attrNameLst>
                                      </p:cBhvr>
                                      <p:to>
                                        <p:strVal val="visible"/>
                                      </p:to>
                                    </p:set>
                                    <p:animEffect transition="in" filter="fade">
                                      <p:cBhvr>
                                        <p:cTn id="17" dur="1000"/>
                                        <p:tgtEl>
                                          <p:spTgt spid="199683">
                                            <p:txEl>
                                              <p:pRg st="0" end="0"/>
                                            </p:txEl>
                                          </p:spTgt>
                                        </p:tgtEl>
                                      </p:cBhvr>
                                    </p:animEffect>
                                    <p:anim calcmode="lin" valueType="num">
                                      <p:cBhvr>
                                        <p:cTn id="18" dur="1000" fill="hold"/>
                                        <p:tgtEl>
                                          <p:spTgt spid="19968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96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99683">
                                            <p:txEl>
                                              <p:pRg st="1" end="1"/>
                                            </p:txEl>
                                          </p:spTgt>
                                        </p:tgtEl>
                                        <p:attrNameLst>
                                          <p:attrName>style.visibility</p:attrName>
                                        </p:attrNameLst>
                                      </p:cBhvr>
                                      <p:to>
                                        <p:strVal val="visible"/>
                                      </p:to>
                                    </p:set>
                                    <p:animEffect transition="in" filter="fade">
                                      <p:cBhvr>
                                        <p:cTn id="24" dur="1000"/>
                                        <p:tgtEl>
                                          <p:spTgt spid="199683">
                                            <p:txEl>
                                              <p:pRg st="1" end="1"/>
                                            </p:txEl>
                                          </p:spTgt>
                                        </p:tgtEl>
                                      </p:cBhvr>
                                    </p:animEffect>
                                    <p:anim calcmode="lin" valueType="num">
                                      <p:cBhvr>
                                        <p:cTn id="25" dur="1000" fill="hold"/>
                                        <p:tgtEl>
                                          <p:spTgt spid="19968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996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99683">
                                            <p:txEl>
                                              <p:pRg st="2" end="2"/>
                                            </p:txEl>
                                          </p:spTgt>
                                        </p:tgtEl>
                                        <p:attrNameLst>
                                          <p:attrName>style.visibility</p:attrName>
                                        </p:attrNameLst>
                                      </p:cBhvr>
                                      <p:to>
                                        <p:strVal val="visible"/>
                                      </p:to>
                                    </p:set>
                                    <p:animEffect transition="in" filter="fade">
                                      <p:cBhvr>
                                        <p:cTn id="31" dur="1000"/>
                                        <p:tgtEl>
                                          <p:spTgt spid="199683">
                                            <p:txEl>
                                              <p:pRg st="2" end="2"/>
                                            </p:txEl>
                                          </p:spTgt>
                                        </p:tgtEl>
                                      </p:cBhvr>
                                    </p:animEffect>
                                    <p:anim calcmode="lin" valueType="num">
                                      <p:cBhvr>
                                        <p:cTn id="32" dur="1000" fill="hold"/>
                                        <p:tgtEl>
                                          <p:spTgt spid="19968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996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99683">
                                            <p:txEl>
                                              <p:pRg st="3" end="3"/>
                                            </p:txEl>
                                          </p:spTgt>
                                        </p:tgtEl>
                                        <p:attrNameLst>
                                          <p:attrName>style.visibility</p:attrName>
                                        </p:attrNameLst>
                                      </p:cBhvr>
                                      <p:to>
                                        <p:strVal val="visible"/>
                                      </p:to>
                                    </p:set>
                                    <p:animEffect transition="in" filter="fade">
                                      <p:cBhvr>
                                        <p:cTn id="38" dur="1000"/>
                                        <p:tgtEl>
                                          <p:spTgt spid="199683">
                                            <p:txEl>
                                              <p:pRg st="3" end="3"/>
                                            </p:txEl>
                                          </p:spTgt>
                                        </p:tgtEl>
                                      </p:cBhvr>
                                    </p:animEffect>
                                    <p:anim calcmode="lin" valueType="num">
                                      <p:cBhvr>
                                        <p:cTn id="39" dur="1000" fill="hold"/>
                                        <p:tgtEl>
                                          <p:spTgt spid="19968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996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99683">
                                            <p:txEl>
                                              <p:pRg st="4" end="4"/>
                                            </p:txEl>
                                          </p:spTgt>
                                        </p:tgtEl>
                                        <p:attrNameLst>
                                          <p:attrName>style.visibility</p:attrName>
                                        </p:attrNameLst>
                                      </p:cBhvr>
                                      <p:to>
                                        <p:strVal val="visible"/>
                                      </p:to>
                                    </p:set>
                                    <p:animEffect transition="in" filter="fade">
                                      <p:cBhvr>
                                        <p:cTn id="45" dur="1000"/>
                                        <p:tgtEl>
                                          <p:spTgt spid="199683">
                                            <p:txEl>
                                              <p:pRg st="4" end="4"/>
                                            </p:txEl>
                                          </p:spTgt>
                                        </p:tgtEl>
                                      </p:cBhvr>
                                    </p:animEffect>
                                    <p:anim calcmode="lin" valueType="num">
                                      <p:cBhvr>
                                        <p:cTn id="46" dur="1000" fill="hold"/>
                                        <p:tgtEl>
                                          <p:spTgt spid="19968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996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99683">
                                            <p:txEl>
                                              <p:pRg st="5" end="5"/>
                                            </p:txEl>
                                          </p:spTgt>
                                        </p:tgtEl>
                                        <p:attrNameLst>
                                          <p:attrName>style.visibility</p:attrName>
                                        </p:attrNameLst>
                                      </p:cBhvr>
                                      <p:to>
                                        <p:strVal val="visible"/>
                                      </p:to>
                                    </p:set>
                                    <p:animEffect transition="in" filter="fade">
                                      <p:cBhvr>
                                        <p:cTn id="52" dur="1000"/>
                                        <p:tgtEl>
                                          <p:spTgt spid="199683">
                                            <p:txEl>
                                              <p:pRg st="5" end="5"/>
                                            </p:txEl>
                                          </p:spTgt>
                                        </p:tgtEl>
                                      </p:cBhvr>
                                    </p:animEffect>
                                    <p:anim calcmode="lin" valueType="num">
                                      <p:cBhvr>
                                        <p:cTn id="53" dur="1000" fill="hold"/>
                                        <p:tgtEl>
                                          <p:spTgt spid="19968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996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99683">
                                            <p:txEl>
                                              <p:pRg st="6" end="6"/>
                                            </p:txEl>
                                          </p:spTgt>
                                        </p:tgtEl>
                                        <p:attrNameLst>
                                          <p:attrName>style.visibility</p:attrName>
                                        </p:attrNameLst>
                                      </p:cBhvr>
                                      <p:to>
                                        <p:strVal val="visible"/>
                                      </p:to>
                                    </p:set>
                                    <p:animEffect transition="in" filter="fade">
                                      <p:cBhvr>
                                        <p:cTn id="59" dur="1000"/>
                                        <p:tgtEl>
                                          <p:spTgt spid="199683">
                                            <p:txEl>
                                              <p:pRg st="6" end="6"/>
                                            </p:txEl>
                                          </p:spTgt>
                                        </p:tgtEl>
                                      </p:cBhvr>
                                    </p:animEffect>
                                    <p:anim calcmode="lin" valueType="num">
                                      <p:cBhvr>
                                        <p:cTn id="60" dur="1000" fill="hold"/>
                                        <p:tgtEl>
                                          <p:spTgt spid="19968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1996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3" grpId="0" build="p"/>
    </p:bld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F07E649-D532-4380-9DB2-3747244CE5C9}" type="slidenum">
              <a:rPr lang="ar-SA" b="0"/>
              <a:pPr eaLnBrk="1" hangingPunct="1"/>
              <a:t>209</a:t>
            </a:fld>
            <a:endParaRPr lang="en-US" b="0"/>
          </a:p>
        </p:txBody>
      </p:sp>
      <p:sp>
        <p:nvSpPr>
          <p:cNvPr id="200706" name="Rectangle 2"/>
          <p:cNvSpPr>
            <a:spLocks noGrp="1" noChangeArrowheads="1"/>
          </p:cNvSpPr>
          <p:nvPr>
            <p:ph type="title"/>
          </p:nvPr>
        </p:nvSpPr>
        <p:spPr/>
        <p:txBody>
          <a:bodyPr/>
          <a:lstStyle/>
          <a:p>
            <a:pPr eaLnBrk="1" hangingPunct="1"/>
            <a:r>
              <a:rPr lang="fa-IR" altLang="zh-CN" smtClean="0"/>
              <a:t>پیشرفت</a:t>
            </a:r>
            <a:endParaRPr lang="en-US" smtClean="0"/>
          </a:p>
        </p:txBody>
      </p:sp>
      <p:sp>
        <p:nvSpPr>
          <p:cNvPr id="200707" name="Rectangle 3"/>
          <p:cNvSpPr>
            <a:spLocks noGrp="1" noChangeArrowheads="1"/>
          </p:cNvSpPr>
          <p:nvPr>
            <p:ph type="body" idx="1"/>
          </p:nvPr>
        </p:nvSpPr>
        <p:spPr/>
        <p:txBody>
          <a:bodyPr/>
          <a:lstStyle/>
          <a:p>
            <a:pPr indent="457200" eaLnBrk="1" hangingPunct="1">
              <a:buSzPct val="75000"/>
              <a:buFont typeface="Wingdings" pitchFamily="2" charset="2"/>
              <a:buBlip>
                <a:blip r:embed="rId2"/>
              </a:buBlip>
            </a:pPr>
            <a:r>
              <a:rPr lang="fa-IR" altLang="zh-CN" smtClean="0"/>
              <a:t>تبلیغات</a:t>
            </a:r>
          </a:p>
          <a:p>
            <a:pPr indent="457200" eaLnBrk="1" hangingPunct="1">
              <a:buSzPct val="75000"/>
              <a:buFont typeface="Wingdings" pitchFamily="2" charset="2"/>
              <a:buBlip>
                <a:blip r:embed="rId2"/>
              </a:buBlip>
            </a:pPr>
            <a:r>
              <a:rPr lang="fa-IR" altLang="zh-CN" smtClean="0"/>
              <a:t>فروش شخصی</a:t>
            </a:r>
          </a:p>
          <a:p>
            <a:pPr indent="457200" eaLnBrk="1" hangingPunct="1">
              <a:buSzPct val="75000"/>
              <a:buFont typeface="Wingdings" pitchFamily="2" charset="2"/>
              <a:buBlip>
                <a:blip r:embed="rId2"/>
              </a:buBlip>
            </a:pPr>
            <a:r>
              <a:rPr lang="fa-IR" altLang="zh-CN" smtClean="0"/>
              <a:t>ترویج فروش</a:t>
            </a:r>
          </a:p>
          <a:p>
            <a:pPr indent="457200" eaLnBrk="1" hangingPunct="1">
              <a:buSzPct val="75000"/>
              <a:buFont typeface="Wingdings" pitchFamily="2" charset="2"/>
              <a:buBlip>
                <a:blip r:embed="rId2"/>
              </a:buBlip>
            </a:pPr>
            <a:r>
              <a:rPr lang="fa-IR" altLang="zh-CN" smtClean="0"/>
              <a:t>روابط عمومی</a:t>
            </a:r>
          </a:p>
          <a:p>
            <a:pPr indent="457200" eaLnBrk="1" hangingPunct="1">
              <a:buSzPct val="75000"/>
              <a:buFont typeface="Wingdings" pitchFamily="2" charset="2"/>
              <a:buBlip>
                <a:blip r:embed="rId2"/>
              </a:buBlip>
            </a:pPr>
            <a:r>
              <a:rPr lang="fa-IR" altLang="zh-CN" smtClean="0"/>
              <a:t>انتخاب رسانه تبلیغاتی </a:t>
            </a:r>
          </a:p>
          <a:p>
            <a:pPr indent="457200" eaLnBrk="1" hangingPunct="1">
              <a:buSzPct val="75000"/>
              <a:buFont typeface="Wingdings" pitchFamily="2" charset="2"/>
              <a:buBlip>
                <a:blip r:embed="rId2"/>
              </a:buBlip>
            </a:pPr>
            <a:r>
              <a:rPr lang="fa-IR" altLang="zh-CN" smtClean="0"/>
              <a:t>خط مشی فروش</a:t>
            </a:r>
          </a:p>
          <a:p>
            <a:pPr indent="457200" eaLnBrk="1" hangingPunct="1">
              <a:buSzPct val="75000"/>
              <a:buFont typeface="Wingdings" pitchFamily="2" charset="2"/>
              <a:buBlip>
                <a:blip r:embed="rId2"/>
              </a:buBlip>
            </a:pPr>
            <a:r>
              <a:rPr lang="fa-IR" altLang="zh-CN" smtClean="0"/>
              <a:t>تهیه پیام تبلیغاتی</a:t>
            </a:r>
            <a:endParaRPr lang="en-US"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fade">
                                      <p:cBhvr>
                                        <p:cTn id="7" dur="768" decel="100000"/>
                                        <p:tgtEl>
                                          <p:spTgt spid="200706"/>
                                        </p:tgtEl>
                                      </p:cBhvr>
                                    </p:animEffect>
                                    <p:animScale>
                                      <p:cBhvr>
                                        <p:cTn id="8" dur="768" decel="100000"/>
                                        <p:tgtEl>
                                          <p:spTgt spid="200706"/>
                                        </p:tgtEl>
                                      </p:cBhvr>
                                      <p:from x="10000" y="10000"/>
                                      <p:to x="200000" y="450000"/>
                                    </p:animScale>
                                    <p:animScale>
                                      <p:cBhvr>
                                        <p:cTn id="9" dur="1230" accel="100000" fill="hold">
                                          <p:stCondLst>
                                            <p:cond delay="768"/>
                                          </p:stCondLst>
                                        </p:cTn>
                                        <p:tgtEl>
                                          <p:spTgt spid="200706"/>
                                        </p:tgtEl>
                                      </p:cBhvr>
                                      <p:from x="200000" y="450000"/>
                                      <p:to x="100000" y="100000"/>
                                    </p:animScale>
                                    <p:set>
                                      <p:cBhvr>
                                        <p:cTn id="10" dur="768" fill="hold"/>
                                        <p:tgtEl>
                                          <p:spTgt spid="200706"/>
                                        </p:tgtEl>
                                        <p:attrNameLst>
                                          <p:attrName>ppt_x</p:attrName>
                                        </p:attrNameLst>
                                      </p:cBhvr>
                                      <p:to>
                                        <p:strVal val="(0.5)"/>
                                      </p:to>
                                    </p:set>
                                    <p:anim from="(0.5)" to="(#ppt_x)" calcmode="lin" valueType="num">
                                      <p:cBhvr>
                                        <p:cTn id="11" dur="1230" accel="100000" fill="hold">
                                          <p:stCondLst>
                                            <p:cond delay="768"/>
                                          </p:stCondLst>
                                        </p:cTn>
                                        <p:tgtEl>
                                          <p:spTgt spid="200706"/>
                                        </p:tgtEl>
                                        <p:attrNameLst>
                                          <p:attrName>ppt_x</p:attrName>
                                        </p:attrNameLst>
                                      </p:cBhvr>
                                    </p:anim>
                                    <p:set>
                                      <p:cBhvr>
                                        <p:cTn id="12" dur="768" fill="hold"/>
                                        <p:tgtEl>
                                          <p:spTgt spid="200706"/>
                                        </p:tgtEl>
                                        <p:attrNameLst>
                                          <p:attrName>ppt_y</p:attrName>
                                        </p:attrNameLst>
                                      </p:cBhvr>
                                      <p:to>
                                        <p:strVal val="(#ppt_y+0.4)"/>
                                      </p:to>
                                    </p:set>
                                    <p:anim from="(#ppt_y+0.4)" to="(#ppt_y)" calcmode="lin" valueType="num">
                                      <p:cBhvr>
                                        <p:cTn id="13" dur="1230" accel="100000" fill="hold">
                                          <p:stCondLst>
                                            <p:cond delay="768"/>
                                          </p:stCondLst>
                                        </p:cTn>
                                        <p:tgtEl>
                                          <p:spTgt spid="20070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00707">
                                            <p:txEl>
                                              <p:pRg st="0" end="0"/>
                                            </p:txEl>
                                          </p:spTgt>
                                        </p:tgtEl>
                                        <p:attrNameLst>
                                          <p:attrName>style.visibility</p:attrName>
                                        </p:attrNameLst>
                                      </p:cBhvr>
                                      <p:to>
                                        <p:strVal val="visible"/>
                                      </p:to>
                                    </p:set>
                                    <p:anim calcmode="lin" valueType="num">
                                      <p:cBhvr>
                                        <p:cTn id="18" dur="500" fill="hold"/>
                                        <p:tgtEl>
                                          <p:spTgt spid="20070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0070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0070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00707">
                                            <p:txEl>
                                              <p:pRg st="1" end="1"/>
                                            </p:txEl>
                                          </p:spTgt>
                                        </p:tgtEl>
                                        <p:attrNameLst>
                                          <p:attrName>style.visibility</p:attrName>
                                        </p:attrNameLst>
                                      </p:cBhvr>
                                      <p:to>
                                        <p:strVal val="visible"/>
                                      </p:to>
                                    </p:set>
                                    <p:anim calcmode="lin" valueType="num">
                                      <p:cBhvr>
                                        <p:cTn id="25" dur="500" fill="hold"/>
                                        <p:tgtEl>
                                          <p:spTgt spid="20070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0070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0070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00707">
                                            <p:txEl>
                                              <p:pRg st="2" end="2"/>
                                            </p:txEl>
                                          </p:spTgt>
                                        </p:tgtEl>
                                        <p:attrNameLst>
                                          <p:attrName>style.visibility</p:attrName>
                                        </p:attrNameLst>
                                      </p:cBhvr>
                                      <p:to>
                                        <p:strVal val="visible"/>
                                      </p:to>
                                    </p:set>
                                    <p:anim calcmode="lin" valueType="num">
                                      <p:cBhvr>
                                        <p:cTn id="32" dur="500" fill="hold"/>
                                        <p:tgtEl>
                                          <p:spTgt spid="20070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0070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0070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00707">
                                            <p:txEl>
                                              <p:pRg st="3" end="3"/>
                                            </p:txEl>
                                          </p:spTgt>
                                        </p:tgtEl>
                                        <p:attrNameLst>
                                          <p:attrName>style.visibility</p:attrName>
                                        </p:attrNameLst>
                                      </p:cBhvr>
                                      <p:to>
                                        <p:strVal val="visible"/>
                                      </p:to>
                                    </p:set>
                                    <p:anim calcmode="lin" valueType="num">
                                      <p:cBhvr>
                                        <p:cTn id="39" dur="500" fill="hold"/>
                                        <p:tgtEl>
                                          <p:spTgt spid="20070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0070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00707">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00707">
                                            <p:txEl>
                                              <p:pRg st="4" end="4"/>
                                            </p:txEl>
                                          </p:spTgt>
                                        </p:tgtEl>
                                        <p:attrNameLst>
                                          <p:attrName>style.visibility</p:attrName>
                                        </p:attrNameLst>
                                      </p:cBhvr>
                                      <p:to>
                                        <p:strVal val="visible"/>
                                      </p:to>
                                    </p:set>
                                    <p:anim calcmode="lin" valueType="num">
                                      <p:cBhvr>
                                        <p:cTn id="46" dur="500" fill="hold"/>
                                        <p:tgtEl>
                                          <p:spTgt spid="200707">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00707">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20070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00707">
                                            <p:txEl>
                                              <p:pRg st="5" end="5"/>
                                            </p:txEl>
                                          </p:spTgt>
                                        </p:tgtEl>
                                        <p:attrNameLst>
                                          <p:attrName>style.visibility</p:attrName>
                                        </p:attrNameLst>
                                      </p:cBhvr>
                                      <p:to>
                                        <p:strVal val="visible"/>
                                      </p:to>
                                    </p:set>
                                    <p:anim calcmode="lin" valueType="num">
                                      <p:cBhvr>
                                        <p:cTn id="53" dur="500" fill="hold"/>
                                        <p:tgtEl>
                                          <p:spTgt spid="200707">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00707">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200707">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0707">
                                            <p:txEl>
                                              <p:pRg st="6" end="6"/>
                                            </p:txEl>
                                          </p:spTgt>
                                        </p:tgtEl>
                                        <p:attrNameLst>
                                          <p:attrName>style.visibility</p:attrName>
                                        </p:attrNameLst>
                                      </p:cBhvr>
                                      <p:to>
                                        <p:strVal val="visible"/>
                                      </p:to>
                                    </p:set>
                                    <p:anim calcmode="lin" valueType="num">
                                      <p:cBhvr>
                                        <p:cTn id="60" dur="500" fill="hold"/>
                                        <p:tgtEl>
                                          <p:spTgt spid="200707">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200707">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200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3D81930-0A34-4E65-AA4E-05D8CA113B4A}" type="slidenum">
              <a:rPr lang="ar-SA" b="0"/>
              <a:pPr eaLnBrk="1" hangingPunct="1"/>
              <a:t>21</a:t>
            </a:fld>
            <a:endParaRPr lang="en-US" b="0"/>
          </a:p>
        </p:txBody>
      </p:sp>
      <p:sp>
        <p:nvSpPr>
          <p:cNvPr id="19459" name="Rectangle 2"/>
          <p:cNvSpPr>
            <a:spLocks noGrp="1" noChangeArrowheads="1"/>
          </p:cNvSpPr>
          <p:nvPr>
            <p:ph type="title"/>
          </p:nvPr>
        </p:nvSpPr>
        <p:spPr/>
        <p:txBody>
          <a:bodyPr/>
          <a:lstStyle/>
          <a:p>
            <a:pPr eaLnBrk="1" hangingPunct="1"/>
            <a:r>
              <a:rPr lang="fa-IR" altLang="zh-CN" smtClean="0"/>
              <a:t>مدیریت بازاریابی</a:t>
            </a:r>
            <a:endParaRPr lang="en-US" smtClean="0"/>
          </a:p>
        </p:txBody>
      </p:sp>
      <p:sp>
        <p:nvSpPr>
          <p:cNvPr id="306179" name="Rectangle 3"/>
          <p:cNvSpPr>
            <a:spLocks noGrp="1" noChangeArrowheads="1"/>
          </p:cNvSpPr>
          <p:nvPr>
            <p:ph type="body" idx="1"/>
          </p:nvPr>
        </p:nvSpPr>
        <p:spPr/>
        <p:txBody>
          <a:bodyPr/>
          <a:lstStyle/>
          <a:p>
            <a:pPr eaLnBrk="1" hangingPunct="1">
              <a:lnSpc>
                <a:spcPct val="200000"/>
              </a:lnSpc>
              <a:buFontTx/>
              <a:buNone/>
            </a:pPr>
            <a:r>
              <a:rPr lang="fa-IR" altLang="zh-CN" smtClean="0"/>
              <a:t>عبارت است از تجزیه و تحلیل فرصتها،برنامه ریزی، به کارگیری،اجرا و کنترل برنامه ها با هدف ایجاد و حفظ مبادلات مطلوبیت بازارهای هدف به منظور نیل به اهداف سازمانی.</a:t>
            </a:r>
            <a:endParaRPr lang="en-US" smtClean="0"/>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barn(inHorizontal)">
                                      <p:cBhvr>
                                        <p:cTn id="7" dur="500"/>
                                        <p:tgtEl>
                                          <p:spTgt spid="306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357192F-CF25-4910-8E94-AA22CD01A5ED}" type="slidenum">
              <a:rPr lang="ar-SA" b="0"/>
              <a:pPr eaLnBrk="1" hangingPunct="1"/>
              <a:t>210</a:t>
            </a:fld>
            <a:endParaRPr lang="en-US" b="0"/>
          </a:p>
        </p:txBody>
      </p:sp>
      <p:sp>
        <p:nvSpPr>
          <p:cNvPr id="201730" name="Rectangle 2"/>
          <p:cNvSpPr>
            <a:spLocks noGrp="1" noChangeArrowheads="1"/>
          </p:cNvSpPr>
          <p:nvPr>
            <p:ph type="title"/>
          </p:nvPr>
        </p:nvSpPr>
        <p:spPr/>
        <p:txBody>
          <a:bodyPr/>
          <a:lstStyle/>
          <a:p>
            <a:pPr eaLnBrk="1" hangingPunct="1"/>
            <a:r>
              <a:rPr lang="fa-IR" altLang="zh-CN" smtClean="0"/>
              <a:t>مردم</a:t>
            </a:r>
            <a:endParaRPr lang="en-US" smtClean="0"/>
          </a:p>
        </p:txBody>
      </p:sp>
      <p:sp>
        <p:nvSpPr>
          <p:cNvPr id="201731" name="Rectangle 3"/>
          <p:cNvSpPr>
            <a:spLocks noGrp="1" noChangeArrowheads="1"/>
          </p:cNvSpPr>
          <p:nvPr>
            <p:ph type="body" idx="1"/>
          </p:nvPr>
        </p:nvSpPr>
        <p:spPr/>
        <p:txBody>
          <a:bodyPr/>
          <a:lstStyle/>
          <a:p>
            <a:pPr indent="406400" eaLnBrk="1" hangingPunct="1">
              <a:lnSpc>
                <a:spcPct val="90000"/>
              </a:lnSpc>
              <a:buSzPct val="75000"/>
              <a:buFontTx/>
              <a:buBlip>
                <a:blip r:embed="rId2"/>
              </a:buBlip>
            </a:pPr>
            <a:r>
              <a:rPr lang="fa-IR" altLang="zh-CN" smtClean="0"/>
              <a:t>آموزش کارکنان </a:t>
            </a:r>
          </a:p>
          <a:p>
            <a:pPr indent="406400" eaLnBrk="1" hangingPunct="1">
              <a:lnSpc>
                <a:spcPct val="90000"/>
              </a:lnSpc>
              <a:buSzPct val="75000"/>
              <a:buFontTx/>
              <a:buBlip>
                <a:blip r:embed="rId2"/>
              </a:buBlip>
            </a:pPr>
            <a:r>
              <a:rPr lang="fa-IR" altLang="zh-CN" smtClean="0"/>
              <a:t>بررسی صلاحیت آنها</a:t>
            </a:r>
          </a:p>
          <a:p>
            <a:pPr indent="406400" eaLnBrk="1" hangingPunct="1">
              <a:lnSpc>
                <a:spcPct val="90000"/>
              </a:lnSpc>
              <a:buSzPct val="75000"/>
              <a:buFontTx/>
              <a:buBlip>
                <a:blip r:embed="rId2"/>
              </a:buBlip>
            </a:pPr>
            <a:r>
              <a:rPr lang="fa-IR" altLang="zh-CN" smtClean="0"/>
              <a:t>مشارکت دادن کارکنان</a:t>
            </a:r>
          </a:p>
          <a:p>
            <a:pPr indent="406400" eaLnBrk="1" hangingPunct="1">
              <a:lnSpc>
                <a:spcPct val="90000"/>
              </a:lnSpc>
              <a:buSzPct val="75000"/>
              <a:buFontTx/>
              <a:buBlip>
                <a:blip r:embed="rId2"/>
              </a:buBlip>
            </a:pPr>
            <a:r>
              <a:rPr lang="fa-IR" altLang="zh-CN" smtClean="0"/>
              <a:t>تشویق پرسنل</a:t>
            </a:r>
          </a:p>
          <a:p>
            <a:pPr indent="406400" eaLnBrk="1" hangingPunct="1">
              <a:lnSpc>
                <a:spcPct val="90000"/>
              </a:lnSpc>
              <a:buSzPct val="75000"/>
              <a:buFontTx/>
              <a:buBlip>
                <a:blip r:embed="rId2"/>
              </a:buBlip>
            </a:pPr>
            <a:r>
              <a:rPr lang="fa-IR" altLang="zh-CN" smtClean="0"/>
              <a:t>توجه به ظاهر کارکنان</a:t>
            </a:r>
          </a:p>
          <a:p>
            <a:pPr indent="406400" eaLnBrk="1" hangingPunct="1">
              <a:lnSpc>
                <a:spcPct val="90000"/>
              </a:lnSpc>
              <a:buSzPct val="75000"/>
              <a:buFontTx/>
              <a:buBlip>
                <a:blip r:embed="rId2"/>
              </a:buBlip>
            </a:pPr>
            <a:r>
              <a:rPr lang="fa-IR" altLang="zh-CN" smtClean="0"/>
              <a:t>طرز برخورد آنان </a:t>
            </a:r>
          </a:p>
          <a:p>
            <a:pPr indent="406400" eaLnBrk="1" hangingPunct="1">
              <a:lnSpc>
                <a:spcPct val="90000"/>
              </a:lnSpc>
              <a:buSzPct val="75000"/>
              <a:buFontTx/>
              <a:buBlip>
                <a:blip r:embed="rId2"/>
              </a:buBlip>
            </a:pPr>
            <a:r>
              <a:rPr lang="fa-IR" altLang="zh-CN" smtClean="0"/>
              <a:t>رفتار مشتریان</a:t>
            </a:r>
            <a:endParaRPr lang="en-US" altLang="zh-CN" smtClean="0">
              <a:ea typeface="SimSun" pitchFamily="2" charset="-122"/>
            </a:endParaRPr>
          </a:p>
          <a:p>
            <a:pPr indent="406400" eaLnBrk="1" hangingPunct="1">
              <a:lnSpc>
                <a:spcPct val="90000"/>
              </a:lnSpc>
              <a:buSzPct val="75000"/>
              <a:buFontTx/>
              <a:buBlip>
                <a:blip r:embed="rId2"/>
              </a:buBlip>
            </a:pPr>
            <a:r>
              <a:rPr lang="fa-IR" altLang="zh-CN" smtClean="0"/>
              <a:t>تماس با مشتری</a:t>
            </a:r>
            <a:endParaRPr lang="en-US"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p:cTn id="7" dur="2000" fill="hold"/>
                                        <p:tgtEl>
                                          <p:spTgt spid="201730"/>
                                        </p:tgtEl>
                                        <p:attrNameLst>
                                          <p:attrName>ppt_w</p:attrName>
                                        </p:attrNameLst>
                                      </p:cBhvr>
                                      <p:tavLst>
                                        <p:tav tm="0">
                                          <p:val>
                                            <p:strVal val="#ppt_w"/>
                                          </p:val>
                                        </p:tav>
                                        <p:tav tm="100000">
                                          <p:val>
                                            <p:strVal val="#ppt_w"/>
                                          </p:val>
                                        </p:tav>
                                      </p:tavLst>
                                    </p:anim>
                                    <p:anim calcmode="lin" valueType="num">
                                      <p:cBhvr>
                                        <p:cTn id="8" dur="2000" fill="hold"/>
                                        <p:tgtEl>
                                          <p:spTgt spid="20173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01730"/>
                                        </p:tgtEl>
                                        <p:attrNameLst>
                                          <p:attrName>ppt_x</p:attrName>
                                        </p:attrNameLst>
                                      </p:cBhvr>
                                      <p:tavLst>
                                        <p:tav tm="0">
                                          <p:val>
                                            <p:strVal val="#ppt_x-.4"/>
                                          </p:val>
                                        </p:tav>
                                        <p:tav tm="100000">
                                          <p:val>
                                            <p:strVal val="#ppt_x"/>
                                          </p:val>
                                        </p:tav>
                                      </p:tavLst>
                                    </p:anim>
                                    <p:anim calcmode="lin" valueType="num">
                                      <p:cBhvr>
                                        <p:cTn id="10" dur="2000" fill="hold"/>
                                        <p:tgtEl>
                                          <p:spTgt spid="20173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201731">
                                            <p:txEl>
                                              <p:pRg st="0" end="0"/>
                                            </p:txEl>
                                          </p:spTgt>
                                        </p:tgtEl>
                                        <p:attrNameLst>
                                          <p:attrName>style.visibility</p:attrName>
                                        </p:attrNameLst>
                                      </p:cBhvr>
                                      <p:to>
                                        <p:strVal val="visible"/>
                                      </p:to>
                                    </p:set>
                                    <p:animEffect transition="in" filter="fade">
                                      <p:cBhvr>
                                        <p:cTn id="15" dur="500">
                                          <p:stCondLst>
                                            <p:cond delay="0"/>
                                          </p:stCondLst>
                                        </p:cTn>
                                        <p:tgtEl>
                                          <p:spTgt spid="201731">
                                            <p:txEl>
                                              <p:pRg st="0" end="0"/>
                                            </p:txEl>
                                          </p:spTgt>
                                        </p:tgtEl>
                                      </p:cBhvr>
                                    </p:animEffect>
                                    <p:anim calcmode="lin" valueType="num">
                                      <p:cBhvr>
                                        <p:cTn id="16" dur="500" fill="hold">
                                          <p:stCondLst>
                                            <p:cond delay="0"/>
                                          </p:stCondLst>
                                        </p:cTn>
                                        <p:tgtEl>
                                          <p:spTgt spid="20173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01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201731">
                                            <p:txEl>
                                              <p:pRg st="1" end="1"/>
                                            </p:txEl>
                                          </p:spTgt>
                                        </p:tgtEl>
                                        <p:attrNameLst>
                                          <p:attrName>style.visibility</p:attrName>
                                        </p:attrNameLst>
                                      </p:cBhvr>
                                      <p:to>
                                        <p:strVal val="visible"/>
                                      </p:to>
                                    </p:set>
                                    <p:animEffect transition="in" filter="fade">
                                      <p:cBhvr>
                                        <p:cTn id="22" dur="500">
                                          <p:stCondLst>
                                            <p:cond delay="0"/>
                                          </p:stCondLst>
                                        </p:cTn>
                                        <p:tgtEl>
                                          <p:spTgt spid="201731">
                                            <p:txEl>
                                              <p:pRg st="1" end="1"/>
                                            </p:txEl>
                                          </p:spTgt>
                                        </p:tgtEl>
                                      </p:cBhvr>
                                    </p:animEffect>
                                    <p:anim calcmode="lin" valueType="num">
                                      <p:cBhvr>
                                        <p:cTn id="23" dur="500" fill="hold">
                                          <p:stCondLst>
                                            <p:cond delay="0"/>
                                          </p:stCondLst>
                                        </p:cTn>
                                        <p:tgtEl>
                                          <p:spTgt spid="201731">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20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201731">
                                            <p:txEl>
                                              <p:pRg st="2" end="2"/>
                                            </p:txEl>
                                          </p:spTgt>
                                        </p:tgtEl>
                                        <p:attrNameLst>
                                          <p:attrName>style.visibility</p:attrName>
                                        </p:attrNameLst>
                                      </p:cBhvr>
                                      <p:to>
                                        <p:strVal val="visible"/>
                                      </p:to>
                                    </p:set>
                                    <p:animEffect transition="in" filter="fade">
                                      <p:cBhvr>
                                        <p:cTn id="29" dur="500">
                                          <p:stCondLst>
                                            <p:cond delay="0"/>
                                          </p:stCondLst>
                                        </p:cTn>
                                        <p:tgtEl>
                                          <p:spTgt spid="201731">
                                            <p:txEl>
                                              <p:pRg st="2" end="2"/>
                                            </p:txEl>
                                          </p:spTgt>
                                        </p:tgtEl>
                                      </p:cBhvr>
                                    </p:animEffect>
                                    <p:anim calcmode="lin" valueType="num">
                                      <p:cBhvr>
                                        <p:cTn id="30" dur="500" fill="hold">
                                          <p:stCondLst>
                                            <p:cond delay="0"/>
                                          </p:stCondLst>
                                        </p:cTn>
                                        <p:tgtEl>
                                          <p:spTgt spid="201731">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201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201731">
                                            <p:txEl>
                                              <p:pRg st="3" end="3"/>
                                            </p:txEl>
                                          </p:spTgt>
                                        </p:tgtEl>
                                        <p:attrNameLst>
                                          <p:attrName>style.visibility</p:attrName>
                                        </p:attrNameLst>
                                      </p:cBhvr>
                                      <p:to>
                                        <p:strVal val="visible"/>
                                      </p:to>
                                    </p:set>
                                    <p:animEffect transition="in" filter="fade">
                                      <p:cBhvr>
                                        <p:cTn id="36" dur="500">
                                          <p:stCondLst>
                                            <p:cond delay="0"/>
                                          </p:stCondLst>
                                        </p:cTn>
                                        <p:tgtEl>
                                          <p:spTgt spid="201731">
                                            <p:txEl>
                                              <p:pRg st="3" end="3"/>
                                            </p:txEl>
                                          </p:spTgt>
                                        </p:tgtEl>
                                      </p:cBhvr>
                                    </p:animEffect>
                                    <p:anim calcmode="lin" valueType="num">
                                      <p:cBhvr>
                                        <p:cTn id="37" dur="500" fill="hold">
                                          <p:stCondLst>
                                            <p:cond delay="0"/>
                                          </p:stCondLst>
                                        </p:cTn>
                                        <p:tgtEl>
                                          <p:spTgt spid="201731">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201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201731">
                                            <p:txEl>
                                              <p:pRg st="4" end="4"/>
                                            </p:txEl>
                                          </p:spTgt>
                                        </p:tgtEl>
                                        <p:attrNameLst>
                                          <p:attrName>style.visibility</p:attrName>
                                        </p:attrNameLst>
                                      </p:cBhvr>
                                      <p:to>
                                        <p:strVal val="visible"/>
                                      </p:to>
                                    </p:set>
                                    <p:animEffect transition="in" filter="fade">
                                      <p:cBhvr>
                                        <p:cTn id="43" dur="500">
                                          <p:stCondLst>
                                            <p:cond delay="0"/>
                                          </p:stCondLst>
                                        </p:cTn>
                                        <p:tgtEl>
                                          <p:spTgt spid="201731">
                                            <p:txEl>
                                              <p:pRg st="4" end="4"/>
                                            </p:txEl>
                                          </p:spTgt>
                                        </p:tgtEl>
                                      </p:cBhvr>
                                    </p:animEffect>
                                    <p:anim calcmode="lin" valueType="num">
                                      <p:cBhvr>
                                        <p:cTn id="44" dur="500" fill="hold">
                                          <p:stCondLst>
                                            <p:cond delay="0"/>
                                          </p:stCondLst>
                                        </p:cTn>
                                        <p:tgtEl>
                                          <p:spTgt spid="201731">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2017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201731">
                                            <p:txEl>
                                              <p:pRg st="5" end="5"/>
                                            </p:txEl>
                                          </p:spTgt>
                                        </p:tgtEl>
                                        <p:attrNameLst>
                                          <p:attrName>style.visibility</p:attrName>
                                        </p:attrNameLst>
                                      </p:cBhvr>
                                      <p:to>
                                        <p:strVal val="visible"/>
                                      </p:to>
                                    </p:set>
                                    <p:animEffect transition="in" filter="fade">
                                      <p:cBhvr>
                                        <p:cTn id="50" dur="500">
                                          <p:stCondLst>
                                            <p:cond delay="0"/>
                                          </p:stCondLst>
                                        </p:cTn>
                                        <p:tgtEl>
                                          <p:spTgt spid="201731">
                                            <p:txEl>
                                              <p:pRg st="5" end="5"/>
                                            </p:txEl>
                                          </p:spTgt>
                                        </p:tgtEl>
                                      </p:cBhvr>
                                    </p:animEffect>
                                    <p:anim calcmode="lin" valueType="num">
                                      <p:cBhvr>
                                        <p:cTn id="51" dur="500" fill="hold">
                                          <p:stCondLst>
                                            <p:cond delay="0"/>
                                          </p:stCondLst>
                                        </p:cTn>
                                        <p:tgtEl>
                                          <p:spTgt spid="201731">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201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201731">
                                            <p:txEl>
                                              <p:pRg st="6" end="6"/>
                                            </p:txEl>
                                          </p:spTgt>
                                        </p:tgtEl>
                                        <p:attrNameLst>
                                          <p:attrName>style.visibility</p:attrName>
                                        </p:attrNameLst>
                                      </p:cBhvr>
                                      <p:to>
                                        <p:strVal val="visible"/>
                                      </p:to>
                                    </p:set>
                                    <p:animEffect transition="in" filter="fade">
                                      <p:cBhvr>
                                        <p:cTn id="57" dur="500">
                                          <p:stCondLst>
                                            <p:cond delay="0"/>
                                          </p:stCondLst>
                                        </p:cTn>
                                        <p:tgtEl>
                                          <p:spTgt spid="201731">
                                            <p:txEl>
                                              <p:pRg st="6" end="6"/>
                                            </p:txEl>
                                          </p:spTgt>
                                        </p:tgtEl>
                                      </p:cBhvr>
                                    </p:animEffect>
                                    <p:anim calcmode="lin" valueType="num">
                                      <p:cBhvr>
                                        <p:cTn id="58" dur="500" fill="hold">
                                          <p:stCondLst>
                                            <p:cond delay="0"/>
                                          </p:stCondLst>
                                        </p:cTn>
                                        <p:tgtEl>
                                          <p:spTgt spid="201731">
                                            <p:txEl>
                                              <p:pRg st="6" end="6"/>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201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201731">
                                            <p:txEl>
                                              <p:pRg st="7" end="7"/>
                                            </p:txEl>
                                          </p:spTgt>
                                        </p:tgtEl>
                                        <p:attrNameLst>
                                          <p:attrName>style.visibility</p:attrName>
                                        </p:attrNameLst>
                                      </p:cBhvr>
                                      <p:to>
                                        <p:strVal val="visible"/>
                                      </p:to>
                                    </p:set>
                                    <p:animEffect transition="in" filter="fade">
                                      <p:cBhvr>
                                        <p:cTn id="64" dur="500">
                                          <p:stCondLst>
                                            <p:cond delay="0"/>
                                          </p:stCondLst>
                                        </p:cTn>
                                        <p:tgtEl>
                                          <p:spTgt spid="201731">
                                            <p:txEl>
                                              <p:pRg st="7" end="7"/>
                                            </p:txEl>
                                          </p:spTgt>
                                        </p:tgtEl>
                                      </p:cBhvr>
                                    </p:animEffect>
                                    <p:anim calcmode="lin" valueType="num">
                                      <p:cBhvr>
                                        <p:cTn id="65" dur="500" fill="hold">
                                          <p:stCondLst>
                                            <p:cond delay="0"/>
                                          </p:stCondLst>
                                        </p:cTn>
                                        <p:tgtEl>
                                          <p:spTgt spid="201731">
                                            <p:txEl>
                                              <p:pRg st="7" end="7"/>
                                            </p:txEl>
                                          </p:spTgt>
                                        </p:tgtEl>
                                        <p:attrNameLst>
                                          <p:attrName>ppt_x</p:attrName>
                                        </p:attrNameLst>
                                      </p:cBhvr>
                                      <p:tavLst>
                                        <p:tav tm="0">
                                          <p:val>
                                            <p:strVal val="#ppt_x-.1"/>
                                          </p:val>
                                        </p:tav>
                                        <p:tav tm="100000">
                                          <p:val>
                                            <p:strVal val="#ppt_x"/>
                                          </p:val>
                                        </p:tav>
                                      </p:tavLst>
                                    </p:anim>
                                    <p:anim calcmode="lin" valueType="num">
                                      <p:cBhvr>
                                        <p:cTn id="66" dur="500" fill="hold">
                                          <p:stCondLst>
                                            <p:cond delay="0"/>
                                          </p:stCondLst>
                                        </p:cTn>
                                        <p:tgtEl>
                                          <p:spTgt spid="2017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build="p"/>
    </p:bld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FB9F070-48EF-4F9A-AA54-CCE4E2AB42B0}" type="slidenum">
              <a:rPr lang="ar-SA" b="0"/>
              <a:pPr eaLnBrk="1" hangingPunct="1"/>
              <a:t>211</a:t>
            </a:fld>
            <a:endParaRPr lang="en-US" b="0"/>
          </a:p>
        </p:txBody>
      </p:sp>
      <p:sp>
        <p:nvSpPr>
          <p:cNvPr id="202754" name="Rectangle 2"/>
          <p:cNvSpPr>
            <a:spLocks noGrp="1" noChangeArrowheads="1"/>
          </p:cNvSpPr>
          <p:nvPr>
            <p:ph type="title"/>
          </p:nvPr>
        </p:nvSpPr>
        <p:spPr/>
        <p:txBody>
          <a:bodyPr/>
          <a:lstStyle/>
          <a:p>
            <a:pPr eaLnBrk="1" hangingPunct="1"/>
            <a:r>
              <a:rPr lang="fa-IR" altLang="zh-CN" smtClean="0"/>
              <a:t>شواهد عینی</a:t>
            </a:r>
            <a:endParaRPr lang="en-US" smtClean="0"/>
          </a:p>
        </p:txBody>
      </p:sp>
      <p:sp>
        <p:nvSpPr>
          <p:cNvPr id="202755" name="Rectangle 3"/>
          <p:cNvSpPr>
            <a:spLocks noGrp="1" noChangeArrowheads="1"/>
          </p:cNvSpPr>
          <p:nvPr>
            <p:ph type="body" idx="1"/>
          </p:nvPr>
        </p:nvSpPr>
        <p:spPr/>
        <p:txBody>
          <a:bodyPr/>
          <a:lstStyle/>
          <a:p>
            <a:pPr indent="406400" eaLnBrk="1" hangingPunct="1">
              <a:lnSpc>
                <a:spcPct val="150000"/>
              </a:lnSpc>
              <a:buFontTx/>
              <a:buBlip>
                <a:blip r:embed="rId2"/>
              </a:buBlip>
            </a:pPr>
            <a:r>
              <a:rPr lang="fa-IR" altLang="zh-CN" smtClean="0"/>
              <a:t>بررسی محیط</a:t>
            </a:r>
          </a:p>
          <a:p>
            <a:pPr indent="406400" eaLnBrk="1" hangingPunct="1">
              <a:lnSpc>
                <a:spcPct val="150000"/>
              </a:lnSpc>
              <a:buFontTx/>
              <a:buBlip>
                <a:blip r:embed="rId2"/>
              </a:buBlip>
            </a:pPr>
            <a:r>
              <a:rPr lang="fa-IR" altLang="zh-CN" smtClean="0"/>
              <a:t>مهیا سازی آن</a:t>
            </a:r>
          </a:p>
          <a:p>
            <a:pPr indent="406400" eaLnBrk="1" hangingPunct="1">
              <a:lnSpc>
                <a:spcPct val="150000"/>
              </a:lnSpc>
              <a:buFontTx/>
              <a:buBlip>
                <a:blip r:embed="rId2"/>
              </a:buBlip>
            </a:pPr>
            <a:r>
              <a:rPr lang="fa-IR" altLang="zh-CN" smtClean="0"/>
              <a:t> رنگ محیط</a:t>
            </a:r>
          </a:p>
          <a:p>
            <a:pPr indent="406400" eaLnBrk="1" hangingPunct="1">
              <a:lnSpc>
                <a:spcPct val="150000"/>
              </a:lnSpc>
              <a:buFontTx/>
              <a:buBlip>
                <a:blip r:embed="rId2"/>
              </a:buBlip>
            </a:pPr>
            <a:r>
              <a:rPr lang="fa-IR" altLang="zh-CN" smtClean="0"/>
              <a:t>میزان سرو صدا</a:t>
            </a:r>
          </a:p>
          <a:p>
            <a:pPr indent="406400" eaLnBrk="1" hangingPunct="1">
              <a:lnSpc>
                <a:spcPct val="150000"/>
              </a:lnSpc>
              <a:buFontTx/>
              <a:buBlip>
                <a:blip r:embed="rId2"/>
              </a:buBlip>
            </a:pPr>
            <a:r>
              <a:rPr lang="fa-IR" altLang="zh-CN" smtClean="0"/>
              <a:t>تسهیلات ارایه شده</a:t>
            </a:r>
            <a:endParaRPr lang="en-US"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fade">
                                      <p:cBhvr>
                                        <p:cTn id="7" dur="1000"/>
                                        <p:tgtEl>
                                          <p:spTgt spid="202754"/>
                                        </p:tgtEl>
                                      </p:cBhvr>
                                    </p:animEffect>
                                    <p:anim calcmode="lin" valueType="num">
                                      <p:cBhvr>
                                        <p:cTn id="8" dur="1000" fill="hold"/>
                                        <p:tgtEl>
                                          <p:spTgt spid="202754"/>
                                        </p:tgtEl>
                                        <p:attrNameLst>
                                          <p:attrName>ppt_x</p:attrName>
                                        </p:attrNameLst>
                                      </p:cBhvr>
                                      <p:tavLst>
                                        <p:tav tm="0">
                                          <p:val>
                                            <p:strVal val="#ppt_x"/>
                                          </p:val>
                                        </p:tav>
                                        <p:tav tm="100000">
                                          <p:val>
                                            <p:strVal val="#ppt_x"/>
                                          </p:val>
                                        </p:tav>
                                      </p:tavLst>
                                    </p:anim>
                                    <p:anim calcmode="lin" valueType="num">
                                      <p:cBhvr>
                                        <p:cTn id="9" dur="898" decel="100000" fill="hold"/>
                                        <p:tgtEl>
                                          <p:spTgt spid="20275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275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2755">
                                            <p:txEl>
                                              <p:pRg st="0" end="0"/>
                                            </p:txEl>
                                          </p:spTgt>
                                        </p:tgtEl>
                                        <p:attrNameLst>
                                          <p:attrName>style.visibility</p:attrName>
                                        </p:attrNameLst>
                                      </p:cBhvr>
                                      <p:to>
                                        <p:strVal val="visible"/>
                                      </p:to>
                                    </p:set>
                                    <p:animEffect transition="in" filter="fade">
                                      <p:cBhvr>
                                        <p:cTn id="15" dur="1000"/>
                                        <p:tgtEl>
                                          <p:spTgt spid="202755">
                                            <p:txEl>
                                              <p:pRg st="0" end="0"/>
                                            </p:txEl>
                                          </p:spTgt>
                                        </p:tgtEl>
                                      </p:cBhvr>
                                    </p:animEffect>
                                    <p:anim calcmode="lin" valueType="num">
                                      <p:cBhvr>
                                        <p:cTn id="16" dur="1000" fill="hold"/>
                                        <p:tgtEl>
                                          <p:spTgt spid="20275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27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27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2755">
                                            <p:txEl>
                                              <p:pRg st="1" end="1"/>
                                            </p:txEl>
                                          </p:spTgt>
                                        </p:tgtEl>
                                        <p:attrNameLst>
                                          <p:attrName>style.visibility</p:attrName>
                                        </p:attrNameLst>
                                      </p:cBhvr>
                                      <p:to>
                                        <p:strVal val="visible"/>
                                      </p:to>
                                    </p:set>
                                    <p:animEffect transition="in" filter="fade">
                                      <p:cBhvr>
                                        <p:cTn id="23" dur="1000"/>
                                        <p:tgtEl>
                                          <p:spTgt spid="202755">
                                            <p:txEl>
                                              <p:pRg st="1" end="1"/>
                                            </p:txEl>
                                          </p:spTgt>
                                        </p:tgtEl>
                                      </p:cBhvr>
                                    </p:animEffect>
                                    <p:anim calcmode="lin" valueType="num">
                                      <p:cBhvr>
                                        <p:cTn id="24" dur="1000" fill="hold"/>
                                        <p:tgtEl>
                                          <p:spTgt spid="20275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0275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027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2755">
                                            <p:txEl>
                                              <p:pRg st="2" end="2"/>
                                            </p:txEl>
                                          </p:spTgt>
                                        </p:tgtEl>
                                        <p:attrNameLst>
                                          <p:attrName>style.visibility</p:attrName>
                                        </p:attrNameLst>
                                      </p:cBhvr>
                                      <p:to>
                                        <p:strVal val="visible"/>
                                      </p:to>
                                    </p:set>
                                    <p:animEffect transition="in" filter="fade">
                                      <p:cBhvr>
                                        <p:cTn id="31" dur="1000"/>
                                        <p:tgtEl>
                                          <p:spTgt spid="202755">
                                            <p:txEl>
                                              <p:pRg st="2" end="2"/>
                                            </p:txEl>
                                          </p:spTgt>
                                        </p:tgtEl>
                                      </p:cBhvr>
                                    </p:animEffect>
                                    <p:anim calcmode="lin" valueType="num">
                                      <p:cBhvr>
                                        <p:cTn id="32" dur="1000" fill="hold"/>
                                        <p:tgtEl>
                                          <p:spTgt spid="20275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0275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027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02755">
                                            <p:txEl>
                                              <p:pRg st="3" end="3"/>
                                            </p:txEl>
                                          </p:spTgt>
                                        </p:tgtEl>
                                        <p:attrNameLst>
                                          <p:attrName>style.visibility</p:attrName>
                                        </p:attrNameLst>
                                      </p:cBhvr>
                                      <p:to>
                                        <p:strVal val="visible"/>
                                      </p:to>
                                    </p:set>
                                    <p:animEffect transition="in" filter="fade">
                                      <p:cBhvr>
                                        <p:cTn id="39" dur="1000"/>
                                        <p:tgtEl>
                                          <p:spTgt spid="202755">
                                            <p:txEl>
                                              <p:pRg st="3" end="3"/>
                                            </p:txEl>
                                          </p:spTgt>
                                        </p:tgtEl>
                                      </p:cBhvr>
                                    </p:animEffect>
                                    <p:anim calcmode="lin" valueType="num">
                                      <p:cBhvr>
                                        <p:cTn id="40" dur="1000" fill="hold"/>
                                        <p:tgtEl>
                                          <p:spTgt spid="20275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0275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0275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02755">
                                            <p:txEl>
                                              <p:pRg st="4" end="4"/>
                                            </p:txEl>
                                          </p:spTgt>
                                        </p:tgtEl>
                                        <p:attrNameLst>
                                          <p:attrName>style.visibility</p:attrName>
                                        </p:attrNameLst>
                                      </p:cBhvr>
                                      <p:to>
                                        <p:strVal val="visible"/>
                                      </p:to>
                                    </p:set>
                                    <p:animEffect transition="in" filter="fade">
                                      <p:cBhvr>
                                        <p:cTn id="47" dur="1000"/>
                                        <p:tgtEl>
                                          <p:spTgt spid="202755">
                                            <p:txEl>
                                              <p:pRg st="4" end="4"/>
                                            </p:txEl>
                                          </p:spTgt>
                                        </p:tgtEl>
                                      </p:cBhvr>
                                    </p:animEffect>
                                    <p:anim calcmode="lin" valueType="num">
                                      <p:cBhvr>
                                        <p:cTn id="48" dur="1000" fill="hold"/>
                                        <p:tgtEl>
                                          <p:spTgt spid="202755">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02755">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0275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A2D93E3-AB33-4D5B-972B-3F9616624C4F}" type="slidenum">
              <a:rPr lang="ar-SA" b="0"/>
              <a:pPr eaLnBrk="1" hangingPunct="1"/>
              <a:t>212</a:t>
            </a:fld>
            <a:endParaRPr lang="en-US" b="0"/>
          </a:p>
        </p:txBody>
      </p:sp>
      <p:sp>
        <p:nvSpPr>
          <p:cNvPr id="203778" name="Rectangle 2"/>
          <p:cNvSpPr>
            <a:spLocks noGrp="1" noChangeArrowheads="1"/>
          </p:cNvSpPr>
          <p:nvPr>
            <p:ph type="title"/>
          </p:nvPr>
        </p:nvSpPr>
        <p:spPr/>
        <p:txBody>
          <a:bodyPr/>
          <a:lstStyle/>
          <a:p>
            <a:pPr eaLnBrk="1" hangingPunct="1"/>
            <a:r>
              <a:rPr lang="fa-IR" altLang="zh-CN" smtClean="0"/>
              <a:t>فراگرد</a:t>
            </a:r>
            <a:endParaRPr lang="en-US" smtClean="0"/>
          </a:p>
        </p:txBody>
      </p:sp>
      <p:sp>
        <p:nvSpPr>
          <p:cNvPr id="203779" name="Rectangle 3"/>
          <p:cNvSpPr>
            <a:spLocks noGrp="1" noChangeArrowheads="1"/>
          </p:cNvSpPr>
          <p:nvPr>
            <p:ph type="body" idx="1"/>
          </p:nvPr>
        </p:nvSpPr>
        <p:spPr/>
        <p:txBody>
          <a:bodyPr/>
          <a:lstStyle/>
          <a:p>
            <a:pPr indent="406400" eaLnBrk="1" hangingPunct="1">
              <a:lnSpc>
                <a:spcPct val="130000"/>
              </a:lnSpc>
              <a:buSzPct val="80000"/>
              <a:buFontTx/>
              <a:buBlip>
                <a:blip r:embed="rId2"/>
              </a:buBlip>
            </a:pPr>
            <a:r>
              <a:rPr lang="fa-IR" altLang="zh-CN" smtClean="0"/>
              <a:t>خط مشی ها </a:t>
            </a:r>
          </a:p>
          <a:p>
            <a:pPr indent="406400" eaLnBrk="1" hangingPunct="1">
              <a:lnSpc>
                <a:spcPct val="130000"/>
              </a:lnSpc>
              <a:buSzPct val="80000"/>
              <a:buFontTx/>
              <a:buBlip>
                <a:blip r:embed="rId2"/>
              </a:buBlip>
            </a:pPr>
            <a:r>
              <a:rPr lang="fa-IR" altLang="zh-CN" smtClean="0"/>
              <a:t>میزان اتوماسیون</a:t>
            </a:r>
          </a:p>
          <a:p>
            <a:pPr indent="406400" eaLnBrk="1" hangingPunct="1">
              <a:lnSpc>
                <a:spcPct val="130000"/>
              </a:lnSpc>
              <a:buSzPct val="80000"/>
              <a:buFontTx/>
              <a:buBlip>
                <a:blip r:embed="rId2"/>
              </a:buBlip>
            </a:pPr>
            <a:r>
              <a:rPr lang="fa-IR" altLang="zh-CN" smtClean="0"/>
              <a:t>جریان امور</a:t>
            </a:r>
          </a:p>
          <a:p>
            <a:pPr indent="406400" eaLnBrk="1" hangingPunct="1">
              <a:lnSpc>
                <a:spcPct val="130000"/>
              </a:lnSpc>
              <a:buSzPct val="80000"/>
              <a:buFontTx/>
              <a:buBlip>
                <a:blip r:embed="rId2"/>
              </a:buBlip>
            </a:pPr>
            <a:r>
              <a:rPr lang="fa-IR" altLang="zh-CN" smtClean="0"/>
              <a:t>میزان فعالیتها</a:t>
            </a:r>
          </a:p>
          <a:p>
            <a:pPr indent="406400" eaLnBrk="1" hangingPunct="1">
              <a:lnSpc>
                <a:spcPct val="130000"/>
              </a:lnSpc>
              <a:buSzPct val="80000"/>
              <a:buFontTx/>
              <a:buBlip>
                <a:blip r:embed="rId2"/>
              </a:buBlip>
            </a:pPr>
            <a:r>
              <a:rPr lang="fa-IR" altLang="zh-CN" smtClean="0"/>
              <a:t>هدایت مشتری</a:t>
            </a:r>
          </a:p>
          <a:p>
            <a:pPr indent="406400" eaLnBrk="1" hangingPunct="1">
              <a:lnSpc>
                <a:spcPct val="130000"/>
              </a:lnSpc>
              <a:buSzPct val="80000"/>
              <a:buFontTx/>
              <a:buBlip>
                <a:blip r:embed="rId2"/>
              </a:buBlip>
            </a:pPr>
            <a:r>
              <a:rPr lang="fa-IR" altLang="zh-CN" smtClean="0"/>
              <a:t>شمول مشتریان </a:t>
            </a:r>
            <a:endParaRPr lang="en-US"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fade">
                                      <p:cBhvr>
                                        <p:cTn id="7" dur="1000"/>
                                        <p:tgtEl>
                                          <p:spTgt spid="203778"/>
                                        </p:tgtEl>
                                      </p:cBhvr>
                                    </p:animEffect>
                                    <p:anim calcmode="lin" valueType="num">
                                      <p:cBhvr>
                                        <p:cTn id="8" dur="1000" fill="hold"/>
                                        <p:tgtEl>
                                          <p:spTgt spid="203778"/>
                                        </p:tgtEl>
                                        <p:attrNameLst>
                                          <p:attrName>ppt_x</p:attrName>
                                        </p:attrNameLst>
                                      </p:cBhvr>
                                      <p:tavLst>
                                        <p:tav tm="0">
                                          <p:val>
                                            <p:strVal val="#ppt_x"/>
                                          </p:val>
                                        </p:tav>
                                        <p:tav tm="100000">
                                          <p:val>
                                            <p:strVal val="#ppt_x"/>
                                          </p:val>
                                        </p:tav>
                                      </p:tavLst>
                                    </p:anim>
                                    <p:anim calcmode="lin" valueType="num">
                                      <p:cBhvr>
                                        <p:cTn id="9" dur="898" decel="100000" fill="hold"/>
                                        <p:tgtEl>
                                          <p:spTgt spid="2037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37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3779">
                                            <p:txEl>
                                              <p:pRg st="0" end="0"/>
                                            </p:txEl>
                                          </p:spTgt>
                                        </p:tgtEl>
                                        <p:attrNameLst>
                                          <p:attrName>style.visibility</p:attrName>
                                        </p:attrNameLst>
                                      </p:cBhvr>
                                      <p:to>
                                        <p:strVal val="visible"/>
                                      </p:to>
                                    </p:set>
                                    <p:animEffect transition="in" filter="fade">
                                      <p:cBhvr>
                                        <p:cTn id="15" dur="1000"/>
                                        <p:tgtEl>
                                          <p:spTgt spid="203779">
                                            <p:txEl>
                                              <p:pRg st="0" end="0"/>
                                            </p:txEl>
                                          </p:spTgt>
                                        </p:tgtEl>
                                      </p:cBhvr>
                                    </p:animEffect>
                                    <p:anim calcmode="lin" valueType="num">
                                      <p:cBhvr>
                                        <p:cTn id="16" dur="1000" fill="hold"/>
                                        <p:tgtEl>
                                          <p:spTgt spid="2037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37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37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3779">
                                            <p:txEl>
                                              <p:pRg st="1" end="1"/>
                                            </p:txEl>
                                          </p:spTgt>
                                        </p:tgtEl>
                                        <p:attrNameLst>
                                          <p:attrName>style.visibility</p:attrName>
                                        </p:attrNameLst>
                                      </p:cBhvr>
                                      <p:to>
                                        <p:strVal val="visible"/>
                                      </p:to>
                                    </p:set>
                                    <p:animEffect transition="in" filter="fade">
                                      <p:cBhvr>
                                        <p:cTn id="23" dur="1000"/>
                                        <p:tgtEl>
                                          <p:spTgt spid="203779">
                                            <p:txEl>
                                              <p:pRg st="1" end="1"/>
                                            </p:txEl>
                                          </p:spTgt>
                                        </p:tgtEl>
                                      </p:cBhvr>
                                    </p:animEffect>
                                    <p:anim calcmode="lin" valueType="num">
                                      <p:cBhvr>
                                        <p:cTn id="24" dur="10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0377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037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3779">
                                            <p:txEl>
                                              <p:pRg st="2" end="2"/>
                                            </p:txEl>
                                          </p:spTgt>
                                        </p:tgtEl>
                                        <p:attrNameLst>
                                          <p:attrName>style.visibility</p:attrName>
                                        </p:attrNameLst>
                                      </p:cBhvr>
                                      <p:to>
                                        <p:strVal val="visible"/>
                                      </p:to>
                                    </p:set>
                                    <p:animEffect transition="in" filter="fade">
                                      <p:cBhvr>
                                        <p:cTn id="31" dur="1000"/>
                                        <p:tgtEl>
                                          <p:spTgt spid="203779">
                                            <p:txEl>
                                              <p:pRg st="2" end="2"/>
                                            </p:txEl>
                                          </p:spTgt>
                                        </p:tgtEl>
                                      </p:cBhvr>
                                    </p:animEffect>
                                    <p:anim calcmode="lin" valueType="num">
                                      <p:cBhvr>
                                        <p:cTn id="32" dur="10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0377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037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03779">
                                            <p:txEl>
                                              <p:pRg st="3" end="3"/>
                                            </p:txEl>
                                          </p:spTgt>
                                        </p:tgtEl>
                                        <p:attrNameLst>
                                          <p:attrName>style.visibility</p:attrName>
                                        </p:attrNameLst>
                                      </p:cBhvr>
                                      <p:to>
                                        <p:strVal val="visible"/>
                                      </p:to>
                                    </p:set>
                                    <p:animEffect transition="in" filter="fade">
                                      <p:cBhvr>
                                        <p:cTn id="39" dur="1000"/>
                                        <p:tgtEl>
                                          <p:spTgt spid="203779">
                                            <p:txEl>
                                              <p:pRg st="3" end="3"/>
                                            </p:txEl>
                                          </p:spTgt>
                                        </p:tgtEl>
                                      </p:cBhvr>
                                    </p:animEffect>
                                    <p:anim calcmode="lin" valueType="num">
                                      <p:cBhvr>
                                        <p:cTn id="40" dur="10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0377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037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03779">
                                            <p:txEl>
                                              <p:pRg st="4" end="4"/>
                                            </p:txEl>
                                          </p:spTgt>
                                        </p:tgtEl>
                                        <p:attrNameLst>
                                          <p:attrName>style.visibility</p:attrName>
                                        </p:attrNameLst>
                                      </p:cBhvr>
                                      <p:to>
                                        <p:strVal val="visible"/>
                                      </p:to>
                                    </p:set>
                                    <p:animEffect transition="in" filter="fade">
                                      <p:cBhvr>
                                        <p:cTn id="47" dur="1000"/>
                                        <p:tgtEl>
                                          <p:spTgt spid="203779">
                                            <p:txEl>
                                              <p:pRg st="4" end="4"/>
                                            </p:txEl>
                                          </p:spTgt>
                                        </p:tgtEl>
                                      </p:cBhvr>
                                    </p:animEffect>
                                    <p:anim calcmode="lin" valueType="num">
                                      <p:cBhvr>
                                        <p:cTn id="48" dur="1000" fill="hold"/>
                                        <p:tgtEl>
                                          <p:spTgt spid="20377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0377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037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03779">
                                            <p:txEl>
                                              <p:pRg st="5" end="5"/>
                                            </p:txEl>
                                          </p:spTgt>
                                        </p:tgtEl>
                                        <p:attrNameLst>
                                          <p:attrName>style.visibility</p:attrName>
                                        </p:attrNameLst>
                                      </p:cBhvr>
                                      <p:to>
                                        <p:strVal val="visible"/>
                                      </p:to>
                                    </p:set>
                                    <p:animEffect transition="in" filter="fade">
                                      <p:cBhvr>
                                        <p:cTn id="55" dur="1000"/>
                                        <p:tgtEl>
                                          <p:spTgt spid="203779">
                                            <p:txEl>
                                              <p:pRg st="5" end="5"/>
                                            </p:txEl>
                                          </p:spTgt>
                                        </p:tgtEl>
                                      </p:cBhvr>
                                    </p:animEffect>
                                    <p:anim calcmode="lin" valueType="num">
                                      <p:cBhvr>
                                        <p:cTn id="56" dur="1000" fill="hold"/>
                                        <p:tgtEl>
                                          <p:spTgt spid="20377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20377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20377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6D2492A-2DDF-42A9-ABE1-94A62F600D9E}" type="slidenum">
              <a:rPr lang="ar-SA" b="0"/>
              <a:pPr eaLnBrk="1" hangingPunct="1"/>
              <a:t>213</a:t>
            </a:fld>
            <a:endParaRPr lang="en-US" b="0"/>
          </a:p>
        </p:txBody>
      </p:sp>
      <p:sp>
        <p:nvSpPr>
          <p:cNvPr id="216067" name="Rectangle 2"/>
          <p:cNvSpPr>
            <a:spLocks noGrp="1" noChangeArrowheads="1"/>
          </p:cNvSpPr>
          <p:nvPr>
            <p:ph type="title"/>
          </p:nvPr>
        </p:nvSpPr>
        <p:spPr/>
        <p:txBody>
          <a:bodyPr/>
          <a:lstStyle/>
          <a:p>
            <a:pPr eaLnBrk="1" hangingPunct="1"/>
            <a:r>
              <a:rPr lang="fa-IR" altLang="zh-CN" b="1" smtClean="0"/>
              <a:t>فصل هشتم</a:t>
            </a:r>
            <a:endParaRPr lang="en-US" b="1" smtClean="0"/>
          </a:p>
        </p:txBody>
      </p:sp>
      <p:sp>
        <p:nvSpPr>
          <p:cNvPr id="204803" name="Rectangle 3"/>
          <p:cNvSpPr>
            <a:spLocks noGrp="1" noChangeArrowheads="1"/>
          </p:cNvSpPr>
          <p:nvPr>
            <p:ph type="body" idx="1"/>
          </p:nvPr>
        </p:nvSpPr>
        <p:spPr/>
        <p:txBody>
          <a:bodyPr/>
          <a:lstStyle/>
          <a:p>
            <a:pPr algn="ctr" eaLnBrk="1" hangingPunct="1">
              <a:buFontTx/>
              <a:buNone/>
            </a:pPr>
            <a:endParaRPr lang="en-US" altLang="zh-CN" sz="4000" b="1" smtClean="0">
              <a:ea typeface="SimSun" pitchFamily="2" charset="-122"/>
            </a:endParaRPr>
          </a:p>
          <a:p>
            <a:pPr algn="ctr" eaLnBrk="1" hangingPunct="1">
              <a:buFontTx/>
              <a:buNone/>
            </a:pPr>
            <a:r>
              <a:rPr lang="fa-IR" altLang="zh-CN" sz="4000" b="1" smtClean="0"/>
              <a:t>نحوه تصمیم گیری در زمینه بازاریابی</a:t>
            </a:r>
            <a:endParaRPr lang="en-US" sz="4000" b="1" smtClean="0"/>
          </a:p>
        </p:txBody>
      </p:sp>
      <p:sp>
        <p:nvSpPr>
          <p:cNvPr id="216069"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anim calcmode="lin" valueType="num">
                                      <p:cBhvr>
                                        <p:cTn id="7" dur="1000" fill="hold"/>
                                        <p:tgtEl>
                                          <p:spTgt spid="20480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0480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2FCD3ED-0ADC-4296-A915-D33D9EE0A71D}" type="slidenum">
              <a:rPr lang="ar-SA" b="0"/>
              <a:pPr eaLnBrk="1" hangingPunct="1"/>
              <a:t>214</a:t>
            </a:fld>
            <a:endParaRPr lang="en-US" b="0"/>
          </a:p>
        </p:txBody>
      </p:sp>
      <p:sp>
        <p:nvSpPr>
          <p:cNvPr id="217091" name="Rectangle 2"/>
          <p:cNvSpPr>
            <a:spLocks noGrp="1" noChangeArrowheads="1"/>
          </p:cNvSpPr>
          <p:nvPr>
            <p:ph type="title"/>
          </p:nvPr>
        </p:nvSpPr>
        <p:spPr/>
        <p:txBody>
          <a:bodyPr/>
          <a:lstStyle/>
          <a:p>
            <a:pPr eaLnBrk="1" hangingPunct="1"/>
            <a:r>
              <a:rPr lang="fa-IR" altLang="zh-CN" b="1" smtClean="0"/>
              <a:t>هدف کلی</a:t>
            </a:r>
            <a:endParaRPr lang="en-US" b="1" smtClean="0"/>
          </a:p>
        </p:txBody>
      </p:sp>
      <p:sp>
        <p:nvSpPr>
          <p:cNvPr id="205827" name="Rectangle 3"/>
          <p:cNvSpPr>
            <a:spLocks noGrp="1" noChangeArrowheads="1"/>
          </p:cNvSpPr>
          <p:nvPr>
            <p:ph type="body" idx="1"/>
          </p:nvPr>
        </p:nvSpPr>
        <p:spPr/>
        <p:txBody>
          <a:bodyPr/>
          <a:lstStyle/>
          <a:p>
            <a:pPr algn="ctr" eaLnBrk="1" hangingPunct="1">
              <a:buFontTx/>
              <a:buNone/>
            </a:pPr>
            <a:endParaRPr lang="en-US" altLang="zh-CN" smtClean="0">
              <a:ea typeface="SimSun" pitchFamily="2" charset="-122"/>
            </a:endParaRPr>
          </a:p>
          <a:p>
            <a:pPr algn="ctr" eaLnBrk="1" hangingPunct="1">
              <a:lnSpc>
                <a:spcPct val="200000"/>
              </a:lnSpc>
              <a:buFontTx/>
              <a:buNone/>
            </a:pPr>
            <a:r>
              <a:rPr lang="fa-IR" altLang="zh-CN" smtClean="0"/>
              <a:t>دانشجو در این فصل با نحوه تصمیم گیری در زمینه آمیخته ها و سایر امور و وظایف بازاریابی آشنا می شود.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5827">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205827">
                                            <p:txEl>
                                              <p:pRg st="1" end="1"/>
                                            </p:txEl>
                                          </p:spTgt>
                                        </p:tgtEl>
                                        <p:attrNameLst>
                                          <p:attrName>ppt_x</p:attrName>
                                        </p:attrNameLst>
                                      </p:cBhvr>
                                    </p:anim>
                                    <p:anim from="0" to="-1.0" calcmode="lin" valueType="num">
                                      <p:cBhvr>
                                        <p:cTn id="8" dur="200" decel="50000" autoRev="1" fill="hold">
                                          <p:stCondLst>
                                            <p:cond delay="600"/>
                                          </p:stCondLst>
                                        </p:cTn>
                                        <p:tgtEl>
                                          <p:spTgt spid="205827">
                                            <p:txEl>
                                              <p:pRg st="1" end="1"/>
                                            </p:txEl>
                                          </p:spTgt>
                                        </p:tgtEl>
                                        <p:attrNameLst>
                                          <p:attrName>xshear</p:attrName>
                                        </p:attrNameLst>
                                      </p:cBhvr>
                                    </p:anim>
                                    <p:animScale>
                                      <p:cBhvr>
                                        <p:cTn id="9" dur="200" decel="100000" autoRev="1" fill="hold">
                                          <p:stCondLst>
                                            <p:cond delay="600"/>
                                          </p:stCondLst>
                                        </p:cTn>
                                        <p:tgtEl>
                                          <p:spTgt spid="205827">
                                            <p:txEl>
                                              <p:pRg st="1" end="1"/>
                                            </p:txEl>
                                          </p:spTgt>
                                        </p:tgtEl>
                                      </p:cBhvr>
                                      <p:from x="100000" y="100000"/>
                                      <p:to x="80000" y="100000"/>
                                    </p:animScale>
                                    <p:anim by="(#ppt_h/3+#ppt_w*0.1)" calcmode="lin" valueType="num">
                                      <p:cBhvr additive="sum">
                                        <p:cTn id="10" dur="200" decel="100000" autoRev="1" fill="hold">
                                          <p:stCondLst>
                                            <p:cond delay="600"/>
                                          </p:stCondLst>
                                        </p:cTn>
                                        <p:tgtEl>
                                          <p:spTgt spid="205827">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CE48218-05BD-4A81-9445-FA99166574BC}" type="slidenum">
              <a:rPr lang="ar-SA" b="0"/>
              <a:pPr eaLnBrk="1" hangingPunct="1"/>
              <a:t>215</a:t>
            </a:fld>
            <a:endParaRPr lang="en-US" b="0"/>
          </a:p>
        </p:txBody>
      </p:sp>
      <p:sp>
        <p:nvSpPr>
          <p:cNvPr id="206850" name="Rectangle 2"/>
          <p:cNvSpPr>
            <a:spLocks noGrp="1" noChangeArrowheads="1"/>
          </p:cNvSpPr>
          <p:nvPr>
            <p:ph type="title"/>
          </p:nvPr>
        </p:nvSpPr>
        <p:spPr/>
        <p:txBody>
          <a:bodyPr/>
          <a:lstStyle/>
          <a:p>
            <a:pPr eaLnBrk="1" hangingPunct="1"/>
            <a:r>
              <a:rPr lang="fa-IR" altLang="zh-CN" b="1" smtClean="0"/>
              <a:t>هدفهای رفتاری</a:t>
            </a:r>
            <a:endParaRPr lang="en-US" b="1" smtClean="0"/>
          </a:p>
        </p:txBody>
      </p:sp>
      <p:sp>
        <p:nvSpPr>
          <p:cNvPr id="206851" name="Rectangle 3"/>
          <p:cNvSpPr>
            <a:spLocks noGrp="1" noChangeArrowheads="1"/>
          </p:cNvSpPr>
          <p:nvPr>
            <p:ph type="body" idx="1"/>
          </p:nvPr>
        </p:nvSpPr>
        <p:spPr/>
        <p:txBody>
          <a:bodyPr/>
          <a:lstStyle/>
          <a:p>
            <a:pPr eaLnBrk="1" hangingPunct="1">
              <a:buFontTx/>
              <a:buNone/>
            </a:pPr>
            <a:r>
              <a:rPr lang="fa-IR" altLang="zh-CN" sz="2800" smtClean="0">
                <a:solidFill>
                  <a:srgbClr val="CC3300"/>
                </a:solidFill>
              </a:rPr>
              <a:t>از دانشجویان انتظار می رود پس از مطالعه این فصل بتوانند:</a:t>
            </a:r>
            <a:endParaRPr lang="en-US" altLang="zh-CN" sz="2800" smtClean="0">
              <a:solidFill>
                <a:srgbClr val="CC3300"/>
              </a:solidFill>
              <a:ea typeface="SimSun" pitchFamily="2" charset="-122"/>
            </a:endParaRPr>
          </a:p>
          <a:p>
            <a:pPr eaLnBrk="1" hangingPunct="1">
              <a:buFontTx/>
              <a:buNone/>
            </a:pPr>
            <a:endParaRPr lang="fa-IR" altLang="zh-CN" sz="2800" smtClean="0">
              <a:solidFill>
                <a:srgbClr val="CC3300"/>
              </a:solidFill>
            </a:endParaRPr>
          </a:p>
          <a:p>
            <a:pPr eaLnBrk="1" hangingPunct="1">
              <a:buFontTx/>
              <a:buNone/>
            </a:pPr>
            <a:r>
              <a:rPr lang="fa-IR" altLang="zh-CN" sz="2800" smtClean="0"/>
              <a:t>1.ابزار و مفاهیم لازم برای تصمیم گیری را نام برده و هر یک را به اختصار شرح دهند.</a:t>
            </a:r>
            <a:endParaRPr lang="en-US" altLang="zh-CN" sz="2800" smtClean="0">
              <a:ea typeface="SimSun" pitchFamily="2" charset="-122"/>
            </a:endParaRPr>
          </a:p>
          <a:p>
            <a:pPr eaLnBrk="1" hangingPunct="1">
              <a:buFontTx/>
              <a:buNone/>
            </a:pPr>
            <a:endParaRPr lang="fa-IR" altLang="zh-CN" sz="2800" smtClean="0"/>
          </a:p>
          <a:p>
            <a:pPr eaLnBrk="1" hangingPunct="1">
              <a:buFontTx/>
              <a:buNone/>
            </a:pPr>
            <a:r>
              <a:rPr lang="fa-IR" altLang="zh-CN" sz="2800" smtClean="0"/>
              <a:t>2.در مورد </a:t>
            </a:r>
            <a:r>
              <a:rPr lang="en-US" altLang="zh-CN" sz="2000" smtClean="0">
                <a:ea typeface="SimSun" pitchFamily="2" charset="-122"/>
              </a:rPr>
              <a:t>4p</a:t>
            </a:r>
            <a:r>
              <a:rPr lang="en-US" altLang="zh-CN" sz="2800" smtClean="0">
                <a:ea typeface="SimSun" pitchFamily="2" charset="-122"/>
              </a:rPr>
              <a:t> </a:t>
            </a:r>
            <a:r>
              <a:rPr lang="fa-IR" altLang="zh-CN" sz="2800" smtClean="0"/>
              <a:t>فروشنده و</a:t>
            </a:r>
            <a:r>
              <a:rPr lang="en-US" altLang="zh-CN" sz="2000" smtClean="0">
                <a:ea typeface="SimSun" pitchFamily="2" charset="-122"/>
              </a:rPr>
              <a:t>4c </a:t>
            </a:r>
            <a:r>
              <a:rPr lang="fa-IR" altLang="zh-CN" sz="2800" smtClean="0"/>
              <a:t>مشتری توضیحات لازم را ارایه نمایند.</a:t>
            </a:r>
            <a:endParaRPr lang="en-US" altLang="zh-CN" sz="2800" smtClean="0">
              <a:ea typeface="SimSun" pitchFamily="2" charset="-122"/>
            </a:endParaRPr>
          </a:p>
          <a:p>
            <a:pPr eaLnBrk="1" hangingPunct="1">
              <a:buFontTx/>
              <a:buNone/>
            </a:pPr>
            <a:endParaRPr lang="fa-IR" altLang="zh-CN" sz="2800" smtClean="0"/>
          </a:p>
          <a:p>
            <a:pPr eaLnBrk="1" hangingPunct="1">
              <a:buFontTx/>
              <a:buNone/>
            </a:pPr>
            <a:r>
              <a:rPr lang="fa-IR" altLang="zh-CN" sz="2800" smtClean="0"/>
              <a:t>3.تصمیمات عمده بازاریابان را در مورد آمیزه محصول شرح دهند.</a:t>
            </a:r>
            <a:endParaRPr lang="en-US" sz="2800"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06850"/>
                                        </p:tgtEl>
                                        <p:attrNameLst>
                                          <p:attrName>style.visibility</p:attrName>
                                        </p:attrNameLst>
                                      </p:cBhvr>
                                      <p:to>
                                        <p:strVal val="visible"/>
                                      </p:to>
                                    </p:set>
                                    <p:anim calcmode="lin" valueType="num">
                                      <p:cBhvr>
                                        <p:cTn id="7" dur="1000" fill="hold">
                                          <p:stCondLst>
                                            <p:cond delay="0"/>
                                          </p:stCondLst>
                                        </p:cTn>
                                        <p:tgtEl>
                                          <p:spTgt spid="20685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0685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0685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0685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0685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06851">
                                            <p:txEl>
                                              <p:pRg st="0" end="0"/>
                                            </p:txEl>
                                          </p:spTgt>
                                        </p:tgtEl>
                                        <p:attrNameLst>
                                          <p:attrName>style.visibility</p:attrName>
                                        </p:attrNameLst>
                                      </p:cBhvr>
                                      <p:to>
                                        <p:strVal val="visible"/>
                                      </p:to>
                                    </p:set>
                                    <p:anim calcmode="lin" valueType="num">
                                      <p:cBhvr>
                                        <p:cTn id="16" dur="500" fill="hold"/>
                                        <p:tgtEl>
                                          <p:spTgt spid="20685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0685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0685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0685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068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06851">
                                            <p:txEl>
                                              <p:pRg st="2" end="2"/>
                                            </p:txEl>
                                          </p:spTgt>
                                        </p:tgtEl>
                                        <p:attrNameLst>
                                          <p:attrName>style.visibility</p:attrName>
                                        </p:attrNameLst>
                                      </p:cBhvr>
                                      <p:to>
                                        <p:strVal val="visible"/>
                                      </p:to>
                                    </p:set>
                                    <p:anim calcmode="lin" valueType="num">
                                      <p:cBhvr>
                                        <p:cTn id="25" dur="500" fill="hold"/>
                                        <p:tgtEl>
                                          <p:spTgt spid="206851">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206851">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206851">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206851">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20685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06851">
                                            <p:txEl>
                                              <p:pRg st="4" end="4"/>
                                            </p:txEl>
                                          </p:spTgt>
                                        </p:tgtEl>
                                        <p:attrNameLst>
                                          <p:attrName>style.visibility</p:attrName>
                                        </p:attrNameLst>
                                      </p:cBhvr>
                                      <p:to>
                                        <p:strVal val="visible"/>
                                      </p:to>
                                    </p:set>
                                    <p:anim calcmode="lin" valueType="num">
                                      <p:cBhvr>
                                        <p:cTn id="34" dur="500" fill="hold"/>
                                        <p:tgtEl>
                                          <p:spTgt spid="206851">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206851">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206851">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206851">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206851">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06851">
                                            <p:txEl>
                                              <p:pRg st="6" end="6"/>
                                            </p:txEl>
                                          </p:spTgt>
                                        </p:tgtEl>
                                        <p:attrNameLst>
                                          <p:attrName>style.visibility</p:attrName>
                                        </p:attrNameLst>
                                      </p:cBhvr>
                                      <p:to>
                                        <p:strVal val="visible"/>
                                      </p:to>
                                    </p:set>
                                    <p:anim calcmode="lin" valueType="num">
                                      <p:cBhvr>
                                        <p:cTn id="43" dur="500" fill="hold"/>
                                        <p:tgtEl>
                                          <p:spTgt spid="206851">
                                            <p:txEl>
                                              <p:pRg st="6" end="6"/>
                                            </p:txEl>
                                          </p:spTgt>
                                        </p:tgtEl>
                                        <p:attrNameLst>
                                          <p:attrName>ppt_w</p:attrName>
                                        </p:attrNameLst>
                                      </p:cBhvr>
                                      <p:tavLst>
                                        <p:tav tm="0">
                                          <p:val>
                                            <p:strVal val="#ppt_w*0.05"/>
                                          </p:val>
                                        </p:tav>
                                        <p:tav tm="100000">
                                          <p:val>
                                            <p:strVal val="#ppt_w"/>
                                          </p:val>
                                        </p:tav>
                                      </p:tavLst>
                                    </p:anim>
                                    <p:anim calcmode="lin" valueType="num">
                                      <p:cBhvr>
                                        <p:cTn id="44" dur="500" fill="hold"/>
                                        <p:tgtEl>
                                          <p:spTgt spid="206851">
                                            <p:txEl>
                                              <p:pRg st="6" end="6"/>
                                            </p:txEl>
                                          </p:spTgt>
                                        </p:tgtEl>
                                        <p:attrNameLst>
                                          <p:attrName>ppt_h</p:attrName>
                                        </p:attrNameLst>
                                      </p:cBhvr>
                                      <p:tavLst>
                                        <p:tav tm="0">
                                          <p:val>
                                            <p:strVal val="#ppt_h"/>
                                          </p:val>
                                        </p:tav>
                                        <p:tav tm="100000">
                                          <p:val>
                                            <p:strVal val="#ppt_h"/>
                                          </p:val>
                                        </p:tav>
                                      </p:tavLst>
                                    </p:anim>
                                    <p:anim calcmode="lin" valueType="num">
                                      <p:cBhvr>
                                        <p:cTn id="45" dur="500" fill="hold"/>
                                        <p:tgtEl>
                                          <p:spTgt spid="206851">
                                            <p:txEl>
                                              <p:pRg st="6" end="6"/>
                                            </p:txEl>
                                          </p:spTgt>
                                        </p:tgtEl>
                                        <p:attrNameLst>
                                          <p:attrName>ppt_x</p:attrName>
                                        </p:attrNameLst>
                                      </p:cBhvr>
                                      <p:tavLst>
                                        <p:tav tm="0">
                                          <p:val>
                                            <p:strVal val="#ppt_x-.2"/>
                                          </p:val>
                                        </p:tav>
                                        <p:tav tm="100000">
                                          <p:val>
                                            <p:strVal val="#ppt_x"/>
                                          </p:val>
                                        </p:tav>
                                      </p:tavLst>
                                    </p:anim>
                                    <p:anim calcmode="lin" valueType="num">
                                      <p:cBhvr>
                                        <p:cTn id="46" dur="500" fill="hold"/>
                                        <p:tgtEl>
                                          <p:spTgt spid="206851">
                                            <p:txEl>
                                              <p:pRg st="6" end="6"/>
                                            </p:txEl>
                                          </p:spTgt>
                                        </p:tgtEl>
                                        <p:attrNameLst>
                                          <p:attrName>ppt_y</p:attrName>
                                        </p:attrNameLst>
                                      </p:cBhvr>
                                      <p:tavLst>
                                        <p:tav tm="0">
                                          <p:val>
                                            <p:strVal val="#ppt_y"/>
                                          </p:val>
                                        </p:tav>
                                        <p:tav tm="100000">
                                          <p:val>
                                            <p:strVal val="#ppt_y"/>
                                          </p:val>
                                        </p:tav>
                                      </p:tavLst>
                                    </p:anim>
                                    <p:animEffect transition="in" filter="fade">
                                      <p:cBhvr>
                                        <p:cTn id="47" dur="500"/>
                                        <p:tgtEl>
                                          <p:spTgt spid="206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build="p"/>
    </p:bld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E994556-6882-4D17-9CC9-74B3DBF8814C}" type="slidenum">
              <a:rPr lang="ar-SA" b="0"/>
              <a:pPr eaLnBrk="1" hangingPunct="1"/>
              <a:t>216</a:t>
            </a:fld>
            <a:endParaRPr lang="en-US" b="0"/>
          </a:p>
        </p:txBody>
      </p:sp>
      <p:sp>
        <p:nvSpPr>
          <p:cNvPr id="207874" name="Rectangle 2"/>
          <p:cNvSpPr>
            <a:spLocks noGrp="1" noChangeArrowheads="1"/>
          </p:cNvSpPr>
          <p:nvPr>
            <p:ph type="title"/>
          </p:nvPr>
        </p:nvSpPr>
        <p:spPr/>
        <p:txBody>
          <a:bodyPr/>
          <a:lstStyle/>
          <a:p>
            <a:pPr eaLnBrk="1" hangingPunct="1"/>
            <a:r>
              <a:rPr lang="fa-IR" altLang="zh-CN" smtClean="0"/>
              <a:t>بعضی از سؤالات عمده ای که بازاریابان از خودشان میپرسند</a:t>
            </a:r>
            <a:endParaRPr lang="en-US" smtClean="0"/>
          </a:p>
        </p:txBody>
      </p:sp>
      <p:sp>
        <p:nvSpPr>
          <p:cNvPr id="207875" name="Rectangle 3"/>
          <p:cNvSpPr>
            <a:spLocks noGrp="1" noChangeArrowheads="1"/>
          </p:cNvSpPr>
          <p:nvPr>
            <p:ph type="body" idx="1"/>
          </p:nvPr>
        </p:nvSpPr>
        <p:spPr/>
        <p:txBody>
          <a:bodyPr/>
          <a:lstStyle/>
          <a:p>
            <a:pPr eaLnBrk="1" hangingPunct="1">
              <a:buFont typeface="Wingdings" pitchFamily="2" charset="2"/>
              <a:buChar char="ü"/>
            </a:pPr>
            <a:r>
              <a:rPr lang="fa-IR" altLang="zh-CN" smtClean="0"/>
              <a:t>بازار را چگونه بخش بندی نموده و از بین بخشهای مختلف مختلف کدام بخش را بهتر است انتخاب کنیم؟</a:t>
            </a:r>
            <a:endParaRPr lang="en-US" altLang="zh-CN" smtClean="0">
              <a:ea typeface="SimSun" pitchFamily="2" charset="-122"/>
            </a:endParaRPr>
          </a:p>
          <a:p>
            <a:pPr eaLnBrk="1" hangingPunct="1">
              <a:buFont typeface="Wingdings" pitchFamily="2" charset="2"/>
              <a:buChar char="ü"/>
            </a:pPr>
            <a:r>
              <a:rPr lang="fa-IR" altLang="zh-CN" smtClean="0"/>
              <a:t/>
            </a:r>
            <a:br>
              <a:rPr lang="fa-IR" altLang="zh-CN" smtClean="0"/>
            </a:br>
            <a:r>
              <a:rPr lang="fa-IR" altLang="zh-CN" smtClean="0"/>
              <a:t>چگونه می توانیم محصولات عرضه شده خودمان را برجسته تر از محصولات و خدمات رقبا نشان دهیم؟</a:t>
            </a:r>
            <a:endParaRPr lang="en-US" altLang="zh-CN" smtClean="0">
              <a:ea typeface="SimSun" pitchFamily="2" charset="-122"/>
            </a:endParaRPr>
          </a:p>
          <a:p>
            <a:pPr eaLnBrk="1" hangingPunct="1">
              <a:buFont typeface="Wingdings" pitchFamily="2" charset="2"/>
              <a:buChar char="ü"/>
            </a:pPr>
            <a:r>
              <a:rPr lang="fa-IR" altLang="zh-CN" smtClean="0"/>
              <a:t/>
            </a:r>
            <a:br>
              <a:rPr lang="fa-IR" altLang="zh-CN" smtClean="0"/>
            </a:br>
            <a:r>
              <a:rPr lang="fa-IR" altLang="zh-CN" smtClean="0"/>
              <a:t>با مشتریانی که به قیمت خیلی پایین کالا، بیش از حد اهمیت می دهند، چگونه رفتار نماییم؟</a:t>
            </a:r>
            <a:endParaRPr lang="en-US"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07874"/>
                                        </p:tgtEl>
                                        <p:attrNameLst>
                                          <p:attrName>style.visibility</p:attrName>
                                        </p:attrNameLst>
                                      </p:cBhvr>
                                      <p:to>
                                        <p:strVal val="visible"/>
                                      </p:to>
                                    </p:set>
                                    <p:anim calcmode="lin" valueType="num">
                                      <p:cBhvr>
                                        <p:cTn id="7" dur="500" fill="hold"/>
                                        <p:tgtEl>
                                          <p:spTgt spid="2078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78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78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787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207874"/>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207875">
                                            <p:txEl>
                                              <p:pRg st="0" end="0"/>
                                            </p:txEl>
                                          </p:spTgt>
                                        </p:tgtEl>
                                        <p:attrNameLst>
                                          <p:attrName>style.visibility</p:attrName>
                                        </p:attrNameLst>
                                      </p:cBhvr>
                                      <p:to>
                                        <p:strVal val="visible"/>
                                      </p:to>
                                    </p:set>
                                    <p:anim calcmode="lin" valueType="num">
                                      <p:cBhvr>
                                        <p:cTn id="17" dur="500" fill="hold"/>
                                        <p:tgtEl>
                                          <p:spTgt spid="20787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7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07875">
                                            <p:txEl>
                                              <p:pRg st="1" end="1"/>
                                            </p:txEl>
                                          </p:spTgt>
                                        </p:tgtEl>
                                        <p:attrNameLst>
                                          <p:attrName>style.visibility</p:attrName>
                                        </p:attrNameLst>
                                      </p:cBhvr>
                                      <p:to>
                                        <p:strVal val="visible"/>
                                      </p:to>
                                    </p:set>
                                    <p:anim calcmode="lin" valueType="num">
                                      <p:cBhvr>
                                        <p:cTn id="23" dur="500" fill="hold"/>
                                        <p:tgtEl>
                                          <p:spTgt spid="20787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078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07875">
                                            <p:txEl>
                                              <p:pRg st="2" end="2"/>
                                            </p:txEl>
                                          </p:spTgt>
                                        </p:tgtEl>
                                        <p:attrNameLst>
                                          <p:attrName>style.visibility</p:attrName>
                                        </p:attrNameLst>
                                      </p:cBhvr>
                                      <p:to>
                                        <p:strVal val="visible"/>
                                      </p:to>
                                    </p:set>
                                    <p:anim calcmode="lin" valueType="num">
                                      <p:cBhvr>
                                        <p:cTn id="29" dur="500" fill="hold"/>
                                        <p:tgtEl>
                                          <p:spTgt spid="20787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0787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P spid="207874" grpId="1"/>
      <p:bldP spid="207875" grpId="0" build="p"/>
    </p:bld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43D2FC4-32D3-4ED7-B39A-4B350FBD40CB}" type="slidenum">
              <a:rPr lang="ar-SA" b="0"/>
              <a:pPr eaLnBrk="1" hangingPunct="1"/>
              <a:t>217</a:t>
            </a:fld>
            <a:endParaRPr lang="en-US" b="0"/>
          </a:p>
        </p:txBody>
      </p:sp>
      <p:sp>
        <p:nvSpPr>
          <p:cNvPr id="208898" name="Rectangle 2"/>
          <p:cNvSpPr>
            <a:spLocks noGrp="1" noChangeArrowheads="1"/>
          </p:cNvSpPr>
          <p:nvPr>
            <p:ph type="title"/>
          </p:nvPr>
        </p:nvSpPr>
        <p:spPr/>
        <p:txBody>
          <a:bodyPr/>
          <a:lstStyle/>
          <a:p>
            <a:pPr eaLnBrk="1" hangingPunct="1"/>
            <a:r>
              <a:rPr lang="fa-IR" altLang="zh-CN" b="1" smtClean="0"/>
              <a:t>ابزار و مفاهیم لازم برای تصمیم گیری</a:t>
            </a:r>
            <a:endParaRPr lang="en-US" b="1" smtClean="0"/>
          </a:p>
        </p:txBody>
      </p:sp>
      <p:sp>
        <p:nvSpPr>
          <p:cNvPr id="208899" name="Rectangle 3"/>
          <p:cNvSpPr>
            <a:spLocks noGrp="1" noChangeArrowheads="1"/>
          </p:cNvSpPr>
          <p:nvPr>
            <p:ph type="body" idx="1"/>
          </p:nvPr>
        </p:nvSpPr>
        <p:spPr/>
        <p:txBody>
          <a:bodyPr/>
          <a:lstStyle/>
          <a:p>
            <a:pPr marL="381000" lvl="2" indent="419100" eaLnBrk="1" hangingPunct="1">
              <a:lnSpc>
                <a:spcPct val="90000"/>
              </a:lnSpc>
              <a:buFontTx/>
              <a:buBlip>
                <a:blip r:embed="rId2"/>
              </a:buBlip>
            </a:pPr>
            <a:r>
              <a:rPr lang="fa-IR" altLang="zh-CN" smtClean="0"/>
              <a:t>بازارهای هدف و بخش بندی بازار</a:t>
            </a:r>
          </a:p>
          <a:p>
            <a:pPr marL="381000" lvl="2" indent="419100" eaLnBrk="1" hangingPunct="1">
              <a:lnSpc>
                <a:spcPct val="90000"/>
              </a:lnSpc>
              <a:buFontTx/>
              <a:buBlip>
                <a:blip r:embed="rId2"/>
              </a:buBlip>
            </a:pPr>
            <a:r>
              <a:rPr lang="fa-IR" altLang="zh-CN" smtClean="0"/>
              <a:t>بازاریابان و مشتریان احتمالی</a:t>
            </a:r>
          </a:p>
          <a:p>
            <a:pPr marL="381000" lvl="2" indent="419100" eaLnBrk="1" hangingPunct="1">
              <a:lnSpc>
                <a:spcPct val="90000"/>
              </a:lnSpc>
              <a:buFontTx/>
              <a:buBlip>
                <a:blip r:embed="rId2"/>
              </a:buBlip>
            </a:pPr>
            <a:r>
              <a:rPr lang="fa-IR" altLang="zh-CN" smtClean="0"/>
              <a:t>نیازها، خواسته ها و تقاضاها</a:t>
            </a:r>
          </a:p>
          <a:p>
            <a:pPr marL="381000" lvl="2" indent="419100" eaLnBrk="1" hangingPunct="1">
              <a:lnSpc>
                <a:spcPct val="90000"/>
              </a:lnSpc>
              <a:buFontTx/>
              <a:buBlip>
                <a:blip r:embed="rId2"/>
              </a:buBlip>
            </a:pPr>
            <a:r>
              <a:rPr lang="fa-IR" altLang="zh-CN" smtClean="0"/>
              <a:t>محصول یا هر چیز عرضه شده</a:t>
            </a:r>
          </a:p>
          <a:p>
            <a:pPr marL="381000" lvl="2" indent="419100" eaLnBrk="1" hangingPunct="1">
              <a:lnSpc>
                <a:spcPct val="90000"/>
              </a:lnSpc>
              <a:buFontTx/>
              <a:buBlip>
                <a:blip r:embed="rId2"/>
              </a:buBlip>
            </a:pPr>
            <a:r>
              <a:rPr lang="fa-IR" altLang="zh-CN" smtClean="0"/>
              <a:t>ارزش و رضایت</a:t>
            </a:r>
            <a:r>
              <a:rPr lang="en-US" altLang="zh-CN" smtClean="0">
                <a:ea typeface="SimSun" pitchFamily="2" charset="-122"/>
              </a:rPr>
              <a:t> </a:t>
            </a:r>
            <a:r>
              <a:rPr lang="fa-IR" altLang="zh-CN" smtClean="0"/>
              <a:t>در یک مبادله، وجود حداقل دو طرف ( دو فرد، دو گروه یا دو سازمان) ضروری است.</a:t>
            </a:r>
          </a:p>
          <a:p>
            <a:pPr marL="381000" lvl="2" indent="419100" eaLnBrk="1" hangingPunct="1">
              <a:lnSpc>
                <a:spcPct val="90000"/>
              </a:lnSpc>
              <a:buFontTx/>
              <a:buBlip>
                <a:blip r:embed="rId2"/>
              </a:buBlip>
            </a:pPr>
            <a:r>
              <a:rPr lang="fa-IR" altLang="zh-CN" smtClean="0"/>
              <a:t>هر طرف مبادله، چیزی را دارد که ممکن است برای طرف دیگر ارزشمند باشد.</a:t>
            </a:r>
          </a:p>
          <a:p>
            <a:pPr marL="381000" lvl="2" indent="419100" eaLnBrk="1" hangingPunct="1">
              <a:lnSpc>
                <a:spcPct val="90000"/>
              </a:lnSpc>
              <a:buFontTx/>
              <a:buBlip>
                <a:blip r:embed="rId2"/>
              </a:buBlip>
            </a:pPr>
            <a:r>
              <a:rPr lang="fa-IR" altLang="zh-CN" smtClean="0"/>
              <a:t>هر دو طرف مبادله، توانایی و شایستگی ایجاد ارتباط و تحویل محصول را دارند.</a:t>
            </a:r>
          </a:p>
          <a:p>
            <a:pPr marL="381000" lvl="2" indent="419100" eaLnBrk="1" hangingPunct="1">
              <a:lnSpc>
                <a:spcPct val="90000"/>
              </a:lnSpc>
              <a:buFontTx/>
              <a:buBlip>
                <a:blip r:embed="rId2"/>
              </a:buBlip>
            </a:pPr>
            <a:r>
              <a:rPr lang="fa-IR" altLang="zh-CN" smtClean="0"/>
              <a:t>هر یک از طرفین در پذیرش یا عدم پذیرش پیشنهاد مبادله، آزادی کامل دارند.</a:t>
            </a:r>
          </a:p>
          <a:p>
            <a:pPr marL="381000" lvl="2" indent="419100" eaLnBrk="1" hangingPunct="1">
              <a:lnSpc>
                <a:spcPct val="90000"/>
              </a:lnSpc>
              <a:buFontTx/>
              <a:buBlip>
                <a:blip r:embed="rId2"/>
              </a:buBlip>
            </a:pPr>
            <a:r>
              <a:rPr lang="fa-IR" altLang="zh-CN" smtClean="0"/>
              <a:t>هر یک از طرفین مبادله، معتقدند که وارد شدن به مبادله با طرف دیگر برای آنها مطلوب و مساعد است.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8898"/>
                                        </p:tgtEl>
                                        <p:attrNameLst>
                                          <p:attrName>style.visibility</p:attrName>
                                        </p:attrNameLst>
                                      </p:cBhvr>
                                      <p:to>
                                        <p:strVal val="visible"/>
                                      </p:to>
                                    </p:set>
                                    <p:anim calcmode="lin" valueType="num">
                                      <p:cBhvr>
                                        <p:cTn id="7" dur="500" fill="hold"/>
                                        <p:tgtEl>
                                          <p:spTgt spid="208898"/>
                                        </p:tgtEl>
                                        <p:attrNameLst>
                                          <p:attrName>ppt_w</p:attrName>
                                        </p:attrNameLst>
                                      </p:cBhvr>
                                      <p:tavLst>
                                        <p:tav tm="0">
                                          <p:val>
                                            <p:fltVal val="0"/>
                                          </p:val>
                                        </p:tav>
                                        <p:tav tm="100000">
                                          <p:val>
                                            <p:strVal val="#ppt_w"/>
                                          </p:val>
                                        </p:tav>
                                      </p:tavLst>
                                    </p:anim>
                                    <p:anim calcmode="lin" valueType="num">
                                      <p:cBhvr>
                                        <p:cTn id="8" dur="500" fill="hold"/>
                                        <p:tgtEl>
                                          <p:spTgt spid="2088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8899">
                                            <p:txEl>
                                              <p:pRg st="0" end="0"/>
                                            </p:txEl>
                                          </p:spTgt>
                                        </p:tgtEl>
                                        <p:attrNameLst>
                                          <p:attrName>style.visibility</p:attrName>
                                        </p:attrNameLst>
                                      </p:cBhvr>
                                      <p:to>
                                        <p:strVal val="visible"/>
                                      </p:to>
                                    </p:set>
                                    <p:anim calcmode="lin" valueType="num">
                                      <p:cBhvr>
                                        <p:cTn id="13" dur="500" fill="hold"/>
                                        <p:tgtEl>
                                          <p:spTgt spid="2088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8899">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08899">
                                            <p:txEl>
                                              <p:pRg st="1" end="1"/>
                                            </p:txEl>
                                          </p:spTgt>
                                        </p:tgtEl>
                                        <p:attrNameLst>
                                          <p:attrName>style.visibility</p:attrName>
                                        </p:attrNameLst>
                                      </p:cBhvr>
                                      <p:to>
                                        <p:strVal val="visible"/>
                                      </p:to>
                                    </p:set>
                                    <p:anim calcmode="lin" valueType="num">
                                      <p:cBhvr>
                                        <p:cTn id="17" dur="500" fill="hold"/>
                                        <p:tgtEl>
                                          <p:spTgt spid="20889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08899">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08899">
                                            <p:txEl>
                                              <p:pRg st="2" end="2"/>
                                            </p:txEl>
                                          </p:spTgt>
                                        </p:tgtEl>
                                        <p:attrNameLst>
                                          <p:attrName>style.visibility</p:attrName>
                                        </p:attrNameLst>
                                      </p:cBhvr>
                                      <p:to>
                                        <p:strVal val="visible"/>
                                      </p:to>
                                    </p:set>
                                    <p:anim calcmode="lin" valueType="num">
                                      <p:cBhvr>
                                        <p:cTn id="21" dur="500" fill="hold"/>
                                        <p:tgtEl>
                                          <p:spTgt spid="2088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08899">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08899">
                                            <p:txEl>
                                              <p:pRg st="3" end="3"/>
                                            </p:txEl>
                                          </p:spTgt>
                                        </p:tgtEl>
                                        <p:attrNameLst>
                                          <p:attrName>style.visibility</p:attrName>
                                        </p:attrNameLst>
                                      </p:cBhvr>
                                      <p:to>
                                        <p:strVal val="visible"/>
                                      </p:to>
                                    </p:set>
                                    <p:anim calcmode="lin" valueType="num">
                                      <p:cBhvr>
                                        <p:cTn id="25" dur="500" fill="hold"/>
                                        <p:tgtEl>
                                          <p:spTgt spid="2088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08899">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08899">
                                            <p:txEl>
                                              <p:pRg st="4" end="4"/>
                                            </p:txEl>
                                          </p:spTgt>
                                        </p:tgtEl>
                                        <p:attrNameLst>
                                          <p:attrName>style.visibility</p:attrName>
                                        </p:attrNameLst>
                                      </p:cBhvr>
                                      <p:to>
                                        <p:strVal val="visible"/>
                                      </p:to>
                                    </p:set>
                                    <p:anim calcmode="lin" valueType="num">
                                      <p:cBhvr>
                                        <p:cTn id="29" dur="500" fill="hold"/>
                                        <p:tgtEl>
                                          <p:spTgt spid="20889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08899">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208899">
                                            <p:txEl>
                                              <p:pRg st="5" end="5"/>
                                            </p:txEl>
                                          </p:spTgt>
                                        </p:tgtEl>
                                        <p:attrNameLst>
                                          <p:attrName>style.visibility</p:attrName>
                                        </p:attrNameLst>
                                      </p:cBhvr>
                                      <p:to>
                                        <p:strVal val="visible"/>
                                      </p:to>
                                    </p:set>
                                    <p:anim calcmode="lin" valueType="num">
                                      <p:cBhvr>
                                        <p:cTn id="33" dur="500" fill="hold"/>
                                        <p:tgtEl>
                                          <p:spTgt spid="208899">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208899">
                                            <p:txEl>
                                              <p:pRg st="5" end="5"/>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08899">
                                            <p:txEl>
                                              <p:pRg st="6" end="6"/>
                                            </p:txEl>
                                          </p:spTgt>
                                        </p:tgtEl>
                                        <p:attrNameLst>
                                          <p:attrName>style.visibility</p:attrName>
                                        </p:attrNameLst>
                                      </p:cBhvr>
                                      <p:to>
                                        <p:strVal val="visible"/>
                                      </p:to>
                                    </p:set>
                                    <p:anim calcmode="lin" valueType="num">
                                      <p:cBhvr>
                                        <p:cTn id="37" dur="500" fill="hold"/>
                                        <p:tgtEl>
                                          <p:spTgt spid="20889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08899">
                                            <p:txEl>
                                              <p:pRg st="6" end="6"/>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208899">
                                            <p:txEl>
                                              <p:pRg st="7" end="7"/>
                                            </p:txEl>
                                          </p:spTgt>
                                        </p:tgtEl>
                                        <p:attrNameLst>
                                          <p:attrName>style.visibility</p:attrName>
                                        </p:attrNameLst>
                                      </p:cBhvr>
                                      <p:to>
                                        <p:strVal val="visible"/>
                                      </p:to>
                                    </p:set>
                                    <p:anim calcmode="lin" valueType="num">
                                      <p:cBhvr>
                                        <p:cTn id="41" dur="500" fill="hold"/>
                                        <p:tgtEl>
                                          <p:spTgt spid="208899">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208899">
                                            <p:txEl>
                                              <p:pRg st="7" end="7"/>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208899">
                                            <p:txEl>
                                              <p:pRg st="8" end="8"/>
                                            </p:txEl>
                                          </p:spTgt>
                                        </p:tgtEl>
                                        <p:attrNameLst>
                                          <p:attrName>style.visibility</p:attrName>
                                        </p:attrNameLst>
                                      </p:cBhvr>
                                      <p:to>
                                        <p:strVal val="visible"/>
                                      </p:to>
                                    </p:set>
                                    <p:anim calcmode="lin" valueType="num">
                                      <p:cBhvr>
                                        <p:cTn id="45" dur="500" fill="hold"/>
                                        <p:tgtEl>
                                          <p:spTgt spid="208899">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208899">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P spid="208899"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AE24EFC-D78C-4326-9D51-FA2177C8CC7D}" type="slidenum">
              <a:rPr lang="ar-SA" b="0"/>
              <a:pPr eaLnBrk="1" hangingPunct="1"/>
              <a:t>218</a:t>
            </a:fld>
            <a:endParaRPr lang="en-US" b="0"/>
          </a:p>
        </p:txBody>
      </p:sp>
      <p:sp>
        <p:nvSpPr>
          <p:cNvPr id="221187" name="Rectangle 2"/>
          <p:cNvSpPr>
            <a:spLocks noGrp="1" noChangeArrowheads="1"/>
          </p:cNvSpPr>
          <p:nvPr>
            <p:ph type="title"/>
          </p:nvPr>
        </p:nvSpPr>
        <p:spPr/>
        <p:txBody>
          <a:bodyPr/>
          <a:lstStyle/>
          <a:p>
            <a:pPr eaLnBrk="1" hangingPunct="1"/>
            <a:r>
              <a:rPr lang="fa-IR" smtClean="0"/>
              <a:t>يك سيستم ساده بازاريابي</a:t>
            </a:r>
            <a:endParaRPr lang="en-US" smtClean="0"/>
          </a:p>
        </p:txBody>
      </p:sp>
      <p:sp>
        <p:nvSpPr>
          <p:cNvPr id="221188" name="Rectangle 3"/>
          <p:cNvSpPr>
            <a:spLocks noGrp="1" noChangeArrowheads="1"/>
          </p:cNvSpPr>
          <p:nvPr>
            <p:ph type="body" idx="1"/>
          </p:nvPr>
        </p:nvSpPr>
        <p:spPr/>
        <p:txBody>
          <a:bodyPr/>
          <a:lstStyle/>
          <a:p>
            <a:pPr eaLnBrk="1" hangingPunct="1">
              <a:buFontTx/>
              <a:buNone/>
            </a:pPr>
            <a:endParaRPr lang="fa-IR" smtClean="0"/>
          </a:p>
        </p:txBody>
      </p:sp>
      <p:pic>
        <p:nvPicPr>
          <p:cNvPr id="328708"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16100"/>
            <a:ext cx="8281988"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28708"/>
                                        </p:tgtEl>
                                        <p:attrNameLst>
                                          <p:attrName>style.visibility</p:attrName>
                                        </p:attrNameLst>
                                      </p:cBhvr>
                                      <p:to>
                                        <p:strVal val="visible"/>
                                      </p:to>
                                    </p:set>
                                    <p:anim calcmode="lin" valueType="num">
                                      <p:cBhvr>
                                        <p:cTn id="7" dur="500" fill="hold"/>
                                        <p:tgtEl>
                                          <p:spTgt spid="328708"/>
                                        </p:tgtEl>
                                        <p:attrNameLst>
                                          <p:attrName>ppt_w</p:attrName>
                                        </p:attrNameLst>
                                      </p:cBhvr>
                                      <p:tavLst>
                                        <p:tav tm="0">
                                          <p:val>
                                            <p:strVal val="#ppt_w*2.5"/>
                                          </p:val>
                                        </p:tav>
                                        <p:tav tm="100000">
                                          <p:val>
                                            <p:strVal val="#ppt_w"/>
                                          </p:val>
                                        </p:tav>
                                      </p:tavLst>
                                    </p:anim>
                                    <p:anim calcmode="lin" valueType="num">
                                      <p:cBhvr>
                                        <p:cTn id="8" dur="500" fill="hold"/>
                                        <p:tgtEl>
                                          <p:spTgt spid="328708"/>
                                        </p:tgtEl>
                                        <p:attrNameLst>
                                          <p:attrName>ppt_h</p:attrName>
                                        </p:attrNameLst>
                                      </p:cBhvr>
                                      <p:tavLst>
                                        <p:tav tm="0">
                                          <p:val>
                                            <p:strVal val="#ppt_h*0.01"/>
                                          </p:val>
                                        </p:tav>
                                        <p:tav tm="100000">
                                          <p:val>
                                            <p:strVal val="#ppt_h"/>
                                          </p:val>
                                        </p:tav>
                                      </p:tavLst>
                                    </p:anim>
                                    <p:anim calcmode="lin" valueType="num">
                                      <p:cBhvr>
                                        <p:cTn id="9" dur="500" fill="hold"/>
                                        <p:tgtEl>
                                          <p:spTgt spid="328708"/>
                                        </p:tgtEl>
                                        <p:attrNameLst>
                                          <p:attrName>ppt_x</p:attrName>
                                        </p:attrNameLst>
                                      </p:cBhvr>
                                      <p:tavLst>
                                        <p:tav tm="0">
                                          <p:val>
                                            <p:strVal val="#ppt_x"/>
                                          </p:val>
                                        </p:tav>
                                        <p:tav tm="100000">
                                          <p:val>
                                            <p:strVal val="#ppt_x"/>
                                          </p:val>
                                        </p:tav>
                                      </p:tavLst>
                                    </p:anim>
                                    <p:anim calcmode="lin" valueType="num">
                                      <p:cBhvr>
                                        <p:cTn id="10" dur="500" fill="hold"/>
                                        <p:tgtEl>
                                          <p:spTgt spid="328708"/>
                                        </p:tgtEl>
                                        <p:attrNameLst>
                                          <p:attrName>ppt_y</p:attrName>
                                        </p:attrNameLst>
                                      </p:cBhvr>
                                      <p:tavLst>
                                        <p:tav tm="0">
                                          <p:val>
                                            <p:strVal val="#ppt_h+1"/>
                                          </p:val>
                                        </p:tav>
                                        <p:tav tm="100000">
                                          <p:val>
                                            <p:strVal val="#ppt_y"/>
                                          </p:val>
                                        </p:tav>
                                      </p:tavLst>
                                    </p:anim>
                                    <p:animEffect transition="in" filter="fade">
                                      <p:cBhvr>
                                        <p:cTn id="11" dur="5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41CF5DB-0EDC-4C28-BC9C-C910F6542CDD}" type="slidenum">
              <a:rPr lang="ar-SA" b="0"/>
              <a:pPr eaLnBrk="1" hangingPunct="1"/>
              <a:t>219</a:t>
            </a:fld>
            <a:endParaRPr lang="en-US" b="0"/>
          </a:p>
        </p:txBody>
      </p:sp>
      <p:sp>
        <p:nvSpPr>
          <p:cNvPr id="222211" name="Rectangle 2"/>
          <p:cNvSpPr>
            <a:spLocks noGrp="1" noChangeArrowheads="1"/>
          </p:cNvSpPr>
          <p:nvPr>
            <p:ph type="title"/>
          </p:nvPr>
        </p:nvSpPr>
        <p:spPr/>
        <p:txBody>
          <a:bodyPr/>
          <a:lstStyle/>
          <a:p>
            <a:pPr eaLnBrk="1" hangingPunct="1"/>
            <a:r>
              <a:rPr lang="fa-IR" altLang="zh-CN" b="1" smtClean="0"/>
              <a:t>تعریف بازاریاب</a:t>
            </a:r>
            <a:endParaRPr lang="en-US" smtClean="0"/>
          </a:p>
        </p:txBody>
      </p:sp>
      <p:sp>
        <p:nvSpPr>
          <p:cNvPr id="209923" name="Rectangle 3"/>
          <p:cNvSpPr>
            <a:spLocks noGrp="1" noChangeArrowheads="1"/>
          </p:cNvSpPr>
          <p:nvPr>
            <p:ph type="body" idx="1"/>
          </p:nvPr>
        </p:nvSpPr>
        <p:spPr/>
        <p:txBody>
          <a:bodyPr/>
          <a:lstStyle/>
          <a:p>
            <a:pPr eaLnBrk="1" hangingPunct="1">
              <a:lnSpc>
                <a:spcPct val="200000"/>
              </a:lnSpc>
              <a:buFontTx/>
              <a:buNone/>
            </a:pPr>
            <a:r>
              <a:rPr lang="fa-IR" altLang="zh-CN" smtClean="0"/>
              <a:t>بازاریاب کسی است که به دنبال دریافت پاسخ مثبت از کسی است که مشتری بالقوه نامیده می شود و اگر هر دو فرد یا هر دو بخش به دنبال فروش چیزی به همدیگر هستند، هردوی آنان بازاریاب نامیده می شوند.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 calcmode="lin" valueType="num">
                                      <p:cBhvr>
                                        <p:cTn id="7" dur="500" fill="hold"/>
                                        <p:tgtEl>
                                          <p:spTgt spid="209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99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0D5134F-DF10-4C5B-950B-A1930BA2D42B}" type="slidenum">
              <a:rPr lang="ar-SA" b="0"/>
              <a:pPr eaLnBrk="1" hangingPunct="1"/>
              <a:t>22</a:t>
            </a:fld>
            <a:endParaRPr lang="en-US" b="0"/>
          </a:p>
        </p:txBody>
      </p:sp>
      <p:sp>
        <p:nvSpPr>
          <p:cNvPr id="20483" name="Rectangle 2"/>
          <p:cNvSpPr>
            <a:spLocks noGrp="1" noChangeArrowheads="1"/>
          </p:cNvSpPr>
          <p:nvPr>
            <p:ph type="title"/>
          </p:nvPr>
        </p:nvSpPr>
        <p:spPr/>
        <p:txBody>
          <a:bodyPr/>
          <a:lstStyle/>
          <a:p>
            <a:pPr eaLnBrk="1" hangingPunct="1"/>
            <a:r>
              <a:rPr lang="fa-IR" altLang="zh-CN" b="1" smtClean="0"/>
              <a:t>حالات تقاضا وظایف مدیر بازاریابی</a:t>
            </a:r>
            <a:endParaRPr lang="en-US" smtClean="0"/>
          </a:p>
        </p:txBody>
      </p:sp>
      <p:sp>
        <p:nvSpPr>
          <p:cNvPr id="20484" name="Rectangle 3"/>
          <p:cNvSpPr>
            <a:spLocks noGrp="1" noChangeArrowheads="1"/>
          </p:cNvSpPr>
          <p:nvPr>
            <p:ph type="body" idx="1"/>
          </p:nvPr>
        </p:nvSpPr>
        <p:spPr/>
        <p:txBody>
          <a:bodyPr/>
          <a:lstStyle/>
          <a:p>
            <a:pPr algn="ctr" eaLnBrk="1" hangingPunct="1">
              <a:buFontTx/>
              <a:buNone/>
            </a:pPr>
            <a:endParaRPr lang="fa-IR" altLang="zh-CN" smtClean="0"/>
          </a:p>
          <a:p>
            <a:pPr algn="ctr" eaLnBrk="1" hangingPunct="1">
              <a:buFontTx/>
              <a:buNone/>
            </a:pPr>
            <a:endParaRPr lang="fa-IR" altLang="zh-CN" smtClean="0"/>
          </a:p>
        </p:txBody>
      </p:sp>
      <p:pic>
        <p:nvPicPr>
          <p:cNvPr id="18436" name="Picture 4" descr="2"/>
          <p:cNvPicPr>
            <a:picLocks noChangeAspect="1" noChangeArrowheads="1"/>
          </p:cNvPicPr>
          <p:nvPr/>
        </p:nvPicPr>
        <p:blipFill>
          <a:blip r:embed="rId2">
            <a:clrChange>
              <a:clrFrom>
                <a:srgbClr val="FDFDFD"/>
              </a:clrFrom>
              <a:clrTo>
                <a:srgbClr val="FDFDFD">
                  <a:alpha val="0"/>
                </a:srgbClr>
              </a:clrTo>
            </a:clrChange>
            <a:lum contrast="-72000"/>
            <a:extLst>
              <a:ext uri="{28A0092B-C50C-407E-A947-70E740481C1C}">
                <a14:useLocalDpi xmlns:a14="http://schemas.microsoft.com/office/drawing/2010/main" val="0"/>
              </a:ext>
            </a:extLst>
          </a:blip>
          <a:srcRect/>
          <a:stretch>
            <a:fillRect/>
          </a:stretch>
        </p:blipFill>
        <p:spPr bwMode="auto">
          <a:xfrm>
            <a:off x="1042988" y="1519238"/>
            <a:ext cx="63373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F21BEED-1CF0-474D-8739-FBDFC1461819}" type="slidenum">
              <a:rPr lang="ar-SA" b="0"/>
              <a:pPr eaLnBrk="1" hangingPunct="1"/>
              <a:t>220</a:t>
            </a:fld>
            <a:endParaRPr lang="en-US" b="0"/>
          </a:p>
        </p:txBody>
      </p:sp>
      <p:sp>
        <p:nvSpPr>
          <p:cNvPr id="210946" name="Rectangle 2"/>
          <p:cNvSpPr>
            <a:spLocks noGrp="1" noChangeArrowheads="1"/>
          </p:cNvSpPr>
          <p:nvPr>
            <p:ph type="title"/>
          </p:nvPr>
        </p:nvSpPr>
        <p:spPr/>
        <p:txBody>
          <a:bodyPr/>
          <a:lstStyle/>
          <a:p>
            <a:pPr eaLnBrk="1" hangingPunct="1"/>
            <a:endParaRPr lang="fa-IR" smtClean="0"/>
          </a:p>
        </p:txBody>
      </p:sp>
      <p:sp>
        <p:nvSpPr>
          <p:cNvPr id="210947" name="Rectangle 3"/>
          <p:cNvSpPr>
            <a:spLocks noGrp="1" noChangeArrowheads="1"/>
          </p:cNvSpPr>
          <p:nvPr>
            <p:ph type="body" idx="1"/>
          </p:nvPr>
        </p:nvSpPr>
        <p:spPr/>
        <p:txBody>
          <a:bodyPr/>
          <a:lstStyle/>
          <a:p>
            <a:pPr eaLnBrk="1" hangingPunct="1">
              <a:lnSpc>
                <a:spcPct val="90000"/>
              </a:lnSpc>
              <a:buFontTx/>
              <a:buBlip>
                <a:blip r:embed="rId2"/>
              </a:buBlip>
            </a:pPr>
            <a:r>
              <a:rPr lang="fa-IR" altLang="zh-CN" smtClean="0"/>
              <a:t>در اصطلاح بازاریابی، هر محصولی زمانی موفق خواهد شد که بتواند ارزش و رضایتی را تحویل خریدار هدف بنماید. خریدار از بین محصولات مختلف، آن محصولی را انتخاب می نماید که بیشترین ارزش و نهایتاً رضایت را برای مشتری به ارمغان می آورد.</a:t>
            </a:r>
            <a:endParaRPr lang="en-US" altLang="zh-CN" smtClean="0">
              <a:ea typeface="SimSun" pitchFamily="2" charset="-122"/>
            </a:endParaRPr>
          </a:p>
          <a:p>
            <a:pPr eaLnBrk="1" hangingPunct="1">
              <a:lnSpc>
                <a:spcPct val="90000"/>
              </a:lnSpc>
              <a:buFontTx/>
              <a:buBlip>
                <a:blip r:embed="rId2"/>
              </a:buBlip>
            </a:pPr>
            <a:endParaRPr lang="fa-IR" altLang="zh-CN" smtClean="0"/>
          </a:p>
          <a:p>
            <a:pPr eaLnBrk="1" hangingPunct="1">
              <a:lnSpc>
                <a:spcPct val="90000"/>
              </a:lnSpc>
              <a:buFontTx/>
              <a:buBlip>
                <a:blip r:embed="rId2"/>
              </a:buBlip>
            </a:pPr>
            <a:r>
              <a:rPr lang="fa-IR" altLang="zh-CN" smtClean="0"/>
              <a:t>ارزش به معنی نسبت داده ها و ستاده های مشتری است، یعنی نسبت بین آن چیزی که مشتری از دست می دهد و در مقابل آن، چیزی را به دست می آورد.</a:t>
            </a:r>
            <a:endParaRPr lang="en-US"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210946"/>
                                        </p:tgtEl>
                                        <p:attrNameLst>
                                          <p:attrName>style.visibility</p:attrName>
                                        </p:attrNameLst>
                                      </p:cBhvr>
                                      <p:to>
                                        <p:strVal val="visible"/>
                                      </p:to>
                                    </p:set>
                                    <p:animEffect transition="in" filter="fade">
                                      <p:cBhvr>
                                        <p:cTn id="7" dur="1000"/>
                                        <p:tgtEl>
                                          <p:spTgt spid="210946"/>
                                        </p:tgtEl>
                                      </p:cBhvr>
                                    </p:animEffect>
                                    <p:anim calcmode="lin" valueType="num">
                                      <p:cBhvr>
                                        <p:cTn id="8" dur="1000" fill="hold"/>
                                        <p:tgtEl>
                                          <p:spTgt spid="210946"/>
                                        </p:tgtEl>
                                        <p:attrNameLst>
                                          <p:attrName>ppt_x</p:attrName>
                                        </p:attrNameLst>
                                      </p:cBhvr>
                                      <p:tavLst>
                                        <p:tav tm="0">
                                          <p:val>
                                            <p:strVal val="#ppt_x"/>
                                          </p:val>
                                        </p:tav>
                                        <p:tav tm="100000">
                                          <p:val>
                                            <p:strVal val="#ppt_x"/>
                                          </p:val>
                                        </p:tav>
                                      </p:tavLst>
                                    </p:anim>
                                    <p:anim calcmode="lin" valueType="num">
                                      <p:cBhvr>
                                        <p:cTn id="9" dur="898" decel="100000" fill="hold"/>
                                        <p:tgtEl>
                                          <p:spTgt spid="21094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1094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10947">
                                            <p:txEl>
                                              <p:pRg st="0" end="0"/>
                                            </p:txEl>
                                          </p:spTgt>
                                        </p:tgtEl>
                                        <p:attrNameLst>
                                          <p:attrName>style.visibility</p:attrName>
                                        </p:attrNameLst>
                                      </p:cBhvr>
                                      <p:to>
                                        <p:strVal val="visible"/>
                                      </p:to>
                                    </p:set>
                                    <p:animEffect transition="in" filter="fade">
                                      <p:cBhvr>
                                        <p:cTn id="15" dur="1000"/>
                                        <p:tgtEl>
                                          <p:spTgt spid="210947">
                                            <p:txEl>
                                              <p:pRg st="0" end="0"/>
                                            </p:txEl>
                                          </p:spTgt>
                                        </p:tgtEl>
                                      </p:cBhvr>
                                    </p:animEffect>
                                    <p:anim calcmode="lin" valueType="num">
                                      <p:cBhvr>
                                        <p:cTn id="16" dur="10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1094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109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10947">
                                            <p:txEl>
                                              <p:pRg st="2" end="2"/>
                                            </p:txEl>
                                          </p:spTgt>
                                        </p:tgtEl>
                                        <p:attrNameLst>
                                          <p:attrName>style.visibility</p:attrName>
                                        </p:attrNameLst>
                                      </p:cBhvr>
                                      <p:to>
                                        <p:strVal val="visible"/>
                                      </p:to>
                                    </p:set>
                                    <p:animEffect transition="in" filter="fade">
                                      <p:cBhvr>
                                        <p:cTn id="23" dur="1000"/>
                                        <p:tgtEl>
                                          <p:spTgt spid="210947">
                                            <p:txEl>
                                              <p:pRg st="2" end="2"/>
                                            </p:txEl>
                                          </p:spTgt>
                                        </p:tgtEl>
                                      </p:cBhvr>
                                    </p:animEffect>
                                    <p:anim calcmode="lin" valueType="num">
                                      <p:cBhvr>
                                        <p:cTn id="24" dur="10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1094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1094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P spid="210947" grpId="0" build="p"/>
    </p:bld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EB9EF04-9205-43D8-9F08-5BA655E9CFF0}" type="slidenum">
              <a:rPr lang="ar-SA" b="0"/>
              <a:pPr eaLnBrk="1" hangingPunct="1"/>
              <a:t>221</a:t>
            </a:fld>
            <a:endParaRPr lang="en-US" b="0"/>
          </a:p>
        </p:txBody>
      </p:sp>
      <p:sp>
        <p:nvSpPr>
          <p:cNvPr id="211970" name="Rectangle 2"/>
          <p:cNvSpPr>
            <a:spLocks noGrp="1" noChangeArrowheads="1"/>
          </p:cNvSpPr>
          <p:nvPr>
            <p:ph type="title"/>
          </p:nvPr>
        </p:nvSpPr>
        <p:spPr/>
        <p:txBody>
          <a:bodyPr/>
          <a:lstStyle/>
          <a:p>
            <a:pPr eaLnBrk="1" hangingPunct="1"/>
            <a:r>
              <a:rPr lang="fa-IR" altLang="zh-CN" smtClean="0"/>
              <a:t> بالا بردن ارزش محصول از طرق زیر صورت می گیرد</a:t>
            </a:r>
            <a:endParaRPr lang="en-US" smtClean="0"/>
          </a:p>
        </p:txBody>
      </p:sp>
      <p:sp>
        <p:nvSpPr>
          <p:cNvPr id="211971" name="Rectangle 3"/>
          <p:cNvSpPr>
            <a:spLocks noGrp="1" noChangeArrowheads="1"/>
          </p:cNvSpPr>
          <p:nvPr>
            <p:ph type="body" idx="1"/>
          </p:nvPr>
        </p:nvSpPr>
        <p:spPr/>
        <p:txBody>
          <a:bodyPr/>
          <a:lstStyle/>
          <a:p>
            <a:pPr marL="717550" lvl="4" indent="311150" defTabSz="228600" eaLnBrk="1" hangingPunct="1">
              <a:lnSpc>
                <a:spcPct val="150000"/>
              </a:lnSpc>
            </a:pPr>
            <a:r>
              <a:rPr lang="fa-IR" altLang="zh-CN" sz="2400" smtClean="0"/>
              <a:t>منافع محصول اش را افزایش دهد.</a:t>
            </a:r>
          </a:p>
          <a:p>
            <a:pPr marL="717550" lvl="4" indent="311150" defTabSz="228600" eaLnBrk="1" hangingPunct="1">
              <a:lnSpc>
                <a:spcPct val="150000"/>
              </a:lnSpc>
            </a:pPr>
            <a:r>
              <a:rPr lang="fa-IR" altLang="zh-CN" sz="2400" smtClean="0"/>
              <a:t>هزینه ها و قیمت تمام شده محصول اش را کاهش دهد.</a:t>
            </a:r>
          </a:p>
          <a:p>
            <a:pPr marL="717550" lvl="4" indent="311150" defTabSz="228600" eaLnBrk="1" hangingPunct="1">
              <a:lnSpc>
                <a:spcPct val="150000"/>
              </a:lnSpc>
            </a:pPr>
            <a:r>
              <a:rPr lang="fa-IR" altLang="zh-CN" sz="2400" smtClean="0"/>
              <a:t>به طور همزمان هم منافع را بالا ببرد و هم هزینه ها را کاهش دهد.</a:t>
            </a:r>
          </a:p>
          <a:p>
            <a:pPr marL="717550" lvl="4" indent="311150" defTabSz="228600" eaLnBrk="1" hangingPunct="1">
              <a:lnSpc>
                <a:spcPct val="150000"/>
              </a:lnSpc>
            </a:pPr>
            <a:r>
              <a:rPr lang="fa-IR" altLang="zh-CN" sz="2400" smtClean="0"/>
              <a:t>افزایش همزمان منافع و هزینه ها، به طوری که افزایش منافع بیشتر از افزایش هزینه ها باشد.</a:t>
            </a:r>
          </a:p>
          <a:p>
            <a:pPr marL="717550" lvl="4" indent="311150" defTabSz="228600" eaLnBrk="1" hangingPunct="1">
              <a:lnSpc>
                <a:spcPct val="150000"/>
              </a:lnSpc>
            </a:pPr>
            <a:r>
              <a:rPr lang="fa-IR" altLang="zh-CN" sz="2400" smtClean="0"/>
              <a:t>کاهش همزمان منافع و هزینه ها، به طوری که کاهش هزینه ها بیشتر از کاهش منافع باشد.</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fade">
                                      <p:cBhvr>
                                        <p:cTn id="7" dur="800" decel="100000"/>
                                        <p:tgtEl>
                                          <p:spTgt spid="211970"/>
                                        </p:tgtEl>
                                      </p:cBhvr>
                                    </p:animEffect>
                                    <p:anim calcmode="lin" valueType="num">
                                      <p:cBhvr>
                                        <p:cTn id="8" dur="800" decel="100000" fill="hold"/>
                                        <p:tgtEl>
                                          <p:spTgt spid="211970"/>
                                        </p:tgtEl>
                                        <p:attrNameLst>
                                          <p:attrName>style.rotation</p:attrName>
                                        </p:attrNameLst>
                                      </p:cBhvr>
                                      <p:tavLst>
                                        <p:tav tm="0">
                                          <p:val>
                                            <p:fltVal val="-90"/>
                                          </p:val>
                                        </p:tav>
                                        <p:tav tm="100000">
                                          <p:val>
                                            <p:fltVal val="0"/>
                                          </p:val>
                                        </p:tav>
                                      </p:tavLst>
                                    </p:anim>
                                    <p:anim calcmode="lin" valueType="num">
                                      <p:cBhvr>
                                        <p:cTn id="9" dur="800" decel="100000" fill="hold"/>
                                        <p:tgtEl>
                                          <p:spTgt spid="211970"/>
                                        </p:tgtEl>
                                        <p:attrNameLst>
                                          <p:attrName>ppt_x</p:attrName>
                                        </p:attrNameLst>
                                      </p:cBhvr>
                                      <p:tavLst>
                                        <p:tav tm="0">
                                          <p:val>
                                            <p:strVal val="#ppt_x+0.4"/>
                                          </p:val>
                                        </p:tav>
                                        <p:tav tm="100000">
                                          <p:val>
                                            <p:strVal val="#ppt_x-0.05"/>
                                          </p:val>
                                        </p:tav>
                                      </p:tavLst>
                                    </p:anim>
                                    <p:anim calcmode="lin" valueType="num">
                                      <p:cBhvr>
                                        <p:cTn id="10" dur="800" decel="100000" fill="hold"/>
                                        <p:tgtEl>
                                          <p:spTgt spid="2119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19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197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11971">
                                            <p:txEl>
                                              <p:pRg st="0" end="0"/>
                                            </p:txEl>
                                          </p:spTgt>
                                        </p:tgtEl>
                                        <p:attrNameLst>
                                          <p:attrName>style.visibility</p:attrName>
                                        </p:attrNameLst>
                                      </p:cBhvr>
                                      <p:to>
                                        <p:strVal val="visible"/>
                                      </p:to>
                                    </p:set>
                                    <p:animEffect transition="in" filter="fade">
                                      <p:cBhvr>
                                        <p:cTn id="17" dur="1000"/>
                                        <p:tgtEl>
                                          <p:spTgt spid="211971">
                                            <p:txEl>
                                              <p:pRg st="0" end="0"/>
                                            </p:txEl>
                                          </p:spTgt>
                                        </p:tgtEl>
                                      </p:cBhvr>
                                    </p:animEffect>
                                    <p:anim calcmode="lin" valueType="num">
                                      <p:cBhvr>
                                        <p:cTn id="18" dur="10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1197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11971">
                                            <p:txEl>
                                              <p:pRg st="1" end="1"/>
                                            </p:txEl>
                                          </p:spTgt>
                                        </p:tgtEl>
                                        <p:attrNameLst>
                                          <p:attrName>style.visibility</p:attrName>
                                        </p:attrNameLst>
                                      </p:cBhvr>
                                      <p:to>
                                        <p:strVal val="visible"/>
                                      </p:to>
                                    </p:set>
                                    <p:animEffect transition="in" filter="fade">
                                      <p:cBhvr>
                                        <p:cTn id="22" dur="1000"/>
                                        <p:tgtEl>
                                          <p:spTgt spid="211971">
                                            <p:txEl>
                                              <p:pRg st="1" end="1"/>
                                            </p:txEl>
                                          </p:spTgt>
                                        </p:tgtEl>
                                      </p:cBhvr>
                                    </p:animEffect>
                                    <p:anim calcmode="lin" valueType="num">
                                      <p:cBhvr>
                                        <p:cTn id="23" dur="10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1197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11971">
                                            <p:txEl>
                                              <p:pRg st="2" end="2"/>
                                            </p:txEl>
                                          </p:spTgt>
                                        </p:tgtEl>
                                        <p:attrNameLst>
                                          <p:attrName>style.visibility</p:attrName>
                                        </p:attrNameLst>
                                      </p:cBhvr>
                                      <p:to>
                                        <p:strVal val="visible"/>
                                      </p:to>
                                    </p:set>
                                    <p:animEffect transition="in" filter="fade">
                                      <p:cBhvr>
                                        <p:cTn id="27" dur="1000"/>
                                        <p:tgtEl>
                                          <p:spTgt spid="211971">
                                            <p:txEl>
                                              <p:pRg st="2" end="2"/>
                                            </p:txEl>
                                          </p:spTgt>
                                        </p:tgtEl>
                                      </p:cBhvr>
                                    </p:animEffect>
                                    <p:anim calcmode="lin" valueType="num">
                                      <p:cBhvr>
                                        <p:cTn id="28" dur="10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1197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11971">
                                            <p:txEl>
                                              <p:pRg st="3" end="3"/>
                                            </p:txEl>
                                          </p:spTgt>
                                        </p:tgtEl>
                                        <p:attrNameLst>
                                          <p:attrName>style.visibility</p:attrName>
                                        </p:attrNameLst>
                                      </p:cBhvr>
                                      <p:to>
                                        <p:strVal val="visible"/>
                                      </p:to>
                                    </p:set>
                                    <p:animEffect transition="in" filter="fade">
                                      <p:cBhvr>
                                        <p:cTn id="32" dur="1000"/>
                                        <p:tgtEl>
                                          <p:spTgt spid="211971">
                                            <p:txEl>
                                              <p:pRg st="3" end="3"/>
                                            </p:txEl>
                                          </p:spTgt>
                                        </p:tgtEl>
                                      </p:cBhvr>
                                    </p:animEffect>
                                    <p:anim calcmode="lin" valueType="num">
                                      <p:cBhvr>
                                        <p:cTn id="33" dur="10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1197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11971">
                                            <p:txEl>
                                              <p:pRg st="4" end="4"/>
                                            </p:txEl>
                                          </p:spTgt>
                                        </p:tgtEl>
                                        <p:attrNameLst>
                                          <p:attrName>style.visibility</p:attrName>
                                        </p:attrNameLst>
                                      </p:cBhvr>
                                      <p:to>
                                        <p:strVal val="visible"/>
                                      </p:to>
                                    </p:set>
                                    <p:animEffect transition="in" filter="fade">
                                      <p:cBhvr>
                                        <p:cTn id="37" dur="1000"/>
                                        <p:tgtEl>
                                          <p:spTgt spid="211971">
                                            <p:txEl>
                                              <p:pRg st="4" end="4"/>
                                            </p:txEl>
                                          </p:spTgt>
                                        </p:tgtEl>
                                      </p:cBhvr>
                                    </p:animEffect>
                                    <p:anim calcmode="lin" valueType="num">
                                      <p:cBhvr>
                                        <p:cTn id="38" dur="10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119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P spid="211971" grpId="0" build="p"/>
    </p:bldLst>
  </p:timing>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4E7D32D-D5BC-4D67-924A-BC9090111BAB}" type="slidenum">
              <a:rPr lang="ar-SA" b="0"/>
              <a:pPr eaLnBrk="1" hangingPunct="1"/>
              <a:t>222</a:t>
            </a:fld>
            <a:endParaRPr lang="en-US" b="0"/>
          </a:p>
        </p:txBody>
      </p:sp>
      <p:sp>
        <p:nvSpPr>
          <p:cNvPr id="212994" name="Rectangle 2"/>
          <p:cNvSpPr>
            <a:spLocks noGrp="1" noChangeArrowheads="1"/>
          </p:cNvSpPr>
          <p:nvPr>
            <p:ph type="title"/>
          </p:nvPr>
        </p:nvSpPr>
        <p:spPr/>
        <p:txBody>
          <a:bodyPr/>
          <a:lstStyle/>
          <a:p>
            <a:pPr eaLnBrk="1" hangingPunct="1"/>
            <a:r>
              <a:rPr lang="fa-IR" altLang="zh-CN" smtClean="0"/>
              <a:t>پنج شرط یک مبادله</a:t>
            </a:r>
            <a:endParaRPr lang="en-US" smtClean="0"/>
          </a:p>
        </p:txBody>
      </p:sp>
      <p:sp>
        <p:nvSpPr>
          <p:cNvPr id="212995" name="Rectangle 3"/>
          <p:cNvSpPr>
            <a:spLocks noGrp="1" noChangeArrowheads="1"/>
          </p:cNvSpPr>
          <p:nvPr>
            <p:ph type="body" idx="1"/>
          </p:nvPr>
        </p:nvSpPr>
        <p:spPr/>
        <p:txBody>
          <a:bodyPr/>
          <a:lstStyle/>
          <a:p>
            <a:pPr eaLnBrk="1" hangingPunct="1">
              <a:lnSpc>
                <a:spcPct val="90000"/>
              </a:lnSpc>
              <a:buFontTx/>
              <a:buAutoNum type="arabicPeriod"/>
            </a:pPr>
            <a:r>
              <a:rPr lang="fa-IR" altLang="zh-CN" sz="2400" smtClean="0"/>
              <a:t>در یک مبادله، وجود حداقل دو طرف ( دو فرد، دو گروه یا دو سازمان) ضروری است.</a:t>
            </a:r>
            <a:endParaRPr lang="en-US" altLang="zh-CN" sz="2400" smtClean="0">
              <a:ea typeface="SimSun" pitchFamily="2" charset="-122"/>
            </a:endParaRPr>
          </a:p>
          <a:p>
            <a:pPr eaLnBrk="1" hangingPunct="1">
              <a:lnSpc>
                <a:spcPct val="90000"/>
              </a:lnSpc>
              <a:buFontTx/>
              <a:buAutoNum type="arabicPeriod"/>
            </a:pPr>
            <a:endParaRPr lang="fa-IR" altLang="zh-CN" sz="2400" smtClean="0"/>
          </a:p>
          <a:p>
            <a:pPr eaLnBrk="1" hangingPunct="1">
              <a:lnSpc>
                <a:spcPct val="90000"/>
              </a:lnSpc>
              <a:buFontTx/>
              <a:buAutoNum type="arabicPeriod"/>
            </a:pPr>
            <a:r>
              <a:rPr lang="fa-IR" altLang="zh-CN" sz="2400" smtClean="0"/>
              <a:t>هر طرف مبادله، چیزی را دارد که ممکن است برای طرف دیگر ارزشمند باشد.</a:t>
            </a:r>
            <a:endParaRPr lang="en-US" altLang="zh-CN" sz="2400" smtClean="0">
              <a:ea typeface="SimSun" pitchFamily="2" charset="-122"/>
            </a:endParaRPr>
          </a:p>
          <a:p>
            <a:pPr eaLnBrk="1" hangingPunct="1">
              <a:lnSpc>
                <a:spcPct val="90000"/>
              </a:lnSpc>
              <a:buFontTx/>
              <a:buAutoNum type="arabicPeriod"/>
            </a:pPr>
            <a:endParaRPr lang="fa-IR" altLang="zh-CN" sz="2400" smtClean="0"/>
          </a:p>
          <a:p>
            <a:pPr eaLnBrk="1" hangingPunct="1">
              <a:lnSpc>
                <a:spcPct val="90000"/>
              </a:lnSpc>
              <a:buFontTx/>
              <a:buAutoNum type="arabicPeriod"/>
            </a:pPr>
            <a:r>
              <a:rPr lang="fa-IR" altLang="zh-CN" sz="2400" smtClean="0"/>
              <a:t>هر دو طرف مبادله، توانایی و شایستگی ایجاد ارتباط و تحویل محصول را دارند.</a:t>
            </a:r>
            <a:endParaRPr lang="en-US" altLang="zh-CN" sz="2400" smtClean="0">
              <a:ea typeface="SimSun" pitchFamily="2" charset="-122"/>
            </a:endParaRPr>
          </a:p>
          <a:p>
            <a:pPr eaLnBrk="1" hangingPunct="1">
              <a:lnSpc>
                <a:spcPct val="90000"/>
              </a:lnSpc>
              <a:buFontTx/>
              <a:buAutoNum type="arabicPeriod"/>
            </a:pPr>
            <a:endParaRPr lang="fa-IR" altLang="zh-CN" sz="2400" smtClean="0"/>
          </a:p>
          <a:p>
            <a:pPr eaLnBrk="1" hangingPunct="1">
              <a:lnSpc>
                <a:spcPct val="90000"/>
              </a:lnSpc>
              <a:buFontTx/>
              <a:buAutoNum type="arabicPeriod"/>
            </a:pPr>
            <a:r>
              <a:rPr lang="fa-IR" altLang="zh-CN" sz="2400" smtClean="0"/>
              <a:t>هر یک از طرفین در پذیرش یا عدم پذیرش پیشنهاد مبادله، آزادی کامل دارند.</a:t>
            </a:r>
            <a:endParaRPr lang="en-US" altLang="zh-CN" sz="2400" smtClean="0">
              <a:ea typeface="SimSun" pitchFamily="2" charset="-122"/>
            </a:endParaRPr>
          </a:p>
          <a:p>
            <a:pPr eaLnBrk="1" hangingPunct="1">
              <a:lnSpc>
                <a:spcPct val="90000"/>
              </a:lnSpc>
              <a:buFontTx/>
              <a:buAutoNum type="arabicPeriod"/>
            </a:pPr>
            <a:endParaRPr lang="fa-IR" altLang="zh-CN" sz="2400" smtClean="0"/>
          </a:p>
          <a:p>
            <a:pPr eaLnBrk="1" hangingPunct="1">
              <a:lnSpc>
                <a:spcPct val="90000"/>
              </a:lnSpc>
              <a:buFontTx/>
              <a:buAutoNum type="arabicPeriod"/>
            </a:pPr>
            <a:r>
              <a:rPr lang="fa-IR" altLang="zh-CN" sz="2400" smtClean="0"/>
              <a:t>هر یک از طرفین مبادله، معتقدند که وارد شدن به مبادله با طرف دیگر برای آنها مطلوب و مساعد است.</a:t>
            </a:r>
            <a:endParaRPr lang="en-US" sz="24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fade">
                                      <p:cBhvr>
                                        <p:cTn id="7" dur="1000"/>
                                        <p:tgtEl>
                                          <p:spTgt spid="212994"/>
                                        </p:tgtEl>
                                      </p:cBhvr>
                                    </p:animEffect>
                                    <p:anim calcmode="lin" valueType="num">
                                      <p:cBhvr>
                                        <p:cTn id="8" dur="1000" fill="hold"/>
                                        <p:tgtEl>
                                          <p:spTgt spid="212994"/>
                                        </p:tgtEl>
                                        <p:attrNameLst>
                                          <p:attrName>ppt_x</p:attrName>
                                        </p:attrNameLst>
                                      </p:cBhvr>
                                      <p:tavLst>
                                        <p:tav tm="0">
                                          <p:val>
                                            <p:strVal val="#ppt_x"/>
                                          </p:val>
                                        </p:tav>
                                        <p:tav tm="100000">
                                          <p:val>
                                            <p:strVal val="#ppt_x"/>
                                          </p:val>
                                        </p:tav>
                                      </p:tavLst>
                                    </p:anim>
                                    <p:anim calcmode="lin" valueType="num">
                                      <p:cBhvr>
                                        <p:cTn id="9" dur="898" decel="100000" fill="hold"/>
                                        <p:tgtEl>
                                          <p:spTgt spid="2129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129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12995">
                                            <p:txEl>
                                              <p:pRg st="0" end="0"/>
                                            </p:txEl>
                                          </p:spTgt>
                                        </p:tgtEl>
                                        <p:attrNameLst>
                                          <p:attrName>style.visibility</p:attrName>
                                        </p:attrNameLst>
                                      </p:cBhvr>
                                      <p:to>
                                        <p:strVal val="visible"/>
                                      </p:to>
                                    </p:set>
                                    <p:animEffect transition="in" filter="fade">
                                      <p:cBhvr>
                                        <p:cTn id="15" dur="1000"/>
                                        <p:tgtEl>
                                          <p:spTgt spid="212995">
                                            <p:txEl>
                                              <p:pRg st="0" end="0"/>
                                            </p:txEl>
                                          </p:spTgt>
                                        </p:tgtEl>
                                      </p:cBhvr>
                                    </p:animEffect>
                                    <p:anim calcmode="lin" valueType="num">
                                      <p:cBhvr>
                                        <p:cTn id="16" dur="1000" fill="hold"/>
                                        <p:tgtEl>
                                          <p:spTgt spid="21299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1299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129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12995">
                                            <p:txEl>
                                              <p:pRg st="2" end="2"/>
                                            </p:txEl>
                                          </p:spTgt>
                                        </p:tgtEl>
                                        <p:attrNameLst>
                                          <p:attrName>style.visibility</p:attrName>
                                        </p:attrNameLst>
                                      </p:cBhvr>
                                      <p:to>
                                        <p:strVal val="visible"/>
                                      </p:to>
                                    </p:set>
                                    <p:animEffect transition="in" filter="fade">
                                      <p:cBhvr>
                                        <p:cTn id="23" dur="1000"/>
                                        <p:tgtEl>
                                          <p:spTgt spid="212995">
                                            <p:txEl>
                                              <p:pRg st="2" end="2"/>
                                            </p:txEl>
                                          </p:spTgt>
                                        </p:tgtEl>
                                      </p:cBhvr>
                                    </p:animEffect>
                                    <p:anim calcmode="lin" valueType="num">
                                      <p:cBhvr>
                                        <p:cTn id="24" dur="1000" fill="hold"/>
                                        <p:tgtEl>
                                          <p:spTgt spid="212995">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1299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129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12995">
                                            <p:txEl>
                                              <p:pRg st="4" end="4"/>
                                            </p:txEl>
                                          </p:spTgt>
                                        </p:tgtEl>
                                        <p:attrNameLst>
                                          <p:attrName>style.visibility</p:attrName>
                                        </p:attrNameLst>
                                      </p:cBhvr>
                                      <p:to>
                                        <p:strVal val="visible"/>
                                      </p:to>
                                    </p:set>
                                    <p:animEffect transition="in" filter="fade">
                                      <p:cBhvr>
                                        <p:cTn id="31" dur="1000"/>
                                        <p:tgtEl>
                                          <p:spTgt spid="212995">
                                            <p:txEl>
                                              <p:pRg st="4" end="4"/>
                                            </p:txEl>
                                          </p:spTgt>
                                        </p:tgtEl>
                                      </p:cBhvr>
                                    </p:animEffect>
                                    <p:anim calcmode="lin" valueType="num">
                                      <p:cBhvr>
                                        <p:cTn id="32" dur="1000" fill="hold"/>
                                        <p:tgtEl>
                                          <p:spTgt spid="212995">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12995">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1299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12995">
                                            <p:txEl>
                                              <p:pRg st="6" end="6"/>
                                            </p:txEl>
                                          </p:spTgt>
                                        </p:tgtEl>
                                        <p:attrNameLst>
                                          <p:attrName>style.visibility</p:attrName>
                                        </p:attrNameLst>
                                      </p:cBhvr>
                                      <p:to>
                                        <p:strVal val="visible"/>
                                      </p:to>
                                    </p:set>
                                    <p:animEffect transition="in" filter="fade">
                                      <p:cBhvr>
                                        <p:cTn id="39" dur="1000"/>
                                        <p:tgtEl>
                                          <p:spTgt spid="212995">
                                            <p:txEl>
                                              <p:pRg st="6" end="6"/>
                                            </p:txEl>
                                          </p:spTgt>
                                        </p:tgtEl>
                                      </p:cBhvr>
                                    </p:animEffect>
                                    <p:anim calcmode="lin" valueType="num">
                                      <p:cBhvr>
                                        <p:cTn id="40" dur="1000" fill="hold"/>
                                        <p:tgtEl>
                                          <p:spTgt spid="212995">
                                            <p:txEl>
                                              <p:pRg st="6" end="6"/>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12995">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1299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12995">
                                            <p:txEl>
                                              <p:pRg st="8" end="8"/>
                                            </p:txEl>
                                          </p:spTgt>
                                        </p:tgtEl>
                                        <p:attrNameLst>
                                          <p:attrName>style.visibility</p:attrName>
                                        </p:attrNameLst>
                                      </p:cBhvr>
                                      <p:to>
                                        <p:strVal val="visible"/>
                                      </p:to>
                                    </p:set>
                                    <p:animEffect transition="in" filter="fade">
                                      <p:cBhvr>
                                        <p:cTn id="47" dur="1000"/>
                                        <p:tgtEl>
                                          <p:spTgt spid="212995">
                                            <p:txEl>
                                              <p:pRg st="8" end="8"/>
                                            </p:txEl>
                                          </p:spTgt>
                                        </p:tgtEl>
                                      </p:cBhvr>
                                    </p:animEffect>
                                    <p:anim calcmode="lin" valueType="num">
                                      <p:cBhvr>
                                        <p:cTn id="48" dur="1000" fill="hold"/>
                                        <p:tgtEl>
                                          <p:spTgt spid="212995">
                                            <p:txEl>
                                              <p:pRg st="8" end="8"/>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12995">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12995">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P spid="212995"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5563958-E5DC-49F9-B8D0-B6A286AB134D}" type="slidenum">
              <a:rPr lang="ar-SA" b="0"/>
              <a:pPr eaLnBrk="1" hangingPunct="1"/>
              <a:t>223</a:t>
            </a:fld>
            <a:endParaRPr lang="en-US" b="0"/>
          </a:p>
        </p:txBody>
      </p:sp>
      <p:sp>
        <p:nvSpPr>
          <p:cNvPr id="226307" name="Rectangle 2"/>
          <p:cNvSpPr>
            <a:spLocks noGrp="1" noChangeArrowheads="1"/>
          </p:cNvSpPr>
          <p:nvPr>
            <p:ph type="title"/>
          </p:nvPr>
        </p:nvSpPr>
        <p:spPr/>
        <p:txBody>
          <a:bodyPr/>
          <a:lstStyle/>
          <a:p>
            <a:pPr eaLnBrk="1" hangingPunct="1"/>
            <a:r>
              <a:rPr lang="fa-IR" altLang="zh-CN" smtClean="0"/>
              <a:t>روابط و شبکه ها</a:t>
            </a:r>
            <a:endParaRPr lang="en-US" smtClean="0"/>
          </a:p>
        </p:txBody>
      </p:sp>
      <p:sp>
        <p:nvSpPr>
          <p:cNvPr id="214019" name="Rectangle 3"/>
          <p:cNvSpPr>
            <a:spLocks noGrp="1" noChangeArrowheads="1"/>
          </p:cNvSpPr>
          <p:nvPr>
            <p:ph type="body" idx="1"/>
          </p:nvPr>
        </p:nvSpPr>
        <p:spPr/>
        <p:txBody>
          <a:bodyPr/>
          <a:lstStyle/>
          <a:p>
            <a:pPr eaLnBrk="1" hangingPunct="1">
              <a:lnSpc>
                <a:spcPct val="125000"/>
              </a:lnSpc>
              <a:buFontTx/>
              <a:buNone/>
            </a:pPr>
            <a:r>
              <a:rPr lang="fa-IR" altLang="zh-CN" smtClean="0"/>
              <a:t>بازاریابی معامله بخشی از یک ایده بزرگ است که بازاریابی روابط نامیده می شود،اهداف بازاریابی روابط نامیده می شود.اهداف بازاریابی روابط بر پایه روابط متقابل رضایت بخش و بلند مدت بخشهای کلیدی همانند مشتریان، تأمین کندگان مواد اولیه و توزیع کنندگان به منظور به دست آوردن و حفظ مزیتها و منافع بلند مدت و نیز بقاء مؤسسه پی ریزی می شود.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p:cTn id="7" dur="500" fill="hold"/>
                                        <p:tgtEl>
                                          <p:spTgt spid="214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40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2E9CE2A-AF4F-4354-9212-35C77D8D3F1E}" type="slidenum">
              <a:rPr lang="ar-SA" b="0"/>
              <a:pPr eaLnBrk="1" hangingPunct="1"/>
              <a:t>224</a:t>
            </a:fld>
            <a:endParaRPr lang="en-US" b="0"/>
          </a:p>
        </p:txBody>
      </p:sp>
      <p:sp>
        <p:nvSpPr>
          <p:cNvPr id="227331" name="Rectangle 2"/>
          <p:cNvSpPr>
            <a:spLocks noGrp="1" noChangeArrowheads="1"/>
          </p:cNvSpPr>
          <p:nvPr>
            <p:ph type="title"/>
          </p:nvPr>
        </p:nvSpPr>
        <p:spPr/>
        <p:txBody>
          <a:bodyPr/>
          <a:lstStyle/>
          <a:p>
            <a:pPr eaLnBrk="1" hangingPunct="1"/>
            <a:r>
              <a:rPr lang="fa-IR" smtClean="0"/>
              <a:t>روابط و شبكه‌ها</a:t>
            </a:r>
            <a:endParaRPr lang="en-US" smtClean="0"/>
          </a:p>
        </p:txBody>
      </p:sp>
      <p:sp>
        <p:nvSpPr>
          <p:cNvPr id="215043" name="Rectangle 3"/>
          <p:cNvSpPr>
            <a:spLocks noGrp="1" noChangeArrowheads="1"/>
          </p:cNvSpPr>
          <p:nvPr>
            <p:ph type="body" idx="1"/>
          </p:nvPr>
        </p:nvSpPr>
        <p:spPr/>
        <p:txBody>
          <a:bodyPr/>
          <a:lstStyle/>
          <a:p>
            <a:pPr eaLnBrk="1" hangingPunct="1">
              <a:lnSpc>
                <a:spcPct val="200000"/>
              </a:lnSpc>
              <a:buFontTx/>
              <a:buNone/>
            </a:pPr>
            <a:r>
              <a:rPr lang="fa-IR" altLang="zh-CN" sz="2800" smtClean="0"/>
              <a:t>نتیجه نهائی بازاریابی روابط،ایجاد یک مجموعه ای بی نظیراز مؤسسه است که شبکه بازاریابی نامیده می شود.یک شبکه بازاریابی،شامل خود مؤسسه به همراه افراد و گروههای پشتیبانی کننده آن یعنی مشتریان ، کارکنان،تأمین کنندگان مواد،توزیع کنندگان. </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15043">
                                            <p:txEl>
                                              <p:pRg st="0" end="0"/>
                                            </p:txEl>
                                          </p:spTgt>
                                        </p:tgtEl>
                                        <p:attrNameLst>
                                          <p:attrName>ppt_x</p:attrName>
                                        </p:attrNameLst>
                                      </p:cBhvr>
                                    </p:anim>
                                    <p:anim from="0" to="-1.0" calcmode="lin" valueType="num">
                                      <p:cBhvr>
                                        <p:cTn id="8" dur="200" decel="50000" autoRev="1" fill="hold">
                                          <p:stCondLst>
                                            <p:cond delay="600"/>
                                          </p:stCondLst>
                                        </p:cTn>
                                        <p:tgtEl>
                                          <p:spTgt spid="215043">
                                            <p:txEl>
                                              <p:pRg st="0" end="0"/>
                                            </p:txEl>
                                          </p:spTgt>
                                        </p:tgtEl>
                                        <p:attrNameLst>
                                          <p:attrName>xshear</p:attrName>
                                        </p:attrNameLst>
                                      </p:cBhvr>
                                    </p:anim>
                                    <p:animScale>
                                      <p:cBhvr>
                                        <p:cTn id="9" dur="200" decel="100000" autoRev="1" fill="hold">
                                          <p:stCondLst>
                                            <p:cond delay="600"/>
                                          </p:stCondLst>
                                        </p:cTn>
                                        <p:tgtEl>
                                          <p:spTgt spid="215043">
                                            <p:txEl>
                                              <p:pRg st="0" end="0"/>
                                            </p:txEl>
                                          </p:spTgt>
                                        </p:tgtEl>
                                      </p:cBhvr>
                                      <p:from x="100000" y="100000"/>
                                      <p:to x="80000" y="100000"/>
                                    </p:animScale>
                                    <p:anim by="(#ppt_h/3+#ppt_w*0.1)" calcmode="lin" valueType="num">
                                      <p:cBhvr additive="sum">
                                        <p:cTn id="10" dur="200" decel="100000" autoRev="1" fill="hold">
                                          <p:stCondLst>
                                            <p:cond delay="600"/>
                                          </p:stCondLst>
                                        </p:cTn>
                                        <p:tgtEl>
                                          <p:spTgt spid="21504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C8CA0E6-0476-4824-82C8-632FD6F2378A}" type="slidenum">
              <a:rPr lang="ar-SA" b="0"/>
              <a:pPr eaLnBrk="1" hangingPunct="1"/>
              <a:t>225</a:t>
            </a:fld>
            <a:endParaRPr lang="en-US" b="0"/>
          </a:p>
        </p:txBody>
      </p:sp>
      <p:sp>
        <p:nvSpPr>
          <p:cNvPr id="216066" name="Rectangle 2"/>
          <p:cNvSpPr>
            <a:spLocks noGrp="1" noChangeArrowheads="1"/>
          </p:cNvSpPr>
          <p:nvPr>
            <p:ph type="title"/>
          </p:nvPr>
        </p:nvSpPr>
        <p:spPr/>
        <p:txBody>
          <a:bodyPr/>
          <a:lstStyle/>
          <a:p>
            <a:pPr eaLnBrk="1" hangingPunct="1"/>
            <a:r>
              <a:rPr lang="fa-IR" altLang="zh-CN" smtClean="0"/>
              <a:t>کانالهای بازاریابی</a:t>
            </a:r>
            <a:endParaRPr lang="en-US" smtClean="0"/>
          </a:p>
        </p:txBody>
      </p:sp>
      <p:sp>
        <p:nvSpPr>
          <p:cNvPr id="216067" name="Rectangle 3"/>
          <p:cNvSpPr>
            <a:spLocks noGrp="1" noChangeArrowheads="1"/>
          </p:cNvSpPr>
          <p:nvPr>
            <p:ph type="body" idx="1"/>
          </p:nvPr>
        </p:nvSpPr>
        <p:spPr/>
        <p:txBody>
          <a:bodyPr/>
          <a:lstStyle/>
          <a:p>
            <a:pPr indent="342900" eaLnBrk="1" hangingPunct="1">
              <a:lnSpc>
                <a:spcPct val="300000"/>
              </a:lnSpc>
              <a:buSzPct val="75000"/>
              <a:buFontTx/>
              <a:buBlip>
                <a:blip r:embed="rId2"/>
              </a:buBlip>
            </a:pPr>
            <a:r>
              <a:rPr lang="fa-IR" altLang="zh-CN" sz="2800" smtClean="0"/>
              <a:t>کانالهای ارتباطی</a:t>
            </a:r>
          </a:p>
          <a:p>
            <a:pPr indent="342900" eaLnBrk="1" hangingPunct="1">
              <a:lnSpc>
                <a:spcPct val="300000"/>
              </a:lnSpc>
              <a:buSzPct val="75000"/>
              <a:buFontTx/>
              <a:buBlip>
                <a:blip r:embed="rId2"/>
              </a:buBlip>
            </a:pPr>
            <a:r>
              <a:rPr lang="fa-IR" altLang="zh-CN" sz="2800" smtClean="0"/>
              <a:t>کانالهای توزیع</a:t>
            </a:r>
          </a:p>
          <a:p>
            <a:pPr indent="342900" eaLnBrk="1" hangingPunct="1">
              <a:lnSpc>
                <a:spcPct val="300000"/>
              </a:lnSpc>
              <a:buSzPct val="75000"/>
              <a:buFontTx/>
              <a:buBlip>
                <a:blip r:embed="rId2"/>
              </a:buBlip>
            </a:pPr>
            <a:r>
              <a:rPr lang="fa-IR" altLang="zh-CN" sz="2800" smtClean="0"/>
              <a:t>کانال های فروش</a:t>
            </a:r>
            <a:endParaRPr lang="en-US" sz="280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16066"/>
                                        </p:tgtEl>
                                        <p:attrNameLst>
                                          <p:attrName>style.visibility</p:attrName>
                                        </p:attrNameLst>
                                      </p:cBhvr>
                                      <p:to>
                                        <p:strVal val="visible"/>
                                      </p:to>
                                    </p:set>
                                    <p:anim calcmode="lin" valueType="num">
                                      <p:cBhvr>
                                        <p:cTn id="7" dur="2000" fill="hold"/>
                                        <p:tgtEl>
                                          <p:spTgt spid="216066"/>
                                        </p:tgtEl>
                                        <p:attrNameLst>
                                          <p:attrName>ppt_w</p:attrName>
                                        </p:attrNameLst>
                                      </p:cBhvr>
                                      <p:tavLst>
                                        <p:tav tm="0">
                                          <p:val>
                                            <p:strVal val="#ppt_w*2.5"/>
                                          </p:val>
                                        </p:tav>
                                        <p:tav tm="100000">
                                          <p:val>
                                            <p:strVal val="#ppt_w"/>
                                          </p:val>
                                        </p:tav>
                                      </p:tavLst>
                                    </p:anim>
                                    <p:anim calcmode="lin" valueType="num">
                                      <p:cBhvr>
                                        <p:cTn id="8" dur="2000" fill="hold"/>
                                        <p:tgtEl>
                                          <p:spTgt spid="216066"/>
                                        </p:tgtEl>
                                        <p:attrNameLst>
                                          <p:attrName>ppt_h</p:attrName>
                                        </p:attrNameLst>
                                      </p:cBhvr>
                                      <p:tavLst>
                                        <p:tav tm="0">
                                          <p:val>
                                            <p:strVal val="#ppt_h"/>
                                          </p:val>
                                        </p:tav>
                                        <p:tav tm="100000">
                                          <p:val>
                                            <p:strVal val="#ppt_h"/>
                                          </p:val>
                                        </p:tav>
                                      </p:tavLst>
                                    </p:anim>
                                    <p:anim calcmode="lin" valueType="num">
                                      <p:cBhvr>
                                        <p:cTn id="9" dur="2000" fill="hold"/>
                                        <p:tgtEl>
                                          <p:spTgt spid="21606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1606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160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6067">
                                            <p:txEl>
                                              <p:pRg st="0" end="0"/>
                                            </p:txEl>
                                          </p:spTgt>
                                        </p:tgtEl>
                                        <p:attrNameLst>
                                          <p:attrName>style.visibility</p:attrName>
                                        </p:attrNameLst>
                                      </p:cBhvr>
                                      <p:to>
                                        <p:strVal val="visible"/>
                                      </p:to>
                                    </p:set>
                                    <p:animEffect transition="in" filter="wipe(left)">
                                      <p:cBhvr>
                                        <p:cTn id="16" dur="500"/>
                                        <p:tgtEl>
                                          <p:spTgt spid="2160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6067">
                                            <p:txEl>
                                              <p:pRg st="1" end="1"/>
                                            </p:txEl>
                                          </p:spTgt>
                                        </p:tgtEl>
                                        <p:attrNameLst>
                                          <p:attrName>style.visibility</p:attrName>
                                        </p:attrNameLst>
                                      </p:cBhvr>
                                      <p:to>
                                        <p:strVal val="visible"/>
                                      </p:to>
                                    </p:set>
                                    <p:animEffect transition="in" filter="wipe(left)">
                                      <p:cBhvr>
                                        <p:cTn id="21" dur="500"/>
                                        <p:tgtEl>
                                          <p:spTgt spid="21606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6067">
                                            <p:txEl>
                                              <p:pRg st="2" end="2"/>
                                            </p:txEl>
                                          </p:spTgt>
                                        </p:tgtEl>
                                        <p:attrNameLst>
                                          <p:attrName>style.visibility</p:attrName>
                                        </p:attrNameLst>
                                      </p:cBhvr>
                                      <p:to>
                                        <p:strVal val="visible"/>
                                      </p:to>
                                    </p:set>
                                    <p:animEffect transition="in" filter="wipe(left)">
                                      <p:cBhvr>
                                        <p:cTn id="26" dur="500"/>
                                        <p:tgtEl>
                                          <p:spTgt spid="216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P spid="216067"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2A2FCA1-46D1-41EA-B97E-2D85DE2AE196}" type="slidenum">
              <a:rPr lang="ar-SA" b="0"/>
              <a:pPr eaLnBrk="1" hangingPunct="1"/>
              <a:t>226</a:t>
            </a:fld>
            <a:endParaRPr lang="en-US" b="0"/>
          </a:p>
        </p:txBody>
      </p:sp>
      <p:sp>
        <p:nvSpPr>
          <p:cNvPr id="229379" name="Rectangle 2"/>
          <p:cNvSpPr>
            <a:spLocks noGrp="1" noChangeArrowheads="1"/>
          </p:cNvSpPr>
          <p:nvPr>
            <p:ph type="title"/>
          </p:nvPr>
        </p:nvSpPr>
        <p:spPr/>
        <p:txBody>
          <a:bodyPr/>
          <a:lstStyle/>
          <a:p>
            <a:pPr eaLnBrk="1" hangingPunct="1"/>
            <a:r>
              <a:rPr lang="fa-IR" altLang="zh-CN" smtClean="0"/>
              <a:t>کانالهای ارتباطی</a:t>
            </a:r>
            <a:endParaRPr lang="en-US" smtClean="0"/>
          </a:p>
        </p:txBody>
      </p:sp>
      <p:sp>
        <p:nvSpPr>
          <p:cNvPr id="217091" name="Rectangle 3"/>
          <p:cNvSpPr>
            <a:spLocks noGrp="1" noChangeArrowheads="1"/>
          </p:cNvSpPr>
          <p:nvPr>
            <p:ph type="body" idx="1"/>
          </p:nvPr>
        </p:nvSpPr>
        <p:spPr/>
        <p:txBody>
          <a:bodyPr/>
          <a:lstStyle/>
          <a:p>
            <a:pPr eaLnBrk="1" hangingPunct="1">
              <a:lnSpc>
                <a:spcPct val="150000"/>
              </a:lnSpc>
              <a:buFontTx/>
              <a:buNone/>
            </a:pPr>
            <a:r>
              <a:rPr lang="fa-IR" altLang="zh-CN" smtClean="0"/>
              <a:t>که از طریق آنها پیامهایی را به خریداران هدف ارسال نموده و پیامهای ارسالی آنان را دریافت می کنند. این کانالها یا مجاری ارتباطی شامل روزنامه ها،مجلات، رادیو،تلویزیون،پست، تلفن،تابلوهای نمایش،پوسترها،احجام هوائی،دستگاههای   </a:t>
            </a:r>
            <a:r>
              <a:rPr lang="en-US" altLang="zh-CN" sz="2400" smtClean="0">
                <a:ea typeface="SimSun" pitchFamily="2" charset="-122"/>
              </a:rPr>
              <a:t>CD</a:t>
            </a:r>
            <a:r>
              <a:rPr lang="fa-IR" altLang="zh-CN" smtClean="0"/>
              <a:t>پخش کن واینترنت می شود.</a:t>
            </a:r>
            <a:r>
              <a:rPr lang="en-US" altLang="zh-CN" smtClean="0">
                <a:ea typeface="SimSun" pitchFamily="2" charset="-12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fade">
                                      <p:cBhvr>
                                        <p:cTn id="7" dur="100"/>
                                        <p:tgtEl>
                                          <p:spTgt spid="217091">
                                            <p:txEl>
                                              <p:pRg st="0" end="0"/>
                                            </p:txEl>
                                          </p:spTgt>
                                        </p:tgtEl>
                                      </p:cBhvr>
                                    </p:animEffect>
                                    <p:anim calcmode="lin" valueType="num">
                                      <p:cBhvr>
                                        <p:cTn id="8" dur="400" fill="hold"/>
                                        <p:tgtEl>
                                          <p:spTgt spid="21709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1709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1709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1709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29F6C20-83C3-44FE-AA8B-F15B7A6EADA8}" type="slidenum">
              <a:rPr lang="ar-SA" b="0"/>
              <a:pPr eaLnBrk="1" hangingPunct="1"/>
              <a:t>227</a:t>
            </a:fld>
            <a:endParaRPr lang="en-US" b="0"/>
          </a:p>
        </p:txBody>
      </p:sp>
      <p:sp>
        <p:nvSpPr>
          <p:cNvPr id="230403" name="Rectangle 2"/>
          <p:cNvSpPr>
            <a:spLocks noGrp="1" noChangeArrowheads="1"/>
          </p:cNvSpPr>
          <p:nvPr>
            <p:ph type="title"/>
          </p:nvPr>
        </p:nvSpPr>
        <p:spPr/>
        <p:txBody>
          <a:bodyPr/>
          <a:lstStyle/>
          <a:p>
            <a:pPr eaLnBrk="1" hangingPunct="1"/>
            <a:r>
              <a:rPr lang="fa-IR" altLang="zh-CN" smtClean="0"/>
              <a:t>کانالهای توزیع</a:t>
            </a:r>
            <a:endParaRPr lang="en-US" smtClean="0"/>
          </a:p>
        </p:txBody>
      </p:sp>
      <p:sp>
        <p:nvSpPr>
          <p:cNvPr id="218115" name="Rectangle 3"/>
          <p:cNvSpPr>
            <a:spLocks noGrp="1" noChangeArrowheads="1"/>
          </p:cNvSpPr>
          <p:nvPr>
            <p:ph type="body" idx="1"/>
          </p:nvPr>
        </p:nvSpPr>
        <p:spPr/>
        <p:txBody>
          <a:bodyPr/>
          <a:lstStyle/>
          <a:p>
            <a:pPr eaLnBrk="1" hangingPunct="1">
              <a:lnSpc>
                <a:spcPct val="150000"/>
              </a:lnSpc>
              <a:buFontTx/>
              <a:buNone/>
            </a:pPr>
            <a:r>
              <a:rPr lang="fa-IR" altLang="zh-CN" smtClean="0"/>
              <a:t>بازاریابان از این کانال برای به نمایش گذاشتن و یا تحویل کالاها و خدمات فیزیکی خود به خریدار یا مصرف کننده نهائی استفاده می کنند.این کانال شامل کانالهای توزیع فیزیکی و کانالهای توزیع خدماتی می شود که از انبار (مخزن نگهداری کالا) و وسایل حمل و نقل کالاگرفته تا کانال های تجاری همانند پخش کنندگان کالاها،عمده فروشان و خرده فروشان را در بر می گیرند.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fade">
                                      <p:cBhvr>
                                        <p:cTn id="7" dur="100"/>
                                        <p:tgtEl>
                                          <p:spTgt spid="218115">
                                            <p:txEl>
                                              <p:pRg st="0" end="0"/>
                                            </p:txEl>
                                          </p:spTgt>
                                        </p:tgtEl>
                                      </p:cBhvr>
                                    </p:animEffect>
                                    <p:anim calcmode="lin" valueType="num">
                                      <p:cBhvr>
                                        <p:cTn id="8" dur="400" fill="hold"/>
                                        <p:tgtEl>
                                          <p:spTgt spid="21811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1811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181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181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891AE99-7145-4BD6-9349-BF30E720093E}" type="slidenum">
              <a:rPr lang="ar-SA" b="0"/>
              <a:pPr eaLnBrk="1" hangingPunct="1"/>
              <a:t>228</a:t>
            </a:fld>
            <a:endParaRPr lang="en-US" b="0"/>
          </a:p>
        </p:txBody>
      </p:sp>
      <p:sp>
        <p:nvSpPr>
          <p:cNvPr id="231427" name="Rectangle 2"/>
          <p:cNvSpPr>
            <a:spLocks noGrp="1" noChangeArrowheads="1"/>
          </p:cNvSpPr>
          <p:nvPr>
            <p:ph type="title"/>
          </p:nvPr>
        </p:nvSpPr>
        <p:spPr/>
        <p:txBody>
          <a:bodyPr/>
          <a:lstStyle/>
          <a:p>
            <a:pPr eaLnBrk="1" hangingPunct="1"/>
            <a:r>
              <a:rPr lang="fa-IR" altLang="zh-CN" smtClean="0"/>
              <a:t>کانال های فروش</a:t>
            </a:r>
            <a:endParaRPr lang="en-US" smtClean="0"/>
          </a:p>
        </p:txBody>
      </p:sp>
      <p:sp>
        <p:nvSpPr>
          <p:cNvPr id="219139" name="Rectangle 3"/>
          <p:cNvSpPr>
            <a:spLocks noGrp="1" noChangeArrowheads="1"/>
          </p:cNvSpPr>
          <p:nvPr>
            <p:ph type="body" idx="1"/>
          </p:nvPr>
        </p:nvSpPr>
        <p:spPr/>
        <p:txBody>
          <a:bodyPr/>
          <a:lstStyle/>
          <a:p>
            <a:pPr eaLnBrk="1" hangingPunct="1">
              <a:lnSpc>
                <a:spcPct val="150000"/>
              </a:lnSpc>
              <a:buFontTx/>
              <a:buNone/>
            </a:pPr>
            <a:r>
              <a:rPr lang="fa-IR" altLang="zh-CN" smtClean="0"/>
              <a:t>بازاریابان همچنین از کانالهای فروش به منظور تحت تأثیر قرار دادن خریداران بالقوه به هنگام معاملات استفاده می کنند،کانالهای فروش نه تنها شامل پخش کنندگان و. خرده فروشان کالاها هستند،بلکه آنها بانکها و مؤسسات بیمه را که باعث تسهیل در انجام معاملات می شوند را نیز در بر می گیرند.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fade">
                                      <p:cBhvr>
                                        <p:cTn id="7" dur="1000"/>
                                        <p:tgtEl>
                                          <p:spTgt spid="219139">
                                            <p:txEl>
                                              <p:pRg st="0" end="0"/>
                                            </p:txEl>
                                          </p:spTgt>
                                        </p:tgtEl>
                                      </p:cBhvr>
                                    </p:animEffect>
                                    <p:anim calcmode="lin" valueType="num">
                                      <p:cBhvr>
                                        <p:cTn id="8" dur="1000" fill="hold"/>
                                        <p:tgtEl>
                                          <p:spTgt spid="21913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913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913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D26BE8B-5E97-4F01-AA6E-250751436401}" type="slidenum">
              <a:rPr lang="ar-SA" b="0"/>
              <a:pPr eaLnBrk="1" hangingPunct="1"/>
              <a:t>229</a:t>
            </a:fld>
            <a:endParaRPr lang="en-US" b="0"/>
          </a:p>
        </p:txBody>
      </p:sp>
      <p:sp>
        <p:nvSpPr>
          <p:cNvPr id="220162" name="Rectangle 2"/>
          <p:cNvSpPr>
            <a:spLocks noGrp="1" noChangeArrowheads="1"/>
          </p:cNvSpPr>
          <p:nvPr>
            <p:ph type="title"/>
          </p:nvPr>
        </p:nvSpPr>
        <p:spPr/>
        <p:txBody>
          <a:bodyPr/>
          <a:lstStyle/>
          <a:p>
            <a:pPr eaLnBrk="1" hangingPunct="1"/>
            <a:r>
              <a:rPr lang="fa-IR" altLang="zh-CN" smtClean="0"/>
              <a:t>سطوح رقابت</a:t>
            </a:r>
            <a:endParaRPr lang="en-US" smtClean="0"/>
          </a:p>
        </p:txBody>
      </p:sp>
      <p:sp>
        <p:nvSpPr>
          <p:cNvPr id="220163" name="Rectangle 3"/>
          <p:cNvSpPr>
            <a:spLocks noGrp="1" noChangeArrowheads="1"/>
          </p:cNvSpPr>
          <p:nvPr>
            <p:ph type="body" idx="1"/>
          </p:nvPr>
        </p:nvSpPr>
        <p:spPr/>
        <p:txBody>
          <a:bodyPr/>
          <a:lstStyle/>
          <a:p>
            <a:pPr eaLnBrk="1" hangingPunct="1">
              <a:lnSpc>
                <a:spcPct val="90000"/>
              </a:lnSpc>
              <a:buFontTx/>
              <a:buNone/>
            </a:pPr>
            <a:r>
              <a:rPr lang="fa-IR" altLang="zh-CN" smtClean="0">
                <a:solidFill>
                  <a:srgbClr val="CC3300"/>
                </a:solidFill>
              </a:rPr>
              <a:t>الف)در رقابت مارک یا همان رقابت علامت تجاری خاصی از محصول، </a:t>
            </a:r>
          </a:p>
          <a:p>
            <a:pPr eaLnBrk="1" hangingPunct="1">
              <a:lnSpc>
                <a:spcPct val="90000"/>
              </a:lnSpc>
              <a:buFontTx/>
              <a:buNone/>
            </a:pPr>
            <a:endParaRPr lang="fa-IR" altLang="zh-CN" smtClean="0">
              <a:solidFill>
                <a:srgbClr val="CC3300"/>
              </a:solidFill>
            </a:endParaRPr>
          </a:p>
          <a:p>
            <a:pPr eaLnBrk="1" hangingPunct="1">
              <a:lnSpc>
                <a:spcPct val="200000"/>
              </a:lnSpc>
              <a:buFontTx/>
              <a:buNone/>
            </a:pPr>
            <a:r>
              <a:rPr lang="fa-IR" altLang="zh-CN" smtClean="0"/>
              <a:t>یک شرکت فقط شرکتهای دیگری را به عنوان رقیب می شناسد که سعی می کنندکالاها و خدمات مشابهی را با قیمتهای مشابه به مشتریان مورد نظر مؤسسه بفروشند.</a:t>
            </a: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0162"/>
                                        </p:tgtEl>
                                        <p:attrNameLst>
                                          <p:attrName>style.visibility</p:attrName>
                                        </p:attrNameLst>
                                      </p:cBhvr>
                                      <p:to>
                                        <p:strVal val="visible"/>
                                      </p:to>
                                    </p:set>
                                    <p:anim calcmode="lin" valueType="num">
                                      <p:cBhvr>
                                        <p:cTn id="7" dur="1000" fill="hold"/>
                                        <p:tgtEl>
                                          <p:spTgt spid="220162"/>
                                        </p:tgtEl>
                                        <p:attrNameLst>
                                          <p:attrName>ppt_x</p:attrName>
                                        </p:attrNameLst>
                                      </p:cBhvr>
                                      <p:tavLst>
                                        <p:tav tm="0">
                                          <p:val>
                                            <p:strVal val="#ppt_x-.2"/>
                                          </p:val>
                                        </p:tav>
                                        <p:tav tm="100000">
                                          <p:val>
                                            <p:strVal val="#ppt_x"/>
                                          </p:val>
                                        </p:tav>
                                      </p:tavLst>
                                    </p:anim>
                                    <p:anim calcmode="lin" valueType="num">
                                      <p:cBhvr>
                                        <p:cTn id="8" dur="1000" fill="hold"/>
                                        <p:tgtEl>
                                          <p:spTgt spid="2201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01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0163">
                                            <p:txEl>
                                              <p:pRg st="0" end="0"/>
                                            </p:txEl>
                                          </p:spTgt>
                                        </p:tgtEl>
                                        <p:attrNameLst>
                                          <p:attrName>style.visibility</p:attrName>
                                        </p:attrNameLst>
                                      </p:cBhvr>
                                      <p:to>
                                        <p:strVal val="visible"/>
                                      </p:to>
                                    </p:set>
                                    <p:animEffect transition="in" filter="fade">
                                      <p:cBhvr>
                                        <p:cTn id="14" dur="500"/>
                                        <p:tgtEl>
                                          <p:spTgt spid="220163">
                                            <p:txEl>
                                              <p:pRg st="0" end="0"/>
                                            </p:txEl>
                                          </p:spTgt>
                                        </p:tgtEl>
                                      </p:cBhvr>
                                    </p:animEffect>
                                    <p:anim calcmode="lin" valueType="num">
                                      <p:cBhvr>
                                        <p:cTn id="15" dur="500" fill="hold"/>
                                        <p:tgtEl>
                                          <p:spTgt spid="2201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01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0163">
                                            <p:txEl>
                                              <p:pRg st="2" end="2"/>
                                            </p:txEl>
                                          </p:spTgt>
                                        </p:tgtEl>
                                        <p:attrNameLst>
                                          <p:attrName>style.visibility</p:attrName>
                                        </p:attrNameLst>
                                      </p:cBhvr>
                                      <p:to>
                                        <p:strVal val="visible"/>
                                      </p:to>
                                    </p:set>
                                    <p:animEffect transition="in" filter="fade">
                                      <p:cBhvr>
                                        <p:cTn id="21" dur="500"/>
                                        <p:tgtEl>
                                          <p:spTgt spid="220163">
                                            <p:txEl>
                                              <p:pRg st="2" end="2"/>
                                            </p:txEl>
                                          </p:spTgt>
                                        </p:tgtEl>
                                      </p:cBhvr>
                                    </p:animEffect>
                                    <p:anim calcmode="lin" valueType="num">
                                      <p:cBhvr>
                                        <p:cTn id="22" dur="500" fill="hold"/>
                                        <p:tgtEl>
                                          <p:spTgt spid="22016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2016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p:bldP spid="22016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69AB11A-C30B-4DE7-8DFD-41375F946817}" type="slidenum">
              <a:rPr lang="ar-SA" b="0"/>
              <a:pPr eaLnBrk="1" hangingPunct="1"/>
              <a:t>23</a:t>
            </a:fld>
            <a:endParaRPr lang="en-US" b="0"/>
          </a:p>
        </p:txBody>
      </p:sp>
      <p:sp>
        <p:nvSpPr>
          <p:cNvPr id="19458" name="Rectangle 2"/>
          <p:cNvSpPr>
            <a:spLocks noGrp="1" noChangeArrowheads="1"/>
          </p:cNvSpPr>
          <p:nvPr>
            <p:ph type="title"/>
          </p:nvPr>
        </p:nvSpPr>
        <p:spPr/>
        <p:txBody>
          <a:bodyPr/>
          <a:lstStyle/>
          <a:p>
            <a:pPr eaLnBrk="1" hangingPunct="1"/>
            <a:r>
              <a:rPr lang="fa-IR" altLang="zh-CN" b="1" smtClean="0"/>
              <a:t>انواع بازاریابی</a:t>
            </a:r>
            <a:endParaRPr lang="en-US" b="1" smtClean="0"/>
          </a:p>
        </p:txBody>
      </p:sp>
      <p:sp>
        <p:nvSpPr>
          <p:cNvPr id="19459" name="Rectangle 3"/>
          <p:cNvSpPr>
            <a:spLocks noGrp="1" noChangeArrowheads="1"/>
          </p:cNvSpPr>
          <p:nvPr>
            <p:ph type="body" idx="1"/>
          </p:nvPr>
        </p:nvSpPr>
        <p:spPr/>
        <p:txBody>
          <a:bodyPr/>
          <a:lstStyle/>
          <a:p>
            <a:pPr indent="373063" eaLnBrk="1" hangingPunct="1">
              <a:lnSpc>
                <a:spcPct val="125000"/>
              </a:lnSpc>
              <a:buFontTx/>
              <a:buBlip>
                <a:blip r:embed="rId2"/>
              </a:buBlip>
            </a:pPr>
            <a:r>
              <a:rPr lang="fa-IR" altLang="zh-CN" sz="2400" smtClean="0"/>
              <a:t>بازاریابی تبدیلي</a:t>
            </a:r>
          </a:p>
          <a:p>
            <a:pPr indent="373063" eaLnBrk="1" hangingPunct="1">
              <a:lnSpc>
                <a:spcPct val="125000"/>
              </a:lnSpc>
              <a:buFontTx/>
              <a:buBlip>
                <a:blip r:embed="rId2"/>
              </a:buBlip>
            </a:pPr>
            <a:r>
              <a:rPr lang="fa-IR" altLang="zh-CN" sz="2400" smtClean="0"/>
              <a:t>بازاریابی انگیزشی</a:t>
            </a:r>
          </a:p>
          <a:p>
            <a:pPr indent="373063" eaLnBrk="1" hangingPunct="1">
              <a:lnSpc>
                <a:spcPct val="125000"/>
              </a:lnSpc>
              <a:buFontTx/>
              <a:buBlip>
                <a:blip r:embed="rId2"/>
              </a:buBlip>
            </a:pPr>
            <a:r>
              <a:rPr lang="fa-IR" altLang="zh-CN" sz="2400" smtClean="0"/>
              <a:t>بازاریابی توسعه ای ( آشکار کردنی)(پرورشی)</a:t>
            </a:r>
          </a:p>
          <a:p>
            <a:pPr indent="373063" eaLnBrk="1" hangingPunct="1">
              <a:lnSpc>
                <a:spcPct val="125000"/>
              </a:lnSpc>
              <a:buFontTx/>
              <a:buBlip>
                <a:blip r:embed="rId2"/>
              </a:buBlip>
            </a:pPr>
            <a:r>
              <a:rPr lang="fa-IR" altLang="zh-CN" sz="2400" smtClean="0"/>
              <a:t>بازاریابی مجدد(بازاریابی احیائی)(بازاریابی دوباره)</a:t>
            </a:r>
          </a:p>
          <a:p>
            <a:pPr indent="373063" eaLnBrk="1" hangingPunct="1">
              <a:lnSpc>
                <a:spcPct val="125000"/>
              </a:lnSpc>
              <a:buFontTx/>
              <a:buBlip>
                <a:blip r:embed="rId2"/>
              </a:buBlip>
            </a:pPr>
            <a:r>
              <a:rPr lang="fa-IR" altLang="zh-CN" sz="2400" smtClean="0"/>
              <a:t>بازاریابی همزمانی(تعدیلی)</a:t>
            </a:r>
          </a:p>
          <a:p>
            <a:pPr indent="373063" eaLnBrk="1" hangingPunct="1">
              <a:lnSpc>
                <a:spcPct val="125000"/>
              </a:lnSpc>
              <a:buFontTx/>
              <a:buBlip>
                <a:blip r:embed="rId2"/>
              </a:buBlip>
            </a:pPr>
            <a:r>
              <a:rPr lang="fa-IR" altLang="zh-CN" sz="2400" smtClean="0"/>
              <a:t>بازاریابی محافظتی(ابقائی)</a:t>
            </a:r>
          </a:p>
          <a:p>
            <a:pPr indent="373063" eaLnBrk="1" hangingPunct="1">
              <a:lnSpc>
                <a:spcPct val="125000"/>
              </a:lnSpc>
              <a:buFontTx/>
              <a:buBlip>
                <a:blip r:embed="rId2"/>
              </a:buBlip>
            </a:pPr>
            <a:r>
              <a:rPr lang="fa-IR" altLang="zh-CN" sz="2400" smtClean="0"/>
              <a:t>بازاریابی تضعیفی(عدم بازاریابی)(بازاریابی برای کاهش تقاضا)</a:t>
            </a:r>
          </a:p>
          <a:p>
            <a:pPr indent="373063" eaLnBrk="1" hangingPunct="1">
              <a:lnSpc>
                <a:spcPct val="125000"/>
              </a:lnSpc>
              <a:buFontTx/>
              <a:buBlip>
                <a:blip r:embed="rId2"/>
              </a:buBlip>
            </a:pPr>
            <a:r>
              <a:rPr lang="fa-IR" altLang="zh-CN" sz="2400" smtClean="0"/>
              <a:t>بازاریابی مقابله ای</a:t>
            </a:r>
          </a:p>
          <a:p>
            <a:pPr indent="373063" eaLnBrk="1" hangingPunct="1">
              <a:lnSpc>
                <a:spcPct val="90000"/>
              </a:lnSpc>
              <a:buFontTx/>
              <a:buNone/>
            </a:pPr>
            <a:endParaRPr lang="en-US" sz="2400"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945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animEffect transition="in" filter="fade">
                                      <p:cBhvr>
                                        <p:cTn id="11" dur="1000">
                                          <p:stCondLst>
                                            <p:cond delay="0"/>
                                          </p:stCondLst>
                                        </p:cTn>
                                        <p:tgtEl>
                                          <p:spTgt spid="1945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459">
                                            <p:txEl>
                                              <p:pRg st="1" end="1"/>
                                            </p:txEl>
                                          </p:spTgt>
                                        </p:tgtEl>
                                        <p:attrNameLst>
                                          <p:attrName>style.visibility</p:attrName>
                                        </p:attrNameLst>
                                      </p:cBhvr>
                                      <p:to>
                                        <p:strVal val="visible"/>
                                      </p:to>
                                    </p:set>
                                    <p:animEffect transition="in" filter="fade">
                                      <p:cBhvr>
                                        <p:cTn id="16" dur="1000">
                                          <p:stCondLst>
                                            <p:cond delay="0"/>
                                          </p:stCondLst>
                                        </p:cTn>
                                        <p:tgtEl>
                                          <p:spTgt spid="194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1000">
                                          <p:stCondLst>
                                            <p:cond delay="0"/>
                                          </p:stCondLst>
                                        </p:cTn>
                                        <p:tgtEl>
                                          <p:spTgt spid="1945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459">
                                            <p:txEl>
                                              <p:pRg st="3" end="3"/>
                                            </p:txEl>
                                          </p:spTgt>
                                        </p:tgtEl>
                                        <p:attrNameLst>
                                          <p:attrName>style.visibility</p:attrName>
                                        </p:attrNameLst>
                                      </p:cBhvr>
                                      <p:to>
                                        <p:strVal val="visible"/>
                                      </p:to>
                                    </p:set>
                                    <p:animEffect transition="in" filter="fade">
                                      <p:cBhvr>
                                        <p:cTn id="26" dur="1000">
                                          <p:stCondLst>
                                            <p:cond delay="0"/>
                                          </p:stCondLst>
                                        </p:cTn>
                                        <p:tgtEl>
                                          <p:spTgt spid="1945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Effect transition="in" filter="fade">
                                      <p:cBhvr>
                                        <p:cTn id="31" dur="1000">
                                          <p:stCondLst>
                                            <p:cond delay="0"/>
                                          </p:stCondLst>
                                        </p:cTn>
                                        <p:tgtEl>
                                          <p:spTgt spid="19459">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459">
                                            <p:txEl>
                                              <p:pRg st="5" end="5"/>
                                            </p:txEl>
                                          </p:spTgt>
                                        </p:tgtEl>
                                        <p:attrNameLst>
                                          <p:attrName>style.visibility</p:attrName>
                                        </p:attrNameLst>
                                      </p:cBhvr>
                                      <p:to>
                                        <p:strVal val="visible"/>
                                      </p:to>
                                    </p:set>
                                    <p:animEffect transition="in" filter="fade">
                                      <p:cBhvr>
                                        <p:cTn id="36" dur="1000">
                                          <p:stCondLst>
                                            <p:cond delay="0"/>
                                          </p:stCondLst>
                                        </p:cTn>
                                        <p:tgtEl>
                                          <p:spTgt spid="19459">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459">
                                            <p:txEl>
                                              <p:pRg st="6" end="6"/>
                                            </p:txEl>
                                          </p:spTgt>
                                        </p:tgtEl>
                                        <p:attrNameLst>
                                          <p:attrName>style.visibility</p:attrName>
                                        </p:attrNameLst>
                                      </p:cBhvr>
                                      <p:to>
                                        <p:strVal val="visible"/>
                                      </p:to>
                                    </p:set>
                                    <p:animEffect transition="in" filter="fade">
                                      <p:cBhvr>
                                        <p:cTn id="41" dur="1000">
                                          <p:stCondLst>
                                            <p:cond delay="0"/>
                                          </p:stCondLst>
                                        </p:cTn>
                                        <p:tgtEl>
                                          <p:spTgt spid="19459">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459">
                                            <p:txEl>
                                              <p:pRg st="7" end="7"/>
                                            </p:txEl>
                                          </p:spTgt>
                                        </p:tgtEl>
                                        <p:attrNameLst>
                                          <p:attrName>style.visibility</p:attrName>
                                        </p:attrNameLst>
                                      </p:cBhvr>
                                      <p:to>
                                        <p:strVal val="visible"/>
                                      </p:to>
                                    </p:set>
                                    <p:animEffect transition="in" filter="fade">
                                      <p:cBhvr>
                                        <p:cTn id="46" dur="1000">
                                          <p:stCondLst>
                                            <p:cond delay="0"/>
                                          </p:stCondLst>
                                        </p:cTn>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BB4880D-F386-44B5-A438-B35517DAE878}" type="slidenum">
              <a:rPr lang="ar-SA" b="0"/>
              <a:pPr eaLnBrk="1" hangingPunct="1"/>
              <a:t>230</a:t>
            </a:fld>
            <a:endParaRPr lang="en-US" b="0"/>
          </a:p>
        </p:txBody>
      </p:sp>
      <p:sp>
        <p:nvSpPr>
          <p:cNvPr id="221186" name="Rectangle 2"/>
          <p:cNvSpPr>
            <a:spLocks noGrp="1" noChangeArrowheads="1"/>
          </p:cNvSpPr>
          <p:nvPr>
            <p:ph type="title"/>
          </p:nvPr>
        </p:nvSpPr>
        <p:spPr/>
        <p:txBody>
          <a:bodyPr/>
          <a:lstStyle/>
          <a:p>
            <a:pPr eaLnBrk="1" hangingPunct="1"/>
            <a:r>
              <a:rPr lang="fa-IR" altLang="zh-CN" smtClean="0"/>
              <a:t>سطوح رقابت</a:t>
            </a:r>
            <a:endParaRPr lang="en-US" smtClean="0"/>
          </a:p>
        </p:txBody>
      </p:sp>
      <p:sp>
        <p:nvSpPr>
          <p:cNvPr id="221187"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ب)رقابت صنعتی:</a:t>
            </a:r>
          </a:p>
          <a:p>
            <a:pPr eaLnBrk="1" hangingPunct="1">
              <a:buFontTx/>
              <a:buNone/>
            </a:pPr>
            <a:endParaRPr lang="fa-IR" altLang="zh-CN" smtClean="0">
              <a:solidFill>
                <a:srgbClr val="CC3300"/>
              </a:solidFill>
            </a:endParaRPr>
          </a:p>
          <a:p>
            <a:pPr eaLnBrk="1" hangingPunct="1">
              <a:lnSpc>
                <a:spcPct val="200000"/>
              </a:lnSpc>
              <a:buFontTx/>
              <a:buNone/>
            </a:pPr>
            <a:r>
              <a:rPr lang="fa-IR" altLang="zh-CN" smtClean="0"/>
              <a:t>یک شرکت همه شرکتهایی را که محصول یا گروهی از محصولات مشابه را تولید می کنند،به عنوان رقیب خود می شناسد.</a:t>
            </a:r>
            <a:endParaRPr lang="en-US"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21186"/>
                                        </p:tgtEl>
                                        <p:attrNameLst>
                                          <p:attrName>style.visibility</p:attrName>
                                        </p:attrNameLst>
                                      </p:cBhvr>
                                      <p:to>
                                        <p:strVal val="visible"/>
                                      </p:to>
                                    </p:set>
                                    <p:anim calcmode="lin" valueType="num">
                                      <p:cBhvr>
                                        <p:cTn id="7" dur="1000" fill="hold"/>
                                        <p:tgtEl>
                                          <p:spTgt spid="221186"/>
                                        </p:tgtEl>
                                        <p:attrNameLst>
                                          <p:attrName>ppt_w</p:attrName>
                                        </p:attrNameLst>
                                      </p:cBhvr>
                                      <p:tavLst>
                                        <p:tav tm="0">
                                          <p:val>
                                            <p:strVal val="#ppt_w+.3"/>
                                          </p:val>
                                        </p:tav>
                                        <p:tav tm="100000">
                                          <p:val>
                                            <p:strVal val="#ppt_w"/>
                                          </p:val>
                                        </p:tav>
                                      </p:tavLst>
                                    </p:anim>
                                    <p:anim calcmode="lin" valueType="num">
                                      <p:cBhvr>
                                        <p:cTn id="8" dur="1000" fill="hold"/>
                                        <p:tgtEl>
                                          <p:spTgt spid="221186"/>
                                        </p:tgtEl>
                                        <p:attrNameLst>
                                          <p:attrName>ppt_h</p:attrName>
                                        </p:attrNameLst>
                                      </p:cBhvr>
                                      <p:tavLst>
                                        <p:tav tm="0">
                                          <p:val>
                                            <p:strVal val="#ppt_h"/>
                                          </p:val>
                                        </p:tav>
                                        <p:tav tm="100000">
                                          <p:val>
                                            <p:strVal val="#ppt_h"/>
                                          </p:val>
                                        </p:tav>
                                      </p:tavLst>
                                    </p:anim>
                                    <p:animEffect transition="in" filter="fade">
                                      <p:cBhvr>
                                        <p:cTn id="9" dur="1000"/>
                                        <p:tgtEl>
                                          <p:spTgt spid="2211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21187">
                                            <p:txEl>
                                              <p:pRg st="0" end="0"/>
                                            </p:txEl>
                                          </p:spTgt>
                                        </p:tgtEl>
                                        <p:attrNameLst>
                                          <p:attrName>style.visibility</p:attrName>
                                        </p:attrNameLst>
                                      </p:cBhvr>
                                      <p:to>
                                        <p:strVal val="visible"/>
                                      </p:to>
                                    </p:set>
                                    <p:anim calcmode="lin" valueType="num">
                                      <p:cBhvr>
                                        <p:cTn id="14" dur="1000" fill="hold"/>
                                        <p:tgtEl>
                                          <p:spTgt spid="22118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2118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2118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21187">
                                            <p:txEl>
                                              <p:pRg st="2" end="2"/>
                                            </p:txEl>
                                          </p:spTgt>
                                        </p:tgtEl>
                                        <p:attrNameLst>
                                          <p:attrName>style.visibility</p:attrName>
                                        </p:attrNameLst>
                                      </p:cBhvr>
                                      <p:to>
                                        <p:strVal val="visible"/>
                                      </p:to>
                                    </p:set>
                                    <p:anim calcmode="lin" valueType="num">
                                      <p:cBhvr>
                                        <p:cTn id="21" dur="1000" fill="hold"/>
                                        <p:tgtEl>
                                          <p:spTgt spid="22118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211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21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87" grpId="0" build="p"/>
    </p:bldLst>
  </p:timing>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3123C77-6D4F-48AA-95C6-89B9A70D3493}" type="slidenum">
              <a:rPr lang="ar-SA" b="0"/>
              <a:pPr eaLnBrk="1" hangingPunct="1"/>
              <a:t>231</a:t>
            </a:fld>
            <a:endParaRPr lang="en-US" b="0"/>
          </a:p>
        </p:txBody>
      </p:sp>
      <p:sp>
        <p:nvSpPr>
          <p:cNvPr id="222210" name="Rectangle 2"/>
          <p:cNvSpPr>
            <a:spLocks noGrp="1" noChangeArrowheads="1"/>
          </p:cNvSpPr>
          <p:nvPr>
            <p:ph type="title"/>
          </p:nvPr>
        </p:nvSpPr>
        <p:spPr/>
        <p:txBody>
          <a:bodyPr/>
          <a:lstStyle/>
          <a:p>
            <a:pPr eaLnBrk="1" hangingPunct="1"/>
            <a:r>
              <a:rPr lang="fa-IR" altLang="zh-CN" smtClean="0"/>
              <a:t>سطوح رقابت</a:t>
            </a:r>
            <a:endParaRPr lang="en-US" smtClean="0"/>
          </a:p>
        </p:txBody>
      </p:sp>
      <p:sp>
        <p:nvSpPr>
          <p:cNvPr id="222211"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ج)رقابت فرم: </a:t>
            </a:r>
          </a:p>
          <a:p>
            <a:pPr eaLnBrk="1" hangingPunct="1">
              <a:buFontTx/>
              <a:buNone/>
            </a:pPr>
            <a:endParaRPr lang="fa-IR" altLang="zh-CN" smtClean="0">
              <a:solidFill>
                <a:srgbClr val="CC3300"/>
              </a:solidFill>
            </a:endParaRPr>
          </a:p>
          <a:p>
            <a:pPr eaLnBrk="1" hangingPunct="1">
              <a:lnSpc>
                <a:spcPct val="150000"/>
              </a:lnSpc>
              <a:buFontTx/>
              <a:buNone/>
            </a:pPr>
            <a:r>
              <a:rPr lang="fa-IR" altLang="zh-CN" smtClean="0"/>
              <a:t>در این وضعیت مؤسسه همه شرکتهایی را که کالاهای با خدمات مشابه تولید می کنند،یعنی خدمات ارایه شده توسط محصولات آنها به نوعی مشابه خدمات محصولات خودشان می باشد را به عنوان رقیب خود تلقی می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fade">
                                      <p:cBhvr>
                                        <p:cTn id="7" dur="2000"/>
                                        <p:tgtEl>
                                          <p:spTgt spid="222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2211">
                                            <p:txEl>
                                              <p:pRg st="0" end="0"/>
                                            </p:txEl>
                                          </p:spTgt>
                                        </p:tgtEl>
                                        <p:attrNameLst>
                                          <p:attrName>style.visibility</p:attrName>
                                        </p:attrNameLst>
                                      </p:cBhvr>
                                      <p:to>
                                        <p:strVal val="visible"/>
                                      </p:to>
                                    </p:set>
                                    <p:animEffect transition="in" filter="fade">
                                      <p:cBhvr>
                                        <p:cTn id="12" dur="2000"/>
                                        <p:tgtEl>
                                          <p:spTgt spid="222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fade">
                                      <p:cBhvr>
                                        <p:cTn id="17" dur="2000"/>
                                        <p:tgtEl>
                                          <p:spTgt spid="222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P spid="222211" grpId="0" build="p"/>
    </p:bldLst>
  </p:timing>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A3D3FEB-67F6-4F53-8EB5-06F4B75490D5}" type="slidenum">
              <a:rPr lang="ar-SA" b="0"/>
              <a:pPr eaLnBrk="1" hangingPunct="1"/>
              <a:t>232</a:t>
            </a:fld>
            <a:endParaRPr lang="en-US" b="0"/>
          </a:p>
        </p:txBody>
      </p:sp>
      <p:sp>
        <p:nvSpPr>
          <p:cNvPr id="223234" name="Rectangle 2"/>
          <p:cNvSpPr>
            <a:spLocks noGrp="1" noChangeArrowheads="1"/>
          </p:cNvSpPr>
          <p:nvPr>
            <p:ph type="title"/>
          </p:nvPr>
        </p:nvSpPr>
        <p:spPr/>
        <p:txBody>
          <a:bodyPr/>
          <a:lstStyle/>
          <a:p>
            <a:pPr eaLnBrk="1" hangingPunct="1"/>
            <a:r>
              <a:rPr lang="fa-IR" altLang="zh-CN" smtClean="0"/>
              <a:t>سطوح رقابت</a:t>
            </a:r>
            <a:endParaRPr lang="en-US" smtClean="0"/>
          </a:p>
        </p:txBody>
      </p:sp>
      <p:sp>
        <p:nvSpPr>
          <p:cNvPr id="223235"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د)رقابت عمومی:</a:t>
            </a:r>
          </a:p>
          <a:p>
            <a:pPr eaLnBrk="1" hangingPunct="1">
              <a:buFontTx/>
              <a:buNone/>
            </a:pPr>
            <a:endParaRPr lang="fa-IR" altLang="zh-CN" smtClean="0">
              <a:solidFill>
                <a:srgbClr val="CC3300"/>
              </a:solidFill>
            </a:endParaRPr>
          </a:p>
          <a:p>
            <a:pPr eaLnBrk="1" hangingPunct="1">
              <a:lnSpc>
                <a:spcPct val="200000"/>
              </a:lnSpc>
              <a:buFontTx/>
              <a:buNone/>
            </a:pPr>
            <a:r>
              <a:rPr lang="fa-IR" altLang="zh-CN" smtClean="0"/>
              <a:t>یک مؤسسه همه مؤسساتی را که به دنبال کسب نقدینگی مشتریان مشابه هستند، رقیب خود در نظر می گیرند.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p:cTn id="7" dur="500" fill="hold"/>
                                        <p:tgtEl>
                                          <p:spTgt spid="223234"/>
                                        </p:tgtEl>
                                        <p:attrNameLst>
                                          <p:attrName>ppt_w</p:attrName>
                                        </p:attrNameLst>
                                      </p:cBhvr>
                                      <p:tavLst>
                                        <p:tav tm="0">
                                          <p:val>
                                            <p:fltVal val="0"/>
                                          </p:val>
                                        </p:tav>
                                        <p:tav tm="100000">
                                          <p:val>
                                            <p:strVal val="#ppt_w"/>
                                          </p:val>
                                        </p:tav>
                                      </p:tavLst>
                                    </p:anim>
                                    <p:anim calcmode="lin" valueType="num">
                                      <p:cBhvr>
                                        <p:cTn id="8" dur="500" fill="hold"/>
                                        <p:tgtEl>
                                          <p:spTgt spid="2232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3235">
                                            <p:txEl>
                                              <p:pRg st="0" end="0"/>
                                            </p:txEl>
                                          </p:spTgt>
                                        </p:tgtEl>
                                        <p:attrNameLst>
                                          <p:attrName>style.visibility</p:attrName>
                                        </p:attrNameLst>
                                      </p:cBhvr>
                                      <p:to>
                                        <p:strVal val="visible"/>
                                      </p:to>
                                    </p:set>
                                    <p:anim calcmode="lin" valueType="num">
                                      <p:cBhvr>
                                        <p:cTn id="13" dur="500" fill="hold"/>
                                        <p:tgtEl>
                                          <p:spTgt spid="2232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32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3235">
                                            <p:txEl>
                                              <p:pRg st="2" end="2"/>
                                            </p:txEl>
                                          </p:spTgt>
                                        </p:tgtEl>
                                        <p:attrNameLst>
                                          <p:attrName>style.visibility</p:attrName>
                                        </p:attrNameLst>
                                      </p:cBhvr>
                                      <p:to>
                                        <p:strVal val="visible"/>
                                      </p:to>
                                    </p:set>
                                    <p:anim calcmode="lin" valueType="num">
                                      <p:cBhvr>
                                        <p:cTn id="19" dur="500" fill="hold"/>
                                        <p:tgtEl>
                                          <p:spTgt spid="2232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2323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P spid="223235"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FA9444C-CC6A-4419-9C8E-9CA5F77D6B82}" type="slidenum">
              <a:rPr lang="ar-SA" b="0"/>
              <a:pPr eaLnBrk="1" hangingPunct="1"/>
              <a:t>233</a:t>
            </a:fld>
            <a:endParaRPr lang="en-US" b="0"/>
          </a:p>
        </p:txBody>
      </p:sp>
      <p:sp>
        <p:nvSpPr>
          <p:cNvPr id="236547" name="Rectangle 2"/>
          <p:cNvSpPr>
            <a:spLocks noGrp="1" noChangeArrowheads="1"/>
          </p:cNvSpPr>
          <p:nvPr>
            <p:ph type="title"/>
          </p:nvPr>
        </p:nvSpPr>
        <p:spPr/>
        <p:txBody>
          <a:bodyPr/>
          <a:lstStyle/>
          <a:p>
            <a:pPr eaLnBrk="1" hangingPunct="1"/>
            <a:r>
              <a:rPr lang="fa-IR" altLang="zh-CN" smtClean="0"/>
              <a:t>محیط بازاریابی</a:t>
            </a:r>
            <a:endParaRPr lang="en-US" smtClean="0"/>
          </a:p>
        </p:txBody>
      </p:sp>
      <p:sp>
        <p:nvSpPr>
          <p:cNvPr id="224259" name="Rectangle 3"/>
          <p:cNvSpPr>
            <a:spLocks noGrp="1" noChangeArrowheads="1"/>
          </p:cNvSpPr>
          <p:nvPr>
            <p:ph type="body" idx="1"/>
          </p:nvPr>
        </p:nvSpPr>
        <p:spPr/>
        <p:txBody>
          <a:bodyPr/>
          <a:lstStyle/>
          <a:p>
            <a:pPr algn="ctr" eaLnBrk="1" hangingPunct="1">
              <a:buFontTx/>
              <a:buNone/>
            </a:pPr>
            <a:endParaRPr lang="fa-IR" altLang="zh-CN" smtClean="0"/>
          </a:p>
          <a:p>
            <a:pPr algn="ctr" eaLnBrk="1" hangingPunct="1">
              <a:lnSpc>
                <a:spcPct val="200000"/>
              </a:lnSpc>
              <a:buFontTx/>
              <a:buNone/>
            </a:pPr>
            <a:r>
              <a:rPr lang="fa-IR" altLang="zh-CN" smtClean="0"/>
              <a:t>محیط جامع بازاریابی، مرکب از دو محیط کار و وظیفه و محیط عمومی است.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animEffect transition="in" filter="barn(inHorizontal)">
                                      <p:cBhvr>
                                        <p:cTn id="7" dur="500"/>
                                        <p:tgtEl>
                                          <p:spTgt spid="224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F2779A7-DAA3-4EF5-A2E5-840EF4FC6AD5}" type="slidenum">
              <a:rPr lang="ar-SA" b="0"/>
              <a:pPr eaLnBrk="1" hangingPunct="1"/>
              <a:t>234</a:t>
            </a:fld>
            <a:endParaRPr lang="en-US" b="0"/>
          </a:p>
        </p:txBody>
      </p:sp>
      <p:sp>
        <p:nvSpPr>
          <p:cNvPr id="237571" name="Rectangle 2"/>
          <p:cNvSpPr>
            <a:spLocks noGrp="1" noChangeArrowheads="1"/>
          </p:cNvSpPr>
          <p:nvPr>
            <p:ph type="title"/>
          </p:nvPr>
        </p:nvSpPr>
        <p:spPr/>
        <p:txBody>
          <a:bodyPr/>
          <a:lstStyle/>
          <a:p>
            <a:pPr eaLnBrk="1" hangingPunct="1"/>
            <a:r>
              <a:rPr lang="fa-IR" altLang="zh-CN" smtClean="0"/>
              <a:t>محیط کار</a:t>
            </a:r>
            <a:endParaRPr lang="en-US" smtClean="0"/>
          </a:p>
        </p:txBody>
      </p:sp>
      <p:sp>
        <p:nvSpPr>
          <p:cNvPr id="225283" name="Rectangle 3"/>
          <p:cNvSpPr>
            <a:spLocks noGrp="1" noChangeArrowheads="1"/>
          </p:cNvSpPr>
          <p:nvPr>
            <p:ph type="body" idx="1"/>
          </p:nvPr>
        </p:nvSpPr>
        <p:spPr/>
        <p:txBody>
          <a:bodyPr/>
          <a:lstStyle/>
          <a:p>
            <a:pPr eaLnBrk="1" hangingPunct="1">
              <a:lnSpc>
                <a:spcPct val="200000"/>
              </a:lnSpc>
              <a:buFontTx/>
              <a:buNone/>
            </a:pPr>
            <a:r>
              <a:rPr lang="fa-IR" altLang="zh-CN" sz="2800" smtClean="0"/>
              <a:t>این محیط شامل افراد و عواملی می شود که مستقیماً در تولید، توزیع و پیش برد فروش محصولات درگیر هستند که از آن جمله می توان به خود مؤسسه،تأمین کنندگان مواد خام آن، توزیع کنندگان مواد خام آن،توزیع کنندگان، واسطه ها و مشتریان هدف اشاره نمود.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fade">
                                      <p:cBhvr>
                                        <p:cTn id="7" dur="100"/>
                                        <p:tgtEl>
                                          <p:spTgt spid="225283">
                                            <p:txEl>
                                              <p:pRg st="0" end="0"/>
                                            </p:txEl>
                                          </p:spTgt>
                                        </p:tgtEl>
                                      </p:cBhvr>
                                    </p:animEffect>
                                    <p:anim calcmode="lin" valueType="num">
                                      <p:cBhvr>
                                        <p:cTn id="8" dur="400" fill="hold"/>
                                        <p:tgtEl>
                                          <p:spTgt spid="22528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2528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2528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2528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9A0494B-17D3-4549-A7FC-420D6226924A}" type="slidenum">
              <a:rPr lang="ar-SA" b="0"/>
              <a:pPr eaLnBrk="1" hangingPunct="1"/>
              <a:t>235</a:t>
            </a:fld>
            <a:endParaRPr lang="en-US" b="0"/>
          </a:p>
        </p:txBody>
      </p:sp>
      <p:sp>
        <p:nvSpPr>
          <p:cNvPr id="226306" name="Rectangle 2"/>
          <p:cNvSpPr>
            <a:spLocks noGrp="1" noChangeArrowheads="1"/>
          </p:cNvSpPr>
          <p:nvPr>
            <p:ph type="title"/>
          </p:nvPr>
        </p:nvSpPr>
        <p:spPr/>
        <p:txBody>
          <a:bodyPr/>
          <a:lstStyle/>
          <a:p>
            <a:pPr eaLnBrk="1" hangingPunct="1"/>
            <a:r>
              <a:rPr lang="fa-IR" altLang="zh-CN" smtClean="0"/>
              <a:t>محیط عمومی</a:t>
            </a:r>
            <a:endParaRPr lang="en-US" smtClean="0"/>
          </a:p>
        </p:txBody>
      </p:sp>
      <p:sp>
        <p:nvSpPr>
          <p:cNvPr id="226307" name="Rectangle 3"/>
          <p:cNvSpPr>
            <a:spLocks noGrp="1" noChangeArrowheads="1"/>
          </p:cNvSpPr>
          <p:nvPr>
            <p:ph type="body" idx="1"/>
          </p:nvPr>
        </p:nvSpPr>
        <p:spPr/>
        <p:txBody>
          <a:bodyPr/>
          <a:lstStyle/>
          <a:p>
            <a:pPr marL="981075" indent="-268288" eaLnBrk="1" hangingPunct="1">
              <a:lnSpc>
                <a:spcPct val="90000"/>
              </a:lnSpc>
              <a:buFontTx/>
              <a:buNone/>
            </a:pPr>
            <a:r>
              <a:rPr lang="fa-IR" altLang="zh-CN" sz="2400" smtClean="0">
                <a:solidFill>
                  <a:srgbClr val="CC3300"/>
                </a:solidFill>
              </a:rPr>
              <a:t>این محیط در برگیرنده شش جزء زیر است:</a:t>
            </a:r>
          </a:p>
          <a:p>
            <a:pPr marL="981075" indent="-268288" eaLnBrk="1" hangingPunct="1">
              <a:lnSpc>
                <a:spcPct val="90000"/>
              </a:lnSpc>
              <a:buFontTx/>
              <a:buNone/>
            </a:pPr>
            <a:endParaRPr lang="fa-IR" altLang="zh-CN" sz="2400" smtClean="0">
              <a:solidFill>
                <a:srgbClr val="CC3300"/>
              </a:solidFill>
            </a:endParaRPr>
          </a:p>
          <a:p>
            <a:pPr marL="981075" indent="-268288" eaLnBrk="1" hangingPunct="1">
              <a:lnSpc>
                <a:spcPct val="90000"/>
              </a:lnSpc>
              <a:buFontTx/>
              <a:buBlip>
                <a:blip r:embed="rId2"/>
              </a:buBlip>
            </a:pPr>
            <a:r>
              <a:rPr lang="fa-IR" altLang="zh-CN" sz="2400" smtClean="0"/>
              <a:t>محیط جمعیتی</a:t>
            </a:r>
          </a:p>
          <a:p>
            <a:pPr marL="981075" indent="-268288" eaLnBrk="1" hangingPunct="1">
              <a:lnSpc>
                <a:spcPct val="90000"/>
              </a:lnSpc>
              <a:buFontTx/>
              <a:buBlip>
                <a:blip r:embed="rId2"/>
              </a:buBlip>
            </a:pPr>
            <a:r>
              <a:rPr lang="fa-IR" altLang="zh-CN" sz="2400" smtClean="0"/>
              <a:t>اقتصادی</a:t>
            </a:r>
          </a:p>
          <a:p>
            <a:pPr marL="981075" indent="-268288" eaLnBrk="1" hangingPunct="1">
              <a:lnSpc>
                <a:spcPct val="90000"/>
              </a:lnSpc>
              <a:buFontTx/>
              <a:buBlip>
                <a:blip r:embed="rId2"/>
              </a:buBlip>
            </a:pPr>
            <a:r>
              <a:rPr lang="fa-IR" altLang="zh-CN" sz="2400" smtClean="0"/>
              <a:t>محیط طبیعی</a:t>
            </a:r>
          </a:p>
          <a:p>
            <a:pPr marL="981075" indent="-268288" eaLnBrk="1" hangingPunct="1">
              <a:lnSpc>
                <a:spcPct val="90000"/>
              </a:lnSpc>
              <a:buFontTx/>
              <a:buBlip>
                <a:blip r:embed="rId2"/>
              </a:buBlip>
            </a:pPr>
            <a:r>
              <a:rPr lang="fa-IR" altLang="zh-CN" sz="2400" smtClean="0"/>
              <a:t>محیط تکنولوژیکی</a:t>
            </a:r>
          </a:p>
          <a:p>
            <a:pPr marL="981075" indent="-268288" eaLnBrk="1" hangingPunct="1">
              <a:lnSpc>
                <a:spcPct val="90000"/>
              </a:lnSpc>
              <a:buFontTx/>
              <a:buBlip>
                <a:blip r:embed="rId2"/>
              </a:buBlip>
            </a:pPr>
            <a:r>
              <a:rPr lang="fa-IR" altLang="zh-CN" sz="2400" smtClean="0"/>
              <a:t>محیط سیاسی- قانونی و </a:t>
            </a:r>
          </a:p>
          <a:p>
            <a:pPr marL="981075" indent="-268288" eaLnBrk="1" hangingPunct="1">
              <a:lnSpc>
                <a:spcPct val="90000"/>
              </a:lnSpc>
              <a:buFontTx/>
              <a:buBlip>
                <a:blip r:embed="rId2"/>
              </a:buBlip>
            </a:pPr>
            <a:r>
              <a:rPr lang="fa-IR" altLang="zh-CN" sz="2400" smtClean="0"/>
              <a:t>محیط فرهنگی – اجتماعی.</a:t>
            </a:r>
          </a:p>
          <a:p>
            <a:pPr marL="981075" indent="-268288" eaLnBrk="1" hangingPunct="1">
              <a:lnSpc>
                <a:spcPct val="90000"/>
              </a:lnSpc>
              <a:buFontTx/>
              <a:buNone/>
            </a:pPr>
            <a:endParaRPr lang="fa-IR" altLang="zh-CN" sz="2400" smtClean="0"/>
          </a:p>
          <a:p>
            <a:pPr marL="981075" indent="-268288" eaLnBrk="1" hangingPunct="1">
              <a:lnSpc>
                <a:spcPct val="90000"/>
              </a:lnSpc>
              <a:buFontTx/>
              <a:buNone/>
            </a:pPr>
            <a:r>
              <a:rPr lang="fa-IR" altLang="zh-CN" sz="2400" smtClean="0"/>
              <a:t>این محیط شامل نیروهایی هستند که می توانند اثرات شدیدی بر عوامل موجود در محیط کار داشته باشند.</a:t>
            </a:r>
            <a:endParaRPr lang="en-US"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6306"/>
                                        </p:tgtEl>
                                        <p:attrNameLst>
                                          <p:attrName>style.visibility</p:attrName>
                                        </p:attrNameLst>
                                      </p:cBhvr>
                                      <p:to>
                                        <p:strVal val="visible"/>
                                      </p:to>
                                    </p:set>
                                    <p:animEffect transition="in" filter="fade">
                                      <p:cBhvr>
                                        <p:cTn id="7" dur="2000"/>
                                        <p:tgtEl>
                                          <p:spTgt spid="226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6307">
                                            <p:txEl>
                                              <p:pRg st="0" end="0"/>
                                            </p:txEl>
                                          </p:spTgt>
                                        </p:tgtEl>
                                        <p:attrNameLst>
                                          <p:attrName>style.visibility</p:attrName>
                                        </p:attrNameLst>
                                      </p:cBhvr>
                                      <p:to>
                                        <p:strVal val="visible"/>
                                      </p:to>
                                    </p:set>
                                    <p:animEffect transition="in" filter="fade">
                                      <p:cBhvr>
                                        <p:cTn id="12" dur="2000"/>
                                        <p:tgtEl>
                                          <p:spTgt spid="2263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6307">
                                            <p:txEl>
                                              <p:pRg st="2" end="2"/>
                                            </p:txEl>
                                          </p:spTgt>
                                        </p:tgtEl>
                                        <p:attrNameLst>
                                          <p:attrName>style.visibility</p:attrName>
                                        </p:attrNameLst>
                                      </p:cBhvr>
                                      <p:to>
                                        <p:strVal val="visible"/>
                                      </p:to>
                                    </p:set>
                                    <p:animEffect transition="in" filter="fade">
                                      <p:cBhvr>
                                        <p:cTn id="17" dur="2000"/>
                                        <p:tgtEl>
                                          <p:spTgt spid="226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6307">
                                            <p:txEl>
                                              <p:pRg st="3" end="3"/>
                                            </p:txEl>
                                          </p:spTgt>
                                        </p:tgtEl>
                                        <p:attrNameLst>
                                          <p:attrName>style.visibility</p:attrName>
                                        </p:attrNameLst>
                                      </p:cBhvr>
                                      <p:to>
                                        <p:strVal val="visible"/>
                                      </p:to>
                                    </p:set>
                                    <p:animEffect transition="in" filter="fade">
                                      <p:cBhvr>
                                        <p:cTn id="22" dur="2000"/>
                                        <p:tgtEl>
                                          <p:spTgt spid="2263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6307">
                                            <p:txEl>
                                              <p:pRg st="4" end="4"/>
                                            </p:txEl>
                                          </p:spTgt>
                                        </p:tgtEl>
                                        <p:attrNameLst>
                                          <p:attrName>style.visibility</p:attrName>
                                        </p:attrNameLst>
                                      </p:cBhvr>
                                      <p:to>
                                        <p:strVal val="visible"/>
                                      </p:to>
                                    </p:set>
                                    <p:animEffect transition="in" filter="fade">
                                      <p:cBhvr>
                                        <p:cTn id="27" dur="2000"/>
                                        <p:tgtEl>
                                          <p:spTgt spid="2263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6307">
                                            <p:txEl>
                                              <p:pRg st="5" end="5"/>
                                            </p:txEl>
                                          </p:spTgt>
                                        </p:tgtEl>
                                        <p:attrNameLst>
                                          <p:attrName>style.visibility</p:attrName>
                                        </p:attrNameLst>
                                      </p:cBhvr>
                                      <p:to>
                                        <p:strVal val="visible"/>
                                      </p:to>
                                    </p:set>
                                    <p:animEffect transition="in" filter="fade">
                                      <p:cBhvr>
                                        <p:cTn id="32" dur="2000"/>
                                        <p:tgtEl>
                                          <p:spTgt spid="2263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6307">
                                            <p:txEl>
                                              <p:pRg st="6" end="6"/>
                                            </p:txEl>
                                          </p:spTgt>
                                        </p:tgtEl>
                                        <p:attrNameLst>
                                          <p:attrName>style.visibility</p:attrName>
                                        </p:attrNameLst>
                                      </p:cBhvr>
                                      <p:to>
                                        <p:strVal val="visible"/>
                                      </p:to>
                                    </p:set>
                                    <p:animEffect transition="in" filter="fade">
                                      <p:cBhvr>
                                        <p:cTn id="37" dur="2000"/>
                                        <p:tgtEl>
                                          <p:spTgt spid="2263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6307">
                                            <p:txEl>
                                              <p:pRg st="7" end="7"/>
                                            </p:txEl>
                                          </p:spTgt>
                                        </p:tgtEl>
                                        <p:attrNameLst>
                                          <p:attrName>style.visibility</p:attrName>
                                        </p:attrNameLst>
                                      </p:cBhvr>
                                      <p:to>
                                        <p:strVal val="visible"/>
                                      </p:to>
                                    </p:set>
                                    <p:animEffect transition="in" filter="fade">
                                      <p:cBhvr>
                                        <p:cTn id="42" dur="2000"/>
                                        <p:tgtEl>
                                          <p:spTgt spid="2263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6307">
                                            <p:txEl>
                                              <p:pRg st="9" end="9"/>
                                            </p:txEl>
                                          </p:spTgt>
                                        </p:tgtEl>
                                        <p:attrNameLst>
                                          <p:attrName>style.visibility</p:attrName>
                                        </p:attrNameLst>
                                      </p:cBhvr>
                                      <p:to>
                                        <p:strVal val="visible"/>
                                      </p:to>
                                    </p:set>
                                    <p:animEffect transition="in" filter="fade">
                                      <p:cBhvr>
                                        <p:cTn id="47" dur="2000"/>
                                        <p:tgtEl>
                                          <p:spTgt spid="2263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P spid="226307" grpId="0" build="p"/>
    </p:bldLst>
  </p:timing>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ED99E95-66D8-45BF-A354-C446AB0865FC}" type="slidenum">
              <a:rPr lang="ar-SA" b="0"/>
              <a:pPr eaLnBrk="1" hangingPunct="1"/>
              <a:t>236</a:t>
            </a:fld>
            <a:endParaRPr lang="en-US" b="0"/>
          </a:p>
        </p:txBody>
      </p:sp>
      <p:sp>
        <p:nvSpPr>
          <p:cNvPr id="227330" name="Rectangle 2"/>
          <p:cNvSpPr>
            <a:spLocks noGrp="1" noChangeArrowheads="1"/>
          </p:cNvSpPr>
          <p:nvPr>
            <p:ph type="title"/>
          </p:nvPr>
        </p:nvSpPr>
        <p:spPr/>
        <p:txBody>
          <a:bodyPr/>
          <a:lstStyle/>
          <a:p>
            <a:pPr eaLnBrk="1" hangingPunct="1"/>
            <a:r>
              <a:rPr lang="fa-IR" altLang="zh-CN" smtClean="0"/>
              <a:t>آمیخته های بازاریابی</a:t>
            </a:r>
            <a:endParaRPr lang="en-US" smtClean="0"/>
          </a:p>
        </p:txBody>
      </p:sp>
      <p:sp>
        <p:nvSpPr>
          <p:cNvPr id="227331" name="Rectangle 3"/>
          <p:cNvSpPr>
            <a:spLocks noGrp="1" noChangeArrowheads="1"/>
          </p:cNvSpPr>
          <p:nvPr>
            <p:ph type="body" idx="1"/>
          </p:nvPr>
        </p:nvSpPr>
        <p:spPr/>
        <p:txBody>
          <a:bodyPr/>
          <a:lstStyle/>
          <a:p>
            <a:pPr indent="406400" eaLnBrk="1" hangingPunct="1">
              <a:lnSpc>
                <a:spcPct val="200000"/>
              </a:lnSpc>
              <a:buFontTx/>
              <a:buBlip>
                <a:blip r:embed="rId2"/>
              </a:buBlip>
            </a:pPr>
            <a:r>
              <a:rPr lang="fa-IR" altLang="zh-CN" smtClean="0"/>
              <a:t>محصول</a:t>
            </a:r>
          </a:p>
          <a:p>
            <a:pPr indent="406400" eaLnBrk="1" hangingPunct="1">
              <a:lnSpc>
                <a:spcPct val="200000"/>
              </a:lnSpc>
              <a:buFontTx/>
              <a:buBlip>
                <a:blip r:embed="rId2"/>
              </a:buBlip>
            </a:pPr>
            <a:r>
              <a:rPr lang="fa-IR" altLang="zh-CN" smtClean="0"/>
              <a:t>قیمت</a:t>
            </a:r>
          </a:p>
          <a:p>
            <a:pPr indent="406400" eaLnBrk="1" hangingPunct="1">
              <a:lnSpc>
                <a:spcPct val="200000"/>
              </a:lnSpc>
              <a:buFontTx/>
              <a:buBlip>
                <a:blip r:embed="rId2"/>
              </a:buBlip>
            </a:pPr>
            <a:r>
              <a:rPr lang="fa-IR" altLang="zh-CN" smtClean="0"/>
              <a:t>مکان توزیع </a:t>
            </a:r>
          </a:p>
          <a:p>
            <a:pPr indent="406400" eaLnBrk="1" hangingPunct="1">
              <a:lnSpc>
                <a:spcPct val="200000"/>
              </a:lnSpc>
              <a:buFontTx/>
              <a:buBlip>
                <a:blip r:embed="rId2"/>
              </a:buBlip>
            </a:pPr>
            <a:r>
              <a:rPr lang="fa-IR" altLang="zh-CN" smtClean="0"/>
              <a:t>پیشبرد فروش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dissolve">
                                      <p:cBhvr>
                                        <p:cTn id="7" dur="500"/>
                                        <p:tgtEl>
                                          <p:spTgt spid="227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7331">
                                            <p:txEl>
                                              <p:pRg st="0" end="0"/>
                                            </p:txEl>
                                          </p:spTgt>
                                        </p:tgtEl>
                                        <p:attrNameLst>
                                          <p:attrName>style.visibility</p:attrName>
                                        </p:attrNameLst>
                                      </p:cBhvr>
                                      <p:to>
                                        <p:strVal val="visible"/>
                                      </p:to>
                                    </p:set>
                                    <p:animEffect transition="in" filter="dissolve">
                                      <p:cBhvr>
                                        <p:cTn id="12" dur="500"/>
                                        <p:tgtEl>
                                          <p:spTgt spid="2273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7331">
                                            <p:txEl>
                                              <p:pRg st="1" end="1"/>
                                            </p:txEl>
                                          </p:spTgt>
                                        </p:tgtEl>
                                        <p:attrNameLst>
                                          <p:attrName>style.visibility</p:attrName>
                                        </p:attrNameLst>
                                      </p:cBhvr>
                                      <p:to>
                                        <p:strVal val="visible"/>
                                      </p:to>
                                    </p:set>
                                    <p:animEffect transition="in" filter="dissolve">
                                      <p:cBhvr>
                                        <p:cTn id="17" dur="500"/>
                                        <p:tgtEl>
                                          <p:spTgt spid="2273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7331">
                                            <p:txEl>
                                              <p:pRg st="2" end="2"/>
                                            </p:txEl>
                                          </p:spTgt>
                                        </p:tgtEl>
                                        <p:attrNameLst>
                                          <p:attrName>style.visibility</p:attrName>
                                        </p:attrNameLst>
                                      </p:cBhvr>
                                      <p:to>
                                        <p:strVal val="visible"/>
                                      </p:to>
                                    </p:set>
                                    <p:animEffect transition="in" filter="dissolve">
                                      <p:cBhvr>
                                        <p:cTn id="22" dur="500"/>
                                        <p:tgtEl>
                                          <p:spTgt spid="2273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7331">
                                            <p:txEl>
                                              <p:pRg st="3" end="3"/>
                                            </p:txEl>
                                          </p:spTgt>
                                        </p:tgtEl>
                                        <p:attrNameLst>
                                          <p:attrName>style.visibility</p:attrName>
                                        </p:attrNameLst>
                                      </p:cBhvr>
                                      <p:to>
                                        <p:strVal val="visible"/>
                                      </p:to>
                                    </p:set>
                                    <p:animEffect transition="in" filter="dissolve">
                                      <p:cBhvr>
                                        <p:cTn id="27" dur="500"/>
                                        <p:tgtEl>
                                          <p:spTgt spid="227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1" grpId="0" build="p"/>
    </p:bld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FE2EC2D-F2FB-4852-9459-0C6237312DA6}" type="slidenum">
              <a:rPr lang="ar-SA" b="0"/>
              <a:pPr eaLnBrk="1" hangingPunct="1"/>
              <a:t>237</a:t>
            </a:fld>
            <a:endParaRPr lang="en-US" b="0"/>
          </a:p>
        </p:txBody>
      </p:sp>
      <p:sp>
        <p:nvSpPr>
          <p:cNvPr id="228354" name="Rectangle 2"/>
          <p:cNvSpPr>
            <a:spLocks noGrp="1" noChangeArrowheads="1"/>
          </p:cNvSpPr>
          <p:nvPr>
            <p:ph type="title"/>
          </p:nvPr>
        </p:nvSpPr>
        <p:spPr/>
        <p:txBody>
          <a:bodyPr/>
          <a:lstStyle/>
          <a:p>
            <a:pPr eaLnBrk="1" hangingPunct="1"/>
            <a:r>
              <a:rPr lang="en-US" altLang="zh-CN" sz="2400" smtClean="0">
                <a:ea typeface="SimSun" pitchFamily="2" charset="-122"/>
              </a:rPr>
              <a:t>4C</a:t>
            </a:r>
            <a:r>
              <a:rPr lang="fa-IR" altLang="zh-CN" smtClean="0"/>
              <a:t>مشتری</a:t>
            </a:r>
            <a:endParaRPr lang="en-US" smtClean="0"/>
          </a:p>
        </p:txBody>
      </p:sp>
      <p:sp>
        <p:nvSpPr>
          <p:cNvPr id="228355" name="Rectangle 3"/>
          <p:cNvSpPr>
            <a:spLocks noGrp="1" noChangeArrowheads="1"/>
          </p:cNvSpPr>
          <p:nvPr>
            <p:ph type="body" idx="1"/>
          </p:nvPr>
        </p:nvSpPr>
        <p:spPr/>
        <p:txBody>
          <a:bodyPr/>
          <a:lstStyle/>
          <a:p>
            <a:pPr indent="571500" algn="just" eaLnBrk="1" hangingPunct="1">
              <a:lnSpc>
                <a:spcPct val="200000"/>
              </a:lnSpc>
              <a:buSzPct val="80000"/>
              <a:buFontTx/>
              <a:buBlip>
                <a:blip r:embed="rId2"/>
              </a:buBlip>
            </a:pPr>
            <a:r>
              <a:rPr lang="fa-IR" altLang="zh-CN" smtClean="0"/>
              <a:t>راه حل مشتری </a:t>
            </a:r>
            <a:r>
              <a:rPr lang="fa-IR" altLang="zh-CN" sz="2400" smtClean="0">
                <a:ea typeface="SimSun" pitchFamily="2" charset="-122"/>
              </a:rPr>
              <a:t>(</a:t>
            </a:r>
            <a:r>
              <a:rPr lang="en-US" altLang="zh-CN" sz="2400" smtClean="0">
                <a:ea typeface="SimSun" pitchFamily="2" charset="-122"/>
              </a:rPr>
              <a:t>customer solution</a:t>
            </a:r>
            <a:r>
              <a:rPr lang="fa-IR" altLang="zh-CN" sz="2400" smtClean="0">
                <a:ea typeface="SimSun" pitchFamily="2" charset="-122"/>
              </a:rPr>
              <a:t>)</a:t>
            </a:r>
            <a:r>
              <a:rPr lang="fa-IR" altLang="zh-CN" smtClean="0"/>
              <a:t> </a:t>
            </a:r>
          </a:p>
          <a:p>
            <a:pPr indent="571500" algn="just" eaLnBrk="1" hangingPunct="1">
              <a:lnSpc>
                <a:spcPct val="200000"/>
              </a:lnSpc>
              <a:buSzPct val="80000"/>
              <a:buFontTx/>
              <a:buBlip>
                <a:blip r:embed="rId2"/>
              </a:buBlip>
            </a:pPr>
            <a:r>
              <a:rPr lang="fa-IR" altLang="zh-CN" smtClean="0"/>
              <a:t>هزینه مشتری </a:t>
            </a:r>
            <a:r>
              <a:rPr lang="fa-IR" altLang="zh-CN" sz="2400" smtClean="0">
                <a:ea typeface="SimSun" pitchFamily="2" charset="-122"/>
              </a:rPr>
              <a:t>(</a:t>
            </a:r>
            <a:r>
              <a:rPr lang="en-US" altLang="zh-CN" sz="2400" smtClean="0">
                <a:ea typeface="SimSun" pitchFamily="2" charset="-122"/>
              </a:rPr>
              <a:t>customer cost</a:t>
            </a:r>
            <a:r>
              <a:rPr lang="fa-IR" altLang="zh-CN" sz="2400" smtClean="0">
                <a:ea typeface="SimSun" pitchFamily="2" charset="-122"/>
              </a:rPr>
              <a:t>)</a:t>
            </a:r>
            <a:r>
              <a:rPr lang="fa-IR" altLang="zh-CN" smtClean="0"/>
              <a:t> </a:t>
            </a:r>
          </a:p>
          <a:p>
            <a:pPr indent="571500" algn="just" eaLnBrk="1" hangingPunct="1">
              <a:lnSpc>
                <a:spcPct val="200000"/>
              </a:lnSpc>
              <a:buSzPct val="80000"/>
              <a:buFontTx/>
              <a:buBlip>
                <a:blip r:embed="rId2"/>
              </a:buBlip>
            </a:pPr>
            <a:r>
              <a:rPr lang="fa-IR" altLang="zh-CN" smtClean="0"/>
              <a:t>سود و آزمایش مشتری</a:t>
            </a:r>
            <a:r>
              <a:rPr lang="en-US" altLang="zh-CN" sz="2400" smtClean="0">
                <a:ea typeface="SimSun" pitchFamily="2" charset="-122"/>
              </a:rPr>
              <a:t>Convenience) </a:t>
            </a:r>
            <a:r>
              <a:rPr lang="fa-IR" altLang="zh-CN" sz="2400" smtClean="0">
                <a:ea typeface="SimSun" pitchFamily="2" charset="-122"/>
              </a:rPr>
              <a:t>)</a:t>
            </a:r>
            <a:r>
              <a:rPr lang="fa-IR" altLang="zh-CN" smtClean="0"/>
              <a:t> </a:t>
            </a:r>
          </a:p>
          <a:p>
            <a:pPr indent="571500" algn="just" eaLnBrk="1" hangingPunct="1">
              <a:lnSpc>
                <a:spcPct val="200000"/>
              </a:lnSpc>
              <a:buSzPct val="80000"/>
              <a:buFontTx/>
              <a:buBlip>
                <a:blip r:embed="rId2"/>
              </a:buBlip>
            </a:pPr>
            <a:r>
              <a:rPr lang="fa-IR" altLang="zh-CN" smtClean="0"/>
              <a:t>ارتباطات </a:t>
            </a:r>
            <a:r>
              <a:rPr lang="en-US" altLang="zh-CN" sz="2400" smtClean="0">
                <a:ea typeface="SimSun" pitchFamily="2" charset="-122"/>
              </a:rPr>
              <a:t>(Communication) </a:t>
            </a:r>
            <a:endParaRPr lang="en-US" sz="2400" smtClean="0">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8354"/>
                                        </p:tgtEl>
                                        <p:attrNameLst>
                                          <p:attrName>style.visibility</p:attrName>
                                        </p:attrNameLst>
                                      </p:cBhvr>
                                      <p:to>
                                        <p:strVal val="visible"/>
                                      </p:to>
                                    </p:set>
                                    <p:animEffect transition="in" filter="dissolve">
                                      <p:cBhvr>
                                        <p:cTn id="7" dur="500"/>
                                        <p:tgtEl>
                                          <p:spTgt spid="228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8355">
                                            <p:txEl>
                                              <p:pRg st="0" end="0"/>
                                            </p:txEl>
                                          </p:spTgt>
                                        </p:tgtEl>
                                        <p:attrNameLst>
                                          <p:attrName>style.visibility</p:attrName>
                                        </p:attrNameLst>
                                      </p:cBhvr>
                                      <p:to>
                                        <p:strVal val="visible"/>
                                      </p:to>
                                    </p:set>
                                    <p:animEffect transition="in" filter="dissolve">
                                      <p:cBhvr>
                                        <p:cTn id="12" dur="500"/>
                                        <p:tgtEl>
                                          <p:spTgt spid="2283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8355">
                                            <p:txEl>
                                              <p:pRg st="1" end="1"/>
                                            </p:txEl>
                                          </p:spTgt>
                                        </p:tgtEl>
                                        <p:attrNameLst>
                                          <p:attrName>style.visibility</p:attrName>
                                        </p:attrNameLst>
                                      </p:cBhvr>
                                      <p:to>
                                        <p:strVal val="visible"/>
                                      </p:to>
                                    </p:set>
                                    <p:animEffect transition="in" filter="dissolve">
                                      <p:cBhvr>
                                        <p:cTn id="17" dur="500"/>
                                        <p:tgtEl>
                                          <p:spTgt spid="2283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8355">
                                            <p:txEl>
                                              <p:pRg st="2" end="2"/>
                                            </p:txEl>
                                          </p:spTgt>
                                        </p:tgtEl>
                                        <p:attrNameLst>
                                          <p:attrName>style.visibility</p:attrName>
                                        </p:attrNameLst>
                                      </p:cBhvr>
                                      <p:to>
                                        <p:strVal val="visible"/>
                                      </p:to>
                                    </p:set>
                                    <p:animEffect transition="in" filter="dissolve">
                                      <p:cBhvr>
                                        <p:cTn id="22" dur="500"/>
                                        <p:tgtEl>
                                          <p:spTgt spid="2283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8355">
                                            <p:txEl>
                                              <p:pRg st="3" end="3"/>
                                            </p:txEl>
                                          </p:spTgt>
                                        </p:tgtEl>
                                        <p:attrNameLst>
                                          <p:attrName>style.visibility</p:attrName>
                                        </p:attrNameLst>
                                      </p:cBhvr>
                                      <p:to>
                                        <p:strVal val="visible"/>
                                      </p:to>
                                    </p:set>
                                    <p:animEffect transition="in" filter="dissolve">
                                      <p:cBhvr>
                                        <p:cTn id="27" dur="500"/>
                                        <p:tgtEl>
                                          <p:spTgt spid="228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P spid="228355" grpId="0" build="p"/>
    </p:bld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39613AA-7A0E-4D17-A0A4-F36FDEBAC975}" type="slidenum">
              <a:rPr lang="ar-SA" b="0"/>
              <a:pPr eaLnBrk="1" hangingPunct="1"/>
              <a:t>238</a:t>
            </a:fld>
            <a:endParaRPr lang="en-US" b="0"/>
          </a:p>
        </p:txBody>
      </p:sp>
      <p:sp>
        <p:nvSpPr>
          <p:cNvPr id="241667" name="Rectangle 2"/>
          <p:cNvSpPr>
            <a:spLocks noGrp="1" noChangeArrowheads="1"/>
          </p:cNvSpPr>
          <p:nvPr>
            <p:ph type="title"/>
          </p:nvPr>
        </p:nvSpPr>
        <p:spPr/>
        <p:txBody>
          <a:bodyPr/>
          <a:lstStyle/>
          <a:p>
            <a:pPr eaLnBrk="1" hangingPunct="1"/>
            <a:r>
              <a:rPr lang="en-US" altLang="zh-CN" sz="2400" smtClean="0">
                <a:ea typeface="SimSun" pitchFamily="2" charset="-122"/>
              </a:rPr>
              <a:t>4P</a:t>
            </a:r>
            <a:r>
              <a:rPr lang="fa-IR" altLang="zh-CN" smtClean="0"/>
              <a:t> فروشنده</a:t>
            </a:r>
            <a:endParaRPr lang="en-US" smtClean="0"/>
          </a:p>
        </p:txBody>
      </p:sp>
      <p:sp>
        <p:nvSpPr>
          <p:cNvPr id="229379" name="Rectangle 3"/>
          <p:cNvSpPr>
            <a:spLocks noGrp="1" noChangeArrowheads="1"/>
          </p:cNvSpPr>
          <p:nvPr>
            <p:ph type="body" idx="1"/>
          </p:nvPr>
        </p:nvSpPr>
        <p:spPr/>
        <p:txBody>
          <a:bodyPr/>
          <a:lstStyle/>
          <a:p>
            <a:pPr marL="1077913" lvl="1" indent="-533400" eaLnBrk="1" hangingPunct="1">
              <a:lnSpc>
                <a:spcPct val="200000"/>
              </a:lnSpc>
              <a:buSzPct val="80000"/>
              <a:buFontTx/>
              <a:buBlip>
                <a:blip r:embed="rId2"/>
              </a:buBlip>
            </a:pPr>
            <a:r>
              <a:rPr lang="fa-IR" altLang="zh-CN" smtClean="0"/>
              <a:t>محصول </a:t>
            </a:r>
            <a:r>
              <a:rPr lang="en-US" altLang="zh-CN" sz="2000" smtClean="0">
                <a:ea typeface="SimSun" pitchFamily="2" charset="-122"/>
              </a:rPr>
              <a:t>(Product) </a:t>
            </a:r>
            <a:endParaRPr lang="fa-IR" altLang="zh-CN" smtClean="0"/>
          </a:p>
          <a:p>
            <a:pPr marL="1077913" lvl="1" indent="-533400" eaLnBrk="1" hangingPunct="1">
              <a:lnSpc>
                <a:spcPct val="200000"/>
              </a:lnSpc>
              <a:buSzPct val="80000"/>
              <a:buFontTx/>
              <a:buBlip>
                <a:blip r:embed="rId2"/>
              </a:buBlip>
            </a:pPr>
            <a:r>
              <a:rPr lang="fa-IR" altLang="zh-CN" smtClean="0"/>
              <a:t>قیمت</a:t>
            </a:r>
            <a:r>
              <a:rPr lang="en-US" altLang="zh-CN" smtClean="0">
                <a:ea typeface="SimSun" pitchFamily="2" charset="-122"/>
              </a:rPr>
              <a:t> </a:t>
            </a:r>
            <a:r>
              <a:rPr lang="fa-IR" altLang="zh-CN" smtClean="0"/>
              <a:t> </a:t>
            </a:r>
            <a:r>
              <a:rPr lang="en-US" altLang="zh-CN" sz="2000" smtClean="0">
                <a:ea typeface="SimSun" pitchFamily="2" charset="-122"/>
              </a:rPr>
              <a:t>(Price) </a:t>
            </a:r>
            <a:endParaRPr lang="fa-IR" altLang="zh-CN" smtClean="0"/>
          </a:p>
          <a:p>
            <a:pPr marL="1077913" lvl="1" indent="-533400" eaLnBrk="1" hangingPunct="1">
              <a:lnSpc>
                <a:spcPct val="200000"/>
              </a:lnSpc>
              <a:buSzPct val="80000"/>
              <a:buFontTx/>
              <a:buBlip>
                <a:blip r:embed="rId2"/>
              </a:buBlip>
            </a:pPr>
            <a:r>
              <a:rPr lang="fa-IR" altLang="zh-CN" smtClean="0"/>
              <a:t>پيشبرد فروش </a:t>
            </a:r>
            <a:r>
              <a:rPr lang="en-US" altLang="zh-CN" sz="2000" smtClean="0">
                <a:ea typeface="SimSun" pitchFamily="2" charset="-122"/>
              </a:rPr>
              <a:t>(Promotion) </a:t>
            </a:r>
            <a:endParaRPr lang="fa-IR" altLang="zh-CN" smtClean="0"/>
          </a:p>
          <a:p>
            <a:pPr marL="1077913" lvl="1" indent="-533400" eaLnBrk="1" hangingPunct="1">
              <a:lnSpc>
                <a:spcPct val="200000"/>
              </a:lnSpc>
              <a:buSzPct val="80000"/>
              <a:buFontTx/>
              <a:buBlip>
                <a:blip r:embed="rId2"/>
              </a:buBlip>
            </a:pPr>
            <a:r>
              <a:rPr lang="fa-IR" altLang="zh-CN" smtClean="0"/>
              <a:t>مكان توزيع </a:t>
            </a:r>
            <a:r>
              <a:rPr lang="en-US" altLang="zh-CN" sz="2000" smtClean="0">
                <a:ea typeface="SimSun" pitchFamily="2" charset="-122"/>
              </a:rPr>
              <a:t>(Place description) </a:t>
            </a:r>
            <a:endParaRPr lang="fa-IR" altLang="zh-CN" smtClean="0"/>
          </a:p>
          <a:p>
            <a:pPr marL="1077913" lvl="1" indent="-533400" eaLnBrk="1" hangingPunct="1">
              <a:lnSpc>
                <a:spcPct val="200000"/>
              </a:lnSpc>
            </a:pPr>
            <a:endParaRPr lang="fa-IR" altLang="zh-CN"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fade">
                                      <p:cBhvr>
                                        <p:cTn id="7" dur="1000"/>
                                        <p:tgtEl>
                                          <p:spTgt spid="229379">
                                            <p:txEl>
                                              <p:pRg st="0" end="0"/>
                                            </p:txEl>
                                          </p:spTgt>
                                        </p:tgtEl>
                                      </p:cBhvr>
                                    </p:animEffect>
                                    <p:anim calcmode="lin" valueType="num">
                                      <p:cBhvr>
                                        <p:cTn id="8" dur="1000" fill="hold"/>
                                        <p:tgtEl>
                                          <p:spTgt spid="2293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937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fade">
                                      <p:cBhvr>
                                        <p:cTn id="12" dur="1000"/>
                                        <p:tgtEl>
                                          <p:spTgt spid="229379">
                                            <p:txEl>
                                              <p:pRg st="1" end="1"/>
                                            </p:txEl>
                                          </p:spTgt>
                                        </p:tgtEl>
                                      </p:cBhvr>
                                    </p:animEffect>
                                    <p:anim calcmode="lin" valueType="num">
                                      <p:cBhvr>
                                        <p:cTn id="13" dur="1000" fill="hold"/>
                                        <p:tgtEl>
                                          <p:spTgt spid="22937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937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fade">
                                      <p:cBhvr>
                                        <p:cTn id="17" dur="1000"/>
                                        <p:tgtEl>
                                          <p:spTgt spid="229379">
                                            <p:txEl>
                                              <p:pRg st="2" end="2"/>
                                            </p:txEl>
                                          </p:spTgt>
                                        </p:tgtEl>
                                      </p:cBhvr>
                                    </p:animEffect>
                                    <p:anim calcmode="lin" valueType="num">
                                      <p:cBhvr>
                                        <p:cTn id="18" dur="1000" fill="hold"/>
                                        <p:tgtEl>
                                          <p:spTgt spid="22937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937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fade">
                                      <p:cBhvr>
                                        <p:cTn id="22" dur="1000"/>
                                        <p:tgtEl>
                                          <p:spTgt spid="229379">
                                            <p:txEl>
                                              <p:pRg st="3" end="3"/>
                                            </p:txEl>
                                          </p:spTgt>
                                        </p:tgtEl>
                                      </p:cBhvr>
                                    </p:animEffect>
                                    <p:anim calcmode="lin" valueType="num">
                                      <p:cBhvr>
                                        <p:cTn id="23" dur="1000" fill="hold"/>
                                        <p:tgtEl>
                                          <p:spTgt spid="22937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293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8CA70E5-26CE-4FD7-B3DC-578A6B4B932A}" type="slidenum">
              <a:rPr lang="ar-SA" b="0"/>
              <a:pPr eaLnBrk="1" hangingPunct="1"/>
              <a:t>239</a:t>
            </a:fld>
            <a:endParaRPr lang="en-US" b="0"/>
          </a:p>
        </p:txBody>
      </p:sp>
      <p:sp>
        <p:nvSpPr>
          <p:cNvPr id="242691" name="Rectangle 2"/>
          <p:cNvSpPr>
            <a:spLocks noGrp="1" noChangeArrowheads="1"/>
          </p:cNvSpPr>
          <p:nvPr>
            <p:ph type="title"/>
          </p:nvPr>
        </p:nvSpPr>
        <p:spPr/>
        <p:txBody>
          <a:bodyPr/>
          <a:lstStyle/>
          <a:p>
            <a:pPr eaLnBrk="1" hangingPunct="1"/>
            <a:r>
              <a:rPr lang="fa-IR" smtClean="0"/>
              <a:t>چهار جزء تشكيل دهنده آميزه  بازاريابي</a:t>
            </a:r>
            <a:endParaRPr lang="en-US" smtClean="0"/>
          </a:p>
        </p:txBody>
      </p:sp>
      <p:sp>
        <p:nvSpPr>
          <p:cNvPr id="242692" name="Rectangle 3"/>
          <p:cNvSpPr>
            <a:spLocks noGrp="1" noChangeArrowheads="1"/>
          </p:cNvSpPr>
          <p:nvPr>
            <p:ph type="body" idx="1"/>
          </p:nvPr>
        </p:nvSpPr>
        <p:spPr/>
        <p:txBody>
          <a:bodyPr/>
          <a:lstStyle/>
          <a:p>
            <a:pPr eaLnBrk="1" hangingPunct="1">
              <a:buFontTx/>
              <a:buNone/>
            </a:pPr>
            <a:endParaRPr lang="fa-IR" smtClean="0"/>
          </a:p>
        </p:txBody>
      </p:sp>
      <p:pic>
        <p:nvPicPr>
          <p:cNvPr id="329732" name="Picture 4" descr="16"/>
          <p:cNvPicPr>
            <a:picLocks noChangeAspect="1" noChangeArrowheads="1"/>
          </p:cNvPicPr>
          <p:nvPr/>
        </p:nvPicPr>
        <p:blipFill>
          <a:blip r:embed="rId2">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84213" y="1471613"/>
            <a:ext cx="7272337"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29732"/>
                                        </p:tgtEl>
                                        <p:attrNameLst>
                                          <p:attrName>style.visibility</p:attrName>
                                        </p:attrNameLst>
                                      </p:cBhvr>
                                      <p:to>
                                        <p:strVal val="visible"/>
                                      </p:to>
                                    </p:set>
                                    <p:anim from="(-#ppt_w/2)" to="(#ppt_x)" calcmode="lin" valueType="num">
                                      <p:cBhvr>
                                        <p:cTn id="7" dur="600" fill="hold">
                                          <p:stCondLst>
                                            <p:cond delay="0"/>
                                          </p:stCondLst>
                                        </p:cTn>
                                        <p:tgtEl>
                                          <p:spTgt spid="329732"/>
                                        </p:tgtEl>
                                        <p:attrNameLst>
                                          <p:attrName>ppt_x</p:attrName>
                                        </p:attrNameLst>
                                      </p:cBhvr>
                                    </p:anim>
                                    <p:anim from="0" to="-1.0" calcmode="lin" valueType="num">
                                      <p:cBhvr>
                                        <p:cTn id="8" dur="200" decel="50000" autoRev="1" fill="hold">
                                          <p:stCondLst>
                                            <p:cond delay="600"/>
                                          </p:stCondLst>
                                        </p:cTn>
                                        <p:tgtEl>
                                          <p:spTgt spid="329732"/>
                                        </p:tgtEl>
                                        <p:attrNameLst>
                                          <p:attrName>xshear</p:attrName>
                                        </p:attrNameLst>
                                      </p:cBhvr>
                                    </p:anim>
                                    <p:animScale>
                                      <p:cBhvr>
                                        <p:cTn id="9" dur="200" decel="100000" autoRev="1" fill="hold">
                                          <p:stCondLst>
                                            <p:cond delay="600"/>
                                          </p:stCondLst>
                                        </p:cTn>
                                        <p:tgtEl>
                                          <p:spTgt spid="329732"/>
                                        </p:tgtEl>
                                      </p:cBhvr>
                                      <p:from x="100000" y="100000"/>
                                      <p:to x="80000" y="100000"/>
                                    </p:animScale>
                                    <p:anim by="(#ppt_h/3+#ppt_w*0.1)" calcmode="lin" valueType="num">
                                      <p:cBhvr additive="sum">
                                        <p:cTn id="10" dur="200" decel="100000" autoRev="1" fill="hold">
                                          <p:stCondLst>
                                            <p:cond delay="600"/>
                                          </p:stCondLst>
                                        </p:cTn>
                                        <p:tgtEl>
                                          <p:spTgt spid="3297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8928E4B-B26E-47D2-A18A-E99415CB2D52}" type="slidenum">
              <a:rPr lang="ar-SA" b="0"/>
              <a:pPr eaLnBrk="1" hangingPunct="1"/>
              <a:t>24</a:t>
            </a:fld>
            <a:endParaRPr lang="en-US" b="0"/>
          </a:p>
        </p:txBody>
      </p:sp>
      <p:sp>
        <p:nvSpPr>
          <p:cNvPr id="22531" name="Rectangle 2"/>
          <p:cNvSpPr>
            <a:spLocks noGrp="1" noChangeArrowheads="1"/>
          </p:cNvSpPr>
          <p:nvPr>
            <p:ph type="title"/>
          </p:nvPr>
        </p:nvSpPr>
        <p:spPr/>
        <p:txBody>
          <a:bodyPr/>
          <a:lstStyle/>
          <a:p>
            <a:pPr eaLnBrk="1" hangingPunct="1"/>
            <a:r>
              <a:rPr lang="fa-IR" altLang="zh-CN" b="1" smtClean="0"/>
              <a:t>بازاریابی تبدیلی</a:t>
            </a:r>
            <a:endParaRPr lang="en-US" b="1" smtClean="0"/>
          </a:p>
        </p:txBody>
      </p:sp>
      <p:sp>
        <p:nvSpPr>
          <p:cNvPr id="20483" name="Rectangle 3"/>
          <p:cNvSpPr>
            <a:spLocks noGrp="1" noChangeArrowheads="1"/>
          </p:cNvSpPr>
          <p:nvPr>
            <p:ph type="body" idx="1"/>
          </p:nvPr>
        </p:nvSpPr>
        <p:spPr/>
        <p:txBody>
          <a:bodyPr/>
          <a:lstStyle/>
          <a:p>
            <a:pPr eaLnBrk="1" hangingPunct="1">
              <a:lnSpc>
                <a:spcPct val="150000"/>
              </a:lnSpc>
              <a:buFontTx/>
              <a:buNone/>
            </a:pPr>
            <a:r>
              <a:rPr lang="fa-IR" altLang="zh-CN" smtClean="0"/>
              <a:t>این شیوه بازاریابی،زمانی به کار گرفته می شودکه برای کالاها و خدمات عرضه شده شرکت،تقاضای منفی وجود داشته باشد یعنی مردم تمایلی برای خرید و استفاده آنها نداشته و نگرش منفی نسبت به به آن کالا ها دارند حتی حاضرند با پرداخت مبلغی از خرید و مصرف آن صرف نظر کنند.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Scale>
                                      <p:cBhvr>
                                        <p:cTn id="7" dur="1000" decel="50000" fill="hold">
                                          <p:stCondLst>
                                            <p:cond delay="0"/>
                                          </p:stCondLst>
                                        </p:cTn>
                                        <p:tgtEl>
                                          <p:spTgt spid="204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3">
                                            <p:txEl>
                                              <p:pRg st="0" end="0"/>
                                            </p:txEl>
                                          </p:spTgt>
                                        </p:tgtEl>
                                        <p:attrNameLst>
                                          <p:attrName>ppt_x</p:attrName>
                                          <p:attrName>ppt_y</p:attrName>
                                        </p:attrNameLst>
                                      </p:cBhvr>
                                    </p:animMotion>
                                    <p:animEffect transition="in" filter="fade">
                                      <p:cBhvr>
                                        <p:cTn id="9" dur="10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B536808-F549-4E54-A4E5-E33E670E9A18}" type="slidenum">
              <a:rPr lang="ar-SA" b="0"/>
              <a:pPr eaLnBrk="1" hangingPunct="1"/>
              <a:t>240</a:t>
            </a:fld>
            <a:endParaRPr lang="en-US" b="0"/>
          </a:p>
        </p:txBody>
      </p:sp>
      <p:sp>
        <p:nvSpPr>
          <p:cNvPr id="230402" name="Rectangle 2"/>
          <p:cNvSpPr>
            <a:spLocks noGrp="1" noChangeArrowheads="1"/>
          </p:cNvSpPr>
          <p:nvPr>
            <p:ph type="title"/>
          </p:nvPr>
        </p:nvSpPr>
        <p:spPr/>
        <p:txBody>
          <a:bodyPr/>
          <a:lstStyle/>
          <a:p>
            <a:pPr eaLnBrk="1" hangingPunct="1"/>
            <a:r>
              <a:rPr lang="fa-IR" altLang="zh-CN" smtClean="0"/>
              <a:t>محصول</a:t>
            </a:r>
            <a:endParaRPr lang="en-US" smtClean="0"/>
          </a:p>
        </p:txBody>
      </p:sp>
      <p:sp>
        <p:nvSpPr>
          <p:cNvPr id="230403" name="Rectangle 3"/>
          <p:cNvSpPr>
            <a:spLocks noGrp="1" noChangeArrowheads="1"/>
          </p:cNvSpPr>
          <p:nvPr>
            <p:ph type="body" idx="1"/>
          </p:nvPr>
        </p:nvSpPr>
        <p:spPr>
          <a:xfrm>
            <a:off x="4787900" y="1739900"/>
            <a:ext cx="3898900" cy="4525963"/>
          </a:xfrm>
        </p:spPr>
        <p:txBody>
          <a:bodyPr/>
          <a:lstStyle/>
          <a:p>
            <a:pPr indent="195263" eaLnBrk="1" hangingPunct="1">
              <a:lnSpc>
                <a:spcPct val="110000"/>
              </a:lnSpc>
              <a:buSzPct val="50000"/>
              <a:buFontTx/>
              <a:buBlip>
                <a:blip r:embed="rId2"/>
              </a:buBlip>
            </a:pPr>
            <a:r>
              <a:rPr lang="fa-IR" altLang="zh-CN" smtClean="0"/>
              <a:t>تنوع کالا</a:t>
            </a:r>
          </a:p>
          <a:p>
            <a:pPr indent="195263" eaLnBrk="1" hangingPunct="1">
              <a:lnSpc>
                <a:spcPct val="110000"/>
              </a:lnSpc>
              <a:buSzPct val="50000"/>
              <a:buFontTx/>
              <a:buBlip>
                <a:blip r:embed="rId2"/>
              </a:buBlip>
            </a:pPr>
            <a:r>
              <a:rPr lang="fa-IR" altLang="zh-CN" smtClean="0"/>
              <a:t>کیفیت محصول</a:t>
            </a:r>
          </a:p>
          <a:p>
            <a:pPr indent="195263" eaLnBrk="1" hangingPunct="1">
              <a:lnSpc>
                <a:spcPct val="110000"/>
              </a:lnSpc>
              <a:buSzPct val="50000"/>
              <a:buFontTx/>
              <a:buBlip>
                <a:blip r:embed="rId2"/>
              </a:buBlip>
            </a:pPr>
            <a:r>
              <a:rPr lang="fa-IR" altLang="zh-CN" smtClean="0"/>
              <a:t>طراحی کالا</a:t>
            </a:r>
          </a:p>
          <a:p>
            <a:pPr indent="195263" eaLnBrk="1" hangingPunct="1">
              <a:lnSpc>
                <a:spcPct val="110000"/>
              </a:lnSpc>
              <a:buSzPct val="50000"/>
              <a:buFontTx/>
              <a:buBlip>
                <a:blip r:embed="rId2"/>
              </a:buBlip>
            </a:pPr>
            <a:r>
              <a:rPr lang="fa-IR" altLang="zh-CN" smtClean="0"/>
              <a:t>مشخصات ویژه آن</a:t>
            </a:r>
          </a:p>
          <a:p>
            <a:pPr indent="195263" eaLnBrk="1" hangingPunct="1">
              <a:lnSpc>
                <a:spcPct val="110000"/>
              </a:lnSpc>
              <a:buSzPct val="50000"/>
              <a:buFontTx/>
              <a:buBlip>
                <a:blip r:embed="rId2"/>
              </a:buBlip>
            </a:pPr>
            <a:r>
              <a:rPr lang="fa-IR" altLang="zh-CN" smtClean="0"/>
              <a:t>نام تجاری (مارک)</a:t>
            </a:r>
          </a:p>
        </p:txBody>
      </p:sp>
      <p:sp>
        <p:nvSpPr>
          <p:cNvPr id="230404" name="Rectangle 4"/>
          <p:cNvSpPr>
            <a:spLocks noChangeArrowheads="1"/>
          </p:cNvSpPr>
          <p:nvPr/>
        </p:nvSpPr>
        <p:spPr bwMode="auto">
          <a:xfrm>
            <a:off x="611188" y="1700213"/>
            <a:ext cx="39719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195263" algn="justLow" rtl="1">
              <a:lnSpc>
                <a:spcPct val="110000"/>
              </a:lnSpc>
              <a:spcBef>
                <a:spcPct val="20000"/>
              </a:spcBef>
              <a:buSzPct val="50000"/>
              <a:buFontTx/>
              <a:buBlip>
                <a:blip r:embed="rId2"/>
              </a:buBlip>
            </a:pPr>
            <a:r>
              <a:rPr lang="fa-IR" altLang="zh-CN" sz="3200" b="0">
                <a:solidFill>
                  <a:srgbClr val="000066"/>
                </a:solidFill>
                <a:cs typeface="B Badr" pitchFamily="2" charset="-78"/>
              </a:rPr>
              <a:t>بسته بندی کالا</a:t>
            </a:r>
          </a:p>
          <a:p>
            <a:pPr marL="342900" indent="195263" algn="justLow" rtl="1">
              <a:lnSpc>
                <a:spcPct val="110000"/>
              </a:lnSpc>
              <a:spcBef>
                <a:spcPct val="20000"/>
              </a:spcBef>
              <a:buSzPct val="50000"/>
              <a:buFontTx/>
              <a:buBlip>
                <a:blip r:embed="rId2"/>
              </a:buBlip>
            </a:pPr>
            <a:r>
              <a:rPr lang="fa-IR" altLang="zh-CN" sz="3200" b="0">
                <a:solidFill>
                  <a:srgbClr val="000066"/>
                </a:solidFill>
                <a:cs typeface="B Badr" pitchFamily="2" charset="-78"/>
              </a:rPr>
              <a:t>حجم و اندازه آن</a:t>
            </a:r>
          </a:p>
          <a:p>
            <a:pPr marL="342900" indent="195263" algn="justLow" rtl="1">
              <a:lnSpc>
                <a:spcPct val="110000"/>
              </a:lnSpc>
              <a:spcBef>
                <a:spcPct val="20000"/>
              </a:spcBef>
              <a:buSzPct val="50000"/>
              <a:buFontTx/>
              <a:buBlip>
                <a:blip r:embed="rId2"/>
              </a:buBlip>
            </a:pPr>
            <a:r>
              <a:rPr lang="fa-IR" altLang="zh-CN" sz="3200" b="0">
                <a:solidFill>
                  <a:srgbClr val="000066"/>
                </a:solidFill>
                <a:cs typeface="B Badr" pitchFamily="2" charset="-78"/>
              </a:rPr>
              <a:t>خدماتی که ارایه می دهد</a:t>
            </a:r>
          </a:p>
          <a:p>
            <a:pPr marL="342900" indent="195263" algn="justLow" rtl="1">
              <a:lnSpc>
                <a:spcPct val="110000"/>
              </a:lnSpc>
              <a:spcBef>
                <a:spcPct val="20000"/>
              </a:spcBef>
              <a:buSzPct val="50000"/>
              <a:buFontTx/>
              <a:buBlip>
                <a:blip r:embed="rId2"/>
              </a:buBlip>
            </a:pPr>
            <a:r>
              <a:rPr lang="fa-IR" altLang="zh-CN" sz="3200" b="0">
                <a:solidFill>
                  <a:srgbClr val="000066"/>
                </a:solidFill>
                <a:cs typeface="B Badr" pitchFamily="2" charset="-78"/>
              </a:rPr>
              <a:t>میزان ضمانت محصول </a:t>
            </a:r>
          </a:p>
          <a:p>
            <a:pPr marL="342900" indent="195263" algn="justLow" rtl="1">
              <a:lnSpc>
                <a:spcPct val="110000"/>
              </a:lnSpc>
              <a:spcBef>
                <a:spcPct val="20000"/>
              </a:spcBef>
              <a:buSzPct val="50000"/>
              <a:buFontTx/>
              <a:buBlip>
                <a:blip r:embed="rId2"/>
              </a:buBlip>
            </a:pPr>
            <a:r>
              <a:rPr lang="fa-IR" altLang="zh-CN" sz="3200" b="0">
                <a:solidFill>
                  <a:srgbClr val="000066"/>
                </a:solidFill>
                <a:cs typeface="B Badr" pitchFamily="2" charset="-78"/>
              </a:rPr>
              <a:t>میزان عایدی کالا</a:t>
            </a:r>
            <a:endParaRPr lang="en-US" sz="3200" b="0">
              <a:solidFill>
                <a:srgbClr val="000066"/>
              </a:solidFill>
              <a:cs typeface="B Bad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p:cTn id="7" dur="500" fill="hold"/>
                                        <p:tgtEl>
                                          <p:spTgt spid="230402"/>
                                        </p:tgtEl>
                                        <p:attrNameLst>
                                          <p:attrName>ppt_w</p:attrName>
                                        </p:attrNameLst>
                                      </p:cBhvr>
                                      <p:tavLst>
                                        <p:tav tm="0">
                                          <p:val>
                                            <p:fltVal val="0"/>
                                          </p:val>
                                        </p:tav>
                                        <p:tav tm="100000">
                                          <p:val>
                                            <p:strVal val="#ppt_w"/>
                                          </p:val>
                                        </p:tav>
                                      </p:tavLst>
                                    </p:anim>
                                    <p:anim calcmode="lin" valueType="num">
                                      <p:cBhvr>
                                        <p:cTn id="8" dur="500" fill="hold"/>
                                        <p:tgtEl>
                                          <p:spTgt spid="230402"/>
                                        </p:tgtEl>
                                        <p:attrNameLst>
                                          <p:attrName>ppt_h</p:attrName>
                                        </p:attrNameLst>
                                      </p:cBhvr>
                                      <p:tavLst>
                                        <p:tav tm="0">
                                          <p:val>
                                            <p:fltVal val="0"/>
                                          </p:val>
                                        </p:tav>
                                        <p:tav tm="100000">
                                          <p:val>
                                            <p:strVal val="#ppt_h"/>
                                          </p:val>
                                        </p:tav>
                                      </p:tavLst>
                                    </p:anim>
                                    <p:animEffect transition="in" filter="fade">
                                      <p:cBhvr>
                                        <p:cTn id="9" dur="500"/>
                                        <p:tgtEl>
                                          <p:spTgt spid="2304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0403">
                                            <p:txEl>
                                              <p:pRg st="0" end="0"/>
                                            </p:txEl>
                                          </p:spTgt>
                                        </p:tgtEl>
                                        <p:attrNameLst>
                                          <p:attrName>style.visibility</p:attrName>
                                        </p:attrNameLst>
                                      </p:cBhvr>
                                      <p:to>
                                        <p:strVal val="visible"/>
                                      </p:to>
                                    </p:set>
                                    <p:animEffect transition="in" filter="fade">
                                      <p:cBhvr>
                                        <p:cTn id="14" dur="1000">
                                          <p:stCondLst>
                                            <p:cond delay="0"/>
                                          </p:stCondLst>
                                        </p:cTn>
                                        <p:tgtEl>
                                          <p:spTgt spid="23040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0403">
                                            <p:txEl>
                                              <p:pRg st="1" end="1"/>
                                            </p:txEl>
                                          </p:spTgt>
                                        </p:tgtEl>
                                        <p:attrNameLst>
                                          <p:attrName>style.visibility</p:attrName>
                                        </p:attrNameLst>
                                      </p:cBhvr>
                                      <p:to>
                                        <p:strVal val="visible"/>
                                      </p:to>
                                    </p:set>
                                    <p:animEffect transition="in" filter="fade">
                                      <p:cBhvr>
                                        <p:cTn id="19" dur="1000">
                                          <p:stCondLst>
                                            <p:cond delay="0"/>
                                          </p:stCondLst>
                                        </p:cTn>
                                        <p:tgtEl>
                                          <p:spTgt spid="23040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0403">
                                            <p:txEl>
                                              <p:pRg st="2" end="2"/>
                                            </p:txEl>
                                          </p:spTgt>
                                        </p:tgtEl>
                                        <p:attrNameLst>
                                          <p:attrName>style.visibility</p:attrName>
                                        </p:attrNameLst>
                                      </p:cBhvr>
                                      <p:to>
                                        <p:strVal val="visible"/>
                                      </p:to>
                                    </p:set>
                                    <p:animEffect transition="in" filter="fade">
                                      <p:cBhvr>
                                        <p:cTn id="24" dur="1000">
                                          <p:stCondLst>
                                            <p:cond delay="0"/>
                                          </p:stCondLst>
                                        </p:cTn>
                                        <p:tgtEl>
                                          <p:spTgt spid="23040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0403">
                                            <p:txEl>
                                              <p:pRg st="3" end="3"/>
                                            </p:txEl>
                                          </p:spTgt>
                                        </p:tgtEl>
                                        <p:attrNameLst>
                                          <p:attrName>style.visibility</p:attrName>
                                        </p:attrNameLst>
                                      </p:cBhvr>
                                      <p:to>
                                        <p:strVal val="visible"/>
                                      </p:to>
                                    </p:set>
                                    <p:animEffect transition="in" filter="fade">
                                      <p:cBhvr>
                                        <p:cTn id="29" dur="1000">
                                          <p:stCondLst>
                                            <p:cond delay="0"/>
                                          </p:stCondLst>
                                        </p:cTn>
                                        <p:tgtEl>
                                          <p:spTgt spid="23040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0403">
                                            <p:txEl>
                                              <p:pRg st="4" end="4"/>
                                            </p:txEl>
                                          </p:spTgt>
                                        </p:tgtEl>
                                        <p:attrNameLst>
                                          <p:attrName>style.visibility</p:attrName>
                                        </p:attrNameLst>
                                      </p:cBhvr>
                                      <p:to>
                                        <p:strVal val="visible"/>
                                      </p:to>
                                    </p:set>
                                    <p:animEffect transition="in" filter="fade">
                                      <p:cBhvr>
                                        <p:cTn id="34" dur="1000">
                                          <p:stCondLst>
                                            <p:cond delay="0"/>
                                          </p:stCondLst>
                                        </p:cTn>
                                        <p:tgtEl>
                                          <p:spTgt spid="23040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3" presetClass="entr" presetSubtype="16" fill="hold" nodeType="clickEffect">
                                  <p:stCondLst>
                                    <p:cond delay="0"/>
                                  </p:stCondLst>
                                  <p:childTnLst>
                                    <p:set>
                                      <p:cBhvr>
                                        <p:cTn id="38" dur="1" fill="hold">
                                          <p:stCondLst>
                                            <p:cond delay="0"/>
                                          </p:stCondLst>
                                        </p:cTn>
                                        <p:tgtEl>
                                          <p:spTgt spid="230404">
                                            <p:txEl>
                                              <p:pRg st="0" end="0"/>
                                            </p:txEl>
                                          </p:spTgt>
                                        </p:tgtEl>
                                        <p:attrNameLst>
                                          <p:attrName>style.visibility</p:attrName>
                                        </p:attrNameLst>
                                      </p:cBhvr>
                                      <p:to>
                                        <p:strVal val="visible"/>
                                      </p:to>
                                    </p:set>
                                    <p:animEffect transition="in" filter="plus(in)">
                                      <p:cBhvr>
                                        <p:cTn id="39" dur="500"/>
                                        <p:tgtEl>
                                          <p:spTgt spid="230404">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3" presetClass="entr" presetSubtype="16" fill="hold" nodeType="clickEffect">
                                  <p:stCondLst>
                                    <p:cond delay="0"/>
                                  </p:stCondLst>
                                  <p:childTnLst>
                                    <p:set>
                                      <p:cBhvr>
                                        <p:cTn id="43" dur="1" fill="hold">
                                          <p:stCondLst>
                                            <p:cond delay="0"/>
                                          </p:stCondLst>
                                        </p:cTn>
                                        <p:tgtEl>
                                          <p:spTgt spid="230404">
                                            <p:txEl>
                                              <p:pRg st="1" end="1"/>
                                            </p:txEl>
                                          </p:spTgt>
                                        </p:tgtEl>
                                        <p:attrNameLst>
                                          <p:attrName>style.visibility</p:attrName>
                                        </p:attrNameLst>
                                      </p:cBhvr>
                                      <p:to>
                                        <p:strVal val="visible"/>
                                      </p:to>
                                    </p:set>
                                    <p:animEffect transition="in" filter="plus(in)">
                                      <p:cBhvr>
                                        <p:cTn id="44" dur="500"/>
                                        <p:tgtEl>
                                          <p:spTgt spid="230404">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3" presetClass="entr" presetSubtype="16" fill="hold" nodeType="clickEffect">
                                  <p:stCondLst>
                                    <p:cond delay="0"/>
                                  </p:stCondLst>
                                  <p:childTnLst>
                                    <p:set>
                                      <p:cBhvr>
                                        <p:cTn id="48" dur="1" fill="hold">
                                          <p:stCondLst>
                                            <p:cond delay="0"/>
                                          </p:stCondLst>
                                        </p:cTn>
                                        <p:tgtEl>
                                          <p:spTgt spid="230404">
                                            <p:txEl>
                                              <p:pRg st="2" end="2"/>
                                            </p:txEl>
                                          </p:spTgt>
                                        </p:tgtEl>
                                        <p:attrNameLst>
                                          <p:attrName>style.visibility</p:attrName>
                                        </p:attrNameLst>
                                      </p:cBhvr>
                                      <p:to>
                                        <p:strVal val="visible"/>
                                      </p:to>
                                    </p:set>
                                    <p:animEffect transition="in" filter="plus(in)">
                                      <p:cBhvr>
                                        <p:cTn id="49" dur="500"/>
                                        <p:tgtEl>
                                          <p:spTgt spid="230404">
                                            <p:txEl>
                                              <p:pRg st="2" end="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3" presetClass="entr" presetSubtype="16" fill="hold" nodeType="clickEffect">
                                  <p:stCondLst>
                                    <p:cond delay="0"/>
                                  </p:stCondLst>
                                  <p:childTnLst>
                                    <p:set>
                                      <p:cBhvr>
                                        <p:cTn id="53" dur="1" fill="hold">
                                          <p:stCondLst>
                                            <p:cond delay="0"/>
                                          </p:stCondLst>
                                        </p:cTn>
                                        <p:tgtEl>
                                          <p:spTgt spid="230404">
                                            <p:txEl>
                                              <p:pRg st="3" end="3"/>
                                            </p:txEl>
                                          </p:spTgt>
                                        </p:tgtEl>
                                        <p:attrNameLst>
                                          <p:attrName>style.visibility</p:attrName>
                                        </p:attrNameLst>
                                      </p:cBhvr>
                                      <p:to>
                                        <p:strVal val="visible"/>
                                      </p:to>
                                    </p:set>
                                    <p:animEffect transition="in" filter="plus(in)">
                                      <p:cBhvr>
                                        <p:cTn id="54" dur="500"/>
                                        <p:tgtEl>
                                          <p:spTgt spid="230404">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3" presetClass="entr" presetSubtype="16" fill="hold" nodeType="clickEffect">
                                  <p:stCondLst>
                                    <p:cond delay="0"/>
                                  </p:stCondLst>
                                  <p:childTnLst>
                                    <p:set>
                                      <p:cBhvr>
                                        <p:cTn id="58" dur="1" fill="hold">
                                          <p:stCondLst>
                                            <p:cond delay="0"/>
                                          </p:stCondLst>
                                        </p:cTn>
                                        <p:tgtEl>
                                          <p:spTgt spid="230404">
                                            <p:txEl>
                                              <p:pRg st="4" end="4"/>
                                            </p:txEl>
                                          </p:spTgt>
                                        </p:tgtEl>
                                        <p:attrNameLst>
                                          <p:attrName>style.visibility</p:attrName>
                                        </p:attrNameLst>
                                      </p:cBhvr>
                                      <p:to>
                                        <p:strVal val="visible"/>
                                      </p:to>
                                    </p:set>
                                    <p:animEffect transition="in" filter="plus(in)">
                                      <p:cBhvr>
                                        <p:cTn id="59" dur="500"/>
                                        <p:tgtEl>
                                          <p:spTgt spid="2304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P spid="230403" grpId="0" build="p"/>
    </p:bldLst>
  </p:timing>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8C88169-7884-4801-A5FB-E40579620FA7}" type="slidenum">
              <a:rPr lang="ar-SA" b="0"/>
              <a:pPr eaLnBrk="1" hangingPunct="1"/>
              <a:t>241</a:t>
            </a:fld>
            <a:endParaRPr lang="en-US" b="0"/>
          </a:p>
        </p:txBody>
      </p:sp>
      <p:sp>
        <p:nvSpPr>
          <p:cNvPr id="231426" name="Rectangle 2"/>
          <p:cNvSpPr>
            <a:spLocks noGrp="1" noChangeArrowheads="1"/>
          </p:cNvSpPr>
          <p:nvPr>
            <p:ph type="title"/>
          </p:nvPr>
        </p:nvSpPr>
        <p:spPr/>
        <p:txBody>
          <a:bodyPr/>
          <a:lstStyle/>
          <a:p>
            <a:pPr eaLnBrk="1" hangingPunct="1"/>
            <a:r>
              <a:rPr lang="fa-IR" altLang="zh-CN" smtClean="0"/>
              <a:t>قیمت</a:t>
            </a:r>
            <a:endParaRPr lang="en-US" smtClean="0"/>
          </a:p>
        </p:txBody>
      </p:sp>
      <p:sp>
        <p:nvSpPr>
          <p:cNvPr id="231427" name="Rectangle 3"/>
          <p:cNvSpPr>
            <a:spLocks noGrp="1" noChangeArrowheads="1"/>
          </p:cNvSpPr>
          <p:nvPr>
            <p:ph type="body" idx="1"/>
          </p:nvPr>
        </p:nvSpPr>
        <p:spPr/>
        <p:txBody>
          <a:bodyPr/>
          <a:lstStyle/>
          <a:p>
            <a:pPr indent="406400" eaLnBrk="1" hangingPunct="1">
              <a:lnSpc>
                <a:spcPct val="150000"/>
              </a:lnSpc>
              <a:buSzPct val="75000"/>
              <a:buFontTx/>
              <a:buBlip>
                <a:blip r:embed="rId2"/>
              </a:buBlip>
            </a:pPr>
            <a:r>
              <a:rPr lang="fa-IR" altLang="zh-CN" smtClean="0"/>
              <a:t>قیمت مورد نظر کالا</a:t>
            </a:r>
          </a:p>
          <a:p>
            <a:pPr indent="406400" eaLnBrk="1" hangingPunct="1">
              <a:lnSpc>
                <a:spcPct val="150000"/>
              </a:lnSpc>
              <a:buSzPct val="75000"/>
              <a:buFontTx/>
              <a:buBlip>
                <a:blip r:embed="rId2"/>
              </a:buBlip>
            </a:pPr>
            <a:r>
              <a:rPr lang="fa-IR" altLang="zh-CN" smtClean="0"/>
              <a:t>میزان تخفیفات قیمتی</a:t>
            </a:r>
          </a:p>
          <a:p>
            <a:pPr indent="406400" eaLnBrk="1" hangingPunct="1">
              <a:lnSpc>
                <a:spcPct val="150000"/>
              </a:lnSpc>
              <a:buSzPct val="75000"/>
              <a:buFontTx/>
              <a:buBlip>
                <a:blip r:embed="rId2"/>
              </a:buBlip>
            </a:pPr>
            <a:r>
              <a:rPr lang="fa-IR" altLang="zh-CN" smtClean="0"/>
              <a:t>میزان کسورات</a:t>
            </a:r>
          </a:p>
          <a:p>
            <a:pPr indent="406400" eaLnBrk="1" hangingPunct="1">
              <a:lnSpc>
                <a:spcPct val="150000"/>
              </a:lnSpc>
              <a:buSzPct val="75000"/>
              <a:buFontTx/>
              <a:buBlip>
                <a:blip r:embed="rId2"/>
              </a:buBlip>
            </a:pPr>
            <a:r>
              <a:rPr lang="fa-IR" altLang="zh-CN" smtClean="0"/>
              <a:t>مدت پرداخت</a:t>
            </a:r>
          </a:p>
          <a:p>
            <a:pPr indent="406400" eaLnBrk="1" hangingPunct="1">
              <a:lnSpc>
                <a:spcPct val="150000"/>
              </a:lnSpc>
              <a:buSzPct val="75000"/>
              <a:buFontTx/>
              <a:buBlip>
                <a:blip r:embed="rId2"/>
              </a:buBlip>
            </a:pPr>
            <a:r>
              <a:rPr lang="fa-IR" altLang="zh-CN" smtClean="0"/>
              <a:t>شرایط اعتباری</a:t>
            </a:r>
            <a:r>
              <a:rPr lang="en-US" altLang="zh-CN" sz="2800" smtClean="0">
                <a:ea typeface="SimSun" pitchFamily="2" charset="-122"/>
              </a:rPr>
              <a:t> </a:t>
            </a:r>
            <a:endParaRPr lang="en-US" sz="2800"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1000" fill="hold"/>
                                        <p:tgtEl>
                                          <p:spTgt spid="231426"/>
                                        </p:tgtEl>
                                        <p:attrNameLst>
                                          <p:attrName>ppt_w</p:attrName>
                                        </p:attrNameLst>
                                      </p:cBhvr>
                                      <p:tavLst>
                                        <p:tav tm="0">
                                          <p:val>
                                            <p:strVal val="#ppt_w+.3"/>
                                          </p:val>
                                        </p:tav>
                                        <p:tav tm="100000">
                                          <p:val>
                                            <p:strVal val="#ppt_w"/>
                                          </p:val>
                                        </p:tav>
                                      </p:tavLst>
                                    </p:anim>
                                    <p:anim calcmode="lin" valueType="num">
                                      <p:cBhvr>
                                        <p:cTn id="8" dur="1000" fill="hold"/>
                                        <p:tgtEl>
                                          <p:spTgt spid="231426"/>
                                        </p:tgtEl>
                                        <p:attrNameLst>
                                          <p:attrName>ppt_h</p:attrName>
                                        </p:attrNameLst>
                                      </p:cBhvr>
                                      <p:tavLst>
                                        <p:tav tm="0">
                                          <p:val>
                                            <p:strVal val="#ppt_h"/>
                                          </p:val>
                                        </p:tav>
                                        <p:tav tm="100000">
                                          <p:val>
                                            <p:strVal val="#ppt_h"/>
                                          </p:val>
                                        </p:tav>
                                      </p:tavLst>
                                    </p:anim>
                                    <p:animEffect transition="in" filter="fade">
                                      <p:cBhvr>
                                        <p:cTn id="9" dur="1000"/>
                                        <p:tgtEl>
                                          <p:spTgt spid="2314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31427">
                                            <p:txEl>
                                              <p:pRg st="0" end="0"/>
                                            </p:txEl>
                                          </p:spTgt>
                                        </p:tgtEl>
                                        <p:attrNameLst>
                                          <p:attrName>style.visibility</p:attrName>
                                        </p:attrNameLst>
                                      </p:cBhvr>
                                      <p:to>
                                        <p:strVal val="visible"/>
                                      </p:to>
                                    </p:set>
                                    <p:anim calcmode="lin" valueType="num">
                                      <p:cBhvr>
                                        <p:cTn id="14" dur="1000" fill="hold"/>
                                        <p:tgtEl>
                                          <p:spTgt spid="2314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314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314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31427">
                                            <p:txEl>
                                              <p:pRg st="1" end="1"/>
                                            </p:txEl>
                                          </p:spTgt>
                                        </p:tgtEl>
                                        <p:attrNameLst>
                                          <p:attrName>style.visibility</p:attrName>
                                        </p:attrNameLst>
                                      </p:cBhvr>
                                      <p:to>
                                        <p:strVal val="visible"/>
                                      </p:to>
                                    </p:set>
                                    <p:anim calcmode="lin" valueType="num">
                                      <p:cBhvr>
                                        <p:cTn id="21" dur="1000" fill="hold"/>
                                        <p:tgtEl>
                                          <p:spTgt spid="23142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3142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3142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31427">
                                            <p:txEl>
                                              <p:pRg st="2" end="2"/>
                                            </p:txEl>
                                          </p:spTgt>
                                        </p:tgtEl>
                                        <p:attrNameLst>
                                          <p:attrName>style.visibility</p:attrName>
                                        </p:attrNameLst>
                                      </p:cBhvr>
                                      <p:to>
                                        <p:strVal val="visible"/>
                                      </p:to>
                                    </p:set>
                                    <p:anim calcmode="lin" valueType="num">
                                      <p:cBhvr>
                                        <p:cTn id="28" dur="1000" fill="hold"/>
                                        <p:tgtEl>
                                          <p:spTgt spid="231427">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3142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3142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31427">
                                            <p:txEl>
                                              <p:pRg st="3" end="3"/>
                                            </p:txEl>
                                          </p:spTgt>
                                        </p:tgtEl>
                                        <p:attrNameLst>
                                          <p:attrName>style.visibility</p:attrName>
                                        </p:attrNameLst>
                                      </p:cBhvr>
                                      <p:to>
                                        <p:strVal val="visible"/>
                                      </p:to>
                                    </p:set>
                                    <p:anim calcmode="lin" valueType="num">
                                      <p:cBhvr>
                                        <p:cTn id="35" dur="1000" fill="hold"/>
                                        <p:tgtEl>
                                          <p:spTgt spid="231427">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231427">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31427">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31427">
                                            <p:txEl>
                                              <p:pRg st="4" end="4"/>
                                            </p:txEl>
                                          </p:spTgt>
                                        </p:tgtEl>
                                        <p:attrNameLst>
                                          <p:attrName>style.visibility</p:attrName>
                                        </p:attrNameLst>
                                      </p:cBhvr>
                                      <p:to>
                                        <p:strVal val="visible"/>
                                      </p:to>
                                    </p:set>
                                    <p:anim calcmode="lin" valueType="num">
                                      <p:cBhvr>
                                        <p:cTn id="42" dur="1000" fill="hold"/>
                                        <p:tgtEl>
                                          <p:spTgt spid="231427">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231427">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P spid="231427" grpId="0" build="p"/>
    </p:bld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11C5DBB-32F2-4F41-89BE-F1FD794D6D3A}" type="slidenum">
              <a:rPr lang="ar-SA" b="0"/>
              <a:pPr eaLnBrk="1" hangingPunct="1"/>
              <a:t>242</a:t>
            </a:fld>
            <a:endParaRPr lang="en-US" b="0"/>
          </a:p>
        </p:txBody>
      </p:sp>
      <p:sp>
        <p:nvSpPr>
          <p:cNvPr id="232450" name="Rectangle 2"/>
          <p:cNvSpPr>
            <a:spLocks noGrp="1" noChangeArrowheads="1"/>
          </p:cNvSpPr>
          <p:nvPr>
            <p:ph type="title"/>
          </p:nvPr>
        </p:nvSpPr>
        <p:spPr/>
        <p:txBody>
          <a:bodyPr/>
          <a:lstStyle/>
          <a:p>
            <a:pPr eaLnBrk="1" hangingPunct="1"/>
            <a:r>
              <a:rPr lang="fa-IR" altLang="zh-CN" smtClean="0"/>
              <a:t>پیشبرد فروش</a:t>
            </a:r>
            <a:endParaRPr lang="en-US" smtClean="0"/>
          </a:p>
        </p:txBody>
      </p:sp>
      <p:sp>
        <p:nvSpPr>
          <p:cNvPr id="232451" name="Rectangle 3"/>
          <p:cNvSpPr>
            <a:spLocks noGrp="1" noChangeArrowheads="1"/>
          </p:cNvSpPr>
          <p:nvPr>
            <p:ph type="body" idx="1"/>
          </p:nvPr>
        </p:nvSpPr>
        <p:spPr/>
        <p:txBody>
          <a:bodyPr/>
          <a:lstStyle/>
          <a:p>
            <a:pPr indent="406400" eaLnBrk="1" hangingPunct="1">
              <a:lnSpc>
                <a:spcPct val="150000"/>
              </a:lnSpc>
              <a:buSzPct val="80000"/>
              <a:buFontTx/>
              <a:buBlip>
                <a:blip r:embed="rId2"/>
              </a:buBlip>
            </a:pPr>
            <a:r>
              <a:rPr lang="fa-IR" altLang="zh-CN" smtClean="0"/>
              <a:t>ترویج فروش</a:t>
            </a:r>
          </a:p>
          <a:p>
            <a:pPr indent="406400" eaLnBrk="1" hangingPunct="1">
              <a:lnSpc>
                <a:spcPct val="150000"/>
              </a:lnSpc>
              <a:buSzPct val="80000"/>
              <a:buFontTx/>
              <a:buBlip>
                <a:blip r:embed="rId2"/>
              </a:buBlip>
            </a:pPr>
            <a:r>
              <a:rPr lang="fa-IR" altLang="zh-CN" smtClean="0"/>
              <a:t>تبلیغات</a:t>
            </a:r>
          </a:p>
          <a:p>
            <a:pPr indent="406400" eaLnBrk="1" hangingPunct="1">
              <a:lnSpc>
                <a:spcPct val="150000"/>
              </a:lnSpc>
              <a:buSzPct val="80000"/>
              <a:buFontTx/>
              <a:buBlip>
                <a:blip r:embed="rId2"/>
              </a:buBlip>
            </a:pPr>
            <a:r>
              <a:rPr lang="fa-IR" altLang="zh-CN" smtClean="0"/>
              <a:t>پرسنل فروش</a:t>
            </a:r>
          </a:p>
          <a:p>
            <a:pPr indent="406400" eaLnBrk="1" hangingPunct="1">
              <a:lnSpc>
                <a:spcPct val="150000"/>
              </a:lnSpc>
              <a:buSzPct val="80000"/>
              <a:buFontTx/>
              <a:buBlip>
                <a:blip r:embed="rId2"/>
              </a:buBlip>
            </a:pPr>
            <a:r>
              <a:rPr lang="fa-IR" altLang="zh-CN" smtClean="0"/>
              <a:t>روابط عمومی</a:t>
            </a:r>
          </a:p>
          <a:p>
            <a:pPr indent="406400" eaLnBrk="1" hangingPunct="1">
              <a:lnSpc>
                <a:spcPct val="150000"/>
              </a:lnSpc>
              <a:buSzPct val="80000"/>
              <a:buFontTx/>
              <a:buBlip>
                <a:blip r:embed="rId2"/>
              </a:buBlip>
            </a:pPr>
            <a:r>
              <a:rPr lang="fa-IR" altLang="zh-CN" smtClean="0"/>
              <a:t>بازاریابی مستقیم</a:t>
            </a: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2450"/>
                                        </p:tgtEl>
                                        <p:attrNameLst>
                                          <p:attrName>style.visibility</p:attrName>
                                        </p:attrNameLst>
                                      </p:cBhvr>
                                      <p:to>
                                        <p:strVal val="visible"/>
                                      </p:to>
                                    </p:set>
                                    <p:anim calcmode="lin" valueType="num">
                                      <p:cBhvr>
                                        <p:cTn id="7" dur="1000" fill="hold"/>
                                        <p:tgtEl>
                                          <p:spTgt spid="232450"/>
                                        </p:tgtEl>
                                        <p:attrNameLst>
                                          <p:attrName>ppt_x</p:attrName>
                                        </p:attrNameLst>
                                      </p:cBhvr>
                                      <p:tavLst>
                                        <p:tav tm="0">
                                          <p:val>
                                            <p:strVal val="#ppt_x-.2"/>
                                          </p:val>
                                        </p:tav>
                                        <p:tav tm="100000">
                                          <p:val>
                                            <p:strVal val="#ppt_x"/>
                                          </p:val>
                                        </p:tav>
                                      </p:tavLst>
                                    </p:anim>
                                    <p:anim calcmode="lin" valueType="num">
                                      <p:cBhvr>
                                        <p:cTn id="8" dur="1000" fill="hold"/>
                                        <p:tgtEl>
                                          <p:spTgt spid="232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24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32451">
                                            <p:txEl>
                                              <p:pRg st="0" end="0"/>
                                            </p:txEl>
                                          </p:spTgt>
                                        </p:tgtEl>
                                        <p:attrNameLst>
                                          <p:attrName>style.visibility</p:attrName>
                                        </p:attrNameLst>
                                      </p:cBhvr>
                                      <p:to>
                                        <p:strVal val="visible"/>
                                      </p:to>
                                    </p:set>
                                    <p:animEffect transition="in" filter="fade">
                                      <p:cBhvr>
                                        <p:cTn id="14" dur="500"/>
                                        <p:tgtEl>
                                          <p:spTgt spid="232451">
                                            <p:txEl>
                                              <p:pRg st="0" end="0"/>
                                            </p:txEl>
                                          </p:spTgt>
                                        </p:tgtEl>
                                      </p:cBhvr>
                                    </p:animEffect>
                                    <p:anim calcmode="lin" valueType="num">
                                      <p:cBhvr>
                                        <p:cTn id="15" dur="5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324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32451">
                                            <p:txEl>
                                              <p:pRg st="1" end="1"/>
                                            </p:txEl>
                                          </p:spTgt>
                                        </p:tgtEl>
                                        <p:attrNameLst>
                                          <p:attrName>style.visibility</p:attrName>
                                        </p:attrNameLst>
                                      </p:cBhvr>
                                      <p:to>
                                        <p:strVal val="visible"/>
                                      </p:to>
                                    </p:set>
                                    <p:animEffect transition="in" filter="fade">
                                      <p:cBhvr>
                                        <p:cTn id="21" dur="500"/>
                                        <p:tgtEl>
                                          <p:spTgt spid="232451">
                                            <p:txEl>
                                              <p:pRg st="1" end="1"/>
                                            </p:txEl>
                                          </p:spTgt>
                                        </p:tgtEl>
                                      </p:cBhvr>
                                    </p:animEffect>
                                    <p:anim calcmode="lin" valueType="num">
                                      <p:cBhvr>
                                        <p:cTn id="22" dur="5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324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32451">
                                            <p:txEl>
                                              <p:pRg st="2" end="2"/>
                                            </p:txEl>
                                          </p:spTgt>
                                        </p:tgtEl>
                                        <p:attrNameLst>
                                          <p:attrName>style.visibility</p:attrName>
                                        </p:attrNameLst>
                                      </p:cBhvr>
                                      <p:to>
                                        <p:strVal val="visible"/>
                                      </p:to>
                                    </p:set>
                                    <p:animEffect transition="in" filter="fade">
                                      <p:cBhvr>
                                        <p:cTn id="28" dur="500"/>
                                        <p:tgtEl>
                                          <p:spTgt spid="232451">
                                            <p:txEl>
                                              <p:pRg st="2" end="2"/>
                                            </p:txEl>
                                          </p:spTgt>
                                        </p:tgtEl>
                                      </p:cBhvr>
                                    </p:animEffect>
                                    <p:anim calcmode="lin" valueType="num">
                                      <p:cBhvr>
                                        <p:cTn id="29" dur="5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324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32451">
                                            <p:txEl>
                                              <p:pRg st="3" end="3"/>
                                            </p:txEl>
                                          </p:spTgt>
                                        </p:tgtEl>
                                        <p:attrNameLst>
                                          <p:attrName>style.visibility</p:attrName>
                                        </p:attrNameLst>
                                      </p:cBhvr>
                                      <p:to>
                                        <p:strVal val="visible"/>
                                      </p:to>
                                    </p:set>
                                    <p:animEffect transition="in" filter="fade">
                                      <p:cBhvr>
                                        <p:cTn id="35" dur="500"/>
                                        <p:tgtEl>
                                          <p:spTgt spid="232451">
                                            <p:txEl>
                                              <p:pRg st="3" end="3"/>
                                            </p:txEl>
                                          </p:spTgt>
                                        </p:tgtEl>
                                      </p:cBhvr>
                                    </p:animEffect>
                                    <p:anim calcmode="lin" valueType="num">
                                      <p:cBhvr>
                                        <p:cTn id="36" dur="5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3245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32451">
                                            <p:txEl>
                                              <p:pRg st="4" end="4"/>
                                            </p:txEl>
                                          </p:spTgt>
                                        </p:tgtEl>
                                        <p:attrNameLst>
                                          <p:attrName>style.visibility</p:attrName>
                                        </p:attrNameLst>
                                      </p:cBhvr>
                                      <p:to>
                                        <p:strVal val="visible"/>
                                      </p:to>
                                    </p:set>
                                    <p:animEffect transition="in" filter="fade">
                                      <p:cBhvr>
                                        <p:cTn id="42" dur="500"/>
                                        <p:tgtEl>
                                          <p:spTgt spid="232451">
                                            <p:txEl>
                                              <p:pRg st="4" end="4"/>
                                            </p:txEl>
                                          </p:spTgt>
                                        </p:tgtEl>
                                      </p:cBhvr>
                                    </p:animEffect>
                                    <p:anim calcmode="lin" valueType="num">
                                      <p:cBhvr>
                                        <p:cTn id="43" dur="5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3245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51" grpId="0" build="p"/>
    </p:bld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92F8F7A-5D5D-47E1-8DF4-ED18532BD591}" type="slidenum">
              <a:rPr lang="ar-SA" b="0"/>
              <a:pPr eaLnBrk="1" hangingPunct="1"/>
              <a:t>243</a:t>
            </a:fld>
            <a:endParaRPr lang="en-US" b="0"/>
          </a:p>
        </p:txBody>
      </p:sp>
      <p:sp>
        <p:nvSpPr>
          <p:cNvPr id="233474" name="Rectangle 2"/>
          <p:cNvSpPr>
            <a:spLocks noGrp="1" noChangeArrowheads="1"/>
          </p:cNvSpPr>
          <p:nvPr>
            <p:ph type="title"/>
          </p:nvPr>
        </p:nvSpPr>
        <p:spPr/>
        <p:txBody>
          <a:bodyPr/>
          <a:lstStyle/>
          <a:p>
            <a:pPr eaLnBrk="1" hangingPunct="1"/>
            <a:r>
              <a:rPr lang="fa-IR" altLang="zh-CN" smtClean="0"/>
              <a:t>مکان توزیع </a:t>
            </a:r>
            <a:endParaRPr lang="en-US" smtClean="0"/>
          </a:p>
        </p:txBody>
      </p:sp>
      <p:sp>
        <p:nvSpPr>
          <p:cNvPr id="233475" name="Rectangle 3"/>
          <p:cNvSpPr>
            <a:spLocks noGrp="1" noChangeArrowheads="1"/>
          </p:cNvSpPr>
          <p:nvPr>
            <p:ph type="body" idx="1"/>
          </p:nvPr>
        </p:nvSpPr>
        <p:spPr/>
        <p:txBody>
          <a:bodyPr/>
          <a:lstStyle/>
          <a:p>
            <a:pPr indent="342900" eaLnBrk="1" hangingPunct="1">
              <a:lnSpc>
                <a:spcPct val="150000"/>
              </a:lnSpc>
              <a:buSzPct val="80000"/>
              <a:buFontTx/>
              <a:buBlip>
                <a:blip r:embed="rId2"/>
              </a:buBlip>
            </a:pPr>
            <a:r>
              <a:rPr lang="fa-IR" altLang="zh-CN" sz="2800" smtClean="0"/>
              <a:t>مجاری توزیع کالا</a:t>
            </a:r>
          </a:p>
          <a:p>
            <a:pPr indent="342900" eaLnBrk="1" hangingPunct="1">
              <a:lnSpc>
                <a:spcPct val="150000"/>
              </a:lnSpc>
              <a:buSzPct val="80000"/>
              <a:buFontTx/>
              <a:buBlip>
                <a:blip r:embed="rId2"/>
              </a:buBlip>
            </a:pPr>
            <a:r>
              <a:rPr lang="fa-IR" altLang="zh-CN" sz="2800" smtClean="0"/>
              <a:t>میزان پوشش کانالها</a:t>
            </a:r>
          </a:p>
          <a:p>
            <a:pPr indent="342900" eaLnBrk="1" hangingPunct="1">
              <a:lnSpc>
                <a:spcPct val="150000"/>
              </a:lnSpc>
              <a:buSzPct val="80000"/>
              <a:buFontTx/>
              <a:buBlip>
                <a:blip r:embed="rId2"/>
              </a:buBlip>
            </a:pPr>
            <a:r>
              <a:rPr lang="fa-IR" altLang="zh-CN" sz="2800" smtClean="0"/>
              <a:t>ترکیب مطلوب کانالها</a:t>
            </a:r>
          </a:p>
          <a:p>
            <a:pPr indent="342900" eaLnBrk="1" hangingPunct="1">
              <a:lnSpc>
                <a:spcPct val="150000"/>
              </a:lnSpc>
              <a:buSzPct val="80000"/>
              <a:buFontTx/>
              <a:buBlip>
                <a:blip r:embed="rId2"/>
              </a:buBlip>
            </a:pPr>
            <a:r>
              <a:rPr lang="fa-IR" altLang="zh-CN" sz="2800" smtClean="0"/>
              <a:t>تعیین موقعیت های مکانی</a:t>
            </a:r>
          </a:p>
          <a:p>
            <a:pPr indent="342900" eaLnBrk="1" hangingPunct="1">
              <a:lnSpc>
                <a:spcPct val="150000"/>
              </a:lnSpc>
              <a:buSzPct val="80000"/>
              <a:buFontTx/>
              <a:buBlip>
                <a:blip r:embed="rId2"/>
              </a:buBlip>
            </a:pPr>
            <a:r>
              <a:rPr lang="fa-IR" altLang="zh-CN" sz="2800" smtClean="0"/>
              <a:t>فهرست مجاری</a:t>
            </a:r>
          </a:p>
          <a:p>
            <a:pPr indent="342900" eaLnBrk="1" hangingPunct="1">
              <a:lnSpc>
                <a:spcPct val="150000"/>
              </a:lnSpc>
              <a:buSzPct val="80000"/>
              <a:buFontTx/>
              <a:buBlip>
                <a:blip r:embed="rId2"/>
              </a:buBlip>
            </a:pPr>
            <a:r>
              <a:rPr lang="fa-IR" altLang="zh-CN" sz="2800" smtClean="0"/>
              <a:t>حمل و نقل کالا</a:t>
            </a:r>
            <a:endParaRPr lang="en-US" sz="280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33474"/>
                                        </p:tgtEl>
                                        <p:attrNameLst>
                                          <p:attrName>style.visibility</p:attrName>
                                        </p:attrNameLst>
                                      </p:cBhvr>
                                      <p:to>
                                        <p:strVal val="visible"/>
                                      </p:to>
                                    </p:set>
                                    <p:animEffect transition="in" filter="fade">
                                      <p:cBhvr>
                                        <p:cTn id="7" dur="768" decel="100000"/>
                                        <p:tgtEl>
                                          <p:spTgt spid="233474"/>
                                        </p:tgtEl>
                                      </p:cBhvr>
                                    </p:animEffect>
                                    <p:animScale>
                                      <p:cBhvr>
                                        <p:cTn id="8" dur="768" decel="100000"/>
                                        <p:tgtEl>
                                          <p:spTgt spid="233474"/>
                                        </p:tgtEl>
                                      </p:cBhvr>
                                      <p:from x="10000" y="10000"/>
                                      <p:to x="200000" y="450000"/>
                                    </p:animScale>
                                    <p:animScale>
                                      <p:cBhvr>
                                        <p:cTn id="9" dur="1230" accel="100000" fill="hold">
                                          <p:stCondLst>
                                            <p:cond delay="768"/>
                                          </p:stCondLst>
                                        </p:cTn>
                                        <p:tgtEl>
                                          <p:spTgt spid="233474"/>
                                        </p:tgtEl>
                                      </p:cBhvr>
                                      <p:from x="200000" y="450000"/>
                                      <p:to x="100000" y="100000"/>
                                    </p:animScale>
                                    <p:set>
                                      <p:cBhvr>
                                        <p:cTn id="10" dur="768" fill="hold"/>
                                        <p:tgtEl>
                                          <p:spTgt spid="233474"/>
                                        </p:tgtEl>
                                        <p:attrNameLst>
                                          <p:attrName>ppt_x</p:attrName>
                                        </p:attrNameLst>
                                      </p:cBhvr>
                                      <p:to>
                                        <p:strVal val="(0.5)"/>
                                      </p:to>
                                    </p:set>
                                    <p:anim from="(0.5)" to="(#ppt_x)" calcmode="lin" valueType="num">
                                      <p:cBhvr>
                                        <p:cTn id="11" dur="1230" accel="100000" fill="hold">
                                          <p:stCondLst>
                                            <p:cond delay="768"/>
                                          </p:stCondLst>
                                        </p:cTn>
                                        <p:tgtEl>
                                          <p:spTgt spid="233474"/>
                                        </p:tgtEl>
                                        <p:attrNameLst>
                                          <p:attrName>ppt_x</p:attrName>
                                        </p:attrNameLst>
                                      </p:cBhvr>
                                    </p:anim>
                                    <p:set>
                                      <p:cBhvr>
                                        <p:cTn id="12" dur="768" fill="hold"/>
                                        <p:tgtEl>
                                          <p:spTgt spid="233474"/>
                                        </p:tgtEl>
                                        <p:attrNameLst>
                                          <p:attrName>ppt_y</p:attrName>
                                        </p:attrNameLst>
                                      </p:cBhvr>
                                      <p:to>
                                        <p:strVal val="(#ppt_y+0.4)"/>
                                      </p:to>
                                    </p:set>
                                    <p:anim from="(#ppt_y+0.4)" to="(#ppt_y)" calcmode="lin" valueType="num">
                                      <p:cBhvr>
                                        <p:cTn id="13" dur="1230" accel="100000" fill="hold">
                                          <p:stCondLst>
                                            <p:cond delay="768"/>
                                          </p:stCondLst>
                                        </p:cTn>
                                        <p:tgtEl>
                                          <p:spTgt spid="23347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33475">
                                            <p:txEl>
                                              <p:pRg st="0" end="0"/>
                                            </p:txEl>
                                          </p:spTgt>
                                        </p:tgtEl>
                                        <p:attrNameLst>
                                          <p:attrName>style.visibility</p:attrName>
                                        </p:attrNameLst>
                                      </p:cBhvr>
                                      <p:to>
                                        <p:strVal val="visible"/>
                                      </p:to>
                                    </p:set>
                                    <p:anim calcmode="lin" valueType="num">
                                      <p:cBhvr>
                                        <p:cTn id="18" dur="500" fill="hold"/>
                                        <p:tgtEl>
                                          <p:spTgt spid="23347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3347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3347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33475">
                                            <p:txEl>
                                              <p:pRg st="1" end="1"/>
                                            </p:txEl>
                                          </p:spTgt>
                                        </p:tgtEl>
                                        <p:attrNameLst>
                                          <p:attrName>style.visibility</p:attrName>
                                        </p:attrNameLst>
                                      </p:cBhvr>
                                      <p:to>
                                        <p:strVal val="visible"/>
                                      </p:to>
                                    </p:set>
                                    <p:anim calcmode="lin" valueType="num">
                                      <p:cBhvr>
                                        <p:cTn id="25" dur="500" fill="hold"/>
                                        <p:tgtEl>
                                          <p:spTgt spid="23347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3347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3347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33475">
                                            <p:txEl>
                                              <p:pRg st="2" end="2"/>
                                            </p:txEl>
                                          </p:spTgt>
                                        </p:tgtEl>
                                        <p:attrNameLst>
                                          <p:attrName>style.visibility</p:attrName>
                                        </p:attrNameLst>
                                      </p:cBhvr>
                                      <p:to>
                                        <p:strVal val="visible"/>
                                      </p:to>
                                    </p:set>
                                    <p:anim calcmode="lin" valueType="num">
                                      <p:cBhvr>
                                        <p:cTn id="32" dur="500" fill="hold"/>
                                        <p:tgtEl>
                                          <p:spTgt spid="23347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3347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3347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33475">
                                            <p:txEl>
                                              <p:pRg st="3" end="3"/>
                                            </p:txEl>
                                          </p:spTgt>
                                        </p:tgtEl>
                                        <p:attrNameLst>
                                          <p:attrName>style.visibility</p:attrName>
                                        </p:attrNameLst>
                                      </p:cBhvr>
                                      <p:to>
                                        <p:strVal val="visible"/>
                                      </p:to>
                                    </p:set>
                                    <p:anim calcmode="lin" valueType="num">
                                      <p:cBhvr>
                                        <p:cTn id="39" dur="500" fill="hold"/>
                                        <p:tgtEl>
                                          <p:spTgt spid="23347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33475">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33475">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33475">
                                            <p:txEl>
                                              <p:pRg st="4" end="4"/>
                                            </p:txEl>
                                          </p:spTgt>
                                        </p:tgtEl>
                                        <p:attrNameLst>
                                          <p:attrName>style.visibility</p:attrName>
                                        </p:attrNameLst>
                                      </p:cBhvr>
                                      <p:to>
                                        <p:strVal val="visible"/>
                                      </p:to>
                                    </p:set>
                                    <p:anim calcmode="lin" valueType="num">
                                      <p:cBhvr>
                                        <p:cTn id="46" dur="500" fill="hold"/>
                                        <p:tgtEl>
                                          <p:spTgt spid="233475">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33475">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233475">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33475">
                                            <p:txEl>
                                              <p:pRg st="5" end="5"/>
                                            </p:txEl>
                                          </p:spTgt>
                                        </p:tgtEl>
                                        <p:attrNameLst>
                                          <p:attrName>style.visibility</p:attrName>
                                        </p:attrNameLst>
                                      </p:cBhvr>
                                      <p:to>
                                        <p:strVal val="visible"/>
                                      </p:to>
                                    </p:set>
                                    <p:anim calcmode="lin" valueType="num">
                                      <p:cBhvr>
                                        <p:cTn id="53" dur="500" fill="hold"/>
                                        <p:tgtEl>
                                          <p:spTgt spid="233475">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33475">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233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5" grpId="0" build="p"/>
    </p:bld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1182CD0-CD0F-4A1F-AACD-0064B32A5D64}" type="slidenum">
              <a:rPr lang="ar-SA" b="0"/>
              <a:pPr eaLnBrk="1" hangingPunct="1"/>
              <a:t>244</a:t>
            </a:fld>
            <a:endParaRPr lang="en-US" b="0"/>
          </a:p>
        </p:txBody>
      </p:sp>
      <p:sp>
        <p:nvSpPr>
          <p:cNvPr id="234498" name="Rectangle 2"/>
          <p:cNvSpPr>
            <a:spLocks noGrp="1" noChangeArrowheads="1"/>
          </p:cNvSpPr>
          <p:nvPr>
            <p:ph type="title"/>
          </p:nvPr>
        </p:nvSpPr>
        <p:spPr/>
        <p:txBody>
          <a:bodyPr/>
          <a:lstStyle/>
          <a:p>
            <a:pPr eaLnBrk="1" hangingPunct="1"/>
            <a:r>
              <a:rPr lang="fa-IR" altLang="zh-CN" smtClean="0"/>
              <a:t>فلسفه های بازاریابی</a:t>
            </a:r>
            <a:endParaRPr lang="en-US" smtClean="0"/>
          </a:p>
        </p:txBody>
      </p:sp>
      <p:sp>
        <p:nvSpPr>
          <p:cNvPr id="234499" name="Rectangle 3"/>
          <p:cNvSpPr>
            <a:spLocks noGrp="1" noChangeArrowheads="1"/>
          </p:cNvSpPr>
          <p:nvPr>
            <p:ph type="body" idx="1"/>
          </p:nvPr>
        </p:nvSpPr>
        <p:spPr/>
        <p:txBody>
          <a:bodyPr/>
          <a:lstStyle/>
          <a:p>
            <a:pPr eaLnBrk="1" hangingPunct="1">
              <a:buFontTx/>
              <a:buNone/>
            </a:pPr>
            <a:r>
              <a:rPr lang="fa-IR" altLang="zh-CN" sz="2800" smtClean="0">
                <a:solidFill>
                  <a:srgbClr val="CC3300"/>
                </a:solidFill>
              </a:rPr>
              <a:t>پنج فلسفه بازاریابی که مؤسسات تلاشهای بازاریابی خود را با توجه به دیدگاه مدیران بازاریابی شان بر پایه یکی از آنها پی ریزی می کنند، عبارتند از:</a:t>
            </a:r>
          </a:p>
          <a:p>
            <a:pPr eaLnBrk="1" hangingPunct="1">
              <a:buFontTx/>
              <a:buNone/>
            </a:pPr>
            <a:endParaRPr lang="fa-IR" altLang="zh-CN" sz="2400" smtClean="0">
              <a:solidFill>
                <a:srgbClr val="CC3300"/>
              </a:solidFill>
            </a:endParaRPr>
          </a:p>
          <a:p>
            <a:pPr eaLnBrk="1" hangingPunct="1">
              <a:buFont typeface="Wingdings" pitchFamily="2" charset="2"/>
              <a:buBlip>
                <a:blip r:embed="rId2"/>
              </a:buBlip>
            </a:pPr>
            <a:r>
              <a:rPr lang="fa-IR" altLang="zh-CN" sz="2800" smtClean="0"/>
              <a:t> فلسفه یا مفهوم تولید</a:t>
            </a:r>
          </a:p>
          <a:p>
            <a:pPr eaLnBrk="1" hangingPunct="1">
              <a:buFont typeface="Wingdings" pitchFamily="2" charset="2"/>
              <a:buBlip>
                <a:blip r:embed="rId2"/>
              </a:buBlip>
            </a:pPr>
            <a:r>
              <a:rPr lang="fa-IR" altLang="zh-CN" sz="2800" smtClean="0"/>
              <a:t> فلسفه یا مفهوم محصول</a:t>
            </a:r>
          </a:p>
          <a:p>
            <a:pPr eaLnBrk="1" hangingPunct="1">
              <a:buFont typeface="Wingdings" pitchFamily="2" charset="2"/>
              <a:buBlip>
                <a:blip r:embed="rId2"/>
              </a:buBlip>
            </a:pPr>
            <a:r>
              <a:rPr lang="fa-IR" altLang="zh-CN" sz="2800" smtClean="0"/>
              <a:t> مفهوم فروش</a:t>
            </a:r>
          </a:p>
          <a:p>
            <a:pPr eaLnBrk="1" hangingPunct="1">
              <a:buFont typeface="Wingdings" pitchFamily="2" charset="2"/>
              <a:buBlip>
                <a:blip r:embed="rId2"/>
              </a:buBlip>
            </a:pPr>
            <a:r>
              <a:rPr lang="fa-IR" altLang="zh-CN" sz="2800" smtClean="0"/>
              <a:t> مفهوم بازاریابی</a:t>
            </a:r>
          </a:p>
          <a:p>
            <a:pPr eaLnBrk="1" hangingPunct="1">
              <a:buFont typeface="Wingdings" pitchFamily="2" charset="2"/>
              <a:buBlip>
                <a:blip r:embed="rId2"/>
              </a:buBlip>
            </a:pPr>
            <a:r>
              <a:rPr lang="fa-IR" altLang="zh-CN" sz="2800" smtClean="0"/>
              <a:t> فلسفه یا مفهوم بازاریابی اجتماعی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4498"/>
                                        </p:tgtEl>
                                        <p:attrNameLst>
                                          <p:attrName>style.visibility</p:attrName>
                                        </p:attrNameLst>
                                      </p:cBhvr>
                                      <p:to>
                                        <p:strVal val="visible"/>
                                      </p:to>
                                    </p:set>
                                    <p:anim calcmode="lin" valueType="num">
                                      <p:cBhvr>
                                        <p:cTn id="7" dur="2000" fill="hold"/>
                                        <p:tgtEl>
                                          <p:spTgt spid="234498"/>
                                        </p:tgtEl>
                                        <p:attrNameLst>
                                          <p:attrName>ppt_w</p:attrName>
                                        </p:attrNameLst>
                                      </p:cBhvr>
                                      <p:tavLst>
                                        <p:tav tm="0">
                                          <p:val>
                                            <p:strVal val="#ppt_w"/>
                                          </p:val>
                                        </p:tav>
                                        <p:tav tm="100000">
                                          <p:val>
                                            <p:strVal val="#ppt_w"/>
                                          </p:val>
                                        </p:tav>
                                      </p:tavLst>
                                    </p:anim>
                                    <p:anim calcmode="lin" valueType="num">
                                      <p:cBhvr>
                                        <p:cTn id="8" dur="2000" fill="hold"/>
                                        <p:tgtEl>
                                          <p:spTgt spid="23449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34498"/>
                                        </p:tgtEl>
                                        <p:attrNameLst>
                                          <p:attrName>ppt_x</p:attrName>
                                        </p:attrNameLst>
                                      </p:cBhvr>
                                      <p:tavLst>
                                        <p:tav tm="0">
                                          <p:val>
                                            <p:strVal val="#ppt_x-.4"/>
                                          </p:val>
                                        </p:tav>
                                        <p:tav tm="100000">
                                          <p:val>
                                            <p:strVal val="#ppt_x"/>
                                          </p:val>
                                        </p:tav>
                                      </p:tavLst>
                                    </p:anim>
                                    <p:anim calcmode="lin" valueType="num">
                                      <p:cBhvr>
                                        <p:cTn id="10" dur="2000" fill="hold"/>
                                        <p:tgtEl>
                                          <p:spTgt spid="23449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234499">
                                            <p:txEl>
                                              <p:pRg st="0" end="0"/>
                                            </p:txEl>
                                          </p:spTgt>
                                        </p:tgtEl>
                                        <p:attrNameLst>
                                          <p:attrName>style.visibility</p:attrName>
                                        </p:attrNameLst>
                                      </p:cBhvr>
                                      <p:to>
                                        <p:strVal val="visible"/>
                                      </p:to>
                                    </p:set>
                                    <p:animEffect transition="in" filter="fade">
                                      <p:cBhvr>
                                        <p:cTn id="15" dur="500">
                                          <p:stCondLst>
                                            <p:cond delay="0"/>
                                          </p:stCondLst>
                                        </p:cTn>
                                        <p:tgtEl>
                                          <p:spTgt spid="234499">
                                            <p:txEl>
                                              <p:pRg st="0" end="0"/>
                                            </p:txEl>
                                          </p:spTgt>
                                        </p:tgtEl>
                                      </p:cBhvr>
                                    </p:animEffect>
                                    <p:anim calcmode="lin" valueType="num">
                                      <p:cBhvr>
                                        <p:cTn id="16" dur="500" fill="hold">
                                          <p:stCondLst>
                                            <p:cond delay="0"/>
                                          </p:stCondLst>
                                        </p:cTn>
                                        <p:tgtEl>
                                          <p:spTgt spid="23449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34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234499">
                                            <p:txEl>
                                              <p:pRg st="2" end="2"/>
                                            </p:txEl>
                                          </p:spTgt>
                                        </p:tgtEl>
                                        <p:attrNameLst>
                                          <p:attrName>style.visibility</p:attrName>
                                        </p:attrNameLst>
                                      </p:cBhvr>
                                      <p:to>
                                        <p:strVal val="visible"/>
                                      </p:to>
                                    </p:set>
                                    <p:animEffect transition="in" filter="fade">
                                      <p:cBhvr>
                                        <p:cTn id="22" dur="500">
                                          <p:stCondLst>
                                            <p:cond delay="0"/>
                                          </p:stCondLst>
                                        </p:cTn>
                                        <p:tgtEl>
                                          <p:spTgt spid="234499">
                                            <p:txEl>
                                              <p:pRg st="2" end="2"/>
                                            </p:txEl>
                                          </p:spTgt>
                                        </p:tgtEl>
                                      </p:cBhvr>
                                    </p:animEffect>
                                    <p:anim calcmode="lin" valueType="num">
                                      <p:cBhvr>
                                        <p:cTn id="23" dur="500" fill="hold">
                                          <p:stCondLst>
                                            <p:cond delay="0"/>
                                          </p:stCondLst>
                                        </p:cTn>
                                        <p:tgtEl>
                                          <p:spTgt spid="234499">
                                            <p:txEl>
                                              <p:pRg st="2" end="2"/>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234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234499">
                                            <p:txEl>
                                              <p:pRg st="3" end="3"/>
                                            </p:txEl>
                                          </p:spTgt>
                                        </p:tgtEl>
                                        <p:attrNameLst>
                                          <p:attrName>style.visibility</p:attrName>
                                        </p:attrNameLst>
                                      </p:cBhvr>
                                      <p:to>
                                        <p:strVal val="visible"/>
                                      </p:to>
                                    </p:set>
                                    <p:animEffect transition="in" filter="fade">
                                      <p:cBhvr>
                                        <p:cTn id="29" dur="500">
                                          <p:stCondLst>
                                            <p:cond delay="0"/>
                                          </p:stCondLst>
                                        </p:cTn>
                                        <p:tgtEl>
                                          <p:spTgt spid="234499">
                                            <p:txEl>
                                              <p:pRg st="3" end="3"/>
                                            </p:txEl>
                                          </p:spTgt>
                                        </p:tgtEl>
                                      </p:cBhvr>
                                    </p:animEffect>
                                    <p:anim calcmode="lin" valueType="num">
                                      <p:cBhvr>
                                        <p:cTn id="30" dur="500" fill="hold">
                                          <p:stCondLst>
                                            <p:cond delay="0"/>
                                          </p:stCondLst>
                                        </p:cTn>
                                        <p:tgtEl>
                                          <p:spTgt spid="234499">
                                            <p:txEl>
                                              <p:pRg st="3" end="3"/>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2344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234499">
                                            <p:txEl>
                                              <p:pRg st="4" end="4"/>
                                            </p:txEl>
                                          </p:spTgt>
                                        </p:tgtEl>
                                        <p:attrNameLst>
                                          <p:attrName>style.visibility</p:attrName>
                                        </p:attrNameLst>
                                      </p:cBhvr>
                                      <p:to>
                                        <p:strVal val="visible"/>
                                      </p:to>
                                    </p:set>
                                    <p:animEffect transition="in" filter="fade">
                                      <p:cBhvr>
                                        <p:cTn id="36" dur="500">
                                          <p:stCondLst>
                                            <p:cond delay="0"/>
                                          </p:stCondLst>
                                        </p:cTn>
                                        <p:tgtEl>
                                          <p:spTgt spid="234499">
                                            <p:txEl>
                                              <p:pRg st="4" end="4"/>
                                            </p:txEl>
                                          </p:spTgt>
                                        </p:tgtEl>
                                      </p:cBhvr>
                                    </p:animEffect>
                                    <p:anim calcmode="lin" valueType="num">
                                      <p:cBhvr>
                                        <p:cTn id="37" dur="500" fill="hold">
                                          <p:stCondLst>
                                            <p:cond delay="0"/>
                                          </p:stCondLst>
                                        </p:cTn>
                                        <p:tgtEl>
                                          <p:spTgt spid="234499">
                                            <p:txEl>
                                              <p:pRg st="4" end="4"/>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234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234499">
                                            <p:txEl>
                                              <p:pRg st="5" end="5"/>
                                            </p:txEl>
                                          </p:spTgt>
                                        </p:tgtEl>
                                        <p:attrNameLst>
                                          <p:attrName>style.visibility</p:attrName>
                                        </p:attrNameLst>
                                      </p:cBhvr>
                                      <p:to>
                                        <p:strVal val="visible"/>
                                      </p:to>
                                    </p:set>
                                    <p:animEffect transition="in" filter="fade">
                                      <p:cBhvr>
                                        <p:cTn id="43" dur="500">
                                          <p:stCondLst>
                                            <p:cond delay="0"/>
                                          </p:stCondLst>
                                        </p:cTn>
                                        <p:tgtEl>
                                          <p:spTgt spid="234499">
                                            <p:txEl>
                                              <p:pRg st="5" end="5"/>
                                            </p:txEl>
                                          </p:spTgt>
                                        </p:tgtEl>
                                      </p:cBhvr>
                                    </p:animEffect>
                                    <p:anim calcmode="lin" valueType="num">
                                      <p:cBhvr>
                                        <p:cTn id="44" dur="500" fill="hold">
                                          <p:stCondLst>
                                            <p:cond delay="0"/>
                                          </p:stCondLst>
                                        </p:cTn>
                                        <p:tgtEl>
                                          <p:spTgt spid="234499">
                                            <p:txEl>
                                              <p:pRg st="5" end="5"/>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234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234499">
                                            <p:txEl>
                                              <p:pRg st="6" end="6"/>
                                            </p:txEl>
                                          </p:spTgt>
                                        </p:tgtEl>
                                        <p:attrNameLst>
                                          <p:attrName>style.visibility</p:attrName>
                                        </p:attrNameLst>
                                      </p:cBhvr>
                                      <p:to>
                                        <p:strVal val="visible"/>
                                      </p:to>
                                    </p:set>
                                    <p:animEffect transition="in" filter="fade">
                                      <p:cBhvr>
                                        <p:cTn id="50" dur="500">
                                          <p:stCondLst>
                                            <p:cond delay="0"/>
                                          </p:stCondLst>
                                        </p:cTn>
                                        <p:tgtEl>
                                          <p:spTgt spid="234499">
                                            <p:txEl>
                                              <p:pRg st="6" end="6"/>
                                            </p:txEl>
                                          </p:spTgt>
                                        </p:tgtEl>
                                      </p:cBhvr>
                                    </p:animEffect>
                                    <p:anim calcmode="lin" valueType="num">
                                      <p:cBhvr>
                                        <p:cTn id="51" dur="500" fill="hold">
                                          <p:stCondLst>
                                            <p:cond delay="0"/>
                                          </p:stCondLst>
                                        </p:cTn>
                                        <p:tgtEl>
                                          <p:spTgt spid="234499">
                                            <p:txEl>
                                              <p:pRg st="6" end="6"/>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2344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499"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AA4C679-A9BD-4C3E-9749-ACE0B27B8331}" type="slidenum">
              <a:rPr lang="ar-SA" b="0"/>
              <a:pPr eaLnBrk="1" hangingPunct="1"/>
              <a:t>245</a:t>
            </a:fld>
            <a:endParaRPr lang="en-US" b="0"/>
          </a:p>
        </p:txBody>
      </p:sp>
      <p:sp>
        <p:nvSpPr>
          <p:cNvPr id="248835" name="Rectangle 2"/>
          <p:cNvSpPr>
            <a:spLocks noGrp="1" noChangeArrowheads="1"/>
          </p:cNvSpPr>
          <p:nvPr>
            <p:ph type="title"/>
          </p:nvPr>
        </p:nvSpPr>
        <p:spPr/>
        <p:txBody>
          <a:bodyPr/>
          <a:lstStyle/>
          <a:p>
            <a:pPr eaLnBrk="1" hangingPunct="1"/>
            <a:endParaRPr lang="fa-IR" smtClean="0"/>
          </a:p>
        </p:txBody>
      </p:sp>
      <p:sp>
        <p:nvSpPr>
          <p:cNvPr id="311299" name="Rectangle 3"/>
          <p:cNvSpPr>
            <a:spLocks noGrp="1" noChangeArrowheads="1"/>
          </p:cNvSpPr>
          <p:nvPr>
            <p:ph type="body" idx="1"/>
          </p:nvPr>
        </p:nvSpPr>
        <p:spPr/>
        <p:txBody>
          <a:bodyPr/>
          <a:lstStyle/>
          <a:p>
            <a:pPr eaLnBrk="1" hangingPunct="1">
              <a:lnSpc>
                <a:spcPct val="200000"/>
              </a:lnSpc>
              <a:buFontTx/>
              <a:buNone/>
            </a:pPr>
            <a:r>
              <a:rPr lang="fa-IR" altLang="zh-CN" smtClean="0"/>
              <a:t>از بین اینها مفهوم تولید به عنوان قدیمی ترین فلسفه بازاریابی و مفهوم بازاریابی اجتماعی جدید ترین فلسفه و راهنمای مؤسسات در نیل به اهداف در بازارهای هدف می باشد.</a:t>
            </a:r>
            <a:endParaRPr lang="en-US" smtClean="0"/>
          </a:p>
          <a:p>
            <a:pPr eaLnBrk="1" hangingPunct="1">
              <a:lnSpc>
                <a:spcPct val="200000"/>
              </a:lnSpc>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Effect transition="in" filter="fade">
                                      <p:cBhvr>
                                        <p:cTn id="7" dur="2000"/>
                                        <p:tgtEl>
                                          <p:spTgt spid="311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p:bld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664AAF2-A4D1-4CBD-8F21-F0ED83417CB2}" type="slidenum">
              <a:rPr lang="ar-SA" b="0"/>
              <a:pPr eaLnBrk="1" hangingPunct="1"/>
              <a:t>246</a:t>
            </a:fld>
            <a:endParaRPr lang="en-US" b="0"/>
          </a:p>
        </p:txBody>
      </p:sp>
      <p:sp>
        <p:nvSpPr>
          <p:cNvPr id="235522" name="Rectangle 2"/>
          <p:cNvSpPr>
            <a:spLocks noGrp="1" noChangeArrowheads="1"/>
          </p:cNvSpPr>
          <p:nvPr>
            <p:ph type="title"/>
          </p:nvPr>
        </p:nvSpPr>
        <p:spPr/>
        <p:txBody>
          <a:bodyPr/>
          <a:lstStyle/>
          <a:p>
            <a:pPr eaLnBrk="1" hangingPunct="1"/>
            <a:r>
              <a:rPr lang="fa-IR" altLang="zh-CN" b="1" smtClean="0"/>
              <a:t>تصمیمات عمده بازاریابان در مورد محصول</a:t>
            </a:r>
            <a:endParaRPr lang="en-US" smtClean="0"/>
          </a:p>
        </p:txBody>
      </p:sp>
      <p:sp>
        <p:nvSpPr>
          <p:cNvPr id="235523" name="Rectangle 3"/>
          <p:cNvSpPr>
            <a:spLocks noGrp="1" noChangeArrowheads="1"/>
          </p:cNvSpPr>
          <p:nvPr>
            <p:ph type="body" idx="1"/>
          </p:nvPr>
        </p:nvSpPr>
        <p:spPr/>
        <p:txBody>
          <a:bodyPr/>
          <a:lstStyle/>
          <a:p>
            <a:pPr indent="463550" eaLnBrk="1" hangingPunct="1">
              <a:buFont typeface="B Badr" pitchFamily="2" charset="-78"/>
              <a:buChar char="»"/>
            </a:pPr>
            <a:r>
              <a:rPr lang="fa-IR" altLang="zh-CN" smtClean="0"/>
              <a:t>تصمیم گیری در مورد کیفیت کالا</a:t>
            </a:r>
          </a:p>
          <a:p>
            <a:pPr indent="463550" eaLnBrk="1" hangingPunct="1">
              <a:buFont typeface="B Badr" pitchFamily="2" charset="-78"/>
              <a:buChar char="»"/>
            </a:pPr>
            <a:r>
              <a:rPr lang="fa-IR" altLang="zh-CN" smtClean="0"/>
              <a:t>تصمیم گیری در مورد ویژگیهای محصول</a:t>
            </a:r>
          </a:p>
          <a:p>
            <a:pPr indent="463550" eaLnBrk="1" hangingPunct="1">
              <a:buFont typeface="B Badr" pitchFamily="2" charset="-78"/>
              <a:buChar char="»"/>
            </a:pPr>
            <a:r>
              <a:rPr lang="fa-IR" altLang="zh-CN" smtClean="0"/>
              <a:t>تصمیم گیری در مورد طرح کالا</a:t>
            </a:r>
          </a:p>
          <a:p>
            <a:pPr indent="463550" eaLnBrk="1" hangingPunct="1">
              <a:buFont typeface="B Badr" pitchFamily="2" charset="-78"/>
              <a:buChar char="»"/>
            </a:pPr>
            <a:r>
              <a:rPr lang="fa-IR" altLang="zh-CN" smtClean="0"/>
              <a:t>تصمیم گیری در مورد علامت تجاری</a:t>
            </a:r>
          </a:p>
          <a:p>
            <a:pPr indent="463550" eaLnBrk="1" hangingPunct="1">
              <a:buFont typeface="B Badr" pitchFamily="2" charset="-78"/>
              <a:buChar char="»"/>
            </a:pPr>
            <a:r>
              <a:rPr lang="fa-IR" altLang="zh-CN" smtClean="0"/>
              <a:t>تصمیم گیری در مورد بسته بندی کالا</a:t>
            </a:r>
          </a:p>
          <a:p>
            <a:pPr indent="463550" eaLnBrk="1" hangingPunct="1">
              <a:buFont typeface="B Badr" pitchFamily="2" charset="-78"/>
              <a:buChar char="»"/>
            </a:pPr>
            <a:r>
              <a:rPr lang="fa-IR" altLang="zh-CN" smtClean="0"/>
              <a:t>اخذ تصمیمات لازم در مورد برچسب کالا</a:t>
            </a:r>
          </a:p>
          <a:p>
            <a:pPr indent="463550" eaLnBrk="1" hangingPunct="1">
              <a:buFont typeface="B Badr" pitchFamily="2" charset="-78"/>
              <a:buChar char="»"/>
            </a:pPr>
            <a:r>
              <a:rPr lang="fa-IR" altLang="zh-CN" smtClean="0"/>
              <a:t>تصمیماتی در مورد گسترش خط تولید محصول </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5522"/>
                                        </p:tgtEl>
                                        <p:attrNameLst>
                                          <p:attrName>style.visibility</p:attrName>
                                        </p:attrNameLst>
                                      </p:cBhvr>
                                      <p:to>
                                        <p:strVal val="visible"/>
                                      </p:to>
                                    </p:set>
                                    <p:animEffect transition="in" filter="fade">
                                      <p:cBhvr>
                                        <p:cTn id="7" dur="800" decel="100000"/>
                                        <p:tgtEl>
                                          <p:spTgt spid="235522"/>
                                        </p:tgtEl>
                                      </p:cBhvr>
                                    </p:animEffect>
                                    <p:anim calcmode="lin" valueType="num">
                                      <p:cBhvr>
                                        <p:cTn id="8" dur="800" decel="100000" fill="hold"/>
                                        <p:tgtEl>
                                          <p:spTgt spid="235522"/>
                                        </p:tgtEl>
                                        <p:attrNameLst>
                                          <p:attrName>style.rotation</p:attrName>
                                        </p:attrNameLst>
                                      </p:cBhvr>
                                      <p:tavLst>
                                        <p:tav tm="0">
                                          <p:val>
                                            <p:fltVal val="-90"/>
                                          </p:val>
                                        </p:tav>
                                        <p:tav tm="100000">
                                          <p:val>
                                            <p:fltVal val="0"/>
                                          </p:val>
                                        </p:tav>
                                      </p:tavLst>
                                    </p:anim>
                                    <p:anim calcmode="lin" valueType="num">
                                      <p:cBhvr>
                                        <p:cTn id="9" dur="800" decel="100000" fill="hold"/>
                                        <p:tgtEl>
                                          <p:spTgt spid="235522"/>
                                        </p:tgtEl>
                                        <p:attrNameLst>
                                          <p:attrName>ppt_x</p:attrName>
                                        </p:attrNameLst>
                                      </p:cBhvr>
                                      <p:tavLst>
                                        <p:tav tm="0">
                                          <p:val>
                                            <p:strVal val="#ppt_x+0.4"/>
                                          </p:val>
                                        </p:tav>
                                        <p:tav tm="100000">
                                          <p:val>
                                            <p:strVal val="#ppt_x-0.05"/>
                                          </p:val>
                                        </p:tav>
                                      </p:tavLst>
                                    </p:anim>
                                    <p:anim calcmode="lin" valueType="num">
                                      <p:cBhvr>
                                        <p:cTn id="10" dur="800" decel="100000" fill="hold"/>
                                        <p:tgtEl>
                                          <p:spTgt spid="2355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2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5523">
                                            <p:txEl>
                                              <p:pRg st="0" end="0"/>
                                            </p:txEl>
                                          </p:spTgt>
                                        </p:tgtEl>
                                        <p:attrNameLst>
                                          <p:attrName>style.visibility</p:attrName>
                                        </p:attrNameLst>
                                      </p:cBhvr>
                                      <p:to>
                                        <p:strVal val="visible"/>
                                      </p:to>
                                    </p:set>
                                    <p:animEffect transition="in" filter="fade">
                                      <p:cBhvr>
                                        <p:cTn id="17" dur="1000"/>
                                        <p:tgtEl>
                                          <p:spTgt spid="235523">
                                            <p:txEl>
                                              <p:pRg st="0" end="0"/>
                                            </p:txEl>
                                          </p:spTgt>
                                        </p:tgtEl>
                                      </p:cBhvr>
                                    </p:animEffect>
                                    <p:anim calcmode="lin" valueType="num">
                                      <p:cBhvr>
                                        <p:cTn id="18" dur="1000" fill="hold"/>
                                        <p:tgtEl>
                                          <p:spTgt spid="2355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355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35523">
                                            <p:txEl>
                                              <p:pRg st="1" end="1"/>
                                            </p:txEl>
                                          </p:spTgt>
                                        </p:tgtEl>
                                        <p:attrNameLst>
                                          <p:attrName>style.visibility</p:attrName>
                                        </p:attrNameLst>
                                      </p:cBhvr>
                                      <p:to>
                                        <p:strVal val="visible"/>
                                      </p:to>
                                    </p:set>
                                    <p:animEffect transition="in" filter="fade">
                                      <p:cBhvr>
                                        <p:cTn id="24" dur="1000"/>
                                        <p:tgtEl>
                                          <p:spTgt spid="235523">
                                            <p:txEl>
                                              <p:pRg st="1" end="1"/>
                                            </p:txEl>
                                          </p:spTgt>
                                        </p:tgtEl>
                                      </p:cBhvr>
                                    </p:animEffect>
                                    <p:anim calcmode="lin" valueType="num">
                                      <p:cBhvr>
                                        <p:cTn id="25" dur="1000" fill="hold"/>
                                        <p:tgtEl>
                                          <p:spTgt spid="23552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55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35523">
                                            <p:txEl>
                                              <p:pRg st="2" end="2"/>
                                            </p:txEl>
                                          </p:spTgt>
                                        </p:tgtEl>
                                        <p:attrNameLst>
                                          <p:attrName>style.visibility</p:attrName>
                                        </p:attrNameLst>
                                      </p:cBhvr>
                                      <p:to>
                                        <p:strVal val="visible"/>
                                      </p:to>
                                    </p:set>
                                    <p:animEffect transition="in" filter="fade">
                                      <p:cBhvr>
                                        <p:cTn id="31" dur="1000"/>
                                        <p:tgtEl>
                                          <p:spTgt spid="235523">
                                            <p:txEl>
                                              <p:pRg st="2" end="2"/>
                                            </p:txEl>
                                          </p:spTgt>
                                        </p:tgtEl>
                                      </p:cBhvr>
                                    </p:animEffect>
                                    <p:anim calcmode="lin" valueType="num">
                                      <p:cBhvr>
                                        <p:cTn id="32" dur="1000" fill="hold"/>
                                        <p:tgtEl>
                                          <p:spTgt spid="23552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355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35523">
                                            <p:txEl>
                                              <p:pRg st="3" end="3"/>
                                            </p:txEl>
                                          </p:spTgt>
                                        </p:tgtEl>
                                        <p:attrNameLst>
                                          <p:attrName>style.visibility</p:attrName>
                                        </p:attrNameLst>
                                      </p:cBhvr>
                                      <p:to>
                                        <p:strVal val="visible"/>
                                      </p:to>
                                    </p:set>
                                    <p:animEffect transition="in" filter="fade">
                                      <p:cBhvr>
                                        <p:cTn id="38" dur="1000"/>
                                        <p:tgtEl>
                                          <p:spTgt spid="235523">
                                            <p:txEl>
                                              <p:pRg st="3" end="3"/>
                                            </p:txEl>
                                          </p:spTgt>
                                        </p:tgtEl>
                                      </p:cBhvr>
                                    </p:animEffect>
                                    <p:anim calcmode="lin" valueType="num">
                                      <p:cBhvr>
                                        <p:cTn id="39" dur="1000" fill="hold"/>
                                        <p:tgtEl>
                                          <p:spTgt spid="23552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355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35523">
                                            <p:txEl>
                                              <p:pRg st="4" end="4"/>
                                            </p:txEl>
                                          </p:spTgt>
                                        </p:tgtEl>
                                        <p:attrNameLst>
                                          <p:attrName>style.visibility</p:attrName>
                                        </p:attrNameLst>
                                      </p:cBhvr>
                                      <p:to>
                                        <p:strVal val="visible"/>
                                      </p:to>
                                    </p:set>
                                    <p:animEffect transition="in" filter="fade">
                                      <p:cBhvr>
                                        <p:cTn id="45" dur="1000"/>
                                        <p:tgtEl>
                                          <p:spTgt spid="235523">
                                            <p:txEl>
                                              <p:pRg st="4" end="4"/>
                                            </p:txEl>
                                          </p:spTgt>
                                        </p:tgtEl>
                                      </p:cBhvr>
                                    </p:animEffect>
                                    <p:anim calcmode="lin" valueType="num">
                                      <p:cBhvr>
                                        <p:cTn id="46" dur="1000" fill="hold"/>
                                        <p:tgtEl>
                                          <p:spTgt spid="23552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355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35523">
                                            <p:txEl>
                                              <p:pRg st="5" end="5"/>
                                            </p:txEl>
                                          </p:spTgt>
                                        </p:tgtEl>
                                        <p:attrNameLst>
                                          <p:attrName>style.visibility</p:attrName>
                                        </p:attrNameLst>
                                      </p:cBhvr>
                                      <p:to>
                                        <p:strVal val="visible"/>
                                      </p:to>
                                    </p:set>
                                    <p:animEffect transition="in" filter="fade">
                                      <p:cBhvr>
                                        <p:cTn id="52" dur="1000"/>
                                        <p:tgtEl>
                                          <p:spTgt spid="235523">
                                            <p:txEl>
                                              <p:pRg st="5" end="5"/>
                                            </p:txEl>
                                          </p:spTgt>
                                        </p:tgtEl>
                                      </p:cBhvr>
                                    </p:animEffect>
                                    <p:anim calcmode="lin" valueType="num">
                                      <p:cBhvr>
                                        <p:cTn id="53" dur="1000" fill="hold"/>
                                        <p:tgtEl>
                                          <p:spTgt spid="23552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355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35523">
                                            <p:txEl>
                                              <p:pRg st="6" end="6"/>
                                            </p:txEl>
                                          </p:spTgt>
                                        </p:tgtEl>
                                        <p:attrNameLst>
                                          <p:attrName>style.visibility</p:attrName>
                                        </p:attrNameLst>
                                      </p:cBhvr>
                                      <p:to>
                                        <p:strVal val="visible"/>
                                      </p:to>
                                    </p:set>
                                    <p:animEffect transition="in" filter="fade">
                                      <p:cBhvr>
                                        <p:cTn id="59" dur="1000"/>
                                        <p:tgtEl>
                                          <p:spTgt spid="235523">
                                            <p:txEl>
                                              <p:pRg st="6" end="6"/>
                                            </p:txEl>
                                          </p:spTgt>
                                        </p:tgtEl>
                                      </p:cBhvr>
                                    </p:animEffect>
                                    <p:anim calcmode="lin" valueType="num">
                                      <p:cBhvr>
                                        <p:cTn id="60" dur="1000" fill="hold"/>
                                        <p:tgtEl>
                                          <p:spTgt spid="23552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355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P spid="235523" grpId="0"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80F37B1-424E-4E43-A753-FB1EC4B38037}" type="slidenum">
              <a:rPr lang="ar-SA" b="0"/>
              <a:pPr eaLnBrk="1" hangingPunct="1"/>
              <a:t>247</a:t>
            </a:fld>
            <a:endParaRPr lang="en-US" b="0"/>
          </a:p>
        </p:txBody>
      </p:sp>
      <p:sp>
        <p:nvSpPr>
          <p:cNvPr id="250883" name="Rectangle 2"/>
          <p:cNvSpPr>
            <a:spLocks noGrp="1" noChangeArrowheads="1"/>
          </p:cNvSpPr>
          <p:nvPr>
            <p:ph type="title"/>
          </p:nvPr>
        </p:nvSpPr>
        <p:spPr/>
        <p:txBody>
          <a:bodyPr/>
          <a:lstStyle/>
          <a:p>
            <a:pPr eaLnBrk="1" hangingPunct="1"/>
            <a:endParaRPr lang="fa-IR" smtClean="0"/>
          </a:p>
        </p:txBody>
      </p:sp>
      <p:sp>
        <p:nvSpPr>
          <p:cNvPr id="236547" name="Rectangle 3"/>
          <p:cNvSpPr>
            <a:spLocks noGrp="1" noChangeArrowheads="1"/>
          </p:cNvSpPr>
          <p:nvPr>
            <p:ph type="body" idx="1"/>
          </p:nvPr>
        </p:nvSpPr>
        <p:spPr/>
        <p:txBody>
          <a:bodyPr/>
          <a:lstStyle/>
          <a:p>
            <a:pPr eaLnBrk="1" hangingPunct="1">
              <a:lnSpc>
                <a:spcPct val="150000"/>
              </a:lnSpc>
              <a:buFontTx/>
              <a:buNone/>
            </a:pPr>
            <a:r>
              <a:rPr lang="fa-IR" altLang="zh-CN" smtClean="0"/>
              <a:t>یک مارک یا علامت تجاری عبارت است از یک اسم یا نام تجاری (شورلت، تاید)، نشان بازرگانی (عکس شیر برای مؤسسه مترو گلدین مایر)، علامت (حرف </a:t>
            </a:r>
            <a:r>
              <a:rPr lang="en-US" altLang="zh-CN" sz="2400" smtClean="0">
                <a:ea typeface="SimSun" pitchFamily="2" charset="-122"/>
              </a:rPr>
              <a:t>K</a:t>
            </a:r>
            <a:r>
              <a:rPr lang="fa-IR" altLang="zh-CN" smtClean="0"/>
              <a:t> قرمز رنگ بر روی جعبه فیلم کداک) و اصطلاح و مارک تجاری و یا ترکیبی از اینها است که باعث شناسایی و تمایز کالاها و خدمات یک فروشنده است از فروشندگان دیگر می شود.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 calcmode="lin" valueType="num">
                                      <p:cBhvr>
                                        <p:cTn id="7" dur="1000" fill="hold"/>
                                        <p:tgtEl>
                                          <p:spTgt spid="2365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365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6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FD65E8B-9CAC-43DB-8998-D31F91734190}" type="slidenum">
              <a:rPr lang="ar-SA" b="0"/>
              <a:pPr eaLnBrk="1" hangingPunct="1"/>
              <a:t>248</a:t>
            </a:fld>
            <a:endParaRPr lang="en-US" b="0"/>
          </a:p>
        </p:txBody>
      </p:sp>
      <p:sp>
        <p:nvSpPr>
          <p:cNvPr id="237570" name="Rectangle 2"/>
          <p:cNvSpPr>
            <a:spLocks noGrp="1" noChangeArrowheads="1"/>
          </p:cNvSpPr>
          <p:nvPr>
            <p:ph type="title"/>
          </p:nvPr>
        </p:nvSpPr>
        <p:spPr/>
        <p:txBody>
          <a:bodyPr/>
          <a:lstStyle/>
          <a:p>
            <a:pPr eaLnBrk="1" hangingPunct="1"/>
            <a:r>
              <a:rPr lang="fa-IR" altLang="zh-CN" smtClean="0"/>
              <a:t>تصمیماتی در مورد گسترش خط تولید محصول</a:t>
            </a:r>
            <a:endParaRPr lang="en-US" smtClean="0"/>
          </a:p>
        </p:txBody>
      </p:sp>
      <p:sp>
        <p:nvSpPr>
          <p:cNvPr id="237571" name="Rectangle 3"/>
          <p:cNvSpPr>
            <a:spLocks noGrp="1" noChangeArrowheads="1"/>
          </p:cNvSpPr>
          <p:nvPr>
            <p:ph type="body" idx="1"/>
          </p:nvPr>
        </p:nvSpPr>
        <p:spPr/>
        <p:txBody>
          <a:bodyPr/>
          <a:lstStyle/>
          <a:p>
            <a:pPr marL="1077913" lvl="1" indent="-533400" eaLnBrk="1" hangingPunct="1">
              <a:lnSpc>
                <a:spcPct val="200000"/>
              </a:lnSpc>
              <a:buFontTx/>
              <a:buBlip>
                <a:blip r:embed="rId2"/>
              </a:buBlip>
            </a:pPr>
            <a:r>
              <a:rPr lang="fa-IR" altLang="zh-CN" smtClean="0"/>
              <a:t>بسط رو به بالا</a:t>
            </a:r>
          </a:p>
          <a:p>
            <a:pPr marL="1077913" lvl="1" indent="-533400" eaLnBrk="1" hangingPunct="1">
              <a:lnSpc>
                <a:spcPct val="200000"/>
              </a:lnSpc>
              <a:buFontTx/>
              <a:buBlip>
                <a:blip r:embed="rId2"/>
              </a:buBlip>
            </a:pPr>
            <a:r>
              <a:rPr lang="fa-IR" altLang="zh-CN" smtClean="0"/>
              <a:t>بسط رو به پایین</a:t>
            </a:r>
          </a:p>
          <a:p>
            <a:pPr marL="1077913" lvl="1" indent="-533400" eaLnBrk="1" hangingPunct="1">
              <a:lnSpc>
                <a:spcPct val="200000"/>
              </a:lnSpc>
              <a:buFontTx/>
              <a:buBlip>
                <a:blip r:embed="rId2"/>
              </a:buBlip>
            </a:pPr>
            <a:r>
              <a:rPr lang="fa-IR" altLang="zh-CN" smtClean="0"/>
              <a:t>بسط دو طرفه</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fade">
                                      <p:cBhvr>
                                        <p:cTn id="7" dur="800" decel="100000"/>
                                        <p:tgtEl>
                                          <p:spTgt spid="237570"/>
                                        </p:tgtEl>
                                      </p:cBhvr>
                                    </p:animEffect>
                                    <p:anim calcmode="lin" valueType="num">
                                      <p:cBhvr>
                                        <p:cTn id="8" dur="800" decel="100000" fill="hold"/>
                                        <p:tgtEl>
                                          <p:spTgt spid="237570"/>
                                        </p:tgtEl>
                                        <p:attrNameLst>
                                          <p:attrName>style.rotation</p:attrName>
                                        </p:attrNameLst>
                                      </p:cBhvr>
                                      <p:tavLst>
                                        <p:tav tm="0">
                                          <p:val>
                                            <p:fltVal val="-90"/>
                                          </p:val>
                                        </p:tav>
                                        <p:tav tm="100000">
                                          <p:val>
                                            <p:fltVal val="0"/>
                                          </p:val>
                                        </p:tav>
                                      </p:tavLst>
                                    </p:anim>
                                    <p:anim calcmode="lin" valueType="num">
                                      <p:cBhvr>
                                        <p:cTn id="9" dur="800" decel="100000" fill="hold"/>
                                        <p:tgtEl>
                                          <p:spTgt spid="237570"/>
                                        </p:tgtEl>
                                        <p:attrNameLst>
                                          <p:attrName>ppt_x</p:attrName>
                                        </p:attrNameLst>
                                      </p:cBhvr>
                                      <p:tavLst>
                                        <p:tav tm="0">
                                          <p:val>
                                            <p:strVal val="#ppt_x+0.4"/>
                                          </p:val>
                                        </p:tav>
                                        <p:tav tm="100000">
                                          <p:val>
                                            <p:strVal val="#ppt_x-0.05"/>
                                          </p:val>
                                        </p:tav>
                                      </p:tavLst>
                                    </p:anim>
                                    <p:anim calcmode="lin" valueType="num">
                                      <p:cBhvr>
                                        <p:cTn id="10" dur="800" decel="100000" fill="hold"/>
                                        <p:tgtEl>
                                          <p:spTgt spid="2375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75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757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7571">
                                            <p:txEl>
                                              <p:pRg st="0" end="0"/>
                                            </p:txEl>
                                          </p:spTgt>
                                        </p:tgtEl>
                                        <p:attrNameLst>
                                          <p:attrName>style.visibility</p:attrName>
                                        </p:attrNameLst>
                                      </p:cBhvr>
                                      <p:to>
                                        <p:strVal val="visible"/>
                                      </p:to>
                                    </p:set>
                                    <p:animEffect transition="in" filter="fade">
                                      <p:cBhvr>
                                        <p:cTn id="17" dur="1000"/>
                                        <p:tgtEl>
                                          <p:spTgt spid="237571">
                                            <p:txEl>
                                              <p:pRg st="0" end="0"/>
                                            </p:txEl>
                                          </p:spTgt>
                                        </p:tgtEl>
                                      </p:cBhvr>
                                    </p:animEffect>
                                    <p:anim calcmode="lin" valueType="num">
                                      <p:cBhvr>
                                        <p:cTn id="18" dur="1000" fill="hold"/>
                                        <p:tgtEl>
                                          <p:spTgt spid="23757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3757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7571">
                                            <p:txEl>
                                              <p:pRg st="1" end="1"/>
                                            </p:txEl>
                                          </p:spTgt>
                                        </p:tgtEl>
                                        <p:attrNameLst>
                                          <p:attrName>style.visibility</p:attrName>
                                        </p:attrNameLst>
                                      </p:cBhvr>
                                      <p:to>
                                        <p:strVal val="visible"/>
                                      </p:to>
                                    </p:set>
                                    <p:animEffect transition="in" filter="fade">
                                      <p:cBhvr>
                                        <p:cTn id="22" dur="1000"/>
                                        <p:tgtEl>
                                          <p:spTgt spid="237571">
                                            <p:txEl>
                                              <p:pRg st="1" end="1"/>
                                            </p:txEl>
                                          </p:spTgt>
                                        </p:tgtEl>
                                      </p:cBhvr>
                                    </p:animEffect>
                                    <p:anim calcmode="lin" valueType="num">
                                      <p:cBhvr>
                                        <p:cTn id="23" dur="1000" fill="hold"/>
                                        <p:tgtEl>
                                          <p:spTgt spid="23757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3757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37571">
                                            <p:txEl>
                                              <p:pRg st="2" end="2"/>
                                            </p:txEl>
                                          </p:spTgt>
                                        </p:tgtEl>
                                        <p:attrNameLst>
                                          <p:attrName>style.visibility</p:attrName>
                                        </p:attrNameLst>
                                      </p:cBhvr>
                                      <p:to>
                                        <p:strVal val="visible"/>
                                      </p:to>
                                    </p:set>
                                    <p:animEffect transition="in" filter="fade">
                                      <p:cBhvr>
                                        <p:cTn id="27" dur="1000"/>
                                        <p:tgtEl>
                                          <p:spTgt spid="237571">
                                            <p:txEl>
                                              <p:pRg st="2" end="2"/>
                                            </p:txEl>
                                          </p:spTgt>
                                        </p:tgtEl>
                                      </p:cBhvr>
                                    </p:animEffect>
                                    <p:anim calcmode="lin" valueType="num">
                                      <p:cBhvr>
                                        <p:cTn id="28" dur="1000" fill="hold"/>
                                        <p:tgtEl>
                                          <p:spTgt spid="23757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375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p:bldP spid="237571" grpId="0" build="p"/>
    </p:bldLst>
  </p:timing>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4D02194-13A0-45EE-8B98-F376FCF33F27}" type="slidenum">
              <a:rPr lang="ar-SA" b="0"/>
              <a:pPr eaLnBrk="1" hangingPunct="1"/>
              <a:t>249</a:t>
            </a:fld>
            <a:endParaRPr lang="en-US" b="0"/>
          </a:p>
        </p:txBody>
      </p:sp>
      <p:sp>
        <p:nvSpPr>
          <p:cNvPr id="238594" name="Rectangle 2"/>
          <p:cNvSpPr>
            <a:spLocks noGrp="1" noChangeArrowheads="1"/>
          </p:cNvSpPr>
          <p:nvPr>
            <p:ph type="title"/>
          </p:nvPr>
        </p:nvSpPr>
        <p:spPr/>
        <p:txBody>
          <a:bodyPr/>
          <a:lstStyle/>
          <a:p>
            <a:pPr eaLnBrk="1" hangingPunct="1"/>
            <a:r>
              <a:rPr lang="fa-IR" altLang="zh-CN" smtClean="0"/>
              <a:t>عوامل مؤثر بر تصمیم گیری در مورد قیمت محصول</a:t>
            </a:r>
            <a:endParaRPr lang="en-US" smtClean="0"/>
          </a:p>
        </p:txBody>
      </p:sp>
      <p:sp>
        <p:nvSpPr>
          <p:cNvPr id="238595" name="Rectangle 3"/>
          <p:cNvSpPr>
            <a:spLocks noGrp="1" noChangeArrowheads="1"/>
          </p:cNvSpPr>
          <p:nvPr>
            <p:ph type="body" idx="1"/>
          </p:nvPr>
        </p:nvSpPr>
        <p:spPr>
          <a:xfrm>
            <a:off x="4500563" y="2071688"/>
            <a:ext cx="4186237" cy="4525962"/>
          </a:xfrm>
        </p:spPr>
        <p:txBody>
          <a:bodyPr/>
          <a:lstStyle/>
          <a:p>
            <a:pPr indent="457200" eaLnBrk="1" hangingPunct="1">
              <a:buFontTx/>
              <a:buBlip>
                <a:blip r:embed="rId2"/>
              </a:buBlip>
            </a:pPr>
            <a:r>
              <a:rPr lang="fa-IR" altLang="zh-CN" smtClean="0"/>
              <a:t>اهداف بازاریابی مؤسسه </a:t>
            </a:r>
          </a:p>
          <a:p>
            <a:pPr indent="457200" eaLnBrk="1" hangingPunct="1">
              <a:buFontTx/>
              <a:buBlip>
                <a:blip r:embed="rId2"/>
              </a:buBlip>
            </a:pPr>
            <a:r>
              <a:rPr lang="fa-IR" altLang="zh-CN" smtClean="0"/>
              <a:t>خط مشی آمیزه های بازاریابی</a:t>
            </a:r>
          </a:p>
          <a:p>
            <a:pPr indent="457200" eaLnBrk="1" hangingPunct="1">
              <a:buFontTx/>
              <a:buBlip>
                <a:blip r:embed="rId2"/>
              </a:buBlip>
            </a:pPr>
            <a:r>
              <a:rPr lang="fa-IR" altLang="zh-CN" smtClean="0"/>
              <a:t>هزینه ها</a:t>
            </a:r>
          </a:p>
          <a:p>
            <a:pPr indent="457200" eaLnBrk="1" hangingPunct="1">
              <a:buFontTx/>
              <a:buBlip>
                <a:blip r:embed="rId2"/>
              </a:buBlip>
            </a:pPr>
            <a:r>
              <a:rPr lang="fa-IR" altLang="zh-CN" smtClean="0"/>
              <a:t>ملاحظات سازمانی</a:t>
            </a:r>
          </a:p>
        </p:txBody>
      </p:sp>
      <p:sp>
        <p:nvSpPr>
          <p:cNvPr id="238596" name="Rectangle 4"/>
          <p:cNvSpPr>
            <a:spLocks noChangeArrowheads="1"/>
          </p:cNvSpPr>
          <p:nvPr/>
        </p:nvSpPr>
        <p:spPr bwMode="auto">
          <a:xfrm>
            <a:off x="395288" y="1652588"/>
            <a:ext cx="418623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457200" algn="justLow" rtl="1">
              <a:lnSpc>
                <a:spcPct val="90000"/>
              </a:lnSpc>
              <a:spcBef>
                <a:spcPct val="20000"/>
              </a:spcBef>
              <a:buFontTx/>
              <a:buBlip>
                <a:blip r:embed="rId2"/>
              </a:buBlip>
            </a:pPr>
            <a:endParaRPr lang="fa-IR" altLang="zh-CN" sz="2800" b="0">
              <a:solidFill>
                <a:srgbClr val="000066"/>
              </a:solidFill>
              <a:cs typeface="B Badr" pitchFamily="2" charset="-78"/>
            </a:endParaRPr>
          </a:p>
          <a:p>
            <a:pPr marL="342900" indent="457200" algn="justLow" rtl="1">
              <a:spcBef>
                <a:spcPct val="20000"/>
              </a:spcBef>
              <a:buFontTx/>
              <a:buBlip>
                <a:blip r:embed="rId2"/>
              </a:buBlip>
            </a:pPr>
            <a:r>
              <a:rPr lang="fa-IR" altLang="zh-CN" sz="3200" b="0">
                <a:solidFill>
                  <a:srgbClr val="000066"/>
                </a:solidFill>
                <a:cs typeface="B Badr" pitchFamily="2" charset="-78"/>
              </a:rPr>
              <a:t>ماهیت بازار و تقاضا</a:t>
            </a:r>
          </a:p>
          <a:p>
            <a:pPr marL="342900" indent="457200" algn="justLow" rtl="1">
              <a:lnSpc>
                <a:spcPct val="90000"/>
              </a:lnSpc>
              <a:spcBef>
                <a:spcPct val="20000"/>
              </a:spcBef>
              <a:buFontTx/>
              <a:buBlip>
                <a:blip r:embed="rId2"/>
              </a:buBlip>
            </a:pPr>
            <a:r>
              <a:rPr lang="fa-IR" altLang="zh-CN" sz="3200" b="0">
                <a:solidFill>
                  <a:srgbClr val="000066"/>
                </a:solidFill>
                <a:cs typeface="B Badr" pitchFamily="2" charset="-78"/>
              </a:rPr>
              <a:t>قیمت کالاهای رقبا</a:t>
            </a:r>
          </a:p>
          <a:p>
            <a:pPr marL="342900" indent="457200" algn="justLow" rtl="1">
              <a:lnSpc>
                <a:spcPct val="90000"/>
              </a:lnSpc>
              <a:spcBef>
                <a:spcPct val="20000"/>
              </a:spcBef>
              <a:buFontTx/>
              <a:buBlip>
                <a:blip r:embed="rId2"/>
              </a:buBlip>
            </a:pPr>
            <a:r>
              <a:rPr lang="fa-IR" altLang="zh-CN" sz="3200" b="0">
                <a:solidFill>
                  <a:srgbClr val="000066"/>
                </a:solidFill>
                <a:cs typeface="B Badr" pitchFamily="2" charset="-78"/>
              </a:rPr>
              <a:t>شرایط اقتصادی</a:t>
            </a:r>
          </a:p>
          <a:p>
            <a:pPr marL="342900" indent="457200" algn="justLow" rtl="1">
              <a:lnSpc>
                <a:spcPct val="90000"/>
              </a:lnSpc>
              <a:spcBef>
                <a:spcPct val="20000"/>
              </a:spcBef>
              <a:buFontTx/>
              <a:buBlip>
                <a:blip r:embed="rId2"/>
              </a:buBlip>
            </a:pPr>
            <a:r>
              <a:rPr lang="fa-IR" altLang="zh-CN" sz="3200" b="0">
                <a:solidFill>
                  <a:srgbClr val="000066"/>
                </a:solidFill>
                <a:cs typeface="B Badr" pitchFamily="2" charset="-78"/>
              </a:rPr>
              <a:t>واسطه های فروش</a:t>
            </a:r>
          </a:p>
          <a:p>
            <a:pPr marL="342900" indent="457200" algn="justLow" rtl="1">
              <a:lnSpc>
                <a:spcPct val="90000"/>
              </a:lnSpc>
              <a:spcBef>
                <a:spcPct val="20000"/>
              </a:spcBef>
              <a:buFontTx/>
              <a:buBlip>
                <a:blip r:embed="rId2"/>
              </a:buBlip>
            </a:pPr>
            <a:r>
              <a:rPr lang="fa-IR" altLang="zh-CN" sz="3200" b="0">
                <a:solidFill>
                  <a:srgbClr val="000066"/>
                </a:solidFill>
                <a:cs typeface="B Badr" pitchFamily="2" charset="-78"/>
              </a:rPr>
              <a:t>دولت</a:t>
            </a:r>
            <a:endParaRPr lang="en-US" sz="3200" b="0">
              <a:solidFill>
                <a:srgbClr val="000066"/>
              </a:solidFill>
              <a:cs typeface="B Bad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p:cTn id="7" dur="500" fill="hold"/>
                                        <p:tgtEl>
                                          <p:spTgt spid="238594"/>
                                        </p:tgtEl>
                                        <p:attrNameLst>
                                          <p:attrName>ppt_w</p:attrName>
                                        </p:attrNameLst>
                                      </p:cBhvr>
                                      <p:tavLst>
                                        <p:tav tm="0">
                                          <p:val>
                                            <p:fltVal val="0"/>
                                          </p:val>
                                        </p:tav>
                                        <p:tav tm="100000">
                                          <p:val>
                                            <p:strVal val="#ppt_w"/>
                                          </p:val>
                                        </p:tav>
                                      </p:tavLst>
                                    </p:anim>
                                    <p:anim calcmode="lin" valueType="num">
                                      <p:cBhvr>
                                        <p:cTn id="8" dur="500" fill="hold"/>
                                        <p:tgtEl>
                                          <p:spTgt spid="238594"/>
                                        </p:tgtEl>
                                        <p:attrNameLst>
                                          <p:attrName>ppt_h</p:attrName>
                                        </p:attrNameLst>
                                      </p:cBhvr>
                                      <p:tavLst>
                                        <p:tav tm="0">
                                          <p:val>
                                            <p:fltVal val="0"/>
                                          </p:val>
                                        </p:tav>
                                        <p:tav tm="100000">
                                          <p:val>
                                            <p:strVal val="#ppt_h"/>
                                          </p:val>
                                        </p:tav>
                                      </p:tavLst>
                                    </p:anim>
                                    <p:animEffect transition="in" filter="fade">
                                      <p:cBhvr>
                                        <p:cTn id="9" dur="500"/>
                                        <p:tgtEl>
                                          <p:spTgt spid="238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8595">
                                            <p:txEl>
                                              <p:pRg st="0" end="0"/>
                                            </p:txEl>
                                          </p:spTgt>
                                        </p:tgtEl>
                                        <p:attrNameLst>
                                          <p:attrName>style.visibility</p:attrName>
                                        </p:attrNameLst>
                                      </p:cBhvr>
                                      <p:to>
                                        <p:strVal val="visible"/>
                                      </p:to>
                                    </p:set>
                                    <p:animEffect transition="in" filter="fade">
                                      <p:cBhvr>
                                        <p:cTn id="14" dur="1000">
                                          <p:stCondLst>
                                            <p:cond delay="0"/>
                                          </p:stCondLst>
                                        </p:cTn>
                                        <p:tgtEl>
                                          <p:spTgt spid="2385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8595">
                                            <p:txEl>
                                              <p:pRg st="1" end="1"/>
                                            </p:txEl>
                                          </p:spTgt>
                                        </p:tgtEl>
                                        <p:attrNameLst>
                                          <p:attrName>style.visibility</p:attrName>
                                        </p:attrNameLst>
                                      </p:cBhvr>
                                      <p:to>
                                        <p:strVal val="visible"/>
                                      </p:to>
                                    </p:set>
                                    <p:animEffect transition="in" filter="fade">
                                      <p:cBhvr>
                                        <p:cTn id="19" dur="1000">
                                          <p:stCondLst>
                                            <p:cond delay="0"/>
                                          </p:stCondLst>
                                        </p:cTn>
                                        <p:tgtEl>
                                          <p:spTgt spid="2385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8595">
                                            <p:txEl>
                                              <p:pRg st="2" end="2"/>
                                            </p:txEl>
                                          </p:spTgt>
                                        </p:tgtEl>
                                        <p:attrNameLst>
                                          <p:attrName>style.visibility</p:attrName>
                                        </p:attrNameLst>
                                      </p:cBhvr>
                                      <p:to>
                                        <p:strVal val="visible"/>
                                      </p:to>
                                    </p:set>
                                    <p:animEffect transition="in" filter="fade">
                                      <p:cBhvr>
                                        <p:cTn id="24" dur="1000">
                                          <p:stCondLst>
                                            <p:cond delay="0"/>
                                          </p:stCondLst>
                                        </p:cTn>
                                        <p:tgtEl>
                                          <p:spTgt spid="23859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8595">
                                            <p:txEl>
                                              <p:pRg st="3" end="3"/>
                                            </p:txEl>
                                          </p:spTgt>
                                        </p:tgtEl>
                                        <p:attrNameLst>
                                          <p:attrName>style.visibility</p:attrName>
                                        </p:attrNameLst>
                                      </p:cBhvr>
                                      <p:to>
                                        <p:strVal val="visible"/>
                                      </p:to>
                                    </p:set>
                                    <p:animEffect transition="in" filter="fade">
                                      <p:cBhvr>
                                        <p:cTn id="29" dur="1000">
                                          <p:stCondLst>
                                            <p:cond delay="0"/>
                                          </p:stCondLst>
                                        </p:cTn>
                                        <p:tgtEl>
                                          <p:spTgt spid="23859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38596">
                                            <p:txEl>
                                              <p:pRg st="1" end="1"/>
                                            </p:txEl>
                                          </p:spTgt>
                                        </p:tgtEl>
                                        <p:attrNameLst>
                                          <p:attrName>style.visibility</p:attrName>
                                        </p:attrNameLst>
                                      </p:cBhvr>
                                      <p:to>
                                        <p:strVal val="visible"/>
                                      </p:to>
                                    </p:set>
                                    <p:animEffect transition="in" filter="box(in)">
                                      <p:cBhvr>
                                        <p:cTn id="34" dur="500"/>
                                        <p:tgtEl>
                                          <p:spTgt spid="238596">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238596">
                                            <p:txEl>
                                              <p:pRg st="2" end="2"/>
                                            </p:txEl>
                                          </p:spTgt>
                                        </p:tgtEl>
                                        <p:attrNameLst>
                                          <p:attrName>style.visibility</p:attrName>
                                        </p:attrNameLst>
                                      </p:cBhvr>
                                      <p:to>
                                        <p:strVal val="visible"/>
                                      </p:to>
                                    </p:set>
                                    <p:animEffect transition="in" filter="box(in)">
                                      <p:cBhvr>
                                        <p:cTn id="39" dur="500"/>
                                        <p:tgtEl>
                                          <p:spTgt spid="238596">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238596">
                                            <p:txEl>
                                              <p:pRg st="3" end="3"/>
                                            </p:txEl>
                                          </p:spTgt>
                                        </p:tgtEl>
                                        <p:attrNameLst>
                                          <p:attrName>style.visibility</p:attrName>
                                        </p:attrNameLst>
                                      </p:cBhvr>
                                      <p:to>
                                        <p:strVal val="visible"/>
                                      </p:to>
                                    </p:set>
                                    <p:animEffect transition="in" filter="box(in)">
                                      <p:cBhvr>
                                        <p:cTn id="44" dur="500"/>
                                        <p:tgtEl>
                                          <p:spTgt spid="238596">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238596">
                                            <p:txEl>
                                              <p:pRg st="4" end="4"/>
                                            </p:txEl>
                                          </p:spTgt>
                                        </p:tgtEl>
                                        <p:attrNameLst>
                                          <p:attrName>style.visibility</p:attrName>
                                        </p:attrNameLst>
                                      </p:cBhvr>
                                      <p:to>
                                        <p:strVal val="visible"/>
                                      </p:to>
                                    </p:set>
                                    <p:animEffect transition="in" filter="box(in)">
                                      <p:cBhvr>
                                        <p:cTn id="49" dur="500"/>
                                        <p:tgtEl>
                                          <p:spTgt spid="238596">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238596">
                                            <p:txEl>
                                              <p:pRg st="5" end="5"/>
                                            </p:txEl>
                                          </p:spTgt>
                                        </p:tgtEl>
                                        <p:attrNameLst>
                                          <p:attrName>style.visibility</p:attrName>
                                        </p:attrNameLst>
                                      </p:cBhvr>
                                      <p:to>
                                        <p:strVal val="visible"/>
                                      </p:to>
                                    </p:set>
                                    <p:animEffect transition="in" filter="box(in)">
                                      <p:cBhvr>
                                        <p:cTn id="54" dur="500"/>
                                        <p:tgtEl>
                                          <p:spTgt spid="2385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P spid="2385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60C1E2A-0D8E-4801-B9EE-575DFBFBA3D1}" type="slidenum">
              <a:rPr lang="ar-SA" b="0"/>
              <a:pPr eaLnBrk="1" hangingPunct="1"/>
              <a:t>25</a:t>
            </a:fld>
            <a:endParaRPr lang="en-US" b="0"/>
          </a:p>
        </p:txBody>
      </p:sp>
      <p:sp>
        <p:nvSpPr>
          <p:cNvPr id="23555" name="Rectangle 2"/>
          <p:cNvSpPr>
            <a:spLocks noGrp="1" noChangeArrowheads="1"/>
          </p:cNvSpPr>
          <p:nvPr>
            <p:ph type="title"/>
          </p:nvPr>
        </p:nvSpPr>
        <p:spPr/>
        <p:txBody>
          <a:bodyPr/>
          <a:lstStyle/>
          <a:p>
            <a:pPr eaLnBrk="1" hangingPunct="1"/>
            <a:r>
              <a:rPr lang="fa-IR" altLang="zh-CN" b="1" smtClean="0"/>
              <a:t>بازاریابی انگیزشی</a:t>
            </a:r>
            <a:endParaRPr lang="en-US" b="1" smtClean="0"/>
          </a:p>
        </p:txBody>
      </p:sp>
      <p:sp>
        <p:nvSpPr>
          <p:cNvPr id="21507" name="Rectangle 3"/>
          <p:cNvSpPr>
            <a:spLocks noGrp="1" noChangeArrowheads="1"/>
          </p:cNvSpPr>
          <p:nvPr>
            <p:ph type="body" idx="1"/>
          </p:nvPr>
        </p:nvSpPr>
        <p:spPr/>
        <p:txBody>
          <a:bodyPr/>
          <a:lstStyle/>
          <a:p>
            <a:pPr eaLnBrk="1" hangingPunct="1">
              <a:lnSpc>
                <a:spcPct val="200000"/>
              </a:lnSpc>
              <a:buFontTx/>
              <a:buNone/>
            </a:pPr>
            <a:r>
              <a:rPr lang="fa-IR" altLang="zh-CN" smtClean="0"/>
              <a:t>بازاریابی انگیزشی یا تحریکی زمانی مورد استفاده قرار می گیرد که تقاضای برای کالا وجود نداشته و مردم نسبت به محصول بی اعتنا باشد.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decel="50000" fill="hold">
                                          <p:stCondLst>
                                            <p:cond delay="0"/>
                                          </p:stCondLst>
                                        </p:cTn>
                                        <p:tgtEl>
                                          <p:spTgt spid="2150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50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50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150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50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50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50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3529780-E438-4978-8A4D-525F34993BB7}" type="slidenum">
              <a:rPr lang="ar-SA" b="0"/>
              <a:pPr eaLnBrk="1" hangingPunct="1"/>
              <a:t>250</a:t>
            </a:fld>
            <a:endParaRPr lang="en-US" b="0"/>
          </a:p>
        </p:txBody>
      </p:sp>
      <p:sp>
        <p:nvSpPr>
          <p:cNvPr id="239618" name="Rectangle 2"/>
          <p:cNvSpPr>
            <a:spLocks noGrp="1" noChangeArrowheads="1"/>
          </p:cNvSpPr>
          <p:nvPr>
            <p:ph type="title"/>
          </p:nvPr>
        </p:nvSpPr>
        <p:spPr/>
        <p:txBody>
          <a:bodyPr/>
          <a:lstStyle/>
          <a:p>
            <a:pPr marL="609600" indent="-609600" eaLnBrk="1" hangingPunct="1"/>
            <a:r>
              <a:rPr lang="fa-IR" altLang="zh-CN" smtClean="0"/>
              <a:t>اهداف بازاریابی مؤسسه </a:t>
            </a:r>
            <a:endParaRPr lang="en-US" smtClean="0"/>
          </a:p>
        </p:txBody>
      </p:sp>
      <p:sp>
        <p:nvSpPr>
          <p:cNvPr id="239619" name="Rectangle 3"/>
          <p:cNvSpPr>
            <a:spLocks noGrp="1" noChangeArrowheads="1"/>
          </p:cNvSpPr>
          <p:nvPr>
            <p:ph type="body" idx="1"/>
          </p:nvPr>
        </p:nvSpPr>
        <p:spPr/>
        <p:txBody>
          <a:bodyPr/>
          <a:lstStyle/>
          <a:p>
            <a:pPr eaLnBrk="1" hangingPunct="1">
              <a:lnSpc>
                <a:spcPct val="200000"/>
              </a:lnSpc>
              <a:buSzPct val="80000"/>
              <a:buFontTx/>
              <a:buBlip>
                <a:blip r:embed="rId2"/>
              </a:buBlip>
            </a:pPr>
            <a:r>
              <a:rPr lang="fa-IR" altLang="zh-CN" smtClean="0"/>
              <a:t> بقاء </a:t>
            </a:r>
          </a:p>
          <a:p>
            <a:pPr eaLnBrk="1" hangingPunct="1">
              <a:lnSpc>
                <a:spcPct val="200000"/>
              </a:lnSpc>
              <a:buSzPct val="80000"/>
              <a:buFontTx/>
              <a:buBlip>
                <a:blip r:embed="rId2"/>
              </a:buBlip>
            </a:pPr>
            <a:r>
              <a:rPr lang="fa-IR" altLang="zh-CN" smtClean="0"/>
              <a:t> به حداکثر رساندن سود جاری </a:t>
            </a:r>
          </a:p>
          <a:p>
            <a:pPr eaLnBrk="1" hangingPunct="1">
              <a:lnSpc>
                <a:spcPct val="200000"/>
              </a:lnSpc>
              <a:buSzPct val="80000"/>
              <a:buFontTx/>
              <a:buBlip>
                <a:blip r:embed="rId2"/>
              </a:buBlip>
            </a:pPr>
            <a:r>
              <a:rPr lang="fa-IR" altLang="zh-CN" smtClean="0"/>
              <a:t> رهبری سهم بازار </a:t>
            </a:r>
          </a:p>
          <a:p>
            <a:pPr eaLnBrk="1" hangingPunct="1">
              <a:lnSpc>
                <a:spcPct val="200000"/>
              </a:lnSpc>
              <a:buSzPct val="80000"/>
              <a:buFontTx/>
              <a:buBlip>
                <a:blip r:embed="rId2"/>
              </a:buBlip>
            </a:pPr>
            <a:r>
              <a:rPr lang="fa-IR" altLang="zh-CN" smtClean="0"/>
              <a:t> رهبری کالا از نظر کیفیت </a:t>
            </a:r>
            <a:endParaRPr lang="en-US"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fade">
                                      <p:cBhvr>
                                        <p:cTn id="7" dur="768" decel="100000"/>
                                        <p:tgtEl>
                                          <p:spTgt spid="239618"/>
                                        </p:tgtEl>
                                      </p:cBhvr>
                                    </p:animEffect>
                                    <p:animScale>
                                      <p:cBhvr>
                                        <p:cTn id="8" dur="768" decel="100000"/>
                                        <p:tgtEl>
                                          <p:spTgt spid="239618"/>
                                        </p:tgtEl>
                                      </p:cBhvr>
                                      <p:from x="10000" y="10000"/>
                                      <p:to x="200000" y="450000"/>
                                    </p:animScale>
                                    <p:animScale>
                                      <p:cBhvr>
                                        <p:cTn id="9" dur="1230" accel="100000" fill="hold">
                                          <p:stCondLst>
                                            <p:cond delay="768"/>
                                          </p:stCondLst>
                                        </p:cTn>
                                        <p:tgtEl>
                                          <p:spTgt spid="239618"/>
                                        </p:tgtEl>
                                      </p:cBhvr>
                                      <p:from x="200000" y="450000"/>
                                      <p:to x="100000" y="100000"/>
                                    </p:animScale>
                                    <p:set>
                                      <p:cBhvr>
                                        <p:cTn id="10" dur="768" fill="hold"/>
                                        <p:tgtEl>
                                          <p:spTgt spid="239618"/>
                                        </p:tgtEl>
                                        <p:attrNameLst>
                                          <p:attrName>ppt_x</p:attrName>
                                        </p:attrNameLst>
                                      </p:cBhvr>
                                      <p:to>
                                        <p:strVal val="(0.5)"/>
                                      </p:to>
                                    </p:set>
                                    <p:anim from="(0.5)" to="(#ppt_x)" calcmode="lin" valueType="num">
                                      <p:cBhvr>
                                        <p:cTn id="11" dur="1230" accel="100000" fill="hold">
                                          <p:stCondLst>
                                            <p:cond delay="768"/>
                                          </p:stCondLst>
                                        </p:cTn>
                                        <p:tgtEl>
                                          <p:spTgt spid="239618"/>
                                        </p:tgtEl>
                                        <p:attrNameLst>
                                          <p:attrName>ppt_x</p:attrName>
                                        </p:attrNameLst>
                                      </p:cBhvr>
                                    </p:anim>
                                    <p:set>
                                      <p:cBhvr>
                                        <p:cTn id="12" dur="768" fill="hold"/>
                                        <p:tgtEl>
                                          <p:spTgt spid="239618"/>
                                        </p:tgtEl>
                                        <p:attrNameLst>
                                          <p:attrName>ppt_y</p:attrName>
                                        </p:attrNameLst>
                                      </p:cBhvr>
                                      <p:to>
                                        <p:strVal val="(#ppt_y+0.4)"/>
                                      </p:to>
                                    </p:set>
                                    <p:anim from="(#ppt_y+0.4)" to="(#ppt_y)" calcmode="lin" valueType="num">
                                      <p:cBhvr>
                                        <p:cTn id="13" dur="1230" accel="100000" fill="hold">
                                          <p:stCondLst>
                                            <p:cond delay="768"/>
                                          </p:stCondLst>
                                        </p:cTn>
                                        <p:tgtEl>
                                          <p:spTgt spid="23961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39619">
                                            <p:txEl>
                                              <p:pRg st="0" end="0"/>
                                            </p:txEl>
                                          </p:spTgt>
                                        </p:tgtEl>
                                        <p:attrNameLst>
                                          <p:attrName>style.visibility</p:attrName>
                                        </p:attrNameLst>
                                      </p:cBhvr>
                                      <p:to>
                                        <p:strVal val="visible"/>
                                      </p:to>
                                    </p:set>
                                    <p:anim calcmode="lin" valueType="num">
                                      <p:cBhvr>
                                        <p:cTn id="18" dur="500" fill="hold"/>
                                        <p:tgtEl>
                                          <p:spTgt spid="23961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3961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3961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39619">
                                            <p:txEl>
                                              <p:pRg st="1" end="1"/>
                                            </p:txEl>
                                          </p:spTgt>
                                        </p:tgtEl>
                                        <p:attrNameLst>
                                          <p:attrName>style.visibility</p:attrName>
                                        </p:attrNameLst>
                                      </p:cBhvr>
                                      <p:to>
                                        <p:strVal val="visible"/>
                                      </p:to>
                                    </p:set>
                                    <p:anim calcmode="lin" valueType="num">
                                      <p:cBhvr>
                                        <p:cTn id="25" dur="500" fill="hold"/>
                                        <p:tgtEl>
                                          <p:spTgt spid="23961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3961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3961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39619">
                                            <p:txEl>
                                              <p:pRg st="2" end="2"/>
                                            </p:txEl>
                                          </p:spTgt>
                                        </p:tgtEl>
                                        <p:attrNameLst>
                                          <p:attrName>style.visibility</p:attrName>
                                        </p:attrNameLst>
                                      </p:cBhvr>
                                      <p:to>
                                        <p:strVal val="visible"/>
                                      </p:to>
                                    </p:set>
                                    <p:anim calcmode="lin" valueType="num">
                                      <p:cBhvr>
                                        <p:cTn id="32" dur="500" fill="hold"/>
                                        <p:tgtEl>
                                          <p:spTgt spid="23961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3961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3961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39619">
                                            <p:txEl>
                                              <p:pRg st="3" end="3"/>
                                            </p:txEl>
                                          </p:spTgt>
                                        </p:tgtEl>
                                        <p:attrNameLst>
                                          <p:attrName>style.visibility</p:attrName>
                                        </p:attrNameLst>
                                      </p:cBhvr>
                                      <p:to>
                                        <p:strVal val="visible"/>
                                      </p:to>
                                    </p:set>
                                    <p:anim calcmode="lin" valueType="num">
                                      <p:cBhvr>
                                        <p:cTn id="39" dur="500" fill="hold"/>
                                        <p:tgtEl>
                                          <p:spTgt spid="23961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3961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39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19" grpId="0" build="p"/>
    </p:bldLst>
  </p:timing>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15E249E-BD8E-4D33-BBC7-9B588F42C8FB}" type="slidenum">
              <a:rPr lang="ar-SA" b="0"/>
              <a:pPr eaLnBrk="1" hangingPunct="1"/>
              <a:t>251</a:t>
            </a:fld>
            <a:endParaRPr lang="en-US" b="0"/>
          </a:p>
        </p:txBody>
      </p:sp>
      <p:sp>
        <p:nvSpPr>
          <p:cNvPr id="240642" name="Rectangle 2"/>
          <p:cNvSpPr>
            <a:spLocks noGrp="1" noChangeArrowheads="1"/>
          </p:cNvSpPr>
          <p:nvPr>
            <p:ph type="title"/>
          </p:nvPr>
        </p:nvSpPr>
        <p:spPr/>
        <p:txBody>
          <a:bodyPr/>
          <a:lstStyle/>
          <a:p>
            <a:pPr eaLnBrk="1" hangingPunct="1"/>
            <a:r>
              <a:rPr lang="fa-IR" altLang="zh-CN" smtClean="0"/>
              <a:t>4نوع از مهمترین بازارها</a:t>
            </a:r>
            <a:endParaRPr lang="en-US" smtClean="0"/>
          </a:p>
        </p:txBody>
      </p:sp>
      <p:sp>
        <p:nvSpPr>
          <p:cNvPr id="240643" name="Rectangle 3"/>
          <p:cNvSpPr>
            <a:spLocks noGrp="1" noChangeArrowheads="1"/>
          </p:cNvSpPr>
          <p:nvPr>
            <p:ph type="body" idx="1"/>
          </p:nvPr>
        </p:nvSpPr>
        <p:spPr/>
        <p:txBody>
          <a:bodyPr/>
          <a:lstStyle/>
          <a:p>
            <a:pPr eaLnBrk="1" hangingPunct="1">
              <a:lnSpc>
                <a:spcPct val="200000"/>
              </a:lnSpc>
              <a:buFontTx/>
              <a:buNone/>
            </a:pPr>
            <a:r>
              <a:rPr lang="fa-IR" altLang="zh-CN" smtClean="0"/>
              <a:t>1- بازار رقابت کامل</a:t>
            </a:r>
          </a:p>
          <a:p>
            <a:pPr eaLnBrk="1" hangingPunct="1">
              <a:lnSpc>
                <a:spcPct val="200000"/>
              </a:lnSpc>
              <a:buFontTx/>
              <a:buNone/>
            </a:pPr>
            <a:r>
              <a:rPr lang="fa-IR" altLang="zh-CN" smtClean="0"/>
              <a:t>2- رقابت انحصاری</a:t>
            </a:r>
          </a:p>
          <a:p>
            <a:pPr eaLnBrk="1" hangingPunct="1">
              <a:lnSpc>
                <a:spcPct val="200000"/>
              </a:lnSpc>
              <a:buFontTx/>
              <a:buNone/>
            </a:pPr>
            <a:r>
              <a:rPr lang="fa-IR" altLang="zh-CN" smtClean="0"/>
              <a:t>3- رقابت انحصار چند قطبی</a:t>
            </a:r>
          </a:p>
          <a:p>
            <a:pPr eaLnBrk="1" hangingPunct="1">
              <a:lnSpc>
                <a:spcPct val="200000"/>
              </a:lnSpc>
              <a:buFontTx/>
              <a:buNone/>
            </a:pPr>
            <a:r>
              <a:rPr lang="fa-IR" altLang="zh-CN" smtClean="0"/>
              <a:t>4- انحصار کامل </a:t>
            </a:r>
            <a:endParaRPr lang="en-US"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40642"/>
                                        </p:tgtEl>
                                        <p:attrNameLst>
                                          <p:attrName>style.visibility</p:attrName>
                                        </p:attrNameLst>
                                      </p:cBhvr>
                                      <p:to>
                                        <p:strVal val="visible"/>
                                      </p:to>
                                    </p:set>
                                    <p:anim calcmode="lin" valueType="num">
                                      <p:cBhvr>
                                        <p:cTn id="7" dur="2000" fill="hold"/>
                                        <p:tgtEl>
                                          <p:spTgt spid="240642"/>
                                        </p:tgtEl>
                                        <p:attrNameLst>
                                          <p:attrName>ppt_w</p:attrName>
                                        </p:attrNameLst>
                                      </p:cBhvr>
                                      <p:tavLst>
                                        <p:tav tm="0">
                                          <p:val>
                                            <p:strVal val="#ppt_w*2.5"/>
                                          </p:val>
                                        </p:tav>
                                        <p:tav tm="100000">
                                          <p:val>
                                            <p:strVal val="#ppt_w"/>
                                          </p:val>
                                        </p:tav>
                                      </p:tavLst>
                                    </p:anim>
                                    <p:anim calcmode="lin" valueType="num">
                                      <p:cBhvr>
                                        <p:cTn id="8" dur="2000" fill="hold"/>
                                        <p:tgtEl>
                                          <p:spTgt spid="240642"/>
                                        </p:tgtEl>
                                        <p:attrNameLst>
                                          <p:attrName>ppt_h</p:attrName>
                                        </p:attrNameLst>
                                      </p:cBhvr>
                                      <p:tavLst>
                                        <p:tav tm="0">
                                          <p:val>
                                            <p:strVal val="#ppt_h"/>
                                          </p:val>
                                        </p:tav>
                                        <p:tav tm="100000">
                                          <p:val>
                                            <p:strVal val="#ppt_h"/>
                                          </p:val>
                                        </p:tav>
                                      </p:tavLst>
                                    </p:anim>
                                    <p:anim calcmode="lin" valueType="num">
                                      <p:cBhvr>
                                        <p:cTn id="9" dur="2000" fill="hold"/>
                                        <p:tgtEl>
                                          <p:spTgt spid="24064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4064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406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0643">
                                            <p:txEl>
                                              <p:pRg st="0" end="0"/>
                                            </p:txEl>
                                          </p:spTgt>
                                        </p:tgtEl>
                                        <p:attrNameLst>
                                          <p:attrName>style.visibility</p:attrName>
                                        </p:attrNameLst>
                                      </p:cBhvr>
                                      <p:to>
                                        <p:strVal val="visible"/>
                                      </p:to>
                                    </p:set>
                                    <p:animEffect transition="in" filter="wipe(left)">
                                      <p:cBhvr>
                                        <p:cTn id="16" dur="500"/>
                                        <p:tgtEl>
                                          <p:spTgt spid="24064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0643">
                                            <p:txEl>
                                              <p:pRg st="1" end="1"/>
                                            </p:txEl>
                                          </p:spTgt>
                                        </p:tgtEl>
                                        <p:attrNameLst>
                                          <p:attrName>style.visibility</p:attrName>
                                        </p:attrNameLst>
                                      </p:cBhvr>
                                      <p:to>
                                        <p:strVal val="visible"/>
                                      </p:to>
                                    </p:set>
                                    <p:animEffect transition="in" filter="wipe(left)">
                                      <p:cBhvr>
                                        <p:cTn id="21" dur="500"/>
                                        <p:tgtEl>
                                          <p:spTgt spid="24064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0643">
                                            <p:txEl>
                                              <p:pRg st="2" end="2"/>
                                            </p:txEl>
                                          </p:spTgt>
                                        </p:tgtEl>
                                        <p:attrNameLst>
                                          <p:attrName>style.visibility</p:attrName>
                                        </p:attrNameLst>
                                      </p:cBhvr>
                                      <p:to>
                                        <p:strVal val="visible"/>
                                      </p:to>
                                    </p:set>
                                    <p:animEffect transition="in" filter="wipe(left)">
                                      <p:cBhvr>
                                        <p:cTn id="26" dur="500"/>
                                        <p:tgtEl>
                                          <p:spTgt spid="24064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0643">
                                            <p:txEl>
                                              <p:pRg st="3" end="3"/>
                                            </p:txEl>
                                          </p:spTgt>
                                        </p:tgtEl>
                                        <p:attrNameLst>
                                          <p:attrName>style.visibility</p:attrName>
                                        </p:attrNameLst>
                                      </p:cBhvr>
                                      <p:to>
                                        <p:strVal val="visible"/>
                                      </p:to>
                                    </p:set>
                                    <p:animEffect transition="in" filter="wipe(left)">
                                      <p:cBhvr>
                                        <p:cTn id="31" dur="500"/>
                                        <p:tgtEl>
                                          <p:spTgt spid="240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3" grpId="0" build="p"/>
    </p:bldLst>
  </p:timing>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6D9F655-F655-4C6C-949F-48FAF236E640}" type="slidenum">
              <a:rPr lang="ar-SA" b="0"/>
              <a:pPr eaLnBrk="1" hangingPunct="1"/>
              <a:t>252</a:t>
            </a:fld>
            <a:endParaRPr lang="en-US" b="0"/>
          </a:p>
        </p:txBody>
      </p:sp>
      <p:sp>
        <p:nvSpPr>
          <p:cNvPr id="241666" name="Rectangle 2"/>
          <p:cNvSpPr>
            <a:spLocks noGrp="1" noChangeArrowheads="1"/>
          </p:cNvSpPr>
          <p:nvPr>
            <p:ph type="title"/>
          </p:nvPr>
        </p:nvSpPr>
        <p:spPr/>
        <p:txBody>
          <a:bodyPr/>
          <a:lstStyle/>
          <a:p>
            <a:pPr eaLnBrk="1" hangingPunct="1"/>
            <a:r>
              <a:rPr lang="fa-IR" altLang="zh-CN" smtClean="0"/>
              <a:t>موارد مهمی که در تصمیمات مربوط به توزیع کالا باید مد نظر مدیران باشند</a:t>
            </a:r>
            <a:endParaRPr lang="en-US" smtClean="0"/>
          </a:p>
        </p:txBody>
      </p:sp>
      <p:sp>
        <p:nvSpPr>
          <p:cNvPr id="241667" name="Rectangle 3"/>
          <p:cNvSpPr>
            <a:spLocks noGrp="1" noChangeArrowheads="1"/>
          </p:cNvSpPr>
          <p:nvPr>
            <p:ph type="body" idx="1"/>
          </p:nvPr>
        </p:nvSpPr>
        <p:spPr/>
        <p:txBody>
          <a:bodyPr/>
          <a:lstStyle/>
          <a:p>
            <a:pPr indent="457200" eaLnBrk="1" hangingPunct="1">
              <a:buSzPct val="85000"/>
              <a:buFont typeface="Wingdings" pitchFamily="2" charset="2"/>
              <a:buChar char="Ø"/>
            </a:pPr>
            <a:r>
              <a:rPr lang="fa-IR" altLang="zh-CN" smtClean="0"/>
              <a:t>کانالهای توزیع موجود کدامند؟</a:t>
            </a:r>
          </a:p>
          <a:p>
            <a:pPr indent="457200" eaLnBrk="1" hangingPunct="1">
              <a:buSzPct val="85000"/>
              <a:buFont typeface="Wingdings" pitchFamily="2" charset="2"/>
              <a:buChar char="Ø"/>
            </a:pPr>
            <a:endParaRPr lang="fa-IR" altLang="zh-CN" smtClean="0"/>
          </a:p>
          <a:p>
            <a:pPr indent="457200" eaLnBrk="1" hangingPunct="1">
              <a:buSzPct val="85000"/>
              <a:buFont typeface="Wingdings" pitchFamily="2" charset="2"/>
              <a:buChar char="Ø"/>
            </a:pPr>
            <a:r>
              <a:rPr lang="fa-IR" altLang="zh-CN" smtClean="0"/>
              <a:t>ماهیت هر یک از آنها چگونه است؟</a:t>
            </a:r>
          </a:p>
          <a:p>
            <a:pPr indent="457200" eaLnBrk="1" hangingPunct="1">
              <a:buSzPct val="85000"/>
              <a:buFont typeface="Wingdings" pitchFamily="2" charset="2"/>
              <a:buChar char="Ø"/>
            </a:pPr>
            <a:endParaRPr lang="fa-IR" altLang="zh-CN" smtClean="0"/>
          </a:p>
          <a:p>
            <a:pPr indent="457200" eaLnBrk="1" hangingPunct="1">
              <a:buSzPct val="85000"/>
              <a:buFont typeface="Wingdings" pitchFamily="2" charset="2"/>
              <a:buChar char="Ø"/>
            </a:pPr>
            <a:r>
              <a:rPr lang="fa-IR" altLang="zh-CN" smtClean="0"/>
              <a:t>هر کدام آنها چقدر به وظایف اصلی خود،مثل جمع آوری اطلاعات،انجام تبلیغات،تماس با خریداران بالقوه، انطباق کالا با نیازهای مشتریان آشنا هستند.</a:t>
            </a:r>
            <a:endParaRPr lang="en-US"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41666"/>
                                        </p:tgtEl>
                                        <p:attrNameLst>
                                          <p:attrName>style.visibility</p:attrName>
                                        </p:attrNameLst>
                                      </p:cBhvr>
                                      <p:to>
                                        <p:strVal val="visible"/>
                                      </p:to>
                                    </p:set>
                                    <p:anim calcmode="lin" valueType="num">
                                      <p:cBhvr>
                                        <p:cTn id="7" dur="1000" fill="hold">
                                          <p:stCondLst>
                                            <p:cond delay="0"/>
                                          </p:stCondLst>
                                        </p:cTn>
                                        <p:tgtEl>
                                          <p:spTgt spid="24166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4166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4166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4166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4166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41667">
                                            <p:txEl>
                                              <p:pRg st="0" end="0"/>
                                            </p:txEl>
                                          </p:spTgt>
                                        </p:tgtEl>
                                        <p:attrNameLst>
                                          <p:attrName>style.visibility</p:attrName>
                                        </p:attrNameLst>
                                      </p:cBhvr>
                                      <p:to>
                                        <p:strVal val="visible"/>
                                      </p:to>
                                    </p:set>
                                    <p:anim calcmode="lin" valueType="num">
                                      <p:cBhvr>
                                        <p:cTn id="16" dur="500" fill="hold"/>
                                        <p:tgtEl>
                                          <p:spTgt spid="24166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4166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4166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4166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4166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41667">
                                            <p:txEl>
                                              <p:pRg st="2" end="2"/>
                                            </p:txEl>
                                          </p:spTgt>
                                        </p:tgtEl>
                                        <p:attrNameLst>
                                          <p:attrName>style.visibility</p:attrName>
                                        </p:attrNameLst>
                                      </p:cBhvr>
                                      <p:to>
                                        <p:strVal val="visible"/>
                                      </p:to>
                                    </p:set>
                                    <p:anim calcmode="lin" valueType="num">
                                      <p:cBhvr>
                                        <p:cTn id="25" dur="500" fill="hold"/>
                                        <p:tgtEl>
                                          <p:spTgt spid="241667">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241667">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241667">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241667">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241667">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41667">
                                            <p:txEl>
                                              <p:pRg st="4" end="4"/>
                                            </p:txEl>
                                          </p:spTgt>
                                        </p:tgtEl>
                                        <p:attrNameLst>
                                          <p:attrName>style.visibility</p:attrName>
                                        </p:attrNameLst>
                                      </p:cBhvr>
                                      <p:to>
                                        <p:strVal val="visible"/>
                                      </p:to>
                                    </p:set>
                                    <p:anim calcmode="lin" valueType="num">
                                      <p:cBhvr>
                                        <p:cTn id="34" dur="500" fill="hold"/>
                                        <p:tgtEl>
                                          <p:spTgt spid="241667">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241667">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241667">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241667">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241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p:bldP spid="241667" grpId="0" build="p"/>
    </p:bldLst>
  </p:timing>
</p:sld>
</file>

<file path=ppt/slides/slide2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5C7F719-CC42-4B60-ACDE-FD702AE8FE1E}" type="slidenum">
              <a:rPr lang="ar-SA" b="0"/>
              <a:pPr eaLnBrk="1" hangingPunct="1"/>
              <a:t>253</a:t>
            </a:fld>
            <a:endParaRPr lang="en-US" b="0"/>
          </a:p>
        </p:txBody>
      </p:sp>
      <p:sp>
        <p:nvSpPr>
          <p:cNvPr id="242690" name="Rectangle 2"/>
          <p:cNvSpPr>
            <a:spLocks noGrp="1" noChangeArrowheads="1"/>
          </p:cNvSpPr>
          <p:nvPr>
            <p:ph type="title"/>
          </p:nvPr>
        </p:nvSpPr>
        <p:spPr/>
        <p:txBody>
          <a:bodyPr/>
          <a:lstStyle/>
          <a:p>
            <a:pPr eaLnBrk="1" hangingPunct="1"/>
            <a:r>
              <a:rPr lang="fa-IR" altLang="zh-CN" smtClean="0"/>
              <a:t>علل پیچیدگی تصمیمات بازاریابی</a:t>
            </a:r>
            <a:endParaRPr lang="en-US" smtClean="0"/>
          </a:p>
        </p:txBody>
      </p:sp>
      <p:sp>
        <p:nvSpPr>
          <p:cNvPr id="242691" name="Rectangle 3"/>
          <p:cNvSpPr>
            <a:spLocks noGrp="1" noChangeArrowheads="1"/>
          </p:cNvSpPr>
          <p:nvPr>
            <p:ph type="body" idx="1"/>
          </p:nvPr>
        </p:nvSpPr>
        <p:spPr/>
        <p:txBody>
          <a:bodyPr/>
          <a:lstStyle/>
          <a:p>
            <a:pPr indent="457200" eaLnBrk="1" hangingPunct="1">
              <a:lnSpc>
                <a:spcPct val="90000"/>
              </a:lnSpc>
              <a:buFontTx/>
              <a:buNone/>
            </a:pPr>
            <a:r>
              <a:rPr lang="fa-IR" altLang="zh-CN" smtClean="0">
                <a:solidFill>
                  <a:srgbClr val="CC3300"/>
                </a:solidFill>
              </a:rPr>
              <a:t>موارد عمده ای که در زمینه ابهامات و پیچیدگیهای موجود در زمینه تصمیمات مربوط به بازار و بازاریابی عبارتند از:</a:t>
            </a:r>
          </a:p>
          <a:p>
            <a:pPr indent="457200" eaLnBrk="1" hangingPunct="1">
              <a:lnSpc>
                <a:spcPct val="90000"/>
              </a:lnSpc>
              <a:buFontTx/>
              <a:buNone/>
            </a:pPr>
            <a:endParaRPr lang="fa-IR" altLang="zh-CN" smtClean="0">
              <a:solidFill>
                <a:srgbClr val="CC3300"/>
              </a:solidFill>
            </a:endParaRPr>
          </a:p>
          <a:p>
            <a:pPr indent="457200" eaLnBrk="1" hangingPunct="1">
              <a:lnSpc>
                <a:spcPct val="90000"/>
              </a:lnSpc>
              <a:buFont typeface="Wingdings" pitchFamily="2" charset="2"/>
              <a:buBlip>
                <a:blip r:embed="rId2"/>
              </a:buBlip>
            </a:pPr>
            <a:r>
              <a:rPr lang="fa-IR" altLang="zh-CN" smtClean="0"/>
              <a:t>وجود متغیرهای متعدد و بیش از حد تصور داخلی و خارجی در امر تصمیم گیری.</a:t>
            </a:r>
          </a:p>
          <a:p>
            <a:pPr indent="457200" eaLnBrk="1" hangingPunct="1">
              <a:lnSpc>
                <a:spcPct val="90000"/>
              </a:lnSpc>
              <a:buFont typeface="Wingdings" pitchFamily="2" charset="2"/>
              <a:buBlip>
                <a:blip r:embed="rId2"/>
              </a:buBlip>
            </a:pPr>
            <a:endParaRPr lang="fa-IR" altLang="zh-CN" sz="1400" smtClean="0"/>
          </a:p>
          <a:p>
            <a:pPr indent="457200" eaLnBrk="1" hangingPunct="1">
              <a:lnSpc>
                <a:spcPct val="90000"/>
              </a:lnSpc>
              <a:buFont typeface="Wingdings" pitchFamily="2" charset="2"/>
              <a:buBlip>
                <a:blip r:embed="rId2"/>
              </a:buBlip>
            </a:pPr>
            <a:r>
              <a:rPr lang="fa-IR" altLang="zh-CN" smtClean="0"/>
              <a:t>غیر قابل کنترل بودن متغیرهای خارجی موجود در محیط پیرامون شرکت.</a:t>
            </a:r>
          </a:p>
          <a:p>
            <a:pPr indent="457200" eaLnBrk="1" hangingPunct="1">
              <a:lnSpc>
                <a:spcPct val="90000"/>
              </a:lnSpc>
              <a:buFont typeface="Wingdings" pitchFamily="2" charset="2"/>
              <a:buBlip>
                <a:blip r:embed="rId2"/>
              </a:buBlip>
            </a:pPr>
            <a:endParaRPr lang="fa-IR" altLang="zh-CN" sz="1600" smtClean="0"/>
          </a:p>
          <a:p>
            <a:pPr indent="457200" eaLnBrk="1" hangingPunct="1">
              <a:lnSpc>
                <a:spcPct val="90000"/>
              </a:lnSpc>
              <a:buFont typeface="Wingdings" pitchFamily="2" charset="2"/>
              <a:buBlip>
                <a:blip r:embed="rId2"/>
              </a:buBlip>
            </a:pPr>
            <a:r>
              <a:rPr lang="fa-IR" altLang="zh-CN" smtClean="0"/>
              <a:t>بی ثباتی متغیرهای محیط خارجی و تغییرات پی در پی آنها.</a:t>
            </a:r>
            <a:endParaRPr lang="en-US"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p:cTn id="7" dur="500" fill="hold"/>
                                        <p:tgtEl>
                                          <p:spTgt spid="24269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269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269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269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242690"/>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242691">
                                            <p:txEl>
                                              <p:pRg st="0" end="0"/>
                                            </p:txEl>
                                          </p:spTgt>
                                        </p:tgtEl>
                                        <p:attrNameLst>
                                          <p:attrName>style.visibility</p:attrName>
                                        </p:attrNameLst>
                                      </p:cBhvr>
                                      <p:to>
                                        <p:strVal val="visible"/>
                                      </p:to>
                                    </p:set>
                                    <p:anim calcmode="lin" valueType="num">
                                      <p:cBhvr>
                                        <p:cTn id="17" dur="500" fill="hold"/>
                                        <p:tgtEl>
                                          <p:spTgt spid="24269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426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42691">
                                            <p:txEl>
                                              <p:pRg st="2" end="2"/>
                                            </p:txEl>
                                          </p:spTgt>
                                        </p:tgtEl>
                                        <p:attrNameLst>
                                          <p:attrName>style.visibility</p:attrName>
                                        </p:attrNameLst>
                                      </p:cBhvr>
                                      <p:to>
                                        <p:strVal val="visible"/>
                                      </p:to>
                                    </p:set>
                                    <p:anim calcmode="lin" valueType="num">
                                      <p:cBhvr>
                                        <p:cTn id="23" dur="500" fill="hold"/>
                                        <p:tgtEl>
                                          <p:spTgt spid="24269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426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42691">
                                            <p:txEl>
                                              <p:pRg st="4" end="4"/>
                                            </p:txEl>
                                          </p:spTgt>
                                        </p:tgtEl>
                                        <p:attrNameLst>
                                          <p:attrName>style.visibility</p:attrName>
                                        </p:attrNameLst>
                                      </p:cBhvr>
                                      <p:to>
                                        <p:strVal val="visible"/>
                                      </p:to>
                                    </p:set>
                                    <p:anim calcmode="lin" valueType="num">
                                      <p:cBhvr>
                                        <p:cTn id="29" dur="500" fill="hold"/>
                                        <p:tgtEl>
                                          <p:spTgt spid="242691">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426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42691">
                                            <p:txEl>
                                              <p:pRg st="6" end="6"/>
                                            </p:txEl>
                                          </p:spTgt>
                                        </p:tgtEl>
                                        <p:attrNameLst>
                                          <p:attrName>style.visibility</p:attrName>
                                        </p:attrNameLst>
                                      </p:cBhvr>
                                      <p:to>
                                        <p:strVal val="visible"/>
                                      </p:to>
                                    </p:set>
                                    <p:anim calcmode="lin" valueType="num">
                                      <p:cBhvr>
                                        <p:cTn id="35" dur="500" fill="hold"/>
                                        <p:tgtEl>
                                          <p:spTgt spid="242691">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4269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0" grpId="1"/>
      <p:bldP spid="242691" grpId="0" build="p"/>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D49D9E4-4689-4406-9FAB-ED62F46EEF98}" type="slidenum">
              <a:rPr lang="ar-SA" b="0"/>
              <a:pPr eaLnBrk="1" hangingPunct="1"/>
              <a:t>254</a:t>
            </a:fld>
            <a:endParaRPr lang="en-US" b="0"/>
          </a:p>
        </p:txBody>
      </p:sp>
      <p:sp>
        <p:nvSpPr>
          <p:cNvPr id="258051" name="Rectangle 2"/>
          <p:cNvSpPr>
            <a:spLocks noGrp="1" noChangeArrowheads="1"/>
          </p:cNvSpPr>
          <p:nvPr>
            <p:ph type="title"/>
          </p:nvPr>
        </p:nvSpPr>
        <p:spPr/>
        <p:txBody>
          <a:bodyPr/>
          <a:lstStyle/>
          <a:p>
            <a:pPr eaLnBrk="1" hangingPunct="1"/>
            <a:r>
              <a:rPr lang="fa-IR" altLang="zh-CN" b="1" smtClean="0"/>
              <a:t>فصل نهم</a:t>
            </a:r>
            <a:endParaRPr lang="en-US" b="1" smtClean="0"/>
          </a:p>
        </p:txBody>
      </p:sp>
      <p:sp>
        <p:nvSpPr>
          <p:cNvPr id="243715" name="Rectangle 3"/>
          <p:cNvSpPr>
            <a:spLocks noGrp="1" noChangeArrowheads="1"/>
          </p:cNvSpPr>
          <p:nvPr>
            <p:ph type="body" idx="1"/>
          </p:nvPr>
        </p:nvSpPr>
        <p:spPr/>
        <p:txBody>
          <a:bodyPr/>
          <a:lstStyle/>
          <a:p>
            <a:pPr algn="ctr" eaLnBrk="1" hangingPunct="1">
              <a:buFontTx/>
              <a:buNone/>
            </a:pPr>
            <a:endParaRPr lang="fa-IR" altLang="zh-CN" sz="4000" b="1" smtClean="0"/>
          </a:p>
          <a:p>
            <a:pPr algn="ctr" eaLnBrk="1" hangingPunct="1">
              <a:buFontTx/>
              <a:buNone/>
            </a:pPr>
            <a:r>
              <a:rPr lang="fa-IR" altLang="zh-CN" sz="4000" b="1" smtClean="0"/>
              <a:t>تحقیقات بازاریابی</a:t>
            </a:r>
            <a:endParaRPr lang="en-US" sz="4000" b="1" smtClean="0"/>
          </a:p>
        </p:txBody>
      </p:sp>
      <p:sp>
        <p:nvSpPr>
          <p:cNvPr id="258053"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43715">
                                            <p:txEl>
                                              <p:pRg st="1" end="1"/>
                                            </p:txEl>
                                          </p:spTgt>
                                        </p:tgtEl>
                                        <p:attrNameLst>
                                          <p:attrName>style.visibility</p:attrName>
                                        </p:attrNameLst>
                                      </p:cBhvr>
                                      <p:to>
                                        <p:strVal val="visible"/>
                                      </p:to>
                                    </p:set>
                                    <p:animEffect transition="in" filter="fade">
                                      <p:cBhvr>
                                        <p:cTn id="7" dur="770" decel="100000"/>
                                        <p:tgtEl>
                                          <p:spTgt spid="243715">
                                            <p:txEl>
                                              <p:pRg st="1" end="1"/>
                                            </p:txEl>
                                          </p:spTgt>
                                        </p:tgtEl>
                                      </p:cBhvr>
                                    </p:animEffect>
                                    <p:animScale>
                                      <p:cBhvr>
                                        <p:cTn id="8" dur="770" decel="100000"/>
                                        <p:tgtEl>
                                          <p:spTgt spid="243715">
                                            <p:txEl>
                                              <p:pRg st="1" end="1"/>
                                            </p:txEl>
                                          </p:spTgt>
                                        </p:tgtEl>
                                      </p:cBhvr>
                                      <p:from x="10000" y="10000"/>
                                      <p:to x="200000" y="450000"/>
                                    </p:animScale>
                                    <p:animScale>
                                      <p:cBhvr>
                                        <p:cTn id="9" dur="1230" accel="100000" fill="hold">
                                          <p:stCondLst>
                                            <p:cond delay="770"/>
                                          </p:stCondLst>
                                        </p:cTn>
                                        <p:tgtEl>
                                          <p:spTgt spid="243715">
                                            <p:txEl>
                                              <p:pRg st="1" end="1"/>
                                            </p:txEl>
                                          </p:spTgt>
                                        </p:tgtEl>
                                      </p:cBhvr>
                                      <p:from x="200000" y="450000"/>
                                      <p:to x="100000" y="100000"/>
                                    </p:animScale>
                                    <p:set>
                                      <p:cBhvr>
                                        <p:cTn id="10" dur="770" fill="hold"/>
                                        <p:tgtEl>
                                          <p:spTgt spid="243715">
                                            <p:txEl>
                                              <p:pRg st="1" end="1"/>
                                            </p:txEl>
                                          </p:spTgt>
                                        </p:tgtEl>
                                        <p:attrNameLst>
                                          <p:attrName>ppt_x</p:attrName>
                                        </p:attrNameLst>
                                      </p:cBhvr>
                                      <p:to>
                                        <p:strVal val="(0.5)"/>
                                      </p:to>
                                    </p:set>
                                    <p:anim from="(0.5)" to="(#ppt_x)" calcmode="lin" valueType="num">
                                      <p:cBhvr>
                                        <p:cTn id="11" dur="1230" accel="100000" fill="hold">
                                          <p:stCondLst>
                                            <p:cond delay="770"/>
                                          </p:stCondLst>
                                        </p:cTn>
                                        <p:tgtEl>
                                          <p:spTgt spid="243715">
                                            <p:txEl>
                                              <p:pRg st="1" end="1"/>
                                            </p:txEl>
                                          </p:spTgt>
                                        </p:tgtEl>
                                        <p:attrNameLst>
                                          <p:attrName>ppt_x</p:attrName>
                                        </p:attrNameLst>
                                      </p:cBhvr>
                                    </p:anim>
                                    <p:set>
                                      <p:cBhvr>
                                        <p:cTn id="12" dur="770" fill="hold"/>
                                        <p:tgtEl>
                                          <p:spTgt spid="243715">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243715">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A4A75C7-D880-490A-811F-EDFD4DD2E397}" type="slidenum">
              <a:rPr lang="ar-SA" b="0"/>
              <a:pPr eaLnBrk="1" hangingPunct="1"/>
              <a:t>255</a:t>
            </a:fld>
            <a:endParaRPr lang="en-US" b="0"/>
          </a:p>
        </p:txBody>
      </p:sp>
      <p:sp>
        <p:nvSpPr>
          <p:cNvPr id="259075" name="Rectangle 2"/>
          <p:cNvSpPr>
            <a:spLocks noGrp="1" noChangeArrowheads="1"/>
          </p:cNvSpPr>
          <p:nvPr>
            <p:ph type="title"/>
          </p:nvPr>
        </p:nvSpPr>
        <p:spPr/>
        <p:txBody>
          <a:bodyPr/>
          <a:lstStyle/>
          <a:p>
            <a:pPr eaLnBrk="1" hangingPunct="1"/>
            <a:r>
              <a:rPr lang="fa-IR" altLang="zh-CN" b="1" smtClean="0"/>
              <a:t>هدف کلی</a:t>
            </a:r>
            <a:endParaRPr lang="en-US" b="1" smtClean="0"/>
          </a:p>
        </p:txBody>
      </p:sp>
      <p:sp>
        <p:nvSpPr>
          <p:cNvPr id="244739" name="Rectangle 3"/>
          <p:cNvSpPr>
            <a:spLocks noGrp="1" noChangeArrowheads="1"/>
          </p:cNvSpPr>
          <p:nvPr>
            <p:ph type="body" idx="1"/>
          </p:nvPr>
        </p:nvSpPr>
        <p:spPr/>
        <p:txBody>
          <a:bodyPr/>
          <a:lstStyle/>
          <a:p>
            <a:pPr algn="ctr" eaLnBrk="1" hangingPunct="1">
              <a:lnSpc>
                <a:spcPct val="200000"/>
              </a:lnSpc>
              <a:buFontTx/>
              <a:buNone/>
            </a:pPr>
            <a:r>
              <a:rPr lang="fa-IR" altLang="zh-CN" smtClean="0"/>
              <a:t>دانشجو در این فصل با انواع تحقیقات بازاریابی و شیوه های جمع آوری داده ها آشنا می شود.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fade">
                                      <p:cBhvr>
                                        <p:cTn id="7" dur="800" decel="100000"/>
                                        <p:tgtEl>
                                          <p:spTgt spid="244739">
                                            <p:txEl>
                                              <p:pRg st="0" end="0"/>
                                            </p:txEl>
                                          </p:spTgt>
                                        </p:tgtEl>
                                      </p:cBhvr>
                                    </p:animEffect>
                                    <p:anim calcmode="lin" valueType="num">
                                      <p:cBhvr>
                                        <p:cTn id="8" dur="800" decel="100000" fill="hold"/>
                                        <p:tgtEl>
                                          <p:spTgt spid="24473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4473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4473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473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4739">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B8B618A-DE34-4059-A872-EA263947DA61}" type="slidenum">
              <a:rPr lang="ar-SA" b="0"/>
              <a:pPr eaLnBrk="1" hangingPunct="1"/>
              <a:t>256</a:t>
            </a:fld>
            <a:endParaRPr lang="en-US" b="0"/>
          </a:p>
        </p:txBody>
      </p:sp>
      <p:sp>
        <p:nvSpPr>
          <p:cNvPr id="245762" name="Rectangle 2"/>
          <p:cNvSpPr>
            <a:spLocks noGrp="1" noChangeArrowheads="1"/>
          </p:cNvSpPr>
          <p:nvPr>
            <p:ph type="title"/>
          </p:nvPr>
        </p:nvSpPr>
        <p:spPr/>
        <p:txBody>
          <a:bodyPr/>
          <a:lstStyle/>
          <a:p>
            <a:pPr eaLnBrk="1" hangingPunct="1"/>
            <a:r>
              <a:rPr lang="fa-IR" altLang="zh-CN" b="1" smtClean="0"/>
              <a:t>هدفهای رفتاری</a:t>
            </a:r>
            <a:endParaRPr lang="en-US" b="1" smtClean="0"/>
          </a:p>
        </p:txBody>
      </p:sp>
      <p:sp>
        <p:nvSpPr>
          <p:cNvPr id="245763"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دانشجو پس از مطالعه این فصل بتواند:</a:t>
            </a:r>
          </a:p>
          <a:p>
            <a:pPr eaLnBrk="1" hangingPunct="1">
              <a:buFontTx/>
              <a:buNone/>
            </a:pPr>
            <a:endParaRPr lang="fa-IR" altLang="zh-CN" smtClean="0">
              <a:solidFill>
                <a:srgbClr val="CC3300"/>
              </a:solidFill>
            </a:endParaRPr>
          </a:p>
          <a:p>
            <a:pPr eaLnBrk="1" hangingPunct="1">
              <a:buFontTx/>
              <a:buAutoNum type="arabicPeriod"/>
            </a:pPr>
            <a:r>
              <a:rPr lang="fa-IR" altLang="zh-CN" smtClean="0"/>
              <a:t>لزوم تحقیقات در بازاریابی امروزی را شرح دهد.</a:t>
            </a:r>
          </a:p>
          <a:p>
            <a:pPr eaLnBrk="1" hangingPunct="1">
              <a:buFontTx/>
              <a:buAutoNum type="arabicPeriod"/>
            </a:pPr>
            <a:r>
              <a:rPr lang="fa-IR" altLang="zh-CN" smtClean="0"/>
              <a:t>نقش تحقیقات در فرایند تصمیم گیری مدیران را توضیح دهد.</a:t>
            </a:r>
          </a:p>
          <a:p>
            <a:pPr eaLnBrk="1" hangingPunct="1">
              <a:buFontTx/>
              <a:buAutoNum type="arabicPeriod"/>
            </a:pPr>
            <a:r>
              <a:rPr lang="fa-IR" altLang="zh-CN" smtClean="0"/>
              <a:t>تحقیقات بازاریابی را به وضوح تعریف نماید.</a:t>
            </a:r>
          </a:p>
          <a:p>
            <a:pPr eaLnBrk="1" hangingPunct="1">
              <a:buFontTx/>
              <a:buAutoNum type="arabicPeriod"/>
            </a:pPr>
            <a:r>
              <a:rPr lang="fa-IR" altLang="zh-CN" smtClean="0"/>
              <a:t>فرایند کامل یک تحقیق بازاریابی را با رسم شکل تشریح‌نماید.</a:t>
            </a:r>
          </a:p>
          <a:p>
            <a:pPr eaLnBrk="1" hangingPunct="1">
              <a:buFontTx/>
              <a:buAutoNum type="arabicPeriod"/>
            </a:pPr>
            <a:r>
              <a:rPr lang="fa-IR" altLang="zh-CN" smtClean="0"/>
              <a:t>هفت </a:t>
            </a:r>
            <a:r>
              <a:rPr lang="en-US" altLang="zh-CN" sz="2400" smtClean="0">
                <a:ea typeface="SimSun" pitchFamily="2" charset="-122"/>
              </a:rPr>
              <a:t>C</a:t>
            </a:r>
            <a:r>
              <a:rPr lang="fa-IR" altLang="zh-CN" sz="2400" smtClean="0"/>
              <a:t> </a:t>
            </a:r>
            <a:r>
              <a:rPr lang="fa-IR" altLang="zh-CN" smtClean="0"/>
              <a:t>لاتین رابط بین مدیر و محقق را بیان نماید.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5762"/>
                                        </p:tgtEl>
                                        <p:attrNameLst>
                                          <p:attrName>style.visibility</p:attrName>
                                        </p:attrNameLst>
                                      </p:cBhvr>
                                      <p:to>
                                        <p:strVal val="visible"/>
                                      </p:to>
                                    </p:set>
                                    <p:anim calcmode="lin" valueType="num">
                                      <p:cBhvr>
                                        <p:cTn id="7" dur="500" fill="hold"/>
                                        <p:tgtEl>
                                          <p:spTgt spid="245762"/>
                                        </p:tgtEl>
                                        <p:attrNameLst>
                                          <p:attrName>ppt_w</p:attrName>
                                        </p:attrNameLst>
                                      </p:cBhvr>
                                      <p:tavLst>
                                        <p:tav tm="0">
                                          <p:val>
                                            <p:fltVal val="0"/>
                                          </p:val>
                                        </p:tav>
                                        <p:tav tm="100000">
                                          <p:val>
                                            <p:strVal val="#ppt_w"/>
                                          </p:val>
                                        </p:tav>
                                      </p:tavLst>
                                    </p:anim>
                                    <p:anim calcmode="lin" valueType="num">
                                      <p:cBhvr>
                                        <p:cTn id="8" dur="500" fill="hold"/>
                                        <p:tgtEl>
                                          <p:spTgt spid="2457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763">
                                            <p:txEl>
                                              <p:pRg st="0" end="0"/>
                                            </p:txEl>
                                          </p:spTgt>
                                        </p:tgtEl>
                                        <p:attrNameLst>
                                          <p:attrName>style.visibility</p:attrName>
                                        </p:attrNameLst>
                                      </p:cBhvr>
                                      <p:to>
                                        <p:strVal val="visible"/>
                                      </p:to>
                                    </p:set>
                                    <p:anim calcmode="lin" valueType="num">
                                      <p:cBhvr>
                                        <p:cTn id="13" dur="500" fill="hold"/>
                                        <p:tgtEl>
                                          <p:spTgt spid="2457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457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763">
                                            <p:txEl>
                                              <p:pRg st="2" end="2"/>
                                            </p:txEl>
                                          </p:spTgt>
                                        </p:tgtEl>
                                        <p:attrNameLst>
                                          <p:attrName>style.visibility</p:attrName>
                                        </p:attrNameLst>
                                      </p:cBhvr>
                                      <p:to>
                                        <p:strVal val="visible"/>
                                      </p:to>
                                    </p:set>
                                    <p:anim calcmode="lin" valueType="num">
                                      <p:cBhvr>
                                        <p:cTn id="19" dur="500" fill="hold"/>
                                        <p:tgtEl>
                                          <p:spTgt spid="24576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457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5763">
                                            <p:txEl>
                                              <p:pRg st="3" end="3"/>
                                            </p:txEl>
                                          </p:spTgt>
                                        </p:tgtEl>
                                        <p:attrNameLst>
                                          <p:attrName>style.visibility</p:attrName>
                                        </p:attrNameLst>
                                      </p:cBhvr>
                                      <p:to>
                                        <p:strVal val="visible"/>
                                      </p:to>
                                    </p:set>
                                    <p:anim calcmode="lin" valueType="num">
                                      <p:cBhvr>
                                        <p:cTn id="25" dur="500" fill="hold"/>
                                        <p:tgtEl>
                                          <p:spTgt spid="24576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4576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45763">
                                            <p:txEl>
                                              <p:pRg st="4" end="4"/>
                                            </p:txEl>
                                          </p:spTgt>
                                        </p:tgtEl>
                                        <p:attrNameLst>
                                          <p:attrName>style.visibility</p:attrName>
                                        </p:attrNameLst>
                                      </p:cBhvr>
                                      <p:to>
                                        <p:strVal val="visible"/>
                                      </p:to>
                                    </p:set>
                                    <p:anim calcmode="lin" valueType="num">
                                      <p:cBhvr>
                                        <p:cTn id="31" dur="500" fill="hold"/>
                                        <p:tgtEl>
                                          <p:spTgt spid="24576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4576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45763">
                                            <p:txEl>
                                              <p:pRg st="5" end="5"/>
                                            </p:txEl>
                                          </p:spTgt>
                                        </p:tgtEl>
                                        <p:attrNameLst>
                                          <p:attrName>style.visibility</p:attrName>
                                        </p:attrNameLst>
                                      </p:cBhvr>
                                      <p:to>
                                        <p:strVal val="visible"/>
                                      </p:to>
                                    </p:set>
                                    <p:anim calcmode="lin" valueType="num">
                                      <p:cBhvr>
                                        <p:cTn id="37" dur="500" fill="hold"/>
                                        <p:tgtEl>
                                          <p:spTgt spid="24576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4576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45763">
                                            <p:txEl>
                                              <p:pRg st="6" end="6"/>
                                            </p:txEl>
                                          </p:spTgt>
                                        </p:tgtEl>
                                        <p:attrNameLst>
                                          <p:attrName>style.visibility</p:attrName>
                                        </p:attrNameLst>
                                      </p:cBhvr>
                                      <p:to>
                                        <p:strVal val="visible"/>
                                      </p:to>
                                    </p:set>
                                    <p:anim calcmode="lin" valueType="num">
                                      <p:cBhvr>
                                        <p:cTn id="43" dur="500" fill="hold"/>
                                        <p:tgtEl>
                                          <p:spTgt spid="24576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4576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build="p"/>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6C141A7-4E75-4768-81A6-DB75ED8EB2BD}" type="slidenum">
              <a:rPr lang="ar-SA" b="0"/>
              <a:pPr eaLnBrk="1" hangingPunct="1"/>
              <a:t>257</a:t>
            </a:fld>
            <a:endParaRPr lang="en-US" b="0"/>
          </a:p>
        </p:txBody>
      </p:sp>
      <p:sp>
        <p:nvSpPr>
          <p:cNvPr id="261123" name="Rectangle 2"/>
          <p:cNvSpPr>
            <a:spLocks noGrp="1" noChangeArrowheads="1"/>
          </p:cNvSpPr>
          <p:nvPr>
            <p:ph type="title"/>
          </p:nvPr>
        </p:nvSpPr>
        <p:spPr/>
        <p:txBody>
          <a:bodyPr/>
          <a:lstStyle/>
          <a:p>
            <a:pPr eaLnBrk="1" hangingPunct="1"/>
            <a:endParaRPr lang="fa-IR" smtClean="0"/>
          </a:p>
        </p:txBody>
      </p:sp>
      <p:sp>
        <p:nvSpPr>
          <p:cNvPr id="248835" name="Rectangle 3"/>
          <p:cNvSpPr>
            <a:spLocks noGrp="1" noChangeArrowheads="1"/>
          </p:cNvSpPr>
          <p:nvPr>
            <p:ph type="body" idx="1"/>
          </p:nvPr>
        </p:nvSpPr>
        <p:spPr/>
        <p:txBody>
          <a:bodyPr/>
          <a:lstStyle/>
          <a:p>
            <a:pPr eaLnBrk="1" hangingPunct="1">
              <a:lnSpc>
                <a:spcPct val="200000"/>
              </a:lnSpc>
              <a:buFontTx/>
              <a:buNone/>
            </a:pPr>
            <a:r>
              <a:rPr lang="fa-IR" altLang="zh-CN" smtClean="0"/>
              <a:t>امروزه به منظور بررسی نقش تحقیقات بازار در تصمیم گیری های مدیران از مدل شش مرحله ای های به نام مدل </a:t>
            </a:r>
            <a:r>
              <a:rPr lang="en-US" altLang="zh-CN" sz="2400" smtClean="0">
                <a:ea typeface="SimSun" pitchFamily="2" charset="-122"/>
              </a:rPr>
              <a:t>DECIDE</a:t>
            </a:r>
            <a:r>
              <a:rPr lang="fa-IR" altLang="zh-CN" sz="2400" smtClean="0">
                <a:ea typeface="SimSun" pitchFamily="2" charset="-122"/>
              </a:rPr>
              <a:t> </a:t>
            </a:r>
            <a:r>
              <a:rPr lang="fa-IR" altLang="zh-CN" smtClean="0"/>
              <a:t>همانند ترتیب زیر استفاده می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Scale>
                                      <p:cBhvr>
                                        <p:cTn id="7" dur="1000" decel="50000" fill="hold">
                                          <p:stCondLst>
                                            <p:cond delay="0"/>
                                          </p:stCondLst>
                                        </p:cTn>
                                        <p:tgtEl>
                                          <p:spTgt spid="2488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8835">
                                            <p:txEl>
                                              <p:pRg st="0" end="0"/>
                                            </p:txEl>
                                          </p:spTgt>
                                        </p:tgtEl>
                                        <p:attrNameLst>
                                          <p:attrName>ppt_x</p:attrName>
                                          <p:attrName>ppt_y</p:attrName>
                                        </p:attrNameLst>
                                      </p:cBhvr>
                                    </p:animMotion>
                                    <p:animEffect transition="in" filter="fade">
                                      <p:cBhvr>
                                        <p:cTn id="9" dur="1000"/>
                                        <p:tgtEl>
                                          <p:spTgt spid="2488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26FF2E3-B078-434F-A790-C536E25123E3}" type="slidenum">
              <a:rPr lang="ar-SA" b="0"/>
              <a:pPr eaLnBrk="1" hangingPunct="1"/>
              <a:t>258</a:t>
            </a:fld>
            <a:endParaRPr lang="en-US" b="0"/>
          </a:p>
        </p:txBody>
      </p:sp>
      <p:sp>
        <p:nvSpPr>
          <p:cNvPr id="249858" name="Rectangle 2"/>
          <p:cNvSpPr>
            <a:spLocks noGrp="1" noChangeArrowheads="1"/>
          </p:cNvSpPr>
          <p:nvPr>
            <p:ph type="title"/>
          </p:nvPr>
        </p:nvSpPr>
        <p:spPr/>
        <p:txBody>
          <a:bodyPr/>
          <a:lstStyle/>
          <a:p>
            <a:pPr eaLnBrk="1" hangingPunct="1"/>
            <a:r>
              <a:rPr lang="fa-IR" altLang="zh-CN" smtClean="0"/>
              <a:t>مدل شش مرحله ای های</a:t>
            </a:r>
            <a:endParaRPr lang="en-US" smtClean="0"/>
          </a:p>
        </p:txBody>
      </p:sp>
      <p:sp>
        <p:nvSpPr>
          <p:cNvPr id="249859" name="Rectangle 3"/>
          <p:cNvSpPr>
            <a:spLocks noGrp="1" noChangeArrowheads="1"/>
          </p:cNvSpPr>
          <p:nvPr>
            <p:ph type="body" idx="1"/>
          </p:nvPr>
        </p:nvSpPr>
        <p:spPr/>
        <p:txBody>
          <a:bodyPr/>
          <a:lstStyle/>
          <a:p>
            <a:pPr eaLnBrk="1" hangingPunct="1">
              <a:lnSpc>
                <a:spcPct val="130000"/>
              </a:lnSpc>
              <a:buFontTx/>
              <a:buAutoNum type="arabicPeriod"/>
            </a:pPr>
            <a:r>
              <a:rPr lang="fa-IR" altLang="zh-CN" smtClean="0"/>
              <a:t>تعریف مسئله یا فرصت (</a:t>
            </a:r>
            <a:r>
              <a:rPr lang="en-US" altLang="zh-CN" sz="2400" smtClean="0">
                <a:ea typeface="SimSun" pitchFamily="2" charset="-122"/>
              </a:rPr>
              <a:t>Definition …</a:t>
            </a:r>
            <a:r>
              <a:rPr lang="fa-IR" altLang="zh-CN" smtClean="0"/>
              <a:t>)</a:t>
            </a:r>
          </a:p>
          <a:p>
            <a:pPr eaLnBrk="1" hangingPunct="1">
              <a:lnSpc>
                <a:spcPct val="130000"/>
              </a:lnSpc>
              <a:buFontTx/>
              <a:buAutoNum type="arabicPeriod"/>
            </a:pPr>
            <a:r>
              <a:rPr lang="fa-IR" altLang="zh-CN" smtClean="0"/>
              <a:t>تعیین عوامل قابل کنترل و غیر قابل کنترل (</a:t>
            </a:r>
            <a:r>
              <a:rPr lang="en-US" altLang="zh-CN" sz="2400" smtClean="0">
                <a:ea typeface="SimSun" pitchFamily="2" charset="-122"/>
              </a:rPr>
              <a:t>Election…</a:t>
            </a:r>
            <a:r>
              <a:rPr lang="fa-IR" altLang="zh-CN" smtClean="0"/>
              <a:t>)</a:t>
            </a:r>
          </a:p>
          <a:p>
            <a:pPr eaLnBrk="1" hangingPunct="1">
              <a:lnSpc>
                <a:spcPct val="130000"/>
              </a:lnSpc>
              <a:buFontTx/>
              <a:buAutoNum type="arabicPeriod"/>
            </a:pPr>
            <a:r>
              <a:rPr lang="fa-IR" altLang="zh-CN" smtClean="0"/>
              <a:t>جمع آوری اطلاعات مربوطه (</a:t>
            </a:r>
            <a:r>
              <a:rPr lang="en-US" altLang="zh-CN" sz="2400" smtClean="0">
                <a:ea typeface="SimSun" pitchFamily="2" charset="-122"/>
              </a:rPr>
              <a:t>collection</a:t>
            </a:r>
            <a:r>
              <a:rPr lang="fa-IR" altLang="zh-CN" smtClean="0"/>
              <a:t>)</a:t>
            </a:r>
          </a:p>
          <a:p>
            <a:pPr eaLnBrk="1" hangingPunct="1">
              <a:lnSpc>
                <a:spcPct val="130000"/>
              </a:lnSpc>
              <a:buFontTx/>
              <a:buAutoNum type="arabicPeriod"/>
            </a:pPr>
            <a:r>
              <a:rPr lang="fa-IR" altLang="zh-CN" smtClean="0"/>
              <a:t>مشخص کردن بهتر گزینه (</a:t>
            </a:r>
            <a:r>
              <a:rPr lang="en-US" altLang="zh-CN" sz="2400" smtClean="0">
                <a:ea typeface="SimSun" pitchFamily="2" charset="-122"/>
              </a:rPr>
              <a:t>Identification</a:t>
            </a:r>
            <a:r>
              <a:rPr lang="fa-IR" altLang="zh-CN" smtClean="0"/>
              <a:t>)</a:t>
            </a:r>
          </a:p>
          <a:p>
            <a:pPr eaLnBrk="1" hangingPunct="1">
              <a:lnSpc>
                <a:spcPct val="130000"/>
              </a:lnSpc>
              <a:buFontTx/>
              <a:buAutoNum type="arabicPeriod"/>
            </a:pPr>
            <a:r>
              <a:rPr lang="fa-IR" altLang="zh-CN" smtClean="0"/>
              <a:t>توسعه و اجرای طرح بازاریابی (</a:t>
            </a:r>
            <a:r>
              <a:rPr lang="en-US" altLang="zh-CN" sz="2400" smtClean="0">
                <a:ea typeface="SimSun" pitchFamily="2" charset="-122"/>
              </a:rPr>
              <a:t>Development…</a:t>
            </a:r>
            <a:r>
              <a:rPr lang="fa-IR" altLang="zh-CN" smtClean="0"/>
              <a:t>)</a:t>
            </a:r>
          </a:p>
          <a:p>
            <a:pPr eaLnBrk="1" hangingPunct="1">
              <a:lnSpc>
                <a:spcPct val="130000"/>
              </a:lnSpc>
              <a:buFontTx/>
              <a:buAutoNum type="arabicPeriod"/>
            </a:pPr>
            <a:r>
              <a:rPr lang="fa-IR" altLang="zh-CN" smtClean="0"/>
              <a:t>ارزیابی تصمیم و فرآیند تصمیم گیری (</a:t>
            </a:r>
            <a:r>
              <a:rPr lang="en-US" altLang="zh-CN" sz="2400" smtClean="0">
                <a:ea typeface="SimSun" pitchFamily="2" charset="-122"/>
              </a:rPr>
              <a:t>Evaluation…</a:t>
            </a:r>
            <a:r>
              <a:rPr lang="fa-IR" altLang="zh-CN" smtClean="0"/>
              <a:t>)</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fade">
                                      <p:cBhvr>
                                        <p:cTn id="7" dur="2000"/>
                                        <p:tgtEl>
                                          <p:spTgt spid="249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9859">
                                            <p:txEl>
                                              <p:pRg st="0" end="0"/>
                                            </p:txEl>
                                          </p:spTgt>
                                        </p:tgtEl>
                                        <p:attrNameLst>
                                          <p:attrName>style.visibility</p:attrName>
                                        </p:attrNameLst>
                                      </p:cBhvr>
                                      <p:to>
                                        <p:strVal val="visible"/>
                                      </p:to>
                                    </p:set>
                                    <p:animEffect transition="in" filter="fade">
                                      <p:cBhvr>
                                        <p:cTn id="12" dur="2000"/>
                                        <p:tgtEl>
                                          <p:spTgt spid="2498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9859">
                                            <p:txEl>
                                              <p:pRg st="1" end="1"/>
                                            </p:txEl>
                                          </p:spTgt>
                                        </p:tgtEl>
                                        <p:attrNameLst>
                                          <p:attrName>style.visibility</p:attrName>
                                        </p:attrNameLst>
                                      </p:cBhvr>
                                      <p:to>
                                        <p:strVal val="visible"/>
                                      </p:to>
                                    </p:set>
                                    <p:animEffect transition="in" filter="fade">
                                      <p:cBhvr>
                                        <p:cTn id="17" dur="2000"/>
                                        <p:tgtEl>
                                          <p:spTgt spid="2498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9859">
                                            <p:txEl>
                                              <p:pRg st="2" end="2"/>
                                            </p:txEl>
                                          </p:spTgt>
                                        </p:tgtEl>
                                        <p:attrNameLst>
                                          <p:attrName>style.visibility</p:attrName>
                                        </p:attrNameLst>
                                      </p:cBhvr>
                                      <p:to>
                                        <p:strVal val="visible"/>
                                      </p:to>
                                    </p:set>
                                    <p:animEffect transition="in" filter="fade">
                                      <p:cBhvr>
                                        <p:cTn id="22" dur="2000"/>
                                        <p:tgtEl>
                                          <p:spTgt spid="2498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9859">
                                            <p:txEl>
                                              <p:pRg st="3" end="3"/>
                                            </p:txEl>
                                          </p:spTgt>
                                        </p:tgtEl>
                                        <p:attrNameLst>
                                          <p:attrName>style.visibility</p:attrName>
                                        </p:attrNameLst>
                                      </p:cBhvr>
                                      <p:to>
                                        <p:strVal val="visible"/>
                                      </p:to>
                                    </p:set>
                                    <p:animEffect transition="in" filter="fade">
                                      <p:cBhvr>
                                        <p:cTn id="27" dur="2000"/>
                                        <p:tgtEl>
                                          <p:spTgt spid="2498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9859">
                                            <p:txEl>
                                              <p:pRg st="4" end="4"/>
                                            </p:txEl>
                                          </p:spTgt>
                                        </p:tgtEl>
                                        <p:attrNameLst>
                                          <p:attrName>style.visibility</p:attrName>
                                        </p:attrNameLst>
                                      </p:cBhvr>
                                      <p:to>
                                        <p:strVal val="visible"/>
                                      </p:to>
                                    </p:set>
                                    <p:animEffect transition="in" filter="fade">
                                      <p:cBhvr>
                                        <p:cTn id="32" dur="2000"/>
                                        <p:tgtEl>
                                          <p:spTgt spid="24985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9859">
                                            <p:txEl>
                                              <p:pRg st="5" end="5"/>
                                            </p:txEl>
                                          </p:spTgt>
                                        </p:tgtEl>
                                        <p:attrNameLst>
                                          <p:attrName>style.visibility</p:attrName>
                                        </p:attrNameLst>
                                      </p:cBhvr>
                                      <p:to>
                                        <p:strVal val="visible"/>
                                      </p:to>
                                    </p:set>
                                    <p:animEffect transition="in" filter="fade">
                                      <p:cBhvr>
                                        <p:cTn id="37" dur="2000"/>
                                        <p:tgtEl>
                                          <p:spTgt spid="249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P spid="249859" grpId="0" build="p"/>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CCF6265-7B96-4FE3-A1AF-409BEDDCC2B5}" type="slidenum">
              <a:rPr lang="ar-SA" b="0"/>
              <a:pPr eaLnBrk="1" hangingPunct="1"/>
              <a:t>259</a:t>
            </a:fld>
            <a:endParaRPr lang="en-US" b="0"/>
          </a:p>
        </p:txBody>
      </p:sp>
      <p:sp>
        <p:nvSpPr>
          <p:cNvPr id="263171" name="Rectangle 2"/>
          <p:cNvSpPr>
            <a:spLocks noGrp="1" noChangeArrowheads="1"/>
          </p:cNvSpPr>
          <p:nvPr>
            <p:ph type="title"/>
          </p:nvPr>
        </p:nvSpPr>
        <p:spPr/>
        <p:txBody>
          <a:bodyPr/>
          <a:lstStyle/>
          <a:p>
            <a:pPr eaLnBrk="1" hangingPunct="1"/>
            <a:r>
              <a:rPr lang="fa-IR" smtClean="0"/>
              <a:t>فرآيند تحقيقات بازاريابي</a:t>
            </a:r>
            <a:endParaRPr lang="en-US" smtClean="0"/>
          </a:p>
        </p:txBody>
      </p:sp>
      <p:sp>
        <p:nvSpPr>
          <p:cNvPr id="263172" name="Rectangle 3"/>
          <p:cNvSpPr>
            <a:spLocks noGrp="1" noChangeArrowheads="1"/>
          </p:cNvSpPr>
          <p:nvPr>
            <p:ph type="body" idx="1"/>
          </p:nvPr>
        </p:nvSpPr>
        <p:spPr/>
        <p:txBody>
          <a:bodyPr/>
          <a:lstStyle/>
          <a:p>
            <a:pPr eaLnBrk="1" hangingPunct="1">
              <a:buFontTx/>
              <a:buNone/>
            </a:pPr>
            <a:endParaRPr lang="fa-IR" smtClean="0"/>
          </a:p>
        </p:txBody>
      </p:sp>
      <p:pic>
        <p:nvPicPr>
          <p:cNvPr id="331780" name="Picture 4" descr="17"/>
          <p:cNvPicPr>
            <a:picLocks noChangeAspect="1" noChangeArrowheads="1"/>
          </p:cNvPicPr>
          <p:nvPr/>
        </p:nvPicPr>
        <p:blipFill>
          <a:blip r:embed="rId2">
            <a:clrChange>
              <a:clrFrom>
                <a:srgbClr val="FFFFFF"/>
              </a:clrFrom>
              <a:clrTo>
                <a:srgbClr val="FFFFFF">
                  <a:alpha val="0"/>
                </a:srgbClr>
              </a:clrTo>
            </a:clrChange>
            <a:lum bright="-36000" contrast="36000"/>
            <a:extLst>
              <a:ext uri="{28A0092B-C50C-407E-A947-70E740481C1C}">
                <a14:useLocalDpi xmlns:a14="http://schemas.microsoft.com/office/drawing/2010/main" val="0"/>
              </a:ext>
            </a:extLst>
          </a:blip>
          <a:srcRect/>
          <a:stretch>
            <a:fillRect/>
          </a:stretch>
        </p:blipFill>
        <p:spPr bwMode="auto">
          <a:xfrm>
            <a:off x="611188" y="2924175"/>
            <a:ext cx="76708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31780"/>
                                        </p:tgtEl>
                                        <p:attrNameLst>
                                          <p:attrName>style.visibility</p:attrName>
                                        </p:attrNameLst>
                                      </p:cBhvr>
                                      <p:to>
                                        <p:strVal val="visible"/>
                                      </p:to>
                                    </p:set>
                                    <p:anim calcmode="lin" valueType="num">
                                      <p:cBhvr>
                                        <p:cTn id="7" dur="500" fill="hold"/>
                                        <p:tgtEl>
                                          <p:spTgt spid="331780"/>
                                        </p:tgtEl>
                                        <p:attrNameLst>
                                          <p:attrName>ppt_w</p:attrName>
                                        </p:attrNameLst>
                                      </p:cBhvr>
                                      <p:tavLst>
                                        <p:tav tm="0">
                                          <p:val>
                                            <p:strVal val="#ppt_w*0.05"/>
                                          </p:val>
                                        </p:tav>
                                        <p:tav tm="100000">
                                          <p:val>
                                            <p:strVal val="#ppt_w"/>
                                          </p:val>
                                        </p:tav>
                                      </p:tavLst>
                                    </p:anim>
                                    <p:anim calcmode="lin" valueType="num">
                                      <p:cBhvr>
                                        <p:cTn id="8" dur="500" fill="hold"/>
                                        <p:tgtEl>
                                          <p:spTgt spid="331780"/>
                                        </p:tgtEl>
                                        <p:attrNameLst>
                                          <p:attrName>ppt_h</p:attrName>
                                        </p:attrNameLst>
                                      </p:cBhvr>
                                      <p:tavLst>
                                        <p:tav tm="0">
                                          <p:val>
                                            <p:strVal val="#ppt_h"/>
                                          </p:val>
                                        </p:tav>
                                        <p:tav tm="100000">
                                          <p:val>
                                            <p:strVal val="#ppt_h"/>
                                          </p:val>
                                        </p:tav>
                                      </p:tavLst>
                                    </p:anim>
                                    <p:anim calcmode="lin" valueType="num">
                                      <p:cBhvr>
                                        <p:cTn id="9" dur="500" fill="hold"/>
                                        <p:tgtEl>
                                          <p:spTgt spid="331780"/>
                                        </p:tgtEl>
                                        <p:attrNameLst>
                                          <p:attrName>ppt_x</p:attrName>
                                        </p:attrNameLst>
                                      </p:cBhvr>
                                      <p:tavLst>
                                        <p:tav tm="0">
                                          <p:val>
                                            <p:strVal val="#ppt_x-.2"/>
                                          </p:val>
                                        </p:tav>
                                        <p:tav tm="100000">
                                          <p:val>
                                            <p:strVal val="#ppt_x"/>
                                          </p:val>
                                        </p:tav>
                                      </p:tavLst>
                                    </p:anim>
                                    <p:anim calcmode="lin" valueType="num">
                                      <p:cBhvr>
                                        <p:cTn id="10" dur="500" fill="hold"/>
                                        <p:tgtEl>
                                          <p:spTgt spid="331780"/>
                                        </p:tgtEl>
                                        <p:attrNameLst>
                                          <p:attrName>ppt_y</p:attrName>
                                        </p:attrNameLst>
                                      </p:cBhvr>
                                      <p:tavLst>
                                        <p:tav tm="0">
                                          <p:val>
                                            <p:strVal val="#ppt_y"/>
                                          </p:val>
                                        </p:tav>
                                        <p:tav tm="100000">
                                          <p:val>
                                            <p:strVal val="#ppt_y"/>
                                          </p:val>
                                        </p:tav>
                                      </p:tavLst>
                                    </p:anim>
                                    <p:animEffect transition="in" filter="fade">
                                      <p:cBhvr>
                                        <p:cTn id="11" dur="500"/>
                                        <p:tgtEl>
                                          <p:spTgt spid="33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9C01558-8310-4EA1-96FF-87122DF2A810}" type="slidenum">
              <a:rPr lang="ar-SA" b="0"/>
              <a:pPr eaLnBrk="1" hangingPunct="1"/>
              <a:t>26</a:t>
            </a:fld>
            <a:endParaRPr lang="en-US" b="0"/>
          </a:p>
        </p:txBody>
      </p:sp>
      <p:sp>
        <p:nvSpPr>
          <p:cNvPr id="24579" name="Rectangle 2"/>
          <p:cNvSpPr>
            <a:spLocks noGrp="1" noChangeArrowheads="1"/>
          </p:cNvSpPr>
          <p:nvPr>
            <p:ph type="title"/>
          </p:nvPr>
        </p:nvSpPr>
        <p:spPr/>
        <p:txBody>
          <a:bodyPr/>
          <a:lstStyle/>
          <a:p>
            <a:pPr eaLnBrk="1" hangingPunct="1"/>
            <a:r>
              <a:rPr lang="fa-IR" altLang="zh-CN" sz="2800" b="1" smtClean="0"/>
              <a:t>بازاریابی توسعه ای </a:t>
            </a:r>
            <a:r>
              <a:rPr lang="fa-IR" altLang="zh-CN" sz="2000" b="1" smtClean="0"/>
              <a:t>( آشکار کردنی)(پرورشی</a:t>
            </a:r>
            <a:r>
              <a:rPr lang="fa-IR" altLang="zh-CN" sz="2000" smtClean="0"/>
              <a:t>)</a:t>
            </a:r>
            <a:endParaRPr lang="en-US" sz="2000" smtClean="0"/>
          </a:p>
        </p:txBody>
      </p:sp>
      <p:sp>
        <p:nvSpPr>
          <p:cNvPr id="22531" name="Rectangle 3"/>
          <p:cNvSpPr>
            <a:spLocks noGrp="1" noChangeArrowheads="1"/>
          </p:cNvSpPr>
          <p:nvPr>
            <p:ph type="body" idx="1"/>
          </p:nvPr>
        </p:nvSpPr>
        <p:spPr/>
        <p:txBody>
          <a:bodyPr/>
          <a:lstStyle/>
          <a:p>
            <a:pPr eaLnBrk="1" hangingPunct="1">
              <a:lnSpc>
                <a:spcPct val="200000"/>
              </a:lnSpc>
              <a:buFontTx/>
              <a:buNone/>
            </a:pPr>
            <a:r>
              <a:rPr lang="fa-IR" altLang="zh-CN" smtClean="0"/>
              <a:t>این نوع بازاریابی به منظور پاسخگوئی به تقاضای نهان یا پنهان مصرف کننده بالقوه،به کار گرفته می شود. تقاضای پنهان حالتی از تقاضا است که کالا یا خدمتی مورد نیاز عده زیادی از مردم است.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800" decel="100000"/>
                                        <p:tgtEl>
                                          <p:spTgt spid="22531">
                                            <p:txEl>
                                              <p:pRg st="0" end="0"/>
                                            </p:txEl>
                                          </p:spTgt>
                                        </p:tgtEl>
                                      </p:cBhvr>
                                    </p:animEffect>
                                    <p:anim calcmode="lin" valueType="num">
                                      <p:cBhvr>
                                        <p:cTn id="8" dur="800" decel="100000" fill="hold"/>
                                        <p:tgtEl>
                                          <p:spTgt spid="2253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53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53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1">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37DBC8E-63E5-435B-B1CE-BF40357309D4}" type="slidenum">
              <a:rPr lang="ar-SA" b="0"/>
              <a:pPr eaLnBrk="1" hangingPunct="1"/>
              <a:t>260</a:t>
            </a:fld>
            <a:endParaRPr lang="en-US" b="0"/>
          </a:p>
        </p:txBody>
      </p:sp>
      <p:sp>
        <p:nvSpPr>
          <p:cNvPr id="264195" name="Rectangle 2"/>
          <p:cNvSpPr>
            <a:spLocks noGrp="1" noChangeArrowheads="1"/>
          </p:cNvSpPr>
          <p:nvPr>
            <p:ph type="title"/>
          </p:nvPr>
        </p:nvSpPr>
        <p:spPr/>
        <p:txBody>
          <a:bodyPr/>
          <a:lstStyle/>
          <a:p>
            <a:pPr eaLnBrk="1" hangingPunct="1"/>
            <a:r>
              <a:rPr lang="fa-IR" altLang="zh-CN" b="1" smtClean="0"/>
              <a:t>تحقیقات بازاریابی</a:t>
            </a:r>
            <a:endParaRPr lang="en-US" b="1" smtClean="0"/>
          </a:p>
        </p:txBody>
      </p:sp>
      <p:sp>
        <p:nvSpPr>
          <p:cNvPr id="250883" name="Rectangle 3"/>
          <p:cNvSpPr>
            <a:spLocks noGrp="1" noChangeArrowheads="1"/>
          </p:cNvSpPr>
          <p:nvPr>
            <p:ph type="body" idx="1"/>
          </p:nvPr>
        </p:nvSpPr>
        <p:spPr/>
        <p:txBody>
          <a:bodyPr/>
          <a:lstStyle/>
          <a:p>
            <a:pPr eaLnBrk="1" hangingPunct="1">
              <a:lnSpc>
                <a:spcPct val="200000"/>
              </a:lnSpc>
              <a:buFontTx/>
              <a:buNone/>
            </a:pPr>
            <a:r>
              <a:rPr lang="fa-IR" altLang="zh-CN" smtClean="0"/>
              <a:t>روشی است عینی و سیستماتیک به منظور توسعه و ایجاد (جمع آوری، طبقه بندی و تجزیه و تحلیل ) اطلاعات برای فرآیند تصمیم گیری مدیران بازاریابی.</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 calcmode="lin" valueType="num">
                                      <p:cBhvr>
                                        <p:cTn id="7" dur="500" fill="hold"/>
                                        <p:tgtEl>
                                          <p:spTgt spid="25088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5088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5088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5088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508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p:bld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FB0E9AF-0D3A-4BFA-AE9F-202363547849}" type="slidenum">
              <a:rPr lang="ar-SA" b="0"/>
              <a:pPr eaLnBrk="1" hangingPunct="1"/>
              <a:t>261</a:t>
            </a:fld>
            <a:endParaRPr lang="en-US" b="0"/>
          </a:p>
        </p:txBody>
      </p:sp>
      <p:sp>
        <p:nvSpPr>
          <p:cNvPr id="305154" name="Rectangle 2"/>
          <p:cNvSpPr>
            <a:spLocks noGrp="1" noChangeArrowheads="1"/>
          </p:cNvSpPr>
          <p:nvPr>
            <p:ph type="title"/>
          </p:nvPr>
        </p:nvSpPr>
        <p:spPr/>
        <p:txBody>
          <a:bodyPr/>
          <a:lstStyle/>
          <a:p>
            <a:pPr eaLnBrk="1" hangingPunct="1"/>
            <a:r>
              <a:rPr lang="fa-IR" smtClean="0"/>
              <a:t>مراحل تحقيقات بازاريابي</a:t>
            </a:r>
            <a:endParaRPr lang="en-US" smtClean="0"/>
          </a:p>
        </p:txBody>
      </p:sp>
      <p:sp>
        <p:nvSpPr>
          <p:cNvPr id="265220" name="Rectangle 3"/>
          <p:cNvSpPr>
            <a:spLocks noGrp="1" noChangeArrowheads="1"/>
          </p:cNvSpPr>
          <p:nvPr>
            <p:ph type="body" idx="1"/>
          </p:nvPr>
        </p:nvSpPr>
        <p:spPr/>
        <p:txBody>
          <a:bodyPr/>
          <a:lstStyle/>
          <a:p>
            <a:pPr eaLnBrk="1" hangingPunct="1">
              <a:buFontTx/>
              <a:buNone/>
            </a:pPr>
            <a:endParaRPr lang="en-US" smtClean="0"/>
          </a:p>
        </p:txBody>
      </p:sp>
      <p:pic>
        <p:nvPicPr>
          <p:cNvPr id="305156" name="Picture 4" descr="18"/>
          <p:cNvPicPr>
            <a:picLocks noChangeAspect="1" noChangeArrowheads="1"/>
          </p:cNvPicPr>
          <p:nvPr/>
        </p:nvPicPr>
        <p:blipFill>
          <a:blip r:embed="rId2">
            <a:clrChange>
              <a:clrFrom>
                <a:srgbClr val="FFFFFF"/>
              </a:clrFrom>
              <a:clrTo>
                <a:srgbClr val="FFFFFF">
                  <a:alpha val="0"/>
                </a:srgbClr>
              </a:clrTo>
            </a:clrChange>
            <a:lum bright="-60000" contrast="-54000"/>
            <a:extLst>
              <a:ext uri="{28A0092B-C50C-407E-A947-70E740481C1C}">
                <a14:useLocalDpi xmlns:a14="http://schemas.microsoft.com/office/drawing/2010/main" val="0"/>
              </a:ext>
            </a:extLst>
          </a:blip>
          <a:srcRect/>
          <a:stretch>
            <a:fillRect/>
          </a:stretch>
        </p:blipFill>
        <p:spPr bwMode="auto">
          <a:xfrm>
            <a:off x="2360613" y="1628775"/>
            <a:ext cx="3716337"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5154"/>
                                        </p:tgtEl>
                                        <p:attrNameLst>
                                          <p:attrName>style.visibility</p:attrName>
                                        </p:attrNameLst>
                                      </p:cBhvr>
                                      <p:to>
                                        <p:strVal val="visible"/>
                                      </p:to>
                                    </p:set>
                                    <p:anim calcmode="lin" valueType="num">
                                      <p:cBhvr>
                                        <p:cTn id="7" dur="500" fill="hold"/>
                                        <p:tgtEl>
                                          <p:spTgt spid="305154"/>
                                        </p:tgtEl>
                                        <p:attrNameLst>
                                          <p:attrName>ppt_w</p:attrName>
                                        </p:attrNameLst>
                                      </p:cBhvr>
                                      <p:tavLst>
                                        <p:tav tm="0">
                                          <p:val>
                                            <p:fltVal val="0"/>
                                          </p:val>
                                        </p:tav>
                                        <p:tav tm="100000">
                                          <p:val>
                                            <p:strVal val="#ppt_w"/>
                                          </p:val>
                                        </p:tav>
                                      </p:tavLst>
                                    </p:anim>
                                    <p:anim calcmode="lin" valueType="num">
                                      <p:cBhvr>
                                        <p:cTn id="8" dur="500" fill="hold"/>
                                        <p:tgtEl>
                                          <p:spTgt spid="305154"/>
                                        </p:tgtEl>
                                        <p:attrNameLst>
                                          <p:attrName>ppt_h</p:attrName>
                                        </p:attrNameLst>
                                      </p:cBhvr>
                                      <p:tavLst>
                                        <p:tav tm="0">
                                          <p:val>
                                            <p:fltVal val="0"/>
                                          </p:val>
                                        </p:tav>
                                        <p:tav tm="100000">
                                          <p:val>
                                            <p:strVal val="#ppt_h"/>
                                          </p:val>
                                        </p:tav>
                                      </p:tavLst>
                                    </p:anim>
                                    <p:animEffect transition="in" filter="fade">
                                      <p:cBhvr>
                                        <p:cTn id="9" dur="500"/>
                                        <p:tgtEl>
                                          <p:spTgt spid="3051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nodeType="clickEffect">
                                  <p:stCondLst>
                                    <p:cond delay="0"/>
                                  </p:stCondLst>
                                  <p:childTnLst>
                                    <p:set>
                                      <p:cBhvr>
                                        <p:cTn id="13" dur="1" fill="hold">
                                          <p:stCondLst>
                                            <p:cond delay="0"/>
                                          </p:stCondLst>
                                        </p:cTn>
                                        <p:tgtEl>
                                          <p:spTgt spid="305156"/>
                                        </p:tgtEl>
                                        <p:attrNameLst>
                                          <p:attrName>style.visibility</p:attrName>
                                        </p:attrNameLst>
                                      </p:cBhvr>
                                      <p:to>
                                        <p:strVal val="visible"/>
                                      </p:to>
                                    </p:set>
                                    <p:animEffect transition="in" filter="fade">
                                      <p:cBhvr>
                                        <p:cTn id="14" dur="1000"/>
                                        <p:tgtEl>
                                          <p:spTgt spid="305156"/>
                                        </p:tgtEl>
                                      </p:cBhvr>
                                    </p:animEffect>
                                    <p:anim calcmode="lin" valueType="num">
                                      <p:cBhvr>
                                        <p:cTn id="15" dur="1000" fill="hold"/>
                                        <p:tgtEl>
                                          <p:spTgt spid="305156"/>
                                        </p:tgtEl>
                                        <p:attrNameLst>
                                          <p:attrName>style.rotation</p:attrName>
                                        </p:attrNameLst>
                                      </p:cBhvr>
                                      <p:tavLst>
                                        <p:tav tm="0">
                                          <p:val>
                                            <p:fltVal val="720"/>
                                          </p:val>
                                        </p:tav>
                                        <p:tav tm="100000">
                                          <p:val>
                                            <p:fltVal val="0"/>
                                          </p:val>
                                        </p:tav>
                                      </p:tavLst>
                                    </p:anim>
                                    <p:anim calcmode="lin" valueType="num">
                                      <p:cBhvr>
                                        <p:cTn id="16" dur="1000" fill="hold"/>
                                        <p:tgtEl>
                                          <p:spTgt spid="305156"/>
                                        </p:tgtEl>
                                        <p:attrNameLst>
                                          <p:attrName>ppt_h</p:attrName>
                                        </p:attrNameLst>
                                      </p:cBhvr>
                                      <p:tavLst>
                                        <p:tav tm="0">
                                          <p:val>
                                            <p:fltVal val="0"/>
                                          </p:val>
                                        </p:tav>
                                        <p:tav tm="100000">
                                          <p:val>
                                            <p:strVal val="#ppt_h"/>
                                          </p:val>
                                        </p:tav>
                                      </p:tavLst>
                                    </p:anim>
                                    <p:anim calcmode="lin" valueType="num">
                                      <p:cBhvr>
                                        <p:cTn id="17" dur="1000" fill="hold"/>
                                        <p:tgtEl>
                                          <p:spTgt spid="30515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p:bld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851C51F-ADE4-42B5-A974-2105BD4097D3}" type="slidenum">
              <a:rPr lang="ar-SA" b="0"/>
              <a:pPr eaLnBrk="1" hangingPunct="1"/>
              <a:t>262</a:t>
            </a:fld>
            <a:endParaRPr lang="en-US" b="0"/>
          </a:p>
        </p:txBody>
      </p:sp>
      <p:sp>
        <p:nvSpPr>
          <p:cNvPr id="266243" name="Rectangle 2"/>
          <p:cNvSpPr>
            <a:spLocks noGrp="1" noChangeArrowheads="1"/>
          </p:cNvSpPr>
          <p:nvPr>
            <p:ph type="title"/>
          </p:nvPr>
        </p:nvSpPr>
        <p:spPr/>
        <p:txBody>
          <a:bodyPr/>
          <a:lstStyle/>
          <a:p>
            <a:pPr eaLnBrk="1" hangingPunct="1"/>
            <a:r>
              <a:rPr lang="fa-IR" altLang="zh-CN" b="1" smtClean="0"/>
              <a:t>اهداف سه گانه تحقیقات بازاریابی</a:t>
            </a:r>
            <a:endParaRPr lang="en-US" b="1" smtClean="0"/>
          </a:p>
        </p:txBody>
      </p:sp>
      <p:sp>
        <p:nvSpPr>
          <p:cNvPr id="252931" name="Rectangle 3"/>
          <p:cNvSpPr>
            <a:spLocks noGrp="1" noChangeArrowheads="1"/>
          </p:cNvSpPr>
          <p:nvPr>
            <p:ph type="body" idx="1"/>
          </p:nvPr>
        </p:nvSpPr>
        <p:spPr/>
        <p:txBody>
          <a:bodyPr/>
          <a:lstStyle/>
          <a:p>
            <a:pPr indent="369888" eaLnBrk="1" hangingPunct="1">
              <a:lnSpc>
                <a:spcPct val="300000"/>
              </a:lnSpc>
              <a:buFont typeface="Wingdings" pitchFamily="2" charset="2"/>
              <a:buBlip>
                <a:blip r:embed="rId2"/>
              </a:buBlip>
            </a:pPr>
            <a:r>
              <a:rPr lang="fa-IR" altLang="zh-CN" sz="2800" smtClean="0"/>
              <a:t>اکتشافی</a:t>
            </a:r>
          </a:p>
          <a:p>
            <a:pPr indent="369888" eaLnBrk="1" hangingPunct="1">
              <a:lnSpc>
                <a:spcPct val="300000"/>
              </a:lnSpc>
              <a:buFont typeface="Wingdings" pitchFamily="2" charset="2"/>
              <a:buBlip>
                <a:blip r:embed="rId2"/>
              </a:buBlip>
            </a:pPr>
            <a:r>
              <a:rPr lang="fa-IR" altLang="zh-CN" sz="2800" smtClean="0"/>
              <a:t>تشریحی</a:t>
            </a:r>
          </a:p>
          <a:p>
            <a:pPr indent="369888" eaLnBrk="1" hangingPunct="1">
              <a:lnSpc>
                <a:spcPct val="300000"/>
              </a:lnSpc>
              <a:buFont typeface="Wingdings" pitchFamily="2" charset="2"/>
              <a:buBlip>
                <a:blip r:embed="rId2"/>
              </a:buBlip>
            </a:pPr>
            <a:r>
              <a:rPr lang="fa-IR" altLang="zh-CN" sz="2800" smtClean="0"/>
              <a:t>سببی</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fade">
                                      <p:cBhvr>
                                        <p:cTn id="7" dur="1000"/>
                                        <p:tgtEl>
                                          <p:spTgt spid="252931">
                                            <p:txEl>
                                              <p:pRg st="0" end="0"/>
                                            </p:txEl>
                                          </p:spTgt>
                                        </p:tgtEl>
                                      </p:cBhvr>
                                    </p:animEffect>
                                    <p:anim calcmode="lin" valueType="num">
                                      <p:cBhvr>
                                        <p:cTn id="8" dur="10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2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2931">
                                            <p:txEl>
                                              <p:pRg st="1" end="1"/>
                                            </p:txEl>
                                          </p:spTgt>
                                        </p:tgtEl>
                                        <p:attrNameLst>
                                          <p:attrName>style.visibility</p:attrName>
                                        </p:attrNameLst>
                                      </p:cBhvr>
                                      <p:to>
                                        <p:strVal val="visible"/>
                                      </p:to>
                                    </p:set>
                                    <p:animEffect transition="in" filter="fade">
                                      <p:cBhvr>
                                        <p:cTn id="14" dur="1000"/>
                                        <p:tgtEl>
                                          <p:spTgt spid="252931">
                                            <p:txEl>
                                              <p:pRg st="1" end="1"/>
                                            </p:txEl>
                                          </p:spTgt>
                                        </p:tgtEl>
                                      </p:cBhvr>
                                    </p:animEffect>
                                    <p:anim calcmode="lin" valueType="num">
                                      <p:cBhvr>
                                        <p:cTn id="15" dur="1000" fill="hold"/>
                                        <p:tgtEl>
                                          <p:spTgt spid="2529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29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2931">
                                            <p:txEl>
                                              <p:pRg st="2" end="2"/>
                                            </p:txEl>
                                          </p:spTgt>
                                        </p:tgtEl>
                                        <p:attrNameLst>
                                          <p:attrName>style.visibility</p:attrName>
                                        </p:attrNameLst>
                                      </p:cBhvr>
                                      <p:to>
                                        <p:strVal val="visible"/>
                                      </p:to>
                                    </p:set>
                                    <p:animEffect transition="in" filter="fade">
                                      <p:cBhvr>
                                        <p:cTn id="21" dur="1000"/>
                                        <p:tgtEl>
                                          <p:spTgt spid="252931">
                                            <p:txEl>
                                              <p:pRg st="2" end="2"/>
                                            </p:txEl>
                                          </p:spTgt>
                                        </p:tgtEl>
                                      </p:cBhvr>
                                    </p:animEffect>
                                    <p:anim calcmode="lin" valueType="num">
                                      <p:cBhvr>
                                        <p:cTn id="22" dur="10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29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Lst>
  </p:timing>
</p:sld>
</file>

<file path=ppt/slides/slide2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B402C7B-9ACD-4659-A8C2-2F3ECD49F7CC}" type="slidenum">
              <a:rPr lang="ar-SA" b="0"/>
              <a:pPr eaLnBrk="1" hangingPunct="1"/>
              <a:t>263</a:t>
            </a:fld>
            <a:endParaRPr lang="en-US" b="0"/>
          </a:p>
        </p:txBody>
      </p:sp>
      <p:sp>
        <p:nvSpPr>
          <p:cNvPr id="253954" name="Rectangle 2"/>
          <p:cNvSpPr>
            <a:spLocks noGrp="1" noChangeArrowheads="1"/>
          </p:cNvSpPr>
          <p:nvPr>
            <p:ph type="title"/>
          </p:nvPr>
        </p:nvSpPr>
        <p:spPr/>
        <p:txBody>
          <a:bodyPr/>
          <a:lstStyle/>
          <a:p>
            <a:pPr eaLnBrk="1" hangingPunct="1"/>
            <a:r>
              <a:rPr lang="fa-IR" altLang="zh-CN" smtClean="0"/>
              <a:t>اشتباهات ممکن طی تعریف مسئله</a:t>
            </a:r>
            <a:endParaRPr lang="en-US" smtClean="0"/>
          </a:p>
        </p:txBody>
      </p:sp>
      <p:sp>
        <p:nvSpPr>
          <p:cNvPr id="253955" name="Rectangle 3"/>
          <p:cNvSpPr>
            <a:spLocks noGrp="1" noChangeArrowheads="1"/>
          </p:cNvSpPr>
          <p:nvPr>
            <p:ph type="body" idx="1"/>
          </p:nvPr>
        </p:nvSpPr>
        <p:spPr/>
        <p:txBody>
          <a:bodyPr/>
          <a:lstStyle/>
          <a:p>
            <a:pPr eaLnBrk="1" hangingPunct="1">
              <a:lnSpc>
                <a:spcPct val="300000"/>
              </a:lnSpc>
              <a:buSzPct val="160000"/>
              <a:buFontTx/>
              <a:buBlip>
                <a:blip r:embed="rId2"/>
              </a:buBlip>
            </a:pPr>
            <a:r>
              <a:rPr lang="fa-IR" altLang="zh-CN" smtClean="0"/>
              <a:t>  تعریف خیلی کلی مسئله</a:t>
            </a:r>
          </a:p>
          <a:p>
            <a:pPr eaLnBrk="1" hangingPunct="1">
              <a:lnSpc>
                <a:spcPct val="300000"/>
              </a:lnSpc>
              <a:buSzPct val="160000"/>
              <a:buFontTx/>
              <a:buBlip>
                <a:blip r:embed="rId2"/>
              </a:buBlip>
            </a:pPr>
            <a:r>
              <a:rPr lang="fa-IR" altLang="zh-CN" smtClean="0"/>
              <a:t>  تعریف خیلی خلاصه مسئله</a:t>
            </a:r>
            <a:endParaRPr lang="en-US"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53954"/>
                                        </p:tgtEl>
                                        <p:attrNameLst>
                                          <p:attrName>style.visibility</p:attrName>
                                        </p:attrNameLst>
                                      </p:cBhvr>
                                      <p:to>
                                        <p:strVal val="visible"/>
                                      </p:to>
                                    </p:set>
                                    <p:animEffect transition="in" filter="fade">
                                      <p:cBhvr>
                                        <p:cTn id="7" dur="1000"/>
                                        <p:tgtEl>
                                          <p:spTgt spid="253954"/>
                                        </p:tgtEl>
                                      </p:cBhvr>
                                    </p:animEffect>
                                    <p:anim calcmode="lin" valueType="num">
                                      <p:cBhvr>
                                        <p:cTn id="8" dur="1000" fill="hold"/>
                                        <p:tgtEl>
                                          <p:spTgt spid="253954"/>
                                        </p:tgtEl>
                                        <p:attrNameLst>
                                          <p:attrName>ppt_x</p:attrName>
                                        </p:attrNameLst>
                                      </p:cBhvr>
                                      <p:tavLst>
                                        <p:tav tm="0">
                                          <p:val>
                                            <p:strVal val="#ppt_x"/>
                                          </p:val>
                                        </p:tav>
                                        <p:tav tm="100000">
                                          <p:val>
                                            <p:strVal val="#ppt_x"/>
                                          </p:val>
                                        </p:tav>
                                      </p:tavLst>
                                    </p:anim>
                                    <p:anim calcmode="lin" valueType="num">
                                      <p:cBhvr>
                                        <p:cTn id="9" dur="898" decel="100000" fill="hold"/>
                                        <p:tgtEl>
                                          <p:spTgt spid="25395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5395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53955">
                                            <p:txEl>
                                              <p:pRg st="0" end="0"/>
                                            </p:txEl>
                                          </p:spTgt>
                                        </p:tgtEl>
                                        <p:attrNameLst>
                                          <p:attrName>style.visibility</p:attrName>
                                        </p:attrNameLst>
                                      </p:cBhvr>
                                      <p:to>
                                        <p:strVal val="visible"/>
                                      </p:to>
                                    </p:set>
                                    <p:animEffect transition="in" filter="fade">
                                      <p:cBhvr>
                                        <p:cTn id="15" dur="1000"/>
                                        <p:tgtEl>
                                          <p:spTgt spid="253955">
                                            <p:txEl>
                                              <p:pRg st="0" end="0"/>
                                            </p:txEl>
                                          </p:spTgt>
                                        </p:tgtEl>
                                      </p:cBhvr>
                                    </p:animEffect>
                                    <p:anim calcmode="lin" valueType="num">
                                      <p:cBhvr>
                                        <p:cTn id="16" dur="10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539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539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53955">
                                            <p:txEl>
                                              <p:pRg st="1" end="1"/>
                                            </p:txEl>
                                          </p:spTgt>
                                        </p:tgtEl>
                                        <p:attrNameLst>
                                          <p:attrName>style.visibility</p:attrName>
                                        </p:attrNameLst>
                                      </p:cBhvr>
                                      <p:to>
                                        <p:strVal val="visible"/>
                                      </p:to>
                                    </p:set>
                                    <p:animEffect transition="in" filter="fade">
                                      <p:cBhvr>
                                        <p:cTn id="23" dur="1000"/>
                                        <p:tgtEl>
                                          <p:spTgt spid="253955">
                                            <p:txEl>
                                              <p:pRg st="1" end="1"/>
                                            </p:txEl>
                                          </p:spTgt>
                                        </p:tgtEl>
                                      </p:cBhvr>
                                    </p:animEffect>
                                    <p:anim calcmode="lin" valueType="num">
                                      <p:cBhvr>
                                        <p:cTn id="24" dur="1000" fill="hold"/>
                                        <p:tgtEl>
                                          <p:spTgt spid="25395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5395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5395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p:bldP spid="253955" grpId="0" build="p"/>
    </p:bldLst>
  </p:timing>
</p:sld>
</file>

<file path=ppt/slides/slide2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8B89D82-4BB6-47A1-9002-713609F1F79D}" type="slidenum">
              <a:rPr lang="ar-SA" b="0"/>
              <a:pPr eaLnBrk="1" hangingPunct="1"/>
              <a:t>264</a:t>
            </a:fld>
            <a:endParaRPr lang="en-US" b="0"/>
          </a:p>
        </p:txBody>
      </p:sp>
      <p:sp>
        <p:nvSpPr>
          <p:cNvPr id="254978" name="Rectangle 2"/>
          <p:cNvSpPr>
            <a:spLocks noGrp="1" noChangeArrowheads="1"/>
          </p:cNvSpPr>
          <p:nvPr>
            <p:ph type="title"/>
          </p:nvPr>
        </p:nvSpPr>
        <p:spPr/>
        <p:txBody>
          <a:bodyPr/>
          <a:lstStyle/>
          <a:p>
            <a:pPr eaLnBrk="1" hangingPunct="1"/>
            <a:r>
              <a:rPr lang="fa-IR" altLang="zh-CN" smtClean="0"/>
              <a:t>به منظور جلوگیری از اشتباهات فوق، مؤسسات باید قانون طلایی زیر را رعایت نمایند</a:t>
            </a:r>
            <a:endParaRPr lang="en-US" smtClean="0"/>
          </a:p>
        </p:txBody>
      </p:sp>
      <p:sp>
        <p:nvSpPr>
          <p:cNvPr id="254979" name="Rectangle 3"/>
          <p:cNvSpPr>
            <a:spLocks noGrp="1" noChangeArrowheads="1"/>
          </p:cNvSpPr>
          <p:nvPr>
            <p:ph type="body" idx="1"/>
          </p:nvPr>
        </p:nvSpPr>
        <p:spPr/>
        <p:txBody>
          <a:bodyPr/>
          <a:lstStyle/>
          <a:p>
            <a:pPr marL="201613" lvl="1" indent="484188" eaLnBrk="1" hangingPunct="1">
              <a:lnSpc>
                <a:spcPct val="200000"/>
              </a:lnSpc>
              <a:buSzPct val="200000"/>
              <a:buFontTx/>
              <a:buBlip>
                <a:blip r:embed="rId2"/>
              </a:buBlip>
            </a:pPr>
            <a:endParaRPr lang="fa-IR" altLang="zh-CN" sz="2400" smtClean="0"/>
          </a:p>
          <a:p>
            <a:pPr marL="201613" lvl="1" indent="484188" eaLnBrk="1" hangingPunct="1">
              <a:lnSpc>
                <a:spcPct val="200000"/>
              </a:lnSpc>
              <a:buSzPct val="200000"/>
              <a:buFontTx/>
              <a:buBlip>
                <a:blip r:embed="rId2"/>
              </a:buBlip>
            </a:pPr>
            <a:r>
              <a:rPr lang="fa-IR" altLang="zh-CN" sz="2400" smtClean="0"/>
              <a:t>به پژوهشگر اجازه دهند تا اطلاعات لازم را برای مدیران جهت استفاده در تصمیم گیری ها فراهم نمایند.</a:t>
            </a:r>
          </a:p>
          <a:p>
            <a:pPr marL="201613" lvl="1" indent="484188" eaLnBrk="1" hangingPunct="1">
              <a:lnSpc>
                <a:spcPct val="200000"/>
              </a:lnSpc>
              <a:buSzPct val="200000"/>
              <a:buFontTx/>
              <a:buBlip>
                <a:blip r:embed="rId2"/>
              </a:buBlip>
            </a:pPr>
            <a:endParaRPr lang="fa-IR" altLang="zh-CN" sz="1200" smtClean="0"/>
          </a:p>
          <a:p>
            <a:pPr marL="201613" lvl="1" indent="484188" eaLnBrk="1" hangingPunct="1">
              <a:lnSpc>
                <a:spcPct val="200000"/>
              </a:lnSpc>
              <a:buSzPct val="200000"/>
              <a:buFontTx/>
              <a:buBlip>
                <a:blip r:embed="rId2"/>
              </a:buBlip>
            </a:pPr>
            <a:r>
              <a:rPr lang="fa-IR" altLang="zh-CN" sz="2400" smtClean="0"/>
              <a:t>پژوهشگر را در پیشبرد طرح تحقیقاتی اش یاری نموده و او را هدایت نمایند.</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4978"/>
                                        </p:tgtEl>
                                        <p:attrNameLst>
                                          <p:attrName>style.visibility</p:attrName>
                                        </p:attrNameLst>
                                      </p:cBhvr>
                                      <p:to>
                                        <p:strVal val="visible"/>
                                      </p:to>
                                    </p:set>
                                    <p:anim calcmode="lin" valueType="num">
                                      <p:cBhvr>
                                        <p:cTn id="7" dur="500" fill="hold"/>
                                        <p:tgtEl>
                                          <p:spTgt spid="254978"/>
                                        </p:tgtEl>
                                        <p:attrNameLst>
                                          <p:attrName>ppt_w</p:attrName>
                                        </p:attrNameLst>
                                      </p:cBhvr>
                                      <p:tavLst>
                                        <p:tav tm="0">
                                          <p:val>
                                            <p:fltVal val="0"/>
                                          </p:val>
                                        </p:tav>
                                        <p:tav tm="100000">
                                          <p:val>
                                            <p:strVal val="#ppt_w"/>
                                          </p:val>
                                        </p:tav>
                                      </p:tavLst>
                                    </p:anim>
                                    <p:anim calcmode="lin" valueType="num">
                                      <p:cBhvr>
                                        <p:cTn id="8" dur="500" fill="hold"/>
                                        <p:tgtEl>
                                          <p:spTgt spid="2549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4979">
                                            <p:txEl>
                                              <p:pRg st="1" end="1"/>
                                            </p:txEl>
                                          </p:spTgt>
                                        </p:tgtEl>
                                        <p:attrNameLst>
                                          <p:attrName>style.visibility</p:attrName>
                                        </p:attrNameLst>
                                      </p:cBhvr>
                                      <p:to>
                                        <p:strVal val="visible"/>
                                      </p:to>
                                    </p:set>
                                    <p:anim calcmode="lin" valueType="num">
                                      <p:cBhvr>
                                        <p:cTn id="13" dur="500" fill="hold"/>
                                        <p:tgtEl>
                                          <p:spTgt spid="25497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54979">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54979">
                                            <p:txEl>
                                              <p:pRg st="3" end="3"/>
                                            </p:txEl>
                                          </p:spTgt>
                                        </p:tgtEl>
                                        <p:attrNameLst>
                                          <p:attrName>style.visibility</p:attrName>
                                        </p:attrNameLst>
                                      </p:cBhvr>
                                      <p:to>
                                        <p:strVal val="visible"/>
                                      </p:to>
                                    </p:set>
                                    <p:anim calcmode="lin" valueType="num">
                                      <p:cBhvr>
                                        <p:cTn id="17" dur="500" fill="hold"/>
                                        <p:tgtEl>
                                          <p:spTgt spid="254979">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5497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p:bldP spid="254979" grpId="0" build="p"/>
    </p:bld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4F2C078-431E-426E-BC95-46207E0854D4}" type="slidenum">
              <a:rPr lang="ar-SA" b="0"/>
              <a:pPr eaLnBrk="1" hangingPunct="1"/>
              <a:t>265</a:t>
            </a:fld>
            <a:endParaRPr lang="en-US" b="0"/>
          </a:p>
        </p:txBody>
      </p:sp>
      <p:sp>
        <p:nvSpPr>
          <p:cNvPr id="256002" name="Rectangle 2"/>
          <p:cNvSpPr>
            <a:spLocks noGrp="1" noChangeArrowheads="1"/>
          </p:cNvSpPr>
          <p:nvPr>
            <p:ph type="title"/>
          </p:nvPr>
        </p:nvSpPr>
        <p:spPr/>
        <p:txBody>
          <a:bodyPr/>
          <a:lstStyle/>
          <a:p>
            <a:pPr eaLnBrk="1" hangingPunct="1"/>
            <a:r>
              <a:rPr lang="fa-IR" altLang="zh-CN" smtClean="0"/>
              <a:t>انواع تحیقات بازاریابی</a:t>
            </a:r>
            <a:endParaRPr lang="en-US" smtClean="0"/>
          </a:p>
        </p:txBody>
      </p:sp>
      <p:sp>
        <p:nvSpPr>
          <p:cNvPr id="256003" name="Rectangle 3"/>
          <p:cNvSpPr>
            <a:spLocks noGrp="1" noChangeArrowheads="1"/>
          </p:cNvSpPr>
          <p:nvPr>
            <p:ph type="body" idx="1"/>
          </p:nvPr>
        </p:nvSpPr>
        <p:spPr/>
        <p:txBody>
          <a:bodyPr/>
          <a:lstStyle/>
          <a:p>
            <a:pPr eaLnBrk="1" hangingPunct="1">
              <a:lnSpc>
                <a:spcPct val="300000"/>
              </a:lnSpc>
              <a:buFontTx/>
              <a:buBlip>
                <a:blip r:embed="rId2"/>
              </a:buBlip>
            </a:pPr>
            <a:r>
              <a:rPr lang="fa-IR" altLang="zh-CN" smtClean="0"/>
              <a:t>تحقیقات اکتشافی</a:t>
            </a:r>
          </a:p>
          <a:p>
            <a:pPr eaLnBrk="1" hangingPunct="1">
              <a:lnSpc>
                <a:spcPct val="300000"/>
              </a:lnSpc>
              <a:buFontTx/>
              <a:buBlip>
                <a:blip r:embed="rId2"/>
              </a:buBlip>
            </a:pPr>
            <a:r>
              <a:rPr lang="fa-IR" altLang="zh-CN" smtClean="0"/>
              <a:t>تحقیقات قطعی</a:t>
            </a:r>
            <a:r>
              <a:rPr lang="en-US" altLang="zh-CN" smtClean="0">
                <a:ea typeface="SimSun" pitchFamily="2" charset="-122"/>
              </a:rPr>
              <a:t> </a:t>
            </a:r>
            <a:endParaRPr lang="en-US"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56002"/>
                                        </p:tgtEl>
                                        <p:attrNameLst>
                                          <p:attrName>style.visibility</p:attrName>
                                        </p:attrNameLst>
                                      </p:cBhvr>
                                      <p:to>
                                        <p:strVal val="visible"/>
                                      </p:to>
                                    </p:set>
                                    <p:anim calcmode="lin" valueType="num">
                                      <p:cBhvr>
                                        <p:cTn id="7" dur="2000" fill="hold"/>
                                        <p:tgtEl>
                                          <p:spTgt spid="256002"/>
                                        </p:tgtEl>
                                        <p:attrNameLst>
                                          <p:attrName>ppt_w</p:attrName>
                                        </p:attrNameLst>
                                      </p:cBhvr>
                                      <p:tavLst>
                                        <p:tav tm="0">
                                          <p:val>
                                            <p:strVal val="#ppt_w"/>
                                          </p:val>
                                        </p:tav>
                                        <p:tav tm="100000">
                                          <p:val>
                                            <p:strVal val="#ppt_w"/>
                                          </p:val>
                                        </p:tav>
                                      </p:tavLst>
                                    </p:anim>
                                    <p:anim calcmode="lin" valueType="num">
                                      <p:cBhvr>
                                        <p:cTn id="8" dur="2000" fill="hold"/>
                                        <p:tgtEl>
                                          <p:spTgt spid="25600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56002"/>
                                        </p:tgtEl>
                                        <p:attrNameLst>
                                          <p:attrName>ppt_x</p:attrName>
                                        </p:attrNameLst>
                                      </p:cBhvr>
                                      <p:tavLst>
                                        <p:tav tm="0">
                                          <p:val>
                                            <p:strVal val="#ppt_x-.4"/>
                                          </p:val>
                                        </p:tav>
                                        <p:tav tm="100000">
                                          <p:val>
                                            <p:strVal val="#ppt_x"/>
                                          </p:val>
                                        </p:tav>
                                      </p:tavLst>
                                    </p:anim>
                                    <p:anim calcmode="lin" valueType="num">
                                      <p:cBhvr>
                                        <p:cTn id="10" dur="2000" fill="hold"/>
                                        <p:tgtEl>
                                          <p:spTgt spid="25600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256003">
                                            <p:txEl>
                                              <p:pRg st="0" end="0"/>
                                            </p:txEl>
                                          </p:spTgt>
                                        </p:tgtEl>
                                        <p:attrNameLst>
                                          <p:attrName>style.visibility</p:attrName>
                                        </p:attrNameLst>
                                      </p:cBhvr>
                                      <p:to>
                                        <p:strVal val="visible"/>
                                      </p:to>
                                    </p:set>
                                    <p:animEffect transition="in" filter="fade">
                                      <p:cBhvr>
                                        <p:cTn id="15" dur="500">
                                          <p:stCondLst>
                                            <p:cond delay="0"/>
                                          </p:stCondLst>
                                        </p:cTn>
                                        <p:tgtEl>
                                          <p:spTgt spid="256003">
                                            <p:txEl>
                                              <p:pRg st="0" end="0"/>
                                            </p:txEl>
                                          </p:spTgt>
                                        </p:tgtEl>
                                      </p:cBhvr>
                                    </p:animEffect>
                                    <p:anim calcmode="lin" valueType="num">
                                      <p:cBhvr>
                                        <p:cTn id="16" dur="500" fill="hold">
                                          <p:stCondLst>
                                            <p:cond delay="0"/>
                                          </p:stCondLst>
                                        </p:cTn>
                                        <p:tgtEl>
                                          <p:spTgt spid="25600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56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256003">
                                            <p:txEl>
                                              <p:pRg st="1" end="1"/>
                                            </p:txEl>
                                          </p:spTgt>
                                        </p:tgtEl>
                                        <p:attrNameLst>
                                          <p:attrName>style.visibility</p:attrName>
                                        </p:attrNameLst>
                                      </p:cBhvr>
                                      <p:to>
                                        <p:strVal val="visible"/>
                                      </p:to>
                                    </p:set>
                                    <p:animEffect transition="in" filter="fade">
                                      <p:cBhvr>
                                        <p:cTn id="22" dur="500">
                                          <p:stCondLst>
                                            <p:cond delay="0"/>
                                          </p:stCondLst>
                                        </p:cTn>
                                        <p:tgtEl>
                                          <p:spTgt spid="256003">
                                            <p:txEl>
                                              <p:pRg st="1" end="1"/>
                                            </p:txEl>
                                          </p:spTgt>
                                        </p:tgtEl>
                                      </p:cBhvr>
                                    </p:animEffect>
                                    <p:anim calcmode="lin" valueType="num">
                                      <p:cBhvr>
                                        <p:cTn id="23" dur="500" fill="hold">
                                          <p:stCondLst>
                                            <p:cond delay="0"/>
                                          </p:stCondLst>
                                        </p:cTn>
                                        <p:tgtEl>
                                          <p:spTgt spid="256003">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2560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p:bldP spid="256003" grpId="0" build="p"/>
    </p:bld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7A966F3-C055-4916-996C-7190429F228A}" type="slidenum">
              <a:rPr lang="ar-SA" b="0"/>
              <a:pPr eaLnBrk="1" hangingPunct="1"/>
              <a:t>266</a:t>
            </a:fld>
            <a:endParaRPr lang="en-US" b="0"/>
          </a:p>
        </p:txBody>
      </p:sp>
      <p:sp>
        <p:nvSpPr>
          <p:cNvPr id="257026" name="Rectangle 2"/>
          <p:cNvSpPr>
            <a:spLocks noGrp="1" noChangeArrowheads="1"/>
          </p:cNvSpPr>
          <p:nvPr>
            <p:ph type="title"/>
          </p:nvPr>
        </p:nvSpPr>
        <p:spPr/>
        <p:txBody>
          <a:bodyPr/>
          <a:lstStyle/>
          <a:p>
            <a:pPr eaLnBrk="1" hangingPunct="1"/>
            <a:r>
              <a:rPr lang="fa-IR" altLang="zh-CN" smtClean="0"/>
              <a:t>اقدامات لازم برای تعریف درست مسئله</a:t>
            </a:r>
            <a:endParaRPr lang="en-US" smtClean="0"/>
          </a:p>
        </p:txBody>
      </p:sp>
      <p:sp>
        <p:nvSpPr>
          <p:cNvPr id="257027"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بهتر است قبل از اینکه محقق دست به تعریف مسئله بزند، اقدامات زیر را انجام دهد:</a:t>
            </a:r>
          </a:p>
          <a:p>
            <a:pPr eaLnBrk="1" hangingPunct="1">
              <a:buFontTx/>
              <a:buNone/>
            </a:pPr>
            <a:endParaRPr lang="fa-IR" altLang="zh-CN" smtClean="0">
              <a:solidFill>
                <a:srgbClr val="CC3300"/>
              </a:solidFill>
            </a:endParaRPr>
          </a:p>
          <a:p>
            <a:pPr marL="1077913" lvl="1" indent="-533400" eaLnBrk="1" hangingPunct="1">
              <a:buFont typeface="Times New Roman" pitchFamily="18" charset="0"/>
              <a:buChar char="♦"/>
            </a:pPr>
            <a:r>
              <a:rPr lang="fa-IR" altLang="zh-CN" smtClean="0"/>
              <a:t>گفتگو با تصمیم گیرندگان مؤسسه</a:t>
            </a:r>
          </a:p>
          <a:p>
            <a:pPr marL="1077913" lvl="1" indent="-533400" eaLnBrk="1" hangingPunct="1">
              <a:buFont typeface="Times New Roman" pitchFamily="18" charset="0"/>
              <a:buChar char="♦"/>
            </a:pPr>
            <a:r>
              <a:rPr lang="fa-IR" altLang="zh-CN" smtClean="0"/>
              <a:t>گفتگو با متخصصان صنعت مربوطه</a:t>
            </a:r>
          </a:p>
          <a:p>
            <a:pPr marL="1077913" lvl="1" indent="-533400" eaLnBrk="1" hangingPunct="1">
              <a:buFont typeface="Times New Roman" pitchFamily="18" charset="0"/>
              <a:buChar char="♦"/>
            </a:pPr>
            <a:r>
              <a:rPr lang="fa-IR" altLang="zh-CN" smtClean="0"/>
              <a:t>بررسی و تجزیه  تحلیل اطلاعات قبلی</a:t>
            </a:r>
          </a:p>
          <a:p>
            <a:pPr marL="1077913" lvl="1" indent="-533400" eaLnBrk="1" hangingPunct="1">
              <a:buFont typeface="Times New Roman" pitchFamily="18" charset="0"/>
              <a:buChar char="♦"/>
            </a:pPr>
            <a:r>
              <a:rPr lang="fa-IR" altLang="zh-CN" smtClean="0"/>
              <a:t>انجام تحقیقات کیفی در صورت لزوم</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57026"/>
                                        </p:tgtEl>
                                        <p:attrNameLst>
                                          <p:attrName>style.visibility</p:attrName>
                                        </p:attrNameLst>
                                      </p:cBhvr>
                                      <p:to>
                                        <p:strVal val="visible"/>
                                      </p:to>
                                    </p:set>
                                    <p:animEffect transition="in" filter="fade">
                                      <p:cBhvr>
                                        <p:cTn id="7" dur="800" decel="100000"/>
                                        <p:tgtEl>
                                          <p:spTgt spid="257026"/>
                                        </p:tgtEl>
                                      </p:cBhvr>
                                    </p:animEffect>
                                    <p:anim calcmode="lin" valueType="num">
                                      <p:cBhvr>
                                        <p:cTn id="8" dur="800" decel="100000" fill="hold"/>
                                        <p:tgtEl>
                                          <p:spTgt spid="257026"/>
                                        </p:tgtEl>
                                        <p:attrNameLst>
                                          <p:attrName>style.rotation</p:attrName>
                                        </p:attrNameLst>
                                      </p:cBhvr>
                                      <p:tavLst>
                                        <p:tav tm="0">
                                          <p:val>
                                            <p:fltVal val="-90"/>
                                          </p:val>
                                        </p:tav>
                                        <p:tav tm="100000">
                                          <p:val>
                                            <p:fltVal val="0"/>
                                          </p:val>
                                        </p:tav>
                                      </p:tavLst>
                                    </p:anim>
                                    <p:anim calcmode="lin" valueType="num">
                                      <p:cBhvr>
                                        <p:cTn id="9" dur="800" decel="100000" fill="hold"/>
                                        <p:tgtEl>
                                          <p:spTgt spid="257026"/>
                                        </p:tgtEl>
                                        <p:attrNameLst>
                                          <p:attrName>ppt_x</p:attrName>
                                        </p:attrNameLst>
                                      </p:cBhvr>
                                      <p:tavLst>
                                        <p:tav tm="0">
                                          <p:val>
                                            <p:strVal val="#ppt_x+0.4"/>
                                          </p:val>
                                        </p:tav>
                                        <p:tav tm="100000">
                                          <p:val>
                                            <p:strVal val="#ppt_x-0.05"/>
                                          </p:val>
                                        </p:tav>
                                      </p:tavLst>
                                    </p:anim>
                                    <p:anim calcmode="lin" valueType="num">
                                      <p:cBhvr>
                                        <p:cTn id="10" dur="800" decel="100000" fill="hold"/>
                                        <p:tgtEl>
                                          <p:spTgt spid="257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7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702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57027">
                                            <p:txEl>
                                              <p:pRg st="0" end="0"/>
                                            </p:txEl>
                                          </p:spTgt>
                                        </p:tgtEl>
                                        <p:attrNameLst>
                                          <p:attrName>style.visibility</p:attrName>
                                        </p:attrNameLst>
                                      </p:cBhvr>
                                      <p:to>
                                        <p:strVal val="visible"/>
                                      </p:to>
                                    </p:set>
                                    <p:animEffect transition="in" filter="fade">
                                      <p:cBhvr>
                                        <p:cTn id="17" dur="1000"/>
                                        <p:tgtEl>
                                          <p:spTgt spid="257027">
                                            <p:txEl>
                                              <p:pRg st="0" end="0"/>
                                            </p:txEl>
                                          </p:spTgt>
                                        </p:tgtEl>
                                      </p:cBhvr>
                                    </p:animEffect>
                                    <p:anim calcmode="lin" valueType="num">
                                      <p:cBhvr>
                                        <p:cTn id="18" dur="1000" fill="hold"/>
                                        <p:tgtEl>
                                          <p:spTgt spid="257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5702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57027">
                                            <p:txEl>
                                              <p:pRg st="2" end="2"/>
                                            </p:txEl>
                                          </p:spTgt>
                                        </p:tgtEl>
                                        <p:attrNameLst>
                                          <p:attrName>style.visibility</p:attrName>
                                        </p:attrNameLst>
                                      </p:cBhvr>
                                      <p:to>
                                        <p:strVal val="visible"/>
                                      </p:to>
                                    </p:set>
                                    <p:animEffect transition="in" filter="fade">
                                      <p:cBhvr>
                                        <p:cTn id="22" dur="1000"/>
                                        <p:tgtEl>
                                          <p:spTgt spid="257027">
                                            <p:txEl>
                                              <p:pRg st="2" end="2"/>
                                            </p:txEl>
                                          </p:spTgt>
                                        </p:tgtEl>
                                      </p:cBhvr>
                                    </p:animEffect>
                                    <p:anim calcmode="lin" valueType="num">
                                      <p:cBhvr>
                                        <p:cTn id="23" dur="1000" fill="hold"/>
                                        <p:tgtEl>
                                          <p:spTgt spid="25702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57027">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57027">
                                            <p:txEl>
                                              <p:pRg st="3" end="3"/>
                                            </p:txEl>
                                          </p:spTgt>
                                        </p:tgtEl>
                                        <p:attrNameLst>
                                          <p:attrName>style.visibility</p:attrName>
                                        </p:attrNameLst>
                                      </p:cBhvr>
                                      <p:to>
                                        <p:strVal val="visible"/>
                                      </p:to>
                                    </p:set>
                                    <p:animEffect transition="in" filter="fade">
                                      <p:cBhvr>
                                        <p:cTn id="27" dur="1000"/>
                                        <p:tgtEl>
                                          <p:spTgt spid="257027">
                                            <p:txEl>
                                              <p:pRg st="3" end="3"/>
                                            </p:txEl>
                                          </p:spTgt>
                                        </p:tgtEl>
                                      </p:cBhvr>
                                    </p:animEffect>
                                    <p:anim calcmode="lin" valueType="num">
                                      <p:cBhvr>
                                        <p:cTn id="28" dur="1000" fill="hold"/>
                                        <p:tgtEl>
                                          <p:spTgt spid="25702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57027">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57027">
                                            <p:txEl>
                                              <p:pRg st="4" end="4"/>
                                            </p:txEl>
                                          </p:spTgt>
                                        </p:tgtEl>
                                        <p:attrNameLst>
                                          <p:attrName>style.visibility</p:attrName>
                                        </p:attrNameLst>
                                      </p:cBhvr>
                                      <p:to>
                                        <p:strVal val="visible"/>
                                      </p:to>
                                    </p:set>
                                    <p:animEffect transition="in" filter="fade">
                                      <p:cBhvr>
                                        <p:cTn id="32" dur="1000"/>
                                        <p:tgtEl>
                                          <p:spTgt spid="257027">
                                            <p:txEl>
                                              <p:pRg st="4" end="4"/>
                                            </p:txEl>
                                          </p:spTgt>
                                        </p:tgtEl>
                                      </p:cBhvr>
                                    </p:animEffect>
                                    <p:anim calcmode="lin" valueType="num">
                                      <p:cBhvr>
                                        <p:cTn id="33" dur="1000" fill="hold"/>
                                        <p:tgtEl>
                                          <p:spTgt spid="25702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57027">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57027">
                                            <p:txEl>
                                              <p:pRg st="5" end="5"/>
                                            </p:txEl>
                                          </p:spTgt>
                                        </p:tgtEl>
                                        <p:attrNameLst>
                                          <p:attrName>style.visibility</p:attrName>
                                        </p:attrNameLst>
                                      </p:cBhvr>
                                      <p:to>
                                        <p:strVal val="visible"/>
                                      </p:to>
                                    </p:set>
                                    <p:animEffect transition="in" filter="fade">
                                      <p:cBhvr>
                                        <p:cTn id="37" dur="1000"/>
                                        <p:tgtEl>
                                          <p:spTgt spid="257027">
                                            <p:txEl>
                                              <p:pRg st="5" end="5"/>
                                            </p:txEl>
                                          </p:spTgt>
                                        </p:tgtEl>
                                      </p:cBhvr>
                                    </p:animEffect>
                                    <p:anim calcmode="lin" valueType="num">
                                      <p:cBhvr>
                                        <p:cTn id="38" dur="1000" fill="hold"/>
                                        <p:tgtEl>
                                          <p:spTgt spid="25702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570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p:bldP spid="257027" grpId="0" build="p"/>
    </p:bld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5CB9B0F-B7BD-457E-91AC-707A5BF4675D}" type="slidenum">
              <a:rPr lang="ar-SA" b="0"/>
              <a:pPr eaLnBrk="1" hangingPunct="1"/>
              <a:t>267</a:t>
            </a:fld>
            <a:endParaRPr lang="en-US" b="0"/>
          </a:p>
        </p:txBody>
      </p:sp>
      <p:sp>
        <p:nvSpPr>
          <p:cNvPr id="258050" name="Rectangle 2"/>
          <p:cNvSpPr>
            <a:spLocks noGrp="1" noChangeArrowheads="1"/>
          </p:cNvSpPr>
          <p:nvPr>
            <p:ph type="title"/>
          </p:nvPr>
        </p:nvSpPr>
        <p:spPr/>
        <p:txBody>
          <a:bodyPr/>
          <a:lstStyle/>
          <a:p>
            <a:pPr eaLnBrk="1" hangingPunct="1"/>
            <a:r>
              <a:rPr lang="fa-IR" altLang="zh-CN" smtClean="0"/>
              <a:t>روشهای جمع آوری اطلاعات</a:t>
            </a:r>
            <a:endParaRPr lang="en-US" smtClean="0"/>
          </a:p>
        </p:txBody>
      </p:sp>
      <p:sp>
        <p:nvSpPr>
          <p:cNvPr id="258051" name="Rectangle 3"/>
          <p:cNvSpPr>
            <a:spLocks noGrp="1" noChangeArrowheads="1"/>
          </p:cNvSpPr>
          <p:nvPr>
            <p:ph type="body" idx="1"/>
          </p:nvPr>
        </p:nvSpPr>
        <p:spPr/>
        <p:txBody>
          <a:bodyPr/>
          <a:lstStyle/>
          <a:p>
            <a:pPr eaLnBrk="1" hangingPunct="1">
              <a:lnSpc>
                <a:spcPct val="300000"/>
              </a:lnSpc>
              <a:buFontTx/>
              <a:buBlip>
                <a:blip r:embed="rId2"/>
              </a:buBlip>
            </a:pPr>
            <a:r>
              <a:rPr lang="fa-IR" altLang="zh-CN" smtClean="0"/>
              <a:t> روشهای جمع آوری اطلاعات در تحقیقات اکتشافی</a:t>
            </a:r>
          </a:p>
          <a:p>
            <a:pPr eaLnBrk="1" hangingPunct="1">
              <a:lnSpc>
                <a:spcPct val="300000"/>
              </a:lnSpc>
              <a:buFontTx/>
              <a:buBlip>
                <a:blip r:embed="rId2"/>
              </a:buBlip>
            </a:pPr>
            <a:r>
              <a:rPr lang="fa-IR" altLang="zh-CN" smtClean="0"/>
              <a:t> روشهای جمع آوری اطلاعات  در تحقیقات توصیفی</a:t>
            </a:r>
            <a:endParaRPr lang="en-US"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58050"/>
                                        </p:tgtEl>
                                        <p:attrNameLst>
                                          <p:attrName>style.visibility</p:attrName>
                                        </p:attrNameLst>
                                      </p:cBhvr>
                                      <p:to>
                                        <p:strVal val="visible"/>
                                      </p:to>
                                    </p:set>
                                    <p:anim calcmode="lin" valueType="num">
                                      <p:cBhvr>
                                        <p:cTn id="7" dur="1000" fill="hold">
                                          <p:stCondLst>
                                            <p:cond delay="0"/>
                                          </p:stCondLst>
                                        </p:cTn>
                                        <p:tgtEl>
                                          <p:spTgt spid="25805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5805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5805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5805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5805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58051">
                                            <p:txEl>
                                              <p:pRg st="0" end="0"/>
                                            </p:txEl>
                                          </p:spTgt>
                                        </p:tgtEl>
                                        <p:attrNameLst>
                                          <p:attrName>style.visibility</p:attrName>
                                        </p:attrNameLst>
                                      </p:cBhvr>
                                      <p:to>
                                        <p:strVal val="visible"/>
                                      </p:to>
                                    </p:set>
                                    <p:anim calcmode="lin" valueType="num">
                                      <p:cBhvr>
                                        <p:cTn id="16" dur="500" fill="hold"/>
                                        <p:tgtEl>
                                          <p:spTgt spid="25805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5805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5805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5805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580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58051">
                                            <p:txEl>
                                              <p:pRg st="1" end="1"/>
                                            </p:txEl>
                                          </p:spTgt>
                                        </p:tgtEl>
                                        <p:attrNameLst>
                                          <p:attrName>style.visibility</p:attrName>
                                        </p:attrNameLst>
                                      </p:cBhvr>
                                      <p:to>
                                        <p:strVal val="visible"/>
                                      </p:to>
                                    </p:set>
                                    <p:anim calcmode="lin" valueType="num">
                                      <p:cBhvr>
                                        <p:cTn id="25" dur="500" fill="hold"/>
                                        <p:tgtEl>
                                          <p:spTgt spid="25805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25805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25805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25805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258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p:bldP spid="258051" grpId="0" build="p"/>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38A4D86-C6BE-4111-BA49-7C873CB53CC4}" type="slidenum">
              <a:rPr lang="ar-SA" b="0"/>
              <a:pPr eaLnBrk="1" hangingPunct="1"/>
              <a:t>268</a:t>
            </a:fld>
            <a:endParaRPr lang="en-US" b="0"/>
          </a:p>
        </p:txBody>
      </p:sp>
      <p:sp>
        <p:nvSpPr>
          <p:cNvPr id="272387" name="Rectangle 2"/>
          <p:cNvSpPr>
            <a:spLocks noGrp="1" noChangeArrowheads="1"/>
          </p:cNvSpPr>
          <p:nvPr>
            <p:ph type="title"/>
          </p:nvPr>
        </p:nvSpPr>
        <p:spPr/>
        <p:txBody>
          <a:bodyPr/>
          <a:lstStyle/>
          <a:p>
            <a:pPr eaLnBrk="1" hangingPunct="1"/>
            <a:r>
              <a:rPr lang="fa-IR" altLang="zh-CN" b="1" smtClean="0"/>
              <a:t>فصل دهم</a:t>
            </a:r>
            <a:endParaRPr lang="en-US" b="1" smtClean="0"/>
          </a:p>
        </p:txBody>
      </p:sp>
      <p:sp>
        <p:nvSpPr>
          <p:cNvPr id="259075" name="Rectangle 3"/>
          <p:cNvSpPr>
            <a:spLocks noGrp="1" noChangeArrowheads="1"/>
          </p:cNvSpPr>
          <p:nvPr>
            <p:ph type="body" idx="1"/>
          </p:nvPr>
        </p:nvSpPr>
        <p:spPr/>
        <p:txBody>
          <a:bodyPr/>
          <a:lstStyle/>
          <a:p>
            <a:pPr algn="ctr" eaLnBrk="1" hangingPunct="1">
              <a:buFontTx/>
              <a:buNone/>
            </a:pPr>
            <a:endParaRPr lang="fa-IR" altLang="zh-CN" sz="4000" b="1" smtClean="0"/>
          </a:p>
          <a:p>
            <a:pPr algn="ctr" eaLnBrk="1" hangingPunct="1">
              <a:buFontTx/>
              <a:buNone/>
            </a:pPr>
            <a:r>
              <a:rPr lang="fa-IR" altLang="zh-CN" sz="4000" b="1" smtClean="0"/>
              <a:t>سیستم بازاریابی و انواع مدلهای بازاریابی</a:t>
            </a:r>
            <a:endParaRPr lang="en-US" sz="4000" b="1" smtClean="0"/>
          </a:p>
        </p:txBody>
      </p:sp>
      <p:sp>
        <p:nvSpPr>
          <p:cNvPr id="272389"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59075">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259075">
                                            <p:txEl>
                                              <p:pRg st="1" end="1"/>
                                            </p:txEl>
                                          </p:spTgt>
                                        </p:tgtEl>
                                        <p:attrNameLst>
                                          <p:attrName>ppt_x</p:attrName>
                                        </p:attrNameLst>
                                      </p:cBhvr>
                                    </p:anim>
                                    <p:anim from="0" to="-1.0" calcmode="lin" valueType="num">
                                      <p:cBhvr>
                                        <p:cTn id="8" dur="200" decel="50000" autoRev="1" fill="hold">
                                          <p:stCondLst>
                                            <p:cond delay="600"/>
                                          </p:stCondLst>
                                        </p:cTn>
                                        <p:tgtEl>
                                          <p:spTgt spid="259075">
                                            <p:txEl>
                                              <p:pRg st="1" end="1"/>
                                            </p:txEl>
                                          </p:spTgt>
                                        </p:tgtEl>
                                        <p:attrNameLst>
                                          <p:attrName>xshear</p:attrName>
                                        </p:attrNameLst>
                                      </p:cBhvr>
                                    </p:anim>
                                    <p:animScale>
                                      <p:cBhvr>
                                        <p:cTn id="9" dur="200" decel="100000" autoRev="1" fill="hold">
                                          <p:stCondLst>
                                            <p:cond delay="600"/>
                                          </p:stCondLst>
                                        </p:cTn>
                                        <p:tgtEl>
                                          <p:spTgt spid="259075">
                                            <p:txEl>
                                              <p:pRg st="1" end="1"/>
                                            </p:txEl>
                                          </p:spTgt>
                                        </p:tgtEl>
                                      </p:cBhvr>
                                      <p:from x="100000" y="100000"/>
                                      <p:to x="80000" y="100000"/>
                                    </p:animScale>
                                    <p:anim by="(#ppt_h/3+#ppt_w*0.1)" calcmode="lin" valueType="num">
                                      <p:cBhvr additive="sum">
                                        <p:cTn id="10" dur="200" decel="100000" autoRev="1" fill="hold">
                                          <p:stCondLst>
                                            <p:cond delay="600"/>
                                          </p:stCondLst>
                                        </p:cTn>
                                        <p:tgtEl>
                                          <p:spTgt spid="259075">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796D9F5-EA0C-4C28-98BF-A74511632A88}" type="slidenum">
              <a:rPr lang="ar-SA" b="0"/>
              <a:pPr eaLnBrk="1" hangingPunct="1"/>
              <a:t>269</a:t>
            </a:fld>
            <a:endParaRPr lang="en-US" b="0"/>
          </a:p>
        </p:txBody>
      </p:sp>
      <p:sp>
        <p:nvSpPr>
          <p:cNvPr id="273411" name="Rectangle 2"/>
          <p:cNvSpPr>
            <a:spLocks noGrp="1" noChangeArrowheads="1"/>
          </p:cNvSpPr>
          <p:nvPr>
            <p:ph type="title"/>
          </p:nvPr>
        </p:nvSpPr>
        <p:spPr/>
        <p:txBody>
          <a:bodyPr/>
          <a:lstStyle/>
          <a:p>
            <a:pPr eaLnBrk="1" hangingPunct="1"/>
            <a:r>
              <a:rPr lang="fa-IR" altLang="zh-CN" b="1" smtClean="0"/>
              <a:t>هدف کلی</a:t>
            </a:r>
            <a:endParaRPr lang="en-US" b="1" smtClean="0"/>
          </a:p>
        </p:txBody>
      </p:sp>
      <p:sp>
        <p:nvSpPr>
          <p:cNvPr id="260099" name="Rectangle 3"/>
          <p:cNvSpPr>
            <a:spLocks noGrp="1" noChangeArrowheads="1"/>
          </p:cNvSpPr>
          <p:nvPr>
            <p:ph type="body" idx="1"/>
          </p:nvPr>
        </p:nvSpPr>
        <p:spPr/>
        <p:txBody>
          <a:bodyPr/>
          <a:lstStyle/>
          <a:p>
            <a:pPr algn="ctr" eaLnBrk="1" hangingPunct="1">
              <a:lnSpc>
                <a:spcPct val="200000"/>
              </a:lnSpc>
              <a:buFontTx/>
              <a:buNone/>
            </a:pPr>
            <a:r>
              <a:rPr lang="fa-IR" altLang="zh-CN" smtClean="0"/>
              <a:t>دانشجویان عزیز در این فصل با سیستم بازاریابی انواع مدلهای موجود در زمینه امور بازاریابی آشنا می شود.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p:cTn id="7" dur="500" fill="hold"/>
                                        <p:tgtEl>
                                          <p:spTgt spid="26009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6009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6009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6009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60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0857210-5F55-449C-A78E-2EFE2C563768}" type="slidenum">
              <a:rPr lang="ar-SA" b="0"/>
              <a:pPr eaLnBrk="1" hangingPunct="1"/>
              <a:t>27</a:t>
            </a:fld>
            <a:endParaRPr lang="en-US" b="0"/>
          </a:p>
        </p:txBody>
      </p:sp>
      <p:sp>
        <p:nvSpPr>
          <p:cNvPr id="25603" name="Rectangle 2"/>
          <p:cNvSpPr>
            <a:spLocks noGrp="1" noChangeArrowheads="1"/>
          </p:cNvSpPr>
          <p:nvPr>
            <p:ph type="title"/>
          </p:nvPr>
        </p:nvSpPr>
        <p:spPr/>
        <p:txBody>
          <a:bodyPr/>
          <a:lstStyle/>
          <a:p>
            <a:pPr eaLnBrk="1" hangingPunct="1"/>
            <a:r>
              <a:rPr lang="fa-IR" altLang="zh-CN" b="1" smtClean="0"/>
              <a:t>بازاریابی مجدد</a:t>
            </a:r>
            <a:r>
              <a:rPr lang="fa-IR" altLang="zh-CN" sz="2400" b="1" smtClean="0"/>
              <a:t>(بازاریابی احیائی)(بازاریابی دوباره)</a:t>
            </a:r>
            <a:endParaRPr lang="en-US" sz="2400" b="1" smtClean="0"/>
          </a:p>
        </p:txBody>
      </p:sp>
      <p:sp>
        <p:nvSpPr>
          <p:cNvPr id="23555" name="Rectangle 3"/>
          <p:cNvSpPr>
            <a:spLocks noGrp="1" noChangeArrowheads="1"/>
          </p:cNvSpPr>
          <p:nvPr>
            <p:ph type="body" idx="1"/>
          </p:nvPr>
        </p:nvSpPr>
        <p:spPr/>
        <p:txBody>
          <a:bodyPr/>
          <a:lstStyle/>
          <a:p>
            <a:pPr eaLnBrk="1" hangingPunct="1">
              <a:lnSpc>
                <a:spcPct val="150000"/>
              </a:lnSpc>
              <a:buFontTx/>
              <a:buNone/>
            </a:pPr>
            <a:r>
              <a:rPr lang="fa-IR" altLang="zh-CN" smtClean="0"/>
              <a:t>در بعضی از مواقع ممکن است تقاضابرای محصول مورد نظر کمتر از دوره های قبل پیش بینی شودو در صورت ادامه روند فعلی کالا یا خدمت مزبور،شرکت تعدادی از مشتریان خود را از دست بدهد چرا که تمام اشیاء،خدمات،ایده ها،تفکرات،مکانها و سازمانها در نهایت تقاضای متزلزل و تنزلی را تجربه خواهند کرد.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80">
                                          <p:stCondLst>
                                            <p:cond delay="0"/>
                                          </p:stCondLst>
                                        </p:cTn>
                                        <p:tgtEl>
                                          <p:spTgt spid="23555">
                                            <p:txEl>
                                              <p:pRg st="0" end="0"/>
                                            </p:txEl>
                                          </p:spTgt>
                                        </p:tgtEl>
                                      </p:cBhvr>
                                    </p:animEffect>
                                    <p:anim calcmode="lin" valueType="num">
                                      <p:cBhvr>
                                        <p:cTn id="8" dur="1822" tmFilter="0,0; 0.14,0.36; 0.43,0.73; 0.71,0.91; 1.0,1.0">
                                          <p:stCondLst>
                                            <p:cond delay="0"/>
                                          </p:stCondLst>
                                        </p:cTn>
                                        <p:tgtEl>
                                          <p:spTgt spid="2355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5">
                                            <p:txEl>
                                              <p:pRg st="0" end="0"/>
                                            </p:txEl>
                                          </p:spTgt>
                                        </p:tgtEl>
                                      </p:cBhvr>
                                      <p:to x="100000" y="60000"/>
                                    </p:animScale>
                                    <p:animScale>
                                      <p:cBhvr>
                                        <p:cTn id="14" dur="166" decel="50000">
                                          <p:stCondLst>
                                            <p:cond delay="676"/>
                                          </p:stCondLst>
                                        </p:cTn>
                                        <p:tgtEl>
                                          <p:spTgt spid="23555">
                                            <p:txEl>
                                              <p:pRg st="0" end="0"/>
                                            </p:txEl>
                                          </p:spTgt>
                                        </p:tgtEl>
                                      </p:cBhvr>
                                      <p:to x="100000" y="100000"/>
                                    </p:animScale>
                                    <p:animScale>
                                      <p:cBhvr>
                                        <p:cTn id="15" dur="26">
                                          <p:stCondLst>
                                            <p:cond delay="1312"/>
                                          </p:stCondLst>
                                        </p:cTn>
                                        <p:tgtEl>
                                          <p:spTgt spid="23555">
                                            <p:txEl>
                                              <p:pRg st="0" end="0"/>
                                            </p:txEl>
                                          </p:spTgt>
                                        </p:tgtEl>
                                      </p:cBhvr>
                                      <p:to x="100000" y="80000"/>
                                    </p:animScale>
                                    <p:animScale>
                                      <p:cBhvr>
                                        <p:cTn id="16" dur="166" decel="50000">
                                          <p:stCondLst>
                                            <p:cond delay="1338"/>
                                          </p:stCondLst>
                                        </p:cTn>
                                        <p:tgtEl>
                                          <p:spTgt spid="23555">
                                            <p:txEl>
                                              <p:pRg st="0" end="0"/>
                                            </p:txEl>
                                          </p:spTgt>
                                        </p:tgtEl>
                                      </p:cBhvr>
                                      <p:to x="100000" y="100000"/>
                                    </p:animScale>
                                    <p:animScale>
                                      <p:cBhvr>
                                        <p:cTn id="17" dur="26">
                                          <p:stCondLst>
                                            <p:cond delay="1642"/>
                                          </p:stCondLst>
                                        </p:cTn>
                                        <p:tgtEl>
                                          <p:spTgt spid="23555">
                                            <p:txEl>
                                              <p:pRg st="0" end="0"/>
                                            </p:txEl>
                                          </p:spTgt>
                                        </p:tgtEl>
                                      </p:cBhvr>
                                      <p:to x="100000" y="90000"/>
                                    </p:animScale>
                                    <p:animScale>
                                      <p:cBhvr>
                                        <p:cTn id="18" dur="166" decel="50000">
                                          <p:stCondLst>
                                            <p:cond delay="1668"/>
                                          </p:stCondLst>
                                        </p:cTn>
                                        <p:tgtEl>
                                          <p:spTgt spid="23555">
                                            <p:txEl>
                                              <p:pRg st="0" end="0"/>
                                            </p:txEl>
                                          </p:spTgt>
                                        </p:tgtEl>
                                      </p:cBhvr>
                                      <p:to x="100000" y="100000"/>
                                    </p:animScale>
                                    <p:animScale>
                                      <p:cBhvr>
                                        <p:cTn id="19" dur="26">
                                          <p:stCondLst>
                                            <p:cond delay="1808"/>
                                          </p:stCondLst>
                                        </p:cTn>
                                        <p:tgtEl>
                                          <p:spTgt spid="23555">
                                            <p:txEl>
                                              <p:pRg st="0" end="0"/>
                                            </p:txEl>
                                          </p:spTgt>
                                        </p:tgtEl>
                                      </p:cBhvr>
                                      <p:to x="100000" y="95000"/>
                                    </p:animScale>
                                    <p:animScale>
                                      <p:cBhvr>
                                        <p:cTn id="20" dur="166" decel="50000">
                                          <p:stCondLst>
                                            <p:cond delay="1834"/>
                                          </p:stCondLst>
                                        </p:cTn>
                                        <p:tgtEl>
                                          <p:spTgt spid="2355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6769FE7-1D6F-49D1-8530-B85974BA8223}" type="slidenum">
              <a:rPr lang="ar-SA" b="0"/>
              <a:pPr eaLnBrk="1" hangingPunct="1"/>
              <a:t>270</a:t>
            </a:fld>
            <a:endParaRPr lang="en-US" b="0"/>
          </a:p>
        </p:txBody>
      </p:sp>
      <p:sp>
        <p:nvSpPr>
          <p:cNvPr id="261122" name="Rectangle 2"/>
          <p:cNvSpPr>
            <a:spLocks noGrp="1" noChangeArrowheads="1"/>
          </p:cNvSpPr>
          <p:nvPr>
            <p:ph type="title"/>
          </p:nvPr>
        </p:nvSpPr>
        <p:spPr/>
        <p:txBody>
          <a:bodyPr/>
          <a:lstStyle/>
          <a:p>
            <a:pPr eaLnBrk="1" hangingPunct="1"/>
            <a:r>
              <a:rPr lang="fa-IR" altLang="zh-CN" b="1" smtClean="0"/>
              <a:t>هدفهای رفتاری</a:t>
            </a:r>
            <a:endParaRPr lang="en-US" b="1" smtClean="0"/>
          </a:p>
        </p:txBody>
      </p:sp>
      <p:sp>
        <p:nvSpPr>
          <p:cNvPr id="261123"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دانشجویان محترم پس از مطالعه این فصل بتوانند:</a:t>
            </a:r>
          </a:p>
          <a:p>
            <a:pPr eaLnBrk="1" hangingPunct="1">
              <a:buFontTx/>
              <a:buNone/>
            </a:pPr>
            <a:endParaRPr lang="fa-IR" altLang="zh-CN" smtClean="0">
              <a:solidFill>
                <a:srgbClr val="CC3300"/>
              </a:solidFill>
            </a:endParaRPr>
          </a:p>
          <a:p>
            <a:pPr eaLnBrk="1" hangingPunct="1">
              <a:buFontTx/>
              <a:buNone/>
            </a:pPr>
            <a:r>
              <a:rPr lang="fa-IR" altLang="zh-CN" smtClean="0"/>
              <a:t>1.سیستم بازاریابی را تعریف نمایند.</a:t>
            </a:r>
          </a:p>
          <a:p>
            <a:pPr eaLnBrk="1" hangingPunct="1">
              <a:buFontTx/>
              <a:buNone/>
            </a:pPr>
            <a:r>
              <a:rPr lang="fa-IR" altLang="zh-CN" smtClean="0"/>
              <a:t>2.سیستم های چهارگانه فرعی یک سیستم بازاریابی را نام برده و هر یک را به اجمال شرح دهند.</a:t>
            </a:r>
          </a:p>
          <a:p>
            <a:pPr eaLnBrk="1" hangingPunct="1">
              <a:buFontTx/>
              <a:buNone/>
            </a:pPr>
            <a:r>
              <a:rPr lang="fa-IR" altLang="zh-CN" smtClean="0"/>
              <a:t>3.سیستم های اطلاعاتی غیر متمرکز را توضیح دهند.</a:t>
            </a:r>
          </a:p>
          <a:p>
            <a:pPr eaLnBrk="1" hangingPunct="1">
              <a:buFontTx/>
              <a:buNone/>
            </a:pPr>
            <a:r>
              <a:rPr lang="fa-IR" altLang="zh-CN" smtClean="0"/>
              <a:t>4.سیستم های سه گانه توزیع را بیان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1122"/>
                                        </p:tgtEl>
                                        <p:attrNameLst>
                                          <p:attrName>style.visibility</p:attrName>
                                        </p:attrNameLst>
                                      </p:cBhvr>
                                      <p:to>
                                        <p:strVal val="visible"/>
                                      </p:to>
                                    </p:set>
                                    <p:animEffect transition="in" filter="dissolve">
                                      <p:cBhvr>
                                        <p:cTn id="7" dur="500"/>
                                        <p:tgtEl>
                                          <p:spTgt spid="261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1123">
                                            <p:txEl>
                                              <p:pRg st="0" end="0"/>
                                            </p:txEl>
                                          </p:spTgt>
                                        </p:tgtEl>
                                        <p:attrNameLst>
                                          <p:attrName>style.visibility</p:attrName>
                                        </p:attrNameLst>
                                      </p:cBhvr>
                                      <p:to>
                                        <p:strVal val="visible"/>
                                      </p:to>
                                    </p:set>
                                    <p:animEffect transition="in" filter="dissolve">
                                      <p:cBhvr>
                                        <p:cTn id="12" dur="500"/>
                                        <p:tgtEl>
                                          <p:spTgt spid="261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Effect transition="in" filter="dissolve">
                                      <p:cBhvr>
                                        <p:cTn id="17" dur="500"/>
                                        <p:tgtEl>
                                          <p:spTgt spid="261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1123">
                                            <p:txEl>
                                              <p:pRg st="3" end="3"/>
                                            </p:txEl>
                                          </p:spTgt>
                                        </p:tgtEl>
                                        <p:attrNameLst>
                                          <p:attrName>style.visibility</p:attrName>
                                        </p:attrNameLst>
                                      </p:cBhvr>
                                      <p:to>
                                        <p:strVal val="visible"/>
                                      </p:to>
                                    </p:set>
                                    <p:animEffect transition="in" filter="dissolve">
                                      <p:cBhvr>
                                        <p:cTn id="22" dur="500"/>
                                        <p:tgtEl>
                                          <p:spTgt spid="261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1123">
                                            <p:txEl>
                                              <p:pRg st="4" end="4"/>
                                            </p:txEl>
                                          </p:spTgt>
                                        </p:tgtEl>
                                        <p:attrNameLst>
                                          <p:attrName>style.visibility</p:attrName>
                                        </p:attrNameLst>
                                      </p:cBhvr>
                                      <p:to>
                                        <p:strVal val="visible"/>
                                      </p:to>
                                    </p:set>
                                    <p:animEffect transition="in" filter="dissolve">
                                      <p:cBhvr>
                                        <p:cTn id="27" dur="500"/>
                                        <p:tgtEl>
                                          <p:spTgt spid="261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1123">
                                            <p:txEl>
                                              <p:pRg st="5" end="5"/>
                                            </p:txEl>
                                          </p:spTgt>
                                        </p:tgtEl>
                                        <p:attrNameLst>
                                          <p:attrName>style.visibility</p:attrName>
                                        </p:attrNameLst>
                                      </p:cBhvr>
                                      <p:to>
                                        <p:strVal val="visible"/>
                                      </p:to>
                                    </p:set>
                                    <p:animEffect transition="in" filter="dissolve">
                                      <p:cBhvr>
                                        <p:cTn id="32" dur="500"/>
                                        <p:tgtEl>
                                          <p:spTgt spid="261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P spid="261123" grpId="0"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BB734F4-B963-46A8-BCD0-D0486C62BDD4}" type="slidenum">
              <a:rPr lang="ar-SA" b="0"/>
              <a:pPr eaLnBrk="1" hangingPunct="1"/>
              <a:t>271</a:t>
            </a:fld>
            <a:endParaRPr lang="en-US" b="0"/>
          </a:p>
        </p:txBody>
      </p:sp>
      <p:sp>
        <p:nvSpPr>
          <p:cNvPr id="275459" name="Rectangle 2"/>
          <p:cNvSpPr>
            <a:spLocks noGrp="1" noChangeArrowheads="1"/>
          </p:cNvSpPr>
          <p:nvPr>
            <p:ph type="title"/>
          </p:nvPr>
        </p:nvSpPr>
        <p:spPr/>
        <p:txBody>
          <a:bodyPr/>
          <a:lstStyle/>
          <a:p>
            <a:pPr eaLnBrk="1" hangingPunct="1"/>
            <a:r>
              <a:rPr lang="fa-IR" altLang="zh-CN" b="1" smtClean="0"/>
              <a:t>تعریف سیستم</a:t>
            </a:r>
            <a:endParaRPr lang="en-US" b="1" smtClean="0"/>
          </a:p>
        </p:txBody>
      </p:sp>
      <p:sp>
        <p:nvSpPr>
          <p:cNvPr id="262147" name="Rectangle 3"/>
          <p:cNvSpPr>
            <a:spLocks noGrp="1" noChangeArrowheads="1"/>
          </p:cNvSpPr>
          <p:nvPr>
            <p:ph type="body" idx="1"/>
          </p:nvPr>
        </p:nvSpPr>
        <p:spPr/>
        <p:txBody>
          <a:bodyPr/>
          <a:lstStyle/>
          <a:p>
            <a:pPr eaLnBrk="1" hangingPunct="1">
              <a:lnSpc>
                <a:spcPct val="200000"/>
              </a:lnSpc>
              <a:buFontTx/>
              <a:buNone/>
            </a:pPr>
            <a:r>
              <a:rPr lang="fa-IR" altLang="zh-CN" smtClean="0"/>
              <a:t>سیستم عبارت است از مجموعه ای از اجزا و عناصر که دارای هدف مشترک بوده و بایکدیگر روابط مستمر، منطقی و متقابل دارند. به طوریکه نحوه و کیفیت روابط این اجزا میتواند سیستم را به طرف تخریب، ثبات و یا پویایی کامل سوق دهد.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 calcmode="lin" valueType="num">
                                      <p:cBhvr>
                                        <p:cTn id="7" dur="500" decel="50000" fill="hold">
                                          <p:stCondLst>
                                            <p:cond delay="0"/>
                                          </p:stCondLst>
                                        </p:cTn>
                                        <p:tgtEl>
                                          <p:spTgt spid="26214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214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214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6214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214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214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214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2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p:bldLst>
  </p:timing>
</p:sld>
</file>

<file path=ppt/slides/slide2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CC95FD1-0DF7-42DB-A213-69697C7BDABF}" type="slidenum">
              <a:rPr lang="ar-SA" b="0"/>
              <a:pPr eaLnBrk="1" hangingPunct="1"/>
              <a:t>272</a:t>
            </a:fld>
            <a:endParaRPr lang="en-US" b="0"/>
          </a:p>
        </p:txBody>
      </p:sp>
      <p:sp>
        <p:nvSpPr>
          <p:cNvPr id="263170" name="Rectangle 2"/>
          <p:cNvSpPr>
            <a:spLocks noGrp="1" noChangeArrowheads="1"/>
          </p:cNvSpPr>
          <p:nvPr>
            <p:ph type="title"/>
          </p:nvPr>
        </p:nvSpPr>
        <p:spPr/>
        <p:txBody>
          <a:bodyPr/>
          <a:lstStyle/>
          <a:p>
            <a:pPr eaLnBrk="1" hangingPunct="1"/>
            <a:r>
              <a:rPr lang="fa-IR" altLang="zh-CN" smtClean="0"/>
              <a:t>سیستم های چهارگانه یک سیستم بازاریابی</a:t>
            </a:r>
            <a:endParaRPr lang="en-US" smtClean="0"/>
          </a:p>
        </p:txBody>
      </p:sp>
      <p:sp>
        <p:nvSpPr>
          <p:cNvPr id="263171" name="Rectangle 3"/>
          <p:cNvSpPr>
            <a:spLocks noGrp="1" noChangeArrowheads="1"/>
          </p:cNvSpPr>
          <p:nvPr>
            <p:ph type="body" idx="1"/>
          </p:nvPr>
        </p:nvSpPr>
        <p:spPr/>
        <p:txBody>
          <a:bodyPr/>
          <a:lstStyle/>
          <a:p>
            <a:pPr marL="1077913" lvl="1" indent="-533400" eaLnBrk="1" hangingPunct="1">
              <a:lnSpc>
                <a:spcPct val="200000"/>
              </a:lnSpc>
              <a:buFont typeface="Times New Roman" pitchFamily="18" charset="0"/>
              <a:buChar char="●"/>
            </a:pPr>
            <a:r>
              <a:rPr lang="fa-IR" altLang="zh-CN" smtClean="0"/>
              <a:t>سیستم اطلاعات بازاریابی</a:t>
            </a:r>
          </a:p>
          <a:p>
            <a:pPr marL="1077913" lvl="1" indent="-533400" eaLnBrk="1" hangingPunct="1">
              <a:lnSpc>
                <a:spcPct val="200000"/>
              </a:lnSpc>
              <a:buFont typeface="Times New Roman" pitchFamily="18" charset="0"/>
              <a:buChar char="●"/>
            </a:pPr>
            <a:r>
              <a:rPr lang="fa-IR" altLang="zh-CN" smtClean="0"/>
              <a:t>سیستم برنامه ریزی بازاریابی</a:t>
            </a:r>
          </a:p>
          <a:p>
            <a:pPr marL="1077913" lvl="1" indent="-533400" eaLnBrk="1" hangingPunct="1">
              <a:lnSpc>
                <a:spcPct val="200000"/>
              </a:lnSpc>
              <a:buFont typeface="Times New Roman" pitchFamily="18" charset="0"/>
              <a:buChar char="●"/>
            </a:pPr>
            <a:r>
              <a:rPr lang="fa-IR" altLang="zh-CN" smtClean="0"/>
              <a:t>سیستم سازمانی بازاریابی</a:t>
            </a:r>
          </a:p>
          <a:p>
            <a:pPr marL="1077913" lvl="1" indent="-533400" eaLnBrk="1" hangingPunct="1">
              <a:lnSpc>
                <a:spcPct val="200000"/>
              </a:lnSpc>
              <a:buFont typeface="Times New Roman" pitchFamily="18" charset="0"/>
              <a:buChar char="●"/>
            </a:pPr>
            <a:r>
              <a:rPr lang="fa-IR" altLang="zh-CN" smtClean="0"/>
              <a:t>سیستم کنترل بازاریابی:</a:t>
            </a:r>
            <a:endParaRPr lang="en-US"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63170"/>
                                        </p:tgtEl>
                                        <p:attrNameLst>
                                          <p:attrName>style.visibility</p:attrName>
                                        </p:attrNameLst>
                                      </p:cBhvr>
                                      <p:to>
                                        <p:strVal val="visible"/>
                                      </p:to>
                                    </p:set>
                                    <p:anim calcmode="lin" valueType="num">
                                      <p:cBhvr>
                                        <p:cTn id="7" dur="2000" fill="hold"/>
                                        <p:tgtEl>
                                          <p:spTgt spid="263170"/>
                                        </p:tgtEl>
                                        <p:attrNameLst>
                                          <p:attrName>ppt_w</p:attrName>
                                        </p:attrNameLst>
                                      </p:cBhvr>
                                      <p:tavLst>
                                        <p:tav tm="0">
                                          <p:val>
                                            <p:strVal val="#ppt_w*2.5"/>
                                          </p:val>
                                        </p:tav>
                                        <p:tav tm="100000">
                                          <p:val>
                                            <p:strVal val="#ppt_w"/>
                                          </p:val>
                                        </p:tav>
                                      </p:tavLst>
                                    </p:anim>
                                    <p:anim calcmode="lin" valueType="num">
                                      <p:cBhvr>
                                        <p:cTn id="8" dur="2000" fill="hold"/>
                                        <p:tgtEl>
                                          <p:spTgt spid="263170"/>
                                        </p:tgtEl>
                                        <p:attrNameLst>
                                          <p:attrName>ppt_h</p:attrName>
                                        </p:attrNameLst>
                                      </p:cBhvr>
                                      <p:tavLst>
                                        <p:tav tm="0">
                                          <p:val>
                                            <p:strVal val="#ppt_h"/>
                                          </p:val>
                                        </p:tav>
                                        <p:tav tm="100000">
                                          <p:val>
                                            <p:strVal val="#ppt_h"/>
                                          </p:val>
                                        </p:tav>
                                      </p:tavLst>
                                    </p:anim>
                                    <p:anim calcmode="lin" valueType="num">
                                      <p:cBhvr>
                                        <p:cTn id="9" dur="2000" fill="hold"/>
                                        <p:tgtEl>
                                          <p:spTgt spid="26317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6317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631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3171">
                                            <p:txEl>
                                              <p:pRg st="0" end="0"/>
                                            </p:txEl>
                                          </p:spTgt>
                                        </p:tgtEl>
                                        <p:attrNameLst>
                                          <p:attrName>style.visibility</p:attrName>
                                        </p:attrNameLst>
                                      </p:cBhvr>
                                      <p:to>
                                        <p:strVal val="visible"/>
                                      </p:to>
                                    </p:set>
                                    <p:animEffect transition="in" filter="wipe(left)">
                                      <p:cBhvr>
                                        <p:cTn id="16" dur="500"/>
                                        <p:tgtEl>
                                          <p:spTgt spid="263171">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63171">
                                            <p:txEl>
                                              <p:pRg st="1" end="1"/>
                                            </p:txEl>
                                          </p:spTgt>
                                        </p:tgtEl>
                                        <p:attrNameLst>
                                          <p:attrName>style.visibility</p:attrName>
                                        </p:attrNameLst>
                                      </p:cBhvr>
                                      <p:to>
                                        <p:strVal val="visible"/>
                                      </p:to>
                                    </p:set>
                                    <p:animEffect transition="in" filter="wipe(left)">
                                      <p:cBhvr>
                                        <p:cTn id="19" dur="500"/>
                                        <p:tgtEl>
                                          <p:spTgt spid="263171">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3171">
                                            <p:txEl>
                                              <p:pRg st="2" end="2"/>
                                            </p:txEl>
                                          </p:spTgt>
                                        </p:tgtEl>
                                        <p:attrNameLst>
                                          <p:attrName>style.visibility</p:attrName>
                                        </p:attrNameLst>
                                      </p:cBhvr>
                                      <p:to>
                                        <p:strVal val="visible"/>
                                      </p:to>
                                    </p:set>
                                    <p:animEffect transition="in" filter="wipe(left)">
                                      <p:cBhvr>
                                        <p:cTn id="22" dur="500"/>
                                        <p:tgtEl>
                                          <p:spTgt spid="263171">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3171">
                                            <p:txEl>
                                              <p:pRg st="3" end="3"/>
                                            </p:txEl>
                                          </p:spTgt>
                                        </p:tgtEl>
                                        <p:attrNameLst>
                                          <p:attrName>style.visibility</p:attrName>
                                        </p:attrNameLst>
                                      </p:cBhvr>
                                      <p:to>
                                        <p:strVal val="visible"/>
                                      </p:to>
                                    </p:set>
                                    <p:animEffect transition="in" filter="wipe(left)">
                                      <p:cBhvr>
                                        <p:cTn id="25" dur="500"/>
                                        <p:tgtEl>
                                          <p:spTgt spid="263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P spid="263171" grpId="0"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F1A42D9-D045-4CC8-9526-C7758CA416C1}" type="slidenum">
              <a:rPr lang="ar-SA" b="0"/>
              <a:pPr eaLnBrk="1" hangingPunct="1"/>
              <a:t>273</a:t>
            </a:fld>
            <a:endParaRPr lang="en-US" b="0"/>
          </a:p>
        </p:txBody>
      </p:sp>
      <p:sp>
        <p:nvSpPr>
          <p:cNvPr id="277507" name="Rectangle 2"/>
          <p:cNvSpPr>
            <a:spLocks noGrp="1" noChangeArrowheads="1"/>
          </p:cNvSpPr>
          <p:nvPr>
            <p:ph type="title"/>
          </p:nvPr>
        </p:nvSpPr>
        <p:spPr/>
        <p:txBody>
          <a:bodyPr/>
          <a:lstStyle/>
          <a:p>
            <a:pPr eaLnBrk="1" hangingPunct="1"/>
            <a:r>
              <a:rPr lang="fa-IR" altLang="zh-CN" smtClean="0"/>
              <a:t>سیستم اطلاعات بازاریابی</a:t>
            </a:r>
            <a:endParaRPr lang="en-US" smtClean="0"/>
          </a:p>
        </p:txBody>
      </p:sp>
      <p:sp>
        <p:nvSpPr>
          <p:cNvPr id="264195" name="Rectangle 3"/>
          <p:cNvSpPr>
            <a:spLocks noGrp="1" noChangeArrowheads="1"/>
          </p:cNvSpPr>
          <p:nvPr>
            <p:ph type="body" idx="1"/>
          </p:nvPr>
        </p:nvSpPr>
        <p:spPr/>
        <p:txBody>
          <a:bodyPr/>
          <a:lstStyle/>
          <a:p>
            <a:pPr eaLnBrk="1" hangingPunct="1">
              <a:lnSpc>
                <a:spcPct val="200000"/>
              </a:lnSpc>
              <a:buFontTx/>
              <a:buNone/>
            </a:pPr>
            <a:r>
              <a:rPr lang="fa-IR" altLang="zh-CN" smtClean="0"/>
              <a:t>این سیستم با جمع آوری، طبقه بندی، تلخیص و تجزیه و تحلیل آمار و ارقام و اطلاعات لازم، برنامه ریزان و کلیه مدیران استراتژیک شرکت را در امر برنامه ریزی بهینه و کنترل عملیات بازاریابی یاری می نماید.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 calcmode="lin" valueType="num">
                                      <p:cBhvr>
                                        <p:cTn id="7" dur="500" fill="hold"/>
                                        <p:tgtEl>
                                          <p:spTgt spid="264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419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472CBF3-35BD-4D49-8F09-8967D1B2DDD2}" type="slidenum">
              <a:rPr lang="ar-SA" b="0"/>
              <a:pPr eaLnBrk="1" hangingPunct="1"/>
              <a:t>274</a:t>
            </a:fld>
            <a:endParaRPr lang="en-US" b="0"/>
          </a:p>
        </p:txBody>
      </p:sp>
      <p:sp>
        <p:nvSpPr>
          <p:cNvPr id="278531" name="Rectangle 2"/>
          <p:cNvSpPr>
            <a:spLocks noGrp="1" noChangeArrowheads="1"/>
          </p:cNvSpPr>
          <p:nvPr>
            <p:ph type="title"/>
          </p:nvPr>
        </p:nvSpPr>
        <p:spPr/>
        <p:txBody>
          <a:bodyPr/>
          <a:lstStyle/>
          <a:p>
            <a:pPr eaLnBrk="1" hangingPunct="1"/>
            <a:r>
              <a:rPr lang="fa-IR" altLang="zh-CN" smtClean="0"/>
              <a:t>سیستم برنامه ریزی بازاریابی</a:t>
            </a:r>
            <a:endParaRPr lang="en-US" smtClean="0"/>
          </a:p>
        </p:txBody>
      </p:sp>
      <p:sp>
        <p:nvSpPr>
          <p:cNvPr id="265219" name="Rectangle 3"/>
          <p:cNvSpPr>
            <a:spLocks noGrp="1" noChangeArrowheads="1"/>
          </p:cNvSpPr>
          <p:nvPr>
            <p:ph type="body" idx="1"/>
          </p:nvPr>
        </p:nvSpPr>
        <p:spPr/>
        <p:txBody>
          <a:bodyPr/>
          <a:lstStyle/>
          <a:p>
            <a:pPr eaLnBrk="1" hangingPunct="1">
              <a:lnSpc>
                <a:spcPct val="200000"/>
              </a:lnSpc>
              <a:buFontTx/>
              <a:buNone/>
            </a:pPr>
            <a:r>
              <a:rPr lang="fa-IR" altLang="zh-CN" smtClean="0"/>
              <a:t>این سیستم با تهیه برنامه های بلند مدت (استراتژیک یا راهبردی) و برنامه های کوتاه مدت و سالانه،مهمترین و بارزترین وظیفه مدیران را مورد حمایت و پشتیبانی قرار می دهد.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 calcmode="lin" valueType="num">
                                      <p:cBhvr>
                                        <p:cTn id="7" dur="500" fill="hold"/>
                                        <p:tgtEl>
                                          <p:spTgt spid="265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52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2AF05E7-80D6-40B3-8395-9E5817691C17}" type="slidenum">
              <a:rPr lang="ar-SA" b="0"/>
              <a:pPr eaLnBrk="1" hangingPunct="1"/>
              <a:t>275</a:t>
            </a:fld>
            <a:endParaRPr lang="en-US" b="0"/>
          </a:p>
        </p:txBody>
      </p:sp>
      <p:sp>
        <p:nvSpPr>
          <p:cNvPr id="279555" name="Rectangle 2"/>
          <p:cNvSpPr>
            <a:spLocks noGrp="1" noChangeArrowheads="1"/>
          </p:cNvSpPr>
          <p:nvPr>
            <p:ph type="title"/>
          </p:nvPr>
        </p:nvSpPr>
        <p:spPr/>
        <p:txBody>
          <a:bodyPr/>
          <a:lstStyle/>
          <a:p>
            <a:pPr eaLnBrk="1" hangingPunct="1"/>
            <a:r>
              <a:rPr lang="fa-IR" altLang="zh-CN" smtClean="0"/>
              <a:t>سیستم سازمانی بازاریابی</a:t>
            </a:r>
            <a:endParaRPr lang="en-US" smtClean="0"/>
          </a:p>
        </p:txBody>
      </p:sp>
      <p:sp>
        <p:nvSpPr>
          <p:cNvPr id="266243" name="Rectangle 3"/>
          <p:cNvSpPr>
            <a:spLocks noGrp="1" noChangeArrowheads="1"/>
          </p:cNvSpPr>
          <p:nvPr>
            <p:ph type="body" idx="1"/>
          </p:nvPr>
        </p:nvSpPr>
        <p:spPr/>
        <p:txBody>
          <a:bodyPr/>
          <a:lstStyle/>
          <a:p>
            <a:pPr eaLnBrk="1" hangingPunct="1">
              <a:lnSpc>
                <a:spcPct val="200000"/>
              </a:lnSpc>
              <a:buFontTx/>
              <a:buNone/>
            </a:pPr>
            <a:r>
              <a:rPr lang="fa-IR" altLang="zh-CN" sz="2800" smtClean="0"/>
              <a:t>این سیستم نیز با طراحی ساختارهای سازمانی مناسب برای مؤسسات آنها را در استفاده بهتر از امکانات مجود و فرصتهای پیشرو، مدد میرساند بطوریکه مؤسسات می توانند با اتکا به سیستم سازمانی بازاریابی خود، برنامه هایشان را به نحو احسن اجرا نموده.</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6624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66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490434D-5F5F-4787-AB2C-F96B8A1F9DBB}" type="slidenum">
              <a:rPr lang="ar-SA" b="0"/>
              <a:pPr eaLnBrk="1" hangingPunct="1"/>
              <a:t>276</a:t>
            </a:fld>
            <a:endParaRPr lang="en-US" b="0"/>
          </a:p>
        </p:txBody>
      </p:sp>
      <p:sp>
        <p:nvSpPr>
          <p:cNvPr id="280579" name="Rectangle 2"/>
          <p:cNvSpPr>
            <a:spLocks noGrp="1" noChangeArrowheads="1"/>
          </p:cNvSpPr>
          <p:nvPr>
            <p:ph type="title"/>
          </p:nvPr>
        </p:nvSpPr>
        <p:spPr/>
        <p:txBody>
          <a:bodyPr/>
          <a:lstStyle/>
          <a:p>
            <a:pPr eaLnBrk="1" hangingPunct="1"/>
            <a:r>
              <a:rPr lang="fa-IR" altLang="zh-CN" smtClean="0"/>
              <a:t>سیستم کنترل بازاریابی</a:t>
            </a:r>
            <a:endParaRPr lang="en-US" smtClean="0"/>
          </a:p>
        </p:txBody>
      </p:sp>
      <p:sp>
        <p:nvSpPr>
          <p:cNvPr id="267267" name="Rectangle 3"/>
          <p:cNvSpPr>
            <a:spLocks noGrp="1" noChangeArrowheads="1"/>
          </p:cNvSpPr>
          <p:nvPr>
            <p:ph type="body" idx="1"/>
          </p:nvPr>
        </p:nvSpPr>
        <p:spPr/>
        <p:txBody>
          <a:bodyPr/>
          <a:lstStyle/>
          <a:p>
            <a:pPr eaLnBrk="1" hangingPunct="1">
              <a:lnSpc>
                <a:spcPct val="150000"/>
              </a:lnSpc>
              <a:buFontTx/>
              <a:buNone/>
            </a:pPr>
            <a:r>
              <a:rPr lang="fa-IR" altLang="zh-CN" smtClean="0"/>
              <a:t>این سیستم از طریق نظارت و بررسی مستمر فعالیت های بخش بازاریابی، ارزیابی نتایج حاصله، مقایسه آنها با نتایج مورد انتظار مسئولین شرکت، پیدا کردن نقاط قوت و ضعف برنامه، تقویت نقاط قوت و رفع نقاط ضعف و نقایص و نارسیهای برنامه بازاریابی، مدیران بخش بازاریابی مؤسسات را در انجام وظیفه هدایت و کنترل یاری می کند.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 calcmode="lin" valueType="num">
                                      <p:cBhvr>
                                        <p:cTn id="7" dur="1000" fill="hold"/>
                                        <p:tgtEl>
                                          <p:spTgt spid="26726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672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7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B99667F-AC6F-4627-B0A3-D2B77B75C71A}" type="slidenum">
              <a:rPr lang="ar-SA" b="0"/>
              <a:pPr eaLnBrk="1" hangingPunct="1"/>
              <a:t>277</a:t>
            </a:fld>
            <a:endParaRPr lang="en-US" b="0"/>
          </a:p>
        </p:txBody>
      </p:sp>
      <p:sp>
        <p:nvSpPr>
          <p:cNvPr id="281603" name="Rectangle 2"/>
          <p:cNvSpPr>
            <a:spLocks noGrp="1" noChangeArrowheads="1"/>
          </p:cNvSpPr>
          <p:nvPr>
            <p:ph type="title"/>
          </p:nvPr>
        </p:nvSpPr>
        <p:spPr/>
        <p:txBody>
          <a:bodyPr/>
          <a:lstStyle/>
          <a:p>
            <a:pPr eaLnBrk="1" hangingPunct="1"/>
            <a:r>
              <a:rPr lang="fa-IR" altLang="zh-CN" b="1" smtClean="0"/>
              <a:t>سیستم های توزیع</a:t>
            </a:r>
            <a:endParaRPr lang="en-US" b="1" smtClean="0"/>
          </a:p>
        </p:txBody>
      </p:sp>
      <p:sp>
        <p:nvSpPr>
          <p:cNvPr id="268291"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مؤسسات برای توزیع کالاها و خدمات خود معمولاً از سه سیستم بازاریابی زیر استفاده می کنند:</a:t>
            </a:r>
          </a:p>
          <a:p>
            <a:pPr eaLnBrk="1" hangingPunct="1">
              <a:buFontTx/>
              <a:buNone/>
            </a:pPr>
            <a:endParaRPr lang="fa-IR" altLang="zh-CN" sz="1400" smtClean="0">
              <a:solidFill>
                <a:srgbClr val="CC3300"/>
              </a:solidFill>
            </a:endParaRPr>
          </a:p>
          <a:p>
            <a:pPr marL="1077913" lvl="1" indent="-533400" eaLnBrk="1" hangingPunct="1">
              <a:lnSpc>
                <a:spcPct val="200000"/>
              </a:lnSpc>
              <a:buFontTx/>
              <a:buBlip>
                <a:blip r:embed="rId2"/>
              </a:buBlip>
            </a:pPr>
            <a:r>
              <a:rPr lang="fa-IR" altLang="zh-CN" smtClean="0"/>
              <a:t>سيستم بازاريابي عمودي</a:t>
            </a:r>
          </a:p>
          <a:p>
            <a:pPr marL="1077913" lvl="1" indent="-533400" eaLnBrk="1" hangingPunct="1">
              <a:lnSpc>
                <a:spcPct val="200000"/>
              </a:lnSpc>
              <a:buFontTx/>
              <a:buBlip>
                <a:blip r:embed="rId2"/>
              </a:buBlip>
            </a:pPr>
            <a:r>
              <a:rPr lang="fa-IR" altLang="zh-CN" smtClean="0"/>
              <a:t>سیستم بازاریابی افقی</a:t>
            </a:r>
          </a:p>
          <a:p>
            <a:pPr marL="1077913" lvl="1" indent="-533400" eaLnBrk="1" hangingPunct="1">
              <a:lnSpc>
                <a:spcPct val="200000"/>
              </a:lnSpc>
              <a:buFontTx/>
              <a:buBlip>
                <a:blip r:embed="rId2"/>
              </a:buBlip>
            </a:pPr>
            <a:r>
              <a:rPr lang="fa-IR" altLang="zh-CN" smtClean="0"/>
              <a:t>سیستم بازاریابی چند کاناله</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Effect transition="in" filter="fade">
                                      <p:cBhvr>
                                        <p:cTn id="7" dur="1000"/>
                                        <p:tgtEl>
                                          <p:spTgt spid="268291">
                                            <p:txEl>
                                              <p:pRg st="0" end="0"/>
                                            </p:txEl>
                                          </p:spTgt>
                                        </p:tgtEl>
                                      </p:cBhvr>
                                    </p:animEffect>
                                    <p:anim calcmode="lin" valueType="num">
                                      <p:cBhvr>
                                        <p:cTn id="8" dur="1000" fill="hold"/>
                                        <p:tgtEl>
                                          <p:spTgt spid="268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8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8291">
                                            <p:txEl>
                                              <p:pRg st="2" end="2"/>
                                            </p:txEl>
                                          </p:spTgt>
                                        </p:tgtEl>
                                        <p:attrNameLst>
                                          <p:attrName>style.visibility</p:attrName>
                                        </p:attrNameLst>
                                      </p:cBhvr>
                                      <p:to>
                                        <p:strVal val="visible"/>
                                      </p:to>
                                    </p:set>
                                    <p:animEffect transition="in" filter="fade">
                                      <p:cBhvr>
                                        <p:cTn id="12" dur="1000"/>
                                        <p:tgtEl>
                                          <p:spTgt spid="268291">
                                            <p:txEl>
                                              <p:pRg st="2" end="2"/>
                                            </p:txEl>
                                          </p:spTgt>
                                        </p:tgtEl>
                                      </p:cBhvr>
                                    </p:animEffect>
                                    <p:anim calcmode="lin" valueType="num">
                                      <p:cBhvr>
                                        <p:cTn id="13" dur="1000" fill="hold"/>
                                        <p:tgtEl>
                                          <p:spTgt spid="26829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6829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8291">
                                            <p:txEl>
                                              <p:pRg st="3" end="3"/>
                                            </p:txEl>
                                          </p:spTgt>
                                        </p:tgtEl>
                                        <p:attrNameLst>
                                          <p:attrName>style.visibility</p:attrName>
                                        </p:attrNameLst>
                                      </p:cBhvr>
                                      <p:to>
                                        <p:strVal val="visible"/>
                                      </p:to>
                                    </p:set>
                                    <p:animEffect transition="in" filter="fade">
                                      <p:cBhvr>
                                        <p:cTn id="17" dur="1000"/>
                                        <p:tgtEl>
                                          <p:spTgt spid="268291">
                                            <p:txEl>
                                              <p:pRg st="3" end="3"/>
                                            </p:txEl>
                                          </p:spTgt>
                                        </p:tgtEl>
                                      </p:cBhvr>
                                    </p:animEffect>
                                    <p:anim calcmode="lin" valueType="num">
                                      <p:cBhvr>
                                        <p:cTn id="18" dur="1000" fill="hold"/>
                                        <p:tgtEl>
                                          <p:spTgt spid="26829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68291">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8291">
                                            <p:txEl>
                                              <p:pRg st="4" end="4"/>
                                            </p:txEl>
                                          </p:spTgt>
                                        </p:tgtEl>
                                        <p:attrNameLst>
                                          <p:attrName>style.visibility</p:attrName>
                                        </p:attrNameLst>
                                      </p:cBhvr>
                                      <p:to>
                                        <p:strVal val="visible"/>
                                      </p:to>
                                    </p:set>
                                    <p:animEffect transition="in" filter="fade">
                                      <p:cBhvr>
                                        <p:cTn id="22" dur="1000"/>
                                        <p:tgtEl>
                                          <p:spTgt spid="268291">
                                            <p:txEl>
                                              <p:pRg st="4" end="4"/>
                                            </p:txEl>
                                          </p:spTgt>
                                        </p:tgtEl>
                                      </p:cBhvr>
                                    </p:animEffect>
                                    <p:anim calcmode="lin" valueType="num">
                                      <p:cBhvr>
                                        <p:cTn id="23" dur="1000" fill="hold"/>
                                        <p:tgtEl>
                                          <p:spTgt spid="26829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682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3A72032-28F6-44C7-B713-0595F10F0DB9}" type="slidenum">
              <a:rPr lang="ar-SA" b="0"/>
              <a:pPr eaLnBrk="1" hangingPunct="1"/>
              <a:t>278</a:t>
            </a:fld>
            <a:endParaRPr lang="en-US" b="0"/>
          </a:p>
        </p:txBody>
      </p:sp>
      <p:sp>
        <p:nvSpPr>
          <p:cNvPr id="269314" name="Rectangle 2"/>
          <p:cNvSpPr>
            <a:spLocks noGrp="1" noChangeArrowheads="1"/>
          </p:cNvSpPr>
          <p:nvPr>
            <p:ph type="title"/>
          </p:nvPr>
        </p:nvSpPr>
        <p:spPr/>
        <p:txBody>
          <a:bodyPr/>
          <a:lstStyle/>
          <a:p>
            <a:pPr eaLnBrk="1" hangingPunct="1"/>
            <a:r>
              <a:rPr lang="fa-IR" altLang="zh-CN" smtClean="0"/>
              <a:t>انواع مدلهای بازاریابی</a:t>
            </a:r>
            <a:endParaRPr lang="en-US" smtClean="0"/>
          </a:p>
        </p:txBody>
      </p:sp>
      <p:sp>
        <p:nvSpPr>
          <p:cNvPr id="269315" name="Rectangle 3"/>
          <p:cNvSpPr>
            <a:spLocks noGrp="1" noChangeArrowheads="1"/>
          </p:cNvSpPr>
          <p:nvPr>
            <p:ph type="body" idx="1"/>
          </p:nvPr>
        </p:nvSpPr>
        <p:spPr/>
        <p:txBody>
          <a:bodyPr/>
          <a:lstStyle/>
          <a:p>
            <a:pPr indent="520700" eaLnBrk="1" hangingPunct="1">
              <a:lnSpc>
                <a:spcPct val="200000"/>
              </a:lnSpc>
              <a:buSzPct val="65000"/>
              <a:buFont typeface="Batang" pitchFamily="18" charset="-127"/>
              <a:buBlip>
                <a:blip r:embed="rId2"/>
              </a:buBlip>
            </a:pPr>
            <a:r>
              <a:rPr lang="fa-IR" altLang="zh-CN" smtClean="0"/>
              <a:t>مدل موقعیتی بازار – محصول</a:t>
            </a:r>
          </a:p>
          <a:p>
            <a:pPr indent="520700" eaLnBrk="1" hangingPunct="1">
              <a:lnSpc>
                <a:spcPct val="200000"/>
              </a:lnSpc>
              <a:buSzPct val="65000"/>
              <a:buFont typeface="Batang" pitchFamily="18" charset="-127"/>
              <a:buBlip>
                <a:blip r:embed="rId2"/>
              </a:buBlip>
            </a:pPr>
            <a:r>
              <a:rPr lang="fa-IR" altLang="zh-CN" smtClean="0"/>
              <a:t>مدل گروه مشاوره بوستون</a:t>
            </a:r>
          </a:p>
          <a:p>
            <a:pPr indent="520700" eaLnBrk="1" hangingPunct="1">
              <a:lnSpc>
                <a:spcPct val="200000"/>
              </a:lnSpc>
              <a:buSzPct val="65000"/>
              <a:buFont typeface="Batang" pitchFamily="18" charset="-127"/>
              <a:buBlip>
                <a:blip r:embed="rId2"/>
              </a:buBlip>
            </a:pPr>
            <a:r>
              <a:rPr lang="fa-IR" altLang="zh-CN" smtClean="0"/>
              <a:t>مدل تجزیه تجاری جنرال الکتریک</a:t>
            </a:r>
          </a:p>
          <a:p>
            <a:pPr indent="520700" eaLnBrk="1" hangingPunct="1">
              <a:lnSpc>
                <a:spcPct val="200000"/>
              </a:lnSpc>
              <a:buSzPct val="65000"/>
              <a:buFont typeface="Batang" pitchFamily="18" charset="-127"/>
              <a:buBlip>
                <a:blip r:embed="rId2"/>
              </a:buBlip>
            </a:pPr>
            <a:r>
              <a:rPr lang="fa-IR" altLang="zh-CN" smtClean="0"/>
              <a:t>مدل استراتژي عمومي پرتر</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p:cTn id="7" dur="1000" fill="hold"/>
                                        <p:tgtEl>
                                          <p:spTgt spid="269314"/>
                                        </p:tgtEl>
                                        <p:attrNameLst>
                                          <p:attrName>ppt_x</p:attrName>
                                        </p:attrNameLst>
                                      </p:cBhvr>
                                      <p:tavLst>
                                        <p:tav tm="0">
                                          <p:val>
                                            <p:strVal val="#ppt_x-.2"/>
                                          </p:val>
                                        </p:tav>
                                        <p:tav tm="100000">
                                          <p:val>
                                            <p:strVal val="#ppt_x"/>
                                          </p:val>
                                        </p:tav>
                                      </p:tavLst>
                                    </p:anim>
                                    <p:anim calcmode="lin" valueType="num">
                                      <p:cBhvr>
                                        <p:cTn id="8" dur="1000" fill="hold"/>
                                        <p:tgtEl>
                                          <p:spTgt spid="269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9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9315">
                                            <p:txEl>
                                              <p:pRg st="0" end="0"/>
                                            </p:txEl>
                                          </p:spTgt>
                                        </p:tgtEl>
                                        <p:attrNameLst>
                                          <p:attrName>style.visibility</p:attrName>
                                        </p:attrNameLst>
                                      </p:cBhvr>
                                      <p:to>
                                        <p:strVal val="visible"/>
                                      </p:to>
                                    </p:set>
                                    <p:animEffect transition="in" filter="fade">
                                      <p:cBhvr>
                                        <p:cTn id="14" dur="500"/>
                                        <p:tgtEl>
                                          <p:spTgt spid="269315">
                                            <p:txEl>
                                              <p:pRg st="0" end="0"/>
                                            </p:txEl>
                                          </p:spTgt>
                                        </p:tgtEl>
                                      </p:cBhvr>
                                    </p:animEffect>
                                    <p:anim calcmode="lin" valueType="num">
                                      <p:cBhvr>
                                        <p:cTn id="15" dur="500" fill="hold"/>
                                        <p:tgtEl>
                                          <p:spTgt spid="2693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93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9315">
                                            <p:txEl>
                                              <p:pRg st="1" end="1"/>
                                            </p:txEl>
                                          </p:spTgt>
                                        </p:tgtEl>
                                        <p:attrNameLst>
                                          <p:attrName>style.visibility</p:attrName>
                                        </p:attrNameLst>
                                      </p:cBhvr>
                                      <p:to>
                                        <p:strVal val="visible"/>
                                      </p:to>
                                    </p:set>
                                    <p:animEffect transition="in" filter="fade">
                                      <p:cBhvr>
                                        <p:cTn id="21" dur="500"/>
                                        <p:tgtEl>
                                          <p:spTgt spid="269315">
                                            <p:txEl>
                                              <p:pRg st="1" end="1"/>
                                            </p:txEl>
                                          </p:spTgt>
                                        </p:tgtEl>
                                      </p:cBhvr>
                                    </p:animEffect>
                                    <p:anim calcmode="lin" valueType="num">
                                      <p:cBhvr>
                                        <p:cTn id="22" dur="500" fill="hold"/>
                                        <p:tgtEl>
                                          <p:spTgt spid="2693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93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69315">
                                            <p:txEl>
                                              <p:pRg st="2" end="2"/>
                                            </p:txEl>
                                          </p:spTgt>
                                        </p:tgtEl>
                                        <p:attrNameLst>
                                          <p:attrName>style.visibility</p:attrName>
                                        </p:attrNameLst>
                                      </p:cBhvr>
                                      <p:to>
                                        <p:strVal val="visible"/>
                                      </p:to>
                                    </p:set>
                                    <p:animEffect transition="in" filter="fade">
                                      <p:cBhvr>
                                        <p:cTn id="28" dur="500"/>
                                        <p:tgtEl>
                                          <p:spTgt spid="269315">
                                            <p:txEl>
                                              <p:pRg st="2" end="2"/>
                                            </p:txEl>
                                          </p:spTgt>
                                        </p:tgtEl>
                                      </p:cBhvr>
                                    </p:animEffect>
                                    <p:anim calcmode="lin" valueType="num">
                                      <p:cBhvr>
                                        <p:cTn id="29"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693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69315">
                                            <p:txEl>
                                              <p:pRg st="3" end="3"/>
                                            </p:txEl>
                                          </p:spTgt>
                                        </p:tgtEl>
                                        <p:attrNameLst>
                                          <p:attrName>style.visibility</p:attrName>
                                        </p:attrNameLst>
                                      </p:cBhvr>
                                      <p:to>
                                        <p:strVal val="visible"/>
                                      </p:to>
                                    </p:set>
                                    <p:animEffect transition="in" filter="fade">
                                      <p:cBhvr>
                                        <p:cTn id="35" dur="500"/>
                                        <p:tgtEl>
                                          <p:spTgt spid="269315">
                                            <p:txEl>
                                              <p:pRg st="3" end="3"/>
                                            </p:txEl>
                                          </p:spTgt>
                                        </p:tgtEl>
                                      </p:cBhvr>
                                    </p:animEffect>
                                    <p:anim calcmode="lin" valueType="num">
                                      <p:cBhvr>
                                        <p:cTn id="36"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6931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P spid="269315" grpId="0" build="p"/>
    </p:bldLst>
  </p:timing>
</p:sld>
</file>

<file path=ppt/slides/slide2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1114677-0607-4B32-9B9B-4EF81965B142}" type="slidenum">
              <a:rPr lang="ar-SA" b="0"/>
              <a:pPr eaLnBrk="1" hangingPunct="1"/>
              <a:t>279</a:t>
            </a:fld>
            <a:endParaRPr lang="en-US" b="0"/>
          </a:p>
        </p:txBody>
      </p:sp>
      <p:sp>
        <p:nvSpPr>
          <p:cNvPr id="270338" name="Rectangle 2"/>
          <p:cNvSpPr>
            <a:spLocks noGrp="1" noChangeArrowheads="1"/>
          </p:cNvSpPr>
          <p:nvPr>
            <p:ph type="title"/>
          </p:nvPr>
        </p:nvSpPr>
        <p:spPr/>
        <p:txBody>
          <a:bodyPr/>
          <a:lstStyle/>
          <a:p>
            <a:pPr eaLnBrk="1" hangingPunct="1"/>
            <a:r>
              <a:rPr lang="fa-IR" altLang="zh-CN" smtClean="0"/>
              <a:t>چهار نوع واحد استراتژیک ماتریس مشاوران بوستون به ترتیب</a:t>
            </a:r>
            <a:endParaRPr lang="en-US" smtClean="0"/>
          </a:p>
        </p:txBody>
      </p:sp>
      <p:sp>
        <p:nvSpPr>
          <p:cNvPr id="270339" name="Rectangle 3"/>
          <p:cNvSpPr>
            <a:spLocks noGrp="1" noChangeArrowheads="1"/>
          </p:cNvSpPr>
          <p:nvPr>
            <p:ph type="body" idx="1"/>
          </p:nvPr>
        </p:nvSpPr>
        <p:spPr/>
        <p:txBody>
          <a:bodyPr/>
          <a:lstStyle/>
          <a:p>
            <a:pPr indent="520700" eaLnBrk="1" hangingPunct="1">
              <a:lnSpc>
                <a:spcPct val="200000"/>
              </a:lnSpc>
              <a:buFont typeface="Wingdings" pitchFamily="2" charset="2"/>
              <a:buChar char="Ø"/>
            </a:pPr>
            <a:r>
              <a:rPr lang="fa-IR" altLang="zh-CN" smtClean="0"/>
              <a:t>واحد ستاره (</a:t>
            </a:r>
            <a:r>
              <a:rPr lang="en-US" altLang="zh-CN" sz="2400" smtClean="0">
                <a:ea typeface="SimSun" pitchFamily="2" charset="-122"/>
              </a:rPr>
              <a:t>Star</a:t>
            </a:r>
            <a:r>
              <a:rPr lang="fa-IR" altLang="zh-CN" smtClean="0"/>
              <a:t>)</a:t>
            </a:r>
          </a:p>
          <a:p>
            <a:pPr indent="520700" eaLnBrk="1" hangingPunct="1">
              <a:lnSpc>
                <a:spcPct val="200000"/>
              </a:lnSpc>
              <a:buFont typeface="Wingdings" pitchFamily="2" charset="2"/>
              <a:buChar char="Ø"/>
            </a:pPr>
            <a:r>
              <a:rPr lang="fa-IR" altLang="zh-CN" smtClean="0"/>
              <a:t>واحدهای گاو شیرده (</a:t>
            </a:r>
            <a:r>
              <a:rPr lang="en-US" altLang="zh-CN" sz="2400" smtClean="0">
                <a:ea typeface="SimSun" pitchFamily="2" charset="-122"/>
              </a:rPr>
              <a:t>Cash Cow</a:t>
            </a:r>
            <a:r>
              <a:rPr lang="fa-IR" altLang="zh-CN" smtClean="0"/>
              <a:t>)</a:t>
            </a:r>
          </a:p>
          <a:p>
            <a:pPr indent="520700" eaLnBrk="1" hangingPunct="1">
              <a:lnSpc>
                <a:spcPct val="200000"/>
              </a:lnSpc>
              <a:buFont typeface="Wingdings" pitchFamily="2" charset="2"/>
              <a:buChar char="Ø"/>
            </a:pPr>
            <a:r>
              <a:rPr lang="fa-IR" altLang="zh-CN" smtClean="0"/>
              <a:t>واحدهای علامت سئوال (</a:t>
            </a:r>
            <a:r>
              <a:rPr lang="en-US" altLang="zh-CN" smtClean="0">
                <a:ea typeface="SimSun" pitchFamily="2" charset="-122"/>
              </a:rPr>
              <a:t> </a:t>
            </a:r>
            <a:r>
              <a:rPr lang="en-US" altLang="zh-CN" sz="2400" smtClean="0">
                <a:ea typeface="SimSun" pitchFamily="2" charset="-122"/>
              </a:rPr>
              <a:t>Question mark</a:t>
            </a:r>
            <a:r>
              <a:rPr lang="fa-IR" altLang="zh-CN" smtClean="0"/>
              <a:t>)</a:t>
            </a:r>
          </a:p>
          <a:p>
            <a:pPr indent="520700" eaLnBrk="1" hangingPunct="1">
              <a:lnSpc>
                <a:spcPct val="200000"/>
              </a:lnSpc>
              <a:buFont typeface="Wingdings" pitchFamily="2" charset="2"/>
              <a:buChar char="Ø"/>
            </a:pPr>
            <a:r>
              <a:rPr lang="fa-IR" altLang="zh-CN" smtClean="0"/>
              <a:t>واحدهای سگ (</a:t>
            </a:r>
            <a:r>
              <a:rPr lang="en-US" altLang="zh-CN" sz="2400" smtClean="0">
                <a:ea typeface="SimSun" pitchFamily="2" charset="-122"/>
              </a:rPr>
              <a:t>Dog</a:t>
            </a:r>
            <a:r>
              <a:rPr lang="fa-IR" altLang="zh-CN" smtClean="0"/>
              <a:t>)</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0338"/>
                                        </p:tgtEl>
                                        <p:attrNameLst>
                                          <p:attrName>style.visibility</p:attrName>
                                        </p:attrNameLst>
                                      </p:cBhvr>
                                      <p:to>
                                        <p:strVal val="visible"/>
                                      </p:to>
                                    </p:set>
                                    <p:animEffect transition="in" filter="dissolve">
                                      <p:cBhvr>
                                        <p:cTn id="7" dur="500"/>
                                        <p:tgtEl>
                                          <p:spTgt spid="270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0339">
                                            <p:txEl>
                                              <p:pRg st="0" end="0"/>
                                            </p:txEl>
                                          </p:spTgt>
                                        </p:tgtEl>
                                        <p:attrNameLst>
                                          <p:attrName>style.visibility</p:attrName>
                                        </p:attrNameLst>
                                      </p:cBhvr>
                                      <p:to>
                                        <p:strVal val="visible"/>
                                      </p:to>
                                    </p:set>
                                    <p:animEffect transition="in" filter="dissolve">
                                      <p:cBhvr>
                                        <p:cTn id="12" dur="500"/>
                                        <p:tgtEl>
                                          <p:spTgt spid="270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0339">
                                            <p:txEl>
                                              <p:pRg st="1" end="1"/>
                                            </p:txEl>
                                          </p:spTgt>
                                        </p:tgtEl>
                                        <p:attrNameLst>
                                          <p:attrName>style.visibility</p:attrName>
                                        </p:attrNameLst>
                                      </p:cBhvr>
                                      <p:to>
                                        <p:strVal val="visible"/>
                                      </p:to>
                                    </p:set>
                                    <p:animEffect transition="in" filter="dissolve">
                                      <p:cBhvr>
                                        <p:cTn id="17" dur="500"/>
                                        <p:tgtEl>
                                          <p:spTgt spid="270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0339">
                                            <p:txEl>
                                              <p:pRg st="2" end="2"/>
                                            </p:txEl>
                                          </p:spTgt>
                                        </p:tgtEl>
                                        <p:attrNameLst>
                                          <p:attrName>style.visibility</p:attrName>
                                        </p:attrNameLst>
                                      </p:cBhvr>
                                      <p:to>
                                        <p:strVal val="visible"/>
                                      </p:to>
                                    </p:set>
                                    <p:animEffect transition="in" filter="dissolve">
                                      <p:cBhvr>
                                        <p:cTn id="22" dur="500"/>
                                        <p:tgtEl>
                                          <p:spTgt spid="270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0339">
                                            <p:txEl>
                                              <p:pRg st="3" end="3"/>
                                            </p:txEl>
                                          </p:spTgt>
                                        </p:tgtEl>
                                        <p:attrNameLst>
                                          <p:attrName>style.visibility</p:attrName>
                                        </p:attrNameLst>
                                      </p:cBhvr>
                                      <p:to>
                                        <p:strVal val="visible"/>
                                      </p:to>
                                    </p:set>
                                    <p:animEffect transition="in" filter="dissolve">
                                      <p:cBhvr>
                                        <p:cTn id="27" dur="500"/>
                                        <p:tgtEl>
                                          <p:spTgt spid="270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p:bldP spid="2703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9AFE211-E0E9-4F5C-8545-79E6796B3126}" type="slidenum">
              <a:rPr lang="ar-SA" b="0"/>
              <a:pPr eaLnBrk="1" hangingPunct="1"/>
              <a:t>28</a:t>
            </a:fld>
            <a:endParaRPr lang="en-US" b="0"/>
          </a:p>
        </p:txBody>
      </p:sp>
      <p:sp>
        <p:nvSpPr>
          <p:cNvPr id="26627" name="Rectangle 2"/>
          <p:cNvSpPr>
            <a:spLocks noGrp="1" noChangeArrowheads="1"/>
          </p:cNvSpPr>
          <p:nvPr>
            <p:ph type="title"/>
          </p:nvPr>
        </p:nvSpPr>
        <p:spPr/>
        <p:txBody>
          <a:bodyPr/>
          <a:lstStyle/>
          <a:p>
            <a:pPr eaLnBrk="1" hangingPunct="1"/>
            <a:r>
              <a:rPr lang="fa-IR" altLang="zh-CN" b="1" smtClean="0"/>
              <a:t>بازاریابی همزمانی(تعدیلی)</a:t>
            </a:r>
            <a:endParaRPr lang="en-US" b="1" smtClean="0"/>
          </a:p>
        </p:txBody>
      </p:sp>
      <p:sp>
        <p:nvSpPr>
          <p:cNvPr id="24579" name="Rectangle 3"/>
          <p:cNvSpPr>
            <a:spLocks noGrp="1" noChangeArrowheads="1"/>
          </p:cNvSpPr>
          <p:nvPr>
            <p:ph type="body" idx="1"/>
          </p:nvPr>
        </p:nvSpPr>
        <p:spPr/>
        <p:txBody>
          <a:bodyPr/>
          <a:lstStyle/>
          <a:p>
            <a:pPr eaLnBrk="1" hangingPunct="1">
              <a:lnSpc>
                <a:spcPct val="150000"/>
              </a:lnSpc>
              <a:buFontTx/>
              <a:buNone/>
            </a:pPr>
            <a:r>
              <a:rPr lang="fa-IR" altLang="zh-CN" smtClean="0"/>
              <a:t>در بعضی از مواقع عرضه و تقاضا با هم برابر نیستند یعنی ممکن است در بعضی از فصول سال عرضه بیشتر از تقاضا و برعکس در فصول دیگری از سال تقاضا بیشتر از عرضه باشد. برای مثال هتلهای موجود در مناطق گرمسیر در فصل تابستان کمتر از ظرفیت ودر فصل زمستان بیش از حد رزو می شوند.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Scale>
                                      <p:cBhvr>
                                        <p:cTn id="7" dur="1000" decel="50000" fill="hold">
                                          <p:stCondLst>
                                            <p:cond delay="0"/>
                                          </p:stCondLst>
                                        </p:cTn>
                                        <p:tgtEl>
                                          <p:spTgt spid="2457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579">
                                            <p:txEl>
                                              <p:pRg st="0" end="0"/>
                                            </p:txEl>
                                          </p:spTgt>
                                        </p:tgtEl>
                                        <p:attrNameLst>
                                          <p:attrName>ppt_x</p:attrName>
                                          <p:attrName>ppt_y</p:attrName>
                                        </p:attrNameLst>
                                      </p:cBhvr>
                                    </p:animMotion>
                                    <p:animEffect transition="in" filter="fade">
                                      <p:cBhvr>
                                        <p:cTn id="9" dur="10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564033B-CCF2-411C-8BF8-DB2D9F32D85A}" type="slidenum">
              <a:rPr lang="ar-SA" b="0"/>
              <a:pPr eaLnBrk="1" hangingPunct="1"/>
              <a:t>280</a:t>
            </a:fld>
            <a:endParaRPr lang="en-US" b="0"/>
          </a:p>
        </p:txBody>
      </p:sp>
      <p:sp>
        <p:nvSpPr>
          <p:cNvPr id="284675" name="Rectangle 2"/>
          <p:cNvSpPr>
            <a:spLocks noGrp="1" noChangeArrowheads="1"/>
          </p:cNvSpPr>
          <p:nvPr>
            <p:ph type="title"/>
          </p:nvPr>
        </p:nvSpPr>
        <p:spPr/>
        <p:txBody>
          <a:bodyPr/>
          <a:lstStyle/>
          <a:p>
            <a:pPr eaLnBrk="1" hangingPunct="1"/>
            <a:r>
              <a:rPr lang="fa-IR" altLang="zh-CN" smtClean="0"/>
              <a:t>واحد ستاره (</a:t>
            </a:r>
            <a:r>
              <a:rPr lang="en-US" altLang="zh-CN" smtClean="0">
                <a:ea typeface="SimSun" pitchFamily="2" charset="-122"/>
              </a:rPr>
              <a:t>Star</a:t>
            </a:r>
            <a:r>
              <a:rPr lang="fa-IR" altLang="zh-CN" smtClean="0"/>
              <a:t>)</a:t>
            </a:r>
            <a:endParaRPr lang="en-US" smtClean="0"/>
          </a:p>
        </p:txBody>
      </p:sp>
      <p:sp>
        <p:nvSpPr>
          <p:cNvPr id="271363" name="Rectangle 3"/>
          <p:cNvSpPr>
            <a:spLocks noGrp="1" noChangeArrowheads="1"/>
          </p:cNvSpPr>
          <p:nvPr>
            <p:ph type="body" idx="1"/>
          </p:nvPr>
        </p:nvSpPr>
        <p:spPr/>
        <p:txBody>
          <a:bodyPr/>
          <a:lstStyle/>
          <a:p>
            <a:pPr eaLnBrk="1" hangingPunct="1">
              <a:lnSpc>
                <a:spcPct val="200000"/>
              </a:lnSpc>
              <a:buFontTx/>
              <a:buNone/>
            </a:pPr>
            <a:r>
              <a:rPr lang="fa-IR" altLang="zh-CN" sz="2800" smtClean="0"/>
              <a:t>یک واحد ستاره، عبارت است از یک واحد تجاری استراتژیک مهم و عمده در داخل مؤسسه با سهم بازار بالا که در یک صنعت در حال رشد و توسعه اقدام به فعالیت می نماید، یعنی هر سهم نسبی به بازارش نسبت به رقبا دیگر بالاست و هم نرخ رشد صنعت زیاد است.</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Effect transition="in" filter="fade">
                                      <p:cBhvr>
                                        <p:cTn id="7" dur="2000"/>
                                        <p:tgtEl>
                                          <p:spTgt spid="271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90DA5E4-283F-4DB4-8C25-215229AED744}" type="slidenum">
              <a:rPr lang="ar-SA" b="0"/>
              <a:pPr eaLnBrk="1" hangingPunct="1"/>
              <a:t>281</a:t>
            </a:fld>
            <a:endParaRPr lang="en-US" b="0"/>
          </a:p>
        </p:txBody>
      </p:sp>
      <p:sp>
        <p:nvSpPr>
          <p:cNvPr id="285699" name="Rectangle 2"/>
          <p:cNvSpPr>
            <a:spLocks noGrp="1" noChangeArrowheads="1"/>
          </p:cNvSpPr>
          <p:nvPr>
            <p:ph type="title"/>
          </p:nvPr>
        </p:nvSpPr>
        <p:spPr/>
        <p:txBody>
          <a:bodyPr/>
          <a:lstStyle/>
          <a:p>
            <a:pPr eaLnBrk="1" hangingPunct="1"/>
            <a:r>
              <a:rPr lang="fa-IR" altLang="zh-CN" smtClean="0"/>
              <a:t>واحدهای گاو شیرده (</a:t>
            </a:r>
            <a:r>
              <a:rPr lang="en-US" altLang="zh-CN" smtClean="0">
                <a:ea typeface="SimSun" pitchFamily="2" charset="-122"/>
              </a:rPr>
              <a:t>Cash Cow</a:t>
            </a:r>
            <a:r>
              <a:rPr lang="fa-IR" altLang="zh-CN" smtClean="0"/>
              <a:t>)</a:t>
            </a:r>
            <a:endParaRPr lang="en-US" smtClean="0"/>
          </a:p>
        </p:txBody>
      </p:sp>
      <p:sp>
        <p:nvSpPr>
          <p:cNvPr id="272387" name="Rectangle 3"/>
          <p:cNvSpPr>
            <a:spLocks noGrp="1" noChangeArrowheads="1"/>
          </p:cNvSpPr>
          <p:nvPr>
            <p:ph type="body" idx="1"/>
          </p:nvPr>
        </p:nvSpPr>
        <p:spPr/>
        <p:txBody>
          <a:bodyPr/>
          <a:lstStyle/>
          <a:p>
            <a:pPr eaLnBrk="1" hangingPunct="1">
              <a:lnSpc>
                <a:spcPct val="200000"/>
              </a:lnSpc>
              <a:buFontTx/>
              <a:buNone/>
            </a:pPr>
            <a:r>
              <a:rPr lang="fa-IR" altLang="zh-CN" smtClean="0"/>
              <a:t>عبارت است از یک واحد تجاری استراتژیک مهمی که با سهم بازار بالا در یک صنعت با نرخ رشد پایین (صنعتی که به مرحله بلوغ و یا حتی مراحل زوال و کاهش رسیده است) به فعالیت می پردازد.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p:cTn id="7" dur="1000" fill="hold"/>
                                        <p:tgtEl>
                                          <p:spTgt spid="2723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2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2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5D728D3-7C9A-4138-B285-5FEF1849AC49}" type="slidenum">
              <a:rPr lang="ar-SA" b="0"/>
              <a:pPr eaLnBrk="1" hangingPunct="1"/>
              <a:t>282</a:t>
            </a:fld>
            <a:endParaRPr lang="en-US" b="0"/>
          </a:p>
        </p:txBody>
      </p:sp>
      <p:sp>
        <p:nvSpPr>
          <p:cNvPr id="286723" name="Rectangle 2"/>
          <p:cNvSpPr>
            <a:spLocks noGrp="1" noChangeArrowheads="1"/>
          </p:cNvSpPr>
          <p:nvPr>
            <p:ph type="title"/>
          </p:nvPr>
        </p:nvSpPr>
        <p:spPr/>
        <p:txBody>
          <a:bodyPr/>
          <a:lstStyle/>
          <a:p>
            <a:pPr eaLnBrk="1" hangingPunct="1"/>
            <a:r>
              <a:rPr lang="fa-IR" altLang="zh-CN" smtClean="0"/>
              <a:t>واحدهای علامت سئوال (</a:t>
            </a:r>
            <a:r>
              <a:rPr lang="en-US" altLang="zh-CN" smtClean="0">
                <a:ea typeface="SimSun" pitchFamily="2" charset="-122"/>
              </a:rPr>
              <a:t> Question mark</a:t>
            </a:r>
            <a:r>
              <a:rPr lang="fa-IR" altLang="zh-CN" smtClean="0"/>
              <a:t>)</a:t>
            </a:r>
            <a:endParaRPr lang="en-US" smtClean="0"/>
          </a:p>
        </p:txBody>
      </p:sp>
      <p:sp>
        <p:nvSpPr>
          <p:cNvPr id="273411" name="Rectangle 3"/>
          <p:cNvSpPr>
            <a:spLocks noGrp="1" noChangeArrowheads="1"/>
          </p:cNvSpPr>
          <p:nvPr>
            <p:ph type="body" idx="1"/>
          </p:nvPr>
        </p:nvSpPr>
        <p:spPr/>
        <p:txBody>
          <a:bodyPr/>
          <a:lstStyle/>
          <a:p>
            <a:pPr eaLnBrk="1" hangingPunct="1">
              <a:lnSpc>
                <a:spcPct val="200000"/>
              </a:lnSpc>
              <a:buFontTx/>
              <a:buNone/>
            </a:pPr>
            <a:r>
              <a:rPr lang="fa-IR" altLang="zh-CN" smtClean="0"/>
              <a:t>این واحدها ، همانطوریکه ماتریس بالا نیز نشان می دهد، از نرخ رشد بالای صنعت و سهم بازار کمتری برخوردار هستند.حمایت مصرف کنندگان از محصولات این واحد ضعیف است.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73411">
                                            <p:txEl>
                                              <p:pRg st="0" end="0"/>
                                            </p:txEl>
                                          </p:spTgt>
                                        </p:tgtEl>
                                        <p:attrNameLst>
                                          <p:attrName>style.visibility</p:attrName>
                                        </p:attrNameLst>
                                      </p:cBhvr>
                                      <p:to>
                                        <p:strVal val="visible"/>
                                      </p:to>
                                    </p:set>
                                    <p:animEffect transition="in" filter="strips(downLeft)">
                                      <p:cBhvr>
                                        <p:cTn id="7" dur="500"/>
                                        <p:tgtEl>
                                          <p:spTgt spid="273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44179C0-67F5-40EC-8EB2-F5A520C04189}" type="slidenum">
              <a:rPr lang="ar-SA" b="0"/>
              <a:pPr eaLnBrk="1" hangingPunct="1"/>
              <a:t>283</a:t>
            </a:fld>
            <a:endParaRPr lang="en-US" b="0"/>
          </a:p>
        </p:txBody>
      </p:sp>
      <p:sp>
        <p:nvSpPr>
          <p:cNvPr id="287747" name="Rectangle 2"/>
          <p:cNvSpPr>
            <a:spLocks noGrp="1" noChangeArrowheads="1"/>
          </p:cNvSpPr>
          <p:nvPr>
            <p:ph type="title"/>
          </p:nvPr>
        </p:nvSpPr>
        <p:spPr/>
        <p:txBody>
          <a:bodyPr/>
          <a:lstStyle/>
          <a:p>
            <a:pPr eaLnBrk="1" hangingPunct="1"/>
            <a:r>
              <a:rPr lang="fa-IR" altLang="zh-CN" smtClean="0"/>
              <a:t>واحدهای سگ (</a:t>
            </a:r>
            <a:r>
              <a:rPr lang="en-US" altLang="zh-CN" smtClean="0">
                <a:ea typeface="SimSun" pitchFamily="2" charset="-122"/>
              </a:rPr>
              <a:t>Dog</a:t>
            </a:r>
            <a:r>
              <a:rPr lang="fa-IR" altLang="zh-CN" smtClean="0"/>
              <a:t>)</a:t>
            </a:r>
            <a:endParaRPr lang="en-US" smtClean="0"/>
          </a:p>
        </p:txBody>
      </p:sp>
      <p:sp>
        <p:nvSpPr>
          <p:cNvPr id="274435" name="Rectangle 3"/>
          <p:cNvSpPr>
            <a:spLocks noGrp="1" noChangeArrowheads="1"/>
          </p:cNvSpPr>
          <p:nvPr>
            <p:ph type="body" idx="1"/>
          </p:nvPr>
        </p:nvSpPr>
        <p:spPr/>
        <p:txBody>
          <a:bodyPr/>
          <a:lstStyle/>
          <a:p>
            <a:pPr eaLnBrk="1" hangingPunct="1">
              <a:lnSpc>
                <a:spcPct val="200000"/>
              </a:lnSpc>
              <a:buFontTx/>
              <a:buNone/>
            </a:pPr>
            <a:r>
              <a:rPr lang="fa-IR" altLang="zh-CN" smtClean="0"/>
              <a:t>به واحد تجاری استراتژیکی اطلاق می شود که با فروش محدود (سهم بازار پایین) در یک صنعت رو به زوال (با رشد پایین) فعالیت می کنند. یک واحد سگ فرصتهای رشد کمتری دارد.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p:cTn id="7" dur="1000" fill="hold"/>
                                        <p:tgtEl>
                                          <p:spTgt spid="27443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7443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4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38CBB81-5EF1-4780-9A66-6D9EF5121A05}" type="slidenum">
              <a:rPr lang="ar-SA" b="0"/>
              <a:pPr eaLnBrk="1" hangingPunct="1"/>
              <a:t>284</a:t>
            </a:fld>
            <a:endParaRPr lang="en-US" b="0"/>
          </a:p>
        </p:txBody>
      </p:sp>
      <p:sp>
        <p:nvSpPr>
          <p:cNvPr id="288771" name="Rectangle 2"/>
          <p:cNvSpPr>
            <a:spLocks noGrp="1" noChangeArrowheads="1"/>
          </p:cNvSpPr>
          <p:nvPr>
            <p:ph type="title"/>
          </p:nvPr>
        </p:nvSpPr>
        <p:spPr/>
        <p:txBody>
          <a:bodyPr/>
          <a:lstStyle/>
          <a:p>
            <a:pPr eaLnBrk="1" hangingPunct="1"/>
            <a:r>
              <a:rPr lang="fa-IR" altLang="zh-CN" b="1" smtClean="0"/>
              <a:t>فصل یازدهم</a:t>
            </a:r>
            <a:endParaRPr lang="en-US" b="1" smtClean="0"/>
          </a:p>
        </p:txBody>
      </p:sp>
      <p:sp>
        <p:nvSpPr>
          <p:cNvPr id="275459" name="Rectangle 3"/>
          <p:cNvSpPr>
            <a:spLocks noGrp="1" noChangeArrowheads="1"/>
          </p:cNvSpPr>
          <p:nvPr>
            <p:ph type="body" idx="1"/>
          </p:nvPr>
        </p:nvSpPr>
        <p:spPr/>
        <p:txBody>
          <a:bodyPr/>
          <a:lstStyle/>
          <a:p>
            <a:pPr algn="ctr" eaLnBrk="1" hangingPunct="1">
              <a:buFontTx/>
              <a:buNone/>
            </a:pPr>
            <a:endParaRPr lang="fa-IR" altLang="zh-CN" sz="4000" b="1" smtClean="0"/>
          </a:p>
          <a:p>
            <a:pPr algn="ctr" eaLnBrk="1" hangingPunct="1">
              <a:buFontTx/>
              <a:buNone/>
            </a:pPr>
            <a:r>
              <a:rPr lang="fa-IR" altLang="zh-CN" sz="4000" b="1" smtClean="0"/>
              <a:t>چگونگی ایجاد خلاقیت در مدیریت بازاریابی</a:t>
            </a:r>
            <a:endParaRPr lang="en-US" sz="4000" b="1" smtClean="0"/>
          </a:p>
        </p:txBody>
      </p:sp>
      <p:sp>
        <p:nvSpPr>
          <p:cNvPr id="288773"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75459">
                                            <p:txEl>
                                              <p:pRg st="1" end="1"/>
                                            </p:txEl>
                                          </p:spTgt>
                                        </p:tgtEl>
                                        <p:attrNameLst>
                                          <p:attrName>style.visibility</p:attrName>
                                        </p:attrNameLst>
                                      </p:cBhvr>
                                      <p:to>
                                        <p:strVal val="visible"/>
                                      </p:to>
                                    </p:set>
                                    <p:animEffect transition="in" filter="fade">
                                      <p:cBhvr>
                                        <p:cTn id="7" dur="385" decel="100000"/>
                                        <p:tgtEl>
                                          <p:spTgt spid="275459">
                                            <p:txEl>
                                              <p:pRg st="1" end="1"/>
                                            </p:txEl>
                                          </p:spTgt>
                                        </p:tgtEl>
                                      </p:cBhvr>
                                    </p:animEffect>
                                    <p:animScale>
                                      <p:cBhvr>
                                        <p:cTn id="8" dur="385" decel="100000"/>
                                        <p:tgtEl>
                                          <p:spTgt spid="275459">
                                            <p:txEl>
                                              <p:pRg st="1" end="1"/>
                                            </p:txEl>
                                          </p:spTgt>
                                        </p:tgtEl>
                                      </p:cBhvr>
                                      <p:from x="10000" y="10000"/>
                                      <p:to x="200000" y="450000"/>
                                    </p:animScale>
                                    <p:animScale>
                                      <p:cBhvr>
                                        <p:cTn id="9" dur="615" accel="100000" fill="hold">
                                          <p:stCondLst>
                                            <p:cond delay="385"/>
                                          </p:stCondLst>
                                        </p:cTn>
                                        <p:tgtEl>
                                          <p:spTgt spid="275459">
                                            <p:txEl>
                                              <p:pRg st="1" end="1"/>
                                            </p:txEl>
                                          </p:spTgt>
                                        </p:tgtEl>
                                      </p:cBhvr>
                                      <p:from x="200000" y="450000"/>
                                      <p:to x="100000" y="100000"/>
                                    </p:animScale>
                                    <p:set>
                                      <p:cBhvr>
                                        <p:cTn id="10" dur="385" fill="hold"/>
                                        <p:tgtEl>
                                          <p:spTgt spid="275459">
                                            <p:txEl>
                                              <p:pRg st="1" end="1"/>
                                            </p:txEl>
                                          </p:spTgt>
                                        </p:tgtEl>
                                        <p:attrNameLst>
                                          <p:attrName>ppt_x</p:attrName>
                                        </p:attrNameLst>
                                      </p:cBhvr>
                                      <p:to>
                                        <p:strVal val="(0.5)"/>
                                      </p:to>
                                    </p:set>
                                    <p:anim from="(0.5)" to="(#ppt_x)" calcmode="lin" valueType="num">
                                      <p:cBhvr>
                                        <p:cTn id="11" dur="615" accel="100000" fill="hold">
                                          <p:stCondLst>
                                            <p:cond delay="385"/>
                                          </p:stCondLst>
                                        </p:cTn>
                                        <p:tgtEl>
                                          <p:spTgt spid="275459">
                                            <p:txEl>
                                              <p:pRg st="1" end="1"/>
                                            </p:txEl>
                                          </p:spTgt>
                                        </p:tgtEl>
                                        <p:attrNameLst>
                                          <p:attrName>ppt_x</p:attrName>
                                        </p:attrNameLst>
                                      </p:cBhvr>
                                    </p:anim>
                                    <p:set>
                                      <p:cBhvr>
                                        <p:cTn id="12" dur="385" fill="hold"/>
                                        <p:tgtEl>
                                          <p:spTgt spid="275459">
                                            <p:txEl>
                                              <p:pRg st="1" end="1"/>
                                            </p:txEl>
                                          </p:spTgt>
                                        </p:tgtEl>
                                        <p:attrNameLst>
                                          <p:attrName>ppt_y</p:attrName>
                                        </p:attrNameLst>
                                      </p:cBhvr>
                                      <p:to>
                                        <p:strVal val="(#ppt_y+0.4)"/>
                                      </p:to>
                                    </p:set>
                                    <p:anim from="(#ppt_y+0.4)" to="(#ppt_y)" calcmode="lin" valueType="num">
                                      <p:cBhvr>
                                        <p:cTn id="13" dur="615" accel="100000" fill="hold">
                                          <p:stCondLst>
                                            <p:cond delay="385"/>
                                          </p:stCondLst>
                                        </p:cTn>
                                        <p:tgtEl>
                                          <p:spTgt spid="275459">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127E0EA-B2EA-49BA-B304-A4B854A01048}" type="slidenum">
              <a:rPr lang="ar-SA" b="0"/>
              <a:pPr eaLnBrk="1" hangingPunct="1"/>
              <a:t>285</a:t>
            </a:fld>
            <a:endParaRPr lang="en-US" b="0"/>
          </a:p>
        </p:txBody>
      </p:sp>
      <p:sp>
        <p:nvSpPr>
          <p:cNvPr id="289795" name="Rectangle 2"/>
          <p:cNvSpPr>
            <a:spLocks noGrp="1" noChangeArrowheads="1"/>
          </p:cNvSpPr>
          <p:nvPr>
            <p:ph type="title"/>
          </p:nvPr>
        </p:nvSpPr>
        <p:spPr/>
        <p:txBody>
          <a:bodyPr/>
          <a:lstStyle/>
          <a:p>
            <a:pPr eaLnBrk="1" hangingPunct="1"/>
            <a:r>
              <a:rPr lang="fa-IR" altLang="zh-CN" b="1" smtClean="0"/>
              <a:t>هدف کلی</a:t>
            </a:r>
            <a:endParaRPr lang="en-US" b="1" smtClean="0"/>
          </a:p>
        </p:txBody>
      </p:sp>
      <p:sp>
        <p:nvSpPr>
          <p:cNvPr id="276483" name="Rectangle 3"/>
          <p:cNvSpPr>
            <a:spLocks noGrp="1" noChangeArrowheads="1"/>
          </p:cNvSpPr>
          <p:nvPr>
            <p:ph type="body" idx="1"/>
          </p:nvPr>
        </p:nvSpPr>
        <p:spPr/>
        <p:txBody>
          <a:bodyPr/>
          <a:lstStyle/>
          <a:p>
            <a:pPr algn="ctr" eaLnBrk="1" hangingPunct="1">
              <a:lnSpc>
                <a:spcPct val="200000"/>
              </a:lnSpc>
              <a:buFontTx/>
              <a:buNone/>
            </a:pPr>
            <a:r>
              <a:rPr lang="fa-IR" altLang="zh-CN" smtClean="0"/>
              <a:t>هدف اصلی این فصل آشنایی دانشجویان عزیز با اهمیت خلاقیت و نوآوری و راههای ایجاد آنها در مؤسسات  می باشد.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p:cTn id="7" dur="1000" fill="hold"/>
                                        <p:tgtEl>
                                          <p:spTgt spid="27648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7648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7648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276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4634BE8-1E40-4156-B91F-C9A56261A283}" type="slidenum">
              <a:rPr lang="ar-SA" b="0"/>
              <a:pPr eaLnBrk="1" hangingPunct="1"/>
              <a:t>286</a:t>
            </a:fld>
            <a:endParaRPr lang="en-US" b="0"/>
          </a:p>
        </p:txBody>
      </p:sp>
      <p:sp>
        <p:nvSpPr>
          <p:cNvPr id="277506" name="Rectangle 2"/>
          <p:cNvSpPr>
            <a:spLocks noGrp="1" noChangeArrowheads="1"/>
          </p:cNvSpPr>
          <p:nvPr>
            <p:ph type="title"/>
          </p:nvPr>
        </p:nvSpPr>
        <p:spPr/>
        <p:txBody>
          <a:bodyPr/>
          <a:lstStyle/>
          <a:p>
            <a:pPr eaLnBrk="1" hangingPunct="1"/>
            <a:r>
              <a:rPr lang="fa-IR" altLang="zh-CN" b="1" smtClean="0"/>
              <a:t>هدفهای رفتاری</a:t>
            </a:r>
            <a:endParaRPr lang="en-US" b="1" smtClean="0"/>
          </a:p>
        </p:txBody>
      </p:sp>
      <p:sp>
        <p:nvSpPr>
          <p:cNvPr id="277507" name="Rectangle 3"/>
          <p:cNvSpPr>
            <a:spLocks noGrp="1" noChangeArrowheads="1"/>
          </p:cNvSpPr>
          <p:nvPr>
            <p:ph type="body" idx="1"/>
          </p:nvPr>
        </p:nvSpPr>
        <p:spPr/>
        <p:txBody>
          <a:bodyPr/>
          <a:lstStyle/>
          <a:p>
            <a:pPr eaLnBrk="1" hangingPunct="1">
              <a:lnSpc>
                <a:spcPct val="90000"/>
              </a:lnSpc>
              <a:buFontTx/>
              <a:buNone/>
            </a:pPr>
            <a:r>
              <a:rPr lang="fa-IR" altLang="zh-CN" smtClean="0">
                <a:solidFill>
                  <a:srgbClr val="CC3300"/>
                </a:solidFill>
              </a:rPr>
              <a:t>دانشجویان محترم  پس از مطالعه این فصل باید  بتوانند:</a:t>
            </a:r>
          </a:p>
          <a:p>
            <a:pPr eaLnBrk="1" hangingPunct="1">
              <a:lnSpc>
                <a:spcPct val="90000"/>
              </a:lnSpc>
              <a:buFontTx/>
              <a:buNone/>
            </a:pPr>
            <a:endParaRPr lang="fa-IR" altLang="zh-CN" smtClean="0">
              <a:solidFill>
                <a:srgbClr val="CC3300"/>
              </a:solidFill>
            </a:endParaRPr>
          </a:p>
          <a:p>
            <a:pPr eaLnBrk="1" hangingPunct="1">
              <a:lnSpc>
                <a:spcPct val="90000"/>
              </a:lnSpc>
              <a:buFontTx/>
              <a:buAutoNum type="arabicPeriod"/>
            </a:pPr>
            <a:r>
              <a:rPr lang="fa-IR" altLang="zh-CN" smtClean="0"/>
              <a:t>خلاقیت را تعریف نموده و فرق آنرا با نوآوری توضیح دهند.</a:t>
            </a:r>
          </a:p>
          <a:p>
            <a:pPr eaLnBrk="1" hangingPunct="1">
              <a:lnSpc>
                <a:spcPct val="90000"/>
              </a:lnSpc>
              <a:buFontTx/>
              <a:buAutoNum type="arabicPeriod"/>
            </a:pPr>
            <a:r>
              <a:rPr lang="fa-IR" altLang="zh-CN" smtClean="0"/>
              <a:t>روشهای اصلی بهسازی محصولات را نام برده و شرح دهند.</a:t>
            </a:r>
          </a:p>
          <a:p>
            <a:pPr eaLnBrk="1" hangingPunct="1">
              <a:lnSpc>
                <a:spcPct val="90000"/>
              </a:lnSpc>
              <a:buFontTx/>
              <a:buAutoNum type="arabicPeriod"/>
            </a:pPr>
            <a:r>
              <a:rPr lang="fa-IR" altLang="zh-CN" smtClean="0"/>
              <a:t>مراحل ایجاد یک محصول جدید را به طور کامل بیان نمایند.</a:t>
            </a:r>
          </a:p>
          <a:p>
            <a:pPr eaLnBrk="1" hangingPunct="1">
              <a:lnSpc>
                <a:spcPct val="90000"/>
              </a:lnSpc>
              <a:buFontTx/>
              <a:buAutoNum type="arabicPeriod"/>
            </a:pPr>
            <a:r>
              <a:rPr lang="fa-IR" altLang="zh-CN" smtClean="0"/>
              <a:t>سه نوع تست مهم مربوط به مرحله آزمایش بازاریابی را شرح دهند.</a:t>
            </a:r>
          </a:p>
          <a:p>
            <a:pPr eaLnBrk="1" hangingPunct="1">
              <a:lnSpc>
                <a:spcPct val="90000"/>
              </a:lnSpc>
              <a:buFontTx/>
              <a:buAutoNum type="arabicPeriod"/>
            </a:pPr>
            <a:r>
              <a:rPr lang="fa-IR" altLang="zh-CN" smtClean="0"/>
              <a:t>دوره عمر یک محصول را با رسم منحنی به اجمال شرح دهند.</a:t>
            </a:r>
            <a:endParaRPr lang="en-US"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fade">
                                      <p:cBhvr>
                                        <p:cTn id="7" dur="1000"/>
                                        <p:tgtEl>
                                          <p:spTgt spid="277506"/>
                                        </p:tgtEl>
                                      </p:cBhvr>
                                    </p:animEffect>
                                    <p:anim calcmode="lin" valueType="num">
                                      <p:cBhvr>
                                        <p:cTn id="8" dur="1000" fill="hold"/>
                                        <p:tgtEl>
                                          <p:spTgt spid="277506"/>
                                        </p:tgtEl>
                                        <p:attrNameLst>
                                          <p:attrName>ppt_x</p:attrName>
                                        </p:attrNameLst>
                                      </p:cBhvr>
                                      <p:tavLst>
                                        <p:tav tm="0">
                                          <p:val>
                                            <p:strVal val="#ppt_x"/>
                                          </p:val>
                                        </p:tav>
                                        <p:tav tm="100000">
                                          <p:val>
                                            <p:strVal val="#ppt_x"/>
                                          </p:val>
                                        </p:tav>
                                      </p:tavLst>
                                    </p:anim>
                                    <p:anim calcmode="lin" valueType="num">
                                      <p:cBhvr>
                                        <p:cTn id="9" dur="898" decel="100000" fill="hold"/>
                                        <p:tgtEl>
                                          <p:spTgt spid="27750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7750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77507">
                                            <p:txEl>
                                              <p:pRg st="0" end="0"/>
                                            </p:txEl>
                                          </p:spTgt>
                                        </p:tgtEl>
                                        <p:attrNameLst>
                                          <p:attrName>style.visibility</p:attrName>
                                        </p:attrNameLst>
                                      </p:cBhvr>
                                      <p:to>
                                        <p:strVal val="visible"/>
                                      </p:to>
                                    </p:set>
                                    <p:animEffect transition="in" filter="fade">
                                      <p:cBhvr>
                                        <p:cTn id="15" dur="1000"/>
                                        <p:tgtEl>
                                          <p:spTgt spid="277507">
                                            <p:txEl>
                                              <p:pRg st="0" end="0"/>
                                            </p:txEl>
                                          </p:spTgt>
                                        </p:tgtEl>
                                      </p:cBhvr>
                                    </p:animEffect>
                                    <p:anim calcmode="lin" valueType="num">
                                      <p:cBhvr>
                                        <p:cTn id="16" dur="1000" fill="hold"/>
                                        <p:tgtEl>
                                          <p:spTgt spid="27750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7750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775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77507">
                                            <p:txEl>
                                              <p:pRg st="2" end="2"/>
                                            </p:txEl>
                                          </p:spTgt>
                                        </p:tgtEl>
                                        <p:attrNameLst>
                                          <p:attrName>style.visibility</p:attrName>
                                        </p:attrNameLst>
                                      </p:cBhvr>
                                      <p:to>
                                        <p:strVal val="visible"/>
                                      </p:to>
                                    </p:set>
                                    <p:animEffect transition="in" filter="fade">
                                      <p:cBhvr>
                                        <p:cTn id="23" dur="1000"/>
                                        <p:tgtEl>
                                          <p:spTgt spid="277507">
                                            <p:txEl>
                                              <p:pRg st="2" end="2"/>
                                            </p:txEl>
                                          </p:spTgt>
                                        </p:tgtEl>
                                      </p:cBhvr>
                                    </p:animEffect>
                                    <p:anim calcmode="lin" valueType="num">
                                      <p:cBhvr>
                                        <p:cTn id="24" dur="1000" fill="hold"/>
                                        <p:tgtEl>
                                          <p:spTgt spid="27750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7750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775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77507">
                                            <p:txEl>
                                              <p:pRg st="3" end="3"/>
                                            </p:txEl>
                                          </p:spTgt>
                                        </p:tgtEl>
                                        <p:attrNameLst>
                                          <p:attrName>style.visibility</p:attrName>
                                        </p:attrNameLst>
                                      </p:cBhvr>
                                      <p:to>
                                        <p:strVal val="visible"/>
                                      </p:to>
                                    </p:set>
                                    <p:animEffect transition="in" filter="fade">
                                      <p:cBhvr>
                                        <p:cTn id="31" dur="1000"/>
                                        <p:tgtEl>
                                          <p:spTgt spid="277507">
                                            <p:txEl>
                                              <p:pRg st="3" end="3"/>
                                            </p:txEl>
                                          </p:spTgt>
                                        </p:tgtEl>
                                      </p:cBhvr>
                                    </p:animEffect>
                                    <p:anim calcmode="lin" valueType="num">
                                      <p:cBhvr>
                                        <p:cTn id="32" dur="1000" fill="hold"/>
                                        <p:tgtEl>
                                          <p:spTgt spid="277507">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7750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7750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77507">
                                            <p:txEl>
                                              <p:pRg st="4" end="4"/>
                                            </p:txEl>
                                          </p:spTgt>
                                        </p:tgtEl>
                                        <p:attrNameLst>
                                          <p:attrName>style.visibility</p:attrName>
                                        </p:attrNameLst>
                                      </p:cBhvr>
                                      <p:to>
                                        <p:strVal val="visible"/>
                                      </p:to>
                                    </p:set>
                                    <p:animEffect transition="in" filter="fade">
                                      <p:cBhvr>
                                        <p:cTn id="39" dur="1000"/>
                                        <p:tgtEl>
                                          <p:spTgt spid="277507">
                                            <p:txEl>
                                              <p:pRg st="4" end="4"/>
                                            </p:txEl>
                                          </p:spTgt>
                                        </p:tgtEl>
                                      </p:cBhvr>
                                    </p:animEffect>
                                    <p:anim calcmode="lin" valueType="num">
                                      <p:cBhvr>
                                        <p:cTn id="40" dur="1000" fill="hold"/>
                                        <p:tgtEl>
                                          <p:spTgt spid="27750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7750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7750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77507">
                                            <p:txEl>
                                              <p:pRg st="5" end="5"/>
                                            </p:txEl>
                                          </p:spTgt>
                                        </p:tgtEl>
                                        <p:attrNameLst>
                                          <p:attrName>style.visibility</p:attrName>
                                        </p:attrNameLst>
                                      </p:cBhvr>
                                      <p:to>
                                        <p:strVal val="visible"/>
                                      </p:to>
                                    </p:set>
                                    <p:animEffect transition="in" filter="fade">
                                      <p:cBhvr>
                                        <p:cTn id="47" dur="1000"/>
                                        <p:tgtEl>
                                          <p:spTgt spid="277507">
                                            <p:txEl>
                                              <p:pRg st="5" end="5"/>
                                            </p:txEl>
                                          </p:spTgt>
                                        </p:tgtEl>
                                      </p:cBhvr>
                                    </p:animEffect>
                                    <p:anim calcmode="lin" valueType="num">
                                      <p:cBhvr>
                                        <p:cTn id="48" dur="1000" fill="hold"/>
                                        <p:tgtEl>
                                          <p:spTgt spid="277507">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77507">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7750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77507">
                                            <p:txEl>
                                              <p:pRg st="6" end="6"/>
                                            </p:txEl>
                                          </p:spTgt>
                                        </p:tgtEl>
                                        <p:attrNameLst>
                                          <p:attrName>style.visibility</p:attrName>
                                        </p:attrNameLst>
                                      </p:cBhvr>
                                      <p:to>
                                        <p:strVal val="visible"/>
                                      </p:to>
                                    </p:set>
                                    <p:animEffect transition="in" filter="fade">
                                      <p:cBhvr>
                                        <p:cTn id="55" dur="1000"/>
                                        <p:tgtEl>
                                          <p:spTgt spid="277507">
                                            <p:txEl>
                                              <p:pRg st="6" end="6"/>
                                            </p:txEl>
                                          </p:spTgt>
                                        </p:tgtEl>
                                      </p:cBhvr>
                                    </p:animEffect>
                                    <p:anim calcmode="lin" valueType="num">
                                      <p:cBhvr>
                                        <p:cTn id="56" dur="1000" fill="hold"/>
                                        <p:tgtEl>
                                          <p:spTgt spid="277507">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277507">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27750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p:bldP spid="277507" grpId="0" build="p"/>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467111C-9645-4958-B8E7-405DC9CB97C3}" type="slidenum">
              <a:rPr lang="ar-SA" b="0"/>
              <a:pPr eaLnBrk="1" hangingPunct="1"/>
              <a:t>287</a:t>
            </a:fld>
            <a:endParaRPr lang="en-US" b="0"/>
          </a:p>
        </p:txBody>
      </p:sp>
      <p:sp>
        <p:nvSpPr>
          <p:cNvPr id="291843" name="Rectangle 2"/>
          <p:cNvSpPr>
            <a:spLocks noGrp="1" noChangeArrowheads="1"/>
          </p:cNvSpPr>
          <p:nvPr>
            <p:ph type="title"/>
          </p:nvPr>
        </p:nvSpPr>
        <p:spPr/>
        <p:txBody>
          <a:bodyPr/>
          <a:lstStyle/>
          <a:p>
            <a:pPr eaLnBrk="1" hangingPunct="1"/>
            <a:r>
              <a:rPr lang="fa-IR" altLang="zh-CN" b="1" smtClean="0"/>
              <a:t>تعریف خلاقیت</a:t>
            </a:r>
            <a:endParaRPr lang="en-US" b="1" smtClean="0"/>
          </a:p>
        </p:txBody>
      </p:sp>
      <p:sp>
        <p:nvSpPr>
          <p:cNvPr id="278531" name="Rectangle 3"/>
          <p:cNvSpPr>
            <a:spLocks noGrp="1" noChangeArrowheads="1"/>
          </p:cNvSpPr>
          <p:nvPr>
            <p:ph type="body" idx="1"/>
          </p:nvPr>
        </p:nvSpPr>
        <p:spPr/>
        <p:txBody>
          <a:bodyPr/>
          <a:lstStyle/>
          <a:p>
            <a:pPr algn="ctr" eaLnBrk="1" hangingPunct="1">
              <a:lnSpc>
                <a:spcPct val="200000"/>
              </a:lnSpc>
              <a:buFontTx/>
              <a:buNone/>
            </a:pPr>
            <a:r>
              <a:rPr lang="fa-IR" altLang="zh-CN" smtClean="0"/>
              <a:t>خلاقیت عبارت است از به کار گیری توانائیهای ذهنی برای ایجاد یک فکر و یا یک مفهوم جدید.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p:cTn id="7" dur="500" decel="50000" fill="hold">
                                          <p:stCondLst>
                                            <p:cond delay="0"/>
                                          </p:stCondLst>
                                        </p:cTn>
                                        <p:tgtEl>
                                          <p:spTgt spid="27853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853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853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7853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853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853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853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8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A165BE3-5E6B-4D72-8C4A-E5AC08670BCC}" type="slidenum">
              <a:rPr lang="ar-SA" b="0"/>
              <a:pPr eaLnBrk="1" hangingPunct="1"/>
              <a:t>288</a:t>
            </a:fld>
            <a:endParaRPr lang="en-US" b="0"/>
          </a:p>
        </p:txBody>
      </p:sp>
      <p:sp>
        <p:nvSpPr>
          <p:cNvPr id="279554" name="Rectangle 2"/>
          <p:cNvSpPr>
            <a:spLocks noGrp="1" noChangeArrowheads="1"/>
          </p:cNvSpPr>
          <p:nvPr>
            <p:ph type="title"/>
          </p:nvPr>
        </p:nvSpPr>
        <p:spPr/>
        <p:txBody>
          <a:bodyPr/>
          <a:lstStyle/>
          <a:p>
            <a:pPr eaLnBrk="1" hangingPunct="1"/>
            <a:r>
              <a:rPr lang="fa-IR" altLang="zh-CN" b="1" smtClean="0"/>
              <a:t>فرق خلاقیت و نوآوری</a:t>
            </a:r>
            <a:endParaRPr lang="en-US" b="1" smtClean="0"/>
          </a:p>
        </p:txBody>
      </p:sp>
      <p:sp>
        <p:nvSpPr>
          <p:cNvPr id="279555" name="Rectangle 3"/>
          <p:cNvSpPr>
            <a:spLocks noGrp="1" noChangeArrowheads="1"/>
          </p:cNvSpPr>
          <p:nvPr>
            <p:ph type="body" idx="1"/>
          </p:nvPr>
        </p:nvSpPr>
        <p:spPr/>
        <p:txBody>
          <a:bodyPr/>
          <a:lstStyle/>
          <a:p>
            <a:pPr indent="457200" eaLnBrk="1" hangingPunct="1">
              <a:buFontTx/>
              <a:buBlip>
                <a:blip r:embed="rId2"/>
              </a:buBlip>
            </a:pPr>
            <a:r>
              <a:rPr lang="fa-IR" altLang="zh-CN" smtClean="0"/>
              <a:t>خلاقیت یعنی ارایه چیزی نو، در حالیکه نوآوری به معنی کاربرد همان چیز نو ایجاد شده و ارایه شده می باشد.</a:t>
            </a:r>
          </a:p>
          <a:p>
            <a:pPr indent="457200" eaLnBrk="1" hangingPunct="1">
              <a:buFontTx/>
              <a:buBlip>
                <a:blip r:embed="rId2"/>
              </a:buBlip>
            </a:pPr>
            <a:endParaRPr lang="fa-IR" altLang="zh-CN" smtClean="0"/>
          </a:p>
          <a:p>
            <a:pPr indent="457200" eaLnBrk="1" hangingPunct="1">
              <a:buFontTx/>
              <a:buBlip>
                <a:blip r:embed="rId2"/>
              </a:buBlip>
            </a:pPr>
            <a:r>
              <a:rPr lang="fa-IR" altLang="zh-CN" smtClean="0"/>
              <a:t>بطور کلی در بازاریابی، خلاقیت و نوآوری که در قالب استفاده از فرصتهای سود آور مطرح می شود به سه شکل در مورد کالاها خودش را نشان می دهد:</a:t>
            </a:r>
            <a:endParaRPr lang="en-US"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fade">
                                      <p:cBhvr>
                                        <p:cTn id="7" dur="768" decel="100000"/>
                                        <p:tgtEl>
                                          <p:spTgt spid="279554"/>
                                        </p:tgtEl>
                                      </p:cBhvr>
                                    </p:animEffect>
                                    <p:animScale>
                                      <p:cBhvr>
                                        <p:cTn id="8" dur="768" decel="100000"/>
                                        <p:tgtEl>
                                          <p:spTgt spid="279554"/>
                                        </p:tgtEl>
                                      </p:cBhvr>
                                      <p:from x="10000" y="10000"/>
                                      <p:to x="200000" y="450000"/>
                                    </p:animScale>
                                    <p:animScale>
                                      <p:cBhvr>
                                        <p:cTn id="9" dur="1230" accel="100000" fill="hold">
                                          <p:stCondLst>
                                            <p:cond delay="768"/>
                                          </p:stCondLst>
                                        </p:cTn>
                                        <p:tgtEl>
                                          <p:spTgt spid="279554"/>
                                        </p:tgtEl>
                                      </p:cBhvr>
                                      <p:from x="200000" y="450000"/>
                                      <p:to x="100000" y="100000"/>
                                    </p:animScale>
                                    <p:set>
                                      <p:cBhvr>
                                        <p:cTn id="10" dur="768" fill="hold"/>
                                        <p:tgtEl>
                                          <p:spTgt spid="279554"/>
                                        </p:tgtEl>
                                        <p:attrNameLst>
                                          <p:attrName>ppt_x</p:attrName>
                                        </p:attrNameLst>
                                      </p:cBhvr>
                                      <p:to>
                                        <p:strVal val="(0.5)"/>
                                      </p:to>
                                    </p:set>
                                    <p:anim from="(0.5)" to="(#ppt_x)" calcmode="lin" valueType="num">
                                      <p:cBhvr>
                                        <p:cTn id="11" dur="1230" accel="100000" fill="hold">
                                          <p:stCondLst>
                                            <p:cond delay="768"/>
                                          </p:stCondLst>
                                        </p:cTn>
                                        <p:tgtEl>
                                          <p:spTgt spid="279554"/>
                                        </p:tgtEl>
                                        <p:attrNameLst>
                                          <p:attrName>ppt_x</p:attrName>
                                        </p:attrNameLst>
                                      </p:cBhvr>
                                    </p:anim>
                                    <p:set>
                                      <p:cBhvr>
                                        <p:cTn id="12" dur="768" fill="hold"/>
                                        <p:tgtEl>
                                          <p:spTgt spid="279554"/>
                                        </p:tgtEl>
                                        <p:attrNameLst>
                                          <p:attrName>ppt_y</p:attrName>
                                        </p:attrNameLst>
                                      </p:cBhvr>
                                      <p:to>
                                        <p:strVal val="(#ppt_y+0.4)"/>
                                      </p:to>
                                    </p:set>
                                    <p:anim from="(#ppt_y+0.4)" to="(#ppt_y)" calcmode="lin" valueType="num">
                                      <p:cBhvr>
                                        <p:cTn id="13" dur="1230" accel="100000" fill="hold">
                                          <p:stCondLst>
                                            <p:cond delay="768"/>
                                          </p:stCondLst>
                                        </p:cTn>
                                        <p:tgtEl>
                                          <p:spTgt spid="2795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79555">
                                            <p:txEl>
                                              <p:pRg st="0" end="0"/>
                                            </p:txEl>
                                          </p:spTgt>
                                        </p:tgtEl>
                                        <p:attrNameLst>
                                          <p:attrName>style.visibility</p:attrName>
                                        </p:attrNameLst>
                                      </p:cBhvr>
                                      <p:to>
                                        <p:strVal val="visible"/>
                                      </p:to>
                                    </p:set>
                                    <p:anim calcmode="lin" valueType="num">
                                      <p:cBhvr>
                                        <p:cTn id="18" dur="500" fill="hold"/>
                                        <p:tgtEl>
                                          <p:spTgt spid="27955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7955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7955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79555">
                                            <p:txEl>
                                              <p:pRg st="2" end="2"/>
                                            </p:txEl>
                                          </p:spTgt>
                                        </p:tgtEl>
                                        <p:attrNameLst>
                                          <p:attrName>style.visibility</p:attrName>
                                        </p:attrNameLst>
                                      </p:cBhvr>
                                      <p:to>
                                        <p:strVal val="visible"/>
                                      </p:to>
                                    </p:set>
                                    <p:anim calcmode="lin" valueType="num">
                                      <p:cBhvr>
                                        <p:cTn id="25" dur="500" fill="hold"/>
                                        <p:tgtEl>
                                          <p:spTgt spid="27955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7955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79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P spid="279555" grpId="0" build="p"/>
    </p:bldLst>
  </p:timing>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78EFFF7-71DA-4866-A4EE-6C022A126028}" type="slidenum">
              <a:rPr lang="ar-SA" b="0"/>
              <a:pPr eaLnBrk="1" hangingPunct="1"/>
              <a:t>289</a:t>
            </a:fld>
            <a:endParaRPr lang="en-US" b="0"/>
          </a:p>
        </p:txBody>
      </p:sp>
      <p:sp>
        <p:nvSpPr>
          <p:cNvPr id="280578" name="Rectangle 2"/>
          <p:cNvSpPr>
            <a:spLocks noGrp="1" noChangeArrowheads="1"/>
          </p:cNvSpPr>
          <p:nvPr>
            <p:ph type="title"/>
          </p:nvPr>
        </p:nvSpPr>
        <p:spPr/>
        <p:txBody>
          <a:bodyPr/>
          <a:lstStyle/>
          <a:p>
            <a:pPr eaLnBrk="1" hangingPunct="1"/>
            <a:r>
              <a:rPr lang="fa-IR" smtClean="0"/>
              <a:t>اشكال خلاقيت و نوآوري</a:t>
            </a:r>
            <a:endParaRPr lang="en-US" smtClean="0"/>
          </a:p>
        </p:txBody>
      </p:sp>
      <p:sp>
        <p:nvSpPr>
          <p:cNvPr id="280579" name="Rectangle 3"/>
          <p:cNvSpPr>
            <a:spLocks noGrp="1" noChangeArrowheads="1"/>
          </p:cNvSpPr>
          <p:nvPr>
            <p:ph type="body" idx="1"/>
          </p:nvPr>
        </p:nvSpPr>
        <p:spPr/>
        <p:txBody>
          <a:bodyPr/>
          <a:lstStyle/>
          <a:p>
            <a:pPr marL="1077913" lvl="1" indent="-533400" eaLnBrk="1" hangingPunct="1">
              <a:lnSpc>
                <a:spcPct val="250000"/>
              </a:lnSpc>
              <a:buFontTx/>
              <a:buBlip>
                <a:blip r:embed="rId2"/>
              </a:buBlip>
            </a:pPr>
            <a:r>
              <a:rPr lang="fa-IR" altLang="zh-CN" sz="2400" smtClean="0"/>
              <a:t>تولید محصولات یا ارایه خدماتی که در بازار کمیاب شده اند.</a:t>
            </a:r>
          </a:p>
          <a:p>
            <a:pPr marL="1077913" lvl="1" indent="-533400" eaLnBrk="1" hangingPunct="1">
              <a:lnSpc>
                <a:spcPct val="250000"/>
              </a:lnSpc>
              <a:buFontTx/>
              <a:buBlip>
                <a:blip r:embed="rId2"/>
              </a:buBlip>
            </a:pPr>
            <a:r>
              <a:rPr lang="fa-IR" altLang="zh-CN" sz="2400" smtClean="0"/>
              <a:t>تولید کالاها و خدمات غیر کمیاب با روشهای نوین و امتیازات بیشتر.</a:t>
            </a:r>
          </a:p>
          <a:p>
            <a:pPr marL="1077913" lvl="1" indent="-533400" eaLnBrk="1" hangingPunct="1">
              <a:lnSpc>
                <a:spcPct val="250000"/>
              </a:lnSpc>
              <a:buFontTx/>
              <a:buBlip>
                <a:blip r:embed="rId2"/>
              </a:buBlip>
            </a:pPr>
            <a:r>
              <a:rPr lang="fa-IR" altLang="zh-CN" sz="2400" smtClean="0"/>
              <a:t>تولید کالاها  وخدمات جدید و بی سابقه. </a:t>
            </a:r>
            <a:endParaRPr lang="en-US" sz="2400"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80578"/>
                                        </p:tgtEl>
                                        <p:attrNameLst>
                                          <p:attrName>style.visibility</p:attrName>
                                        </p:attrNameLst>
                                      </p:cBhvr>
                                      <p:to>
                                        <p:strVal val="visible"/>
                                      </p:to>
                                    </p:set>
                                    <p:anim calcmode="lin" valueType="num">
                                      <p:cBhvr>
                                        <p:cTn id="7" dur="500" fill="hold"/>
                                        <p:tgtEl>
                                          <p:spTgt spid="28057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057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057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057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280578"/>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280579">
                                            <p:txEl>
                                              <p:pRg st="0" end="0"/>
                                            </p:txEl>
                                          </p:spTgt>
                                        </p:tgtEl>
                                        <p:attrNameLst>
                                          <p:attrName>style.visibility</p:attrName>
                                        </p:attrNameLst>
                                      </p:cBhvr>
                                      <p:to>
                                        <p:strVal val="visible"/>
                                      </p:to>
                                    </p:set>
                                    <p:anim calcmode="lin" valueType="num">
                                      <p:cBhvr>
                                        <p:cTn id="17" dur="500" fill="hold"/>
                                        <p:tgtEl>
                                          <p:spTgt spid="28057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0579">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80579">
                                            <p:txEl>
                                              <p:pRg st="1" end="1"/>
                                            </p:txEl>
                                          </p:spTgt>
                                        </p:tgtEl>
                                        <p:attrNameLst>
                                          <p:attrName>style.visibility</p:attrName>
                                        </p:attrNameLst>
                                      </p:cBhvr>
                                      <p:to>
                                        <p:strVal val="visible"/>
                                      </p:to>
                                    </p:set>
                                    <p:anim calcmode="lin" valueType="num">
                                      <p:cBhvr>
                                        <p:cTn id="21" dur="500" fill="hold"/>
                                        <p:tgtEl>
                                          <p:spTgt spid="28057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80579">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80579">
                                            <p:txEl>
                                              <p:pRg st="2" end="2"/>
                                            </p:txEl>
                                          </p:spTgt>
                                        </p:tgtEl>
                                        <p:attrNameLst>
                                          <p:attrName>style.visibility</p:attrName>
                                        </p:attrNameLst>
                                      </p:cBhvr>
                                      <p:to>
                                        <p:strVal val="visible"/>
                                      </p:to>
                                    </p:set>
                                    <p:anim calcmode="lin" valueType="num">
                                      <p:cBhvr>
                                        <p:cTn id="25" dur="500" fill="hold"/>
                                        <p:tgtEl>
                                          <p:spTgt spid="28057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8057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78" grpId="1"/>
      <p:bldP spid="2805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870E934-0440-4885-9332-3A39933E500B}" type="slidenum">
              <a:rPr lang="ar-SA" b="0"/>
              <a:pPr eaLnBrk="1" hangingPunct="1"/>
              <a:t>29</a:t>
            </a:fld>
            <a:endParaRPr lang="en-US" b="0"/>
          </a:p>
        </p:txBody>
      </p:sp>
      <p:sp>
        <p:nvSpPr>
          <p:cNvPr id="27651" name="Rectangle 2"/>
          <p:cNvSpPr>
            <a:spLocks noGrp="1" noChangeArrowheads="1"/>
          </p:cNvSpPr>
          <p:nvPr>
            <p:ph type="title"/>
          </p:nvPr>
        </p:nvSpPr>
        <p:spPr/>
        <p:txBody>
          <a:bodyPr/>
          <a:lstStyle/>
          <a:p>
            <a:pPr eaLnBrk="1" hangingPunct="1"/>
            <a:r>
              <a:rPr lang="fa-IR" altLang="zh-CN" b="1" smtClean="0"/>
              <a:t>بازاریابی محافظتی</a:t>
            </a:r>
            <a:r>
              <a:rPr lang="fa-IR" altLang="zh-CN" sz="2400" b="1" smtClean="0"/>
              <a:t>(ابقائی)</a:t>
            </a:r>
            <a:endParaRPr lang="en-US" sz="2400" smtClean="0"/>
          </a:p>
        </p:txBody>
      </p:sp>
      <p:sp>
        <p:nvSpPr>
          <p:cNvPr id="25603" name="Rectangle 3"/>
          <p:cNvSpPr>
            <a:spLocks noGrp="1" noChangeArrowheads="1"/>
          </p:cNvSpPr>
          <p:nvPr>
            <p:ph type="body" idx="1"/>
          </p:nvPr>
        </p:nvSpPr>
        <p:spPr/>
        <p:txBody>
          <a:bodyPr/>
          <a:lstStyle/>
          <a:p>
            <a:pPr eaLnBrk="1" hangingPunct="1">
              <a:lnSpc>
                <a:spcPct val="200000"/>
              </a:lnSpc>
              <a:buFontTx/>
              <a:buNone/>
            </a:pPr>
            <a:r>
              <a:rPr lang="fa-IR" altLang="zh-CN" smtClean="0"/>
              <a:t>مطلوبترین حالتی از تقاضا که مؤسسات با آن روبرو می شوند،حالت تقاضای کامل است که در آن سطح عرضه و تقاضا در زمان معینی با هم برابرند البته این از مواردی است که به ندرت برای مؤسسات پیش می آید.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91CE59D-494F-4037-AAD6-4F7996CD66A5}" type="slidenum">
              <a:rPr lang="ar-SA" b="0"/>
              <a:pPr eaLnBrk="1" hangingPunct="1"/>
              <a:t>290</a:t>
            </a:fld>
            <a:endParaRPr lang="en-US" b="0"/>
          </a:p>
        </p:txBody>
      </p:sp>
      <p:sp>
        <p:nvSpPr>
          <p:cNvPr id="281602" name="Rectangle 2"/>
          <p:cNvSpPr>
            <a:spLocks noGrp="1" noChangeArrowheads="1"/>
          </p:cNvSpPr>
          <p:nvPr>
            <p:ph type="title"/>
          </p:nvPr>
        </p:nvSpPr>
        <p:spPr/>
        <p:txBody>
          <a:bodyPr/>
          <a:lstStyle/>
          <a:p>
            <a:pPr eaLnBrk="1" hangingPunct="1"/>
            <a:r>
              <a:rPr lang="fa-IR" altLang="zh-CN" smtClean="0"/>
              <a:t>روش هاي سه گانه تولید کالا و خدمات غیر کمیاب</a:t>
            </a:r>
            <a:endParaRPr lang="en-US" smtClean="0"/>
          </a:p>
        </p:txBody>
      </p:sp>
      <p:sp>
        <p:nvSpPr>
          <p:cNvPr id="281603" name="Rectangle 3"/>
          <p:cNvSpPr>
            <a:spLocks noGrp="1" noChangeArrowheads="1"/>
          </p:cNvSpPr>
          <p:nvPr>
            <p:ph type="body" idx="1"/>
          </p:nvPr>
        </p:nvSpPr>
        <p:spPr/>
        <p:txBody>
          <a:bodyPr/>
          <a:lstStyle/>
          <a:p>
            <a:pPr indent="292100" eaLnBrk="1" hangingPunct="1">
              <a:lnSpc>
                <a:spcPct val="200000"/>
              </a:lnSpc>
              <a:buFontTx/>
              <a:buBlip>
                <a:blip r:embed="rId2"/>
              </a:buBlip>
            </a:pPr>
            <a:r>
              <a:rPr lang="fa-IR" altLang="zh-CN" smtClean="0"/>
              <a:t>روش مشکل زدایی</a:t>
            </a:r>
          </a:p>
          <a:p>
            <a:pPr indent="292100" eaLnBrk="1" hangingPunct="1">
              <a:lnSpc>
                <a:spcPct val="200000"/>
              </a:lnSpc>
              <a:buFontTx/>
              <a:buBlip>
                <a:blip r:embed="rId2"/>
              </a:buBlip>
            </a:pPr>
            <a:r>
              <a:rPr lang="fa-IR" altLang="zh-CN" smtClean="0"/>
              <a:t>روش دلخواه</a:t>
            </a:r>
          </a:p>
          <a:p>
            <a:pPr indent="292100" eaLnBrk="1" hangingPunct="1">
              <a:lnSpc>
                <a:spcPct val="200000"/>
              </a:lnSpc>
              <a:buFontTx/>
              <a:buBlip>
                <a:blip r:embed="rId2"/>
              </a:buBlip>
            </a:pPr>
            <a:r>
              <a:rPr lang="fa-IR" altLang="zh-CN" smtClean="0"/>
              <a:t>روش زنجیره ای مصرف</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fade">
                                      <p:cBhvr>
                                        <p:cTn id="7" dur="800" decel="100000"/>
                                        <p:tgtEl>
                                          <p:spTgt spid="281602"/>
                                        </p:tgtEl>
                                      </p:cBhvr>
                                    </p:animEffect>
                                    <p:anim calcmode="lin" valueType="num">
                                      <p:cBhvr>
                                        <p:cTn id="8" dur="800" decel="100000" fill="hold"/>
                                        <p:tgtEl>
                                          <p:spTgt spid="281602"/>
                                        </p:tgtEl>
                                        <p:attrNameLst>
                                          <p:attrName>style.rotation</p:attrName>
                                        </p:attrNameLst>
                                      </p:cBhvr>
                                      <p:tavLst>
                                        <p:tav tm="0">
                                          <p:val>
                                            <p:fltVal val="-90"/>
                                          </p:val>
                                        </p:tav>
                                        <p:tav tm="100000">
                                          <p:val>
                                            <p:fltVal val="0"/>
                                          </p:val>
                                        </p:tav>
                                      </p:tavLst>
                                    </p:anim>
                                    <p:anim calcmode="lin" valueType="num">
                                      <p:cBhvr>
                                        <p:cTn id="9" dur="800" decel="100000" fill="hold"/>
                                        <p:tgtEl>
                                          <p:spTgt spid="281602"/>
                                        </p:tgtEl>
                                        <p:attrNameLst>
                                          <p:attrName>ppt_x</p:attrName>
                                        </p:attrNameLst>
                                      </p:cBhvr>
                                      <p:tavLst>
                                        <p:tav tm="0">
                                          <p:val>
                                            <p:strVal val="#ppt_x+0.4"/>
                                          </p:val>
                                        </p:tav>
                                        <p:tav tm="100000">
                                          <p:val>
                                            <p:strVal val="#ppt_x-0.05"/>
                                          </p:val>
                                        </p:tav>
                                      </p:tavLst>
                                    </p:anim>
                                    <p:anim calcmode="lin" valueType="num">
                                      <p:cBhvr>
                                        <p:cTn id="10" dur="800" decel="100000" fill="hold"/>
                                        <p:tgtEl>
                                          <p:spTgt spid="2816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16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160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81603">
                                            <p:txEl>
                                              <p:pRg st="0" end="0"/>
                                            </p:txEl>
                                          </p:spTgt>
                                        </p:tgtEl>
                                        <p:attrNameLst>
                                          <p:attrName>style.visibility</p:attrName>
                                        </p:attrNameLst>
                                      </p:cBhvr>
                                      <p:to>
                                        <p:strVal val="visible"/>
                                      </p:to>
                                    </p:set>
                                    <p:animEffect transition="in" filter="fade">
                                      <p:cBhvr>
                                        <p:cTn id="17" dur="1000"/>
                                        <p:tgtEl>
                                          <p:spTgt spid="281603">
                                            <p:txEl>
                                              <p:pRg st="0" end="0"/>
                                            </p:txEl>
                                          </p:spTgt>
                                        </p:tgtEl>
                                      </p:cBhvr>
                                    </p:animEffect>
                                    <p:anim calcmode="lin" valueType="num">
                                      <p:cBhvr>
                                        <p:cTn id="18" dur="1000" fill="hold"/>
                                        <p:tgtEl>
                                          <p:spTgt spid="28160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81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81603">
                                            <p:txEl>
                                              <p:pRg st="1" end="1"/>
                                            </p:txEl>
                                          </p:spTgt>
                                        </p:tgtEl>
                                        <p:attrNameLst>
                                          <p:attrName>style.visibility</p:attrName>
                                        </p:attrNameLst>
                                      </p:cBhvr>
                                      <p:to>
                                        <p:strVal val="visible"/>
                                      </p:to>
                                    </p:set>
                                    <p:animEffect transition="in" filter="fade">
                                      <p:cBhvr>
                                        <p:cTn id="24" dur="1000"/>
                                        <p:tgtEl>
                                          <p:spTgt spid="281603">
                                            <p:txEl>
                                              <p:pRg st="1" end="1"/>
                                            </p:txEl>
                                          </p:spTgt>
                                        </p:tgtEl>
                                      </p:cBhvr>
                                    </p:animEffect>
                                    <p:anim calcmode="lin" valueType="num">
                                      <p:cBhvr>
                                        <p:cTn id="25" dur="1000" fill="hold"/>
                                        <p:tgtEl>
                                          <p:spTgt spid="28160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81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81603">
                                            <p:txEl>
                                              <p:pRg st="2" end="2"/>
                                            </p:txEl>
                                          </p:spTgt>
                                        </p:tgtEl>
                                        <p:attrNameLst>
                                          <p:attrName>style.visibility</p:attrName>
                                        </p:attrNameLst>
                                      </p:cBhvr>
                                      <p:to>
                                        <p:strVal val="visible"/>
                                      </p:to>
                                    </p:set>
                                    <p:animEffect transition="in" filter="fade">
                                      <p:cBhvr>
                                        <p:cTn id="31" dur="1000"/>
                                        <p:tgtEl>
                                          <p:spTgt spid="281603">
                                            <p:txEl>
                                              <p:pRg st="2" end="2"/>
                                            </p:txEl>
                                          </p:spTgt>
                                        </p:tgtEl>
                                      </p:cBhvr>
                                    </p:animEffect>
                                    <p:anim calcmode="lin" valueType="num">
                                      <p:cBhvr>
                                        <p:cTn id="32" dur="1000" fill="hold"/>
                                        <p:tgtEl>
                                          <p:spTgt spid="28160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81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p:bldP spid="281603" grpId="0" build="p"/>
    </p:bldLst>
  </p:timing>
</p:sld>
</file>

<file path=ppt/slides/slide2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71698A0-DD37-4FBD-A9CE-AFCD156F5657}" type="slidenum">
              <a:rPr lang="ar-SA" b="0"/>
              <a:pPr eaLnBrk="1" hangingPunct="1"/>
              <a:t>291</a:t>
            </a:fld>
            <a:endParaRPr lang="en-US" b="0"/>
          </a:p>
        </p:txBody>
      </p:sp>
      <p:sp>
        <p:nvSpPr>
          <p:cNvPr id="282626" name="Rectangle 2"/>
          <p:cNvSpPr>
            <a:spLocks noGrp="1" noChangeArrowheads="1"/>
          </p:cNvSpPr>
          <p:nvPr>
            <p:ph type="title"/>
          </p:nvPr>
        </p:nvSpPr>
        <p:spPr/>
        <p:txBody>
          <a:bodyPr/>
          <a:lstStyle/>
          <a:p>
            <a:pPr eaLnBrk="1" hangingPunct="1"/>
            <a:r>
              <a:rPr lang="fa-IR" altLang="zh-CN" smtClean="0"/>
              <a:t>مراحل تولید محصول جدید</a:t>
            </a:r>
            <a:endParaRPr lang="en-US" smtClean="0"/>
          </a:p>
        </p:txBody>
      </p:sp>
      <p:sp>
        <p:nvSpPr>
          <p:cNvPr id="282627" name="Rectangle 3"/>
          <p:cNvSpPr>
            <a:spLocks noGrp="1" noChangeArrowheads="1"/>
          </p:cNvSpPr>
          <p:nvPr>
            <p:ph type="body" idx="1"/>
          </p:nvPr>
        </p:nvSpPr>
        <p:spPr>
          <a:xfrm>
            <a:off x="4500563" y="1600200"/>
            <a:ext cx="4186237" cy="4525963"/>
          </a:xfrm>
        </p:spPr>
        <p:txBody>
          <a:bodyPr/>
          <a:lstStyle/>
          <a:p>
            <a:pPr indent="406400" eaLnBrk="1" hangingPunct="1">
              <a:lnSpc>
                <a:spcPct val="200000"/>
              </a:lnSpc>
              <a:buFont typeface="Wingdings" pitchFamily="2" charset="2"/>
              <a:buAutoNum type="arabicPeriod"/>
            </a:pPr>
            <a:r>
              <a:rPr lang="fa-IR" altLang="zh-CN" smtClean="0"/>
              <a:t>ایجاد ایده ها </a:t>
            </a:r>
          </a:p>
          <a:p>
            <a:pPr indent="406400" eaLnBrk="1" hangingPunct="1">
              <a:lnSpc>
                <a:spcPct val="200000"/>
              </a:lnSpc>
              <a:buFont typeface="Wingdings" pitchFamily="2" charset="2"/>
              <a:buAutoNum type="arabicPeriod"/>
            </a:pPr>
            <a:r>
              <a:rPr lang="fa-IR" altLang="zh-CN" smtClean="0"/>
              <a:t>غربال ایده ها</a:t>
            </a:r>
          </a:p>
          <a:p>
            <a:pPr indent="406400" eaLnBrk="1" hangingPunct="1">
              <a:lnSpc>
                <a:spcPct val="200000"/>
              </a:lnSpc>
              <a:buFont typeface="Wingdings" pitchFamily="2" charset="2"/>
              <a:buAutoNum type="arabicPeriod"/>
            </a:pPr>
            <a:r>
              <a:rPr lang="fa-IR" altLang="zh-CN" smtClean="0"/>
              <a:t>پرورش و آزمون ایده ها</a:t>
            </a:r>
          </a:p>
          <a:p>
            <a:pPr indent="406400" eaLnBrk="1" hangingPunct="1">
              <a:lnSpc>
                <a:spcPct val="200000"/>
              </a:lnSpc>
              <a:buFont typeface="Wingdings" pitchFamily="2" charset="2"/>
              <a:buAutoNum type="arabicPeriod"/>
            </a:pPr>
            <a:r>
              <a:rPr lang="fa-IR" altLang="zh-CN" smtClean="0"/>
              <a:t>تعیین استراتژی بازاریابی</a:t>
            </a:r>
          </a:p>
        </p:txBody>
      </p:sp>
      <p:sp>
        <p:nvSpPr>
          <p:cNvPr id="282628" name="Rectangle 4"/>
          <p:cNvSpPr>
            <a:spLocks noChangeArrowheads="1"/>
          </p:cNvSpPr>
          <p:nvPr/>
        </p:nvSpPr>
        <p:spPr bwMode="auto">
          <a:xfrm>
            <a:off x="395288" y="1700213"/>
            <a:ext cx="418623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406400" algn="justLow" rtl="1">
              <a:lnSpc>
                <a:spcPct val="200000"/>
              </a:lnSpc>
              <a:spcBef>
                <a:spcPct val="20000"/>
              </a:spcBef>
              <a:buFont typeface="Wingdings" pitchFamily="2" charset="2"/>
              <a:buAutoNum type="arabicPeriod" startAt="5"/>
            </a:pPr>
            <a:r>
              <a:rPr lang="fa-IR" altLang="zh-CN" sz="3200" b="0">
                <a:solidFill>
                  <a:srgbClr val="000066"/>
                </a:solidFill>
                <a:cs typeface="B Badr" pitchFamily="2" charset="-78"/>
              </a:rPr>
              <a:t>تجزیه و تحلیل تجاری</a:t>
            </a:r>
          </a:p>
          <a:p>
            <a:pPr marL="342900" indent="406400" algn="justLow" rtl="1">
              <a:lnSpc>
                <a:spcPct val="200000"/>
              </a:lnSpc>
              <a:spcBef>
                <a:spcPct val="20000"/>
              </a:spcBef>
              <a:buFont typeface="Wingdings" pitchFamily="2" charset="2"/>
              <a:buAutoNum type="arabicPeriod" startAt="5"/>
            </a:pPr>
            <a:r>
              <a:rPr lang="fa-IR" altLang="zh-CN" sz="3200" b="0">
                <a:solidFill>
                  <a:srgbClr val="000066"/>
                </a:solidFill>
                <a:cs typeface="B Badr" pitchFamily="2" charset="-78"/>
              </a:rPr>
              <a:t>تولید محصول</a:t>
            </a:r>
          </a:p>
          <a:p>
            <a:pPr marL="342900" indent="406400" algn="justLow" rtl="1">
              <a:lnSpc>
                <a:spcPct val="200000"/>
              </a:lnSpc>
              <a:spcBef>
                <a:spcPct val="20000"/>
              </a:spcBef>
              <a:buFont typeface="Wingdings" pitchFamily="2" charset="2"/>
              <a:buAutoNum type="arabicPeriod" startAt="5"/>
            </a:pPr>
            <a:r>
              <a:rPr lang="fa-IR" altLang="zh-CN" sz="3200" b="0">
                <a:solidFill>
                  <a:srgbClr val="000066"/>
                </a:solidFill>
                <a:cs typeface="B Badr" pitchFamily="2" charset="-78"/>
              </a:rPr>
              <a:t>آزمایش بازاریابی</a:t>
            </a:r>
          </a:p>
          <a:p>
            <a:pPr marL="342900" indent="406400" algn="justLow" rtl="1">
              <a:lnSpc>
                <a:spcPct val="200000"/>
              </a:lnSpc>
              <a:spcBef>
                <a:spcPct val="20000"/>
              </a:spcBef>
              <a:buFont typeface="Wingdings" pitchFamily="2" charset="2"/>
              <a:buAutoNum type="arabicPeriod" startAt="5"/>
            </a:pPr>
            <a:r>
              <a:rPr lang="fa-IR" altLang="zh-CN" sz="3200" b="0">
                <a:solidFill>
                  <a:srgbClr val="000066"/>
                </a:solidFill>
                <a:cs typeface="B Badr" pitchFamily="2" charset="-78"/>
              </a:rPr>
              <a:t>تجاری نمودن محصول</a:t>
            </a:r>
            <a:endParaRPr lang="en-US" sz="3200" b="0">
              <a:solidFill>
                <a:srgbClr val="000066"/>
              </a:solidFill>
              <a:cs typeface="B Badr" pitchFamily="2" charset="-78"/>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82626"/>
                                        </p:tgtEl>
                                        <p:attrNameLst>
                                          <p:attrName>style.visibility</p:attrName>
                                        </p:attrNameLst>
                                      </p:cBhvr>
                                      <p:to>
                                        <p:strVal val="visible"/>
                                      </p:to>
                                    </p:set>
                                    <p:anim calcmode="lin" valueType="num">
                                      <p:cBhvr>
                                        <p:cTn id="7" dur="1000" fill="hold"/>
                                        <p:tgtEl>
                                          <p:spTgt spid="282626"/>
                                        </p:tgtEl>
                                        <p:attrNameLst>
                                          <p:attrName>ppt_w</p:attrName>
                                        </p:attrNameLst>
                                      </p:cBhvr>
                                      <p:tavLst>
                                        <p:tav tm="0">
                                          <p:val>
                                            <p:strVal val="#ppt_w+.3"/>
                                          </p:val>
                                        </p:tav>
                                        <p:tav tm="100000">
                                          <p:val>
                                            <p:strVal val="#ppt_w"/>
                                          </p:val>
                                        </p:tav>
                                      </p:tavLst>
                                    </p:anim>
                                    <p:anim calcmode="lin" valueType="num">
                                      <p:cBhvr>
                                        <p:cTn id="8" dur="1000" fill="hold"/>
                                        <p:tgtEl>
                                          <p:spTgt spid="282626"/>
                                        </p:tgtEl>
                                        <p:attrNameLst>
                                          <p:attrName>ppt_h</p:attrName>
                                        </p:attrNameLst>
                                      </p:cBhvr>
                                      <p:tavLst>
                                        <p:tav tm="0">
                                          <p:val>
                                            <p:strVal val="#ppt_h"/>
                                          </p:val>
                                        </p:tav>
                                        <p:tav tm="100000">
                                          <p:val>
                                            <p:strVal val="#ppt_h"/>
                                          </p:val>
                                        </p:tav>
                                      </p:tavLst>
                                    </p:anim>
                                    <p:animEffect transition="in" filter="fade">
                                      <p:cBhvr>
                                        <p:cTn id="9" dur="1000"/>
                                        <p:tgtEl>
                                          <p:spTgt spid="2826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82627">
                                            <p:txEl>
                                              <p:pRg st="0" end="0"/>
                                            </p:txEl>
                                          </p:spTgt>
                                        </p:tgtEl>
                                        <p:attrNameLst>
                                          <p:attrName>style.visibility</p:attrName>
                                        </p:attrNameLst>
                                      </p:cBhvr>
                                      <p:to>
                                        <p:strVal val="visible"/>
                                      </p:to>
                                    </p:set>
                                    <p:anim calcmode="lin" valueType="num">
                                      <p:cBhvr>
                                        <p:cTn id="14" dur="1000" fill="hold"/>
                                        <p:tgtEl>
                                          <p:spTgt spid="2826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826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826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82627">
                                            <p:txEl>
                                              <p:pRg st="1" end="1"/>
                                            </p:txEl>
                                          </p:spTgt>
                                        </p:tgtEl>
                                        <p:attrNameLst>
                                          <p:attrName>style.visibility</p:attrName>
                                        </p:attrNameLst>
                                      </p:cBhvr>
                                      <p:to>
                                        <p:strVal val="visible"/>
                                      </p:to>
                                    </p:set>
                                    <p:anim calcmode="lin" valueType="num">
                                      <p:cBhvr>
                                        <p:cTn id="21" dur="1000" fill="hold"/>
                                        <p:tgtEl>
                                          <p:spTgt spid="28262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8262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8262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82627">
                                            <p:txEl>
                                              <p:pRg st="2" end="2"/>
                                            </p:txEl>
                                          </p:spTgt>
                                        </p:tgtEl>
                                        <p:attrNameLst>
                                          <p:attrName>style.visibility</p:attrName>
                                        </p:attrNameLst>
                                      </p:cBhvr>
                                      <p:to>
                                        <p:strVal val="visible"/>
                                      </p:to>
                                    </p:set>
                                    <p:anim calcmode="lin" valueType="num">
                                      <p:cBhvr>
                                        <p:cTn id="28" dur="1000" fill="hold"/>
                                        <p:tgtEl>
                                          <p:spTgt spid="282627">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8262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8262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82627">
                                            <p:txEl>
                                              <p:pRg st="3" end="3"/>
                                            </p:txEl>
                                          </p:spTgt>
                                        </p:tgtEl>
                                        <p:attrNameLst>
                                          <p:attrName>style.visibility</p:attrName>
                                        </p:attrNameLst>
                                      </p:cBhvr>
                                      <p:to>
                                        <p:strVal val="visible"/>
                                      </p:to>
                                    </p:set>
                                    <p:anim calcmode="lin" valueType="num">
                                      <p:cBhvr>
                                        <p:cTn id="35" dur="1000" fill="hold"/>
                                        <p:tgtEl>
                                          <p:spTgt spid="282627">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282627">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82627">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nodeType="clickEffect">
                                  <p:stCondLst>
                                    <p:cond delay="0"/>
                                  </p:stCondLst>
                                  <p:childTnLst>
                                    <p:set>
                                      <p:cBhvr>
                                        <p:cTn id="41" dur="1" fill="hold">
                                          <p:stCondLst>
                                            <p:cond delay="0"/>
                                          </p:stCondLst>
                                        </p:cTn>
                                        <p:tgtEl>
                                          <p:spTgt spid="282628">
                                            <p:txEl>
                                              <p:pRg st="0" end="0"/>
                                            </p:txEl>
                                          </p:spTgt>
                                        </p:tgtEl>
                                        <p:attrNameLst>
                                          <p:attrName>style.visibility</p:attrName>
                                        </p:attrNameLst>
                                      </p:cBhvr>
                                      <p:to>
                                        <p:strVal val="visible"/>
                                      </p:to>
                                    </p:set>
                                    <p:animEffect transition="in" filter="barn(inHorizontal)">
                                      <p:cBhvr>
                                        <p:cTn id="42" dur="500"/>
                                        <p:tgtEl>
                                          <p:spTgt spid="28262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nodeType="clickEffect">
                                  <p:stCondLst>
                                    <p:cond delay="0"/>
                                  </p:stCondLst>
                                  <p:childTnLst>
                                    <p:set>
                                      <p:cBhvr>
                                        <p:cTn id="46" dur="1" fill="hold">
                                          <p:stCondLst>
                                            <p:cond delay="0"/>
                                          </p:stCondLst>
                                        </p:cTn>
                                        <p:tgtEl>
                                          <p:spTgt spid="282628">
                                            <p:txEl>
                                              <p:pRg st="1" end="1"/>
                                            </p:txEl>
                                          </p:spTgt>
                                        </p:tgtEl>
                                        <p:attrNameLst>
                                          <p:attrName>style.visibility</p:attrName>
                                        </p:attrNameLst>
                                      </p:cBhvr>
                                      <p:to>
                                        <p:strVal val="visible"/>
                                      </p:to>
                                    </p:set>
                                    <p:animEffect transition="in" filter="barn(inHorizontal)">
                                      <p:cBhvr>
                                        <p:cTn id="47" dur="500"/>
                                        <p:tgtEl>
                                          <p:spTgt spid="282628">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6" fill="hold" nodeType="clickEffect">
                                  <p:stCondLst>
                                    <p:cond delay="0"/>
                                  </p:stCondLst>
                                  <p:childTnLst>
                                    <p:set>
                                      <p:cBhvr>
                                        <p:cTn id="51" dur="1" fill="hold">
                                          <p:stCondLst>
                                            <p:cond delay="0"/>
                                          </p:stCondLst>
                                        </p:cTn>
                                        <p:tgtEl>
                                          <p:spTgt spid="282628">
                                            <p:txEl>
                                              <p:pRg st="2" end="2"/>
                                            </p:txEl>
                                          </p:spTgt>
                                        </p:tgtEl>
                                        <p:attrNameLst>
                                          <p:attrName>style.visibility</p:attrName>
                                        </p:attrNameLst>
                                      </p:cBhvr>
                                      <p:to>
                                        <p:strVal val="visible"/>
                                      </p:to>
                                    </p:set>
                                    <p:animEffect transition="in" filter="barn(inHorizontal)">
                                      <p:cBhvr>
                                        <p:cTn id="52" dur="500"/>
                                        <p:tgtEl>
                                          <p:spTgt spid="282628">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nodeType="clickEffect">
                                  <p:stCondLst>
                                    <p:cond delay="0"/>
                                  </p:stCondLst>
                                  <p:childTnLst>
                                    <p:set>
                                      <p:cBhvr>
                                        <p:cTn id="56" dur="1" fill="hold">
                                          <p:stCondLst>
                                            <p:cond delay="0"/>
                                          </p:stCondLst>
                                        </p:cTn>
                                        <p:tgtEl>
                                          <p:spTgt spid="282628">
                                            <p:txEl>
                                              <p:pRg st="3" end="3"/>
                                            </p:txEl>
                                          </p:spTgt>
                                        </p:tgtEl>
                                        <p:attrNameLst>
                                          <p:attrName>style.visibility</p:attrName>
                                        </p:attrNameLst>
                                      </p:cBhvr>
                                      <p:to>
                                        <p:strVal val="visible"/>
                                      </p:to>
                                    </p:set>
                                    <p:animEffect transition="in" filter="barn(inHorizontal)">
                                      <p:cBhvr>
                                        <p:cTn id="57" dur="500"/>
                                        <p:tgtEl>
                                          <p:spTgt spid="2826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p:bldP spid="282627" grpId="0" build="p"/>
    </p:bldLst>
  </p:timing>
</p:sld>
</file>

<file path=ppt/slides/slide2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DEB96F8-A691-4758-B7FA-19E47BFC38BA}" type="slidenum">
              <a:rPr lang="ar-SA" b="0"/>
              <a:pPr eaLnBrk="1" hangingPunct="1"/>
              <a:t>292</a:t>
            </a:fld>
            <a:endParaRPr lang="en-US" b="0"/>
          </a:p>
        </p:txBody>
      </p:sp>
      <p:sp>
        <p:nvSpPr>
          <p:cNvPr id="283650" name="Rectangle 2"/>
          <p:cNvSpPr>
            <a:spLocks noGrp="1" noChangeArrowheads="1"/>
          </p:cNvSpPr>
          <p:nvPr>
            <p:ph type="title"/>
          </p:nvPr>
        </p:nvSpPr>
        <p:spPr/>
        <p:txBody>
          <a:bodyPr/>
          <a:lstStyle/>
          <a:p>
            <a:pPr eaLnBrk="1" hangingPunct="1"/>
            <a:r>
              <a:rPr lang="fa-IR" altLang="zh-CN" b="1" smtClean="0"/>
              <a:t>ایجاد ایده ها</a:t>
            </a:r>
            <a:endParaRPr lang="en-US" b="1" smtClean="0"/>
          </a:p>
        </p:txBody>
      </p:sp>
      <p:sp>
        <p:nvSpPr>
          <p:cNvPr id="283651"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افراد و مؤسسات زیر می توانند شرکتها را در تولید ایده های مناسب یاری نمایند:</a:t>
            </a:r>
          </a:p>
          <a:p>
            <a:pPr marL="1466850" lvl="2" indent="-457200" eaLnBrk="1" hangingPunct="1">
              <a:buSzPct val="60000"/>
              <a:buFontTx/>
              <a:buBlip>
                <a:blip r:embed="rId2"/>
              </a:buBlip>
            </a:pPr>
            <a:r>
              <a:rPr lang="fa-IR" altLang="zh-CN" smtClean="0"/>
              <a:t>کارکنان شرکت </a:t>
            </a:r>
          </a:p>
          <a:p>
            <a:pPr marL="1466850" lvl="2" indent="-457200" eaLnBrk="1" hangingPunct="1">
              <a:buSzPct val="60000"/>
              <a:buFontTx/>
              <a:buBlip>
                <a:blip r:embed="rId2"/>
              </a:buBlip>
            </a:pPr>
            <a:r>
              <a:rPr lang="fa-IR" altLang="zh-CN" smtClean="0"/>
              <a:t>مخترعین</a:t>
            </a:r>
          </a:p>
          <a:p>
            <a:pPr marL="1466850" lvl="2" indent="-457200" eaLnBrk="1" hangingPunct="1">
              <a:buSzPct val="60000"/>
              <a:buFontTx/>
              <a:buBlip>
                <a:blip r:embed="rId2"/>
              </a:buBlip>
            </a:pPr>
            <a:r>
              <a:rPr lang="fa-IR" altLang="zh-CN" smtClean="0"/>
              <a:t>مصرف کنندگان</a:t>
            </a:r>
          </a:p>
          <a:p>
            <a:pPr marL="1466850" lvl="2" indent="-457200" eaLnBrk="1" hangingPunct="1">
              <a:buSzPct val="60000"/>
              <a:buFontTx/>
              <a:buBlip>
                <a:blip r:embed="rId2"/>
              </a:buBlip>
            </a:pPr>
            <a:r>
              <a:rPr lang="fa-IR" altLang="zh-CN" smtClean="0"/>
              <a:t>رقبا</a:t>
            </a:r>
          </a:p>
          <a:p>
            <a:pPr marL="1466850" lvl="2" indent="-457200" eaLnBrk="1" hangingPunct="1">
              <a:buSzPct val="60000"/>
              <a:buFontTx/>
              <a:buBlip>
                <a:blip r:embed="rId2"/>
              </a:buBlip>
            </a:pPr>
            <a:r>
              <a:rPr lang="fa-IR" altLang="zh-CN" smtClean="0"/>
              <a:t>مؤسسات پژوهشی خصوصی</a:t>
            </a:r>
          </a:p>
          <a:p>
            <a:pPr marL="1466850" lvl="2" indent="-457200" eaLnBrk="1" hangingPunct="1">
              <a:buSzPct val="60000"/>
              <a:buFontTx/>
              <a:buBlip>
                <a:blip r:embed="rId2"/>
              </a:buBlip>
            </a:pPr>
            <a:r>
              <a:rPr lang="fa-IR" altLang="zh-CN" smtClean="0"/>
              <a:t>دانشگاهها</a:t>
            </a:r>
          </a:p>
          <a:p>
            <a:pPr marL="1466850" lvl="2" indent="-457200" eaLnBrk="1" hangingPunct="1">
              <a:buSzPct val="60000"/>
              <a:buFontTx/>
              <a:buBlip>
                <a:blip r:embed="rId2"/>
              </a:buBlip>
            </a:pPr>
            <a:r>
              <a:rPr lang="fa-IR" altLang="zh-CN" smtClean="0"/>
              <a:t>سایر منابع</a:t>
            </a:r>
            <a:endParaRPr lang="en-US"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83650"/>
                                        </p:tgtEl>
                                        <p:attrNameLst>
                                          <p:attrName>style.visibility</p:attrName>
                                        </p:attrNameLst>
                                      </p:cBhvr>
                                      <p:to>
                                        <p:strVal val="visible"/>
                                      </p:to>
                                    </p:set>
                                    <p:anim calcmode="lin" valueType="num">
                                      <p:cBhvr>
                                        <p:cTn id="7" dur="1000" fill="hold">
                                          <p:stCondLst>
                                            <p:cond delay="0"/>
                                          </p:stCondLst>
                                        </p:cTn>
                                        <p:tgtEl>
                                          <p:spTgt spid="28365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8365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8365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8365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8365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83651">
                                            <p:txEl>
                                              <p:pRg st="0" end="0"/>
                                            </p:txEl>
                                          </p:spTgt>
                                        </p:tgtEl>
                                        <p:attrNameLst>
                                          <p:attrName>style.visibility</p:attrName>
                                        </p:attrNameLst>
                                      </p:cBhvr>
                                      <p:to>
                                        <p:strVal val="visible"/>
                                      </p:to>
                                    </p:set>
                                    <p:anim calcmode="lin" valueType="num">
                                      <p:cBhvr>
                                        <p:cTn id="16" dur="500" fill="hold"/>
                                        <p:tgtEl>
                                          <p:spTgt spid="28365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8365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8365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8365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83651">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283651">
                                            <p:txEl>
                                              <p:pRg st="1" end="1"/>
                                            </p:txEl>
                                          </p:spTgt>
                                        </p:tgtEl>
                                        <p:attrNameLst>
                                          <p:attrName>style.visibility</p:attrName>
                                        </p:attrNameLst>
                                      </p:cBhvr>
                                      <p:to>
                                        <p:strVal val="visible"/>
                                      </p:to>
                                    </p:set>
                                    <p:anim calcmode="lin" valueType="num">
                                      <p:cBhvr>
                                        <p:cTn id="23" dur="500" fill="hold"/>
                                        <p:tgtEl>
                                          <p:spTgt spid="283651">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283651">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283651">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283651">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283651">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283651">
                                            <p:txEl>
                                              <p:pRg st="2" end="2"/>
                                            </p:txEl>
                                          </p:spTgt>
                                        </p:tgtEl>
                                        <p:attrNameLst>
                                          <p:attrName>style.visibility</p:attrName>
                                        </p:attrNameLst>
                                      </p:cBhvr>
                                      <p:to>
                                        <p:strVal val="visible"/>
                                      </p:to>
                                    </p:set>
                                    <p:anim calcmode="lin" valueType="num">
                                      <p:cBhvr>
                                        <p:cTn id="30" dur="500" fill="hold"/>
                                        <p:tgtEl>
                                          <p:spTgt spid="283651">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283651">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283651">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283651">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283651">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283651">
                                            <p:txEl>
                                              <p:pRg st="3" end="3"/>
                                            </p:txEl>
                                          </p:spTgt>
                                        </p:tgtEl>
                                        <p:attrNameLst>
                                          <p:attrName>style.visibility</p:attrName>
                                        </p:attrNameLst>
                                      </p:cBhvr>
                                      <p:to>
                                        <p:strVal val="visible"/>
                                      </p:to>
                                    </p:set>
                                    <p:anim calcmode="lin" valueType="num">
                                      <p:cBhvr>
                                        <p:cTn id="37" dur="500" fill="hold"/>
                                        <p:tgtEl>
                                          <p:spTgt spid="283651">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283651">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283651">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283651">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283651">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283651">
                                            <p:txEl>
                                              <p:pRg st="4" end="4"/>
                                            </p:txEl>
                                          </p:spTgt>
                                        </p:tgtEl>
                                        <p:attrNameLst>
                                          <p:attrName>style.visibility</p:attrName>
                                        </p:attrNameLst>
                                      </p:cBhvr>
                                      <p:to>
                                        <p:strVal val="visible"/>
                                      </p:to>
                                    </p:set>
                                    <p:anim calcmode="lin" valueType="num">
                                      <p:cBhvr>
                                        <p:cTn id="44" dur="500" fill="hold"/>
                                        <p:tgtEl>
                                          <p:spTgt spid="283651">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283651">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283651">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283651">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283651">
                                            <p:txEl>
                                              <p:pRg st="4" end="4"/>
                                            </p:txEl>
                                          </p:spTgt>
                                        </p:tgtEl>
                                      </p:cBhvr>
                                    </p:animEffect>
                                  </p:childTnLst>
                                </p:cTn>
                              </p:par>
                              <p:par>
                                <p:cTn id="49" presetID="54" presetClass="entr" presetSubtype="0" accel="100000" fill="hold" grpId="0" nodeType="withEffect">
                                  <p:stCondLst>
                                    <p:cond delay="0"/>
                                  </p:stCondLst>
                                  <p:childTnLst>
                                    <p:set>
                                      <p:cBhvr>
                                        <p:cTn id="50" dur="1" fill="hold">
                                          <p:stCondLst>
                                            <p:cond delay="0"/>
                                          </p:stCondLst>
                                        </p:cTn>
                                        <p:tgtEl>
                                          <p:spTgt spid="283651">
                                            <p:txEl>
                                              <p:pRg st="5" end="5"/>
                                            </p:txEl>
                                          </p:spTgt>
                                        </p:tgtEl>
                                        <p:attrNameLst>
                                          <p:attrName>style.visibility</p:attrName>
                                        </p:attrNameLst>
                                      </p:cBhvr>
                                      <p:to>
                                        <p:strVal val="visible"/>
                                      </p:to>
                                    </p:set>
                                    <p:anim calcmode="lin" valueType="num">
                                      <p:cBhvr>
                                        <p:cTn id="51" dur="500" fill="hold"/>
                                        <p:tgtEl>
                                          <p:spTgt spid="283651">
                                            <p:txEl>
                                              <p:pRg st="5" end="5"/>
                                            </p:txEl>
                                          </p:spTgt>
                                        </p:tgtEl>
                                        <p:attrNameLst>
                                          <p:attrName>ppt_w</p:attrName>
                                        </p:attrNameLst>
                                      </p:cBhvr>
                                      <p:tavLst>
                                        <p:tav tm="0">
                                          <p:val>
                                            <p:strVal val="#ppt_w*0.05"/>
                                          </p:val>
                                        </p:tav>
                                        <p:tav tm="100000">
                                          <p:val>
                                            <p:strVal val="#ppt_w"/>
                                          </p:val>
                                        </p:tav>
                                      </p:tavLst>
                                    </p:anim>
                                    <p:anim calcmode="lin" valueType="num">
                                      <p:cBhvr>
                                        <p:cTn id="52" dur="500" fill="hold"/>
                                        <p:tgtEl>
                                          <p:spTgt spid="283651">
                                            <p:txEl>
                                              <p:pRg st="5" end="5"/>
                                            </p:txEl>
                                          </p:spTgt>
                                        </p:tgtEl>
                                        <p:attrNameLst>
                                          <p:attrName>ppt_h</p:attrName>
                                        </p:attrNameLst>
                                      </p:cBhvr>
                                      <p:tavLst>
                                        <p:tav tm="0">
                                          <p:val>
                                            <p:strVal val="#ppt_h"/>
                                          </p:val>
                                        </p:tav>
                                        <p:tav tm="100000">
                                          <p:val>
                                            <p:strVal val="#ppt_h"/>
                                          </p:val>
                                        </p:tav>
                                      </p:tavLst>
                                    </p:anim>
                                    <p:anim calcmode="lin" valueType="num">
                                      <p:cBhvr>
                                        <p:cTn id="53" dur="500" fill="hold"/>
                                        <p:tgtEl>
                                          <p:spTgt spid="283651">
                                            <p:txEl>
                                              <p:pRg st="5" end="5"/>
                                            </p:txEl>
                                          </p:spTgt>
                                        </p:tgtEl>
                                        <p:attrNameLst>
                                          <p:attrName>ppt_x</p:attrName>
                                        </p:attrNameLst>
                                      </p:cBhvr>
                                      <p:tavLst>
                                        <p:tav tm="0">
                                          <p:val>
                                            <p:strVal val="#ppt_x-.2"/>
                                          </p:val>
                                        </p:tav>
                                        <p:tav tm="100000">
                                          <p:val>
                                            <p:strVal val="#ppt_x"/>
                                          </p:val>
                                        </p:tav>
                                      </p:tavLst>
                                    </p:anim>
                                    <p:anim calcmode="lin" valueType="num">
                                      <p:cBhvr>
                                        <p:cTn id="54" dur="500" fill="hold"/>
                                        <p:tgtEl>
                                          <p:spTgt spid="283651">
                                            <p:txEl>
                                              <p:pRg st="5" end="5"/>
                                            </p:txEl>
                                          </p:spTgt>
                                        </p:tgtEl>
                                        <p:attrNameLst>
                                          <p:attrName>ppt_y</p:attrName>
                                        </p:attrNameLst>
                                      </p:cBhvr>
                                      <p:tavLst>
                                        <p:tav tm="0">
                                          <p:val>
                                            <p:strVal val="#ppt_y"/>
                                          </p:val>
                                        </p:tav>
                                        <p:tav tm="100000">
                                          <p:val>
                                            <p:strVal val="#ppt_y"/>
                                          </p:val>
                                        </p:tav>
                                      </p:tavLst>
                                    </p:anim>
                                    <p:animEffect transition="in" filter="fade">
                                      <p:cBhvr>
                                        <p:cTn id="55" dur="500"/>
                                        <p:tgtEl>
                                          <p:spTgt spid="283651">
                                            <p:txEl>
                                              <p:pRg st="5" end="5"/>
                                            </p:txEl>
                                          </p:spTgt>
                                        </p:tgtEl>
                                      </p:cBhvr>
                                    </p:animEffect>
                                  </p:childTnLst>
                                </p:cTn>
                              </p:par>
                              <p:par>
                                <p:cTn id="56" presetID="54" presetClass="entr" presetSubtype="0" accel="100000" fill="hold" grpId="0" nodeType="withEffect">
                                  <p:stCondLst>
                                    <p:cond delay="0"/>
                                  </p:stCondLst>
                                  <p:childTnLst>
                                    <p:set>
                                      <p:cBhvr>
                                        <p:cTn id="57" dur="1" fill="hold">
                                          <p:stCondLst>
                                            <p:cond delay="0"/>
                                          </p:stCondLst>
                                        </p:cTn>
                                        <p:tgtEl>
                                          <p:spTgt spid="283651">
                                            <p:txEl>
                                              <p:pRg st="6" end="6"/>
                                            </p:txEl>
                                          </p:spTgt>
                                        </p:tgtEl>
                                        <p:attrNameLst>
                                          <p:attrName>style.visibility</p:attrName>
                                        </p:attrNameLst>
                                      </p:cBhvr>
                                      <p:to>
                                        <p:strVal val="visible"/>
                                      </p:to>
                                    </p:set>
                                    <p:anim calcmode="lin" valueType="num">
                                      <p:cBhvr>
                                        <p:cTn id="58" dur="500" fill="hold"/>
                                        <p:tgtEl>
                                          <p:spTgt spid="283651">
                                            <p:txEl>
                                              <p:pRg st="6" end="6"/>
                                            </p:txEl>
                                          </p:spTgt>
                                        </p:tgtEl>
                                        <p:attrNameLst>
                                          <p:attrName>ppt_w</p:attrName>
                                        </p:attrNameLst>
                                      </p:cBhvr>
                                      <p:tavLst>
                                        <p:tav tm="0">
                                          <p:val>
                                            <p:strVal val="#ppt_w*0.05"/>
                                          </p:val>
                                        </p:tav>
                                        <p:tav tm="100000">
                                          <p:val>
                                            <p:strVal val="#ppt_w"/>
                                          </p:val>
                                        </p:tav>
                                      </p:tavLst>
                                    </p:anim>
                                    <p:anim calcmode="lin" valueType="num">
                                      <p:cBhvr>
                                        <p:cTn id="59" dur="500" fill="hold"/>
                                        <p:tgtEl>
                                          <p:spTgt spid="283651">
                                            <p:txEl>
                                              <p:pRg st="6" end="6"/>
                                            </p:txEl>
                                          </p:spTgt>
                                        </p:tgtEl>
                                        <p:attrNameLst>
                                          <p:attrName>ppt_h</p:attrName>
                                        </p:attrNameLst>
                                      </p:cBhvr>
                                      <p:tavLst>
                                        <p:tav tm="0">
                                          <p:val>
                                            <p:strVal val="#ppt_h"/>
                                          </p:val>
                                        </p:tav>
                                        <p:tav tm="100000">
                                          <p:val>
                                            <p:strVal val="#ppt_h"/>
                                          </p:val>
                                        </p:tav>
                                      </p:tavLst>
                                    </p:anim>
                                    <p:anim calcmode="lin" valueType="num">
                                      <p:cBhvr>
                                        <p:cTn id="60" dur="500" fill="hold"/>
                                        <p:tgtEl>
                                          <p:spTgt spid="283651">
                                            <p:txEl>
                                              <p:pRg st="6" end="6"/>
                                            </p:txEl>
                                          </p:spTgt>
                                        </p:tgtEl>
                                        <p:attrNameLst>
                                          <p:attrName>ppt_x</p:attrName>
                                        </p:attrNameLst>
                                      </p:cBhvr>
                                      <p:tavLst>
                                        <p:tav tm="0">
                                          <p:val>
                                            <p:strVal val="#ppt_x-.2"/>
                                          </p:val>
                                        </p:tav>
                                        <p:tav tm="100000">
                                          <p:val>
                                            <p:strVal val="#ppt_x"/>
                                          </p:val>
                                        </p:tav>
                                      </p:tavLst>
                                    </p:anim>
                                    <p:anim calcmode="lin" valueType="num">
                                      <p:cBhvr>
                                        <p:cTn id="61" dur="500" fill="hold"/>
                                        <p:tgtEl>
                                          <p:spTgt spid="283651">
                                            <p:txEl>
                                              <p:pRg st="6" end="6"/>
                                            </p:txEl>
                                          </p:spTgt>
                                        </p:tgtEl>
                                        <p:attrNameLst>
                                          <p:attrName>ppt_y</p:attrName>
                                        </p:attrNameLst>
                                      </p:cBhvr>
                                      <p:tavLst>
                                        <p:tav tm="0">
                                          <p:val>
                                            <p:strVal val="#ppt_y"/>
                                          </p:val>
                                        </p:tav>
                                        <p:tav tm="100000">
                                          <p:val>
                                            <p:strVal val="#ppt_y"/>
                                          </p:val>
                                        </p:tav>
                                      </p:tavLst>
                                    </p:anim>
                                    <p:animEffect transition="in" filter="fade">
                                      <p:cBhvr>
                                        <p:cTn id="62" dur="500"/>
                                        <p:tgtEl>
                                          <p:spTgt spid="283651">
                                            <p:txEl>
                                              <p:pRg st="6" end="6"/>
                                            </p:txEl>
                                          </p:spTgt>
                                        </p:tgtEl>
                                      </p:cBhvr>
                                    </p:animEffect>
                                  </p:childTnLst>
                                </p:cTn>
                              </p:par>
                              <p:par>
                                <p:cTn id="63" presetID="54" presetClass="entr" presetSubtype="0" accel="100000" fill="hold" grpId="0" nodeType="withEffect">
                                  <p:stCondLst>
                                    <p:cond delay="0"/>
                                  </p:stCondLst>
                                  <p:childTnLst>
                                    <p:set>
                                      <p:cBhvr>
                                        <p:cTn id="64" dur="1" fill="hold">
                                          <p:stCondLst>
                                            <p:cond delay="0"/>
                                          </p:stCondLst>
                                        </p:cTn>
                                        <p:tgtEl>
                                          <p:spTgt spid="283651">
                                            <p:txEl>
                                              <p:pRg st="7" end="7"/>
                                            </p:txEl>
                                          </p:spTgt>
                                        </p:tgtEl>
                                        <p:attrNameLst>
                                          <p:attrName>style.visibility</p:attrName>
                                        </p:attrNameLst>
                                      </p:cBhvr>
                                      <p:to>
                                        <p:strVal val="visible"/>
                                      </p:to>
                                    </p:set>
                                    <p:anim calcmode="lin" valueType="num">
                                      <p:cBhvr>
                                        <p:cTn id="65" dur="500" fill="hold"/>
                                        <p:tgtEl>
                                          <p:spTgt spid="283651">
                                            <p:txEl>
                                              <p:pRg st="7" end="7"/>
                                            </p:txEl>
                                          </p:spTgt>
                                        </p:tgtEl>
                                        <p:attrNameLst>
                                          <p:attrName>ppt_w</p:attrName>
                                        </p:attrNameLst>
                                      </p:cBhvr>
                                      <p:tavLst>
                                        <p:tav tm="0">
                                          <p:val>
                                            <p:strVal val="#ppt_w*0.05"/>
                                          </p:val>
                                        </p:tav>
                                        <p:tav tm="100000">
                                          <p:val>
                                            <p:strVal val="#ppt_w"/>
                                          </p:val>
                                        </p:tav>
                                      </p:tavLst>
                                    </p:anim>
                                    <p:anim calcmode="lin" valueType="num">
                                      <p:cBhvr>
                                        <p:cTn id="66" dur="500" fill="hold"/>
                                        <p:tgtEl>
                                          <p:spTgt spid="283651">
                                            <p:txEl>
                                              <p:pRg st="7" end="7"/>
                                            </p:txEl>
                                          </p:spTgt>
                                        </p:tgtEl>
                                        <p:attrNameLst>
                                          <p:attrName>ppt_h</p:attrName>
                                        </p:attrNameLst>
                                      </p:cBhvr>
                                      <p:tavLst>
                                        <p:tav tm="0">
                                          <p:val>
                                            <p:strVal val="#ppt_h"/>
                                          </p:val>
                                        </p:tav>
                                        <p:tav tm="100000">
                                          <p:val>
                                            <p:strVal val="#ppt_h"/>
                                          </p:val>
                                        </p:tav>
                                      </p:tavLst>
                                    </p:anim>
                                    <p:anim calcmode="lin" valueType="num">
                                      <p:cBhvr>
                                        <p:cTn id="67" dur="500" fill="hold"/>
                                        <p:tgtEl>
                                          <p:spTgt spid="283651">
                                            <p:txEl>
                                              <p:pRg st="7" end="7"/>
                                            </p:txEl>
                                          </p:spTgt>
                                        </p:tgtEl>
                                        <p:attrNameLst>
                                          <p:attrName>ppt_x</p:attrName>
                                        </p:attrNameLst>
                                      </p:cBhvr>
                                      <p:tavLst>
                                        <p:tav tm="0">
                                          <p:val>
                                            <p:strVal val="#ppt_x-.2"/>
                                          </p:val>
                                        </p:tav>
                                        <p:tav tm="100000">
                                          <p:val>
                                            <p:strVal val="#ppt_x"/>
                                          </p:val>
                                        </p:tav>
                                      </p:tavLst>
                                    </p:anim>
                                    <p:anim calcmode="lin" valueType="num">
                                      <p:cBhvr>
                                        <p:cTn id="68" dur="500" fill="hold"/>
                                        <p:tgtEl>
                                          <p:spTgt spid="283651">
                                            <p:txEl>
                                              <p:pRg st="7" end="7"/>
                                            </p:txEl>
                                          </p:spTgt>
                                        </p:tgtEl>
                                        <p:attrNameLst>
                                          <p:attrName>ppt_y</p:attrName>
                                        </p:attrNameLst>
                                      </p:cBhvr>
                                      <p:tavLst>
                                        <p:tav tm="0">
                                          <p:val>
                                            <p:strVal val="#ppt_y"/>
                                          </p:val>
                                        </p:tav>
                                        <p:tav tm="100000">
                                          <p:val>
                                            <p:strVal val="#ppt_y"/>
                                          </p:val>
                                        </p:tav>
                                      </p:tavLst>
                                    </p:anim>
                                    <p:animEffect transition="in" filter="fade">
                                      <p:cBhvr>
                                        <p:cTn id="69" dur="500"/>
                                        <p:tgtEl>
                                          <p:spTgt spid="283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p:bldP spid="283651" grpId="0" build="p"/>
    </p:bldLst>
  </p:timing>
</p:sld>
</file>

<file path=ppt/slides/slide2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2FD0D10-C450-4AA6-B3D6-CA87B0C352E4}" type="slidenum">
              <a:rPr lang="ar-SA" b="0"/>
              <a:pPr eaLnBrk="1" hangingPunct="1"/>
              <a:t>293</a:t>
            </a:fld>
            <a:endParaRPr lang="en-US" b="0"/>
          </a:p>
        </p:txBody>
      </p:sp>
      <p:sp>
        <p:nvSpPr>
          <p:cNvPr id="284674" name="Rectangle 2"/>
          <p:cNvSpPr>
            <a:spLocks noGrp="1" noChangeArrowheads="1"/>
          </p:cNvSpPr>
          <p:nvPr>
            <p:ph type="title"/>
          </p:nvPr>
        </p:nvSpPr>
        <p:spPr/>
        <p:txBody>
          <a:bodyPr/>
          <a:lstStyle/>
          <a:p>
            <a:pPr eaLnBrk="1" hangingPunct="1"/>
            <a:r>
              <a:rPr lang="fa-IR" altLang="zh-CN" b="1" smtClean="0"/>
              <a:t>آزمایش بازاریابی</a:t>
            </a:r>
            <a:r>
              <a:rPr lang="fa-IR" altLang="zh-CN" smtClean="0"/>
              <a:t> </a:t>
            </a:r>
            <a:endParaRPr lang="en-US" smtClean="0"/>
          </a:p>
        </p:txBody>
      </p:sp>
      <p:sp>
        <p:nvSpPr>
          <p:cNvPr id="284675"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شرکتها معمولاًاز سه نوع آزمایش برای این کار بهره می گیرند.</a:t>
            </a:r>
          </a:p>
          <a:p>
            <a:pPr eaLnBrk="1" hangingPunct="1">
              <a:buFontTx/>
              <a:buNone/>
            </a:pPr>
            <a:endParaRPr lang="fa-IR" altLang="zh-CN" smtClean="0">
              <a:solidFill>
                <a:srgbClr val="CC3300"/>
              </a:solidFill>
            </a:endParaRPr>
          </a:p>
          <a:p>
            <a:pPr eaLnBrk="1" hangingPunct="1">
              <a:lnSpc>
                <a:spcPct val="200000"/>
              </a:lnSpc>
              <a:buFontTx/>
              <a:buNone/>
            </a:pPr>
            <a:r>
              <a:rPr lang="fa-IR" altLang="zh-CN" smtClean="0"/>
              <a:t>1.تست بازاریابی استاندارد.</a:t>
            </a:r>
          </a:p>
          <a:p>
            <a:pPr eaLnBrk="1" hangingPunct="1">
              <a:lnSpc>
                <a:spcPct val="200000"/>
              </a:lnSpc>
              <a:buFontTx/>
              <a:buNone/>
            </a:pPr>
            <a:r>
              <a:rPr lang="fa-IR" altLang="zh-CN" smtClean="0"/>
              <a:t>2. تست بازاریابی نظارت شده</a:t>
            </a:r>
          </a:p>
          <a:p>
            <a:pPr eaLnBrk="1" hangingPunct="1">
              <a:lnSpc>
                <a:spcPct val="200000"/>
              </a:lnSpc>
              <a:buFontTx/>
              <a:buNone/>
            </a:pPr>
            <a:r>
              <a:rPr lang="fa-IR" altLang="zh-CN" smtClean="0"/>
              <a:t>3.تست بازاریابی انگیزشی</a:t>
            </a:r>
            <a:endParaRPr lang="en-US"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fade">
                                      <p:cBhvr>
                                        <p:cTn id="7" dur="1000"/>
                                        <p:tgtEl>
                                          <p:spTgt spid="284674"/>
                                        </p:tgtEl>
                                      </p:cBhvr>
                                    </p:animEffect>
                                    <p:anim calcmode="lin" valueType="num">
                                      <p:cBhvr>
                                        <p:cTn id="8" dur="1000" fill="hold"/>
                                        <p:tgtEl>
                                          <p:spTgt spid="284674"/>
                                        </p:tgtEl>
                                        <p:attrNameLst>
                                          <p:attrName>ppt_x</p:attrName>
                                        </p:attrNameLst>
                                      </p:cBhvr>
                                      <p:tavLst>
                                        <p:tav tm="0">
                                          <p:val>
                                            <p:strVal val="#ppt_x"/>
                                          </p:val>
                                        </p:tav>
                                        <p:tav tm="100000">
                                          <p:val>
                                            <p:strVal val="#ppt_x"/>
                                          </p:val>
                                        </p:tav>
                                      </p:tavLst>
                                    </p:anim>
                                    <p:anim calcmode="lin" valueType="num">
                                      <p:cBhvr>
                                        <p:cTn id="9" dur="898" decel="100000" fill="hold"/>
                                        <p:tgtEl>
                                          <p:spTgt spid="28467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8467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84675">
                                            <p:txEl>
                                              <p:pRg st="0" end="0"/>
                                            </p:txEl>
                                          </p:spTgt>
                                        </p:tgtEl>
                                        <p:attrNameLst>
                                          <p:attrName>style.visibility</p:attrName>
                                        </p:attrNameLst>
                                      </p:cBhvr>
                                      <p:to>
                                        <p:strVal val="visible"/>
                                      </p:to>
                                    </p:set>
                                    <p:animEffect transition="in" filter="fade">
                                      <p:cBhvr>
                                        <p:cTn id="15" dur="1000"/>
                                        <p:tgtEl>
                                          <p:spTgt spid="284675">
                                            <p:txEl>
                                              <p:pRg st="0" end="0"/>
                                            </p:txEl>
                                          </p:spTgt>
                                        </p:tgtEl>
                                      </p:cBhvr>
                                    </p:animEffect>
                                    <p:anim calcmode="lin" valueType="num">
                                      <p:cBhvr>
                                        <p:cTn id="16" dur="1000" fill="hold"/>
                                        <p:tgtEl>
                                          <p:spTgt spid="28467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8467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846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84675">
                                            <p:txEl>
                                              <p:pRg st="2" end="2"/>
                                            </p:txEl>
                                          </p:spTgt>
                                        </p:tgtEl>
                                        <p:attrNameLst>
                                          <p:attrName>style.visibility</p:attrName>
                                        </p:attrNameLst>
                                      </p:cBhvr>
                                      <p:to>
                                        <p:strVal val="visible"/>
                                      </p:to>
                                    </p:set>
                                    <p:animEffect transition="in" filter="fade">
                                      <p:cBhvr>
                                        <p:cTn id="23" dur="1000"/>
                                        <p:tgtEl>
                                          <p:spTgt spid="284675">
                                            <p:txEl>
                                              <p:pRg st="2" end="2"/>
                                            </p:txEl>
                                          </p:spTgt>
                                        </p:tgtEl>
                                      </p:cBhvr>
                                    </p:animEffect>
                                    <p:anim calcmode="lin" valueType="num">
                                      <p:cBhvr>
                                        <p:cTn id="24" dur="1000" fill="hold"/>
                                        <p:tgtEl>
                                          <p:spTgt spid="284675">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8467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846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84675">
                                            <p:txEl>
                                              <p:pRg st="3" end="3"/>
                                            </p:txEl>
                                          </p:spTgt>
                                        </p:tgtEl>
                                        <p:attrNameLst>
                                          <p:attrName>style.visibility</p:attrName>
                                        </p:attrNameLst>
                                      </p:cBhvr>
                                      <p:to>
                                        <p:strVal val="visible"/>
                                      </p:to>
                                    </p:set>
                                    <p:animEffect transition="in" filter="fade">
                                      <p:cBhvr>
                                        <p:cTn id="31" dur="1000"/>
                                        <p:tgtEl>
                                          <p:spTgt spid="284675">
                                            <p:txEl>
                                              <p:pRg st="3" end="3"/>
                                            </p:txEl>
                                          </p:spTgt>
                                        </p:tgtEl>
                                      </p:cBhvr>
                                    </p:animEffect>
                                    <p:anim calcmode="lin" valueType="num">
                                      <p:cBhvr>
                                        <p:cTn id="32" dur="1000" fill="hold"/>
                                        <p:tgtEl>
                                          <p:spTgt spid="284675">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8467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8467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84675">
                                            <p:txEl>
                                              <p:pRg st="4" end="4"/>
                                            </p:txEl>
                                          </p:spTgt>
                                        </p:tgtEl>
                                        <p:attrNameLst>
                                          <p:attrName>style.visibility</p:attrName>
                                        </p:attrNameLst>
                                      </p:cBhvr>
                                      <p:to>
                                        <p:strVal val="visible"/>
                                      </p:to>
                                    </p:set>
                                    <p:animEffect transition="in" filter="fade">
                                      <p:cBhvr>
                                        <p:cTn id="39" dur="1000"/>
                                        <p:tgtEl>
                                          <p:spTgt spid="284675">
                                            <p:txEl>
                                              <p:pRg st="4" end="4"/>
                                            </p:txEl>
                                          </p:spTgt>
                                        </p:tgtEl>
                                      </p:cBhvr>
                                    </p:animEffect>
                                    <p:anim calcmode="lin" valueType="num">
                                      <p:cBhvr>
                                        <p:cTn id="40" dur="1000" fill="hold"/>
                                        <p:tgtEl>
                                          <p:spTgt spid="28467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8467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8467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5" grpId="0" build="p"/>
    </p:bldLst>
  </p:timing>
</p:sld>
</file>

<file path=ppt/slides/slide2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D2A06B5-D22A-43A1-A803-F04A8EA0C66C}" type="slidenum">
              <a:rPr lang="ar-SA" b="0"/>
              <a:pPr eaLnBrk="1" hangingPunct="1"/>
              <a:t>294</a:t>
            </a:fld>
            <a:endParaRPr lang="en-US" b="0"/>
          </a:p>
        </p:txBody>
      </p:sp>
      <p:sp>
        <p:nvSpPr>
          <p:cNvPr id="285698" name="Rectangle 2"/>
          <p:cNvSpPr>
            <a:spLocks noGrp="1" noChangeArrowheads="1"/>
          </p:cNvSpPr>
          <p:nvPr>
            <p:ph type="title"/>
          </p:nvPr>
        </p:nvSpPr>
        <p:spPr/>
        <p:txBody>
          <a:bodyPr/>
          <a:lstStyle/>
          <a:p>
            <a:pPr eaLnBrk="1" hangingPunct="1"/>
            <a:r>
              <a:rPr lang="fa-IR" altLang="zh-CN" smtClean="0"/>
              <a:t>چرخه عمر محصول</a:t>
            </a:r>
            <a:endParaRPr lang="en-US" smtClean="0"/>
          </a:p>
        </p:txBody>
      </p:sp>
      <p:sp>
        <p:nvSpPr>
          <p:cNvPr id="285699" name="Rectangle 3"/>
          <p:cNvSpPr>
            <a:spLocks noGrp="1" noChangeArrowheads="1"/>
          </p:cNvSpPr>
          <p:nvPr>
            <p:ph type="body" idx="1"/>
          </p:nvPr>
        </p:nvSpPr>
        <p:spPr/>
        <p:txBody>
          <a:bodyPr/>
          <a:lstStyle/>
          <a:p>
            <a:pPr indent="406400" eaLnBrk="1" hangingPunct="1">
              <a:lnSpc>
                <a:spcPct val="200000"/>
              </a:lnSpc>
              <a:buFont typeface="Wingdings" pitchFamily="2" charset="2"/>
              <a:buChar char="v"/>
            </a:pPr>
            <a:r>
              <a:rPr lang="fa-IR" altLang="zh-CN" sz="2400" smtClean="0"/>
              <a:t>مرحله طراحی و ایجاد محصول</a:t>
            </a:r>
          </a:p>
          <a:p>
            <a:pPr indent="406400" eaLnBrk="1" hangingPunct="1">
              <a:lnSpc>
                <a:spcPct val="200000"/>
              </a:lnSpc>
              <a:buFont typeface="Wingdings" pitchFamily="2" charset="2"/>
              <a:buChar char="v"/>
            </a:pPr>
            <a:r>
              <a:rPr lang="fa-IR" altLang="zh-CN" sz="2400" smtClean="0"/>
              <a:t>مرحله معرفی آن به بازاریابی</a:t>
            </a:r>
          </a:p>
          <a:p>
            <a:pPr indent="406400" eaLnBrk="1" hangingPunct="1">
              <a:lnSpc>
                <a:spcPct val="200000"/>
              </a:lnSpc>
              <a:buFont typeface="Wingdings" pitchFamily="2" charset="2"/>
              <a:buChar char="v"/>
            </a:pPr>
            <a:r>
              <a:rPr lang="fa-IR" altLang="zh-CN" sz="2400" smtClean="0"/>
              <a:t>مرحله رشد و پیشرفت</a:t>
            </a:r>
          </a:p>
          <a:p>
            <a:pPr indent="406400" eaLnBrk="1" hangingPunct="1">
              <a:lnSpc>
                <a:spcPct val="200000"/>
              </a:lnSpc>
              <a:buFont typeface="Wingdings" pitchFamily="2" charset="2"/>
              <a:buChar char="v"/>
            </a:pPr>
            <a:r>
              <a:rPr lang="fa-IR" altLang="zh-CN" sz="2400" smtClean="0"/>
              <a:t>مرحله بلوغ و اشباع</a:t>
            </a:r>
          </a:p>
          <a:p>
            <a:pPr indent="406400" eaLnBrk="1" hangingPunct="1">
              <a:lnSpc>
                <a:spcPct val="200000"/>
              </a:lnSpc>
              <a:buFont typeface="Wingdings" pitchFamily="2" charset="2"/>
              <a:buChar char="v"/>
            </a:pPr>
            <a:r>
              <a:rPr lang="fa-IR" altLang="zh-CN" sz="2400" smtClean="0"/>
              <a:t>مرحله کاهش و افول</a:t>
            </a:r>
            <a:endParaRPr lang="en-US" sz="240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fade">
                                      <p:cBhvr>
                                        <p:cTn id="7" dur="800" decel="100000"/>
                                        <p:tgtEl>
                                          <p:spTgt spid="285698"/>
                                        </p:tgtEl>
                                      </p:cBhvr>
                                    </p:animEffect>
                                    <p:anim calcmode="lin" valueType="num">
                                      <p:cBhvr>
                                        <p:cTn id="8" dur="800" decel="100000" fill="hold"/>
                                        <p:tgtEl>
                                          <p:spTgt spid="285698"/>
                                        </p:tgtEl>
                                        <p:attrNameLst>
                                          <p:attrName>style.rotation</p:attrName>
                                        </p:attrNameLst>
                                      </p:cBhvr>
                                      <p:tavLst>
                                        <p:tav tm="0">
                                          <p:val>
                                            <p:fltVal val="-90"/>
                                          </p:val>
                                        </p:tav>
                                        <p:tav tm="100000">
                                          <p:val>
                                            <p:fltVal val="0"/>
                                          </p:val>
                                        </p:tav>
                                      </p:tavLst>
                                    </p:anim>
                                    <p:anim calcmode="lin" valueType="num">
                                      <p:cBhvr>
                                        <p:cTn id="9" dur="800" decel="100000" fill="hold"/>
                                        <p:tgtEl>
                                          <p:spTgt spid="285698"/>
                                        </p:tgtEl>
                                        <p:attrNameLst>
                                          <p:attrName>ppt_x</p:attrName>
                                        </p:attrNameLst>
                                      </p:cBhvr>
                                      <p:tavLst>
                                        <p:tav tm="0">
                                          <p:val>
                                            <p:strVal val="#ppt_x+0.4"/>
                                          </p:val>
                                        </p:tav>
                                        <p:tav tm="100000">
                                          <p:val>
                                            <p:strVal val="#ppt_x-0.05"/>
                                          </p:val>
                                        </p:tav>
                                      </p:tavLst>
                                    </p:anim>
                                    <p:anim calcmode="lin" valueType="num">
                                      <p:cBhvr>
                                        <p:cTn id="10" dur="800" decel="100000" fill="hold"/>
                                        <p:tgtEl>
                                          <p:spTgt spid="2856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56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569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85699">
                                            <p:txEl>
                                              <p:pRg st="0" end="0"/>
                                            </p:txEl>
                                          </p:spTgt>
                                        </p:tgtEl>
                                        <p:attrNameLst>
                                          <p:attrName>style.visibility</p:attrName>
                                        </p:attrNameLst>
                                      </p:cBhvr>
                                      <p:to>
                                        <p:strVal val="visible"/>
                                      </p:to>
                                    </p:set>
                                    <p:animEffect transition="in" filter="fade">
                                      <p:cBhvr>
                                        <p:cTn id="17" dur="1000"/>
                                        <p:tgtEl>
                                          <p:spTgt spid="285699">
                                            <p:txEl>
                                              <p:pRg st="0" end="0"/>
                                            </p:txEl>
                                          </p:spTgt>
                                        </p:tgtEl>
                                      </p:cBhvr>
                                    </p:animEffect>
                                    <p:anim calcmode="lin" valueType="num">
                                      <p:cBhvr>
                                        <p:cTn id="18" dur="1000" fill="hold"/>
                                        <p:tgtEl>
                                          <p:spTgt spid="28569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85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85699">
                                            <p:txEl>
                                              <p:pRg st="1" end="1"/>
                                            </p:txEl>
                                          </p:spTgt>
                                        </p:tgtEl>
                                        <p:attrNameLst>
                                          <p:attrName>style.visibility</p:attrName>
                                        </p:attrNameLst>
                                      </p:cBhvr>
                                      <p:to>
                                        <p:strVal val="visible"/>
                                      </p:to>
                                    </p:set>
                                    <p:animEffect transition="in" filter="fade">
                                      <p:cBhvr>
                                        <p:cTn id="24" dur="1000"/>
                                        <p:tgtEl>
                                          <p:spTgt spid="285699">
                                            <p:txEl>
                                              <p:pRg st="1" end="1"/>
                                            </p:txEl>
                                          </p:spTgt>
                                        </p:tgtEl>
                                      </p:cBhvr>
                                    </p:animEffect>
                                    <p:anim calcmode="lin" valueType="num">
                                      <p:cBhvr>
                                        <p:cTn id="25" dur="1000" fill="hold"/>
                                        <p:tgtEl>
                                          <p:spTgt spid="28569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85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85699">
                                            <p:txEl>
                                              <p:pRg st="2" end="2"/>
                                            </p:txEl>
                                          </p:spTgt>
                                        </p:tgtEl>
                                        <p:attrNameLst>
                                          <p:attrName>style.visibility</p:attrName>
                                        </p:attrNameLst>
                                      </p:cBhvr>
                                      <p:to>
                                        <p:strVal val="visible"/>
                                      </p:to>
                                    </p:set>
                                    <p:animEffect transition="in" filter="fade">
                                      <p:cBhvr>
                                        <p:cTn id="31" dur="1000"/>
                                        <p:tgtEl>
                                          <p:spTgt spid="285699">
                                            <p:txEl>
                                              <p:pRg st="2" end="2"/>
                                            </p:txEl>
                                          </p:spTgt>
                                        </p:tgtEl>
                                      </p:cBhvr>
                                    </p:animEffect>
                                    <p:anim calcmode="lin" valueType="num">
                                      <p:cBhvr>
                                        <p:cTn id="32" dur="1000" fill="hold"/>
                                        <p:tgtEl>
                                          <p:spTgt spid="28569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85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85699">
                                            <p:txEl>
                                              <p:pRg st="3" end="3"/>
                                            </p:txEl>
                                          </p:spTgt>
                                        </p:tgtEl>
                                        <p:attrNameLst>
                                          <p:attrName>style.visibility</p:attrName>
                                        </p:attrNameLst>
                                      </p:cBhvr>
                                      <p:to>
                                        <p:strVal val="visible"/>
                                      </p:to>
                                    </p:set>
                                    <p:animEffect transition="in" filter="fade">
                                      <p:cBhvr>
                                        <p:cTn id="38" dur="1000"/>
                                        <p:tgtEl>
                                          <p:spTgt spid="285699">
                                            <p:txEl>
                                              <p:pRg st="3" end="3"/>
                                            </p:txEl>
                                          </p:spTgt>
                                        </p:tgtEl>
                                      </p:cBhvr>
                                    </p:animEffect>
                                    <p:anim calcmode="lin" valueType="num">
                                      <p:cBhvr>
                                        <p:cTn id="39" dur="1000" fill="hold"/>
                                        <p:tgtEl>
                                          <p:spTgt spid="28569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85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85699">
                                            <p:txEl>
                                              <p:pRg st="4" end="4"/>
                                            </p:txEl>
                                          </p:spTgt>
                                        </p:tgtEl>
                                        <p:attrNameLst>
                                          <p:attrName>style.visibility</p:attrName>
                                        </p:attrNameLst>
                                      </p:cBhvr>
                                      <p:to>
                                        <p:strVal val="visible"/>
                                      </p:to>
                                    </p:set>
                                    <p:animEffect transition="in" filter="fade">
                                      <p:cBhvr>
                                        <p:cTn id="45" dur="1000"/>
                                        <p:tgtEl>
                                          <p:spTgt spid="285699">
                                            <p:txEl>
                                              <p:pRg st="4" end="4"/>
                                            </p:txEl>
                                          </p:spTgt>
                                        </p:tgtEl>
                                      </p:cBhvr>
                                    </p:animEffect>
                                    <p:anim calcmode="lin" valueType="num">
                                      <p:cBhvr>
                                        <p:cTn id="46" dur="1000" fill="hold"/>
                                        <p:tgtEl>
                                          <p:spTgt spid="28569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856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p:bldP spid="285699" grpId="0" build="p"/>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C587A9C-026A-4CA1-9478-BF1157F6BF6C}" type="slidenum">
              <a:rPr lang="ar-SA" b="0"/>
              <a:pPr eaLnBrk="1" hangingPunct="1"/>
              <a:t>295</a:t>
            </a:fld>
            <a:endParaRPr lang="en-US" b="0"/>
          </a:p>
        </p:txBody>
      </p:sp>
      <p:sp>
        <p:nvSpPr>
          <p:cNvPr id="300035" name="Rectangle 2"/>
          <p:cNvSpPr>
            <a:spLocks noGrp="1" noChangeArrowheads="1"/>
          </p:cNvSpPr>
          <p:nvPr>
            <p:ph type="title"/>
          </p:nvPr>
        </p:nvSpPr>
        <p:spPr/>
        <p:txBody>
          <a:bodyPr/>
          <a:lstStyle/>
          <a:p>
            <a:pPr eaLnBrk="1" hangingPunct="1"/>
            <a:r>
              <a:rPr lang="fa-IR" altLang="zh-CN" b="1" smtClean="0"/>
              <a:t>مرحله تولید محصول</a:t>
            </a:r>
            <a:endParaRPr lang="en-US" b="1" smtClean="0"/>
          </a:p>
        </p:txBody>
      </p:sp>
      <p:sp>
        <p:nvSpPr>
          <p:cNvPr id="286723" name="Rectangle 3"/>
          <p:cNvSpPr>
            <a:spLocks noGrp="1" noChangeArrowheads="1"/>
          </p:cNvSpPr>
          <p:nvPr>
            <p:ph type="body" idx="1"/>
          </p:nvPr>
        </p:nvSpPr>
        <p:spPr/>
        <p:txBody>
          <a:bodyPr/>
          <a:lstStyle/>
          <a:p>
            <a:pPr eaLnBrk="1" hangingPunct="1">
              <a:lnSpc>
                <a:spcPct val="200000"/>
              </a:lnSpc>
              <a:buFontTx/>
              <a:buNone/>
            </a:pPr>
            <a:r>
              <a:rPr lang="fa-IR" altLang="zh-CN" sz="2800" smtClean="0"/>
              <a:t>دراین مرحله،شرکت فرآیند هشت مرحله ای قبل که لازمه تولید یک محصول می باشد،طی می کند،لذا میزان فروش و سود صفر است،چون هنوز کالا به بازار عرضه نشده است و تا موقعی که محصول به تولید نهایی نرسیده است هر لحظه به هزینه های سرمایه گذاری افزوده می گردد.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Scale>
                                      <p:cBhvr>
                                        <p:cTn id="7" dur="1000" decel="50000" fill="hold">
                                          <p:stCondLst>
                                            <p:cond delay="0"/>
                                          </p:stCondLst>
                                        </p:cTn>
                                        <p:tgtEl>
                                          <p:spTgt spid="28672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23">
                                            <p:txEl>
                                              <p:pRg st="0" end="0"/>
                                            </p:txEl>
                                          </p:spTgt>
                                        </p:tgtEl>
                                        <p:attrNameLst>
                                          <p:attrName>ppt_x</p:attrName>
                                          <p:attrName>ppt_y</p:attrName>
                                        </p:attrNameLst>
                                      </p:cBhvr>
                                    </p:animMotion>
                                    <p:animEffect transition="in" filter="fade">
                                      <p:cBhvr>
                                        <p:cTn id="9" dur="1000"/>
                                        <p:tgtEl>
                                          <p:spTgt spid="286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1C052DF-DC55-4114-B79A-CCBB7103F485}" type="slidenum">
              <a:rPr lang="ar-SA" b="0"/>
              <a:pPr eaLnBrk="1" hangingPunct="1"/>
              <a:t>296</a:t>
            </a:fld>
            <a:endParaRPr lang="en-US" b="0"/>
          </a:p>
        </p:txBody>
      </p:sp>
      <p:sp>
        <p:nvSpPr>
          <p:cNvPr id="301059" name="Rectangle 2"/>
          <p:cNvSpPr>
            <a:spLocks noGrp="1" noChangeArrowheads="1"/>
          </p:cNvSpPr>
          <p:nvPr>
            <p:ph type="title"/>
          </p:nvPr>
        </p:nvSpPr>
        <p:spPr/>
        <p:txBody>
          <a:bodyPr/>
          <a:lstStyle/>
          <a:p>
            <a:pPr eaLnBrk="1" hangingPunct="1"/>
            <a:r>
              <a:rPr lang="fa-IR" altLang="zh-CN" b="1" smtClean="0"/>
              <a:t>مرحله معرفی</a:t>
            </a:r>
            <a:endParaRPr lang="en-US" b="1" smtClean="0"/>
          </a:p>
        </p:txBody>
      </p:sp>
      <p:sp>
        <p:nvSpPr>
          <p:cNvPr id="287747" name="Rectangle 3"/>
          <p:cNvSpPr>
            <a:spLocks noGrp="1" noChangeArrowheads="1"/>
          </p:cNvSpPr>
          <p:nvPr>
            <p:ph type="body" idx="1"/>
          </p:nvPr>
        </p:nvSpPr>
        <p:spPr/>
        <p:txBody>
          <a:bodyPr/>
          <a:lstStyle/>
          <a:p>
            <a:pPr algn="ctr" eaLnBrk="1" hangingPunct="1">
              <a:lnSpc>
                <a:spcPct val="200000"/>
              </a:lnSpc>
              <a:buFontTx/>
              <a:buNone/>
            </a:pPr>
            <a:r>
              <a:rPr lang="fa-IR" altLang="zh-CN" smtClean="0"/>
              <a:t>در این مرحله ،محصول وارد بازار هدف می شود و در معرض دید مصرف کنندگان قرار می گیرد.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Scale>
                                      <p:cBhvr>
                                        <p:cTn id="7" dur="1000" decel="50000" fill="hold">
                                          <p:stCondLst>
                                            <p:cond delay="0"/>
                                          </p:stCondLst>
                                        </p:cTn>
                                        <p:tgtEl>
                                          <p:spTgt spid="2877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7747">
                                            <p:txEl>
                                              <p:pRg st="0" end="0"/>
                                            </p:txEl>
                                          </p:spTgt>
                                        </p:tgtEl>
                                        <p:attrNameLst>
                                          <p:attrName>ppt_x</p:attrName>
                                          <p:attrName>ppt_y</p:attrName>
                                        </p:attrNameLst>
                                      </p:cBhvr>
                                    </p:animMotion>
                                    <p:animEffect transition="in" filter="fade">
                                      <p:cBhvr>
                                        <p:cTn id="9" dur="1000"/>
                                        <p:tgtEl>
                                          <p:spTgt spid="287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C41CA7E-EF58-4382-906B-0553C3E39863}" type="slidenum">
              <a:rPr lang="ar-SA" b="0"/>
              <a:pPr eaLnBrk="1" hangingPunct="1"/>
              <a:t>297</a:t>
            </a:fld>
            <a:endParaRPr lang="en-US" b="0"/>
          </a:p>
        </p:txBody>
      </p:sp>
      <p:sp>
        <p:nvSpPr>
          <p:cNvPr id="288770" name="Rectangle 2"/>
          <p:cNvSpPr>
            <a:spLocks noGrp="1" noChangeArrowheads="1"/>
          </p:cNvSpPr>
          <p:nvPr>
            <p:ph type="title"/>
          </p:nvPr>
        </p:nvSpPr>
        <p:spPr/>
        <p:txBody>
          <a:bodyPr/>
          <a:lstStyle/>
          <a:p>
            <a:pPr eaLnBrk="1" hangingPunct="1"/>
            <a:r>
              <a:rPr lang="fa-IR" altLang="zh-CN" sz="2800" smtClean="0"/>
              <a:t>از مشخصه های ویژه مرحله معرفی کالا به بازار می توان به موارد زیر اشاره نمود</a:t>
            </a:r>
            <a:endParaRPr lang="en-US" sz="2800" smtClean="0"/>
          </a:p>
        </p:txBody>
      </p:sp>
      <p:sp>
        <p:nvSpPr>
          <p:cNvPr id="288771" name="Rectangle 3"/>
          <p:cNvSpPr>
            <a:spLocks noGrp="1" noChangeArrowheads="1"/>
          </p:cNvSpPr>
          <p:nvPr>
            <p:ph type="body" idx="1"/>
          </p:nvPr>
        </p:nvSpPr>
        <p:spPr/>
        <p:txBody>
          <a:bodyPr/>
          <a:lstStyle/>
          <a:p>
            <a:pPr indent="342900" eaLnBrk="1" hangingPunct="1">
              <a:lnSpc>
                <a:spcPct val="80000"/>
              </a:lnSpc>
              <a:buFontTx/>
              <a:buBlip>
                <a:blip r:embed="rId2"/>
              </a:buBlip>
            </a:pPr>
            <a:r>
              <a:rPr lang="fa-IR" altLang="zh-CN" sz="2800" smtClean="0"/>
              <a:t>پایین بودن میزان فروش به دلیل عدم شناخت کافی مصرف کنندگان از کالای جدید.</a:t>
            </a:r>
          </a:p>
          <a:p>
            <a:pPr indent="342900" eaLnBrk="1" hangingPunct="1">
              <a:lnSpc>
                <a:spcPct val="80000"/>
              </a:lnSpc>
              <a:buFontTx/>
              <a:buBlip>
                <a:blip r:embed="rId2"/>
              </a:buBlip>
            </a:pPr>
            <a:endParaRPr lang="fa-IR" altLang="zh-CN" sz="2800" smtClean="0"/>
          </a:p>
          <a:p>
            <a:pPr indent="342900" eaLnBrk="1" hangingPunct="1">
              <a:lnSpc>
                <a:spcPct val="80000"/>
              </a:lnSpc>
              <a:buFontTx/>
              <a:buBlip>
                <a:blip r:embed="rId2"/>
              </a:buBlip>
            </a:pPr>
            <a:r>
              <a:rPr lang="fa-IR" altLang="zh-CN" sz="2800" smtClean="0"/>
              <a:t>زیان دهی محصول و یا حداکثر،سودآوری بسیار پایین آن، به دلیل پایین بودن سطح فروش و بالا بودن هزینه ها.</a:t>
            </a:r>
          </a:p>
          <a:p>
            <a:pPr indent="342900" eaLnBrk="1" hangingPunct="1">
              <a:lnSpc>
                <a:spcPct val="80000"/>
              </a:lnSpc>
              <a:buFontTx/>
              <a:buBlip>
                <a:blip r:embed="rId2"/>
              </a:buBlip>
            </a:pPr>
            <a:endParaRPr lang="fa-IR" altLang="zh-CN" sz="2800" smtClean="0"/>
          </a:p>
          <a:p>
            <a:pPr indent="342900" eaLnBrk="1" hangingPunct="1">
              <a:lnSpc>
                <a:spcPct val="80000"/>
              </a:lnSpc>
              <a:buFontTx/>
              <a:buBlip>
                <a:blip r:embed="rId2"/>
              </a:buBlip>
            </a:pPr>
            <a:r>
              <a:rPr lang="fa-IR" altLang="zh-CN" sz="2800" smtClean="0"/>
              <a:t>نیاز به منابع مالی و نقدینگی زیاد جهت جذب واسطه ها و نمایندگی های توزیع کالا و نیز افزایش سطح موجودی.</a:t>
            </a:r>
          </a:p>
          <a:p>
            <a:pPr indent="342900" eaLnBrk="1" hangingPunct="1">
              <a:lnSpc>
                <a:spcPct val="80000"/>
              </a:lnSpc>
              <a:buFontTx/>
              <a:buBlip>
                <a:blip r:embed="rId2"/>
              </a:buBlip>
            </a:pPr>
            <a:endParaRPr lang="fa-IR" altLang="zh-CN" sz="2800" smtClean="0"/>
          </a:p>
          <a:p>
            <a:pPr indent="342900" eaLnBrk="1" hangingPunct="1">
              <a:lnSpc>
                <a:spcPct val="80000"/>
              </a:lnSpc>
              <a:buFontTx/>
              <a:buBlip>
                <a:blip r:embed="rId2"/>
              </a:buBlip>
            </a:pPr>
            <a:r>
              <a:rPr lang="fa-IR" altLang="zh-CN" sz="2800" smtClean="0"/>
              <a:t>بالا بودن هزینه های تبلیغاتی ،مخصوصاً تبلیغات آگاهی دهنده و انگیزشی به منظور شناخت و مصرف کالا.</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8770"/>
                                        </p:tgtEl>
                                        <p:attrNameLst>
                                          <p:attrName>style.visibility</p:attrName>
                                        </p:attrNameLst>
                                      </p:cBhvr>
                                      <p:to>
                                        <p:strVal val="visible"/>
                                      </p:to>
                                    </p:set>
                                    <p:animEffect transition="in" filter="dissolve">
                                      <p:cBhvr>
                                        <p:cTn id="7" dur="500"/>
                                        <p:tgtEl>
                                          <p:spTgt spid="288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8771">
                                            <p:txEl>
                                              <p:pRg st="0" end="0"/>
                                            </p:txEl>
                                          </p:spTgt>
                                        </p:tgtEl>
                                        <p:attrNameLst>
                                          <p:attrName>style.visibility</p:attrName>
                                        </p:attrNameLst>
                                      </p:cBhvr>
                                      <p:to>
                                        <p:strVal val="visible"/>
                                      </p:to>
                                    </p:set>
                                    <p:animEffect transition="in" filter="dissolve">
                                      <p:cBhvr>
                                        <p:cTn id="12" dur="500"/>
                                        <p:tgtEl>
                                          <p:spTgt spid="288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8771">
                                            <p:txEl>
                                              <p:pRg st="2" end="2"/>
                                            </p:txEl>
                                          </p:spTgt>
                                        </p:tgtEl>
                                        <p:attrNameLst>
                                          <p:attrName>style.visibility</p:attrName>
                                        </p:attrNameLst>
                                      </p:cBhvr>
                                      <p:to>
                                        <p:strVal val="visible"/>
                                      </p:to>
                                    </p:set>
                                    <p:animEffect transition="in" filter="dissolve">
                                      <p:cBhvr>
                                        <p:cTn id="17" dur="500"/>
                                        <p:tgtEl>
                                          <p:spTgt spid="288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8771">
                                            <p:txEl>
                                              <p:pRg st="4" end="4"/>
                                            </p:txEl>
                                          </p:spTgt>
                                        </p:tgtEl>
                                        <p:attrNameLst>
                                          <p:attrName>style.visibility</p:attrName>
                                        </p:attrNameLst>
                                      </p:cBhvr>
                                      <p:to>
                                        <p:strVal val="visible"/>
                                      </p:to>
                                    </p:set>
                                    <p:animEffect transition="in" filter="dissolve">
                                      <p:cBhvr>
                                        <p:cTn id="22" dur="500"/>
                                        <p:tgtEl>
                                          <p:spTgt spid="2887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8771">
                                            <p:txEl>
                                              <p:pRg st="6" end="6"/>
                                            </p:txEl>
                                          </p:spTgt>
                                        </p:tgtEl>
                                        <p:attrNameLst>
                                          <p:attrName>style.visibility</p:attrName>
                                        </p:attrNameLst>
                                      </p:cBhvr>
                                      <p:to>
                                        <p:strVal val="visible"/>
                                      </p:to>
                                    </p:set>
                                    <p:animEffect transition="in" filter="dissolve">
                                      <p:cBhvr>
                                        <p:cTn id="27" dur="500"/>
                                        <p:tgtEl>
                                          <p:spTgt spid="288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P spid="288771" grpId="0" build="p"/>
    </p:bldLst>
  </p:timing>
</p:sld>
</file>

<file path=ppt/slides/slide2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E043401-9C02-468A-A499-A0E0EF0EBC73}" type="slidenum">
              <a:rPr lang="ar-SA" b="0"/>
              <a:pPr eaLnBrk="1" hangingPunct="1"/>
              <a:t>298</a:t>
            </a:fld>
            <a:endParaRPr lang="en-US" b="0"/>
          </a:p>
        </p:txBody>
      </p:sp>
      <p:sp>
        <p:nvSpPr>
          <p:cNvPr id="289794" name="Rectangle 2"/>
          <p:cNvSpPr>
            <a:spLocks noGrp="1" noChangeArrowheads="1"/>
          </p:cNvSpPr>
          <p:nvPr>
            <p:ph type="title"/>
          </p:nvPr>
        </p:nvSpPr>
        <p:spPr/>
        <p:txBody>
          <a:bodyPr/>
          <a:lstStyle/>
          <a:p>
            <a:pPr eaLnBrk="1" hangingPunct="1"/>
            <a:r>
              <a:rPr lang="fa-IR" altLang="zh-CN" b="1" smtClean="0"/>
              <a:t>مشخصات مرحله رشد</a:t>
            </a:r>
            <a:endParaRPr lang="en-US" b="1" smtClean="0"/>
          </a:p>
        </p:txBody>
      </p:sp>
      <p:sp>
        <p:nvSpPr>
          <p:cNvPr id="289795" name="Rectangle 3"/>
          <p:cNvSpPr>
            <a:spLocks noGrp="1" noChangeArrowheads="1"/>
          </p:cNvSpPr>
          <p:nvPr>
            <p:ph type="body" idx="1"/>
          </p:nvPr>
        </p:nvSpPr>
        <p:spPr/>
        <p:txBody>
          <a:bodyPr/>
          <a:lstStyle/>
          <a:p>
            <a:pPr indent="342900" eaLnBrk="1" hangingPunct="1">
              <a:buSzPct val="80000"/>
              <a:buFontTx/>
              <a:buBlip>
                <a:blip r:embed="rId2"/>
              </a:buBlip>
            </a:pPr>
            <a:r>
              <a:rPr lang="fa-IR" altLang="zh-CN" sz="2800" smtClean="0"/>
              <a:t>افزایش سریع فروش بخاطر اطلاع و آگاهی مصرف کنندگان جدید از وجود محصول و خواص و ویژگیهای آن.</a:t>
            </a:r>
          </a:p>
          <a:p>
            <a:pPr indent="342900" eaLnBrk="1" hangingPunct="1">
              <a:buSzPct val="80000"/>
              <a:buFontTx/>
              <a:buBlip>
                <a:blip r:embed="rId2"/>
              </a:buBlip>
            </a:pPr>
            <a:endParaRPr lang="fa-IR" altLang="zh-CN" sz="2800" smtClean="0"/>
          </a:p>
          <a:p>
            <a:pPr indent="342900" eaLnBrk="1" hangingPunct="1">
              <a:buSzPct val="80000"/>
              <a:buFontTx/>
              <a:buBlip>
                <a:blip r:embed="rId2"/>
              </a:buBlip>
            </a:pPr>
            <a:r>
              <a:rPr lang="fa-IR" altLang="zh-CN" sz="2800" smtClean="0"/>
              <a:t>افزایش  نسبی سود به جهت رشد میزان فروش محصول</a:t>
            </a:r>
          </a:p>
          <a:p>
            <a:pPr indent="342900" eaLnBrk="1" hangingPunct="1">
              <a:buSzPct val="80000"/>
              <a:buFontTx/>
              <a:buBlip>
                <a:blip r:embed="rId2"/>
              </a:buBlip>
            </a:pPr>
            <a:endParaRPr lang="fa-IR" altLang="zh-CN" sz="2800" smtClean="0"/>
          </a:p>
          <a:p>
            <a:pPr indent="342900" eaLnBrk="1" hangingPunct="1">
              <a:buSzPct val="80000"/>
              <a:buFontTx/>
              <a:buBlip>
                <a:blip r:embed="rId2"/>
              </a:buBlip>
            </a:pPr>
            <a:r>
              <a:rPr lang="fa-IR" altLang="zh-CN" sz="2800" smtClean="0"/>
              <a:t>افزایش تعداد رقبا و رقابتی شدن بازار محصول</a:t>
            </a:r>
          </a:p>
          <a:p>
            <a:pPr indent="342900" eaLnBrk="1" hangingPunct="1">
              <a:buSzPct val="80000"/>
              <a:buFontTx/>
              <a:buBlip>
                <a:blip r:embed="rId2"/>
              </a:buBlip>
            </a:pPr>
            <a:endParaRPr lang="fa-IR" altLang="zh-CN" sz="2800" smtClean="0"/>
          </a:p>
          <a:p>
            <a:pPr indent="342900" eaLnBrk="1" hangingPunct="1">
              <a:buSzPct val="80000"/>
              <a:buFontTx/>
              <a:buBlip>
                <a:blip r:embed="rId2"/>
              </a:buBlip>
            </a:pPr>
            <a:r>
              <a:rPr lang="fa-IR" altLang="zh-CN" sz="2800" smtClean="0"/>
              <a:t>گسترش بازار به دلیل تولید محصول با خواص و ویژگیهای جدیدتر توسط خود شرکت و رقبا موجود.</a:t>
            </a:r>
            <a:endParaRPr lang="en-US" sz="280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fade">
                                      <p:cBhvr>
                                        <p:cTn id="7" dur="800" decel="100000"/>
                                        <p:tgtEl>
                                          <p:spTgt spid="289794"/>
                                        </p:tgtEl>
                                      </p:cBhvr>
                                    </p:animEffect>
                                    <p:anim calcmode="lin" valueType="num">
                                      <p:cBhvr>
                                        <p:cTn id="8" dur="800" decel="100000" fill="hold"/>
                                        <p:tgtEl>
                                          <p:spTgt spid="289794"/>
                                        </p:tgtEl>
                                        <p:attrNameLst>
                                          <p:attrName>style.rotation</p:attrName>
                                        </p:attrNameLst>
                                      </p:cBhvr>
                                      <p:tavLst>
                                        <p:tav tm="0">
                                          <p:val>
                                            <p:fltVal val="-90"/>
                                          </p:val>
                                        </p:tav>
                                        <p:tav tm="100000">
                                          <p:val>
                                            <p:fltVal val="0"/>
                                          </p:val>
                                        </p:tav>
                                      </p:tavLst>
                                    </p:anim>
                                    <p:anim calcmode="lin" valueType="num">
                                      <p:cBhvr>
                                        <p:cTn id="9" dur="800" decel="100000" fill="hold"/>
                                        <p:tgtEl>
                                          <p:spTgt spid="289794"/>
                                        </p:tgtEl>
                                        <p:attrNameLst>
                                          <p:attrName>ppt_x</p:attrName>
                                        </p:attrNameLst>
                                      </p:cBhvr>
                                      <p:tavLst>
                                        <p:tav tm="0">
                                          <p:val>
                                            <p:strVal val="#ppt_x+0.4"/>
                                          </p:val>
                                        </p:tav>
                                        <p:tav tm="100000">
                                          <p:val>
                                            <p:strVal val="#ppt_x-0.05"/>
                                          </p:val>
                                        </p:tav>
                                      </p:tavLst>
                                    </p:anim>
                                    <p:anim calcmode="lin" valueType="num">
                                      <p:cBhvr>
                                        <p:cTn id="10" dur="800" decel="100000" fill="hold"/>
                                        <p:tgtEl>
                                          <p:spTgt spid="2897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97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979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89795">
                                            <p:txEl>
                                              <p:pRg st="0" end="0"/>
                                            </p:txEl>
                                          </p:spTgt>
                                        </p:tgtEl>
                                        <p:attrNameLst>
                                          <p:attrName>style.visibility</p:attrName>
                                        </p:attrNameLst>
                                      </p:cBhvr>
                                      <p:to>
                                        <p:strVal val="visible"/>
                                      </p:to>
                                    </p:set>
                                    <p:animEffect transition="in" filter="fade">
                                      <p:cBhvr>
                                        <p:cTn id="17" dur="1000"/>
                                        <p:tgtEl>
                                          <p:spTgt spid="289795">
                                            <p:txEl>
                                              <p:pRg st="0" end="0"/>
                                            </p:txEl>
                                          </p:spTgt>
                                        </p:tgtEl>
                                      </p:cBhvr>
                                    </p:animEffect>
                                    <p:anim calcmode="lin" valueType="num">
                                      <p:cBhvr>
                                        <p:cTn id="18" dur="1000" fill="hold"/>
                                        <p:tgtEl>
                                          <p:spTgt spid="28979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89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89795">
                                            <p:txEl>
                                              <p:pRg st="2" end="2"/>
                                            </p:txEl>
                                          </p:spTgt>
                                        </p:tgtEl>
                                        <p:attrNameLst>
                                          <p:attrName>style.visibility</p:attrName>
                                        </p:attrNameLst>
                                      </p:cBhvr>
                                      <p:to>
                                        <p:strVal val="visible"/>
                                      </p:to>
                                    </p:set>
                                    <p:animEffect transition="in" filter="fade">
                                      <p:cBhvr>
                                        <p:cTn id="24" dur="1000"/>
                                        <p:tgtEl>
                                          <p:spTgt spid="289795">
                                            <p:txEl>
                                              <p:pRg st="2" end="2"/>
                                            </p:txEl>
                                          </p:spTgt>
                                        </p:tgtEl>
                                      </p:cBhvr>
                                    </p:animEffect>
                                    <p:anim calcmode="lin" valueType="num">
                                      <p:cBhvr>
                                        <p:cTn id="25" dur="1000" fill="hold"/>
                                        <p:tgtEl>
                                          <p:spTgt spid="28979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897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89795">
                                            <p:txEl>
                                              <p:pRg st="4" end="4"/>
                                            </p:txEl>
                                          </p:spTgt>
                                        </p:tgtEl>
                                        <p:attrNameLst>
                                          <p:attrName>style.visibility</p:attrName>
                                        </p:attrNameLst>
                                      </p:cBhvr>
                                      <p:to>
                                        <p:strVal val="visible"/>
                                      </p:to>
                                    </p:set>
                                    <p:animEffect transition="in" filter="fade">
                                      <p:cBhvr>
                                        <p:cTn id="31" dur="1000"/>
                                        <p:tgtEl>
                                          <p:spTgt spid="289795">
                                            <p:txEl>
                                              <p:pRg st="4" end="4"/>
                                            </p:txEl>
                                          </p:spTgt>
                                        </p:tgtEl>
                                      </p:cBhvr>
                                    </p:animEffect>
                                    <p:anim calcmode="lin" valueType="num">
                                      <p:cBhvr>
                                        <p:cTn id="32" dur="1000" fill="hold"/>
                                        <p:tgtEl>
                                          <p:spTgt spid="28979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897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89795">
                                            <p:txEl>
                                              <p:pRg st="6" end="6"/>
                                            </p:txEl>
                                          </p:spTgt>
                                        </p:tgtEl>
                                        <p:attrNameLst>
                                          <p:attrName>style.visibility</p:attrName>
                                        </p:attrNameLst>
                                      </p:cBhvr>
                                      <p:to>
                                        <p:strVal val="visible"/>
                                      </p:to>
                                    </p:set>
                                    <p:animEffect transition="in" filter="fade">
                                      <p:cBhvr>
                                        <p:cTn id="38" dur="1000"/>
                                        <p:tgtEl>
                                          <p:spTgt spid="289795">
                                            <p:txEl>
                                              <p:pRg st="6" end="6"/>
                                            </p:txEl>
                                          </p:spTgt>
                                        </p:tgtEl>
                                      </p:cBhvr>
                                    </p:animEffect>
                                    <p:anim calcmode="lin" valueType="num">
                                      <p:cBhvr>
                                        <p:cTn id="39" dur="1000" fill="hold"/>
                                        <p:tgtEl>
                                          <p:spTgt spid="28979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897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P spid="289795" grpId="0" build="p"/>
    </p:bldLst>
  </p:timing>
</p:sld>
</file>

<file path=ppt/slides/slide2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CDEFD28-6F40-4CEC-AC74-9345524745CE}" type="slidenum">
              <a:rPr lang="ar-SA" b="0"/>
              <a:pPr eaLnBrk="1" hangingPunct="1"/>
              <a:t>299</a:t>
            </a:fld>
            <a:endParaRPr lang="en-US" b="0"/>
          </a:p>
        </p:txBody>
      </p:sp>
      <p:sp>
        <p:nvSpPr>
          <p:cNvPr id="290818" name="Rectangle 2"/>
          <p:cNvSpPr>
            <a:spLocks noGrp="1" noChangeArrowheads="1"/>
          </p:cNvSpPr>
          <p:nvPr>
            <p:ph type="title"/>
          </p:nvPr>
        </p:nvSpPr>
        <p:spPr/>
        <p:txBody>
          <a:bodyPr/>
          <a:lstStyle/>
          <a:p>
            <a:pPr eaLnBrk="1" hangingPunct="1"/>
            <a:r>
              <a:rPr lang="fa-IR" altLang="zh-CN" b="1" smtClean="0"/>
              <a:t>مرحله بلوغ</a:t>
            </a:r>
            <a:endParaRPr lang="en-US" b="1" smtClean="0"/>
          </a:p>
        </p:txBody>
      </p:sp>
      <p:sp>
        <p:nvSpPr>
          <p:cNvPr id="290819" name="Rectangle 3"/>
          <p:cNvSpPr>
            <a:spLocks noGrp="1" noChangeArrowheads="1"/>
          </p:cNvSpPr>
          <p:nvPr>
            <p:ph type="body" idx="1"/>
          </p:nvPr>
        </p:nvSpPr>
        <p:spPr/>
        <p:txBody>
          <a:bodyPr/>
          <a:lstStyle/>
          <a:p>
            <a:pPr eaLnBrk="1" hangingPunct="1">
              <a:buFontTx/>
              <a:buNone/>
            </a:pPr>
            <a:r>
              <a:rPr lang="fa-IR" altLang="zh-CN" smtClean="0">
                <a:solidFill>
                  <a:srgbClr val="CC3300"/>
                </a:solidFill>
              </a:rPr>
              <a:t>از ویژگی های بارز مرحله بلوغ یا اشباع می توان به موارد زیر اشاره نمود:</a:t>
            </a:r>
          </a:p>
          <a:p>
            <a:pPr eaLnBrk="1" hangingPunct="1">
              <a:buFontTx/>
              <a:buNone/>
            </a:pPr>
            <a:endParaRPr lang="fa-IR" altLang="zh-CN" sz="1800" smtClean="0">
              <a:solidFill>
                <a:srgbClr val="CC3300"/>
              </a:solidFill>
            </a:endParaRPr>
          </a:p>
          <a:p>
            <a:pPr marL="1466850" lvl="2" indent="-457200" eaLnBrk="1" hangingPunct="1">
              <a:buFont typeface="B Badr" pitchFamily="2" charset="-78"/>
              <a:buBlip>
                <a:blip r:embed="rId2"/>
              </a:buBlip>
            </a:pPr>
            <a:r>
              <a:rPr lang="fa-IR" altLang="zh-CN" smtClean="0"/>
              <a:t>کاهش رشد فرو ش محصول به دلیل اشباع بازار.</a:t>
            </a:r>
          </a:p>
          <a:p>
            <a:pPr marL="1466850" lvl="2" indent="-457200" eaLnBrk="1" hangingPunct="1">
              <a:buFont typeface="B Badr" pitchFamily="2" charset="-78"/>
              <a:buBlip>
                <a:blip r:embed="rId2"/>
              </a:buBlip>
            </a:pPr>
            <a:r>
              <a:rPr lang="fa-IR" altLang="zh-CN" smtClean="0"/>
              <a:t>بالا رفتن حجم موجودی شرکت و نهایتاً افزایش هزینه های انبارداری.</a:t>
            </a:r>
          </a:p>
          <a:p>
            <a:pPr marL="1466850" lvl="2" indent="-457200" eaLnBrk="1" hangingPunct="1">
              <a:buFont typeface="B Badr" pitchFamily="2" charset="-78"/>
              <a:buBlip>
                <a:blip r:embed="rId2"/>
              </a:buBlip>
            </a:pPr>
            <a:r>
              <a:rPr lang="fa-IR" altLang="zh-CN" smtClean="0"/>
              <a:t>تشدید رقابت به دلیل زیاد بودن موجودیهای جنسی شرکتها و تلاش وسیع تر هریک از آنها به منظور فروش بیشتر.</a:t>
            </a:r>
          </a:p>
          <a:p>
            <a:pPr marL="1466850" lvl="2" indent="-457200" eaLnBrk="1" hangingPunct="1">
              <a:buFont typeface="B Badr" pitchFamily="2" charset="-78"/>
              <a:buBlip>
                <a:blip r:embed="rId2"/>
              </a:buBlip>
            </a:pPr>
            <a:r>
              <a:rPr lang="fa-IR" altLang="zh-CN" smtClean="0"/>
              <a:t>کاهش قیمت کالاها برای جذب مشتریان بیشتر و مقابله با رقبا</a:t>
            </a:r>
          </a:p>
          <a:p>
            <a:pPr marL="1466850" lvl="2" indent="-457200" eaLnBrk="1" hangingPunct="1">
              <a:buFont typeface="B Badr" pitchFamily="2" charset="-78"/>
              <a:buBlip>
                <a:blip r:embed="rId2"/>
              </a:buBlip>
            </a:pPr>
            <a:r>
              <a:rPr lang="fa-IR" altLang="zh-CN" smtClean="0"/>
              <a:t>افزایش هزینه های تبلیغاتی شرکتها و تشدید فعالیتهای پیشبرد فروش.</a:t>
            </a:r>
            <a:endParaRPr lang="en-US"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90818"/>
                                        </p:tgtEl>
                                        <p:attrNameLst>
                                          <p:attrName>style.visibility</p:attrName>
                                        </p:attrNameLst>
                                      </p:cBhvr>
                                      <p:to>
                                        <p:strVal val="visible"/>
                                      </p:to>
                                    </p:set>
                                    <p:animEffect transition="in" filter="fade">
                                      <p:cBhvr>
                                        <p:cTn id="7" dur="768" decel="100000"/>
                                        <p:tgtEl>
                                          <p:spTgt spid="290818"/>
                                        </p:tgtEl>
                                      </p:cBhvr>
                                    </p:animEffect>
                                    <p:animScale>
                                      <p:cBhvr>
                                        <p:cTn id="8" dur="768" decel="100000"/>
                                        <p:tgtEl>
                                          <p:spTgt spid="290818"/>
                                        </p:tgtEl>
                                      </p:cBhvr>
                                      <p:from x="10000" y="10000"/>
                                      <p:to x="200000" y="450000"/>
                                    </p:animScale>
                                    <p:animScale>
                                      <p:cBhvr>
                                        <p:cTn id="9" dur="1230" accel="100000" fill="hold">
                                          <p:stCondLst>
                                            <p:cond delay="768"/>
                                          </p:stCondLst>
                                        </p:cTn>
                                        <p:tgtEl>
                                          <p:spTgt spid="290818"/>
                                        </p:tgtEl>
                                      </p:cBhvr>
                                      <p:from x="200000" y="450000"/>
                                      <p:to x="100000" y="100000"/>
                                    </p:animScale>
                                    <p:set>
                                      <p:cBhvr>
                                        <p:cTn id="10" dur="768" fill="hold"/>
                                        <p:tgtEl>
                                          <p:spTgt spid="290818"/>
                                        </p:tgtEl>
                                        <p:attrNameLst>
                                          <p:attrName>ppt_x</p:attrName>
                                        </p:attrNameLst>
                                      </p:cBhvr>
                                      <p:to>
                                        <p:strVal val="(0.5)"/>
                                      </p:to>
                                    </p:set>
                                    <p:anim from="(0.5)" to="(#ppt_x)" calcmode="lin" valueType="num">
                                      <p:cBhvr>
                                        <p:cTn id="11" dur="1230" accel="100000" fill="hold">
                                          <p:stCondLst>
                                            <p:cond delay="768"/>
                                          </p:stCondLst>
                                        </p:cTn>
                                        <p:tgtEl>
                                          <p:spTgt spid="290818"/>
                                        </p:tgtEl>
                                        <p:attrNameLst>
                                          <p:attrName>ppt_x</p:attrName>
                                        </p:attrNameLst>
                                      </p:cBhvr>
                                    </p:anim>
                                    <p:set>
                                      <p:cBhvr>
                                        <p:cTn id="12" dur="768" fill="hold"/>
                                        <p:tgtEl>
                                          <p:spTgt spid="290818"/>
                                        </p:tgtEl>
                                        <p:attrNameLst>
                                          <p:attrName>ppt_y</p:attrName>
                                        </p:attrNameLst>
                                      </p:cBhvr>
                                      <p:to>
                                        <p:strVal val="(#ppt_y+0.4)"/>
                                      </p:to>
                                    </p:set>
                                    <p:anim from="(#ppt_y+0.4)" to="(#ppt_y)" calcmode="lin" valueType="num">
                                      <p:cBhvr>
                                        <p:cTn id="13" dur="1230" accel="100000" fill="hold">
                                          <p:stCondLst>
                                            <p:cond delay="768"/>
                                          </p:stCondLst>
                                        </p:cTn>
                                        <p:tgtEl>
                                          <p:spTgt spid="29081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90819">
                                            <p:txEl>
                                              <p:pRg st="0" end="0"/>
                                            </p:txEl>
                                          </p:spTgt>
                                        </p:tgtEl>
                                        <p:attrNameLst>
                                          <p:attrName>style.visibility</p:attrName>
                                        </p:attrNameLst>
                                      </p:cBhvr>
                                      <p:to>
                                        <p:strVal val="visible"/>
                                      </p:to>
                                    </p:set>
                                    <p:anim calcmode="lin" valueType="num">
                                      <p:cBhvr>
                                        <p:cTn id="18" dur="500" fill="hold"/>
                                        <p:tgtEl>
                                          <p:spTgt spid="29081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9081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90819">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90819">
                                            <p:txEl>
                                              <p:pRg st="2" end="2"/>
                                            </p:txEl>
                                          </p:spTgt>
                                        </p:tgtEl>
                                        <p:attrNameLst>
                                          <p:attrName>style.visibility</p:attrName>
                                        </p:attrNameLst>
                                      </p:cBhvr>
                                      <p:to>
                                        <p:strVal val="visible"/>
                                      </p:to>
                                    </p:set>
                                    <p:anim calcmode="lin" valueType="num">
                                      <p:cBhvr>
                                        <p:cTn id="23" dur="500" fill="hold"/>
                                        <p:tgtEl>
                                          <p:spTgt spid="29081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90819">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290819">
                                            <p:txEl>
                                              <p:pRg st="2" end="2"/>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90819">
                                            <p:txEl>
                                              <p:pRg st="3" end="3"/>
                                            </p:txEl>
                                          </p:spTgt>
                                        </p:tgtEl>
                                        <p:attrNameLst>
                                          <p:attrName>style.visibility</p:attrName>
                                        </p:attrNameLst>
                                      </p:cBhvr>
                                      <p:to>
                                        <p:strVal val="visible"/>
                                      </p:to>
                                    </p:set>
                                    <p:anim calcmode="lin" valueType="num">
                                      <p:cBhvr>
                                        <p:cTn id="28" dur="500" fill="hold"/>
                                        <p:tgtEl>
                                          <p:spTgt spid="29081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9081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90819">
                                            <p:txEl>
                                              <p:pRg st="3" end="3"/>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90819">
                                            <p:txEl>
                                              <p:pRg st="4" end="4"/>
                                            </p:txEl>
                                          </p:spTgt>
                                        </p:tgtEl>
                                        <p:attrNameLst>
                                          <p:attrName>style.visibility</p:attrName>
                                        </p:attrNameLst>
                                      </p:cBhvr>
                                      <p:to>
                                        <p:strVal val="visible"/>
                                      </p:to>
                                    </p:set>
                                    <p:anim calcmode="lin" valueType="num">
                                      <p:cBhvr>
                                        <p:cTn id="33" dur="500" fill="hold"/>
                                        <p:tgtEl>
                                          <p:spTgt spid="29081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90819">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290819">
                                            <p:txEl>
                                              <p:pRg st="4" end="4"/>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90819">
                                            <p:txEl>
                                              <p:pRg st="5" end="5"/>
                                            </p:txEl>
                                          </p:spTgt>
                                        </p:tgtEl>
                                        <p:attrNameLst>
                                          <p:attrName>style.visibility</p:attrName>
                                        </p:attrNameLst>
                                      </p:cBhvr>
                                      <p:to>
                                        <p:strVal val="visible"/>
                                      </p:to>
                                    </p:set>
                                    <p:anim calcmode="lin" valueType="num">
                                      <p:cBhvr>
                                        <p:cTn id="38" dur="500" fill="hold"/>
                                        <p:tgtEl>
                                          <p:spTgt spid="290819">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290819">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290819">
                                            <p:txEl>
                                              <p:pRg st="5" end="5"/>
                                            </p:tx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290819">
                                            <p:txEl>
                                              <p:pRg st="6" end="6"/>
                                            </p:txEl>
                                          </p:spTgt>
                                        </p:tgtEl>
                                        <p:attrNameLst>
                                          <p:attrName>style.visibility</p:attrName>
                                        </p:attrNameLst>
                                      </p:cBhvr>
                                      <p:to>
                                        <p:strVal val="visible"/>
                                      </p:to>
                                    </p:set>
                                    <p:anim calcmode="lin" valueType="num">
                                      <p:cBhvr>
                                        <p:cTn id="43" dur="500" fill="hold"/>
                                        <p:tgtEl>
                                          <p:spTgt spid="29081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90819">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290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p:bldP spid="2908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17411"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1448"/>
            <a:ext cx="9113838" cy="6599217"/>
          </a:xfrm>
        </p:spPr>
      </p:pic>
      <p:sp>
        <p:nvSpPr>
          <p:cNvPr id="17412" name="Rectangle 2"/>
          <p:cNvSpPr>
            <a:spLocks noChangeArrowheads="1"/>
          </p:cNvSpPr>
          <p:nvPr/>
        </p:nvSpPr>
        <p:spPr bwMode="auto">
          <a:xfrm>
            <a:off x="1908175" y="1557338"/>
            <a:ext cx="489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b="1" dirty="0">
                <a:cs typeface="B Yekan" pitchFamily="2" charset="-78"/>
              </a:rPr>
              <a:t>ارزش انسان به داشته هايش نيست، به چيزي است كه آرزوي </a:t>
            </a:r>
            <a:r>
              <a:rPr lang="fa-IR" b="1" dirty="0" smtClean="0">
                <a:cs typeface="B Yekan" pitchFamily="2" charset="-78"/>
              </a:rPr>
              <a:t>بدست</a:t>
            </a:r>
            <a:r>
              <a:rPr lang="en-US" b="1" dirty="0" smtClean="0">
                <a:cs typeface="B Yekan" pitchFamily="2" charset="-78"/>
              </a:rPr>
              <a:t> </a:t>
            </a:r>
            <a:r>
              <a:rPr lang="fa-IR" b="1" dirty="0" smtClean="0">
                <a:cs typeface="B Yekan" pitchFamily="2" charset="-78"/>
              </a:rPr>
              <a:t>آوردنش </a:t>
            </a:r>
            <a:r>
              <a:rPr lang="fa-IR" b="1" dirty="0">
                <a:cs typeface="B Yekan" pitchFamily="2" charset="-78"/>
              </a:rPr>
              <a:t>را دارد. جبران خليل جبران</a:t>
            </a:r>
            <a:endParaRPr lang="en-US" b="1" dirty="0">
              <a:cs typeface="B Yekan" pitchFamily="2" charset="-78"/>
            </a:endParaRPr>
          </a:p>
        </p:txBody>
      </p:sp>
    </p:spTree>
    <p:extLst>
      <p:ext uri="{BB962C8B-B14F-4D97-AF65-F5344CB8AC3E}">
        <p14:creationId xmlns:p14="http://schemas.microsoft.com/office/powerpoint/2010/main" val="2540790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251B3CF-49D9-4771-B086-6AE719ED6C61}" type="slidenum">
              <a:rPr lang="ar-SA" b="0"/>
              <a:pPr eaLnBrk="1" hangingPunct="1"/>
              <a:t>30</a:t>
            </a:fld>
            <a:endParaRPr lang="en-US" b="0"/>
          </a:p>
        </p:txBody>
      </p:sp>
      <p:sp>
        <p:nvSpPr>
          <p:cNvPr id="28675" name="Rectangle 2"/>
          <p:cNvSpPr>
            <a:spLocks noGrp="1" noChangeArrowheads="1"/>
          </p:cNvSpPr>
          <p:nvPr>
            <p:ph type="title"/>
          </p:nvPr>
        </p:nvSpPr>
        <p:spPr/>
        <p:txBody>
          <a:bodyPr/>
          <a:lstStyle/>
          <a:p>
            <a:pPr eaLnBrk="1" hangingPunct="1"/>
            <a:r>
              <a:rPr lang="fa-IR" altLang="zh-CN" b="1" smtClean="0"/>
              <a:t>بازاریابی تضعیفی</a:t>
            </a:r>
            <a:r>
              <a:rPr lang="fa-IR" altLang="zh-CN" sz="2400" b="1" smtClean="0"/>
              <a:t>(عدم بازاریابی)(بازاریابی برای کاهش تقاضا)</a:t>
            </a:r>
            <a:endParaRPr lang="en-US" sz="2400" b="1" smtClean="0"/>
          </a:p>
        </p:txBody>
      </p:sp>
      <p:sp>
        <p:nvSpPr>
          <p:cNvPr id="26627" name="Rectangle 3"/>
          <p:cNvSpPr>
            <a:spLocks noGrp="1" noChangeArrowheads="1"/>
          </p:cNvSpPr>
          <p:nvPr>
            <p:ph type="body" idx="1"/>
          </p:nvPr>
        </p:nvSpPr>
        <p:spPr/>
        <p:txBody>
          <a:bodyPr/>
          <a:lstStyle/>
          <a:p>
            <a:pPr eaLnBrk="1" hangingPunct="1">
              <a:lnSpc>
                <a:spcPct val="200000"/>
              </a:lnSpc>
              <a:buFontTx/>
              <a:buNone/>
            </a:pPr>
            <a:r>
              <a:rPr lang="fa-IR" altLang="zh-CN" sz="2800" smtClean="0"/>
              <a:t>در بعضی از مواقع، تقاضا برای یک محصول یا خدمت خیلی بیشتر از عرضه آن است.این حالت که به تقاضای بیش از حد معروف است نوعی از تقاضاست که معمولاً در شرایط جنگی و یا در هنگام بحرانهای اقتصادی و سیاسی ناگهانی و غیر منتظره اتفاق می افتد.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arn(inHorizontal)">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09DA19A-DF0C-4B41-B918-F6A2B857357B}" type="slidenum">
              <a:rPr lang="ar-SA" b="0"/>
              <a:pPr eaLnBrk="1" hangingPunct="1"/>
              <a:t>300</a:t>
            </a:fld>
            <a:endParaRPr lang="en-US" b="0"/>
          </a:p>
        </p:txBody>
      </p:sp>
      <p:sp>
        <p:nvSpPr>
          <p:cNvPr id="291842" name="Rectangle 2"/>
          <p:cNvSpPr>
            <a:spLocks noGrp="1" noChangeArrowheads="1"/>
          </p:cNvSpPr>
          <p:nvPr>
            <p:ph type="title"/>
          </p:nvPr>
        </p:nvSpPr>
        <p:spPr/>
        <p:txBody>
          <a:bodyPr/>
          <a:lstStyle/>
          <a:p>
            <a:pPr eaLnBrk="1" hangingPunct="1"/>
            <a:r>
              <a:rPr lang="fa-IR" altLang="zh-CN" smtClean="0"/>
              <a:t> </a:t>
            </a:r>
            <a:r>
              <a:rPr lang="fa-IR" altLang="zh-CN" b="1" smtClean="0"/>
              <a:t>مرحله افول</a:t>
            </a:r>
            <a:endParaRPr lang="en-US" b="1" smtClean="0"/>
          </a:p>
        </p:txBody>
      </p:sp>
      <p:sp>
        <p:nvSpPr>
          <p:cNvPr id="291843" name="Rectangle 3"/>
          <p:cNvSpPr>
            <a:spLocks noGrp="1" noChangeArrowheads="1"/>
          </p:cNvSpPr>
          <p:nvPr>
            <p:ph type="body" idx="1"/>
          </p:nvPr>
        </p:nvSpPr>
        <p:spPr/>
        <p:txBody>
          <a:bodyPr/>
          <a:lstStyle/>
          <a:p>
            <a:pPr marL="0" indent="0" eaLnBrk="1" hangingPunct="1">
              <a:buFontTx/>
              <a:buNone/>
            </a:pPr>
            <a:r>
              <a:rPr lang="fa-IR" altLang="zh-CN" smtClean="0">
                <a:solidFill>
                  <a:srgbClr val="CC3300"/>
                </a:solidFill>
              </a:rPr>
              <a:t>به هر حال از ویژگیهای بارز این مرحله می توان به موارد زیر اشاره نمود:</a:t>
            </a:r>
          </a:p>
          <a:p>
            <a:pPr marL="0" indent="0" eaLnBrk="1" hangingPunct="1">
              <a:buFontTx/>
              <a:buNone/>
            </a:pPr>
            <a:endParaRPr lang="fa-IR" altLang="zh-CN" sz="1800" smtClean="0">
              <a:solidFill>
                <a:srgbClr val="CC3300"/>
              </a:solidFill>
            </a:endParaRPr>
          </a:p>
          <a:p>
            <a:pPr marL="717550" lvl="4" indent="352425" eaLnBrk="1" hangingPunct="1">
              <a:buSzPct val="135000"/>
              <a:buFontTx/>
              <a:buChar char="•"/>
            </a:pPr>
            <a:r>
              <a:rPr lang="fa-IR" altLang="zh-CN" sz="2800" smtClean="0"/>
              <a:t>کاهش میزان و حجم فروش به پایین ترین سطح خود که این مقدار می تواند صفر هم باشد</a:t>
            </a:r>
          </a:p>
          <a:p>
            <a:pPr marL="717550" lvl="4" indent="352425" eaLnBrk="1" hangingPunct="1">
              <a:buSzPct val="135000"/>
              <a:buFontTx/>
              <a:buChar char="•"/>
            </a:pPr>
            <a:r>
              <a:rPr lang="fa-IR" altLang="zh-CN" sz="2800" smtClean="0"/>
              <a:t>کاهش شدید سود شرکت به تبعیت از کاهش میزان فروش.</a:t>
            </a:r>
          </a:p>
          <a:p>
            <a:pPr marL="717550" lvl="4" indent="352425" eaLnBrk="1" hangingPunct="1">
              <a:buSzPct val="135000"/>
              <a:buFontTx/>
              <a:buChar char="•"/>
            </a:pPr>
            <a:r>
              <a:rPr lang="fa-IR" altLang="zh-CN" sz="2800" smtClean="0"/>
              <a:t>خارج شدن تعدادی از رقبا ضعیف از بازار به جهت زیان دهی محصول</a:t>
            </a:r>
          </a:p>
          <a:p>
            <a:pPr marL="717550" lvl="4" indent="352425" eaLnBrk="1" hangingPunct="1">
              <a:buSzPct val="135000"/>
              <a:buFontTx/>
              <a:buChar char="•"/>
            </a:pPr>
            <a:r>
              <a:rPr lang="fa-IR" altLang="zh-CN" sz="2800" smtClean="0"/>
              <a:t>کم شدن حجم فعالیت رقبا باقیمانده.</a:t>
            </a:r>
            <a:endParaRPr lang="en-US" sz="28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fade">
                                      <p:cBhvr>
                                        <p:cTn id="7" dur="1000"/>
                                        <p:tgtEl>
                                          <p:spTgt spid="291842"/>
                                        </p:tgtEl>
                                      </p:cBhvr>
                                    </p:animEffect>
                                    <p:anim calcmode="lin" valueType="num">
                                      <p:cBhvr>
                                        <p:cTn id="8" dur="1000" fill="hold"/>
                                        <p:tgtEl>
                                          <p:spTgt spid="291842"/>
                                        </p:tgtEl>
                                        <p:attrNameLst>
                                          <p:attrName>ppt_x</p:attrName>
                                        </p:attrNameLst>
                                      </p:cBhvr>
                                      <p:tavLst>
                                        <p:tav tm="0">
                                          <p:val>
                                            <p:strVal val="#ppt_x"/>
                                          </p:val>
                                        </p:tav>
                                        <p:tav tm="100000">
                                          <p:val>
                                            <p:strVal val="#ppt_x"/>
                                          </p:val>
                                        </p:tav>
                                      </p:tavLst>
                                    </p:anim>
                                    <p:anim calcmode="lin" valueType="num">
                                      <p:cBhvr>
                                        <p:cTn id="9" dur="898" decel="100000" fill="hold"/>
                                        <p:tgtEl>
                                          <p:spTgt spid="29184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9184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91843">
                                            <p:txEl>
                                              <p:pRg st="0" end="0"/>
                                            </p:txEl>
                                          </p:spTgt>
                                        </p:tgtEl>
                                        <p:attrNameLst>
                                          <p:attrName>style.visibility</p:attrName>
                                        </p:attrNameLst>
                                      </p:cBhvr>
                                      <p:to>
                                        <p:strVal val="visible"/>
                                      </p:to>
                                    </p:set>
                                    <p:animEffect transition="in" filter="fade">
                                      <p:cBhvr>
                                        <p:cTn id="15" dur="1000"/>
                                        <p:tgtEl>
                                          <p:spTgt spid="291843">
                                            <p:txEl>
                                              <p:pRg st="0" end="0"/>
                                            </p:txEl>
                                          </p:spTgt>
                                        </p:tgtEl>
                                      </p:cBhvr>
                                    </p:animEffect>
                                    <p:anim calcmode="lin" valueType="num">
                                      <p:cBhvr>
                                        <p:cTn id="16" dur="1000" fill="hold"/>
                                        <p:tgtEl>
                                          <p:spTgt spid="29184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9184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9184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91843">
                                            <p:txEl>
                                              <p:pRg st="2" end="2"/>
                                            </p:txEl>
                                          </p:spTgt>
                                        </p:tgtEl>
                                        <p:attrNameLst>
                                          <p:attrName>style.visibility</p:attrName>
                                        </p:attrNameLst>
                                      </p:cBhvr>
                                      <p:to>
                                        <p:strVal val="visible"/>
                                      </p:to>
                                    </p:set>
                                    <p:animEffect transition="in" filter="fade">
                                      <p:cBhvr>
                                        <p:cTn id="21" dur="1000"/>
                                        <p:tgtEl>
                                          <p:spTgt spid="291843">
                                            <p:txEl>
                                              <p:pRg st="2" end="2"/>
                                            </p:txEl>
                                          </p:spTgt>
                                        </p:tgtEl>
                                      </p:cBhvr>
                                    </p:animEffect>
                                    <p:anim calcmode="lin" valueType="num">
                                      <p:cBhvr>
                                        <p:cTn id="22" dur="1000" fill="hold"/>
                                        <p:tgtEl>
                                          <p:spTgt spid="291843">
                                            <p:txEl>
                                              <p:pRg st="2" end="2"/>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9184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9184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91843">
                                            <p:txEl>
                                              <p:pRg st="3" end="3"/>
                                            </p:txEl>
                                          </p:spTgt>
                                        </p:tgtEl>
                                        <p:attrNameLst>
                                          <p:attrName>style.visibility</p:attrName>
                                        </p:attrNameLst>
                                      </p:cBhvr>
                                      <p:to>
                                        <p:strVal val="visible"/>
                                      </p:to>
                                    </p:set>
                                    <p:animEffect transition="in" filter="fade">
                                      <p:cBhvr>
                                        <p:cTn id="27" dur="1000"/>
                                        <p:tgtEl>
                                          <p:spTgt spid="291843">
                                            <p:txEl>
                                              <p:pRg st="3" end="3"/>
                                            </p:txEl>
                                          </p:spTgt>
                                        </p:tgtEl>
                                      </p:cBhvr>
                                    </p:animEffect>
                                    <p:anim calcmode="lin" valueType="num">
                                      <p:cBhvr>
                                        <p:cTn id="28" dur="1000" fill="hold"/>
                                        <p:tgtEl>
                                          <p:spTgt spid="291843">
                                            <p:txEl>
                                              <p:pRg st="3" end="3"/>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9184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9184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91843">
                                            <p:txEl>
                                              <p:pRg st="4" end="4"/>
                                            </p:txEl>
                                          </p:spTgt>
                                        </p:tgtEl>
                                        <p:attrNameLst>
                                          <p:attrName>style.visibility</p:attrName>
                                        </p:attrNameLst>
                                      </p:cBhvr>
                                      <p:to>
                                        <p:strVal val="visible"/>
                                      </p:to>
                                    </p:set>
                                    <p:animEffect transition="in" filter="fade">
                                      <p:cBhvr>
                                        <p:cTn id="33" dur="1000"/>
                                        <p:tgtEl>
                                          <p:spTgt spid="291843">
                                            <p:txEl>
                                              <p:pRg st="4" end="4"/>
                                            </p:txEl>
                                          </p:spTgt>
                                        </p:tgtEl>
                                      </p:cBhvr>
                                    </p:animEffect>
                                    <p:anim calcmode="lin" valueType="num">
                                      <p:cBhvr>
                                        <p:cTn id="34" dur="1000" fill="hold"/>
                                        <p:tgtEl>
                                          <p:spTgt spid="291843">
                                            <p:txEl>
                                              <p:pRg st="4" end="4"/>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29184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29184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91843">
                                            <p:txEl>
                                              <p:pRg st="5" end="5"/>
                                            </p:txEl>
                                          </p:spTgt>
                                        </p:tgtEl>
                                        <p:attrNameLst>
                                          <p:attrName>style.visibility</p:attrName>
                                        </p:attrNameLst>
                                      </p:cBhvr>
                                      <p:to>
                                        <p:strVal val="visible"/>
                                      </p:to>
                                    </p:set>
                                    <p:animEffect transition="in" filter="fade">
                                      <p:cBhvr>
                                        <p:cTn id="39" dur="1000"/>
                                        <p:tgtEl>
                                          <p:spTgt spid="291843">
                                            <p:txEl>
                                              <p:pRg st="5" end="5"/>
                                            </p:txEl>
                                          </p:spTgt>
                                        </p:tgtEl>
                                      </p:cBhvr>
                                    </p:animEffect>
                                    <p:anim calcmode="lin" valueType="num">
                                      <p:cBhvr>
                                        <p:cTn id="40" dur="1000" fill="hold"/>
                                        <p:tgtEl>
                                          <p:spTgt spid="291843">
                                            <p:txEl>
                                              <p:pRg st="5" end="5"/>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9184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9184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P spid="291843" grpId="0" build="p"/>
    </p:bldLst>
  </p:timing>
</p:sld>
</file>

<file path=ppt/slides/slide3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F37373E-8674-45F4-A947-3BF8AB54AC61}" type="slidenum">
              <a:rPr lang="ar-SA" b="0"/>
              <a:pPr eaLnBrk="1" hangingPunct="1"/>
              <a:t>301</a:t>
            </a:fld>
            <a:endParaRPr lang="en-US" b="0"/>
          </a:p>
        </p:txBody>
      </p:sp>
      <p:sp>
        <p:nvSpPr>
          <p:cNvPr id="292866" name="Rectangle 2"/>
          <p:cNvSpPr>
            <a:spLocks noGrp="1" noChangeArrowheads="1"/>
          </p:cNvSpPr>
          <p:nvPr>
            <p:ph type="title"/>
          </p:nvPr>
        </p:nvSpPr>
        <p:spPr/>
        <p:txBody>
          <a:bodyPr/>
          <a:lstStyle/>
          <a:p>
            <a:pPr eaLnBrk="1" hangingPunct="1"/>
            <a:r>
              <a:rPr lang="fa-IR" altLang="zh-CN" smtClean="0"/>
              <a:t>موانع موجود بر سر راه خلاقیت</a:t>
            </a:r>
            <a:endParaRPr lang="en-US" smtClean="0"/>
          </a:p>
        </p:txBody>
      </p:sp>
      <p:sp>
        <p:nvSpPr>
          <p:cNvPr id="292867" name="Rectangle 3"/>
          <p:cNvSpPr>
            <a:spLocks noGrp="1" noChangeArrowheads="1"/>
          </p:cNvSpPr>
          <p:nvPr>
            <p:ph type="body" idx="1"/>
          </p:nvPr>
        </p:nvSpPr>
        <p:spPr/>
        <p:txBody>
          <a:bodyPr/>
          <a:lstStyle/>
          <a:p>
            <a:pPr indent="555625" eaLnBrk="1" hangingPunct="1">
              <a:lnSpc>
                <a:spcPct val="200000"/>
              </a:lnSpc>
              <a:buSzPct val="55000"/>
              <a:buFontTx/>
              <a:buBlip>
                <a:blip r:embed="rId2"/>
              </a:buBlip>
            </a:pPr>
            <a:r>
              <a:rPr lang="fa-IR" altLang="zh-CN" smtClean="0"/>
              <a:t>ترس از شکست و انتقاد</a:t>
            </a:r>
          </a:p>
          <a:p>
            <a:pPr indent="555625" eaLnBrk="1" hangingPunct="1">
              <a:lnSpc>
                <a:spcPct val="200000"/>
              </a:lnSpc>
              <a:buSzPct val="55000"/>
              <a:buFontTx/>
              <a:buBlip>
                <a:blip r:embed="rId2"/>
              </a:buBlip>
            </a:pPr>
            <a:r>
              <a:rPr lang="fa-IR" altLang="zh-CN" smtClean="0"/>
              <a:t>عدم اعتماد به نفس</a:t>
            </a:r>
          </a:p>
          <a:p>
            <a:pPr indent="555625" eaLnBrk="1" hangingPunct="1">
              <a:lnSpc>
                <a:spcPct val="200000"/>
              </a:lnSpc>
              <a:buSzPct val="55000"/>
              <a:buFontTx/>
              <a:buBlip>
                <a:blip r:embed="rId2"/>
              </a:buBlip>
            </a:pPr>
            <a:r>
              <a:rPr lang="fa-IR" altLang="zh-CN" smtClean="0"/>
              <a:t>تمایل به همرنگی</a:t>
            </a:r>
          </a:p>
          <a:p>
            <a:pPr indent="555625" eaLnBrk="1" hangingPunct="1">
              <a:lnSpc>
                <a:spcPct val="200000"/>
              </a:lnSpc>
              <a:buSzPct val="55000"/>
              <a:buFontTx/>
              <a:buBlip>
                <a:blip r:embed="rId2"/>
              </a:buBlip>
            </a:pPr>
            <a:r>
              <a:rPr lang="fa-IR" altLang="zh-CN" smtClean="0"/>
              <a:t>عدم تمرکز ذهنی</a:t>
            </a:r>
            <a:endParaRPr lang="en-US"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92866"/>
                                        </p:tgtEl>
                                        <p:attrNameLst>
                                          <p:attrName>style.visibility</p:attrName>
                                        </p:attrNameLst>
                                      </p:cBhvr>
                                      <p:to>
                                        <p:strVal val="visible"/>
                                      </p:to>
                                    </p:set>
                                    <p:anim calcmode="lin" valueType="num">
                                      <p:cBhvr>
                                        <p:cTn id="7" dur="1000" fill="hold">
                                          <p:stCondLst>
                                            <p:cond delay="0"/>
                                          </p:stCondLst>
                                        </p:cTn>
                                        <p:tgtEl>
                                          <p:spTgt spid="29286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9286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9286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9286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9286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92867">
                                            <p:txEl>
                                              <p:pRg st="0" end="0"/>
                                            </p:txEl>
                                          </p:spTgt>
                                        </p:tgtEl>
                                        <p:attrNameLst>
                                          <p:attrName>style.visibility</p:attrName>
                                        </p:attrNameLst>
                                      </p:cBhvr>
                                      <p:to>
                                        <p:strVal val="visible"/>
                                      </p:to>
                                    </p:set>
                                    <p:anim calcmode="lin" valueType="num">
                                      <p:cBhvr>
                                        <p:cTn id="16" dur="500" fill="hold"/>
                                        <p:tgtEl>
                                          <p:spTgt spid="29286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9286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9286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9286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9286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92867">
                                            <p:txEl>
                                              <p:pRg st="1" end="1"/>
                                            </p:txEl>
                                          </p:spTgt>
                                        </p:tgtEl>
                                        <p:attrNameLst>
                                          <p:attrName>style.visibility</p:attrName>
                                        </p:attrNameLst>
                                      </p:cBhvr>
                                      <p:to>
                                        <p:strVal val="visible"/>
                                      </p:to>
                                    </p:set>
                                    <p:anim calcmode="lin" valueType="num">
                                      <p:cBhvr>
                                        <p:cTn id="25" dur="500" fill="hold"/>
                                        <p:tgtEl>
                                          <p:spTgt spid="292867">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292867">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292867">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292867">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29286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92867">
                                            <p:txEl>
                                              <p:pRg st="2" end="2"/>
                                            </p:txEl>
                                          </p:spTgt>
                                        </p:tgtEl>
                                        <p:attrNameLst>
                                          <p:attrName>style.visibility</p:attrName>
                                        </p:attrNameLst>
                                      </p:cBhvr>
                                      <p:to>
                                        <p:strVal val="visible"/>
                                      </p:to>
                                    </p:set>
                                    <p:anim calcmode="lin" valueType="num">
                                      <p:cBhvr>
                                        <p:cTn id="34" dur="500" fill="hold"/>
                                        <p:tgtEl>
                                          <p:spTgt spid="292867">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292867">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292867">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292867">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29286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92867">
                                            <p:txEl>
                                              <p:pRg st="3" end="3"/>
                                            </p:txEl>
                                          </p:spTgt>
                                        </p:tgtEl>
                                        <p:attrNameLst>
                                          <p:attrName>style.visibility</p:attrName>
                                        </p:attrNameLst>
                                      </p:cBhvr>
                                      <p:to>
                                        <p:strVal val="visible"/>
                                      </p:to>
                                    </p:set>
                                    <p:anim calcmode="lin" valueType="num">
                                      <p:cBhvr>
                                        <p:cTn id="43" dur="500" fill="hold"/>
                                        <p:tgtEl>
                                          <p:spTgt spid="292867">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292867">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292867">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292867">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292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P spid="292867" grpId="0" build="p"/>
    </p:bldLst>
  </p:timing>
</p:sld>
</file>

<file path=ppt/slides/slide3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D39EDFC-348C-4A31-8D73-AEF586B8D0C4}" type="slidenum">
              <a:rPr lang="ar-SA" b="0"/>
              <a:pPr eaLnBrk="1" hangingPunct="1"/>
              <a:t>302</a:t>
            </a:fld>
            <a:endParaRPr lang="en-US" b="0"/>
          </a:p>
        </p:txBody>
      </p:sp>
      <p:sp>
        <p:nvSpPr>
          <p:cNvPr id="307203" name="Rectangle 2"/>
          <p:cNvSpPr>
            <a:spLocks noGrp="1" noChangeArrowheads="1"/>
          </p:cNvSpPr>
          <p:nvPr>
            <p:ph type="title"/>
          </p:nvPr>
        </p:nvSpPr>
        <p:spPr/>
        <p:txBody>
          <a:bodyPr/>
          <a:lstStyle/>
          <a:p>
            <a:pPr eaLnBrk="1" hangingPunct="1"/>
            <a:r>
              <a:rPr lang="fa-IR" altLang="zh-CN" smtClean="0"/>
              <a:t>ریشه و اساس خلاقیتها و نوآوری ها</a:t>
            </a:r>
            <a:endParaRPr lang="en-US" smtClean="0"/>
          </a:p>
        </p:txBody>
      </p:sp>
      <p:sp>
        <p:nvSpPr>
          <p:cNvPr id="293891" name="Rectangle 3"/>
          <p:cNvSpPr>
            <a:spLocks noGrp="1" noChangeArrowheads="1"/>
          </p:cNvSpPr>
          <p:nvPr>
            <p:ph type="body" idx="1"/>
          </p:nvPr>
        </p:nvSpPr>
        <p:spPr/>
        <p:txBody>
          <a:bodyPr/>
          <a:lstStyle/>
          <a:p>
            <a:pPr indent="555625" eaLnBrk="1" hangingPunct="1">
              <a:lnSpc>
                <a:spcPct val="125000"/>
              </a:lnSpc>
              <a:buFontTx/>
              <a:buBlip>
                <a:blip r:embed="rId2"/>
              </a:buBlip>
            </a:pPr>
            <a:r>
              <a:rPr lang="fa-IR" altLang="zh-CN" sz="2800" smtClean="0"/>
              <a:t>جانشین سازی</a:t>
            </a:r>
          </a:p>
          <a:p>
            <a:pPr indent="555625" eaLnBrk="1" hangingPunct="1">
              <a:lnSpc>
                <a:spcPct val="125000"/>
              </a:lnSpc>
              <a:buFontTx/>
              <a:buBlip>
                <a:blip r:embed="rId2"/>
              </a:buBlip>
            </a:pPr>
            <a:r>
              <a:rPr lang="fa-IR" altLang="zh-CN" sz="2800" smtClean="0"/>
              <a:t>ترکیب کردن</a:t>
            </a:r>
          </a:p>
          <a:p>
            <a:pPr indent="555625" eaLnBrk="1" hangingPunct="1">
              <a:lnSpc>
                <a:spcPct val="125000"/>
              </a:lnSpc>
              <a:buFontTx/>
              <a:buBlip>
                <a:blip r:embed="rId2"/>
              </a:buBlip>
            </a:pPr>
            <a:r>
              <a:rPr lang="fa-IR" altLang="zh-CN" sz="2800" smtClean="0"/>
              <a:t>رفاه و سازگاری</a:t>
            </a:r>
          </a:p>
          <a:p>
            <a:pPr indent="555625" eaLnBrk="1" hangingPunct="1">
              <a:lnSpc>
                <a:spcPct val="125000"/>
              </a:lnSpc>
              <a:buFontTx/>
              <a:buBlip>
                <a:blip r:embed="rId2"/>
              </a:buBlip>
            </a:pPr>
            <a:r>
              <a:rPr lang="fa-IR" altLang="zh-CN" sz="2800" smtClean="0"/>
              <a:t>بزرگنمایی</a:t>
            </a:r>
          </a:p>
          <a:p>
            <a:pPr indent="555625" eaLnBrk="1" hangingPunct="1">
              <a:lnSpc>
                <a:spcPct val="125000"/>
              </a:lnSpc>
              <a:buFontTx/>
              <a:buBlip>
                <a:blip r:embed="rId2"/>
              </a:buBlip>
            </a:pPr>
            <a:r>
              <a:rPr lang="fa-IR" altLang="zh-CN" sz="2800" smtClean="0"/>
              <a:t>اضافه نمودن به کاربردها</a:t>
            </a:r>
          </a:p>
          <a:p>
            <a:pPr indent="555625" eaLnBrk="1" hangingPunct="1">
              <a:lnSpc>
                <a:spcPct val="125000"/>
              </a:lnSpc>
              <a:buFontTx/>
              <a:buBlip>
                <a:blip r:embed="rId2"/>
              </a:buBlip>
            </a:pPr>
            <a:r>
              <a:rPr lang="fa-IR" altLang="zh-CN" sz="2800" smtClean="0"/>
              <a:t>حذف نمودن</a:t>
            </a:r>
          </a:p>
          <a:p>
            <a:pPr indent="555625" eaLnBrk="1" hangingPunct="1">
              <a:lnSpc>
                <a:spcPct val="125000"/>
              </a:lnSpc>
              <a:buFontTx/>
              <a:buBlip>
                <a:blip r:embed="rId2"/>
              </a:buBlip>
            </a:pPr>
            <a:r>
              <a:rPr lang="fa-IR" altLang="zh-CN" sz="2800" smtClean="0"/>
              <a:t>معکوس سازی</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fade">
                                      <p:cBhvr>
                                        <p:cTn id="7" dur="1000"/>
                                        <p:tgtEl>
                                          <p:spTgt spid="293891">
                                            <p:txEl>
                                              <p:pRg st="0" end="0"/>
                                            </p:txEl>
                                          </p:spTgt>
                                        </p:tgtEl>
                                      </p:cBhvr>
                                    </p:animEffect>
                                    <p:anim calcmode="lin" valueType="num">
                                      <p:cBhvr>
                                        <p:cTn id="8" dur="1000" fill="hold"/>
                                        <p:tgtEl>
                                          <p:spTgt spid="2938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3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3891">
                                            <p:txEl>
                                              <p:pRg st="1" end="1"/>
                                            </p:txEl>
                                          </p:spTgt>
                                        </p:tgtEl>
                                        <p:attrNameLst>
                                          <p:attrName>style.visibility</p:attrName>
                                        </p:attrNameLst>
                                      </p:cBhvr>
                                      <p:to>
                                        <p:strVal val="visible"/>
                                      </p:to>
                                    </p:set>
                                    <p:animEffect transition="in" filter="fade">
                                      <p:cBhvr>
                                        <p:cTn id="14" dur="1000"/>
                                        <p:tgtEl>
                                          <p:spTgt spid="293891">
                                            <p:txEl>
                                              <p:pRg st="1" end="1"/>
                                            </p:txEl>
                                          </p:spTgt>
                                        </p:tgtEl>
                                      </p:cBhvr>
                                    </p:animEffect>
                                    <p:anim calcmode="lin" valueType="num">
                                      <p:cBhvr>
                                        <p:cTn id="15" dur="1000" fill="hold"/>
                                        <p:tgtEl>
                                          <p:spTgt spid="2938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3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3891">
                                            <p:txEl>
                                              <p:pRg st="2" end="2"/>
                                            </p:txEl>
                                          </p:spTgt>
                                        </p:tgtEl>
                                        <p:attrNameLst>
                                          <p:attrName>style.visibility</p:attrName>
                                        </p:attrNameLst>
                                      </p:cBhvr>
                                      <p:to>
                                        <p:strVal val="visible"/>
                                      </p:to>
                                    </p:set>
                                    <p:animEffect transition="in" filter="fade">
                                      <p:cBhvr>
                                        <p:cTn id="21" dur="1000"/>
                                        <p:tgtEl>
                                          <p:spTgt spid="293891">
                                            <p:txEl>
                                              <p:pRg st="2" end="2"/>
                                            </p:txEl>
                                          </p:spTgt>
                                        </p:tgtEl>
                                      </p:cBhvr>
                                    </p:animEffect>
                                    <p:anim calcmode="lin" valueType="num">
                                      <p:cBhvr>
                                        <p:cTn id="22" dur="1000" fill="hold"/>
                                        <p:tgtEl>
                                          <p:spTgt spid="2938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3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3891">
                                            <p:txEl>
                                              <p:pRg st="3" end="3"/>
                                            </p:txEl>
                                          </p:spTgt>
                                        </p:tgtEl>
                                        <p:attrNameLst>
                                          <p:attrName>style.visibility</p:attrName>
                                        </p:attrNameLst>
                                      </p:cBhvr>
                                      <p:to>
                                        <p:strVal val="visible"/>
                                      </p:to>
                                    </p:set>
                                    <p:animEffect transition="in" filter="fade">
                                      <p:cBhvr>
                                        <p:cTn id="28" dur="1000"/>
                                        <p:tgtEl>
                                          <p:spTgt spid="293891">
                                            <p:txEl>
                                              <p:pRg st="3" end="3"/>
                                            </p:txEl>
                                          </p:spTgt>
                                        </p:tgtEl>
                                      </p:cBhvr>
                                    </p:animEffect>
                                    <p:anim calcmode="lin" valueType="num">
                                      <p:cBhvr>
                                        <p:cTn id="29" dur="1000" fill="hold"/>
                                        <p:tgtEl>
                                          <p:spTgt spid="2938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938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3891">
                                            <p:txEl>
                                              <p:pRg st="4" end="4"/>
                                            </p:txEl>
                                          </p:spTgt>
                                        </p:tgtEl>
                                        <p:attrNameLst>
                                          <p:attrName>style.visibility</p:attrName>
                                        </p:attrNameLst>
                                      </p:cBhvr>
                                      <p:to>
                                        <p:strVal val="visible"/>
                                      </p:to>
                                    </p:set>
                                    <p:animEffect transition="in" filter="fade">
                                      <p:cBhvr>
                                        <p:cTn id="35" dur="1000"/>
                                        <p:tgtEl>
                                          <p:spTgt spid="293891">
                                            <p:txEl>
                                              <p:pRg st="4" end="4"/>
                                            </p:txEl>
                                          </p:spTgt>
                                        </p:tgtEl>
                                      </p:cBhvr>
                                    </p:animEffect>
                                    <p:anim calcmode="lin" valueType="num">
                                      <p:cBhvr>
                                        <p:cTn id="36" dur="1000" fill="hold"/>
                                        <p:tgtEl>
                                          <p:spTgt spid="2938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938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3891">
                                            <p:txEl>
                                              <p:pRg st="5" end="5"/>
                                            </p:txEl>
                                          </p:spTgt>
                                        </p:tgtEl>
                                        <p:attrNameLst>
                                          <p:attrName>style.visibility</p:attrName>
                                        </p:attrNameLst>
                                      </p:cBhvr>
                                      <p:to>
                                        <p:strVal val="visible"/>
                                      </p:to>
                                    </p:set>
                                    <p:animEffect transition="in" filter="fade">
                                      <p:cBhvr>
                                        <p:cTn id="42" dur="1000"/>
                                        <p:tgtEl>
                                          <p:spTgt spid="293891">
                                            <p:txEl>
                                              <p:pRg st="5" end="5"/>
                                            </p:txEl>
                                          </p:spTgt>
                                        </p:tgtEl>
                                      </p:cBhvr>
                                    </p:animEffect>
                                    <p:anim calcmode="lin" valueType="num">
                                      <p:cBhvr>
                                        <p:cTn id="43" dur="1000" fill="hold"/>
                                        <p:tgtEl>
                                          <p:spTgt spid="29389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938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3891">
                                            <p:txEl>
                                              <p:pRg st="6" end="6"/>
                                            </p:txEl>
                                          </p:spTgt>
                                        </p:tgtEl>
                                        <p:attrNameLst>
                                          <p:attrName>style.visibility</p:attrName>
                                        </p:attrNameLst>
                                      </p:cBhvr>
                                      <p:to>
                                        <p:strVal val="visible"/>
                                      </p:to>
                                    </p:set>
                                    <p:animEffect transition="in" filter="fade">
                                      <p:cBhvr>
                                        <p:cTn id="49" dur="1000"/>
                                        <p:tgtEl>
                                          <p:spTgt spid="293891">
                                            <p:txEl>
                                              <p:pRg st="6" end="6"/>
                                            </p:txEl>
                                          </p:spTgt>
                                        </p:tgtEl>
                                      </p:cBhvr>
                                    </p:animEffect>
                                    <p:anim calcmode="lin" valueType="num">
                                      <p:cBhvr>
                                        <p:cTn id="50" dur="1000" fill="hold"/>
                                        <p:tgtEl>
                                          <p:spTgt spid="29389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938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27584" y="2780928"/>
            <a:ext cx="6906058" cy="1077218"/>
          </a:xfrm>
          <a:prstGeom prst="rect">
            <a:avLst/>
          </a:prstGeom>
          <a:noFill/>
        </p:spPr>
        <p:txBody>
          <a:bodyPr wrap="none">
            <a:spAutoFit/>
          </a:bodyPr>
          <a:lstStyle/>
          <a:p>
            <a:pPr algn="ctr" fontAlgn="auto">
              <a:spcBef>
                <a:spcPts val="0"/>
              </a:spcBef>
              <a:spcAft>
                <a:spcPts val="0"/>
              </a:spcAft>
              <a:defRPr/>
            </a:pPr>
            <a:r>
              <a:rPr lang="fa-IR"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B Nazanin"/>
              </a:rPr>
              <a:t>دریافت جدیدترین کتابهای الکترونیکی در سایت</a:t>
            </a:r>
          </a:p>
          <a:p>
            <a:pPr algn="ctr" fontAlgn="auto">
              <a:spcBef>
                <a:spcPts val="0"/>
              </a:spcBef>
              <a:spcAft>
                <a:spcPts val="0"/>
              </a:spcAft>
              <a:defRPr/>
            </a:pPr>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B Nazanin"/>
                <a:hlinkClick r:id="rId5"/>
              </a:rPr>
              <a:t>www.madsg.com</a:t>
            </a:r>
            <a:endPar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B Nazanin"/>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508" y="5954648"/>
            <a:ext cx="2088232" cy="825676"/>
          </a:xfrm>
          <a:prstGeom prst="rect">
            <a:avLst/>
          </a:prstGeom>
        </p:spPr>
      </p:pic>
    </p:spTree>
    <p:extLst>
      <p:ext uri="{BB962C8B-B14F-4D97-AF65-F5344CB8AC3E}">
        <p14:creationId xmlns:p14="http://schemas.microsoft.com/office/powerpoint/2010/main" val="3418600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EA53C48-9C60-4D14-A31B-EA2F8D1027C6}" type="slidenum">
              <a:rPr lang="ar-SA" b="0"/>
              <a:pPr eaLnBrk="1" hangingPunct="1"/>
              <a:t>31</a:t>
            </a:fld>
            <a:endParaRPr lang="en-US" b="0"/>
          </a:p>
        </p:txBody>
      </p:sp>
      <p:sp>
        <p:nvSpPr>
          <p:cNvPr id="29699" name="Rectangle 2"/>
          <p:cNvSpPr>
            <a:spLocks noGrp="1" noChangeArrowheads="1"/>
          </p:cNvSpPr>
          <p:nvPr>
            <p:ph type="title"/>
          </p:nvPr>
        </p:nvSpPr>
        <p:spPr/>
        <p:txBody>
          <a:bodyPr/>
          <a:lstStyle/>
          <a:p>
            <a:pPr eaLnBrk="1" hangingPunct="1"/>
            <a:r>
              <a:rPr lang="fa-IR" altLang="zh-CN" b="1" smtClean="0"/>
              <a:t>بازاریابی مقابله ای</a:t>
            </a:r>
            <a:endParaRPr lang="en-US" b="1" smtClean="0"/>
          </a:p>
        </p:txBody>
      </p:sp>
      <p:sp>
        <p:nvSpPr>
          <p:cNvPr id="27651" name="Rectangle 3"/>
          <p:cNvSpPr>
            <a:spLocks noGrp="1" noChangeArrowheads="1"/>
          </p:cNvSpPr>
          <p:nvPr>
            <p:ph type="body" idx="1"/>
          </p:nvPr>
        </p:nvSpPr>
        <p:spPr/>
        <p:txBody>
          <a:bodyPr/>
          <a:lstStyle/>
          <a:p>
            <a:pPr eaLnBrk="1" hangingPunct="1">
              <a:lnSpc>
                <a:spcPct val="200000"/>
              </a:lnSpc>
              <a:buFontTx/>
              <a:buNone/>
            </a:pPr>
            <a:r>
              <a:rPr lang="fa-IR" altLang="zh-CN" smtClean="0"/>
              <a:t>در بازاریابی مقابله ای،مدیران سعی در از بین بردن تقاضا دارند و می کوشند خود کالا را به طور ذاتی نامطلوب جلوه دهند،که این وظیفه را اصطلاحاً بازاریابی مقابله ای ،بازاریابی مخالف،عدم فروش و یا ضد بازاریابی می نامند.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712282A-A648-4C78-8289-6AE926EE55B5}" type="slidenum">
              <a:rPr lang="ar-SA" b="0"/>
              <a:pPr eaLnBrk="1" hangingPunct="1"/>
              <a:t>32</a:t>
            </a:fld>
            <a:endParaRPr lang="en-US" b="0"/>
          </a:p>
        </p:txBody>
      </p:sp>
      <p:sp>
        <p:nvSpPr>
          <p:cNvPr id="28674" name="Rectangle 2"/>
          <p:cNvSpPr>
            <a:spLocks noGrp="1" noChangeArrowheads="1"/>
          </p:cNvSpPr>
          <p:nvPr>
            <p:ph type="title"/>
          </p:nvPr>
        </p:nvSpPr>
        <p:spPr/>
        <p:txBody>
          <a:bodyPr/>
          <a:lstStyle/>
          <a:p>
            <a:pPr eaLnBrk="1" hangingPunct="1"/>
            <a:r>
              <a:rPr lang="fa-IR" altLang="zh-CN" b="1" smtClean="0"/>
              <a:t>فلسفه های مدیریت بازاریابی</a:t>
            </a:r>
            <a:endParaRPr lang="en-US" b="1" smtClean="0"/>
          </a:p>
        </p:txBody>
      </p:sp>
      <p:sp>
        <p:nvSpPr>
          <p:cNvPr id="28675" name="Rectangle 3"/>
          <p:cNvSpPr>
            <a:spLocks noGrp="1" noChangeArrowheads="1"/>
          </p:cNvSpPr>
          <p:nvPr>
            <p:ph type="body" idx="1"/>
          </p:nvPr>
        </p:nvSpPr>
        <p:spPr/>
        <p:txBody>
          <a:bodyPr/>
          <a:lstStyle/>
          <a:p>
            <a:pPr indent="465138" eaLnBrk="1" hangingPunct="1">
              <a:buFontTx/>
              <a:buNone/>
            </a:pPr>
            <a:r>
              <a:rPr lang="fa-IR" altLang="zh-CN" smtClean="0">
                <a:solidFill>
                  <a:srgbClr val="CC3300"/>
                </a:solidFill>
              </a:rPr>
              <a:t>فلسفه های مدیریت بازاریابی شامل</a:t>
            </a:r>
          </a:p>
          <a:p>
            <a:pPr indent="465138" eaLnBrk="1" hangingPunct="1">
              <a:buFontTx/>
              <a:buNone/>
            </a:pPr>
            <a:endParaRPr lang="fa-IR" altLang="zh-CN" sz="1800" b="1" smtClean="0"/>
          </a:p>
          <a:p>
            <a:pPr indent="465138" eaLnBrk="1" hangingPunct="1">
              <a:buFontTx/>
              <a:buBlip>
                <a:blip r:embed="rId2"/>
              </a:buBlip>
            </a:pPr>
            <a:r>
              <a:rPr lang="fa-IR" altLang="zh-CN" b="1" smtClean="0"/>
              <a:t>فلسفه تولید</a:t>
            </a:r>
          </a:p>
          <a:p>
            <a:pPr indent="465138" eaLnBrk="1" hangingPunct="1">
              <a:lnSpc>
                <a:spcPct val="150000"/>
              </a:lnSpc>
              <a:buFontTx/>
              <a:buBlip>
                <a:blip r:embed="rId2"/>
              </a:buBlip>
            </a:pPr>
            <a:r>
              <a:rPr lang="fa-IR" altLang="zh-CN" b="1" smtClean="0"/>
              <a:t>فلسفه کالا</a:t>
            </a:r>
          </a:p>
          <a:p>
            <a:pPr indent="465138" eaLnBrk="1" hangingPunct="1">
              <a:lnSpc>
                <a:spcPct val="150000"/>
              </a:lnSpc>
              <a:buFontTx/>
              <a:buBlip>
                <a:blip r:embed="rId2"/>
              </a:buBlip>
            </a:pPr>
            <a:r>
              <a:rPr lang="fa-IR" altLang="zh-CN" b="1" smtClean="0"/>
              <a:t>فلسفه فروش</a:t>
            </a:r>
          </a:p>
          <a:p>
            <a:pPr indent="465138" eaLnBrk="1" hangingPunct="1">
              <a:lnSpc>
                <a:spcPct val="150000"/>
              </a:lnSpc>
              <a:buFontTx/>
              <a:buBlip>
                <a:blip r:embed="rId2"/>
              </a:buBlip>
            </a:pPr>
            <a:r>
              <a:rPr lang="fa-IR" altLang="zh-CN" b="1" smtClean="0"/>
              <a:t>فلسفه بازاریابی</a:t>
            </a:r>
            <a:endParaRPr lang="en-US" b="1"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6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6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28674"/>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28675">
                                            <p:txEl>
                                              <p:pRg st="0" end="0"/>
                                            </p:txEl>
                                          </p:spTgt>
                                        </p:tgtEl>
                                        <p:attrNameLst>
                                          <p:attrName>style.visibility</p:attrName>
                                        </p:attrNameLst>
                                      </p:cBhvr>
                                      <p:to>
                                        <p:strVal val="visible"/>
                                      </p:to>
                                    </p:set>
                                    <p:anim calcmode="lin" valueType="num">
                                      <p:cBhvr>
                                        <p:cTn id="1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8675">
                                            <p:txEl>
                                              <p:pRg st="2" end="2"/>
                                            </p:txEl>
                                          </p:spTgt>
                                        </p:tgtEl>
                                        <p:attrNameLst>
                                          <p:attrName>style.visibility</p:attrName>
                                        </p:attrNameLst>
                                      </p:cBhvr>
                                      <p:to>
                                        <p:strVal val="visible"/>
                                      </p:to>
                                    </p:set>
                                    <p:anim calcmode="lin" valueType="num">
                                      <p:cBhvr>
                                        <p:cTn id="23"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86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8675">
                                            <p:txEl>
                                              <p:pRg st="3" end="3"/>
                                            </p:txEl>
                                          </p:spTgt>
                                        </p:tgtEl>
                                        <p:attrNameLst>
                                          <p:attrName>style.visibility</p:attrName>
                                        </p:attrNameLst>
                                      </p:cBhvr>
                                      <p:to>
                                        <p:strVal val="visible"/>
                                      </p:to>
                                    </p:set>
                                    <p:anim calcmode="lin" valueType="num">
                                      <p:cBhvr>
                                        <p:cTn id="29"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286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 calcmode="lin" valueType="num">
                                      <p:cBhvr>
                                        <p:cTn id="35"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867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8675">
                                            <p:txEl>
                                              <p:pRg st="5" end="5"/>
                                            </p:txEl>
                                          </p:spTgt>
                                        </p:tgtEl>
                                        <p:attrNameLst>
                                          <p:attrName>style.visibility</p:attrName>
                                        </p:attrNameLst>
                                      </p:cBhvr>
                                      <p:to>
                                        <p:strVal val="visible"/>
                                      </p:to>
                                    </p:set>
                                    <p:anim calcmode="lin" valueType="num">
                                      <p:cBhvr>
                                        <p:cTn id="41" dur="500" fill="hold"/>
                                        <p:tgtEl>
                                          <p:spTgt spid="28675">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2867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4" grpId="1"/>
      <p:bldP spid="286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24436C2-0025-4EC1-AD15-88441D70114F}" type="slidenum">
              <a:rPr lang="ar-SA" b="0"/>
              <a:pPr eaLnBrk="1" hangingPunct="1"/>
              <a:t>33</a:t>
            </a:fld>
            <a:endParaRPr lang="en-US" b="0"/>
          </a:p>
        </p:txBody>
      </p:sp>
      <p:sp>
        <p:nvSpPr>
          <p:cNvPr id="31747" name="Rectangle 2"/>
          <p:cNvSpPr>
            <a:spLocks noGrp="1" noChangeArrowheads="1"/>
          </p:cNvSpPr>
          <p:nvPr>
            <p:ph type="title"/>
          </p:nvPr>
        </p:nvSpPr>
        <p:spPr/>
        <p:txBody>
          <a:bodyPr/>
          <a:lstStyle/>
          <a:p>
            <a:pPr eaLnBrk="1" hangingPunct="1"/>
            <a:r>
              <a:rPr lang="fa-IR" altLang="zh-CN" b="1" smtClean="0"/>
              <a:t>فلسفه تولید</a:t>
            </a:r>
            <a:endParaRPr lang="en-US" b="1" smtClean="0"/>
          </a:p>
        </p:txBody>
      </p:sp>
      <p:sp>
        <p:nvSpPr>
          <p:cNvPr id="29699" name="Rectangle 3"/>
          <p:cNvSpPr>
            <a:spLocks noGrp="1" noChangeArrowheads="1"/>
          </p:cNvSpPr>
          <p:nvPr>
            <p:ph type="body" idx="1"/>
          </p:nvPr>
        </p:nvSpPr>
        <p:spPr/>
        <p:txBody>
          <a:bodyPr/>
          <a:lstStyle/>
          <a:p>
            <a:pPr eaLnBrk="1" hangingPunct="1">
              <a:lnSpc>
                <a:spcPct val="150000"/>
              </a:lnSpc>
              <a:buFontTx/>
              <a:buNone/>
            </a:pPr>
            <a:r>
              <a:rPr lang="fa-IR" altLang="zh-CN" smtClean="0"/>
              <a:t>این فلسفه یکی از قدیمی ترین فلسفه های بازاریابی می باشد، سازمانها و شرکتهایی که از این فلسفه پیروی می کنند. معتقد هستند که مصرف کنندگان خواستار اجناس ومحصولاتی هستند که در دسترس آنها بوده و توانایی خرید آن را داشته باشند، بنابراين مديريت اين شركت‌ها تمام تلاش‌هاي خود را در بهبود توليد و توزيع متمركز مي‌نمايند.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969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37D965F-22DA-4E27-B30B-4161159E7C4F}" type="slidenum">
              <a:rPr lang="ar-SA" b="0"/>
              <a:pPr eaLnBrk="1" hangingPunct="1"/>
              <a:t>34</a:t>
            </a:fld>
            <a:endParaRPr lang="en-US" b="0"/>
          </a:p>
        </p:txBody>
      </p:sp>
      <p:sp>
        <p:nvSpPr>
          <p:cNvPr id="32771" name="Rectangle 2"/>
          <p:cNvSpPr>
            <a:spLocks noGrp="1" noChangeArrowheads="1"/>
          </p:cNvSpPr>
          <p:nvPr>
            <p:ph type="title"/>
          </p:nvPr>
        </p:nvSpPr>
        <p:spPr/>
        <p:txBody>
          <a:bodyPr/>
          <a:lstStyle/>
          <a:p>
            <a:pPr eaLnBrk="1" hangingPunct="1"/>
            <a:r>
              <a:rPr lang="fa-IR" altLang="zh-CN" b="1" smtClean="0"/>
              <a:t>فلسفه کالا</a:t>
            </a:r>
            <a:endParaRPr lang="en-US" b="1" smtClean="0"/>
          </a:p>
        </p:txBody>
      </p:sp>
      <p:sp>
        <p:nvSpPr>
          <p:cNvPr id="30723" name="Rectangle 3"/>
          <p:cNvSpPr>
            <a:spLocks noGrp="1" noChangeArrowheads="1"/>
          </p:cNvSpPr>
          <p:nvPr>
            <p:ph type="body" idx="1"/>
          </p:nvPr>
        </p:nvSpPr>
        <p:spPr/>
        <p:txBody>
          <a:bodyPr/>
          <a:lstStyle/>
          <a:p>
            <a:pPr eaLnBrk="1" hangingPunct="1">
              <a:lnSpc>
                <a:spcPct val="200000"/>
              </a:lnSpc>
              <a:buFontTx/>
              <a:buNone/>
            </a:pPr>
            <a:r>
              <a:rPr lang="fa-IR" altLang="zh-CN" smtClean="0"/>
              <a:t>شرکتهایی که فعالیت خود را بر پایه این فلسفه بنا نهاده اند بر این اصل معتقدند که مصرف کنندگان کالایی را می خرند که بهترین کیفیت،عملکرد و شکل را دارا باشد و بدین جهت تمام انرژی خود را به بهبود بخشیدن دایمی کالا اختصاص می دهند.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80">
                                          <p:stCondLst>
                                            <p:cond delay="0"/>
                                          </p:stCondLst>
                                        </p:cTn>
                                        <p:tgtEl>
                                          <p:spTgt spid="30723">
                                            <p:txEl>
                                              <p:pRg st="0" end="0"/>
                                            </p:txEl>
                                          </p:spTgt>
                                        </p:tgtEl>
                                      </p:cBhvr>
                                    </p:animEffect>
                                    <p:anim calcmode="lin" valueType="num">
                                      <p:cBhvr>
                                        <p:cTn id="8" dur="1822" tmFilter="0,0; 0.14,0.36; 0.43,0.73; 0.71,0.91; 1.0,1.0">
                                          <p:stCondLst>
                                            <p:cond delay="0"/>
                                          </p:stCondLst>
                                        </p:cTn>
                                        <p:tgtEl>
                                          <p:spTgt spid="3072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3">
                                            <p:txEl>
                                              <p:pRg st="0" end="0"/>
                                            </p:txEl>
                                          </p:spTgt>
                                        </p:tgtEl>
                                      </p:cBhvr>
                                      <p:to x="100000" y="60000"/>
                                    </p:animScale>
                                    <p:animScale>
                                      <p:cBhvr>
                                        <p:cTn id="14" dur="166" decel="50000">
                                          <p:stCondLst>
                                            <p:cond delay="676"/>
                                          </p:stCondLst>
                                        </p:cTn>
                                        <p:tgtEl>
                                          <p:spTgt spid="30723">
                                            <p:txEl>
                                              <p:pRg st="0" end="0"/>
                                            </p:txEl>
                                          </p:spTgt>
                                        </p:tgtEl>
                                      </p:cBhvr>
                                      <p:to x="100000" y="100000"/>
                                    </p:animScale>
                                    <p:animScale>
                                      <p:cBhvr>
                                        <p:cTn id="15" dur="26">
                                          <p:stCondLst>
                                            <p:cond delay="1312"/>
                                          </p:stCondLst>
                                        </p:cTn>
                                        <p:tgtEl>
                                          <p:spTgt spid="30723">
                                            <p:txEl>
                                              <p:pRg st="0" end="0"/>
                                            </p:txEl>
                                          </p:spTgt>
                                        </p:tgtEl>
                                      </p:cBhvr>
                                      <p:to x="100000" y="80000"/>
                                    </p:animScale>
                                    <p:animScale>
                                      <p:cBhvr>
                                        <p:cTn id="16" dur="166" decel="50000">
                                          <p:stCondLst>
                                            <p:cond delay="1338"/>
                                          </p:stCondLst>
                                        </p:cTn>
                                        <p:tgtEl>
                                          <p:spTgt spid="30723">
                                            <p:txEl>
                                              <p:pRg st="0" end="0"/>
                                            </p:txEl>
                                          </p:spTgt>
                                        </p:tgtEl>
                                      </p:cBhvr>
                                      <p:to x="100000" y="100000"/>
                                    </p:animScale>
                                    <p:animScale>
                                      <p:cBhvr>
                                        <p:cTn id="17" dur="26">
                                          <p:stCondLst>
                                            <p:cond delay="1642"/>
                                          </p:stCondLst>
                                        </p:cTn>
                                        <p:tgtEl>
                                          <p:spTgt spid="30723">
                                            <p:txEl>
                                              <p:pRg st="0" end="0"/>
                                            </p:txEl>
                                          </p:spTgt>
                                        </p:tgtEl>
                                      </p:cBhvr>
                                      <p:to x="100000" y="90000"/>
                                    </p:animScale>
                                    <p:animScale>
                                      <p:cBhvr>
                                        <p:cTn id="18" dur="166" decel="50000">
                                          <p:stCondLst>
                                            <p:cond delay="1668"/>
                                          </p:stCondLst>
                                        </p:cTn>
                                        <p:tgtEl>
                                          <p:spTgt spid="30723">
                                            <p:txEl>
                                              <p:pRg st="0" end="0"/>
                                            </p:txEl>
                                          </p:spTgt>
                                        </p:tgtEl>
                                      </p:cBhvr>
                                      <p:to x="100000" y="100000"/>
                                    </p:animScale>
                                    <p:animScale>
                                      <p:cBhvr>
                                        <p:cTn id="19" dur="26">
                                          <p:stCondLst>
                                            <p:cond delay="1808"/>
                                          </p:stCondLst>
                                        </p:cTn>
                                        <p:tgtEl>
                                          <p:spTgt spid="30723">
                                            <p:txEl>
                                              <p:pRg st="0" end="0"/>
                                            </p:txEl>
                                          </p:spTgt>
                                        </p:tgtEl>
                                      </p:cBhvr>
                                      <p:to x="100000" y="95000"/>
                                    </p:animScale>
                                    <p:animScale>
                                      <p:cBhvr>
                                        <p:cTn id="20" dur="166" decel="50000">
                                          <p:stCondLst>
                                            <p:cond delay="1834"/>
                                          </p:stCondLst>
                                        </p:cTn>
                                        <p:tgtEl>
                                          <p:spTgt spid="3072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E7A9E8C-4F12-46E8-AD88-3501527300F5}" type="slidenum">
              <a:rPr lang="ar-SA" b="0"/>
              <a:pPr eaLnBrk="1" hangingPunct="1"/>
              <a:t>35</a:t>
            </a:fld>
            <a:endParaRPr lang="en-US" b="0"/>
          </a:p>
        </p:txBody>
      </p:sp>
      <p:sp>
        <p:nvSpPr>
          <p:cNvPr id="33795" name="Rectangle 2"/>
          <p:cNvSpPr>
            <a:spLocks noGrp="1" noChangeArrowheads="1"/>
          </p:cNvSpPr>
          <p:nvPr>
            <p:ph type="title"/>
          </p:nvPr>
        </p:nvSpPr>
        <p:spPr/>
        <p:txBody>
          <a:bodyPr/>
          <a:lstStyle/>
          <a:p>
            <a:pPr eaLnBrk="1" hangingPunct="1"/>
            <a:r>
              <a:rPr lang="fa-IR" altLang="zh-CN" b="1" smtClean="0"/>
              <a:t>فلسفه فروش</a:t>
            </a:r>
            <a:endParaRPr lang="en-US" b="1" smtClean="0"/>
          </a:p>
        </p:txBody>
      </p:sp>
      <p:sp>
        <p:nvSpPr>
          <p:cNvPr id="31747" name="Rectangle 3"/>
          <p:cNvSpPr>
            <a:spLocks noGrp="1" noChangeArrowheads="1"/>
          </p:cNvSpPr>
          <p:nvPr>
            <p:ph type="body" idx="1"/>
          </p:nvPr>
        </p:nvSpPr>
        <p:spPr/>
        <p:txBody>
          <a:bodyPr/>
          <a:lstStyle/>
          <a:p>
            <a:pPr eaLnBrk="1" hangingPunct="1">
              <a:lnSpc>
                <a:spcPct val="125000"/>
              </a:lnSpc>
              <a:buFontTx/>
              <a:buNone/>
            </a:pPr>
            <a:r>
              <a:rPr lang="fa-IR" altLang="zh-CN" smtClean="0"/>
              <a:t>بسیاری از مؤسسات تولیدی ،خدماتی و تجاری ،مفهوم و فلسفه فروش راسر لوحه نگرش بازاریابی خود قرار می دهند. سازمانهایی که از این فلسفه پیروی می کنند،براین باورند که مصرف کنندگان از کالاهای تولیدی آنها به اندازه کافی نمی خرند مگر اینکه سازمان کوشش وسیعی را در زمینه های فروش شخصی و تبلیغات و ترویج کالاهای خود انجام دهد.</a:t>
            </a:r>
            <a:r>
              <a:rPr lang="en-US" altLang="zh-CN" smtClean="0">
                <a:ea typeface="SimSun" pitchFamily="2" charset="-12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800" decel="100000"/>
                                        <p:tgtEl>
                                          <p:spTgt spid="31747">
                                            <p:txEl>
                                              <p:pRg st="0" end="0"/>
                                            </p:txEl>
                                          </p:spTgt>
                                        </p:tgtEl>
                                      </p:cBhvr>
                                    </p:animEffect>
                                    <p:anim calcmode="lin" valueType="num">
                                      <p:cBhvr>
                                        <p:cTn id="8" dur="800" decel="100000" fill="hold"/>
                                        <p:tgtEl>
                                          <p:spTgt spid="3174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174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174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7">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B55D227-4E88-4667-AE3C-BBADEE3B35A1}" type="slidenum">
              <a:rPr lang="ar-SA" b="0"/>
              <a:pPr eaLnBrk="1" hangingPunct="1"/>
              <a:t>36</a:t>
            </a:fld>
            <a:endParaRPr lang="en-US" b="0"/>
          </a:p>
        </p:txBody>
      </p:sp>
      <p:sp>
        <p:nvSpPr>
          <p:cNvPr id="34819" name="Rectangle 2"/>
          <p:cNvSpPr>
            <a:spLocks noGrp="1" noChangeArrowheads="1"/>
          </p:cNvSpPr>
          <p:nvPr>
            <p:ph type="title"/>
          </p:nvPr>
        </p:nvSpPr>
        <p:spPr/>
        <p:txBody>
          <a:bodyPr/>
          <a:lstStyle/>
          <a:p>
            <a:pPr eaLnBrk="1" hangingPunct="1"/>
            <a:r>
              <a:rPr lang="fa-IR" altLang="zh-CN" b="1" smtClean="0"/>
              <a:t>فلسفه بازاریابی</a:t>
            </a:r>
            <a:endParaRPr lang="en-US" b="1" smtClean="0"/>
          </a:p>
        </p:txBody>
      </p:sp>
      <p:sp>
        <p:nvSpPr>
          <p:cNvPr id="32771" name="Rectangle 3"/>
          <p:cNvSpPr>
            <a:spLocks noGrp="1" noChangeArrowheads="1"/>
          </p:cNvSpPr>
          <p:nvPr>
            <p:ph type="body" idx="1"/>
          </p:nvPr>
        </p:nvSpPr>
        <p:spPr/>
        <p:txBody>
          <a:bodyPr/>
          <a:lstStyle/>
          <a:p>
            <a:pPr eaLnBrk="1" hangingPunct="1">
              <a:lnSpc>
                <a:spcPct val="200000"/>
              </a:lnSpc>
              <a:buFontTx/>
              <a:buNone/>
            </a:pPr>
            <a:r>
              <a:rPr lang="fa-IR" altLang="zh-CN" smtClean="0"/>
              <a:t>پیروان این فلسفه ،شناخت و ارضاء نیاز ها و خواسته های مشتریان را در بازارهای هدف ، بهترین راه نیل به اهداف سازمانی می دانندو معتقدند که در راستای مقابله با رقبا باید هر چه بیشتر رضایت مصرف کننده راجلب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2771">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2771">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35BB671-4E31-4453-A09F-E26537EB4552}" type="slidenum">
              <a:rPr lang="ar-SA" b="0"/>
              <a:pPr eaLnBrk="1" hangingPunct="1"/>
              <a:t>37</a:t>
            </a:fld>
            <a:endParaRPr lang="en-US" b="0"/>
          </a:p>
        </p:txBody>
      </p:sp>
      <p:sp>
        <p:nvSpPr>
          <p:cNvPr id="35843" name="Rectangle 2"/>
          <p:cNvSpPr>
            <a:spLocks noGrp="1" noChangeArrowheads="1"/>
          </p:cNvSpPr>
          <p:nvPr>
            <p:ph type="title"/>
          </p:nvPr>
        </p:nvSpPr>
        <p:spPr/>
        <p:txBody>
          <a:bodyPr/>
          <a:lstStyle/>
          <a:p>
            <a:pPr eaLnBrk="1" hangingPunct="1"/>
            <a:r>
              <a:rPr lang="fa-IR" altLang="zh-CN" smtClean="0"/>
              <a:t>فلسفه بازاریابی اجتماعی</a:t>
            </a:r>
            <a:endParaRPr lang="en-US" smtClean="0"/>
          </a:p>
        </p:txBody>
      </p:sp>
      <p:sp>
        <p:nvSpPr>
          <p:cNvPr id="33795" name="Rectangle 3"/>
          <p:cNvSpPr>
            <a:spLocks noGrp="1" noChangeArrowheads="1"/>
          </p:cNvSpPr>
          <p:nvPr>
            <p:ph type="body" idx="1"/>
          </p:nvPr>
        </p:nvSpPr>
        <p:spPr/>
        <p:txBody>
          <a:bodyPr/>
          <a:lstStyle/>
          <a:p>
            <a:pPr eaLnBrk="1" hangingPunct="1">
              <a:lnSpc>
                <a:spcPct val="150000"/>
              </a:lnSpc>
              <a:buFontTx/>
              <a:buNone/>
            </a:pPr>
            <a:r>
              <a:rPr lang="fa-IR" altLang="zh-CN" smtClean="0"/>
              <a:t>پیروان این فلسفه معتقدند در عصر حاضر که جوامع با انواع مشکلات جمعیتی، زیست محیطی،و کمبود منابع مواجه هستند، بازاریابی محض،جوابگوی نیازهای آتی انسانها نیست و مؤسسات علاوه بر رضایت مشتری و کسب سود باید به منافع بلند مدت و بقاءجامعه نیز بیاندیشند.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000" fill="hold"/>
                                        <p:tgtEl>
                                          <p:spTgt spid="3379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37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E6F9C31-D0FB-4044-B4BE-37E3223C70B4}" type="slidenum">
              <a:rPr lang="ar-SA" b="0"/>
              <a:pPr eaLnBrk="1" hangingPunct="1"/>
              <a:t>38</a:t>
            </a:fld>
            <a:endParaRPr lang="en-US" b="0"/>
          </a:p>
        </p:txBody>
      </p:sp>
      <p:sp>
        <p:nvSpPr>
          <p:cNvPr id="36867" name="Rectangle 2"/>
          <p:cNvSpPr>
            <a:spLocks noGrp="1" noChangeArrowheads="1"/>
          </p:cNvSpPr>
          <p:nvPr>
            <p:ph type="title"/>
          </p:nvPr>
        </p:nvSpPr>
        <p:spPr/>
        <p:txBody>
          <a:bodyPr/>
          <a:lstStyle/>
          <a:p>
            <a:pPr eaLnBrk="1" hangingPunct="1"/>
            <a:r>
              <a:rPr lang="fa-IR" smtClean="0"/>
              <a:t>ملاحظات سه گانه فلسفه بازاريابي اجتماعي</a:t>
            </a:r>
            <a:endParaRPr lang="en-US" smtClean="0"/>
          </a:p>
        </p:txBody>
      </p:sp>
      <p:sp>
        <p:nvSpPr>
          <p:cNvPr id="36868" name="Rectangle 3"/>
          <p:cNvSpPr>
            <a:spLocks noGrp="1" noChangeArrowheads="1"/>
          </p:cNvSpPr>
          <p:nvPr>
            <p:ph type="body" idx="1"/>
          </p:nvPr>
        </p:nvSpPr>
        <p:spPr/>
        <p:txBody>
          <a:bodyPr/>
          <a:lstStyle/>
          <a:p>
            <a:pPr eaLnBrk="1" hangingPunct="1">
              <a:buFontTx/>
              <a:buNone/>
            </a:pPr>
            <a:endParaRPr lang="fa-IR" smtClean="0"/>
          </a:p>
        </p:txBody>
      </p:sp>
      <p:pic>
        <p:nvPicPr>
          <p:cNvPr id="320516"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r="6564"/>
          <a:stretch>
            <a:fillRect/>
          </a:stretch>
        </p:blipFill>
        <p:spPr bwMode="auto">
          <a:xfrm>
            <a:off x="395288" y="2565400"/>
            <a:ext cx="770572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20516"/>
                                        </p:tgtEl>
                                        <p:attrNameLst>
                                          <p:attrName>style.visibility</p:attrName>
                                        </p:attrNameLst>
                                      </p:cBhvr>
                                      <p:to>
                                        <p:strVal val="visible"/>
                                      </p:to>
                                    </p:set>
                                    <p:animEffect transition="in" filter="slide(fromBottom)">
                                      <p:cBhvr>
                                        <p:cTn id="7" dur="500"/>
                                        <p:tgtEl>
                                          <p:spTgt spid="32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AB6C861-F529-488C-BA2E-52822BB006F9}" type="slidenum">
              <a:rPr lang="ar-SA" b="0"/>
              <a:pPr eaLnBrk="1" hangingPunct="1"/>
              <a:t>39</a:t>
            </a:fld>
            <a:endParaRPr lang="en-US" b="0"/>
          </a:p>
        </p:txBody>
      </p:sp>
      <p:sp>
        <p:nvSpPr>
          <p:cNvPr id="34818" name="Rectangle 2"/>
          <p:cNvSpPr>
            <a:spLocks noGrp="1" noChangeArrowheads="1"/>
          </p:cNvSpPr>
          <p:nvPr>
            <p:ph type="title"/>
          </p:nvPr>
        </p:nvSpPr>
        <p:spPr/>
        <p:txBody>
          <a:bodyPr/>
          <a:lstStyle/>
          <a:p>
            <a:pPr eaLnBrk="1" hangingPunct="1"/>
            <a:r>
              <a:rPr lang="fa-IR" altLang="zh-CN" smtClean="0"/>
              <a:t>اهداف بازاریابی عبارت است از</a:t>
            </a:r>
            <a:endParaRPr lang="en-US" smtClean="0"/>
          </a:p>
        </p:txBody>
      </p:sp>
      <p:sp>
        <p:nvSpPr>
          <p:cNvPr id="34819" name="Rectangle 3"/>
          <p:cNvSpPr>
            <a:spLocks noGrp="1" noChangeArrowheads="1"/>
          </p:cNvSpPr>
          <p:nvPr>
            <p:ph type="body" idx="1"/>
          </p:nvPr>
        </p:nvSpPr>
        <p:spPr/>
        <p:txBody>
          <a:bodyPr/>
          <a:lstStyle/>
          <a:p>
            <a:pPr indent="457200" eaLnBrk="1" hangingPunct="1">
              <a:lnSpc>
                <a:spcPct val="200000"/>
              </a:lnSpc>
              <a:buFontTx/>
              <a:buBlip>
                <a:blip r:embed="rId2"/>
              </a:buBlip>
            </a:pPr>
            <a:r>
              <a:rPr lang="fa-IR" altLang="zh-CN" smtClean="0"/>
              <a:t>به حداکثر رساندن سطح مصرف</a:t>
            </a:r>
            <a:endParaRPr lang="en-US" altLang="zh-CN" smtClean="0">
              <a:ea typeface="SimSun" pitchFamily="2" charset="-122"/>
            </a:endParaRPr>
          </a:p>
          <a:p>
            <a:pPr indent="457200" eaLnBrk="1" hangingPunct="1">
              <a:lnSpc>
                <a:spcPct val="200000"/>
              </a:lnSpc>
              <a:buFontTx/>
              <a:buBlip>
                <a:blip r:embed="rId2"/>
              </a:buBlip>
            </a:pPr>
            <a:r>
              <a:rPr lang="fa-IR" altLang="zh-CN" smtClean="0"/>
              <a:t>به حد اکثر رساندن رضایت مصرف کننده</a:t>
            </a:r>
          </a:p>
          <a:p>
            <a:pPr indent="457200" eaLnBrk="1" hangingPunct="1">
              <a:lnSpc>
                <a:spcPct val="200000"/>
              </a:lnSpc>
              <a:buFontTx/>
              <a:buBlip>
                <a:blip r:embed="rId2"/>
              </a:buBlip>
            </a:pPr>
            <a:r>
              <a:rPr lang="fa-IR" altLang="zh-CN" smtClean="0"/>
              <a:t>به حداکثر رساندن حق انتخاب</a:t>
            </a:r>
          </a:p>
          <a:p>
            <a:pPr indent="457200" eaLnBrk="1" hangingPunct="1">
              <a:lnSpc>
                <a:spcPct val="200000"/>
              </a:lnSpc>
              <a:buFontTx/>
              <a:buBlip>
                <a:blip r:embed="rId2"/>
              </a:buBlip>
            </a:pPr>
            <a:r>
              <a:rPr lang="fa-IR" altLang="zh-CN" smtClean="0"/>
              <a:t>به حد اکثر رساندن کیفیت زندگی</a:t>
            </a:r>
            <a:endParaRPr lang="en-US"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2000" fill="hold"/>
                                        <p:tgtEl>
                                          <p:spTgt spid="34818"/>
                                        </p:tgtEl>
                                        <p:attrNameLst>
                                          <p:attrName>ppt_w</p:attrName>
                                        </p:attrNameLst>
                                      </p:cBhvr>
                                      <p:tavLst>
                                        <p:tav tm="0">
                                          <p:val>
                                            <p:strVal val="#ppt_w"/>
                                          </p:val>
                                        </p:tav>
                                        <p:tav tm="100000">
                                          <p:val>
                                            <p:strVal val="#ppt_w"/>
                                          </p:val>
                                        </p:tav>
                                      </p:tavLst>
                                    </p:anim>
                                    <p:anim calcmode="lin" valueType="num">
                                      <p:cBhvr>
                                        <p:cTn id="8" dur="2000" fill="hold"/>
                                        <p:tgtEl>
                                          <p:spTgt spid="3481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4818"/>
                                        </p:tgtEl>
                                        <p:attrNameLst>
                                          <p:attrName>ppt_x</p:attrName>
                                        </p:attrNameLst>
                                      </p:cBhvr>
                                      <p:tavLst>
                                        <p:tav tm="0">
                                          <p:val>
                                            <p:strVal val="#ppt_x-.4"/>
                                          </p:val>
                                        </p:tav>
                                        <p:tav tm="100000">
                                          <p:val>
                                            <p:strVal val="#ppt_x"/>
                                          </p:val>
                                        </p:tav>
                                      </p:tavLst>
                                    </p:anim>
                                    <p:anim calcmode="lin" valueType="num">
                                      <p:cBhvr>
                                        <p:cTn id="10" dur="2000" fill="hold"/>
                                        <p:tgtEl>
                                          <p:spTgt spid="3481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4819">
                                            <p:txEl>
                                              <p:pRg st="0" end="0"/>
                                            </p:txEl>
                                          </p:spTgt>
                                        </p:tgtEl>
                                        <p:attrNameLst>
                                          <p:attrName>style.visibility</p:attrName>
                                        </p:attrNameLst>
                                      </p:cBhvr>
                                      <p:to>
                                        <p:strVal val="visible"/>
                                      </p:to>
                                    </p:set>
                                    <p:animEffect transition="in" filter="fade">
                                      <p:cBhvr>
                                        <p:cTn id="15" dur="500">
                                          <p:stCondLst>
                                            <p:cond delay="0"/>
                                          </p:stCondLst>
                                        </p:cTn>
                                        <p:tgtEl>
                                          <p:spTgt spid="34819">
                                            <p:txEl>
                                              <p:pRg st="0" end="0"/>
                                            </p:txEl>
                                          </p:spTgt>
                                        </p:tgtEl>
                                      </p:cBhvr>
                                    </p:animEffect>
                                    <p:anim calcmode="lin" valueType="num">
                                      <p:cBhvr>
                                        <p:cTn id="16" dur="500" fill="hold">
                                          <p:stCondLst>
                                            <p:cond delay="0"/>
                                          </p:stCondLst>
                                        </p:cTn>
                                        <p:tgtEl>
                                          <p:spTgt spid="3481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34819">
                                            <p:txEl>
                                              <p:pRg st="1" end="1"/>
                                            </p:txEl>
                                          </p:spTgt>
                                        </p:tgtEl>
                                        <p:attrNameLst>
                                          <p:attrName>style.visibility</p:attrName>
                                        </p:attrNameLst>
                                      </p:cBhvr>
                                      <p:to>
                                        <p:strVal val="visible"/>
                                      </p:to>
                                    </p:set>
                                    <p:animEffect transition="in" filter="fade">
                                      <p:cBhvr>
                                        <p:cTn id="22" dur="500">
                                          <p:stCondLst>
                                            <p:cond delay="0"/>
                                          </p:stCondLst>
                                        </p:cTn>
                                        <p:tgtEl>
                                          <p:spTgt spid="34819">
                                            <p:txEl>
                                              <p:pRg st="1" end="1"/>
                                            </p:txEl>
                                          </p:spTgt>
                                        </p:tgtEl>
                                      </p:cBhvr>
                                    </p:animEffect>
                                    <p:anim calcmode="lin" valueType="num">
                                      <p:cBhvr>
                                        <p:cTn id="23" dur="500" fill="hold">
                                          <p:stCondLst>
                                            <p:cond delay="0"/>
                                          </p:stCondLst>
                                        </p:cTn>
                                        <p:tgtEl>
                                          <p:spTgt spid="34819">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34819">
                                            <p:txEl>
                                              <p:pRg st="2" end="2"/>
                                            </p:txEl>
                                          </p:spTgt>
                                        </p:tgtEl>
                                        <p:attrNameLst>
                                          <p:attrName>style.visibility</p:attrName>
                                        </p:attrNameLst>
                                      </p:cBhvr>
                                      <p:to>
                                        <p:strVal val="visible"/>
                                      </p:to>
                                    </p:set>
                                    <p:animEffect transition="in" filter="fade">
                                      <p:cBhvr>
                                        <p:cTn id="29" dur="500">
                                          <p:stCondLst>
                                            <p:cond delay="0"/>
                                          </p:stCondLst>
                                        </p:cTn>
                                        <p:tgtEl>
                                          <p:spTgt spid="34819">
                                            <p:txEl>
                                              <p:pRg st="2" end="2"/>
                                            </p:txEl>
                                          </p:spTgt>
                                        </p:tgtEl>
                                      </p:cBhvr>
                                    </p:animEffect>
                                    <p:anim calcmode="lin" valueType="num">
                                      <p:cBhvr>
                                        <p:cTn id="30" dur="500" fill="hold">
                                          <p:stCondLst>
                                            <p:cond delay="0"/>
                                          </p:stCondLst>
                                        </p:cTn>
                                        <p:tgtEl>
                                          <p:spTgt spid="34819">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34819">
                                            <p:txEl>
                                              <p:pRg st="3" end="3"/>
                                            </p:txEl>
                                          </p:spTgt>
                                        </p:tgtEl>
                                        <p:attrNameLst>
                                          <p:attrName>style.visibility</p:attrName>
                                        </p:attrNameLst>
                                      </p:cBhvr>
                                      <p:to>
                                        <p:strVal val="visible"/>
                                      </p:to>
                                    </p:set>
                                    <p:animEffect transition="in" filter="fade">
                                      <p:cBhvr>
                                        <p:cTn id="36" dur="500">
                                          <p:stCondLst>
                                            <p:cond delay="0"/>
                                          </p:stCondLst>
                                        </p:cTn>
                                        <p:tgtEl>
                                          <p:spTgt spid="34819">
                                            <p:txEl>
                                              <p:pRg st="3" end="3"/>
                                            </p:txEl>
                                          </p:spTgt>
                                        </p:tgtEl>
                                      </p:cBhvr>
                                    </p:animEffect>
                                    <p:anim calcmode="lin" valueType="num">
                                      <p:cBhvr>
                                        <p:cTn id="37" dur="500" fill="hold">
                                          <p:stCondLst>
                                            <p:cond delay="0"/>
                                          </p:stCondLst>
                                        </p:cTn>
                                        <p:tgtEl>
                                          <p:spTgt spid="34819">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EBBCC54-0677-4ABF-A076-D232AE420D41}" type="slidenum">
              <a:rPr lang="ar-SA" b="0"/>
              <a:pPr eaLnBrk="1" hangingPunct="1"/>
              <a:t>4</a:t>
            </a:fld>
            <a:endParaRPr lang="en-US" b="0"/>
          </a:p>
        </p:txBody>
      </p:sp>
      <p:sp>
        <p:nvSpPr>
          <p:cNvPr id="2051"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fa-IR"/>
          </a:p>
        </p:txBody>
      </p:sp>
      <p:sp>
        <p:nvSpPr>
          <p:cNvPr id="2052" name="Rectangle 3"/>
          <p:cNvSpPr>
            <a:spLocks noGrp="1" noChangeArrowheads="1"/>
          </p:cNvSpPr>
          <p:nvPr>
            <p:ph type="ctrTitle"/>
          </p:nvPr>
        </p:nvSpPr>
        <p:spPr/>
        <p:txBody>
          <a:bodyPr/>
          <a:lstStyle/>
          <a:p>
            <a:pPr eaLnBrk="1" hangingPunct="1"/>
            <a:endParaRPr lang="fa-IR" smtClean="0"/>
          </a:p>
        </p:txBody>
      </p:sp>
      <p:sp>
        <p:nvSpPr>
          <p:cNvPr id="2053" name="Rectangle 4"/>
          <p:cNvSpPr>
            <a:spLocks noGrp="1" noChangeArrowheads="1"/>
          </p:cNvSpPr>
          <p:nvPr>
            <p:ph type="subTitle" idx="1"/>
          </p:nvPr>
        </p:nvSpPr>
        <p:spPr/>
        <p:txBody>
          <a:bodyPr/>
          <a:lstStyle/>
          <a:p>
            <a:pPr indent="365125" eaLnBrk="1" hangingPunct="1"/>
            <a:endParaRPr lang="fa-IR" smtClean="0"/>
          </a:p>
        </p:txBody>
      </p:sp>
      <p:pic>
        <p:nvPicPr>
          <p:cNvPr id="2054" name="Picture 5" descr="zir matn"/>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44463" y="44450"/>
            <a:ext cx="9396413"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bes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33375"/>
            <a:ext cx="13684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Untitled-4"/>
          <p:cNvPicPr>
            <a:picLocks noChangeAspect="1" noChangeArrowheads="1"/>
          </p:cNvPicPr>
          <p:nvPr/>
        </p:nvPicPr>
        <p:blipFill>
          <a:blip r:embed="rId4" cstate="print">
            <a:lum bright="-100000" contrast="100000"/>
            <a:grayscl/>
            <a:extLst>
              <a:ext uri="{28A0092B-C50C-407E-A947-70E740481C1C}">
                <a14:useLocalDpi xmlns:a14="http://schemas.microsoft.com/office/drawing/2010/main" val="0"/>
              </a:ext>
            </a:extLst>
          </a:blip>
          <a:srcRect/>
          <a:stretch>
            <a:fillRect/>
          </a:stretch>
        </p:blipFill>
        <p:spPr bwMode="auto">
          <a:xfrm>
            <a:off x="3908425" y="6118225"/>
            <a:ext cx="13112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log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314325"/>
            <a:ext cx="13335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BSNSS14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7188" y="4365625"/>
            <a:ext cx="18256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BSNSS14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700" y="4581525"/>
            <a:ext cx="10604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13"/>
          <p:cNvSpPr txBox="1">
            <a:spLocks noChangeArrowheads="1"/>
          </p:cNvSpPr>
          <p:nvPr/>
        </p:nvSpPr>
        <p:spPr bwMode="auto">
          <a:xfrm>
            <a:off x="2989263" y="4797425"/>
            <a:ext cx="30956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rtl="1" eaLnBrk="1" hangingPunct="1">
              <a:spcBef>
                <a:spcPct val="50000"/>
              </a:spcBef>
            </a:pPr>
            <a:r>
              <a:rPr lang="fa-IR" sz="2000" b="0" dirty="0">
                <a:solidFill>
                  <a:srgbClr val="004600"/>
                </a:solidFill>
                <a:cs typeface="B Titr" pitchFamily="2" charset="-78"/>
              </a:rPr>
              <a:t>تهيه كننده:</a:t>
            </a:r>
          </a:p>
          <a:p>
            <a:pPr algn="ctr" rtl="1" eaLnBrk="1" hangingPunct="1">
              <a:spcBef>
                <a:spcPct val="50000"/>
              </a:spcBef>
            </a:pPr>
            <a:r>
              <a:rPr lang="fa-IR" sz="3200" dirty="0">
                <a:solidFill>
                  <a:srgbClr val="333300"/>
                </a:solidFill>
                <a:cs typeface="B Badr" pitchFamily="2" charset="-78"/>
              </a:rPr>
              <a:t>دكتر ميرزا حسن حسيني</a:t>
            </a:r>
            <a:endParaRPr lang="en-US" sz="3200" dirty="0">
              <a:solidFill>
                <a:srgbClr val="333300"/>
              </a:solidFill>
              <a:cs typeface="B Badr" pitchFamily="2" charset="-78"/>
            </a:endParaRPr>
          </a:p>
        </p:txBody>
      </p:sp>
      <p:pic>
        <p:nvPicPr>
          <p:cNvPr id="2061" name="Picture 14" descr="Untitled-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1268413"/>
            <a:ext cx="497046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descr="Untitled-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2500" y="3284538"/>
            <a:ext cx="20161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714612" y="4286256"/>
            <a:ext cx="3386142" cy="584775"/>
          </a:xfrm>
          <a:prstGeom prst="rect">
            <a:avLst/>
          </a:prstGeom>
          <a:noFill/>
        </p:spPr>
        <p:txBody>
          <a:bodyPr>
            <a:spAutoFit/>
          </a:bodyPr>
          <a:lstStyle/>
          <a:p>
            <a:pPr algn="ctr">
              <a:defRPr/>
            </a:pPr>
            <a:endPar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8D2FCE1-C9A3-45A7-AB3D-6DC4AD79EFEF}" type="slidenum">
              <a:rPr lang="ar-SA" b="0"/>
              <a:pPr eaLnBrk="1" hangingPunct="1"/>
              <a:t>40</a:t>
            </a:fld>
            <a:endParaRPr lang="en-US" b="0"/>
          </a:p>
        </p:txBody>
      </p:sp>
      <p:sp>
        <p:nvSpPr>
          <p:cNvPr id="38915" name="Rectangle 2"/>
          <p:cNvSpPr>
            <a:spLocks noGrp="1" noChangeArrowheads="1"/>
          </p:cNvSpPr>
          <p:nvPr>
            <p:ph type="title"/>
          </p:nvPr>
        </p:nvSpPr>
        <p:spPr/>
        <p:txBody>
          <a:bodyPr/>
          <a:lstStyle/>
          <a:p>
            <a:pPr eaLnBrk="1" hangingPunct="1"/>
            <a:r>
              <a:rPr lang="fa-IR" altLang="zh-CN" b="1" smtClean="0"/>
              <a:t>فصل دوم</a:t>
            </a:r>
            <a:endParaRPr lang="en-US" b="1" smtClean="0"/>
          </a:p>
        </p:txBody>
      </p:sp>
      <p:sp>
        <p:nvSpPr>
          <p:cNvPr id="35843" name="Rectangle 3"/>
          <p:cNvSpPr>
            <a:spLocks noGrp="1" noChangeArrowheads="1"/>
          </p:cNvSpPr>
          <p:nvPr>
            <p:ph type="body" idx="1"/>
          </p:nvPr>
        </p:nvSpPr>
        <p:spPr/>
        <p:txBody>
          <a:bodyPr/>
          <a:lstStyle/>
          <a:p>
            <a:pPr algn="ctr" eaLnBrk="1" hangingPunct="1">
              <a:buFontTx/>
              <a:buNone/>
            </a:pPr>
            <a:endParaRPr lang="fa-IR" altLang="zh-CN" sz="4800" b="1" smtClean="0"/>
          </a:p>
          <a:p>
            <a:pPr algn="ctr" eaLnBrk="1" hangingPunct="1">
              <a:buFontTx/>
              <a:buNone/>
            </a:pPr>
            <a:endParaRPr lang="fa-IR" altLang="zh-CN" sz="3600" b="1" smtClean="0"/>
          </a:p>
          <a:p>
            <a:pPr algn="ctr" eaLnBrk="1" hangingPunct="1">
              <a:buFontTx/>
              <a:buNone/>
            </a:pPr>
            <a:r>
              <a:rPr lang="fa-IR" altLang="zh-CN" sz="4800" b="1" smtClean="0"/>
              <a:t>انواع بازارو محیط بازاریابی</a:t>
            </a:r>
            <a:endParaRPr lang="en-US" sz="4800" b="1" smtClean="0"/>
          </a:p>
        </p:txBody>
      </p:sp>
      <p:sp>
        <p:nvSpPr>
          <p:cNvPr id="38917"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anim calcmode="lin" valueType="num">
                                      <p:cBhvr>
                                        <p:cTn id="7"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43FA987-F944-4AF2-8442-CE8A1AC778EC}" type="slidenum">
              <a:rPr lang="ar-SA" b="0"/>
              <a:pPr eaLnBrk="1" hangingPunct="1"/>
              <a:t>41</a:t>
            </a:fld>
            <a:endParaRPr lang="en-US" b="0"/>
          </a:p>
        </p:txBody>
      </p:sp>
      <p:sp>
        <p:nvSpPr>
          <p:cNvPr id="39939" name="Rectangle 2"/>
          <p:cNvSpPr>
            <a:spLocks noGrp="1" noChangeArrowheads="1"/>
          </p:cNvSpPr>
          <p:nvPr>
            <p:ph type="title"/>
          </p:nvPr>
        </p:nvSpPr>
        <p:spPr/>
        <p:txBody>
          <a:bodyPr/>
          <a:lstStyle/>
          <a:p>
            <a:pPr eaLnBrk="1" hangingPunct="1"/>
            <a:r>
              <a:rPr lang="fa-IR" altLang="zh-CN" b="1" smtClean="0"/>
              <a:t>هدف کلی</a:t>
            </a:r>
            <a:endParaRPr lang="en-US" b="1" smtClean="0"/>
          </a:p>
        </p:txBody>
      </p:sp>
      <p:sp>
        <p:nvSpPr>
          <p:cNvPr id="36867" name="Rectangle 3"/>
          <p:cNvSpPr>
            <a:spLocks noGrp="1" noChangeArrowheads="1"/>
          </p:cNvSpPr>
          <p:nvPr>
            <p:ph type="body" idx="1"/>
          </p:nvPr>
        </p:nvSpPr>
        <p:spPr/>
        <p:txBody>
          <a:bodyPr/>
          <a:lstStyle/>
          <a:p>
            <a:pPr eaLnBrk="1" hangingPunct="1">
              <a:lnSpc>
                <a:spcPct val="200000"/>
              </a:lnSpc>
              <a:buFontTx/>
              <a:buNone/>
            </a:pPr>
            <a:r>
              <a:rPr lang="fa-IR" altLang="zh-CN" smtClean="0"/>
              <a:t>هدف کلی این فصل آشنا ساختن دانشجویان با انواع بازارها و محیطهای بازاریابی به منظور جلوگیری از تهدیدات و همچنین استفاده از فرصتهای محیطی در راستای نیل به اهداف مؤسسه می باشد.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68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0E07221-6468-4313-8690-ADA267BFA712}" type="slidenum">
              <a:rPr lang="ar-SA" b="0"/>
              <a:pPr eaLnBrk="1" hangingPunct="1"/>
              <a:t>42</a:t>
            </a:fld>
            <a:endParaRPr lang="en-US" b="0"/>
          </a:p>
        </p:txBody>
      </p:sp>
      <p:sp>
        <p:nvSpPr>
          <p:cNvPr id="37890" name="Rectangle 2"/>
          <p:cNvSpPr>
            <a:spLocks noGrp="1" noChangeArrowheads="1"/>
          </p:cNvSpPr>
          <p:nvPr>
            <p:ph type="title"/>
          </p:nvPr>
        </p:nvSpPr>
        <p:spPr/>
        <p:txBody>
          <a:bodyPr/>
          <a:lstStyle/>
          <a:p>
            <a:pPr eaLnBrk="1" hangingPunct="1"/>
            <a:r>
              <a:rPr lang="fa-IR" altLang="zh-CN" b="1" smtClean="0"/>
              <a:t>هدفهای رفتاری</a:t>
            </a:r>
            <a:endParaRPr lang="en-US" b="1" smtClean="0"/>
          </a:p>
        </p:txBody>
      </p:sp>
      <p:sp>
        <p:nvSpPr>
          <p:cNvPr id="37891" name="Rectangle 3"/>
          <p:cNvSpPr>
            <a:spLocks noGrp="1" noChangeArrowheads="1"/>
          </p:cNvSpPr>
          <p:nvPr>
            <p:ph type="body" idx="1"/>
          </p:nvPr>
        </p:nvSpPr>
        <p:spPr/>
        <p:txBody>
          <a:bodyPr/>
          <a:lstStyle/>
          <a:p>
            <a:pPr indent="342900" eaLnBrk="1" hangingPunct="1">
              <a:lnSpc>
                <a:spcPct val="90000"/>
              </a:lnSpc>
              <a:buFontTx/>
              <a:buNone/>
            </a:pPr>
            <a:r>
              <a:rPr lang="fa-IR" altLang="zh-CN" smtClean="0">
                <a:solidFill>
                  <a:srgbClr val="CC3300"/>
                </a:solidFill>
              </a:rPr>
              <a:t>از دانشجویان محترم انتظار می رود پس از مطالعه این فصل بتوانند:</a:t>
            </a:r>
          </a:p>
          <a:p>
            <a:pPr indent="342900" eaLnBrk="1" hangingPunct="1">
              <a:lnSpc>
                <a:spcPct val="150000"/>
              </a:lnSpc>
              <a:buFontTx/>
              <a:buBlip>
                <a:blip r:embed="rId2"/>
              </a:buBlip>
            </a:pPr>
            <a:r>
              <a:rPr lang="fa-IR" altLang="zh-CN" sz="2400" smtClean="0"/>
              <a:t>انواع بازارها را از دیدگاههای مختلف شرح دهند.</a:t>
            </a:r>
          </a:p>
          <a:p>
            <a:pPr indent="342900" eaLnBrk="1" hangingPunct="1">
              <a:lnSpc>
                <a:spcPct val="150000"/>
              </a:lnSpc>
              <a:buFontTx/>
              <a:buBlip>
                <a:blip r:embed="rId2"/>
              </a:buBlip>
            </a:pPr>
            <a:r>
              <a:rPr lang="fa-IR" altLang="zh-CN" sz="2400" smtClean="0"/>
              <a:t>محیط بازاریابی را توضیح داده و انواع آن را نام ببرند.</a:t>
            </a:r>
          </a:p>
          <a:p>
            <a:pPr indent="342900" eaLnBrk="1" hangingPunct="1">
              <a:lnSpc>
                <a:spcPct val="150000"/>
              </a:lnSpc>
              <a:buFontTx/>
              <a:buBlip>
                <a:blip r:embed="rId2"/>
              </a:buBlip>
            </a:pPr>
            <a:r>
              <a:rPr lang="fa-IR" altLang="zh-CN" sz="2400" smtClean="0"/>
              <a:t>عوامل تشکیل دهنده محیط خرد مؤسسه راتوضیح دهند.</a:t>
            </a:r>
          </a:p>
          <a:p>
            <a:pPr indent="342900" eaLnBrk="1" hangingPunct="1">
              <a:lnSpc>
                <a:spcPct val="150000"/>
              </a:lnSpc>
              <a:buFontTx/>
              <a:buBlip>
                <a:blip r:embed="rId2"/>
              </a:buBlip>
            </a:pPr>
            <a:r>
              <a:rPr lang="fa-IR" altLang="zh-CN" sz="2400" smtClean="0"/>
              <a:t>محیط کلان مؤسسات  را توصیف نموده و هر یک از عوامل آن را شرح دهند.</a:t>
            </a:r>
          </a:p>
          <a:p>
            <a:pPr indent="342900" eaLnBrk="1" hangingPunct="1">
              <a:lnSpc>
                <a:spcPct val="150000"/>
              </a:lnSpc>
              <a:buFontTx/>
              <a:buBlip>
                <a:blip r:embed="rId2"/>
              </a:buBlip>
            </a:pPr>
            <a:r>
              <a:rPr lang="fa-IR" altLang="zh-CN" sz="2400" smtClean="0"/>
              <a:t>واکنشهای مختلف شرکتها را در برابرمحیط بازاریابی بیان نمایند.</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7890"/>
                                        </p:tgtEl>
                                        <p:attrNameLst>
                                          <p:attrName>style.visibility</p:attrName>
                                        </p:attrNameLst>
                                      </p:cBhvr>
                                      <p:to>
                                        <p:strVal val="visible"/>
                                      </p:to>
                                    </p:set>
                                    <p:animEffect transition="in" filter="fade">
                                      <p:cBhvr>
                                        <p:cTn id="7" dur="600">
                                          <p:stCondLst>
                                            <p:cond delay="0"/>
                                          </p:stCondLst>
                                        </p:cTn>
                                        <p:tgtEl>
                                          <p:spTgt spid="37890"/>
                                        </p:tgtEl>
                                      </p:cBhvr>
                                    </p:animEffect>
                                    <p:anim calcmode="lin" valueType="num">
                                      <p:cBhvr>
                                        <p:cTn id="8" dur="600" fill="hold">
                                          <p:stCondLst>
                                            <p:cond delay="0"/>
                                          </p:stCondLst>
                                        </p:cTn>
                                        <p:tgtEl>
                                          <p:spTgt spid="3789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789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789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7891">
                                            <p:txEl>
                                              <p:pRg st="0" end="0"/>
                                            </p:txEl>
                                          </p:spTgt>
                                        </p:tgtEl>
                                        <p:attrNameLst>
                                          <p:attrName>style.visibility</p:attrName>
                                        </p:attrNameLst>
                                      </p:cBhvr>
                                      <p:to>
                                        <p:strVal val="visible"/>
                                      </p:to>
                                    </p:set>
                                    <p:animEffect transition="in" filter="slide(fromBottom)">
                                      <p:cBhvr>
                                        <p:cTn id="15" dur="500">
                                          <p:stCondLst>
                                            <p:cond delay="0"/>
                                          </p:stCondLst>
                                        </p:cTn>
                                        <p:tgtEl>
                                          <p:spTgt spid="3789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7891">
                                            <p:txEl>
                                              <p:pRg st="1" end="1"/>
                                            </p:txEl>
                                          </p:spTgt>
                                        </p:tgtEl>
                                        <p:attrNameLst>
                                          <p:attrName>style.visibility</p:attrName>
                                        </p:attrNameLst>
                                      </p:cBhvr>
                                      <p:to>
                                        <p:strVal val="visible"/>
                                      </p:to>
                                    </p:set>
                                    <p:animEffect transition="in" filter="slide(fromBottom)">
                                      <p:cBhvr>
                                        <p:cTn id="20" dur="500">
                                          <p:stCondLst>
                                            <p:cond delay="0"/>
                                          </p:stCondLst>
                                        </p:cTn>
                                        <p:tgtEl>
                                          <p:spTgt spid="3789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7891">
                                            <p:txEl>
                                              <p:pRg st="2" end="2"/>
                                            </p:txEl>
                                          </p:spTgt>
                                        </p:tgtEl>
                                        <p:attrNameLst>
                                          <p:attrName>style.visibility</p:attrName>
                                        </p:attrNameLst>
                                      </p:cBhvr>
                                      <p:to>
                                        <p:strVal val="visible"/>
                                      </p:to>
                                    </p:set>
                                    <p:animEffect transition="in" filter="slide(fromBottom)">
                                      <p:cBhvr>
                                        <p:cTn id="25" dur="500">
                                          <p:stCondLst>
                                            <p:cond delay="0"/>
                                          </p:stCondLst>
                                        </p:cTn>
                                        <p:tgtEl>
                                          <p:spTgt spid="3789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7891">
                                            <p:txEl>
                                              <p:pRg st="3" end="3"/>
                                            </p:txEl>
                                          </p:spTgt>
                                        </p:tgtEl>
                                        <p:attrNameLst>
                                          <p:attrName>style.visibility</p:attrName>
                                        </p:attrNameLst>
                                      </p:cBhvr>
                                      <p:to>
                                        <p:strVal val="visible"/>
                                      </p:to>
                                    </p:set>
                                    <p:animEffect transition="in" filter="slide(fromBottom)">
                                      <p:cBhvr>
                                        <p:cTn id="30" dur="500">
                                          <p:stCondLst>
                                            <p:cond delay="0"/>
                                          </p:stCondLst>
                                        </p:cTn>
                                        <p:tgtEl>
                                          <p:spTgt spid="3789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7891">
                                            <p:txEl>
                                              <p:pRg st="4" end="4"/>
                                            </p:txEl>
                                          </p:spTgt>
                                        </p:tgtEl>
                                        <p:attrNameLst>
                                          <p:attrName>style.visibility</p:attrName>
                                        </p:attrNameLst>
                                      </p:cBhvr>
                                      <p:to>
                                        <p:strVal val="visible"/>
                                      </p:to>
                                    </p:set>
                                    <p:animEffect transition="in" filter="slide(fromBottom)">
                                      <p:cBhvr>
                                        <p:cTn id="35" dur="500">
                                          <p:stCondLst>
                                            <p:cond delay="0"/>
                                          </p:stCondLst>
                                        </p:cTn>
                                        <p:tgtEl>
                                          <p:spTgt spid="3789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37891">
                                            <p:txEl>
                                              <p:pRg st="5" end="5"/>
                                            </p:txEl>
                                          </p:spTgt>
                                        </p:tgtEl>
                                        <p:attrNameLst>
                                          <p:attrName>style.visibility</p:attrName>
                                        </p:attrNameLst>
                                      </p:cBhvr>
                                      <p:to>
                                        <p:strVal val="visible"/>
                                      </p:to>
                                    </p:set>
                                    <p:animEffect transition="in" filter="slide(fromBottom)">
                                      <p:cBhvr>
                                        <p:cTn id="40" dur="500">
                                          <p:stCondLst>
                                            <p:cond delay="0"/>
                                          </p:stCondLst>
                                        </p:cTn>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D5D311C-4426-4C61-97C2-4E7BDBDF8E51}" type="slidenum">
              <a:rPr lang="ar-SA" b="0"/>
              <a:pPr eaLnBrk="1" hangingPunct="1"/>
              <a:t>43</a:t>
            </a:fld>
            <a:endParaRPr lang="en-US" b="0"/>
          </a:p>
        </p:txBody>
      </p:sp>
      <p:sp>
        <p:nvSpPr>
          <p:cNvPr id="41987" name="Rectangle 2"/>
          <p:cNvSpPr>
            <a:spLocks noGrp="1" noChangeArrowheads="1"/>
          </p:cNvSpPr>
          <p:nvPr>
            <p:ph type="title"/>
          </p:nvPr>
        </p:nvSpPr>
        <p:spPr/>
        <p:txBody>
          <a:bodyPr/>
          <a:lstStyle/>
          <a:p>
            <a:pPr eaLnBrk="1" hangingPunct="1"/>
            <a:r>
              <a:rPr lang="fa-IR" altLang="zh-CN" b="1" smtClean="0"/>
              <a:t>بازار</a:t>
            </a:r>
            <a:endParaRPr lang="en-US" b="1" smtClean="0"/>
          </a:p>
        </p:txBody>
      </p:sp>
      <p:sp>
        <p:nvSpPr>
          <p:cNvPr id="38915" name="Rectangle 3"/>
          <p:cNvSpPr>
            <a:spLocks noGrp="1" noChangeArrowheads="1"/>
          </p:cNvSpPr>
          <p:nvPr>
            <p:ph type="body" idx="1"/>
          </p:nvPr>
        </p:nvSpPr>
        <p:spPr/>
        <p:txBody>
          <a:bodyPr/>
          <a:lstStyle/>
          <a:p>
            <a:pPr eaLnBrk="1" hangingPunct="1">
              <a:lnSpc>
                <a:spcPct val="200000"/>
              </a:lnSpc>
              <a:buFontTx/>
              <a:buNone/>
            </a:pPr>
            <a:r>
              <a:rPr lang="fa-IR" altLang="zh-CN" smtClean="0"/>
              <a:t>واژه بازار در طول سالیان متمادی دارای معانی مختلفی بوده که معانی اولیه آن ،مکان فیزیکی خاصی است که در آن خریداران وفروشندگان برای مبادله کالاها و خدمات دور هم جمع می‌شوند.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8915">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0FB70A3-7925-4984-B348-7DA8798399E7}" type="slidenum">
              <a:rPr lang="ar-SA" b="0"/>
              <a:pPr eaLnBrk="1" hangingPunct="1"/>
              <a:t>44</a:t>
            </a:fld>
            <a:endParaRPr lang="en-US" b="0"/>
          </a:p>
        </p:txBody>
      </p:sp>
      <p:sp>
        <p:nvSpPr>
          <p:cNvPr id="39938" name="Rectangle 2"/>
          <p:cNvSpPr>
            <a:spLocks noGrp="1" noChangeArrowheads="1"/>
          </p:cNvSpPr>
          <p:nvPr>
            <p:ph type="title"/>
          </p:nvPr>
        </p:nvSpPr>
        <p:spPr/>
        <p:txBody>
          <a:bodyPr/>
          <a:lstStyle/>
          <a:p>
            <a:pPr eaLnBrk="1" hangingPunct="1"/>
            <a:r>
              <a:rPr lang="fa-IR" altLang="zh-CN" sz="2800" smtClean="0"/>
              <a:t>بازارها از سه دیدگاه طبقه بندی می شوند</a:t>
            </a:r>
            <a:endParaRPr lang="en-US" sz="2800" smtClean="0"/>
          </a:p>
        </p:txBody>
      </p:sp>
      <p:sp>
        <p:nvSpPr>
          <p:cNvPr id="39939" name="Rectangle 3"/>
          <p:cNvSpPr>
            <a:spLocks noGrp="1" noChangeArrowheads="1"/>
          </p:cNvSpPr>
          <p:nvPr>
            <p:ph type="body" idx="1"/>
          </p:nvPr>
        </p:nvSpPr>
        <p:spPr/>
        <p:txBody>
          <a:bodyPr/>
          <a:lstStyle/>
          <a:p>
            <a:pPr indent="555625" eaLnBrk="1" hangingPunct="1">
              <a:lnSpc>
                <a:spcPct val="200000"/>
              </a:lnSpc>
              <a:buFontTx/>
              <a:buBlip>
                <a:blip r:embed="rId2"/>
              </a:buBlip>
            </a:pPr>
            <a:r>
              <a:rPr lang="fa-IR" altLang="zh-CN" smtClean="0"/>
              <a:t>سازمانی </a:t>
            </a:r>
          </a:p>
          <a:p>
            <a:pPr indent="555625" eaLnBrk="1" hangingPunct="1">
              <a:lnSpc>
                <a:spcPct val="200000"/>
              </a:lnSpc>
              <a:buFontTx/>
              <a:buBlip>
                <a:blip r:embed="rId2"/>
              </a:buBlip>
            </a:pPr>
            <a:r>
              <a:rPr lang="fa-IR" altLang="zh-CN" smtClean="0"/>
              <a:t>اقتصادی </a:t>
            </a:r>
          </a:p>
          <a:p>
            <a:pPr indent="555625" eaLnBrk="1" hangingPunct="1">
              <a:lnSpc>
                <a:spcPct val="200000"/>
              </a:lnSpc>
              <a:buFontTx/>
              <a:buBlip>
                <a:blip r:embed="rId2"/>
              </a:buBlip>
            </a:pPr>
            <a:r>
              <a:rPr lang="fa-IR" altLang="zh-CN" smtClean="0"/>
              <a:t>نوع فعالیت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p:cTn id="13"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99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 calcmode="lin" valueType="num">
                                      <p:cBhvr>
                                        <p:cTn id="19"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99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9939">
                                            <p:txEl>
                                              <p:pRg st="2" end="2"/>
                                            </p:txEl>
                                          </p:spTgt>
                                        </p:tgtEl>
                                        <p:attrNameLst>
                                          <p:attrName>style.visibility</p:attrName>
                                        </p:attrNameLst>
                                      </p:cBhvr>
                                      <p:to>
                                        <p:strVal val="visible"/>
                                      </p:to>
                                    </p:set>
                                    <p:anim calcmode="lin" valueType="num">
                                      <p:cBhvr>
                                        <p:cTn id="25"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993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C2EEB62-432F-4DA9-916D-0F521C9978DB}" type="slidenum">
              <a:rPr lang="ar-SA" b="0"/>
              <a:pPr eaLnBrk="1" hangingPunct="1"/>
              <a:t>45</a:t>
            </a:fld>
            <a:endParaRPr lang="en-US" b="0"/>
          </a:p>
        </p:txBody>
      </p:sp>
      <p:sp>
        <p:nvSpPr>
          <p:cNvPr id="40962" name="Rectangle 2"/>
          <p:cNvSpPr>
            <a:spLocks noGrp="1" noChangeArrowheads="1"/>
          </p:cNvSpPr>
          <p:nvPr>
            <p:ph type="title"/>
          </p:nvPr>
        </p:nvSpPr>
        <p:spPr/>
        <p:txBody>
          <a:bodyPr/>
          <a:lstStyle/>
          <a:p>
            <a:pPr eaLnBrk="1" hangingPunct="1"/>
            <a:r>
              <a:rPr lang="fa-IR" altLang="zh-CN" b="1" smtClean="0"/>
              <a:t>انواع بازارها از نظر فعالیت</a:t>
            </a:r>
            <a:endParaRPr lang="en-US" b="1" smtClean="0"/>
          </a:p>
        </p:txBody>
      </p:sp>
      <p:sp>
        <p:nvSpPr>
          <p:cNvPr id="40963" name="Rectangle 3"/>
          <p:cNvSpPr>
            <a:spLocks noGrp="1" noChangeArrowheads="1"/>
          </p:cNvSpPr>
          <p:nvPr>
            <p:ph type="body" idx="1"/>
          </p:nvPr>
        </p:nvSpPr>
        <p:spPr/>
        <p:txBody>
          <a:bodyPr/>
          <a:lstStyle/>
          <a:p>
            <a:pPr indent="373063" eaLnBrk="1" hangingPunct="1">
              <a:buFontTx/>
              <a:buNone/>
            </a:pPr>
            <a:r>
              <a:rPr lang="fa-IR" altLang="zh-CN" sz="2800" smtClean="0">
                <a:solidFill>
                  <a:srgbClr val="CC3300"/>
                </a:solidFill>
              </a:rPr>
              <a:t>از این دید بازارها به شکل زیر طبقه بندی می گردند:</a:t>
            </a:r>
          </a:p>
          <a:p>
            <a:pPr indent="373063" eaLnBrk="1" hangingPunct="1">
              <a:lnSpc>
                <a:spcPct val="150000"/>
              </a:lnSpc>
              <a:buFontTx/>
              <a:buBlip>
                <a:blip r:embed="rId2"/>
              </a:buBlip>
            </a:pPr>
            <a:r>
              <a:rPr lang="fa-IR" altLang="zh-CN" sz="2800" u="sng" smtClean="0"/>
              <a:t>از نظر کالا و فر آورده ها</a:t>
            </a:r>
            <a:r>
              <a:rPr lang="fa-IR" altLang="zh-CN" sz="2800" smtClean="0"/>
              <a:t> - مثل بازارهای فرش،نفت،پسته،پنبه و...</a:t>
            </a:r>
          </a:p>
          <a:p>
            <a:pPr indent="373063" eaLnBrk="1" hangingPunct="1">
              <a:lnSpc>
                <a:spcPct val="150000"/>
              </a:lnSpc>
              <a:buFontTx/>
              <a:buBlip>
                <a:blip r:embed="rId2"/>
              </a:buBlip>
            </a:pPr>
            <a:r>
              <a:rPr lang="fa-IR" altLang="zh-CN" sz="2800" u="sng" smtClean="0"/>
              <a:t>از نظر کار و خدمات</a:t>
            </a:r>
            <a:r>
              <a:rPr lang="fa-IR" altLang="zh-CN" sz="2800" smtClean="0"/>
              <a:t> - مانند بازارهای کار، بیمه،حمل و نقل و فنی و مهندسی...</a:t>
            </a:r>
          </a:p>
          <a:p>
            <a:pPr indent="373063" eaLnBrk="1" hangingPunct="1">
              <a:lnSpc>
                <a:spcPct val="150000"/>
              </a:lnSpc>
              <a:buFontTx/>
              <a:buBlip>
                <a:blip r:embed="rId2"/>
              </a:buBlip>
            </a:pPr>
            <a:r>
              <a:rPr lang="fa-IR" altLang="zh-CN" sz="2800" u="sng" smtClean="0"/>
              <a:t>از نظر پول و سرمایه</a:t>
            </a:r>
            <a:r>
              <a:rPr lang="fa-IR" altLang="zh-CN" sz="2800" smtClean="0"/>
              <a:t> -  مثل بازارهای بورس اوراق بهادار،سرمایه گذاریهای کوتاه مدت و بلند مدت...</a:t>
            </a:r>
            <a:endParaRPr lang="en-US" sz="28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1000"/>
                                        <p:tgtEl>
                                          <p:spTgt spid="40962"/>
                                        </p:tgtEl>
                                      </p:cBhvr>
                                    </p:animEffect>
                                    <p:anim calcmode="lin" valueType="num">
                                      <p:cBhvr>
                                        <p:cTn id="8" dur="1000" fill="hold"/>
                                        <p:tgtEl>
                                          <p:spTgt spid="40962"/>
                                        </p:tgtEl>
                                        <p:attrNameLst>
                                          <p:attrName>ppt_x</p:attrName>
                                        </p:attrNameLst>
                                      </p:cBhvr>
                                      <p:tavLst>
                                        <p:tav tm="0">
                                          <p:val>
                                            <p:strVal val="#ppt_x"/>
                                          </p:val>
                                        </p:tav>
                                        <p:tav tm="100000">
                                          <p:val>
                                            <p:strVal val="#ppt_x"/>
                                          </p:val>
                                        </p:tav>
                                      </p:tavLst>
                                    </p:anim>
                                    <p:anim calcmode="lin" valueType="num">
                                      <p:cBhvr>
                                        <p:cTn id="9" dur="898" decel="100000" fill="hold"/>
                                        <p:tgtEl>
                                          <p:spTgt spid="4096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096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animEffect transition="in" filter="fade">
                                      <p:cBhvr>
                                        <p:cTn id="15" dur="1000"/>
                                        <p:tgtEl>
                                          <p:spTgt spid="40963">
                                            <p:txEl>
                                              <p:pRg st="0" end="0"/>
                                            </p:txEl>
                                          </p:spTgt>
                                        </p:tgtEl>
                                      </p:cBhvr>
                                    </p:animEffect>
                                    <p:anim calcmode="lin" valueType="num">
                                      <p:cBhvr>
                                        <p:cTn id="16"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096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09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63">
                                            <p:txEl>
                                              <p:pRg st="1" end="1"/>
                                            </p:txEl>
                                          </p:spTgt>
                                        </p:tgtEl>
                                        <p:attrNameLst>
                                          <p:attrName>style.visibility</p:attrName>
                                        </p:attrNameLst>
                                      </p:cBhvr>
                                      <p:to>
                                        <p:strVal val="visible"/>
                                      </p:to>
                                    </p:set>
                                    <p:animEffect transition="in" filter="fade">
                                      <p:cBhvr>
                                        <p:cTn id="23" dur="1000"/>
                                        <p:tgtEl>
                                          <p:spTgt spid="40963">
                                            <p:txEl>
                                              <p:pRg st="1" end="1"/>
                                            </p:txEl>
                                          </p:spTgt>
                                        </p:tgtEl>
                                      </p:cBhvr>
                                    </p:animEffect>
                                    <p:anim calcmode="lin" valueType="num">
                                      <p:cBhvr>
                                        <p:cTn id="24"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096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096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63">
                                            <p:txEl>
                                              <p:pRg st="2" end="2"/>
                                            </p:txEl>
                                          </p:spTgt>
                                        </p:tgtEl>
                                        <p:attrNameLst>
                                          <p:attrName>style.visibility</p:attrName>
                                        </p:attrNameLst>
                                      </p:cBhvr>
                                      <p:to>
                                        <p:strVal val="visible"/>
                                      </p:to>
                                    </p:set>
                                    <p:animEffect transition="in" filter="fade">
                                      <p:cBhvr>
                                        <p:cTn id="31" dur="1000"/>
                                        <p:tgtEl>
                                          <p:spTgt spid="40963">
                                            <p:txEl>
                                              <p:pRg st="2" end="2"/>
                                            </p:txEl>
                                          </p:spTgt>
                                        </p:tgtEl>
                                      </p:cBhvr>
                                    </p:animEffect>
                                    <p:anim calcmode="lin" valueType="num">
                                      <p:cBhvr>
                                        <p:cTn id="32"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096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09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0963">
                                            <p:txEl>
                                              <p:pRg st="3" end="3"/>
                                            </p:txEl>
                                          </p:spTgt>
                                        </p:tgtEl>
                                        <p:attrNameLst>
                                          <p:attrName>style.visibility</p:attrName>
                                        </p:attrNameLst>
                                      </p:cBhvr>
                                      <p:to>
                                        <p:strVal val="visible"/>
                                      </p:to>
                                    </p:set>
                                    <p:animEffect transition="in" filter="fade">
                                      <p:cBhvr>
                                        <p:cTn id="39" dur="1000"/>
                                        <p:tgtEl>
                                          <p:spTgt spid="40963">
                                            <p:txEl>
                                              <p:pRg st="3" end="3"/>
                                            </p:txEl>
                                          </p:spTgt>
                                        </p:tgtEl>
                                      </p:cBhvr>
                                    </p:animEffect>
                                    <p:anim calcmode="lin" valueType="num">
                                      <p:cBhvr>
                                        <p:cTn id="40"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096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096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79EAF1C-3AF8-428E-B5D3-D4FFF56FBFFB}" type="slidenum">
              <a:rPr lang="ar-SA" b="0"/>
              <a:pPr eaLnBrk="1" hangingPunct="1"/>
              <a:t>46</a:t>
            </a:fld>
            <a:endParaRPr lang="en-US" b="0"/>
          </a:p>
        </p:txBody>
      </p:sp>
      <p:sp>
        <p:nvSpPr>
          <p:cNvPr id="41986" name="Rectangle 2"/>
          <p:cNvSpPr>
            <a:spLocks noGrp="1" noChangeArrowheads="1"/>
          </p:cNvSpPr>
          <p:nvPr>
            <p:ph type="title"/>
          </p:nvPr>
        </p:nvSpPr>
        <p:spPr/>
        <p:txBody>
          <a:bodyPr/>
          <a:lstStyle/>
          <a:p>
            <a:pPr eaLnBrk="1" hangingPunct="1"/>
            <a:r>
              <a:rPr lang="fa-IR" altLang="zh-CN" b="1" smtClean="0"/>
              <a:t>انواع بازارهای سازمانی</a:t>
            </a:r>
            <a:endParaRPr lang="en-US" smtClean="0"/>
          </a:p>
        </p:txBody>
      </p:sp>
      <p:sp>
        <p:nvSpPr>
          <p:cNvPr id="41987" name="Rectangle 3"/>
          <p:cNvSpPr>
            <a:spLocks noGrp="1" noChangeArrowheads="1"/>
          </p:cNvSpPr>
          <p:nvPr>
            <p:ph type="body" idx="1"/>
          </p:nvPr>
        </p:nvSpPr>
        <p:spPr/>
        <p:txBody>
          <a:bodyPr/>
          <a:lstStyle/>
          <a:p>
            <a:pPr indent="555625" eaLnBrk="1" hangingPunct="1">
              <a:lnSpc>
                <a:spcPct val="200000"/>
              </a:lnSpc>
              <a:buFontTx/>
              <a:buBlip>
                <a:blip r:embed="rId2"/>
              </a:buBlip>
            </a:pPr>
            <a:r>
              <a:rPr lang="fa-IR" altLang="zh-CN" smtClean="0"/>
              <a:t>بازار صنعتی</a:t>
            </a:r>
          </a:p>
          <a:p>
            <a:pPr indent="555625" eaLnBrk="1" hangingPunct="1">
              <a:lnSpc>
                <a:spcPct val="200000"/>
              </a:lnSpc>
              <a:buFontTx/>
              <a:buBlip>
                <a:blip r:embed="rId2"/>
              </a:buBlip>
            </a:pPr>
            <a:r>
              <a:rPr lang="fa-IR" altLang="zh-CN" smtClean="0"/>
              <a:t>بازار دولتی</a:t>
            </a:r>
          </a:p>
          <a:p>
            <a:pPr indent="555625" eaLnBrk="1" hangingPunct="1">
              <a:lnSpc>
                <a:spcPct val="200000"/>
              </a:lnSpc>
              <a:buFontTx/>
              <a:buBlip>
                <a:blip r:embed="rId2"/>
              </a:buBlip>
            </a:pPr>
            <a:r>
              <a:rPr lang="fa-IR" altLang="zh-CN" smtClean="0"/>
              <a:t>بازار واسطه</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dissolve">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dissolve">
                                      <p:cBhvr>
                                        <p:cTn id="17" dur="500"/>
                                        <p:tgtEl>
                                          <p:spTgt spid="41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dissolve">
                                      <p:cBhvr>
                                        <p:cTn id="22"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3A50A20-655A-4793-9E50-8F06D108930D}" type="slidenum">
              <a:rPr lang="ar-SA" b="0"/>
              <a:pPr eaLnBrk="1" hangingPunct="1"/>
              <a:t>47</a:t>
            </a:fld>
            <a:endParaRPr lang="en-US" b="0"/>
          </a:p>
        </p:txBody>
      </p:sp>
      <p:sp>
        <p:nvSpPr>
          <p:cNvPr id="46083" name="Rectangle 2"/>
          <p:cNvSpPr>
            <a:spLocks noGrp="1" noChangeArrowheads="1"/>
          </p:cNvSpPr>
          <p:nvPr>
            <p:ph type="title"/>
          </p:nvPr>
        </p:nvSpPr>
        <p:spPr/>
        <p:txBody>
          <a:bodyPr/>
          <a:lstStyle/>
          <a:p>
            <a:pPr eaLnBrk="1" hangingPunct="1"/>
            <a:r>
              <a:rPr lang="fa-IR" altLang="zh-CN" b="1" smtClean="0"/>
              <a:t>بازار صنعتی</a:t>
            </a:r>
            <a:endParaRPr lang="en-US" smtClean="0"/>
          </a:p>
        </p:txBody>
      </p:sp>
      <p:sp>
        <p:nvSpPr>
          <p:cNvPr id="43011" name="Rectangle 3"/>
          <p:cNvSpPr>
            <a:spLocks noGrp="1" noChangeArrowheads="1"/>
          </p:cNvSpPr>
          <p:nvPr>
            <p:ph type="body" idx="1"/>
          </p:nvPr>
        </p:nvSpPr>
        <p:spPr/>
        <p:txBody>
          <a:bodyPr/>
          <a:lstStyle/>
          <a:p>
            <a:pPr eaLnBrk="1" hangingPunct="1">
              <a:lnSpc>
                <a:spcPct val="130000"/>
              </a:lnSpc>
              <a:buFontTx/>
              <a:buNone/>
            </a:pPr>
            <a:r>
              <a:rPr lang="fa-IR" altLang="zh-CN" smtClean="0"/>
              <a:t>این بازار، بازار بسیار بزرگی است که در بعضی از کشورها احتمال دارد در بر گیرنده هزاران و حتی میلیونها شرکت و مؤسسه باشدو حجم دادوستد کالاها و خدمات در ان بازار سالانه بالغ بر چنین میلیارد دلار در کشورهای صنعتی می باشد. بنابراین ، بازار کالای صنعتی ، بزرگترین و متنوع ترین بازار سازمانی به شمار می رود.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
                                        <p:tgtEl>
                                          <p:spTgt spid="43011">
                                            <p:txEl>
                                              <p:pRg st="0" end="0"/>
                                            </p:txEl>
                                          </p:spTgt>
                                        </p:tgtEl>
                                      </p:cBhvr>
                                    </p:animEffect>
                                    <p:anim calcmode="lin" valueType="num">
                                      <p:cBhvr>
                                        <p:cTn id="8" dur="4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301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30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30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2467582-EE36-4F3E-A702-E3975549443D}" type="slidenum">
              <a:rPr lang="ar-SA" b="0"/>
              <a:pPr eaLnBrk="1" hangingPunct="1"/>
              <a:t>48</a:t>
            </a:fld>
            <a:endParaRPr lang="en-US" b="0"/>
          </a:p>
        </p:txBody>
      </p:sp>
      <p:sp>
        <p:nvSpPr>
          <p:cNvPr id="47107" name="Rectangle 2"/>
          <p:cNvSpPr>
            <a:spLocks noGrp="1" noChangeArrowheads="1"/>
          </p:cNvSpPr>
          <p:nvPr>
            <p:ph type="title"/>
          </p:nvPr>
        </p:nvSpPr>
        <p:spPr/>
        <p:txBody>
          <a:bodyPr/>
          <a:lstStyle/>
          <a:p>
            <a:pPr eaLnBrk="1" hangingPunct="1"/>
            <a:r>
              <a:rPr lang="fa-IR" altLang="zh-CN" b="1" smtClean="0"/>
              <a:t>بازار دولتی</a:t>
            </a:r>
            <a:endParaRPr lang="en-US" smtClean="0"/>
          </a:p>
        </p:txBody>
      </p:sp>
      <p:sp>
        <p:nvSpPr>
          <p:cNvPr id="44035" name="Rectangle 3"/>
          <p:cNvSpPr>
            <a:spLocks noGrp="1" noChangeArrowheads="1"/>
          </p:cNvSpPr>
          <p:nvPr>
            <p:ph type="body" idx="1"/>
          </p:nvPr>
        </p:nvSpPr>
        <p:spPr/>
        <p:txBody>
          <a:bodyPr/>
          <a:lstStyle/>
          <a:p>
            <a:pPr eaLnBrk="1" hangingPunct="1">
              <a:lnSpc>
                <a:spcPct val="150000"/>
              </a:lnSpc>
              <a:buFontTx/>
              <a:buNone/>
            </a:pPr>
            <a:r>
              <a:rPr lang="fa-IR" altLang="zh-CN" smtClean="0"/>
              <a:t>این بازار نیز بازار بزرگی بوده که در آن کالاها و خدماتی خریداری می شوند که عمدتاً دارای مصارف دفاعی،آموزشی،رفاه عمومی و سایر نیازهای جامعه می باشند. خریدهای دولتی بسیار تخصصی،روشن و صریح بوده و تحت نظارت مجالس قانونگذاری و هیئتهای نظارت بر بودجه صورت می گیرند.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4B3A492-50CE-47F2-BE23-7729A9A90E3A}" type="slidenum">
              <a:rPr lang="ar-SA" b="0"/>
              <a:pPr eaLnBrk="1" hangingPunct="1"/>
              <a:t>49</a:t>
            </a:fld>
            <a:endParaRPr lang="en-US" b="0"/>
          </a:p>
        </p:txBody>
      </p:sp>
      <p:sp>
        <p:nvSpPr>
          <p:cNvPr id="48131" name="Rectangle 2"/>
          <p:cNvSpPr>
            <a:spLocks noGrp="1" noChangeArrowheads="1"/>
          </p:cNvSpPr>
          <p:nvPr>
            <p:ph type="title"/>
          </p:nvPr>
        </p:nvSpPr>
        <p:spPr/>
        <p:txBody>
          <a:bodyPr/>
          <a:lstStyle/>
          <a:p>
            <a:pPr eaLnBrk="1" hangingPunct="1"/>
            <a:r>
              <a:rPr lang="fa-IR" altLang="zh-CN" b="1" smtClean="0"/>
              <a:t>بازار واسطه</a:t>
            </a:r>
            <a:endParaRPr lang="en-US" smtClean="0"/>
          </a:p>
        </p:txBody>
      </p:sp>
      <p:sp>
        <p:nvSpPr>
          <p:cNvPr id="45059" name="Rectangle 3"/>
          <p:cNvSpPr>
            <a:spLocks noGrp="1" noChangeArrowheads="1"/>
          </p:cNvSpPr>
          <p:nvPr>
            <p:ph type="body" idx="1"/>
          </p:nvPr>
        </p:nvSpPr>
        <p:spPr/>
        <p:txBody>
          <a:bodyPr/>
          <a:lstStyle/>
          <a:p>
            <a:pPr eaLnBrk="1" hangingPunct="1">
              <a:lnSpc>
                <a:spcPct val="200000"/>
              </a:lnSpc>
              <a:buFontTx/>
              <a:buNone/>
            </a:pPr>
            <a:r>
              <a:rPr lang="fa-IR" altLang="zh-CN" smtClean="0"/>
              <a:t>این بازار از افراد و سازمانهایی تشکیل می شود که کالاهای تولید شده توسط دیگران را به منظور فروش مجدد خریداری می کنند یا پس از خرید آنها را به دیگران اجاره می دهند.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D034F16-6442-49D5-A83F-3224DF265F48}" type="slidenum">
              <a:rPr lang="ar-SA" b="0"/>
              <a:pPr eaLnBrk="1" hangingPunct="1"/>
              <a:t>5</a:t>
            </a:fld>
            <a:endParaRPr lang="en-US" b="0"/>
          </a:p>
        </p:txBody>
      </p:sp>
      <p:sp>
        <p:nvSpPr>
          <p:cNvPr id="247810" name="Rectangle 2"/>
          <p:cNvSpPr>
            <a:spLocks noGrp="1" noChangeArrowheads="1"/>
          </p:cNvSpPr>
          <p:nvPr>
            <p:ph type="title"/>
          </p:nvPr>
        </p:nvSpPr>
        <p:spPr/>
        <p:txBody>
          <a:bodyPr/>
          <a:lstStyle/>
          <a:p>
            <a:pPr eaLnBrk="1" hangingPunct="1"/>
            <a:r>
              <a:rPr lang="fa-IR" smtClean="0"/>
              <a:t>فهرست</a:t>
            </a:r>
            <a:endParaRPr lang="en-US" smtClean="0"/>
          </a:p>
        </p:txBody>
      </p:sp>
      <p:graphicFrame>
        <p:nvGraphicFramePr>
          <p:cNvPr id="247968" name="Group 160"/>
          <p:cNvGraphicFramePr>
            <a:graphicFrameLocks noGrp="1"/>
          </p:cNvGraphicFramePr>
          <p:nvPr>
            <p:ph idx="1"/>
          </p:nvPr>
        </p:nvGraphicFramePr>
        <p:xfrm>
          <a:off x="323850" y="1916113"/>
          <a:ext cx="8353425" cy="4023206"/>
        </p:xfrm>
        <a:graphic>
          <a:graphicData uri="http://schemas.openxmlformats.org/drawingml/2006/table">
            <a:tbl>
              <a:tblPr/>
              <a:tblGrid>
                <a:gridCol w="6575425"/>
                <a:gridCol w="1778000"/>
              </a:tblGrid>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2" action="ppaction://hlinksldjump"/>
                        </a:rPr>
                        <a:t>مفاهیم مدیریت بازار</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اول</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3" action="ppaction://hlinksldjump"/>
                        </a:rPr>
                        <a:t>انواع بازارو محیط بازاریابی</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دوم</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4" action="ppaction://hlinksldjump"/>
                        </a:rPr>
                        <a:t>تقسیم بازار و تعیین بازار هدف</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سوم</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5" action="ppaction://hlinksldjump"/>
                        </a:rPr>
                        <a:t>نیازها و رفتار خریداران</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چهارم</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6" action="ppaction://hlinksldjump"/>
                        </a:rPr>
                        <a:t>اندازه گیری کمی بازار و پیش بینی فروش</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پنجم</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7" action="ppaction://hlinksldjump"/>
                        </a:rPr>
                        <a:t>اهداف بازرگانی و سازمان بازاریابی</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ششم</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8" action="ppaction://hlinksldjump"/>
                        </a:rPr>
                        <a:t>برنامه ریزی بازاریابی عمومی و بازاریابی بیمه مخصوص</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هفتم</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9" action="ppaction://hlinksldjump"/>
                        </a:rPr>
                        <a:t>نحوه تصمیم گیری در زمینه بازاریابی</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هشتم</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10" action="ppaction://hlinksldjump"/>
                        </a:rPr>
                        <a:t>تحقیقات بازاریابی</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نهم</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11" action="ppaction://hlinksldjump"/>
                        </a:rPr>
                        <a:t>سیستم بازاریابی و انواع مدلهای بازاریابی</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دهم</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365125" marR="0" lvl="0" indent="0" algn="ctr" defTabSz="914400" rtl="1" eaLnBrk="1" fontAlgn="base" latinLnBrk="0" hangingPunct="1">
                        <a:lnSpc>
                          <a:spcPct val="100000"/>
                        </a:lnSpc>
                        <a:spcBef>
                          <a:spcPct val="20000"/>
                        </a:spcBef>
                        <a:spcAft>
                          <a:spcPct val="0"/>
                        </a:spcAft>
                        <a:buClrTx/>
                        <a:buSzTx/>
                        <a:buFontTx/>
                        <a:buNone/>
                        <a:tabLst/>
                      </a:pPr>
                      <a:r>
                        <a:rPr kumimoji="0" lang="fa-IR" altLang="zh-CN" sz="1800" b="1" i="0" u="none" strike="noStrike" cap="none" normalizeH="0" baseline="0" smtClean="0">
                          <a:ln>
                            <a:noFill/>
                          </a:ln>
                          <a:solidFill>
                            <a:srgbClr val="000066"/>
                          </a:solidFill>
                          <a:effectLst/>
                          <a:latin typeface="Arial" pitchFamily="34" charset="0"/>
                          <a:cs typeface="B Badr" pitchFamily="2" charset="-78"/>
                          <a:hlinkClick r:id="rId12" action="ppaction://hlinksldjump"/>
                        </a:rPr>
                        <a:t>چگونگی ایجاد خلاقیت در مدیریت بازاریابی</a:t>
                      </a:r>
                      <a:endParaRPr kumimoji="0" lang="en-US" sz="1800" b="1" i="0" u="none" strike="noStrike" cap="none" normalizeH="0" baseline="0" smtClean="0">
                        <a:ln>
                          <a:noFill/>
                        </a:ln>
                        <a:solidFill>
                          <a:srgbClr val="000066"/>
                        </a:solidFill>
                        <a:effectLst/>
                        <a:latin typeface="Arial" pitchFamily="34" charset="0"/>
                        <a:cs typeface="B Badr" pitchFamily="2" charset="-78"/>
                      </a:endParaRPr>
                    </a:p>
                  </a:txBody>
                  <a:tcPr marT="45713" marB="45713" anchor="ctr" anchorCtr="1"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365125"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66"/>
                          </a:solidFill>
                          <a:effectLst/>
                          <a:latin typeface="Arial" pitchFamily="34" charset="0"/>
                          <a:cs typeface="Titr" pitchFamily="2" charset="-78"/>
                        </a:rPr>
                        <a:t>فصل يازدهم</a:t>
                      </a:r>
                      <a:endParaRPr kumimoji="0" lang="en-US" sz="1600" b="0" i="0" u="none" strike="noStrike" cap="none" normalizeH="0" baseline="0" smtClean="0">
                        <a:ln>
                          <a:noFill/>
                        </a:ln>
                        <a:solidFill>
                          <a:srgbClr val="000066"/>
                        </a:solidFill>
                        <a:effectLst/>
                        <a:latin typeface="Arial" pitchFamily="34" charset="0"/>
                        <a:cs typeface="Titr" pitchFamily="2" charset="-78"/>
                      </a:endParaRPr>
                    </a:p>
                  </a:txBody>
                  <a:tcPr marT="45713" marB="45713" anchor="ctr" anchorCtr="1"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box(in)">
                                      <p:cBhvr>
                                        <p:cTn id="7" dur="500"/>
                                        <p:tgtEl>
                                          <p:spTgt spid="24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E0A434D-9239-4042-B961-7C824CBB5B2F}" type="slidenum">
              <a:rPr lang="ar-SA" b="0"/>
              <a:pPr eaLnBrk="1" hangingPunct="1"/>
              <a:t>50</a:t>
            </a:fld>
            <a:endParaRPr lang="en-US" b="0"/>
          </a:p>
        </p:txBody>
      </p:sp>
      <p:sp>
        <p:nvSpPr>
          <p:cNvPr id="46082" name="Rectangle 2"/>
          <p:cNvSpPr>
            <a:spLocks noGrp="1" noChangeArrowheads="1"/>
          </p:cNvSpPr>
          <p:nvPr>
            <p:ph type="title"/>
          </p:nvPr>
        </p:nvSpPr>
        <p:spPr/>
        <p:txBody>
          <a:bodyPr/>
          <a:lstStyle/>
          <a:p>
            <a:pPr eaLnBrk="1" hangingPunct="1"/>
            <a:r>
              <a:rPr lang="fa-IR" altLang="zh-CN" b="1" smtClean="0"/>
              <a:t>انواع بازار اقتصادي</a:t>
            </a:r>
            <a:endParaRPr lang="en-US" smtClean="0"/>
          </a:p>
        </p:txBody>
      </p:sp>
      <p:sp>
        <p:nvSpPr>
          <p:cNvPr id="46083" name="Rectangle 3"/>
          <p:cNvSpPr>
            <a:spLocks noGrp="1" noChangeArrowheads="1"/>
          </p:cNvSpPr>
          <p:nvPr>
            <p:ph type="body" idx="1"/>
          </p:nvPr>
        </p:nvSpPr>
        <p:spPr/>
        <p:txBody>
          <a:bodyPr/>
          <a:lstStyle/>
          <a:p>
            <a:pPr indent="465138" eaLnBrk="1" hangingPunct="1">
              <a:lnSpc>
                <a:spcPct val="300000"/>
              </a:lnSpc>
              <a:buFontTx/>
              <a:buBlip>
                <a:blip r:embed="rId2"/>
              </a:buBlip>
            </a:pPr>
            <a:r>
              <a:rPr lang="fa-IR" altLang="zh-CN" smtClean="0"/>
              <a:t>بازار رقابت کامل</a:t>
            </a:r>
          </a:p>
          <a:p>
            <a:pPr indent="465138" eaLnBrk="1" hangingPunct="1">
              <a:lnSpc>
                <a:spcPct val="300000"/>
              </a:lnSpc>
              <a:buFontTx/>
              <a:buBlip>
                <a:blip r:embed="rId2"/>
              </a:buBlip>
            </a:pPr>
            <a:r>
              <a:rPr lang="fa-IR" altLang="zh-CN" smtClean="0"/>
              <a:t>بازار انحصار کامل</a:t>
            </a:r>
            <a:endParaRPr lang="en-US"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strVal val="#ppt_w+.3"/>
                                          </p:val>
                                        </p:tav>
                                        <p:tav tm="100000">
                                          <p:val>
                                            <p:strVal val="#ppt_w"/>
                                          </p:val>
                                        </p:tav>
                                      </p:tavLst>
                                    </p:anim>
                                    <p:anim calcmode="lin" valueType="num">
                                      <p:cBhvr>
                                        <p:cTn id="8" dur="1000" fill="hold"/>
                                        <p:tgtEl>
                                          <p:spTgt spid="46082"/>
                                        </p:tgtEl>
                                        <p:attrNameLst>
                                          <p:attrName>ppt_h</p:attrName>
                                        </p:attrNameLst>
                                      </p:cBhvr>
                                      <p:tavLst>
                                        <p:tav tm="0">
                                          <p:val>
                                            <p:strVal val="#ppt_h"/>
                                          </p:val>
                                        </p:tav>
                                        <p:tav tm="100000">
                                          <p:val>
                                            <p:strVal val="#ppt_h"/>
                                          </p:val>
                                        </p:tav>
                                      </p:tavLst>
                                    </p:anim>
                                    <p:animEffect transition="in" filter="fade">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 calcmode="lin" valueType="num">
                                      <p:cBhvr>
                                        <p:cTn id="14" dur="1000" fill="hold"/>
                                        <p:tgtEl>
                                          <p:spTgt spid="4608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608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60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 calcmode="lin" valueType="num">
                                      <p:cBhvr>
                                        <p:cTn id="21" dur="1000" fill="hold"/>
                                        <p:tgtEl>
                                          <p:spTgt spid="4608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608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F36AB87-4E99-4373-889B-7AD96CAADECB}" type="slidenum">
              <a:rPr lang="ar-SA" b="0"/>
              <a:pPr eaLnBrk="1" hangingPunct="1"/>
              <a:t>51</a:t>
            </a:fld>
            <a:endParaRPr lang="en-US" b="0"/>
          </a:p>
        </p:txBody>
      </p:sp>
      <p:sp>
        <p:nvSpPr>
          <p:cNvPr id="47106" name="Rectangle 2"/>
          <p:cNvSpPr>
            <a:spLocks noGrp="1" noChangeArrowheads="1"/>
          </p:cNvSpPr>
          <p:nvPr>
            <p:ph type="title"/>
          </p:nvPr>
        </p:nvSpPr>
        <p:spPr/>
        <p:txBody>
          <a:bodyPr/>
          <a:lstStyle/>
          <a:p>
            <a:pPr eaLnBrk="1" hangingPunct="1"/>
            <a:r>
              <a:rPr lang="fa-IR" altLang="zh-CN" b="1" smtClean="0"/>
              <a:t>بازار رقابت کامل</a:t>
            </a:r>
            <a:endParaRPr lang="en-US" smtClean="0"/>
          </a:p>
        </p:txBody>
      </p:sp>
      <p:sp>
        <p:nvSpPr>
          <p:cNvPr id="47107" name="Rectangle 3"/>
          <p:cNvSpPr>
            <a:spLocks noGrp="1" noChangeArrowheads="1"/>
          </p:cNvSpPr>
          <p:nvPr>
            <p:ph type="body" idx="1"/>
          </p:nvPr>
        </p:nvSpPr>
        <p:spPr/>
        <p:txBody>
          <a:bodyPr/>
          <a:lstStyle/>
          <a:p>
            <a:pPr indent="292100" eaLnBrk="1" hangingPunct="1">
              <a:lnSpc>
                <a:spcPct val="80000"/>
              </a:lnSpc>
              <a:buFontTx/>
              <a:buNone/>
            </a:pPr>
            <a:r>
              <a:rPr lang="fa-IR" altLang="zh-CN" sz="2400" smtClean="0">
                <a:solidFill>
                  <a:srgbClr val="CC3300"/>
                </a:solidFill>
              </a:rPr>
              <a:t>از مشخصات اصلی این نوع بازار می توان به موارد زیر اشاره نمود؛</a:t>
            </a:r>
          </a:p>
          <a:p>
            <a:pPr indent="292100" eaLnBrk="1" hangingPunct="1">
              <a:lnSpc>
                <a:spcPct val="80000"/>
              </a:lnSpc>
              <a:buFontTx/>
              <a:buNone/>
            </a:pPr>
            <a:endParaRPr lang="fa-IR" altLang="zh-CN" sz="2400" smtClean="0">
              <a:solidFill>
                <a:srgbClr val="CC3300"/>
              </a:solidFill>
            </a:endParaRPr>
          </a:p>
          <a:p>
            <a:pPr indent="292100" eaLnBrk="1" hangingPunct="1">
              <a:lnSpc>
                <a:spcPct val="125000"/>
              </a:lnSpc>
              <a:buFontTx/>
              <a:buBlip>
                <a:blip r:embed="rId2"/>
              </a:buBlip>
            </a:pPr>
            <a:r>
              <a:rPr lang="fa-IR" altLang="zh-CN" sz="1800" smtClean="0"/>
              <a:t>تعداد خریدار و فروشنده بسیار زیاد است ولذا معامله هر یک از آنها نسبت به معاملات کل بازار خیلی نا چیز است.</a:t>
            </a:r>
          </a:p>
          <a:p>
            <a:pPr indent="292100" eaLnBrk="1" hangingPunct="1">
              <a:lnSpc>
                <a:spcPct val="125000"/>
              </a:lnSpc>
              <a:buFontTx/>
              <a:buBlip>
                <a:blip r:embed="rId2"/>
              </a:buBlip>
            </a:pPr>
            <a:r>
              <a:rPr lang="fa-IR" altLang="zh-CN" sz="1800" smtClean="0"/>
              <a:t>خریداران و فروشندگان قیمت پذیرند،یعنی نمی توانندبه تنهایی در تعیین قیمت نقشی داشته باشند. </a:t>
            </a:r>
          </a:p>
          <a:p>
            <a:pPr indent="292100" eaLnBrk="1" hangingPunct="1">
              <a:lnSpc>
                <a:spcPct val="125000"/>
              </a:lnSpc>
              <a:buFontTx/>
              <a:buBlip>
                <a:blip r:embed="rId2"/>
              </a:buBlip>
            </a:pPr>
            <a:r>
              <a:rPr lang="fa-IR" altLang="zh-CN" sz="1800" smtClean="0"/>
              <a:t>ورود و خروج به این بازار آزاد است و هر عرضه کننده یا تقاضا کننده ای به راحتی می تواند وارد بازار شده و یا از آن خارج شود.</a:t>
            </a:r>
          </a:p>
          <a:p>
            <a:pPr indent="292100" eaLnBrk="1" hangingPunct="1">
              <a:lnSpc>
                <a:spcPct val="125000"/>
              </a:lnSpc>
              <a:buFontTx/>
              <a:buBlip>
                <a:blip r:embed="rId2"/>
              </a:buBlip>
            </a:pPr>
            <a:r>
              <a:rPr lang="fa-IR" altLang="zh-CN" sz="1800" smtClean="0"/>
              <a:t>اطلاعات در این بازار به طور وسیع در اختیار همگان قرار دارد و افراد از وضع بازار و قیمتها اطلاعات کافی و لازم را دارند.</a:t>
            </a:r>
          </a:p>
          <a:p>
            <a:pPr indent="292100" eaLnBrk="1" hangingPunct="1">
              <a:lnSpc>
                <a:spcPct val="125000"/>
              </a:lnSpc>
              <a:buFontTx/>
              <a:buBlip>
                <a:blip r:embed="rId2"/>
              </a:buBlip>
            </a:pPr>
            <a:r>
              <a:rPr lang="fa-IR" altLang="zh-CN" sz="1800" smtClean="0"/>
              <a:t>کالاهای عرضه شده در بازار یکسان، متحدالشکل و همگن بوده وهیچ برتری نسبت به هم ندارند.</a:t>
            </a:r>
          </a:p>
          <a:p>
            <a:pPr indent="292100" eaLnBrk="1" hangingPunct="1">
              <a:lnSpc>
                <a:spcPct val="125000"/>
              </a:lnSpc>
              <a:buFontTx/>
              <a:buBlip>
                <a:blip r:embed="rId2"/>
              </a:buBlip>
            </a:pPr>
            <a:r>
              <a:rPr lang="fa-IR" altLang="zh-CN" sz="1800" smtClean="0"/>
              <a:t>با توجه به شرایط فوق هیچ مؤسسه ای در بلند مدت سودی بیش از سود معمول و متعارف در بازار به دست نمی آورد.</a:t>
            </a:r>
            <a:endParaRPr lang="en-US" sz="18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1000"/>
                                        <p:tgtEl>
                                          <p:spTgt spid="47106"/>
                                        </p:tgtEl>
                                      </p:cBhvr>
                                    </p:animEffect>
                                    <p:anim calcmode="lin" valueType="num">
                                      <p:cBhvr>
                                        <p:cTn id="8" dur="1000" fill="hold"/>
                                        <p:tgtEl>
                                          <p:spTgt spid="47106"/>
                                        </p:tgtEl>
                                        <p:attrNameLst>
                                          <p:attrName>ppt_x</p:attrName>
                                        </p:attrNameLst>
                                      </p:cBhvr>
                                      <p:tavLst>
                                        <p:tav tm="0">
                                          <p:val>
                                            <p:strVal val="#ppt_x"/>
                                          </p:val>
                                        </p:tav>
                                        <p:tav tm="100000">
                                          <p:val>
                                            <p:strVal val="#ppt_x"/>
                                          </p:val>
                                        </p:tav>
                                      </p:tavLst>
                                    </p:anim>
                                    <p:anim calcmode="lin" valueType="num">
                                      <p:cBhvr>
                                        <p:cTn id="9" dur="898" decel="100000" fill="hold"/>
                                        <p:tgtEl>
                                          <p:spTgt spid="4710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710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7107">
                                            <p:txEl>
                                              <p:pRg st="0" end="0"/>
                                            </p:txEl>
                                          </p:spTgt>
                                        </p:tgtEl>
                                        <p:attrNameLst>
                                          <p:attrName>style.visibility</p:attrName>
                                        </p:attrNameLst>
                                      </p:cBhvr>
                                      <p:to>
                                        <p:strVal val="visible"/>
                                      </p:to>
                                    </p:set>
                                    <p:animEffect transition="in" filter="fade">
                                      <p:cBhvr>
                                        <p:cTn id="15" dur="1000"/>
                                        <p:tgtEl>
                                          <p:spTgt spid="47107">
                                            <p:txEl>
                                              <p:pRg st="0" end="0"/>
                                            </p:txEl>
                                          </p:spTgt>
                                        </p:tgtEl>
                                      </p:cBhvr>
                                    </p:animEffect>
                                    <p:anim calcmode="lin" valueType="num">
                                      <p:cBhvr>
                                        <p:cTn id="16"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710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71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7107">
                                            <p:txEl>
                                              <p:pRg st="2" end="2"/>
                                            </p:txEl>
                                          </p:spTgt>
                                        </p:tgtEl>
                                        <p:attrNameLst>
                                          <p:attrName>style.visibility</p:attrName>
                                        </p:attrNameLst>
                                      </p:cBhvr>
                                      <p:to>
                                        <p:strVal val="visible"/>
                                      </p:to>
                                    </p:set>
                                    <p:animEffect transition="in" filter="fade">
                                      <p:cBhvr>
                                        <p:cTn id="23" dur="1000"/>
                                        <p:tgtEl>
                                          <p:spTgt spid="47107">
                                            <p:txEl>
                                              <p:pRg st="2" end="2"/>
                                            </p:txEl>
                                          </p:spTgt>
                                        </p:tgtEl>
                                      </p:cBhvr>
                                    </p:animEffect>
                                    <p:anim calcmode="lin" valueType="num">
                                      <p:cBhvr>
                                        <p:cTn id="24"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710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71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7107">
                                            <p:txEl>
                                              <p:pRg st="3" end="3"/>
                                            </p:txEl>
                                          </p:spTgt>
                                        </p:tgtEl>
                                        <p:attrNameLst>
                                          <p:attrName>style.visibility</p:attrName>
                                        </p:attrNameLst>
                                      </p:cBhvr>
                                      <p:to>
                                        <p:strVal val="visible"/>
                                      </p:to>
                                    </p:set>
                                    <p:animEffect transition="in" filter="fade">
                                      <p:cBhvr>
                                        <p:cTn id="31" dur="1000"/>
                                        <p:tgtEl>
                                          <p:spTgt spid="47107">
                                            <p:txEl>
                                              <p:pRg st="3" end="3"/>
                                            </p:txEl>
                                          </p:spTgt>
                                        </p:tgtEl>
                                      </p:cBhvr>
                                    </p:animEffect>
                                    <p:anim calcmode="lin" valueType="num">
                                      <p:cBhvr>
                                        <p:cTn id="32"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710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710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7107">
                                            <p:txEl>
                                              <p:pRg st="4" end="4"/>
                                            </p:txEl>
                                          </p:spTgt>
                                        </p:tgtEl>
                                        <p:attrNameLst>
                                          <p:attrName>style.visibility</p:attrName>
                                        </p:attrNameLst>
                                      </p:cBhvr>
                                      <p:to>
                                        <p:strVal val="visible"/>
                                      </p:to>
                                    </p:set>
                                    <p:animEffect transition="in" filter="fade">
                                      <p:cBhvr>
                                        <p:cTn id="39" dur="1000"/>
                                        <p:tgtEl>
                                          <p:spTgt spid="47107">
                                            <p:txEl>
                                              <p:pRg st="4" end="4"/>
                                            </p:txEl>
                                          </p:spTgt>
                                        </p:tgtEl>
                                      </p:cBhvr>
                                    </p:animEffect>
                                    <p:anim calcmode="lin" valueType="num">
                                      <p:cBhvr>
                                        <p:cTn id="40" dur="10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710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710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7107">
                                            <p:txEl>
                                              <p:pRg st="5" end="5"/>
                                            </p:txEl>
                                          </p:spTgt>
                                        </p:tgtEl>
                                        <p:attrNameLst>
                                          <p:attrName>style.visibility</p:attrName>
                                        </p:attrNameLst>
                                      </p:cBhvr>
                                      <p:to>
                                        <p:strVal val="visible"/>
                                      </p:to>
                                    </p:set>
                                    <p:animEffect transition="in" filter="fade">
                                      <p:cBhvr>
                                        <p:cTn id="47" dur="1000"/>
                                        <p:tgtEl>
                                          <p:spTgt spid="47107">
                                            <p:txEl>
                                              <p:pRg st="5" end="5"/>
                                            </p:txEl>
                                          </p:spTgt>
                                        </p:tgtEl>
                                      </p:cBhvr>
                                    </p:animEffect>
                                    <p:anim calcmode="lin" valueType="num">
                                      <p:cBhvr>
                                        <p:cTn id="48" dur="10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47107">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4710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7107">
                                            <p:txEl>
                                              <p:pRg st="6" end="6"/>
                                            </p:txEl>
                                          </p:spTgt>
                                        </p:tgtEl>
                                        <p:attrNameLst>
                                          <p:attrName>style.visibility</p:attrName>
                                        </p:attrNameLst>
                                      </p:cBhvr>
                                      <p:to>
                                        <p:strVal val="visible"/>
                                      </p:to>
                                    </p:set>
                                    <p:animEffect transition="in" filter="fade">
                                      <p:cBhvr>
                                        <p:cTn id="55" dur="1000"/>
                                        <p:tgtEl>
                                          <p:spTgt spid="47107">
                                            <p:txEl>
                                              <p:pRg st="6" end="6"/>
                                            </p:txEl>
                                          </p:spTgt>
                                        </p:tgtEl>
                                      </p:cBhvr>
                                    </p:animEffect>
                                    <p:anim calcmode="lin" valueType="num">
                                      <p:cBhvr>
                                        <p:cTn id="56" dur="10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47107">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4710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7107">
                                            <p:txEl>
                                              <p:pRg st="7" end="7"/>
                                            </p:txEl>
                                          </p:spTgt>
                                        </p:tgtEl>
                                        <p:attrNameLst>
                                          <p:attrName>style.visibility</p:attrName>
                                        </p:attrNameLst>
                                      </p:cBhvr>
                                      <p:to>
                                        <p:strVal val="visible"/>
                                      </p:to>
                                    </p:set>
                                    <p:animEffect transition="in" filter="fade">
                                      <p:cBhvr>
                                        <p:cTn id="63" dur="1000"/>
                                        <p:tgtEl>
                                          <p:spTgt spid="47107">
                                            <p:txEl>
                                              <p:pRg st="7" end="7"/>
                                            </p:txEl>
                                          </p:spTgt>
                                        </p:tgtEl>
                                      </p:cBhvr>
                                    </p:animEffect>
                                    <p:anim calcmode="lin" valueType="num">
                                      <p:cBhvr>
                                        <p:cTn id="64" dur="10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47107">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4710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0C0F5A7-92FD-4533-8CCF-A2D7D0AC03B1}" type="slidenum">
              <a:rPr lang="ar-SA" b="0"/>
              <a:pPr eaLnBrk="1" hangingPunct="1"/>
              <a:t>52</a:t>
            </a:fld>
            <a:endParaRPr lang="en-US" b="0"/>
          </a:p>
        </p:txBody>
      </p:sp>
      <p:sp>
        <p:nvSpPr>
          <p:cNvPr id="51203" name="Rectangle 2"/>
          <p:cNvSpPr>
            <a:spLocks noGrp="1" noChangeArrowheads="1"/>
          </p:cNvSpPr>
          <p:nvPr>
            <p:ph type="title"/>
          </p:nvPr>
        </p:nvSpPr>
        <p:spPr/>
        <p:txBody>
          <a:bodyPr/>
          <a:lstStyle/>
          <a:p>
            <a:pPr eaLnBrk="1" hangingPunct="1"/>
            <a:r>
              <a:rPr lang="fa-IR" altLang="zh-CN" b="1" smtClean="0"/>
              <a:t>بازارانحصار کامل</a:t>
            </a:r>
            <a:endParaRPr lang="en-US" smtClean="0"/>
          </a:p>
        </p:txBody>
      </p:sp>
      <p:sp>
        <p:nvSpPr>
          <p:cNvPr id="48131" name="Rectangle 3"/>
          <p:cNvSpPr>
            <a:spLocks noGrp="1" noChangeArrowheads="1"/>
          </p:cNvSpPr>
          <p:nvPr>
            <p:ph type="body" idx="1"/>
          </p:nvPr>
        </p:nvSpPr>
        <p:spPr/>
        <p:txBody>
          <a:bodyPr/>
          <a:lstStyle/>
          <a:p>
            <a:pPr eaLnBrk="1" hangingPunct="1">
              <a:lnSpc>
                <a:spcPct val="200000"/>
              </a:lnSpc>
              <a:buFontTx/>
              <a:buNone/>
            </a:pPr>
            <a:r>
              <a:rPr lang="fa-IR" altLang="zh-CN" smtClean="0"/>
              <a:t>بازاری را اصطلاحاًً انحصار کامل می نامند که در آن یک تولید کننده یا فروشنده در بازار وجود دارد و به جهت موقعیت ممتازو انحصاری خود حتی در دراز مدت هم می توانند سودی بیش از اندازه معمول کسب کند.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arn(inHorizontal)">
                                      <p:cBhvr>
                                        <p:cTn id="7"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8979E30-188B-407E-B5F0-A9B555AB8FAD}" type="slidenum">
              <a:rPr lang="ar-SA" b="0"/>
              <a:pPr eaLnBrk="1" hangingPunct="1"/>
              <a:t>53</a:t>
            </a:fld>
            <a:endParaRPr lang="en-US" b="0"/>
          </a:p>
        </p:txBody>
      </p:sp>
      <p:sp>
        <p:nvSpPr>
          <p:cNvPr id="52227" name="Rectangle 2"/>
          <p:cNvSpPr>
            <a:spLocks noGrp="1" noChangeArrowheads="1"/>
          </p:cNvSpPr>
          <p:nvPr>
            <p:ph type="title"/>
          </p:nvPr>
        </p:nvSpPr>
        <p:spPr/>
        <p:txBody>
          <a:bodyPr/>
          <a:lstStyle/>
          <a:p>
            <a:pPr eaLnBrk="1" hangingPunct="1"/>
            <a:r>
              <a:rPr lang="fa-IR" altLang="zh-CN" b="1" smtClean="0"/>
              <a:t>بازار رقابت انحصاری</a:t>
            </a:r>
            <a:endParaRPr lang="en-US" smtClean="0"/>
          </a:p>
        </p:txBody>
      </p:sp>
      <p:sp>
        <p:nvSpPr>
          <p:cNvPr id="49155" name="Rectangle 3"/>
          <p:cNvSpPr>
            <a:spLocks noGrp="1" noChangeArrowheads="1"/>
          </p:cNvSpPr>
          <p:nvPr>
            <p:ph type="body" idx="1"/>
          </p:nvPr>
        </p:nvSpPr>
        <p:spPr/>
        <p:txBody>
          <a:bodyPr/>
          <a:lstStyle/>
          <a:p>
            <a:pPr eaLnBrk="1" hangingPunct="1">
              <a:lnSpc>
                <a:spcPct val="200000"/>
              </a:lnSpc>
              <a:buFontTx/>
              <a:buNone/>
            </a:pPr>
            <a:r>
              <a:rPr lang="fa-IR" altLang="zh-CN" smtClean="0"/>
              <a:t>این بازار صورت غالب بازار های  امروزی است که نه به صورت رقابت کامل هستند و نه بصورت انحصار کامل، یعنی وضعیتی بینابین دارند.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plus(in)">
                                      <p:cBhvr>
                                        <p:cTn id="7"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0F2B83B-9D23-452E-8576-A6520DC33CC2}" type="slidenum">
              <a:rPr lang="ar-SA" b="0"/>
              <a:pPr eaLnBrk="1" hangingPunct="1"/>
              <a:t>54</a:t>
            </a:fld>
            <a:endParaRPr lang="en-US" b="0"/>
          </a:p>
        </p:txBody>
      </p:sp>
      <p:sp>
        <p:nvSpPr>
          <p:cNvPr id="53251" name="Rectangle 2"/>
          <p:cNvSpPr>
            <a:spLocks noGrp="1" noChangeArrowheads="1"/>
          </p:cNvSpPr>
          <p:nvPr>
            <p:ph type="title"/>
          </p:nvPr>
        </p:nvSpPr>
        <p:spPr/>
        <p:txBody>
          <a:bodyPr/>
          <a:lstStyle/>
          <a:p>
            <a:pPr eaLnBrk="1" hangingPunct="1"/>
            <a:r>
              <a:rPr lang="fa-IR" altLang="zh-CN" b="1" smtClean="0"/>
              <a:t>بازار انحصار چند جانبه</a:t>
            </a:r>
            <a:endParaRPr lang="en-US" smtClean="0"/>
          </a:p>
        </p:txBody>
      </p:sp>
      <p:sp>
        <p:nvSpPr>
          <p:cNvPr id="50179" name="Rectangle 3"/>
          <p:cNvSpPr>
            <a:spLocks noGrp="1" noChangeArrowheads="1"/>
          </p:cNvSpPr>
          <p:nvPr>
            <p:ph type="body" idx="1"/>
          </p:nvPr>
        </p:nvSpPr>
        <p:spPr/>
        <p:txBody>
          <a:bodyPr/>
          <a:lstStyle/>
          <a:p>
            <a:pPr algn="ctr" eaLnBrk="1" hangingPunct="1">
              <a:lnSpc>
                <a:spcPct val="200000"/>
              </a:lnSpc>
              <a:buFontTx/>
              <a:buNone/>
            </a:pPr>
            <a:r>
              <a:rPr lang="fa-IR" altLang="zh-CN" smtClean="0"/>
              <a:t>انحصار چند جانبه به وضعیتی اطلاق می شود که دو یا چند فروشنده تقاضای انبوه خریدار را ارضاء می کنند.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slide(fromLeft)">
                                      <p:cBhvr>
                                        <p:cTn id="7" dur="5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2C721C3-CF09-4F8B-AB2D-5B28994BBE45}" type="slidenum">
              <a:rPr lang="ar-SA" b="0"/>
              <a:pPr eaLnBrk="1" hangingPunct="1"/>
              <a:t>55</a:t>
            </a:fld>
            <a:endParaRPr lang="en-US" b="0"/>
          </a:p>
        </p:txBody>
      </p:sp>
      <p:sp>
        <p:nvSpPr>
          <p:cNvPr id="51202" name="Rectangle 2"/>
          <p:cNvSpPr>
            <a:spLocks noGrp="1" noChangeArrowheads="1"/>
          </p:cNvSpPr>
          <p:nvPr>
            <p:ph type="title"/>
          </p:nvPr>
        </p:nvSpPr>
        <p:spPr/>
        <p:txBody>
          <a:bodyPr/>
          <a:lstStyle/>
          <a:p>
            <a:pPr eaLnBrk="1" hangingPunct="1"/>
            <a:r>
              <a:rPr lang="fa-IR" altLang="zh-CN" smtClean="0"/>
              <a:t>انواع بازارها ازدیدگاه کاتلر</a:t>
            </a:r>
            <a:endParaRPr lang="en-US" smtClean="0"/>
          </a:p>
        </p:txBody>
      </p:sp>
      <p:sp>
        <p:nvSpPr>
          <p:cNvPr id="51203" name="Rectangle 3"/>
          <p:cNvSpPr>
            <a:spLocks noGrp="1" noChangeArrowheads="1"/>
          </p:cNvSpPr>
          <p:nvPr>
            <p:ph type="body" idx="1"/>
          </p:nvPr>
        </p:nvSpPr>
        <p:spPr/>
        <p:txBody>
          <a:bodyPr/>
          <a:lstStyle/>
          <a:p>
            <a:pPr indent="465138" eaLnBrk="1" hangingPunct="1">
              <a:lnSpc>
                <a:spcPct val="150000"/>
              </a:lnSpc>
              <a:buFontTx/>
              <a:buBlip>
                <a:blip r:embed="rId2"/>
              </a:buBlip>
            </a:pPr>
            <a:r>
              <a:rPr lang="fa-IR" altLang="zh-CN" smtClean="0"/>
              <a:t>بازار مصرف کننده</a:t>
            </a:r>
          </a:p>
          <a:p>
            <a:pPr indent="465138" eaLnBrk="1" hangingPunct="1">
              <a:lnSpc>
                <a:spcPct val="150000"/>
              </a:lnSpc>
              <a:buFontTx/>
              <a:buBlip>
                <a:blip r:embed="rId2"/>
              </a:buBlip>
            </a:pPr>
            <a:r>
              <a:rPr lang="fa-IR" altLang="zh-CN" smtClean="0"/>
              <a:t>بازارهای صنعتی </a:t>
            </a:r>
          </a:p>
          <a:p>
            <a:pPr indent="465138" eaLnBrk="1" hangingPunct="1">
              <a:lnSpc>
                <a:spcPct val="150000"/>
              </a:lnSpc>
              <a:buFontTx/>
              <a:buBlip>
                <a:blip r:embed="rId2"/>
              </a:buBlip>
            </a:pPr>
            <a:r>
              <a:rPr lang="fa-IR" altLang="zh-CN" smtClean="0"/>
              <a:t>بازارهای واسطه ای</a:t>
            </a:r>
          </a:p>
          <a:p>
            <a:pPr indent="465138" eaLnBrk="1" hangingPunct="1">
              <a:lnSpc>
                <a:spcPct val="150000"/>
              </a:lnSpc>
              <a:buFontTx/>
              <a:buBlip>
                <a:blip r:embed="rId2"/>
              </a:buBlip>
            </a:pPr>
            <a:r>
              <a:rPr lang="fa-IR" altLang="zh-CN" smtClean="0"/>
              <a:t>بازار دولتی</a:t>
            </a:r>
          </a:p>
          <a:p>
            <a:pPr indent="465138" eaLnBrk="1" hangingPunct="1">
              <a:lnSpc>
                <a:spcPct val="150000"/>
              </a:lnSpc>
              <a:buFontTx/>
              <a:buBlip>
                <a:blip r:embed="rId2"/>
              </a:buBlip>
            </a:pPr>
            <a:r>
              <a:rPr lang="fa-IR" altLang="zh-CN" smtClean="0"/>
              <a:t>بازاربین المللی</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20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wipe(left)">
                                      <p:cBhvr>
                                        <p:cTn id="12" dur="500"/>
                                        <p:tgtEl>
                                          <p:spTgt spid="512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wipe(left)">
                                      <p:cBhvr>
                                        <p:cTn id="17" dur="500"/>
                                        <p:tgtEl>
                                          <p:spTgt spid="512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wipe(left)">
                                      <p:cBhvr>
                                        <p:cTn id="22" dur="500"/>
                                        <p:tgtEl>
                                          <p:spTgt spid="512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wipe(left)">
                                      <p:cBhvr>
                                        <p:cTn id="27" dur="500"/>
                                        <p:tgtEl>
                                          <p:spTgt spid="512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03">
                                            <p:txEl>
                                              <p:pRg st="4" end="4"/>
                                            </p:txEl>
                                          </p:spTgt>
                                        </p:tgtEl>
                                        <p:attrNameLst>
                                          <p:attrName>style.visibility</p:attrName>
                                        </p:attrNameLst>
                                      </p:cBhvr>
                                      <p:to>
                                        <p:strVal val="visible"/>
                                      </p:to>
                                    </p:set>
                                    <p:animEffect transition="in" filter="wipe(left)">
                                      <p:cBhvr>
                                        <p:cTn id="32"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3362206-D670-4B35-8F32-E1BFE885F11E}" type="slidenum">
              <a:rPr lang="ar-SA" b="0"/>
              <a:pPr eaLnBrk="1" hangingPunct="1"/>
              <a:t>56</a:t>
            </a:fld>
            <a:endParaRPr lang="en-US" b="0"/>
          </a:p>
        </p:txBody>
      </p:sp>
      <p:sp>
        <p:nvSpPr>
          <p:cNvPr id="55299" name="Rectangle 2"/>
          <p:cNvSpPr>
            <a:spLocks noGrp="1" noChangeArrowheads="1"/>
          </p:cNvSpPr>
          <p:nvPr>
            <p:ph type="title"/>
          </p:nvPr>
        </p:nvSpPr>
        <p:spPr/>
        <p:txBody>
          <a:bodyPr/>
          <a:lstStyle/>
          <a:p>
            <a:pPr eaLnBrk="1" hangingPunct="1"/>
            <a:r>
              <a:rPr lang="fa-IR" altLang="zh-CN" b="1" smtClean="0"/>
              <a:t>بازار مصرف کننده</a:t>
            </a:r>
            <a:endParaRPr lang="en-US" smtClean="0"/>
          </a:p>
        </p:txBody>
      </p:sp>
      <p:sp>
        <p:nvSpPr>
          <p:cNvPr id="52227" name="Rectangle 3"/>
          <p:cNvSpPr>
            <a:spLocks noGrp="1" noChangeArrowheads="1"/>
          </p:cNvSpPr>
          <p:nvPr>
            <p:ph type="body" idx="1"/>
          </p:nvPr>
        </p:nvSpPr>
        <p:spPr/>
        <p:txBody>
          <a:bodyPr/>
          <a:lstStyle/>
          <a:p>
            <a:pPr algn="ctr" eaLnBrk="1" hangingPunct="1">
              <a:lnSpc>
                <a:spcPct val="200000"/>
              </a:lnSpc>
              <a:buFontTx/>
              <a:buNone/>
            </a:pPr>
            <a:r>
              <a:rPr lang="fa-IR" altLang="zh-CN" smtClean="0"/>
              <a:t>شامل افراد و خانواده هائی است که کالاهاو خدمات را برای مصارف شخصی خود خریداری می کنند.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trips(downLeft)">
                                      <p:cBhvr>
                                        <p:cTn id="7" dur="500"/>
                                        <p:tgtEl>
                                          <p:spTgt spid="52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39BA256-0518-4256-A9CB-394D57E92584}" type="slidenum">
              <a:rPr lang="ar-SA" b="0"/>
              <a:pPr eaLnBrk="1" hangingPunct="1"/>
              <a:t>57</a:t>
            </a:fld>
            <a:endParaRPr lang="en-US" b="0"/>
          </a:p>
        </p:txBody>
      </p:sp>
      <p:sp>
        <p:nvSpPr>
          <p:cNvPr id="56323" name="Rectangle 2"/>
          <p:cNvSpPr>
            <a:spLocks noGrp="1" noChangeArrowheads="1"/>
          </p:cNvSpPr>
          <p:nvPr>
            <p:ph type="title"/>
          </p:nvPr>
        </p:nvSpPr>
        <p:spPr/>
        <p:txBody>
          <a:bodyPr/>
          <a:lstStyle/>
          <a:p>
            <a:pPr eaLnBrk="1" hangingPunct="1"/>
            <a:r>
              <a:rPr lang="fa-IR" altLang="zh-CN" b="1" smtClean="0"/>
              <a:t>بازارهای صنعتی</a:t>
            </a:r>
            <a:endParaRPr lang="en-US" smtClean="0"/>
          </a:p>
        </p:txBody>
      </p:sp>
      <p:sp>
        <p:nvSpPr>
          <p:cNvPr id="53251" name="Rectangle 3"/>
          <p:cNvSpPr>
            <a:spLocks noGrp="1" noChangeArrowheads="1"/>
          </p:cNvSpPr>
          <p:nvPr>
            <p:ph type="body" idx="1"/>
          </p:nvPr>
        </p:nvSpPr>
        <p:spPr/>
        <p:txBody>
          <a:bodyPr/>
          <a:lstStyle/>
          <a:p>
            <a:pPr eaLnBrk="1" hangingPunct="1">
              <a:lnSpc>
                <a:spcPct val="200000"/>
              </a:lnSpc>
              <a:buFontTx/>
              <a:buNone/>
            </a:pPr>
            <a:r>
              <a:rPr lang="fa-IR" altLang="zh-CN" smtClean="0"/>
              <a:t>همان طوری که قبلا" نیز اشاره شد، شامل مؤسساتی هستند که کالاها و خدمات را برای بازپروری بیشتر یا استفاده مجدد آنها در تولید کالاها و خدمات دیگر خریداری می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F84E8B2-9F42-41EE-8CE4-464A56497930}" type="slidenum">
              <a:rPr lang="ar-SA" b="0"/>
              <a:pPr eaLnBrk="1" hangingPunct="1"/>
              <a:t>58</a:t>
            </a:fld>
            <a:endParaRPr lang="en-US" b="0"/>
          </a:p>
        </p:txBody>
      </p:sp>
      <p:sp>
        <p:nvSpPr>
          <p:cNvPr id="57347" name="Rectangle 2"/>
          <p:cNvSpPr>
            <a:spLocks noGrp="1" noChangeArrowheads="1"/>
          </p:cNvSpPr>
          <p:nvPr>
            <p:ph type="title"/>
          </p:nvPr>
        </p:nvSpPr>
        <p:spPr/>
        <p:txBody>
          <a:bodyPr/>
          <a:lstStyle/>
          <a:p>
            <a:pPr eaLnBrk="1" hangingPunct="1"/>
            <a:r>
              <a:rPr lang="fa-IR" altLang="zh-CN" b="1" smtClean="0"/>
              <a:t>بازار واسطه ای</a:t>
            </a:r>
            <a:endParaRPr lang="en-US" smtClean="0"/>
          </a:p>
        </p:txBody>
      </p:sp>
      <p:sp>
        <p:nvSpPr>
          <p:cNvPr id="54275" name="Rectangle 3"/>
          <p:cNvSpPr>
            <a:spLocks noGrp="1" noChangeArrowheads="1"/>
          </p:cNvSpPr>
          <p:nvPr>
            <p:ph type="body" idx="1"/>
          </p:nvPr>
        </p:nvSpPr>
        <p:spPr/>
        <p:txBody>
          <a:bodyPr/>
          <a:lstStyle/>
          <a:p>
            <a:pPr eaLnBrk="1" hangingPunct="1">
              <a:lnSpc>
                <a:spcPct val="250000"/>
              </a:lnSpc>
              <a:buFontTx/>
              <a:buNone/>
            </a:pPr>
            <a:r>
              <a:rPr lang="fa-IR" altLang="zh-CN" smtClean="0"/>
              <a:t>در برگیرنده سازمانهائی است که کالاها و خدمات را به منظور فروش مجدد و کسب سود خریداری می کنند.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6731FED-F0AC-4935-BB58-E0357DCC4DFA}" type="slidenum">
              <a:rPr lang="ar-SA" b="0"/>
              <a:pPr eaLnBrk="1" hangingPunct="1"/>
              <a:t>59</a:t>
            </a:fld>
            <a:endParaRPr lang="en-US" b="0"/>
          </a:p>
        </p:txBody>
      </p:sp>
      <p:sp>
        <p:nvSpPr>
          <p:cNvPr id="58371" name="Rectangle 2"/>
          <p:cNvSpPr>
            <a:spLocks noGrp="1" noChangeArrowheads="1"/>
          </p:cNvSpPr>
          <p:nvPr>
            <p:ph type="title"/>
          </p:nvPr>
        </p:nvSpPr>
        <p:spPr/>
        <p:txBody>
          <a:bodyPr/>
          <a:lstStyle/>
          <a:p>
            <a:pPr eaLnBrk="1" hangingPunct="1"/>
            <a:r>
              <a:rPr lang="fa-IR" altLang="zh-CN" b="1" smtClean="0"/>
              <a:t>بازار دولتی</a:t>
            </a:r>
            <a:endParaRPr lang="en-US" smtClean="0"/>
          </a:p>
        </p:txBody>
      </p:sp>
      <p:sp>
        <p:nvSpPr>
          <p:cNvPr id="55299" name="Rectangle 3"/>
          <p:cNvSpPr>
            <a:spLocks noGrp="1" noChangeArrowheads="1"/>
          </p:cNvSpPr>
          <p:nvPr>
            <p:ph type="body" idx="1"/>
          </p:nvPr>
        </p:nvSpPr>
        <p:spPr/>
        <p:txBody>
          <a:bodyPr/>
          <a:lstStyle/>
          <a:p>
            <a:pPr eaLnBrk="1" hangingPunct="1">
              <a:lnSpc>
                <a:spcPct val="250000"/>
              </a:lnSpc>
              <a:buFontTx/>
              <a:buNone/>
            </a:pPr>
            <a:r>
              <a:rPr lang="fa-IR" altLang="zh-CN" smtClean="0"/>
              <a:t>شامل نمایندگیهای دولتی است که به منظور تولید کالاها و خدمات عمومی یا انتقال آنها به افراد نیازمند ، اقدام به خرید می‌نمایند.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1000" fill="hold"/>
                                        <p:tgtEl>
                                          <p:spTgt spid="5529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52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8013831-09A1-4628-8074-513F662A7E80}" type="slidenum">
              <a:rPr lang="ar-SA" b="0"/>
              <a:pPr eaLnBrk="1" hangingPunct="1"/>
              <a:t>6</a:t>
            </a:fld>
            <a:endParaRPr lang="en-US" b="0"/>
          </a:p>
        </p:txBody>
      </p:sp>
      <p:sp>
        <p:nvSpPr>
          <p:cNvPr id="4099" name="Rectangle 2"/>
          <p:cNvSpPr>
            <a:spLocks noGrp="1" noChangeArrowheads="1"/>
          </p:cNvSpPr>
          <p:nvPr>
            <p:ph type="title"/>
          </p:nvPr>
        </p:nvSpPr>
        <p:spPr/>
        <p:txBody>
          <a:bodyPr/>
          <a:lstStyle/>
          <a:p>
            <a:pPr eaLnBrk="1" hangingPunct="1"/>
            <a:r>
              <a:rPr lang="fa-IR" altLang="zh-CN" b="1" smtClean="0"/>
              <a:t>فصل اول</a:t>
            </a:r>
            <a:endParaRPr lang="en-US" b="1" smtClean="0"/>
          </a:p>
        </p:txBody>
      </p:sp>
      <p:sp>
        <p:nvSpPr>
          <p:cNvPr id="2" name="Rectangle 3"/>
          <p:cNvSpPr>
            <a:spLocks noGrp="1" noChangeArrowheads="1"/>
          </p:cNvSpPr>
          <p:nvPr>
            <p:ph type="body" idx="1"/>
          </p:nvPr>
        </p:nvSpPr>
        <p:spPr/>
        <p:txBody>
          <a:bodyPr/>
          <a:lstStyle/>
          <a:p>
            <a:pPr algn="ctr" eaLnBrk="1" hangingPunct="1">
              <a:buFontTx/>
              <a:buNone/>
            </a:pPr>
            <a:endParaRPr lang="fa-IR" altLang="zh-CN" b="1" smtClean="0"/>
          </a:p>
          <a:p>
            <a:pPr algn="ctr" eaLnBrk="1" hangingPunct="1">
              <a:buFontTx/>
              <a:buNone/>
            </a:pPr>
            <a:endParaRPr lang="fa-IR" altLang="zh-CN" b="1" smtClean="0"/>
          </a:p>
          <a:p>
            <a:pPr algn="ctr" eaLnBrk="1" hangingPunct="1">
              <a:buFontTx/>
              <a:buNone/>
            </a:pPr>
            <a:r>
              <a:rPr lang="fa-IR" altLang="zh-CN" sz="4800" b="1" smtClean="0"/>
              <a:t>مفاهیم مدیریت بازار</a:t>
            </a:r>
            <a:endParaRPr lang="en-US" sz="4800" b="1" smtClean="0"/>
          </a:p>
        </p:txBody>
      </p:sp>
      <p:sp>
        <p:nvSpPr>
          <p:cNvPr id="4101" name="AutoShape 4">
            <a:hlinkClick r:id="rId2" action="ppaction://hlinksldjump" highlightClick="1"/>
          </p:cNvPr>
          <p:cNvSpPr>
            <a:spLocks noChangeArrowheads="1"/>
          </p:cNvSpPr>
          <p:nvPr/>
        </p:nvSpPr>
        <p:spPr bwMode="auto">
          <a:xfrm>
            <a:off x="8172450" y="5876925"/>
            <a:ext cx="431800" cy="431800"/>
          </a:xfrm>
          <a:prstGeom prst="actionButtonForwardNex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D823FA8-0A11-4425-9B92-F1478E3F8187}" type="slidenum">
              <a:rPr lang="ar-SA" b="0"/>
              <a:pPr eaLnBrk="1" hangingPunct="1"/>
              <a:t>60</a:t>
            </a:fld>
            <a:endParaRPr lang="en-US" b="0"/>
          </a:p>
        </p:txBody>
      </p:sp>
      <p:sp>
        <p:nvSpPr>
          <p:cNvPr id="59395" name="Rectangle 2"/>
          <p:cNvSpPr>
            <a:spLocks noGrp="1" noChangeArrowheads="1"/>
          </p:cNvSpPr>
          <p:nvPr>
            <p:ph type="title"/>
          </p:nvPr>
        </p:nvSpPr>
        <p:spPr/>
        <p:txBody>
          <a:bodyPr/>
          <a:lstStyle/>
          <a:p>
            <a:pPr eaLnBrk="1" hangingPunct="1"/>
            <a:r>
              <a:rPr lang="fa-IR" altLang="zh-CN" b="1" smtClean="0"/>
              <a:t>بازار بین المللی</a:t>
            </a:r>
            <a:endParaRPr lang="en-US" smtClean="0"/>
          </a:p>
        </p:txBody>
      </p:sp>
      <p:sp>
        <p:nvSpPr>
          <p:cNvPr id="56323" name="Rectangle 3"/>
          <p:cNvSpPr>
            <a:spLocks noGrp="1" noChangeArrowheads="1"/>
          </p:cNvSpPr>
          <p:nvPr>
            <p:ph type="body" idx="1"/>
          </p:nvPr>
        </p:nvSpPr>
        <p:spPr/>
        <p:txBody>
          <a:bodyPr/>
          <a:lstStyle/>
          <a:p>
            <a:pPr algn="ctr" eaLnBrk="1" hangingPunct="1">
              <a:lnSpc>
                <a:spcPct val="200000"/>
              </a:lnSpc>
              <a:buFontTx/>
              <a:buNone/>
            </a:pPr>
            <a:r>
              <a:rPr lang="fa-IR" altLang="zh-CN" smtClean="0"/>
              <a:t>در برگیرنده خریداران خارجی است و از مصرف کنندگان،تولید کنندگان،واسطه های فروش و دولتها تشکیل می شود.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C061CD4-53A2-4B67-A2CF-480F71081104}" type="slidenum">
              <a:rPr lang="ar-SA" b="0"/>
              <a:pPr eaLnBrk="1" hangingPunct="1"/>
              <a:t>61</a:t>
            </a:fld>
            <a:endParaRPr lang="en-US" b="0"/>
          </a:p>
        </p:txBody>
      </p:sp>
      <p:sp>
        <p:nvSpPr>
          <p:cNvPr id="60419" name="Rectangle 2"/>
          <p:cNvSpPr>
            <a:spLocks noGrp="1" noChangeArrowheads="1"/>
          </p:cNvSpPr>
          <p:nvPr>
            <p:ph type="title"/>
          </p:nvPr>
        </p:nvSpPr>
        <p:spPr/>
        <p:txBody>
          <a:bodyPr/>
          <a:lstStyle/>
          <a:p>
            <a:pPr eaLnBrk="1" hangingPunct="1"/>
            <a:r>
              <a:rPr lang="fa-IR" smtClean="0"/>
              <a:t>انواع بازار كالا و خدمات</a:t>
            </a:r>
            <a:endParaRPr lang="en-US" smtClean="0"/>
          </a:p>
        </p:txBody>
      </p:sp>
      <p:sp>
        <p:nvSpPr>
          <p:cNvPr id="60420" name="Rectangle 3"/>
          <p:cNvSpPr>
            <a:spLocks noGrp="1" noChangeArrowheads="1"/>
          </p:cNvSpPr>
          <p:nvPr>
            <p:ph type="body" idx="1"/>
          </p:nvPr>
        </p:nvSpPr>
        <p:spPr/>
        <p:txBody>
          <a:bodyPr/>
          <a:lstStyle/>
          <a:p>
            <a:pPr eaLnBrk="1" hangingPunct="1">
              <a:buFontTx/>
              <a:buNone/>
            </a:pPr>
            <a:endParaRPr lang="fa-IR" smtClean="0"/>
          </a:p>
        </p:txBody>
      </p:sp>
      <p:pic>
        <p:nvPicPr>
          <p:cNvPr id="321540" name="Picture 4" descr="4"/>
          <p:cNvPicPr>
            <a:picLocks noChangeAspect="1" noChangeArrowheads="1"/>
          </p:cNvPicPr>
          <p:nvPr/>
        </p:nvPicPr>
        <p:blipFill>
          <a:blip r:embed="rId2">
            <a:clrChange>
              <a:clrFrom>
                <a:srgbClr val="FFFFFF"/>
              </a:clrFrom>
              <a:clrTo>
                <a:srgbClr val="FFFFFF">
                  <a:alpha val="0"/>
                </a:srgbClr>
              </a:clrTo>
            </a:clrChange>
            <a:lum bright="-100000" contrast="-100000"/>
            <a:extLst>
              <a:ext uri="{28A0092B-C50C-407E-A947-70E740481C1C}">
                <a14:useLocalDpi xmlns:a14="http://schemas.microsoft.com/office/drawing/2010/main" val="0"/>
              </a:ext>
            </a:extLst>
          </a:blip>
          <a:srcRect/>
          <a:stretch>
            <a:fillRect/>
          </a:stretch>
        </p:blipFill>
        <p:spPr bwMode="auto">
          <a:xfrm>
            <a:off x="1116013" y="1916113"/>
            <a:ext cx="67691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21540"/>
                                        </p:tgtEl>
                                        <p:attrNameLst>
                                          <p:attrName>style.visibility</p:attrName>
                                        </p:attrNameLst>
                                      </p:cBhvr>
                                      <p:to>
                                        <p:strVal val="visible"/>
                                      </p:to>
                                    </p:set>
                                    <p:animScale>
                                      <p:cBhvr>
                                        <p:cTn id="7" dur="1000" decel="50000" fill="hold">
                                          <p:stCondLst>
                                            <p:cond delay="0"/>
                                          </p:stCondLst>
                                        </p:cTn>
                                        <p:tgtEl>
                                          <p:spTgt spid="3215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1540"/>
                                        </p:tgtEl>
                                        <p:attrNameLst>
                                          <p:attrName>ppt_x</p:attrName>
                                          <p:attrName>ppt_y</p:attrName>
                                        </p:attrNameLst>
                                      </p:cBhvr>
                                    </p:animMotion>
                                    <p:animEffect transition="in" filter="fade">
                                      <p:cBhvr>
                                        <p:cTn id="9" dur="1000"/>
                                        <p:tgtEl>
                                          <p:spTgt spid="32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F23AD14-D6A4-417D-ABCD-F7FCCBA89430}" type="slidenum">
              <a:rPr lang="ar-SA" b="0"/>
              <a:pPr eaLnBrk="1" hangingPunct="1"/>
              <a:t>62</a:t>
            </a:fld>
            <a:endParaRPr lang="en-US" b="0"/>
          </a:p>
        </p:txBody>
      </p:sp>
      <p:sp>
        <p:nvSpPr>
          <p:cNvPr id="61443" name="Rectangle 2"/>
          <p:cNvSpPr>
            <a:spLocks noGrp="1" noChangeArrowheads="1"/>
          </p:cNvSpPr>
          <p:nvPr>
            <p:ph type="title"/>
          </p:nvPr>
        </p:nvSpPr>
        <p:spPr/>
        <p:txBody>
          <a:bodyPr/>
          <a:lstStyle/>
          <a:p>
            <a:pPr eaLnBrk="1" hangingPunct="1"/>
            <a:r>
              <a:rPr lang="fa-IR" altLang="zh-CN" b="1" smtClean="0"/>
              <a:t>تجزیه و تحلیل محیط</a:t>
            </a:r>
            <a:endParaRPr lang="en-US" b="1" smtClean="0"/>
          </a:p>
        </p:txBody>
      </p:sp>
      <p:sp>
        <p:nvSpPr>
          <p:cNvPr id="57347" name="Rectangle 3"/>
          <p:cNvSpPr>
            <a:spLocks noGrp="1" noChangeArrowheads="1"/>
          </p:cNvSpPr>
          <p:nvPr>
            <p:ph type="body" idx="1"/>
          </p:nvPr>
        </p:nvSpPr>
        <p:spPr/>
        <p:txBody>
          <a:bodyPr/>
          <a:lstStyle/>
          <a:p>
            <a:pPr algn="ctr" eaLnBrk="1" hangingPunct="1">
              <a:lnSpc>
                <a:spcPct val="250000"/>
              </a:lnSpc>
              <a:buFontTx/>
              <a:buNone/>
            </a:pPr>
            <a:r>
              <a:rPr lang="fa-IR" altLang="zh-CN" smtClean="0"/>
              <a:t>تجزیه و تحلیل عبارت است از پیگیری فرصت یا تهدید به منظور پیدا کردن منبع و منشاء آن.</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500" fill="hold"/>
                                        <p:tgtEl>
                                          <p:spTgt spid="573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34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734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9253EFD-B7BB-4A7E-8423-660B2668833B}" type="slidenum">
              <a:rPr lang="ar-SA" b="0"/>
              <a:pPr eaLnBrk="1" hangingPunct="1"/>
              <a:t>63</a:t>
            </a:fld>
            <a:endParaRPr lang="en-US" b="0"/>
          </a:p>
        </p:txBody>
      </p:sp>
      <p:sp>
        <p:nvSpPr>
          <p:cNvPr id="62467" name="Rectangle 2"/>
          <p:cNvSpPr>
            <a:spLocks noGrp="1" noChangeArrowheads="1"/>
          </p:cNvSpPr>
          <p:nvPr>
            <p:ph type="title"/>
          </p:nvPr>
        </p:nvSpPr>
        <p:spPr/>
        <p:txBody>
          <a:bodyPr/>
          <a:lstStyle/>
          <a:p>
            <a:pPr eaLnBrk="1" hangingPunct="1"/>
            <a:r>
              <a:rPr lang="fa-IR" altLang="zh-CN" b="1" smtClean="0"/>
              <a:t>محیط بازاریابی</a:t>
            </a:r>
            <a:endParaRPr lang="en-US" b="1" smtClean="0"/>
          </a:p>
        </p:txBody>
      </p:sp>
      <p:sp>
        <p:nvSpPr>
          <p:cNvPr id="58371" name="Rectangle 3"/>
          <p:cNvSpPr>
            <a:spLocks noGrp="1" noChangeArrowheads="1"/>
          </p:cNvSpPr>
          <p:nvPr>
            <p:ph type="body" idx="1"/>
          </p:nvPr>
        </p:nvSpPr>
        <p:spPr/>
        <p:txBody>
          <a:bodyPr/>
          <a:lstStyle/>
          <a:p>
            <a:pPr eaLnBrk="1" hangingPunct="1">
              <a:lnSpc>
                <a:spcPct val="250000"/>
              </a:lnSpc>
              <a:buFontTx/>
              <a:buNone/>
            </a:pPr>
            <a:r>
              <a:rPr lang="fa-IR" altLang="zh-CN" smtClean="0"/>
              <a:t>محیط بازاریابی به مجموعه شرایطی اطلاق می شود که تصمیمات بازاریابی باید با توجه به آنها اتخاذ گردیده و عملیات بازاریابی نیز با لحاظ نمودن آنها اجرا گردد.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1000" fill="hold"/>
                                        <p:tgtEl>
                                          <p:spTgt spid="5837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37B4AEC-0340-42AD-AE30-7C2321409FCF}" type="slidenum">
              <a:rPr lang="ar-SA" b="0"/>
              <a:pPr eaLnBrk="1" hangingPunct="1"/>
              <a:t>64</a:t>
            </a:fld>
            <a:endParaRPr lang="en-US" b="0"/>
          </a:p>
        </p:txBody>
      </p:sp>
      <p:sp>
        <p:nvSpPr>
          <p:cNvPr id="63491" name="Rectangle 2"/>
          <p:cNvSpPr>
            <a:spLocks noGrp="1" noChangeArrowheads="1"/>
          </p:cNvSpPr>
          <p:nvPr>
            <p:ph type="title"/>
          </p:nvPr>
        </p:nvSpPr>
        <p:spPr/>
        <p:txBody>
          <a:bodyPr/>
          <a:lstStyle/>
          <a:p>
            <a:pPr eaLnBrk="1" hangingPunct="1"/>
            <a:r>
              <a:rPr lang="fa-IR" altLang="zh-CN" b="1" smtClean="0"/>
              <a:t>انواع محیطهای بازاریابی</a:t>
            </a:r>
            <a:endParaRPr lang="en-US" b="1" smtClean="0"/>
          </a:p>
        </p:txBody>
      </p:sp>
      <p:sp>
        <p:nvSpPr>
          <p:cNvPr id="59395" name="Rectangle 3"/>
          <p:cNvSpPr>
            <a:spLocks noGrp="1" noChangeArrowheads="1"/>
          </p:cNvSpPr>
          <p:nvPr>
            <p:ph type="body" idx="1"/>
          </p:nvPr>
        </p:nvSpPr>
        <p:spPr/>
        <p:txBody>
          <a:bodyPr/>
          <a:lstStyle/>
          <a:p>
            <a:pPr indent="555625" eaLnBrk="1" hangingPunct="1">
              <a:lnSpc>
                <a:spcPct val="200000"/>
              </a:lnSpc>
              <a:buFontTx/>
              <a:buBlip>
                <a:blip r:embed="rId2"/>
              </a:buBlip>
            </a:pPr>
            <a:r>
              <a:rPr lang="fa-IR" altLang="zh-CN" smtClean="0"/>
              <a:t>محیط سازمانی</a:t>
            </a:r>
          </a:p>
          <a:p>
            <a:pPr indent="555625" eaLnBrk="1" hangingPunct="1">
              <a:lnSpc>
                <a:spcPct val="200000"/>
              </a:lnSpc>
              <a:buFontTx/>
              <a:buBlip>
                <a:blip r:embed="rId2"/>
              </a:buBlip>
            </a:pPr>
            <a:r>
              <a:rPr lang="fa-IR" altLang="zh-CN" smtClean="0"/>
              <a:t>محیط بازار</a:t>
            </a:r>
          </a:p>
          <a:p>
            <a:pPr indent="555625" eaLnBrk="1" hangingPunct="1">
              <a:lnSpc>
                <a:spcPct val="200000"/>
              </a:lnSpc>
              <a:buFontTx/>
              <a:buBlip>
                <a:blip r:embed="rId2"/>
              </a:buBlip>
            </a:pPr>
            <a:r>
              <a:rPr lang="fa-IR" altLang="zh-CN" smtClean="0"/>
              <a:t>محیط عمومی</a:t>
            </a:r>
          </a:p>
          <a:p>
            <a:pPr indent="555625" eaLnBrk="1" hangingPunct="1">
              <a:lnSpc>
                <a:spcPct val="200000"/>
              </a:lnSpc>
              <a:buFontTx/>
              <a:buBlip>
                <a:blip r:embed="rId2"/>
              </a:buBlip>
            </a:pPr>
            <a:r>
              <a:rPr lang="fa-IR" altLang="zh-CN" smtClean="0"/>
              <a:t>محیط ناشناخته</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Effect transition="in" filter="fade">
                                      <p:cBhvr>
                                        <p:cTn id="14" dur="1000"/>
                                        <p:tgtEl>
                                          <p:spTgt spid="59395">
                                            <p:txEl>
                                              <p:pRg st="1" end="1"/>
                                            </p:txEl>
                                          </p:spTgt>
                                        </p:tgtEl>
                                      </p:cBhvr>
                                    </p:animEffect>
                                    <p:anim calcmode="lin" valueType="num">
                                      <p:cBhvr>
                                        <p:cTn id="15"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3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Effect transition="in" filter="fade">
                                      <p:cBhvr>
                                        <p:cTn id="21" dur="1000"/>
                                        <p:tgtEl>
                                          <p:spTgt spid="59395">
                                            <p:txEl>
                                              <p:pRg st="2" end="2"/>
                                            </p:txEl>
                                          </p:spTgt>
                                        </p:tgtEl>
                                      </p:cBhvr>
                                    </p:animEffect>
                                    <p:anim calcmode="lin" valueType="num">
                                      <p:cBhvr>
                                        <p:cTn id="22"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9395">
                                            <p:txEl>
                                              <p:pRg st="3" end="3"/>
                                            </p:txEl>
                                          </p:spTgt>
                                        </p:tgtEl>
                                        <p:attrNameLst>
                                          <p:attrName>style.visibility</p:attrName>
                                        </p:attrNameLst>
                                      </p:cBhvr>
                                      <p:to>
                                        <p:strVal val="visible"/>
                                      </p:to>
                                    </p:set>
                                    <p:animEffect transition="in" filter="fade">
                                      <p:cBhvr>
                                        <p:cTn id="28" dur="1000"/>
                                        <p:tgtEl>
                                          <p:spTgt spid="59395">
                                            <p:txEl>
                                              <p:pRg st="3" end="3"/>
                                            </p:txEl>
                                          </p:spTgt>
                                        </p:tgtEl>
                                      </p:cBhvr>
                                    </p:animEffect>
                                    <p:anim calcmode="lin" valueType="num">
                                      <p:cBhvr>
                                        <p:cTn id="29"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93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BD066E6-883E-4860-A8C0-70E209E46603}" type="slidenum">
              <a:rPr lang="ar-SA" b="0"/>
              <a:pPr eaLnBrk="1" hangingPunct="1"/>
              <a:t>65</a:t>
            </a:fld>
            <a:endParaRPr lang="en-US" b="0"/>
          </a:p>
        </p:txBody>
      </p:sp>
      <p:sp>
        <p:nvSpPr>
          <p:cNvPr id="64515" name="Rectangle 2"/>
          <p:cNvSpPr>
            <a:spLocks noGrp="1" noChangeArrowheads="1"/>
          </p:cNvSpPr>
          <p:nvPr>
            <p:ph type="title"/>
          </p:nvPr>
        </p:nvSpPr>
        <p:spPr/>
        <p:txBody>
          <a:bodyPr/>
          <a:lstStyle/>
          <a:p>
            <a:pPr eaLnBrk="1" hangingPunct="1"/>
            <a:r>
              <a:rPr lang="fa-IR" altLang="zh-CN" b="1" smtClean="0"/>
              <a:t>محیط سازمانی</a:t>
            </a:r>
            <a:endParaRPr lang="en-US" smtClean="0"/>
          </a:p>
        </p:txBody>
      </p:sp>
      <p:sp>
        <p:nvSpPr>
          <p:cNvPr id="60419" name="Rectangle 3"/>
          <p:cNvSpPr>
            <a:spLocks noGrp="1" noChangeArrowheads="1"/>
          </p:cNvSpPr>
          <p:nvPr>
            <p:ph type="body" idx="1"/>
          </p:nvPr>
        </p:nvSpPr>
        <p:spPr/>
        <p:txBody>
          <a:bodyPr/>
          <a:lstStyle/>
          <a:p>
            <a:pPr eaLnBrk="1" hangingPunct="1">
              <a:lnSpc>
                <a:spcPct val="200000"/>
              </a:lnSpc>
              <a:buFontTx/>
              <a:buNone/>
            </a:pPr>
            <a:r>
              <a:rPr lang="fa-IR" altLang="zh-CN" smtClean="0"/>
              <a:t>یعنی محیط داخلی مؤسسه یا شرکت شامل ضوابط و قوانین داخلی،نوع محصولات،رشته های فعالیت شرکت،چارت سازمانی و روابط رسمی و غیر رسمی حاکم بر آن.</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1000" fill="hold"/>
                                        <p:tgtEl>
                                          <p:spTgt spid="6041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04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0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D780F00-F59A-4428-BA95-5F24CE56A22C}" type="slidenum">
              <a:rPr lang="ar-SA" b="0"/>
              <a:pPr eaLnBrk="1" hangingPunct="1"/>
              <a:t>66</a:t>
            </a:fld>
            <a:endParaRPr lang="en-US" b="0"/>
          </a:p>
        </p:txBody>
      </p:sp>
      <p:sp>
        <p:nvSpPr>
          <p:cNvPr id="65539" name="Rectangle 2"/>
          <p:cNvSpPr>
            <a:spLocks noGrp="1" noChangeArrowheads="1"/>
          </p:cNvSpPr>
          <p:nvPr>
            <p:ph type="title"/>
          </p:nvPr>
        </p:nvSpPr>
        <p:spPr/>
        <p:txBody>
          <a:bodyPr/>
          <a:lstStyle/>
          <a:p>
            <a:pPr eaLnBrk="1" hangingPunct="1"/>
            <a:r>
              <a:rPr lang="fa-IR" altLang="zh-CN" b="1" smtClean="0"/>
              <a:t>محیط بازار</a:t>
            </a:r>
            <a:endParaRPr lang="en-US" smtClean="0"/>
          </a:p>
        </p:txBody>
      </p:sp>
      <p:sp>
        <p:nvSpPr>
          <p:cNvPr id="61443" name="Rectangle 3"/>
          <p:cNvSpPr>
            <a:spLocks noGrp="1" noChangeArrowheads="1"/>
          </p:cNvSpPr>
          <p:nvPr>
            <p:ph type="body" idx="1"/>
          </p:nvPr>
        </p:nvSpPr>
        <p:spPr/>
        <p:txBody>
          <a:bodyPr/>
          <a:lstStyle/>
          <a:p>
            <a:pPr eaLnBrk="1" hangingPunct="1">
              <a:lnSpc>
                <a:spcPct val="200000"/>
              </a:lnSpc>
              <a:buFontTx/>
              <a:buNone/>
            </a:pPr>
            <a:r>
              <a:rPr lang="fa-IR" altLang="zh-CN" smtClean="0"/>
              <a:t>شامل تعداد خریداران،میزان پراکندگی مکانی آنها،قدرت خرید مشتریان،ذوق و سلیقه و ترجیحات آنان،سن،جنس و آداب و رسوم مصرف کنندگان.</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
                                        <p:tgtEl>
                                          <p:spTgt spid="61443">
                                            <p:txEl>
                                              <p:pRg st="0" end="0"/>
                                            </p:txEl>
                                          </p:spTgt>
                                        </p:tgtEl>
                                      </p:cBhvr>
                                    </p:animEffect>
                                    <p:anim calcmode="lin" valueType="num">
                                      <p:cBhvr>
                                        <p:cTn id="8" dur="4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144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144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144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5A3A80A-C048-43B0-95A2-A4D0F2E17917}" type="slidenum">
              <a:rPr lang="ar-SA" b="0"/>
              <a:pPr eaLnBrk="1" hangingPunct="1"/>
              <a:t>67</a:t>
            </a:fld>
            <a:endParaRPr lang="en-US" b="0"/>
          </a:p>
        </p:txBody>
      </p:sp>
      <p:sp>
        <p:nvSpPr>
          <p:cNvPr id="62466" name="Rectangle 2"/>
          <p:cNvSpPr>
            <a:spLocks noGrp="1" noChangeArrowheads="1"/>
          </p:cNvSpPr>
          <p:nvPr>
            <p:ph type="title"/>
          </p:nvPr>
        </p:nvSpPr>
        <p:spPr/>
        <p:txBody>
          <a:bodyPr/>
          <a:lstStyle/>
          <a:p>
            <a:pPr eaLnBrk="1" hangingPunct="1"/>
            <a:r>
              <a:rPr lang="fa-IR" altLang="zh-CN" b="1" smtClean="0"/>
              <a:t>محیط عمومی</a:t>
            </a:r>
            <a:endParaRPr lang="en-US" smtClean="0"/>
          </a:p>
        </p:txBody>
      </p:sp>
      <p:sp>
        <p:nvSpPr>
          <p:cNvPr id="62467" name="Rectangle 3"/>
          <p:cNvSpPr>
            <a:spLocks noGrp="1" noChangeArrowheads="1"/>
          </p:cNvSpPr>
          <p:nvPr>
            <p:ph type="body" idx="1"/>
          </p:nvPr>
        </p:nvSpPr>
        <p:spPr/>
        <p:txBody>
          <a:bodyPr/>
          <a:lstStyle/>
          <a:p>
            <a:pPr eaLnBrk="1" hangingPunct="1">
              <a:lnSpc>
                <a:spcPct val="150000"/>
              </a:lnSpc>
              <a:buFont typeface="Wingdings" pitchFamily="2" charset="2"/>
              <a:buBlip>
                <a:blip r:embed="rId2"/>
              </a:buBlip>
            </a:pPr>
            <a:r>
              <a:rPr lang="fa-IR" altLang="zh-CN" sz="2800" smtClean="0"/>
              <a:t>یعنی شرایط و مقتضیات ثابت و تغییر ناپذیرو غیر قابل کنترل حاکم برعملیات بازاریابی.</a:t>
            </a:r>
          </a:p>
          <a:p>
            <a:pPr eaLnBrk="1" hangingPunct="1">
              <a:lnSpc>
                <a:spcPct val="150000"/>
              </a:lnSpc>
              <a:buFont typeface="Wingdings" pitchFamily="2" charset="2"/>
              <a:buBlip>
                <a:blip r:embed="rId2"/>
              </a:buBlip>
            </a:pPr>
            <a:endParaRPr lang="fa-IR" altLang="zh-CN" sz="2800" smtClean="0"/>
          </a:p>
          <a:p>
            <a:pPr eaLnBrk="1" hangingPunct="1">
              <a:lnSpc>
                <a:spcPct val="150000"/>
              </a:lnSpc>
              <a:buFont typeface="Wingdings" pitchFamily="2" charset="2"/>
              <a:buBlip>
                <a:blip r:embed="rId2"/>
              </a:buBlip>
            </a:pPr>
            <a:r>
              <a:rPr lang="fa-IR" altLang="zh-CN" sz="2800" smtClean="0"/>
              <a:t>از مهمترین متغیرهای محیط عمومی می توان به فرهنگ و عوامل معنوی مانند آداب و رسوم، اعتقادات، ارزشها، مذهب، زبان، قوانین و هنجارهای اجتماعی و تکنولوژی.</a:t>
            </a:r>
            <a:endParaRPr lang="en-US" sz="280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768" decel="100000"/>
                                        <p:tgtEl>
                                          <p:spTgt spid="62466"/>
                                        </p:tgtEl>
                                      </p:cBhvr>
                                    </p:animEffect>
                                    <p:animScale>
                                      <p:cBhvr>
                                        <p:cTn id="8" dur="768" decel="100000"/>
                                        <p:tgtEl>
                                          <p:spTgt spid="62466"/>
                                        </p:tgtEl>
                                      </p:cBhvr>
                                      <p:from x="10000" y="10000"/>
                                      <p:to x="200000" y="450000"/>
                                    </p:animScale>
                                    <p:animScale>
                                      <p:cBhvr>
                                        <p:cTn id="9" dur="1230" accel="100000" fill="hold">
                                          <p:stCondLst>
                                            <p:cond delay="768"/>
                                          </p:stCondLst>
                                        </p:cTn>
                                        <p:tgtEl>
                                          <p:spTgt spid="62466"/>
                                        </p:tgtEl>
                                      </p:cBhvr>
                                      <p:from x="200000" y="450000"/>
                                      <p:to x="100000" y="100000"/>
                                    </p:animScale>
                                    <p:set>
                                      <p:cBhvr>
                                        <p:cTn id="10" dur="768" fill="hold"/>
                                        <p:tgtEl>
                                          <p:spTgt spid="62466"/>
                                        </p:tgtEl>
                                        <p:attrNameLst>
                                          <p:attrName>ppt_x</p:attrName>
                                        </p:attrNameLst>
                                      </p:cBhvr>
                                      <p:to>
                                        <p:strVal val="(0.5)"/>
                                      </p:to>
                                    </p:set>
                                    <p:anim from="(0.5)" to="(#ppt_x)" calcmode="lin" valueType="num">
                                      <p:cBhvr>
                                        <p:cTn id="11" dur="1230" accel="100000" fill="hold">
                                          <p:stCondLst>
                                            <p:cond delay="768"/>
                                          </p:stCondLst>
                                        </p:cTn>
                                        <p:tgtEl>
                                          <p:spTgt spid="62466"/>
                                        </p:tgtEl>
                                        <p:attrNameLst>
                                          <p:attrName>ppt_x</p:attrName>
                                        </p:attrNameLst>
                                      </p:cBhvr>
                                    </p:anim>
                                    <p:set>
                                      <p:cBhvr>
                                        <p:cTn id="12" dur="768" fill="hold"/>
                                        <p:tgtEl>
                                          <p:spTgt spid="62466"/>
                                        </p:tgtEl>
                                        <p:attrNameLst>
                                          <p:attrName>ppt_y</p:attrName>
                                        </p:attrNameLst>
                                      </p:cBhvr>
                                      <p:to>
                                        <p:strVal val="(#ppt_y+0.4)"/>
                                      </p:to>
                                    </p:set>
                                    <p:anim from="(#ppt_y+0.4)" to="(#ppt_y)" calcmode="lin" valueType="num">
                                      <p:cBhvr>
                                        <p:cTn id="13" dur="1230" accel="100000" fill="hold">
                                          <p:stCondLst>
                                            <p:cond delay="768"/>
                                          </p:stCondLst>
                                        </p:cTn>
                                        <p:tgtEl>
                                          <p:spTgt spid="6246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2467">
                                            <p:txEl>
                                              <p:pRg st="0" end="0"/>
                                            </p:txEl>
                                          </p:spTgt>
                                        </p:tgtEl>
                                        <p:attrNameLst>
                                          <p:attrName>style.visibility</p:attrName>
                                        </p:attrNameLst>
                                      </p:cBhvr>
                                      <p:to>
                                        <p:strVal val="visible"/>
                                      </p:to>
                                    </p:set>
                                    <p:anim calcmode="lin" valueType="num">
                                      <p:cBhvr>
                                        <p:cTn id="18"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246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246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2467">
                                            <p:txEl>
                                              <p:pRg st="2" end="2"/>
                                            </p:txEl>
                                          </p:spTgt>
                                        </p:tgtEl>
                                        <p:attrNameLst>
                                          <p:attrName>style.visibility</p:attrName>
                                        </p:attrNameLst>
                                      </p:cBhvr>
                                      <p:to>
                                        <p:strVal val="visible"/>
                                      </p:to>
                                    </p:set>
                                    <p:anim calcmode="lin" valueType="num">
                                      <p:cBhvr>
                                        <p:cTn id="25" dur="500" fill="hold"/>
                                        <p:tgtEl>
                                          <p:spTgt spid="6246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246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3B9F891-BDCE-44FB-B11F-8E71AD2927D6}" type="slidenum">
              <a:rPr lang="ar-SA" b="0"/>
              <a:pPr eaLnBrk="1" hangingPunct="1"/>
              <a:t>68</a:t>
            </a:fld>
            <a:endParaRPr lang="en-US" b="0"/>
          </a:p>
        </p:txBody>
      </p:sp>
      <p:sp>
        <p:nvSpPr>
          <p:cNvPr id="67587" name="Rectangle 2"/>
          <p:cNvSpPr>
            <a:spLocks noGrp="1" noChangeArrowheads="1"/>
          </p:cNvSpPr>
          <p:nvPr>
            <p:ph type="title"/>
          </p:nvPr>
        </p:nvSpPr>
        <p:spPr/>
        <p:txBody>
          <a:bodyPr/>
          <a:lstStyle/>
          <a:p>
            <a:pPr eaLnBrk="1" hangingPunct="1"/>
            <a:r>
              <a:rPr lang="fa-IR" altLang="zh-CN" b="1" smtClean="0"/>
              <a:t>محیط ناشناخته</a:t>
            </a:r>
            <a:r>
              <a:rPr lang="fa-IR" altLang="zh-CN" smtClean="0"/>
              <a:t> </a:t>
            </a:r>
            <a:endParaRPr lang="en-US" smtClean="0"/>
          </a:p>
        </p:txBody>
      </p:sp>
      <p:sp>
        <p:nvSpPr>
          <p:cNvPr id="63491" name="Rectangle 3"/>
          <p:cNvSpPr>
            <a:spLocks noGrp="1" noChangeArrowheads="1"/>
          </p:cNvSpPr>
          <p:nvPr>
            <p:ph type="body" idx="1"/>
          </p:nvPr>
        </p:nvSpPr>
        <p:spPr/>
        <p:txBody>
          <a:bodyPr/>
          <a:lstStyle/>
          <a:p>
            <a:pPr eaLnBrk="1" hangingPunct="1">
              <a:lnSpc>
                <a:spcPct val="150000"/>
              </a:lnSpc>
              <a:buFontTx/>
              <a:buNone/>
            </a:pPr>
            <a:r>
              <a:rPr lang="fa-IR" altLang="zh-CN" smtClean="0"/>
              <a:t>پوسته خارجی یا قسمت فراگیر محیط است. عوامل این محیط هنوز در بازار مبهم است و ممکن است بر اثر پیشرفتهای فنی،جریانات سیاسی، جنگهاو نزاعهای ملی و بین المللی، اکتشافات علمی و موارد گوناگون دیگری آثار خود را در بازار ظاهر سازند.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1000" fill="hold"/>
                                        <p:tgtEl>
                                          <p:spTgt spid="6349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349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539D50C-77B0-49E8-ACC0-20D7274FD41D}" type="slidenum">
              <a:rPr lang="ar-SA" b="0"/>
              <a:pPr eaLnBrk="1" hangingPunct="1"/>
              <a:t>69</a:t>
            </a:fld>
            <a:endParaRPr lang="en-US" b="0"/>
          </a:p>
        </p:txBody>
      </p:sp>
      <p:sp>
        <p:nvSpPr>
          <p:cNvPr id="68611" name="Rectangle 2"/>
          <p:cNvSpPr>
            <a:spLocks noGrp="1" noChangeArrowheads="1"/>
          </p:cNvSpPr>
          <p:nvPr>
            <p:ph type="title"/>
          </p:nvPr>
        </p:nvSpPr>
        <p:spPr/>
        <p:txBody>
          <a:bodyPr/>
          <a:lstStyle/>
          <a:p>
            <a:pPr eaLnBrk="1" hangingPunct="1"/>
            <a:r>
              <a:rPr lang="fa-IR" smtClean="0"/>
              <a:t>محيط بازاريابي</a:t>
            </a:r>
            <a:endParaRPr lang="en-US" smtClean="0"/>
          </a:p>
        </p:txBody>
      </p:sp>
      <p:sp>
        <p:nvSpPr>
          <p:cNvPr id="68612" name="Rectangle 3"/>
          <p:cNvSpPr>
            <a:spLocks noGrp="1" noChangeArrowheads="1"/>
          </p:cNvSpPr>
          <p:nvPr>
            <p:ph type="body" idx="1"/>
          </p:nvPr>
        </p:nvSpPr>
        <p:spPr/>
        <p:txBody>
          <a:bodyPr/>
          <a:lstStyle/>
          <a:p>
            <a:pPr eaLnBrk="1" hangingPunct="1">
              <a:buFontTx/>
              <a:buNone/>
            </a:pPr>
            <a:endParaRPr lang="fa-IR" smtClean="0"/>
          </a:p>
        </p:txBody>
      </p:sp>
      <p:pic>
        <p:nvPicPr>
          <p:cNvPr id="322564" name="Picture 4" descr="5"/>
          <p:cNvPicPr>
            <a:picLocks noChangeAspect="1" noChangeArrowheads="1"/>
          </p:cNvPicPr>
          <p:nvPr/>
        </p:nvPicPr>
        <p:blipFill>
          <a:blip r:embed="rId2">
            <a:clrChange>
              <a:clrFrom>
                <a:srgbClr val="FFFFFF"/>
              </a:clrFrom>
              <a:clrTo>
                <a:srgbClr val="FFFFFF">
                  <a:alpha val="0"/>
                </a:srgbClr>
              </a:clrTo>
            </a:clrChange>
            <a:lum bright="-42000" contrast="-100000"/>
            <a:extLst>
              <a:ext uri="{28A0092B-C50C-407E-A947-70E740481C1C}">
                <a14:useLocalDpi xmlns:a14="http://schemas.microsoft.com/office/drawing/2010/main" val="0"/>
              </a:ext>
            </a:extLst>
          </a:blip>
          <a:srcRect/>
          <a:stretch>
            <a:fillRect/>
          </a:stretch>
        </p:blipFill>
        <p:spPr bwMode="auto">
          <a:xfrm>
            <a:off x="323850" y="2349500"/>
            <a:ext cx="812641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22564"/>
                                        </p:tgtEl>
                                        <p:attrNameLst>
                                          <p:attrName>style.visibility</p:attrName>
                                        </p:attrNameLst>
                                      </p:cBhvr>
                                      <p:to>
                                        <p:strVal val="visible"/>
                                      </p:to>
                                    </p:set>
                                    <p:animEffect transition="in" filter="wipe(down)">
                                      <p:cBhvr>
                                        <p:cTn id="7" dur="500"/>
                                        <p:tgtEl>
                                          <p:spTgt spid="322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0889579-F05E-4DB3-A0BE-5DED41175E26}" type="slidenum">
              <a:rPr lang="ar-SA" b="0"/>
              <a:pPr eaLnBrk="1" hangingPunct="1"/>
              <a:t>7</a:t>
            </a:fld>
            <a:endParaRPr lang="en-US" b="0"/>
          </a:p>
        </p:txBody>
      </p:sp>
      <p:sp>
        <p:nvSpPr>
          <p:cNvPr id="5123" name="Rectangle 2"/>
          <p:cNvSpPr>
            <a:spLocks noGrp="1" noChangeArrowheads="1"/>
          </p:cNvSpPr>
          <p:nvPr>
            <p:ph type="title"/>
          </p:nvPr>
        </p:nvSpPr>
        <p:spPr/>
        <p:txBody>
          <a:bodyPr/>
          <a:lstStyle/>
          <a:p>
            <a:pPr eaLnBrk="1" hangingPunct="1"/>
            <a:r>
              <a:rPr lang="fa-IR" altLang="zh-CN" b="1" smtClean="0"/>
              <a:t>هدف کلی</a:t>
            </a:r>
            <a:endParaRPr lang="en-US" b="1" smtClean="0"/>
          </a:p>
        </p:txBody>
      </p:sp>
      <p:sp>
        <p:nvSpPr>
          <p:cNvPr id="2" name="Rectangle 3"/>
          <p:cNvSpPr>
            <a:spLocks noGrp="1" noChangeArrowheads="1"/>
          </p:cNvSpPr>
          <p:nvPr>
            <p:ph type="body" idx="1"/>
          </p:nvPr>
        </p:nvSpPr>
        <p:spPr/>
        <p:txBody>
          <a:bodyPr/>
          <a:lstStyle/>
          <a:p>
            <a:pPr eaLnBrk="1" hangingPunct="1">
              <a:lnSpc>
                <a:spcPct val="200000"/>
              </a:lnSpc>
              <a:buFontTx/>
              <a:buNone/>
            </a:pPr>
            <a:r>
              <a:rPr lang="fa-IR" altLang="zh-CN" smtClean="0"/>
              <a:t>هدف کلی این فصل آشنایی دانشجو با مفاهیم اساسی، اهداف و فلسفه های مدیریت بازاریابی و همچنین شناخت وظایف مدیران در مؤسسات می باشد.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5F978BB-941D-4261-9DE3-119A1DA355BB}" type="slidenum">
              <a:rPr lang="ar-SA" b="0"/>
              <a:pPr eaLnBrk="1" hangingPunct="1"/>
              <a:t>70</a:t>
            </a:fld>
            <a:endParaRPr lang="en-US" b="0"/>
          </a:p>
        </p:txBody>
      </p:sp>
      <p:sp>
        <p:nvSpPr>
          <p:cNvPr id="69635" name="Rectangle 2"/>
          <p:cNvSpPr>
            <a:spLocks noGrp="1" noChangeArrowheads="1"/>
          </p:cNvSpPr>
          <p:nvPr>
            <p:ph type="title"/>
          </p:nvPr>
        </p:nvSpPr>
        <p:spPr/>
        <p:txBody>
          <a:bodyPr/>
          <a:lstStyle/>
          <a:p>
            <a:pPr marL="838200" indent="-838200" eaLnBrk="1" hangingPunct="1"/>
            <a:r>
              <a:rPr lang="fa-IR" altLang="zh-CN" b="1" smtClean="0"/>
              <a:t>محیط خرد مؤسسه</a:t>
            </a:r>
            <a:endParaRPr lang="en-US" b="1" smtClean="0"/>
          </a:p>
        </p:txBody>
      </p:sp>
      <p:sp>
        <p:nvSpPr>
          <p:cNvPr id="64515" name="Rectangle 3"/>
          <p:cNvSpPr>
            <a:spLocks noGrp="1" noChangeArrowheads="1"/>
          </p:cNvSpPr>
          <p:nvPr>
            <p:ph type="body" idx="1"/>
          </p:nvPr>
        </p:nvSpPr>
        <p:spPr/>
        <p:txBody>
          <a:bodyPr/>
          <a:lstStyle/>
          <a:p>
            <a:pPr eaLnBrk="1" hangingPunct="1">
              <a:lnSpc>
                <a:spcPct val="200000"/>
              </a:lnSpc>
              <a:buFontTx/>
              <a:buNone/>
            </a:pPr>
            <a:r>
              <a:rPr lang="fa-IR" altLang="zh-CN" smtClean="0"/>
              <a:t>این محیط از عوامل و نیروهای نزدیک به شرکت تشکیل می شود که می توانند توانایی مؤسسه را در خدمت به مشتریان تحت تأثیرقرار دهند.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500" fill="hold"/>
                                        <p:tgtEl>
                                          <p:spTgt spid="6451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6451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6451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FF471B3-B7B7-484C-8A65-3F8F391E905B}" type="slidenum">
              <a:rPr lang="ar-SA" b="0"/>
              <a:pPr eaLnBrk="1" hangingPunct="1"/>
              <a:t>71</a:t>
            </a:fld>
            <a:endParaRPr lang="en-US" b="0"/>
          </a:p>
        </p:txBody>
      </p:sp>
      <p:sp>
        <p:nvSpPr>
          <p:cNvPr id="70659" name="Rectangle 2"/>
          <p:cNvSpPr>
            <a:spLocks noGrp="1" noChangeArrowheads="1"/>
          </p:cNvSpPr>
          <p:nvPr>
            <p:ph type="title"/>
          </p:nvPr>
        </p:nvSpPr>
        <p:spPr/>
        <p:txBody>
          <a:bodyPr/>
          <a:lstStyle/>
          <a:p>
            <a:pPr eaLnBrk="1" hangingPunct="1"/>
            <a:r>
              <a:rPr lang="fa-IR" altLang="zh-CN" b="1" smtClean="0"/>
              <a:t>محیط داخلی خود مؤسسه</a:t>
            </a:r>
            <a:endParaRPr lang="en-US" smtClean="0"/>
          </a:p>
        </p:txBody>
      </p:sp>
      <p:sp>
        <p:nvSpPr>
          <p:cNvPr id="65539" name="Rectangle 3"/>
          <p:cNvSpPr>
            <a:spLocks noGrp="1" noChangeArrowheads="1"/>
          </p:cNvSpPr>
          <p:nvPr>
            <p:ph type="body" idx="1"/>
          </p:nvPr>
        </p:nvSpPr>
        <p:spPr/>
        <p:txBody>
          <a:bodyPr/>
          <a:lstStyle/>
          <a:p>
            <a:pPr eaLnBrk="1" hangingPunct="1">
              <a:lnSpc>
                <a:spcPct val="150000"/>
              </a:lnSpc>
              <a:buFontTx/>
              <a:buNone/>
            </a:pPr>
            <a:r>
              <a:rPr lang="fa-IR" altLang="zh-CN" smtClean="0"/>
              <a:t>اگر شرکت را به عنوان یک سیستم اصلی فرض کنیم،می دانیم که این سیستم اصلی از تعدادی از سیستمهای فرعی مثل بخشهای حسابداری،امور مالی، تولید، فروش، خرید و تدارکات، کارگزینی، بازاریابی و غیره تشکیل شده است.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Scale>
                                      <p:cBhvr>
                                        <p:cTn id="7" dur="1000" decel="50000" fill="hold">
                                          <p:stCondLst>
                                            <p:cond delay="0"/>
                                          </p:stCondLst>
                                        </p:cTn>
                                        <p:tgtEl>
                                          <p:spTgt spid="6553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5539">
                                            <p:txEl>
                                              <p:pRg st="0" end="0"/>
                                            </p:txEl>
                                          </p:spTgt>
                                        </p:tgtEl>
                                        <p:attrNameLst>
                                          <p:attrName>ppt_x</p:attrName>
                                          <p:attrName>ppt_y</p:attrName>
                                        </p:attrNameLst>
                                      </p:cBhvr>
                                    </p:animMotion>
                                    <p:animEffect transition="in" filter="fade">
                                      <p:cBhvr>
                                        <p:cTn id="9" dur="10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E7C42A6-C373-44D3-BB00-75D7D96D1FDE}" type="slidenum">
              <a:rPr lang="ar-SA" b="0"/>
              <a:pPr eaLnBrk="1" hangingPunct="1"/>
              <a:t>72</a:t>
            </a:fld>
            <a:endParaRPr lang="en-US" b="0"/>
          </a:p>
        </p:txBody>
      </p:sp>
      <p:sp>
        <p:nvSpPr>
          <p:cNvPr id="71683" name="Rectangle 2"/>
          <p:cNvSpPr>
            <a:spLocks noGrp="1" noChangeArrowheads="1"/>
          </p:cNvSpPr>
          <p:nvPr>
            <p:ph type="title"/>
          </p:nvPr>
        </p:nvSpPr>
        <p:spPr/>
        <p:txBody>
          <a:bodyPr/>
          <a:lstStyle/>
          <a:p>
            <a:pPr eaLnBrk="1" hangingPunct="1"/>
            <a:r>
              <a:rPr lang="fa-IR" smtClean="0"/>
              <a:t>محيط داخلي موسسه</a:t>
            </a:r>
            <a:endParaRPr lang="en-US" smtClean="0"/>
          </a:p>
        </p:txBody>
      </p:sp>
      <p:sp>
        <p:nvSpPr>
          <p:cNvPr id="71684" name="Rectangle 3"/>
          <p:cNvSpPr>
            <a:spLocks noGrp="1" noChangeArrowheads="1"/>
          </p:cNvSpPr>
          <p:nvPr>
            <p:ph type="body" idx="1"/>
          </p:nvPr>
        </p:nvSpPr>
        <p:spPr/>
        <p:txBody>
          <a:bodyPr/>
          <a:lstStyle/>
          <a:p>
            <a:pPr eaLnBrk="1" hangingPunct="1">
              <a:buFontTx/>
              <a:buNone/>
            </a:pPr>
            <a:endParaRPr lang="fa-IR" smtClean="0"/>
          </a:p>
        </p:txBody>
      </p:sp>
      <p:pic>
        <p:nvPicPr>
          <p:cNvPr id="323588" name="Picture 4" descr="6"/>
          <p:cNvPicPr>
            <a:picLocks noChangeAspect="1" noChangeArrowheads="1"/>
          </p:cNvPicPr>
          <p:nvPr/>
        </p:nvPicPr>
        <p:blipFill>
          <a:blip r:embed="rId2">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323850" y="1697038"/>
            <a:ext cx="7993063"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23588"/>
                                        </p:tgtEl>
                                        <p:attrNameLst>
                                          <p:attrName>style.visibility</p:attrName>
                                        </p:attrNameLst>
                                      </p:cBhvr>
                                      <p:to>
                                        <p:strVal val="visible"/>
                                      </p:to>
                                    </p:set>
                                    <p:anim calcmode="lin" valueType="num">
                                      <p:cBhvr>
                                        <p:cTn id="7" dur="500" decel="50000" fill="hold">
                                          <p:stCondLst>
                                            <p:cond delay="0"/>
                                          </p:stCondLst>
                                        </p:cTn>
                                        <p:tgtEl>
                                          <p:spTgt spid="32358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358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3588"/>
                                        </p:tgtEl>
                                        <p:attrNameLst>
                                          <p:attrName>ppt_w</p:attrName>
                                        </p:attrNameLst>
                                      </p:cBhvr>
                                      <p:tavLst>
                                        <p:tav tm="0">
                                          <p:val>
                                            <p:strVal val="#ppt_w*.05"/>
                                          </p:val>
                                        </p:tav>
                                        <p:tav tm="100000">
                                          <p:val>
                                            <p:strVal val="#ppt_w"/>
                                          </p:val>
                                        </p:tav>
                                      </p:tavLst>
                                    </p:anim>
                                    <p:anim calcmode="lin" valueType="num">
                                      <p:cBhvr>
                                        <p:cTn id="10" dur="1000" fill="hold"/>
                                        <p:tgtEl>
                                          <p:spTgt spid="32358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358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358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358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3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093BE7E-83C3-48A4-912E-7BF04FCABF68}" type="slidenum">
              <a:rPr lang="ar-SA" b="0"/>
              <a:pPr eaLnBrk="1" hangingPunct="1"/>
              <a:t>73</a:t>
            </a:fld>
            <a:endParaRPr lang="en-US" b="0"/>
          </a:p>
        </p:txBody>
      </p:sp>
      <p:sp>
        <p:nvSpPr>
          <p:cNvPr id="72707" name="Rectangle 2"/>
          <p:cNvSpPr>
            <a:spLocks noGrp="1" noChangeArrowheads="1"/>
          </p:cNvSpPr>
          <p:nvPr>
            <p:ph type="title"/>
          </p:nvPr>
        </p:nvSpPr>
        <p:spPr/>
        <p:txBody>
          <a:bodyPr/>
          <a:lstStyle/>
          <a:p>
            <a:pPr eaLnBrk="1" hangingPunct="1"/>
            <a:r>
              <a:rPr lang="fa-IR" altLang="zh-CN" b="1" smtClean="0"/>
              <a:t>تأمین کننده مواد اولیه</a:t>
            </a:r>
            <a:endParaRPr lang="en-US" smtClean="0"/>
          </a:p>
        </p:txBody>
      </p:sp>
      <p:sp>
        <p:nvSpPr>
          <p:cNvPr id="66563" name="Rectangle 3"/>
          <p:cNvSpPr>
            <a:spLocks noGrp="1" noChangeArrowheads="1"/>
          </p:cNvSpPr>
          <p:nvPr>
            <p:ph type="body" idx="1"/>
          </p:nvPr>
        </p:nvSpPr>
        <p:spPr/>
        <p:txBody>
          <a:bodyPr/>
          <a:lstStyle/>
          <a:p>
            <a:pPr eaLnBrk="1" hangingPunct="1">
              <a:lnSpc>
                <a:spcPct val="200000"/>
              </a:lnSpc>
              <a:buFontTx/>
              <a:buNone/>
            </a:pPr>
            <a:r>
              <a:rPr lang="fa-IR" altLang="zh-CN" smtClean="0"/>
              <a:t>تأمین کنندگان ویا به عبارتی فروشندگان مواد اولیه اشخاص یا مؤسساتی هستندکه منابع مورد نیاز شرکت را برای تولید کالا و خدمات فراهم میکنند.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5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656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DA02E8A-7DAE-456B-ADE8-F8785AFE693B}" type="slidenum">
              <a:rPr lang="ar-SA" b="0"/>
              <a:pPr eaLnBrk="1" hangingPunct="1"/>
              <a:t>74</a:t>
            </a:fld>
            <a:endParaRPr lang="en-US" b="0"/>
          </a:p>
        </p:txBody>
      </p:sp>
      <p:sp>
        <p:nvSpPr>
          <p:cNvPr id="73731" name="Rectangle 2"/>
          <p:cNvSpPr>
            <a:spLocks noGrp="1" noChangeArrowheads="1"/>
          </p:cNvSpPr>
          <p:nvPr>
            <p:ph type="title"/>
          </p:nvPr>
        </p:nvSpPr>
        <p:spPr/>
        <p:txBody>
          <a:bodyPr/>
          <a:lstStyle/>
          <a:p>
            <a:pPr eaLnBrk="1" hangingPunct="1"/>
            <a:r>
              <a:rPr lang="fa-IR" altLang="zh-CN" b="1" smtClean="0"/>
              <a:t>واسطه های بازاریابی</a:t>
            </a:r>
            <a:r>
              <a:rPr lang="fa-IR" altLang="zh-CN" smtClean="0"/>
              <a:t> </a:t>
            </a:r>
            <a:endParaRPr lang="en-US" smtClean="0"/>
          </a:p>
        </p:txBody>
      </p:sp>
      <p:sp>
        <p:nvSpPr>
          <p:cNvPr id="67587" name="Rectangle 3"/>
          <p:cNvSpPr>
            <a:spLocks noGrp="1" noChangeArrowheads="1"/>
          </p:cNvSpPr>
          <p:nvPr>
            <p:ph type="body" idx="1"/>
          </p:nvPr>
        </p:nvSpPr>
        <p:spPr/>
        <p:txBody>
          <a:bodyPr/>
          <a:lstStyle/>
          <a:p>
            <a:pPr eaLnBrk="1" hangingPunct="1">
              <a:lnSpc>
                <a:spcPct val="200000"/>
              </a:lnSpc>
              <a:buFontTx/>
              <a:buNone/>
            </a:pPr>
            <a:r>
              <a:rPr lang="fa-IR" altLang="zh-CN" smtClean="0"/>
              <a:t>واسطه های بازاریابی شامل واحدهائی مثل آژانسهای خدمات بازاریابی،مؤسسات توزیع کننده کالا،واسطه های مالی و دلالان هستند.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strips(downLeft)">
                                      <p:cBhvr>
                                        <p:cTn id="7" dur="5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6B313E8-0A90-4E5D-9A54-E7948138AFAD}" type="slidenum">
              <a:rPr lang="ar-SA" b="0"/>
              <a:pPr eaLnBrk="1" hangingPunct="1"/>
              <a:t>75</a:t>
            </a:fld>
            <a:endParaRPr lang="en-US" b="0"/>
          </a:p>
        </p:txBody>
      </p:sp>
      <p:sp>
        <p:nvSpPr>
          <p:cNvPr id="68610" name="Rectangle 2"/>
          <p:cNvSpPr>
            <a:spLocks noGrp="1" noChangeArrowheads="1"/>
          </p:cNvSpPr>
          <p:nvPr>
            <p:ph type="title"/>
          </p:nvPr>
        </p:nvSpPr>
        <p:spPr/>
        <p:txBody>
          <a:bodyPr/>
          <a:lstStyle/>
          <a:p>
            <a:pPr eaLnBrk="1" hangingPunct="1"/>
            <a:r>
              <a:rPr lang="fa-IR" altLang="zh-CN" sz="2800" smtClean="0"/>
              <a:t>واسطه های بازاریابی شامل موارد زیر است</a:t>
            </a:r>
            <a:endParaRPr lang="en-US" sz="2800" smtClean="0"/>
          </a:p>
        </p:txBody>
      </p:sp>
      <p:sp>
        <p:nvSpPr>
          <p:cNvPr id="68611" name="Rectangle 3"/>
          <p:cNvSpPr>
            <a:spLocks noGrp="1" noChangeArrowheads="1"/>
          </p:cNvSpPr>
          <p:nvPr>
            <p:ph type="body" idx="1"/>
          </p:nvPr>
        </p:nvSpPr>
        <p:spPr/>
        <p:txBody>
          <a:bodyPr/>
          <a:lstStyle/>
          <a:p>
            <a:pPr indent="555625" eaLnBrk="1" hangingPunct="1">
              <a:lnSpc>
                <a:spcPct val="200000"/>
              </a:lnSpc>
              <a:buFontTx/>
              <a:buBlip>
                <a:blip r:embed="rId2"/>
              </a:buBlip>
            </a:pPr>
            <a:r>
              <a:rPr lang="fa-IR" altLang="zh-CN" smtClean="0"/>
              <a:t>آژانسهای خدمات بازاریابی</a:t>
            </a:r>
          </a:p>
          <a:p>
            <a:pPr indent="555625" eaLnBrk="1" hangingPunct="1">
              <a:lnSpc>
                <a:spcPct val="200000"/>
              </a:lnSpc>
              <a:buFontTx/>
              <a:buBlip>
                <a:blip r:embed="rId2"/>
              </a:buBlip>
            </a:pPr>
            <a:r>
              <a:rPr lang="fa-IR" altLang="zh-CN" smtClean="0"/>
              <a:t>واسطه های مالی</a:t>
            </a:r>
          </a:p>
          <a:p>
            <a:pPr indent="555625" eaLnBrk="1" hangingPunct="1">
              <a:lnSpc>
                <a:spcPct val="200000"/>
              </a:lnSpc>
              <a:buFontTx/>
              <a:buBlip>
                <a:blip r:embed="rId2"/>
              </a:buBlip>
            </a:pPr>
            <a:r>
              <a:rPr lang="fa-IR" altLang="zh-CN" smtClean="0"/>
              <a:t>واحدهای توزیع فیزیکی</a:t>
            </a:r>
          </a:p>
          <a:p>
            <a:pPr indent="555625" eaLnBrk="1" hangingPunct="1">
              <a:lnSpc>
                <a:spcPct val="200000"/>
              </a:lnSpc>
              <a:buFontTx/>
              <a:buBlip>
                <a:blip r:embed="rId2"/>
              </a:buBlip>
            </a:pPr>
            <a:r>
              <a:rPr lang="fa-IR" altLang="zh-CN" smtClean="0"/>
              <a:t>دلالان</a:t>
            </a: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800" decel="100000"/>
                                        <p:tgtEl>
                                          <p:spTgt spid="68610"/>
                                        </p:tgtEl>
                                      </p:cBhvr>
                                    </p:animEffect>
                                    <p:anim calcmode="lin" valueType="num">
                                      <p:cBhvr>
                                        <p:cTn id="8" dur="800" decel="100000" fill="hold"/>
                                        <p:tgtEl>
                                          <p:spTgt spid="68610"/>
                                        </p:tgtEl>
                                        <p:attrNameLst>
                                          <p:attrName>style.rotation</p:attrName>
                                        </p:attrNameLst>
                                      </p:cBhvr>
                                      <p:tavLst>
                                        <p:tav tm="0">
                                          <p:val>
                                            <p:fltVal val="-90"/>
                                          </p:val>
                                        </p:tav>
                                        <p:tav tm="100000">
                                          <p:val>
                                            <p:fltVal val="0"/>
                                          </p:val>
                                        </p:tav>
                                      </p:tavLst>
                                    </p:anim>
                                    <p:anim calcmode="lin" valueType="num">
                                      <p:cBhvr>
                                        <p:cTn id="9" dur="800" decel="100000" fill="hold"/>
                                        <p:tgtEl>
                                          <p:spTgt spid="68610"/>
                                        </p:tgtEl>
                                        <p:attrNameLst>
                                          <p:attrName>ppt_x</p:attrName>
                                        </p:attrNameLst>
                                      </p:cBhvr>
                                      <p:tavLst>
                                        <p:tav tm="0">
                                          <p:val>
                                            <p:strVal val="#ppt_x+0.4"/>
                                          </p:val>
                                        </p:tav>
                                        <p:tav tm="100000">
                                          <p:val>
                                            <p:strVal val="#ppt_x-0.05"/>
                                          </p:val>
                                        </p:tav>
                                      </p:tavLst>
                                    </p:anim>
                                    <p:anim calcmode="lin" valueType="num">
                                      <p:cBhvr>
                                        <p:cTn id="10" dur="800" decel="100000" fill="hold"/>
                                        <p:tgtEl>
                                          <p:spTgt spid="686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6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61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8611">
                                            <p:txEl>
                                              <p:pRg st="0" end="0"/>
                                            </p:txEl>
                                          </p:spTgt>
                                        </p:tgtEl>
                                        <p:attrNameLst>
                                          <p:attrName>style.visibility</p:attrName>
                                        </p:attrNameLst>
                                      </p:cBhvr>
                                      <p:to>
                                        <p:strVal val="visible"/>
                                      </p:to>
                                    </p:set>
                                    <p:animEffect transition="in" filter="fade">
                                      <p:cBhvr>
                                        <p:cTn id="17" dur="1000"/>
                                        <p:tgtEl>
                                          <p:spTgt spid="68611">
                                            <p:txEl>
                                              <p:pRg st="0" end="0"/>
                                            </p:txEl>
                                          </p:spTgt>
                                        </p:tgtEl>
                                      </p:cBhvr>
                                    </p:animEffect>
                                    <p:anim calcmode="lin" valueType="num">
                                      <p:cBhvr>
                                        <p:cTn id="18"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86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8611">
                                            <p:txEl>
                                              <p:pRg st="1" end="1"/>
                                            </p:txEl>
                                          </p:spTgt>
                                        </p:tgtEl>
                                        <p:attrNameLst>
                                          <p:attrName>style.visibility</p:attrName>
                                        </p:attrNameLst>
                                      </p:cBhvr>
                                      <p:to>
                                        <p:strVal val="visible"/>
                                      </p:to>
                                    </p:set>
                                    <p:animEffect transition="in" filter="fade">
                                      <p:cBhvr>
                                        <p:cTn id="24" dur="1000"/>
                                        <p:tgtEl>
                                          <p:spTgt spid="68611">
                                            <p:txEl>
                                              <p:pRg st="1" end="1"/>
                                            </p:txEl>
                                          </p:spTgt>
                                        </p:tgtEl>
                                      </p:cBhvr>
                                    </p:animEffect>
                                    <p:anim calcmode="lin" valueType="num">
                                      <p:cBhvr>
                                        <p:cTn id="25"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8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8611">
                                            <p:txEl>
                                              <p:pRg st="2" end="2"/>
                                            </p:txEl>
                                          </p:spTgt>
                                        </p:tgtEl>
                                        <p:attrNameLst>
                                          <p:attrName>style.visibility</p:attrName>
                                        </p:attrNameLst>
                                      </p:cBhvr>
                                      <p:to>
                                        <p:strVal val="visible"/>
                                      </p:to>
                                    </p:set>
                                    <p:animEffect transition="in" filter="fade">
                                      <p:cBhvr>
                                        <p:cTn id="31" dur="1000"/>
                                        <p:tgtEl>
                                          <p:spTgt spid="68611">
                                            <p:txEl>
                                              <p:pRg st="2" end="2"/>
                                            </p:txEl>
                                          </p:spTgt>
                                        </p:tgtEl>
                                      </p:cBhvr>
                                    </p:animEffect>
                                    <p:anim calcmode="lin" valueType="num">
                                      <p:cBhvr>
                                        <p:cTn id="32"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8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8611">
                                            <p:txEl>
                                              <p:pRg st="3" end="3"/>
                                            </p:txEl>
                                          </p:spTgt>
                                        </p:tgtEl>
                                        <p:attrNameLst>
                                          <p:attrName>style.visibility</p:attrName>
                                        </p:attrNameLst>
                                      </p:cBhvr>
                                      <p:to>
                                        <p:strVal val="visible"/>
                                      </p:to>
                                    </p:set>
                                    <p:animEffect transition="in" filter="fade">
                                      <p:cBhvr>
                                        <p:cTn id="38" dur="1000"/>
                                        <p:tgtEl>
                                          <p:spTgt spid="68611">
                                            <p:txEl>
                                              <p:pRg st="3" end="3"/>
                                            </p:txEl>
                                          </p:spTgt>
                                        </p:tgtEl>
                                      </p:cBhvr>
                                    </p:animEffect>
                                    <p:anim calcmode="lin" valueType="num">
                                      <p:cBhvr>
                                        <p:cTn id="39"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86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1B5F4E8-8165-4F01-8F63-F1A2CA0EFAD7}" type="slidenum">
              <a:rPr lang="ar-SA" b="0"/>
              <a:pPr eaLnBrk="1" hangingPunct="1"/>
              <a:t>76</a:t>
            </a:fld>
            <a:endParaRPr lang="en-US" b="0"/>
          </a:p>
        </p:txBody>
      </p:sp>
      <p:sp>
        <p:nvSpPr>
          <p:cNvPr id="75779" name="Rectangle 2"/>
          <p:cNvSpPr>
            <a:spLocks noGrp="1" noChangeArrowheads="1"/>
          </p:cNvSpPr>
          <p:nvPr>
            <p:ph type="title"/>
          </p:nvPr>
        </p:nvSpPr>
        <p:spPr/>
        <p:txBody>
          <a:bodyPr/>
          <a:lstStyle/>
          <a:p>
            <a:pPr eaLnBrk="1" hangingPunct="1"/>
            <a:r>
              <a:rPr lang="fa-IR" altLang="zh-CN" smtClean="0"/>
              <a:t>آژانسهای خدمات بازاریابی</a:t>
            </a:r>
            <a:endParaRPr lang="en-US" smtClean="0"/>
          </a:p>
        </p:txBody>
      </p:sp>
      <p:sp>
        <p:nvSpPr>
          <p:cNvPr id="69635" name="Rectangle 3"/>
          <p:cNvSpPr>
            <a:spLocks noGrp="1" noChangeArrowheads="1"/>
          </p:cNvSpPr>
          <p:nvPr>
            <p:ph type="body" idx="1"/>
          </p:nvPr>
        </p:nvSpPr>
        <p:spPr/>
        <p:txBody>
          <a:bodyPr/>
          <a:lstStyle/>
          <a:p>
            <a:pPr eaLnBrk="1" hangingPunct="1">
              <a:lnSpc>
                <a:spcPct val="200000"/>
              </a:lnSpc>
              <a:buFontTx/>
              <a:buNone/>
            </a:pPr>
            <a:r>
              <a:rPr lang="fa-IR" altLang="zh-CN" smtClean="0"/>
              <a:t>این واحد شامل مؤسسات تحقیقات بازار، آژانسهای تبلیغاتی، شرکتهای مشاوره ای و رسانه های جمعی می شود که شرکت را در امر تبلیغات و پیشبرد و ترفیع فروش مساعدت می کنند.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1000" fill="hold"/>
                                        <p:tgtEl>
                                          <p:spTgt spid="6963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96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51CA412F-1A77-4110-8D91-8CB9E055FB16}" type="slidenum">
              <a:rPr lang="ar-SA" b="0"/>
              <a:pPr eaLnBrk="1" hangingPunct="1"/>
              <a:t>77</a:t>
            </a:fld>
            <a:endParaRPr lang="en-US" b="0"/>
          </a:p>
        </p:txBody>
      </p:sp>
      <p:sp>
        <p:nvSpPr>
          <p:cNvPr id="76803" name="Rectangle 2"/>
          <p:cNvSpPr>
            <a:spLocks noGrp="1" noChangeArrowheads="1"/>
          </p:cNvSpPr>
          <p:nvPr>
            <p:ph type="title"/>
          </p:nvPr>
        </p:nvSpPr>
        <p:spPr/>
        <p:txBody>
          <a:bodyPr/>
          <a:lstStyle/>
          <a:p>
            <a:pPr eaLnBrk="1" hangingPunct="1"/>
            <a:r>
              <a:rPr lang="fa-IR" altLang="zh-CN" smtClean="0"/>
              <a:t>واسطه های مالی</a:t>
            </a:r>
            <a:endParaRPr lang="en-US" smtClean="0"/>
          </a:p>
        </p:txBody>
      </p:sp>
      <p:sp>
        <p:nvSpPr>
          <p:cNvPr id="70659" name="Rectangle 3"/>
          <p:cNvSpPr>
            <a:spLocks noGrp="1" noChangeArrowheads="1"/>
          </p:cNvSpPr>
          <p:nvPr>
            <p:ph type="body" idx="1"/>
          </p:nvPr>
        </p:nvSpPr>
        <p:spPr/>
        <p:txBody>
          <a:bodyPr/>
          <a:lstStyle/>
          <a:p>
            <a:pPr eaLnBrk="1" hangingPunct="1">
              <a:lnSpc>
                <a:spcPct val="200000"/>
              </a:lnSpc>
              <a:buFontTx/>
              <a:buNone/>
            </a:pPr>
            <a:r>
              <a:rPr lang="fa-IR" altLang="zh-CN" sz="2800" smtClean="0"/>
              <a:t>این واحدها شرکت را در تأمین مالی و معاملات یا بیمه خرید و فروش کالا در مقابل خطرات کمک می نمایند و شرکتها می توانند با داشتن روابط خوب با این واحدها که عمدتاً شامل بانکها ،مؤسسات اعتباری و شرکتهای بیمه می شوند ،در امر بازاریابی و فروش موفقیتهای چشمگیری به دست آورند.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down)">
                                      <p:cBhvr>
                                        <p:cTn id="7" dur="580">
                                          <p:stCondLst>
                                            <p:cond delay="0"/>
                                          </p:stCondLst>
                                        </p:cTn>
                                        <p:tgtEl>
                                          <p:spTgt spid="70659">
                                            <p:txEl>
                                              <p:pRg st="0" end="0"/>
                                            </p:txEl>
                                          </p:spTgt>
                                        </p:tgtEl>
                                      </p:cBhvr>
                                    </p:animEffect>
                                    <p:anim calcmode="lin" valueType="num">
                                      <p:cBhvr>
                                        <p:cTn id="8" dur="1822" tmFilter="0,0; 0.14,0.36; 0.43,0.73; 0.71,0.91; 1.0,1.0">
                                          <p:stCondLst>
                                            <p:cond delay="0"/>
                                          </p:stCondLst>
                                        </p:cTn>
                                        <p:tgtEl>
                                          <p:spTgt spid="7065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065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065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065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065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0659">
                                            <p:txEl>
                                              <p:pRg st="0" end="0"/>
                                            </p:txEl>
                                          </p:spTgt>
                                        </p:tgtEl>
                                      </p:cBhvr>
                                      <p:to x="100000" y="60000"/>
                                    </p:animScale>
                                    <p:animScale>
                                      <p:cBhvr>
                                        <p:cTn id="14" dur="166" decel="50000">
                                          <p:stCondLst>
                                            <p:cond delay="676"/>
                                          </p:stCondLst>
                                        </p:cTn>
                                        <p:tgtEl>
                                          <p:spTgt spid="70659">
                                            <p:txEl>
                                              <p:pRg st="0" end="0"/>
                                            </p:txEl>
                                          </p:spTgt>
                                        </p:tgtEl>
                                      </p:cBhvr>
                                      <p:to x="100000" y="100000"/>
                                    </p:animScale>
                                    <p:animScale>
                                      <p:cBhvr>
                                        <p:cTn id="15" dur="26">
                                          <p:stCondLst>
                                            <p:cond delay="1312"/>
                                          </p:stCondLst>
                                        </p:cTn>
                                        <p:tgtEl>
                                          <p:spTgt spid="70659">
                                            <p:txEl>
                                              <p:pRg st="0" end="0"/>
                                            </p:txEl>
                                          </p:spTgt>
                                        </p:tgtEl>
                                      </p:cBhvr>
                                      <p:to x="100000" y="80000"/>
                                    </p:animScale>
                                    <p:animScale>
                                      <p:cBhvr>
                                        <p:cTn id="16" dur="166" decel="50000">
                                          <p:stCondLst>
                                            <p:cond delay="1338"/>
                                          </p:stCondLst>
                                        </p:cTn>
                                        <p:tgtEl>
                                          <p:spTgt spid="70659">
                                            <p:txEl>
                                              <p:pRg st="0" end="0"/>
                                            </p:txEl>
                                          </p:spTgt>
                                        </p:tgtEl>
                                      </p:cBhvr>
                                      <p:to x="100000" y="100000"/>
                                    </p:animScale>
                                    <p:animScale>
                                      <p:cBhvr>
                                        <p:cTn id="17" dur="26">
                                          <p:stCondLst>
                                            <p:cond delay="1642"/>
                                          </p:stCondLst>
                                        </p:cTn>
                                        <p:tgtEl>
                                          <p:spTgt spid="70659">
                                            <p:txEl>
                                              <p:pRg st="0" end="0"/>
                                            </p:txEl>
                                          </p:spTgt>
                                        </p:tgtEl>
                                      </p:cBhvr>
                                      <p:to x="100000" y="90000"/>
                                    </p:animScale>
                                    <p:animScale>
                                      <p:cBhvr>
                                        <p:cTn id="18" dur="166" decel="50000">
                                          <p:stCondLst>
                                            <p:cond delay="1668"/>
                                          </p:stCondLst>
                                        </p:cTn>
                                        <p:tgtEl>
                                          <p:spTgt spid="70659">
                                            <p:txEl>
                                              <p:pRg st="0" end="0"/>
                                            </p:txEl>
                                          </p:spTgt>
                                        </p:tgtEl>
                                      </p:cBhvr>
                                      <p:to x="100000" y="100000"/>
                                    </p:animScale>
                                    <p:animScale>
                                      <p:cBhvr>
                                        <p:cTn id="19" dur="26">
                                          <p:stCondLst>
                                            <p:cond delay="1808"/>
                                          </p:stCondLst>
                                        </p:cTn>
                                        <p:tgtEl>
                                          <p:spTgt spid="70659">
                                            <p:txEl>
                                              <p:pRg st="0" end="0"/>
                                            </p:txEl>
                                          </p:spTgt>
                                        </p:tgtEl>
                                      </p:cBhvr>
                                      <p:to x="100000" y="95000"/>
                                    </p:animScale>
                                    <p:animScale>
                                      <p:cBhvr>
                                        <p:cTn id="20" dur="166" decel="50000">
                                          <p:stCondLst>
                                            <p:cond delay="1834"/>
                                          </p:stCondLst>
                                        </p:cTn>
                                        <p:tgtEl>
                                          <p:spTgt spid="7065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ADCA881-789D-4238-A101-15A26F0CA595}" type="slidenum">
              <a:rPr lang="ar-SA" b="0"/>
              <a:pPr eaLnBrk="1" hangingPunct="1"/>
              <a:t>78</a:t>
            </a:fld>
            <a:endParaRPr lang="en-US" b="0"/>
          </a:p>
        </p:txBody>
      </p:sp>
      <p:sp>
        <p:nvSpPr>
          <p:cNvPr id="77827" name="Rectangle 2"/>
          <p:cNvSpPr>
            <a:spLocks noGrp="1" noChangeArrowheads="1"/>
          </p:cNvSpPr>
          <p:nvPr>
            <p:ph type="title"/>
          </p:nvPr>
        </p:nvSpPr>
        <p:spPr/>
        <p:txBody>
          <a:bodyPr/>
          <a:lstStyle/>
          <a:p>
            <a:pPr eaLnBrk="1" hangingPunct="1"/>
            <a:r>
              <a:rPr lang="fa-IR" altLang="zh-CN" smtClean="0"/>
              <a:t>واحدهای توزیع فیزیکی</a:t>
            </a:r>
            <a:endParaRPr lang="en-US" smtClean="0"/>
          </a:p>
        </p:txBody>
      </p:sp>
      <p:sp>
        <p:nvSpPr>
          <p:cNvPr id="71683" name="Rectangle 3"/>
          <p:cNvSpPr>
            <a:spLocks noGrp="1" noChangeArrowheads="1"/>
          </p:cNvSpPr>
          <p:nvPr>
            <p:ph type="body" idx="1"/>
          </p:nvPr>
        </p:nvSpPr>
        <p:spPr/>
        <p:txBody>
          <a:bodyPr/>
          <a:lstStyle/>
          <a:p>
            <a:pPr algn="ctr" eaLnBrk="1" hangingPunct="1">
              <a:lnSpc>
                <a:spcPct val="200000"/>
              </a:lnSpc>
              <a:buFontTx/>
              <a:buNone/>
            </a:pPr>
            <a:r>
              <a:rPr lang="fa-IR" altLang="zh-CN" smtClean="0"/>
              <a:t>این واحدها به مؤسسات در امر انبارداری و جابجائی کالاها از مبداء تا مقصد کمک می کنند.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7" dur="500"/>
                                        <p:tgtEl>
                                          <p:spTgt spid="7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570A90C-DA08-43C5-8453-EA6F14823B45}" type="slidenum">
              <a:rPr lang="ar-SA" b="0"/>
              <a:pPr eaLnBrk="1" hangingPunct="1"/>
              <a:t>79</a:t>
            </a:fld>
            <a:endParaRPr lang="en-US" b="0"/>
          </a:p>
        </p:txBody>
      </p:sp>
      <p:sp>
        <p:nvSpPr>
          <p:cNvPr id="78851" name="Rectangle 2"/>
          <p:cNvSpPr>
            <a:spLocks noGrp="1" noChangeArrowheads="1"/>
          </p:cNvSpPr>
          <p:nvPr>
            <p:ph type="title"/>
          </p:nvPr>
        </p:nvSpPr>
        <p:spPr/>
        <p:txBody>
          <a:bodyPr/>
          <a:lstStyle/>
          <a:p>
            <a:pPr eaLnBrk="1" hangingPunct="1"/>
            <a:r>
              <a:rPr lang="fa-IR" altLang="zh-CN" smtClean="0"/>
              <a:t>دلالان</a:t>
            </a:r>
            <a:endParaRPr lang="en-US" smtClean="0"/>
          </a:p>
        </p:txBody>
      </p:sp>
      <p:sp>
        <p:nvSpPr>
          <p:cNvPr id="72707" name="Rectangle 3"/>
          <p:cNvSpPr>
            <a:spLocks noGrp="1" noChangeArrowheads="1"/>
          </p:cNvSpPr>
          <p:nvPr>
            <p:ph type="body" idx="1"/>
          </p:nvPr>
        </p:nvSpPr>
        <p:spPr/>
        <p:txBody>
          <a:bodyPr/>
          <a:lstStyle/>
          <a:p>
            <a:pPr algn="ctr" eaLnBrk="1" hangingPunct="1">
              <a:buFontTx/>
              <a:buNone/>
            </a:pPr>
            <a:endParaRPr lang="fa-IR" altLang="zh-CN" smtClean="0"/>
          </a:p>
          <a:p>
            <a:pPr algn="ctr" eaLnBrk="1" hangingPunct="1">
              <a:lnSpc>
                <a:spcPct val="150000"/>
              </a:lnSpc>
              <a:buFontTx/>
              <a:buNone/>
            </a:pPr>
            <a:r>
              <a:rPr lang="fa-IR" altLang="zh-CN" smtClean="0"/>
              <a:t>دلالان مؤسسات را در یافتن مشتری و فروش کالا به آنان یاری می کنند.</a:t>
            </a:r>
            <a:r>
              <a:rPr lang="en-US" altLang="zh-CN" smtClean="0">
                <a:ea typeface="SimSun" pitchFamily="2" charset="-12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checkerboard(across)">
                                      <p:cBhvr>
                                        <p:cTn id="7" dur="500"/>
                                        <p:tgtEl>
                                          <p:spTgt spid="72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7D7D7DA-1E88-4C01-AA73-DF4AE83F7793}" type="slidenum">
              <a:rPr lang="ar-SA" b="0"/>
              <a:pPr eaLnBrk="1" hangingPunct="1"/>
              <a:t>8</a:t>
            </a:fld>
            <a:endParaRPr lang="en-US" b="0"/>
          </a:p>
        </p:txBody>
      </p:sp>
      <p:sp>
        <p:nvSpPr>
          <p:cNvPr id="2" name="Rectangle 2"/>
          <p:cNvSpPr>
            <a:spLocks noGrp="1" noChangeArrowheads="1"/>
          </p:cNvSpPr>
          <p:nvPr>
            <p:ph type="title"/>
          </p:nvPr>
        </p:nvSpPr>
        <p:spPr/>
        <p:txBody>
          <a:bodyPr/>
          <a:lstStyle/>
          <a:p>
            <a:pPr eaLnBrk="1" hangingPunct="1"/>
            <a:r>
              <a:rPr lang="fa-IR" altLang="zh-CN" b="1" smtClean="0"/>
              <a:t>هدف های رفتاری</a:t>
            </a:r>
            <a:endParaRPr lang="en-US" b="1" smtClean="0"/>
          </a:p>
        </p:txBody>
      </p:sp>
      <p:sp>
        <p:nvSpPr>
          <p:cNvPr id="6147" name="Rectangle 3"/>
          <p:cNvSpPr>
            <a:spLocks noGrp="1" noChangeArrowheads="1"/>
          </p:cNvSpPr>
          <p:nvPr>
            <p:ph type="body" idx="1"/>
          </p:nvPr>
        </p:nvSpPr>
        <p:spPr/>
        <p:txBody>
          <a:bodyPr/>
          <a:lstStyle/>
          <a:p>
            <a:pPr eaLnBrk="1" hangingPunct="1">
              <a:buFontTx/>
              <a:buNone/>
            </a:pPr>
            <a:r>
              <a:rPr lang="fa-IR" altLang="zh-CN" sz="2800" smtClean="0">
                <a:solidFill>
                  <a:srgbClr val="CC3300"/>
                </a:solidFill>
              </a:rPr>
              <a:t>از دانشجو انتظار می رود پس از مطالعه این فصل بتواند:</a:t>
            </a:r>
          </a:p>
          <a:p>
            <a:pPr eaLnBrk="1" hangingPunct="1">
              <a:buFontTx/>
              <a:buNone/>
            </a:pPr>
            <a:endParaRPr lang="fa-IR" altLang="zh-CN" sz="1600" smtClean="0">
              <a:solidFill>
                <a:srgbClr val="CC3300"/>
              </a:solidFill>
            </a:endParaRPr>
          </a:p>
          <a:p>
            <a:pPr eaLnBrk="1" hangingPunct="1">
              <a:buSzPct val="75000"/>
              <a:buFont typeface="Wingdings" pitchFamily="2" charset="2"/>
              <a:buBlip>
                <a:blip r:embed="rId2"/>
              </a:buBlip>
            </a:pPr>
            <a:r>
              <a:rPr lang="fa-IR" altLang="zh-CN" sz="2800" smtClean="0"/>
              <a:t>مفاهیم اساسی بازاریابی را نام برده و هر کدام را شرح دهد.</a:t>
            </a:r>
          </a:p>
          <a:p>
            <a:pPr eaLnBrk="1" hangingPunct="1">
              <a:buSzPct val="75000"/>
              <a:buFont typeface="Wingdings" pitchFamily="2" charset="2"/>
              <a:buBlip>
                <a:blip r:embed="rId2"/>
              </a:buBlip>
            </a:pPr>
            <a:r>
              <a:rPr lang="fa-IR" altLang="zh-CN" sz="2800" smtClean="0"/>
              <a:t>بازاریابی را تعریف کرده و فرایند مدیریت بازاریابی را توصیف نماید.</a:t>
            </a:r>
          </a:p>
          <a:p>
            <a:pPr eaLnBrk="1" hangingPunct="1">
              <a:buSzPct val="75000"/>
              <a:buFont typeface="Wingdings" pitchFamily="2" charset="2"/>
              <a:buBlip>
                <a:blip r:embed="rId2"/>
              </a:buBlip>
            </a:pPr>
            <a:r>
              <a:rPr lang="fa-IR" altLang="zh-CN" sz="2800" smtClean="0"/>
              <a:t>وظایف مختلفی را که مدیران بازاریابی مؤسسات ایفا می کنند، توضیح دهد.</a:t>
            </a:r>
          </a:p>
          <a:p>
            <a:pPr eaLnBrk="1" hangingPunct="1">
              <a:buSzPct val="75000"/>
              <a:buFont typeface="Wingdings" pitchFamily="2" charset="2"/>
              <a:buBlip>
                <a:blip r:embed="rId2"/>
              </a:buBlip>
            </a:pPr>
            <a:r>
              <a:rPr lang="fa-IR" altLang="zh-CN" sz="2800" smtClean="0"/>
              <a:t>فرق اساسی فلسفه های موجود درمدیریت بازاریابی را بیان نماید.</a:t>
            </a:r>
          </a:p>
          <a:p>
            <a:pPr eaLnBrk="1" hangingPunct="1">
              <a:buSzPct val="75000"/>
              <a:buFont typeface="Wingdings" pitchFamily="2" charset="2"/>
              <a:buBlip>
                <a:blip r:embed="rId2"/>
              </a:buBlip>
            </a:pPr>
            <a:r>
              <a:rPr lang="fa-IR" altLang="zh-CN" sz="2800" smtClean="0"/>
              <a:t>اهداف نظام بازاریابی را نام برده و هر یک از انها را تجزیه و تحلیل نماید.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dissolve">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ssolv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ssolv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dissolv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dissolv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dissolve">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30EC5E1-760B-4FC2-8249-6E7F7BDACA2B}" type="slidenum">
              <a:rPr lang="ar-SA" b="0"/>
              <a:pPr eaLnBrk="1" hangingPunct="1"/>
              <a:t>80</a:t>
            </a:fld>
            <a:endParaRPr lang="en-US" b="0"/>
          </a:p>
        </p:txBody>
      </p:sp>
      <p:sp>
        <p:nvSpPr>
          <p:cNvPr id="79875" name="Rectangle 2"/>
          <p:cNvSpPr>
            <a:spLocks noGrp="1" noChangeArrowheads="1"/>
          </p:cNvSpPr>
          <p:nvPr>
            <p:ph type="title"/>
          </p:nvPr>
        </p:nvSpPr>
        <p:spPr/>
        <p:txBody>
          <a:bodyPr/>
          <a:lstStyle/>
          <a:p>
            <a:pPr eaLnBrk="1" hangingPunct="1"/>
            <a:r>
              <a:rPr lang="fa-IR" altLang="zh-CN" b="1" smtClean="0"/>
              <a:t>رقبا</a:t>
            </a:r>
            <a:endParaRPr lang="en-US" smtClean="0"/>
          </a:p>
        </p:txBody>
      </p:sp>
      <p:sp>
        <p:nvSpPr>
          <p:cNvPr id="73731" name="Rectangle 3"/>
          <p:cNvSpPr>
            <a:spLocks noGrp="1" noChangeArrowheads="1"/>
          </p:cNvSpPr>
          <p:nvPr>
            <p:ph type="body" idx="1"/>
          </p:nvPr>
        </p:nvSpPr>
        <p:spPr/>
        <p:txBody>
          <a:bodyPr/>
          <a:lstStyle/>
          <a:p>
            <a:pPr eaLnBrk="1" hangingPunct="1">
              <a:lnSpc>
                <a:spcPct val="200000"/>
              </a:lnSpc>
              <a:buFontTx/>
              <a:buNone/>
            </a:pPr>
            <a:r>
              <a:rPr lang="fa-IR" altLang="zh-CN" smtClean="0"/>
              <a:t>هر شرکتی با طیف وسیعی از رقبا مواجه است که باید برای کسب موفقیت و رسیدن به اهداف خود نسبت به آنها، نیازها و خواسته های مشتریان را به نحو شایسته تری ارضاء نماید.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slide(fromRight)">
                                      <p:cBhvr>
                                        <p:cTn id="7" dur="5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D4D862A-027D-4A1B-8568-D5ADAD888DDC}" type="slidenum">
              <a:rPr lang="ar-SA" b="0"/>
              <a:pPr eaLnBrk="1" hangingPunct="1"/>
              <a:t>81</a:t>
            </a:fld>
            <a:endParaRPr lang="en-US" b="0"/>
          </a:p>
        </p:txBody>
      </p:sp>
      <p:sp>
        <p:nvSpPr>
          <p:cNvPr id="80899" name="Rectangle 2"/>
          <p:cNvSpPr>
            <a:spLocks noGrp="1" noChangeArrowheads="1"/>
          </p:cNvSpPr>
          <p:nvPr>
            <p:ph type="title"/>
          </p:nvPr>
        </p:nvSpPr>
        <p:spPr/>
        <p:txBody>
          <a:bodyPr/>
          <a:lstStyle/>
          <a:p>
            <a:pPr eaLnBrk="1" hangingPunct="1"/>
            <a:r>
              <a:rPr lang="fa-IR" altLang="zh-CN" b="1" smtClean="0"/>
              <a:t>مشتریان</a:t>
            </a:r>
            <a:endParaRPr lang="en-US" smtClean="0"/>
          </a:p>
        </p:txBody>
      </p:sp>
      <p:sp>
        <p:nvSpPr>
          <p:cNvPr id="74755" name="Rectangle 3"/>
          <p:cNvSpPr>
            <a:spLocks noGrp="1" noChangeArrowheads="1"/>
          </p:cNvSpPr>
          <p:nvPr>
            <p:ph type="body" idx="1"/>
          </p:nvPr>
        </p:nvSpPr>
        <p:spPr/>
        <p:txBody>
          <a:bodyPr/>
          <a:lstStyle/>
          <a:p>
            <a:pPr eaLnBrk="1" hangingPunct="1">
              <a:lnSpc>
                <a:spcPct val="200000"/>
              </a:lnSpc>
              <a:buFontTx/>
              <a:buNone/>
            </a:pPr>
            <a:r>
              <a:rPr lang="fa-IR" altLang="zh-CN" smtClean="0"/>
              <a:t>مشتریان مؤسسات،همان مشتریانی که در پنج بازار عنوان شده  قبلی  وجود دارند یعنی مصرف کنندگان،مشتریان دولتی،مشتریان صنعتی،بازار واسطه ای و بازار بین المللی که هر کدام از اینها کالاها ومحصولات شرکت را با منظور خاصی خریداری می کنند.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slide(fromBottom)">
                                      <p:cBhvr>
                                        <p:cTn id="7" dur="5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902D972-DC78-4A2F-A50E-3BB80099C66C}" type="slidenum">
              <a:rPr lang="ar-SA" b="0"/>
              <a:pPr eaLnBrk="1" hangingPunct="1"/>
              <a:t>82</a:t>
            </a:fld>
            <a:endParaRPr lang="en-US" b="0"/>
          </a:p>
        </p:txBody>
      </p:sp>
      <p:sp>
        <p:nvSpPr>
          <p:cNvPr id="75778" name="Rectangle 2"/>
          <p:cNvSpPr>
            <a:spLocks noGrp="1" noChangeArrowheads="1"/>
          </p:cNvSpPr>
          <p:nvPr>
            <p:ph type="title"/>
          </p:nvPr>
        </p:nvSpPr>
        <p:spPr/>
        <p:txBody>
          <a:bodyPr/>
          <a:lstStyle/>
          <a:p>
            <a:pPr eaLnBrk="1" hangingPunct="1"/>
            <a:r>
              <a:rPr lang="fa-IR" altLang="zh-CN" b="1" smtClean="0"/>
              <a:t>جوامع</a:t>
            </a:r>
            <a:endParaRPr lang="en-US" smtClean="0"/>
          </a:p>
        </p:txBody>
      </p:sp>
      <p:sp>
        <p:nvSpPr>
          <p:cNvPr id="75779" name="Rectangle 3"/>
          <p:cNvSpPr>
            <a:spLocks noGrp="1" noChangeArrowheads="1"/>
          </p:cNvSpPr>
          <p:nvPr>
            <p:ph type="body" idx="1"/>
          </p:nvPr>
        </p:nvSpPr>
        <p:spPr/>
        <p:txBody>
          <a:bodyPr/>
          <a:lstStyle/>
          <a:p>
            <a:pPr eaLnBrk="1" hangingPunct="1">
              <a:lnSpc>
                <a:spcPct val="90000"/>
              </a:lnSpc>
              <a:buFontTx/>
              <a:buNone/>
            </a:pPr>
            <a:r>
              <a:rPr lang="fa-IR" altLang="zh-CN" sz="2400" smtClean="0">
                <a:solidFill>
                  <a:srgbClr val="CC3300"/>
                </a:solidFill>
              </a:rPr>
              <a:t>به طور کلی هر مؤسسه ای توسط هفت نوع جامعه به شرح زیر احاطه شده است.</a:t>
            </a:r>
          </a:p>
          <a:p>
            <a:pPr eaLnBrk="1" hangingPunct="1">
              <a:lnSpc>
                <a:spcPct val="90000"/>
              </a:lnSpc>
              <a:buFontTx/>
              <a:buNone/>
            </a:pPr>
            <a:r>
              <a:rPr lang="fa-IR" altLang="zh-CN" sz="2400" smtClean="0">
                <a:solidFill>
                  <a:srgbClr val="CC3300"/>
                </a:solidFill>
              </a:rPr>
              <a:t>طبقه بندی جوامع به عنوان یکی از محیطهای خرد بصورت زیر می باشد؛</a:t>
            </a:r>
          </a:p>
          <a:p>
            <a:pPr eaLnBrk="1" hangingPunct="1">
              <a:lnSpc>
                <a:spcPct val="90000"/>
              </a:lnSpc>
              <a:buFontTx/>
              <a:buNone/>
            </a:pPr>
            <a:endParaRPr lang="fa-IR" altLang="zh-CN" sz="1000" smtClean="0">
              <a:solidFill>
                <a:srgbClr val="CC3300"/>
              </a:solidFill>
            </a:endParaRPr>
          </a:p>
          <a:p>
            <a:pPr eaLnBrk="1" hangingPunct="1">
              <a:lnSpc>
                <a:spcPct val="110000"/>
              </a:lnSpc>
              <a:buSzPct val="80000"/>
              <a:buFontTx/>
              <a:buBlip>
                <a:blip r:embed="rId2"/>
              </a:buBlip>
            </a:pPr>
            <a:r>
              <a:rPr lang="fa-IR" altLang="zh-CN" sz="2400" b="1" smtClean="0"/>
              <a:t>جوامع دولتی</a:t>
            </a:r>
          </a:p>
          <a:p>
            <a:pPr eaLnBrk="1" hangingPunct="1">
              <a:lnSpc>
                <a:spcPct val="110000"/>
              </a:lnSpc>
              <a:buSzPct val="80000"/>
              <a:buFontTx/>
              <a:buBlip>
                <a:blip r:embed="rId2"/>
              </a:buBlip>
            </a:pPr>
            <a:r>
              <a:rPr lang="fa-IR" altLang="zh-CN" sz="2400" b="1" smtClean="0"/>
              <a:t>جوامع عمومی</a:t>
            </a:r>
            <a:endParaRPr lang="fa-IR" altLang="zh-CN" sz="2400" smtClean="0"/>
          </a:p>
          <a:p>
            <a:pPr eaLnBrk="1" hangingPunct="1">
              <a:lnSpc>
                <a:spcPct val="110000"/>
              </a:lnSpc>
              <a:buSzPct val="80000"/>
              <a:buFontTx/>
              <a:buBlip>
                <a:blip r:embed="rId2"/>
              </a:buBlip>
            </a:pPr>
            <a:r>
              <a:rPr lang="fa-IR" altLang="zh-CN" sz="2400" b="1" smtClean="0"/>
              <a:t>جوامع محلی</a:t>
            </a:r>
          </a:p>
          <a:p>
            <a:pPr eaLnBrk="1" hangingPunct="1">
              <a:lnSpc>
                <a:spcPct val="110000"/>
              </a:lnSpc>
              <a:buSzPct val="80000"/>
              <a:buFontTx/>
              <a:buBlip>
                <a:blip r:embed="rId2"/>
              </a:buBlip>
            </a:pPr>
            <a:r>
              <a:rPr lang="fa-IR" altLang="zh-CN" sz="2400" b="1" smtClean="0"/>
              <a:t>جوامع داخلی</a:t>
            </a:r>
          </a:p>
          <a:p>
            <a:pPr eaLnBrk="1" hangingPunct="1">
              <a:lnSpc>
                <a:spcPct val="110000"/>
              </a:lnSpc>
              <a:buSzPct val="80000"/>
              <a:buFontTx/>
              <a:buBlip>
                <a:blip r:embed="rId2"/>
              </a:buBlip>
            </a:pPr>
            <a:r>
              <a:rPr lang="fa-IR" altLang="zh-CN" sz="2400" b="1" smtClean="0"/>
              <a:t>جوامع مالی</a:t>
            </a:r>
          </a:p>
          <a:p>
            <a:pPr eaLnBrk="1" hangingPunct="1">
              <a:lnSpc>
                <a:spcPct val="110000"/>
              </a:lnSpc>
              <a:buSzPct val="80000"/>
              <a:buFontTx/>
              <a:buBlip>
                <a:blip r:embed="rId2"/>
              </a:buBlip>
            </a:pPr>
            <a:r>
              <a:rPr lang="fa-IR" altLang="zh-CN" sz="2400" b="1" smtClean="0"/>
              <a:t>جوامع شهروند</a:t>
            </a:r>
            <a:endParaRPr lang="fa-IR" altLang="zh-CN" sz="2400" smtClean="0"/>
          </a:p>
          <a:p>
            <a:pPr eaLnBrk="1" hangingPunct="1">
              <a:lnSpc>
                <a:spcPct val="110000"/>
              </a:lnSpc>
              <a:buSzPct val="80000"/>
              <a:buFontTx/>
              <a:buBlip>
                <a:blip r:embed="rId2"/>
              </a:buBlip>
            </a:pPr>
            <a:r>
              <a:rPr lang="fa-IR" altLang="zh-CN" sz="2400" b="1" smtClean="0"/>
              <a:t>جوامع رسانه ای</a:t>
            </a:r>
            <a:endParaRPr lang="en-US" sz="240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800" decel="100000"/>
                                        <p:tgtEl>
                                          <p:spTgt spid="75778"/>
                                        </p:tgtEl>
                                      </p:cBhvr>
                                    </p:animEffect>
                                    <p:anim calcmode="lin" valueType="num">
                                      <p:cBhvr>
                                        <p:cTn id="8" dur="800" decel="100000" fill="hold"/>
                                        <p:tgtEl>
                                          <p:spTgt spid="75778"/>
                                        </p:tgtEl>
                                        <p:attrNameLst>
                                          <p:attrName>style.rotation</p:attrName>
                                        </p:attrNameLst>
                                      </p:cBhvr>
                                      <p:tavLst>
                                        <p:tav tm="0">
                                          <p:val>
                                            <p:fltVal val="-90"/>
                                          </p:val>
                                        </p:tav>
                                        <p:tav tm="100000">
                                          <p:val>
                                            <p:fltVal val="0"/>
                                          </p:val>
                                        </p:tav>
                                      </p:tavLst>
                                    </p:anim>
                                    <p:anim calcmode="lin" valueType="num">
                                      <p:cBhvr>
                                        <p:cTn id="9" dur="800" decel="100000" fill="hold"/>
                                        <p:tgtEl>
                                          <p:spTgt spid="75778"/>
                                        </p:tgtEl>
                                        <p:attrNameLst>
                                          <p:attrName>ppt_x</p:attrName>
                                        </p:attrNameLst>
                                      </p:cBhvr>
                                      <p:tavLst>
                                        <p:tav tm="0">
                                          <p:val>
                                            <p:strVal val="#ppt_x+0.4"/>
                                          </p:val>
                                        </p:tav>
                                        <p:tav tm="100000">
                                          <p:val>
                                            <p:strVal val="#ppt_x-0.05"/>
                                          </p:val>
                                        </p:tav>
                                      </p:tavLst>
                                    </p:anim>
                                    <p:anim calcmode="lin" valueType="num">
                                      <p:cBhvr>
                                        <p:cTn id="10" dur="800" decel="100000" fill="hold"/>
                                        <p:tgtEl>
                                          <p:spTgt spid="757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57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577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5779">
                                            <p:txEl>
                                              <p:pRg st="0" end="0"/>
                                            </p:txEl>
                                          </p:spTgt>
                                        </p:tgtEl>
                                        <p:attrNameLst>
                                          <p:attrName>style.visibility</p:attrName>
                                        </p:attrNameLst>
                                      </p:cBhvr>
                                      <p:to>
                                        <p:strVal val="visible"/>
                                      </p:to>
                                    </p:set>
                                    <p:animEffect transition="in" filter="fade">
                                      <p:cBhvr>
                                        <p:cTn id="17" dur="1000"/>
                                        <p:tgtEl>
                                          <p:spTgt spid="75779">
                                            <p:txEl>
                                              <p:pRg st="0" end="0"/>
                                            </p:txEl>
                                          </p:spTgt>
                                        </p:tgtEl>
                                      </p:cBhvr>
                                    </p:animEffect>
                                    <p:anim calcmode="lin" valueType="num">
                                      <p:cBhvr>
                                        <p:cTn id="18" dur="10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57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5779">
                                            <p:txEl>
                                              <p:pRg st="1" end="1"/>
                                            </p:txEl>
                                          </p:spTgt>
                                        </p:tgtEl>
                                        <p:attrNameLst>
                                          <p:attrName>style.visibility</p:attrName>
                                        </p:attrNameLst>
                                      </p:cBhvr>
                                      <p:to>
                                        <p:strVal val="visible"/>
                                      </p:to>
                                    </p:set>
                                    <p:animEffect transition="in" filter="fade">
                                      <p:cBhvr>
                                        <p:cTn id="24" dur="1000"/>
                                        <p:tgtEl>
                                          <p:spTgt spid="75779">
                                            <p:txEl>
                                              <p:pRg st="1" end="1"/>
                                            </p:txEl>
                                          </p:spTgt>
                                        </p:tgtEl>
                                      </p:cBhvr>
                                    </p:animEffect>
                                    <p:anim calcmode="lin" valueType="num">
                                      <p:cBhvr>
                                        <p:cTn id="25" dur="10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57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5779">
                                            <p:txEl>
                                              <p:pRg st="3" end="3"/>
                                            </p:txEl>
                                          </p:spTgt>
                                        </p:tgtEl>
                                        <p:attrNameLst>
                                          <p:attrName>style.visibility</p:attrName>
                                        </p:attrNameLst>
                                      </p:cBhvr>
                                      <p:to>
                                        <p:strVal val="visible"/>
                                      </p:to>
                                    </p:set>
                                    <p:animEffect transition="in" filter="fade">
                                      <p:cBhvr>
                                        <p:cTn id="31" dur="1000"/>
                                        <p:tgtEl>
                                          <p:spTgt spid="75779">
                                            <p:txEl>
                                              <p:pRg st="3" end="3"/>
                                            </p:txEl>
                                          </p:spTgt>
                                        </p:tgtEl>
                                      </p:cBhvr>
                                    </p:animEffect>
                                    <p:anim calcmode="lin" valueType="num">
                                      <p:cBhvr>
                                        <p:cTn id="32" dur="10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57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75779">
                                            <p:txEl>
                                              <p:pRg st="4" end="4"/>
                                            </p:txEl>
                                          </p:spTgt>
                                        </p:tgtEl>
                                        <p:attrNameLst>
                                          <p:attrName>style.visibility</p:attrName>
                                        </p:attrNameLst>
                                      </p:cBhvr>
                                      <p:to>
                                        <p:strVal val="visible"/>
                                      </p:to>
                                    </p:set>
                                    <p:animEffect transition="in" filter="fade">
                                      <p:cBhvr>
                                        <p:cTn id="38" dur="1000"/>
                                        <p:tgtEl>
                                          <p:spTgt spid="75779">
                                            <p:txEl>
                                              <p:pRg st="4" end="4"/>
                                            </p:txEl>
                                          </p:spTgt>
                                        </p:tgtEl>
                                      </p:cBhvr>
                                    </p:animEffect>
                                    <p:anim calcmode="lin" valueType="num">
                                      <p:cBhvr>
                                        <p:cTn id="39" dur="10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57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75779">
                                            <p:txEl>
                                              <p:pRg st="5" end="5"/>
                                            </p:txEl>
                                          </p:spTgt>
                                        </p:tgtEl>
                                        <p:attrNameLst>
                                          <p:attrName>style.visibility</p:attrName>
                                        </p:attrNameLst>
                                      </p:cBhvr>
                                      <p:to>
                                        <p:strVal val="visible"/>
                                      </p:to>
                                    </p:set>
                                    <p:animEffect transition="in" filter="fade">
                                      <p:cBhvr>
                                        <p:cTn id="45" dur="1000"/>
                                        <p:tgtEl>
                                          <p:spTgt spid="75779">
                                            <p:txEl>
                                              <p:pRg st="5" end="5"/>
                                            </p:txEl>
                                          </p:spTgt>
                                        </p:tgtEl>
                                      </p:cBhvr>
                                    </p:animEffect>
                                    <p:anim calcmode="lin" valueType="num">
                                      <p:cBhvr>
                                        <p:cTn id="46" dur="10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757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75779">
                                            <p:txEl>
                                              <p:pRg st="6" end="6"/>
                                            </p:txEl>
                                          </p:spTgt>
                                        </p:tgtEl>
                                        <p:attrNameLst>
                                          <p:attrName>style.visibility</p:attrName>
                                        </p:attrNameLst>
                                      </p:cBhvr>
                                      <p:to>
                                        <p:strVal val="visible"/>
                                      </p:to>
                                    </p:set>
                                    <p:animEffect transition="in" filter="fade">
                                      <p:cBhvr>
                                        <p:cTn id="52" dur="1000"/>
                                        <p:tgtEl>
                                          <p:spTgt spid="75779">
                                            <p:txEl>
                                              <p:pRg st="6" end="6"/>
                                            </p:txEl>
                                          </p:spTgt>
                                        </p:tgtEl>
                                      </p:cBhvr>
                                    </p:animEffect>
                                    <p:anim calcmode="lin" valueType="num">
                                      <p:cBhvr>
                                        <p:cTn id="53" dur="10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757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75779">
                                            <p:txEl>
                                              <p:pRg st="7" end="7"/>
                                            </p:txEl>
                                          </p:spTgt>
                                        </p:tgtEl>
                                        <p:attrNameLst>
                                          <p:attrName>style.visibility</p:attrName>
                                        </p:attrNameLst>
                                      </p:cBhvr>
                                      <p:to>
                                        <p:strVal val="visible"/>
                                      </p:to>
                                    </p:set>
                                    <p:animEffect transition="in" filter="fade">
                                      <p:cBhvr>
                                        <p:cTn id="59" dur="1000"/>
                                        <p:tgtEl>
                                          <p:spTgt spid="75779">
                                            <p:txEl>
                                              <p:pRg st="7" end="7"/>
                                            </p:txEl>
                                          </p:spTgt>
                                        </p:tgtEl>
                                      </p:cBhvr>
                                    </p:animEffect>
                                    <p:anim calcmode="lin" valueType="num">
                                      <p:cBhvr>
                                        <p:cTn id="60" dur="1000" fill="hold"/>
                                        <p:tgtEl>
                                          <p:spTgt spid="75779">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7577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75779">
                                            <p:txEl>
                                              <p:pRg st="8" end="8"/>
                                            </p:txEl>
                                          </p:spTgt>
                                        </p:tgtEl>
                                        <p:attrNameLst>
                                          <p:attrName>style.visibility</p:attrName>
                                        </p:attrNameLst>
                                      </p:cBhvr>
                                      <p:to>
                                        <p:strVal val="visible"/>
                                      </p:to>
                                    </p:set>
                                    <p:animEffect transition="in" filter="fade">
                                      <p:cBhvr>
                                        <p:cTn id="66" dur="1000"/>
                                        <p:tgtEl>
                                          <p:spTgt spid="75779">
                                            <p:txEl>
                                              <p:pRg st="8" end="8"/>
                                            </p:txEl>
                                          </p:spTgt>
                                        </p:tgtEl>
                                      </p:cBhvr>
                                    </p:animEffect>
                                    <p:anim calcmode="lin" valueType="num">
                                      <p:cBhvr>
                                        <p:cTn id="67" dur="1000" fill="hold"/>
                                        <p:tgtEl>
                                          <p:spTgt spid="75779">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7577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75779">
                                            <p:txEl>
                                              <p:pRg st="9" end="9"/>
                                            </p:txEl>
                                          </p:spTgt>
                                        </p:tgtEl>
                                        <p:attrNameLst>
                                          <p:attrName>style.visibility</p:attrName>
                                        </p:attrNameLst>
                                      </p:cBhvr>
                                      <p:to>
                                        <p:strVal val="visible"/>
                                      </p:to>
                                    </p:set>
                                    <p:animEffect transition="in" filter="fade">
                                      <p:cBhvr>
                                        <p:cTn id="73" dur="1000"/>
                                        <p:tgtEl>
                                          <p:spTgt spid="75779">
                                            <p:txEl>
                                              <p:pRg st="9" end="9"/>
                                            </p:txEl>
                                          </p:spTgt>
                                        </p:tgtEl>
                                      </p:cBhvr>
                                    </p:animEffect>
                                    <p:anim calcmode="lin" valueType="num">
                                      <p:cBhvr>
                                        <p:cTn id="74" dur="1000" fill="hold"/>
                                        <p:tgtEl>
                                          <p:spTgt spid="75779">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7577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585F580-B282-4DBA-A717-67B390DF6A71}" type="slidenum">
              <a:rPr lang="ar-SA" b="0"/>
              <a:pPr eaLnBrk="1" hangingPunct="1"/>
              <a:t>83</a:t>
            </a:fld>
            <a:endParaRPr lang="en-US" b="0"/>
          </a:p>
        </p:txBody>
      </p:sp>
      <p:sp>
        <p:nvSpPr>
          <p:cNvPr id="82947" name="Rectangle 2"/>
          <p:cNvSpPr>
            <a:spLocks noGrp="1" noChangeArrowheads="1"/>
          </p:cNvSpPr>
          <p:nvPr>
            <p:ph type="title"/>
          </p:nvPr>
        </p:nvSpPr>
        <p:spPr/>
        <p:txBody>
          <a:bodyPr/>
          <a:lstStyle/>
          <a:p>
            <a:pPr eaLnBrk="1" hangingPunct="1"/>
            <a:r>
              <a:rPr lang="fa-IR" altLang="zh-CN" b="1" smtClean="0"/>
              <a:t>جوامع دولتی</a:t>
            </a:r>
            <a:endParaRPr lang="en-US" smtClean="0"/>
          </a:p>
        </p:txBody>
      </p:sp>
      <p:sp>
        <p:nvSpPr>
          <p:cNvPr id="76803" name="Rectangle 3"/>
          <p:cNvSpPr>
            <a:spLocks noGrp="1" noChangeArrowheads="1"/>
          </p:cNvSpPr>
          <p:nvPr>
            <p:ph type="body" idx="1"/>
          </p:nvPr>
        </p:nvSpPr>
        <p:spPr/>
        <p:txBody>
          <a:bodyPr/>
          <a:lstStyle/>
          <a:p>
            <a:pPr eaLnBrk="1" hangingPunct="1">
              <a:lnSpc>
                <a:spcPct val="200000"/>
              </a:lnSpc>
              <a:buFontTx/>
              <a:buNone/>
            </a:pPr>
            <a:r>
              <a:rPr lang="fa-IR" altLang="zh-CN" smtClean="0"/>
              <a:t>مدیران بازاریابی مؤسسات همواره باید تغییر و تحولات بخش دولتی را زیر نظر داشته ،تا بتوانند از تغییرات به عمل آمده در زمینه قوانین و مقررات و فرصتهای ایجاد شده حداکثر استفاده را ببرند.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plus(in)">
                                      <p:cBhvr>
                                        <p:cTn id="7" dur="500"/>
                                        <p:tgtEl>
                                          <p:spTgt spid="76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327E28D-48FA-4830-84B1-F7B475E08EDF}" type="slidenum">
              <a:rPr lang="ar-SA" b="0"/>
              <a:pPr eaLnBrk="1" hangingPunct="1"/>
              <a:t>84</a:t>
            </a:fld>
            <a:endParaRPr lang="en-US" b="0"/>
          </a:p>
        </p:txBody>
      </p:sp>
      <p:sp>
        <p:nvSpPr>
          <p:cNvPr id="83971" name="Rectangle 2"/>
          <p:cNvSpPr>
            <a:spLocks noGrp="1" noChangeArrowheads="1"/>
          </p:cNvSpPr>
          <p:nvPr>
            <p:ph type="title"/>
          </p:nvPr>
        </p:nvSpPr>
        <p:spPr/>
        <p:txBody>
          <a:bodyPr/>
          <a:lstStyle/>
          <a:p>
            <a:pPr eaLnBrk="1" hangingPunct="1"/>
            <a:r>
              <a:rPr lang="fa-IR" altLang="zh-CN" b="1" smtClean="0"/>
              <a:t>جوامع عمومی</a:t>
            </a:r>
            <a:endParaRPr lang="en-US" smtClean="0"/>
          </a:p>
        </p:txBody>
      </p:sp>
      <p:sp>
        <p:nvSpPr>
          <p:cNvPr id="77827" name="Rectangle 3"/>
          <p:cNvSpPr>
            <a:spLocks noGrp="1" noChangeArrowheads="1"/>
          </p:cNvSpPr>
          <p:nvPr>
            <p:ph type="body" idx="1"/>
          </p:nvPr>
        </p:nvSpPr>
        <p:spPr/>
        <p:txBody>
          <a:bodyPr/>
          <a:lstStyle/>
          <a:p>
            <a:pPr eaLnBrk="1" hangingPunct="1">
              <a:lnSpc>
                <a:spcPct val="200000"/>
              </a:lnSpc>
              <a:buFontTx/>
              <a:buNone/>
            </a:pPr>
            <a:r>
              <a:rPr lang="fa-IR" altLang="zh-CN" smtClean="0"/>
              <a:t>با توجه به اینکه تصویر ذهنی مردم از مؤسسه بر روی خرید کالاهاو خدمات آنها تأثیر مستقیم دارد،لذا مدیران بازاریابی باید به برداشتها و طرز تلقی های عموم مردم نسبت به خودشرکت و محصولات آن توجه ویژه ای داشته باشند.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arn(inHorizontal)">
                                      <p:cBhvr>
                                        <p:cTn id="7" dur="500"/>
                                        <p:tgtEl>
                                          <p:spTgt spid="77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C3657D7-8041-48B9-BFC2-705CC3EFF264}" type="slidenum">
              <a:rPr lang="ar-SA" b="0"/>
              <a:pPr eaLnBrk="1" hangingPunct="1"/>
              <a:t>85</a:t>
            </a:fld>
            <a:endParaRPr lang="en-US" b="0"/>
          </a:p>
        </p:txBody>
      </p:sp>
      <p:sp>
        <p:nvSpPr>
          <p:cNvPr id="84995" name="Rectangle 2"/>
          <p:cNvSpPr>
            <a:spLocks noGrp="1" noChangeArrowheads="1"/>
          </p:cNvSpPr>
          <p:nvPr>
            <p:ph type="title"/>
          </p:nvPr>
        </p:nvSpPr>
        <p:spPr/>
        <p:txBody>
          <a:bodyPr/>
          <a:lstStyle/>
          <a:p>
            <a:pPr eaLnBrk="1" hangingPunct="1"/>
            <a:r>
              <a:rPr lang="fa-IR" altLang="zh-CN" b="1" smtClean="0"/>
              <a:t>جوامع محلی</a:t>
            </a:r>
            <a:endParaRPr lang="en-US" smtClean="0"/>
          </a:p>
        </p:txBody>
      </p:sp>
      <p:sp>
        <p:nvSpPr>
          <p:cNvPr id="78851" name="Rectangle 3"/>
          <p:cNvSpPr>
            <a:spLocks noGrp="1" noChangeArrowheads="1"/>
          </p:cNvSpPr>
          <p:nvPr>
            <p:ph type="body" idx="1"/>
          </p:nvPr>
        </p:nvSpPr>
        <p:spPr/>
        <p:txBody>
          <a:bodyPr/>
          <a:lstStyle/>
          <a:p>
            <a:pPr eaLnBrk="1" hangingPunct="1">
              <a:lnSpc>
                <a:spcPct val="200000"/>
              </a:lnSpc>
              <a:buFontTx/>
              <a:buNone/>
            </a:pPr>
            <a:r>
              <a:rPr lang="fa-IR" altLang="zh-CN" sz="2800" smtClean="0"/>
              <a:t>نظر به اینکه هر مؤسسه ای با تعدادی جامعه محلی نظیر همسایگان خود شرکت و یا مؤسسات عام المنفعه سرو کار دارد،بنابراین باید به منظور پیشبرد فروش،فرد یا بخشی از سازمان خود را مأمور تماس با مقامات محلی،حضور در جلسات آنها و نیز پاسخ به پرسشها و موارد مهم دیگر،بنماید.</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EDC0796-468B-42FF-A2D2-1DCD3C5973BF}" type="slidenum">
              <a:rPr lang="ar-SA" b="0"/>
              <a:pPr eaLnBrk="1" hangingPunct="1"/>
              <a:t>86</a:t>
            </a:fld>
            <a:endParaRPr lang="en-US" b="0"/>
          </a:p>
        </p:txBody>
      </p:sp>
      <p:sp>
        <p:nvSpPr>
          <p:cNvPr id="86019" name="Rectangle 2"/>
          <p:cNvSpPr>
            <a:spLocks noGrp="1" noChangeArrowheads="1"/>
          </p:cNvSpPr>
          <p:nvPr>
            <p:ph type="title"/>
          </p:nvPr>
        </p:nvSpPr>
        <p:spPr/>
        <p:txBody>
          <a:bodyPr/>
          <a:lstStyle/>
          <a:p>
            <a:pPr eaLnBrk="1" hangingPunct="1"/>
            <a:r>
              <a:rPr lang="fa-IR" altLang="zh-CN" b="1" smtClean="0"/>
              <a:t>جوامع داخلی</a:t>
            </a:r>
            <a:endParaRPr lang="en-US" smtClean="0"/>
          </a:p>
        </p:txBody>
      </p:sp>
      <p:sp>
        <p:nvSpPr>
          <p:cNvPr id="79875" name="Rectangle 3"/>
          <p:cNvSpPr>
            <a:spLocks noGrp="1" noChangeArrowheads="1"/>
          </p:cNvSpPr>
          <p:nvPr>
            <p:ph type="body" idx="1"/>
          </p:nvPr>
        </p:nvSpPr>
        <p:spPr/>
        <p:txBody>
          <a:bodyPr/>
          <a:lstStyle/>
          <a:p>
            <a:pPr eaLnBrk="1" hangingPunct="1">
              <a:lnSpc>
                <a:spcPct val="150000"/>
              </a:lnSpc>
              <a:buFontTx/>
              <a:buNone/>
            </a:pPr>
            <a:r>
              <a:rPr lang="fa-IR" altLang="zh-CN" smtClean="0"/>
              <a:t>این جامعه از مدیران و کارکنان شرکت اعم از کارمندان و کارگران تشکیل می شود که احساس مطلوب آنها نسبت به شرکت می تواند به طرز تفکر جوامع خارجی نیز سرایت نموده و باعث موفقیت شرکت بشود. لذا مدیران مؤسسات همواره سعی می کنند در کارکنان خود ذهنیت مثبت ایجاد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2000"/>
                                        <p:tgtEl>
                                          <p:spTgt spid="79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2489F0E-5021-4124-B1D5-403D97354A66}" type="slidenum">
              <a:rPr lang="ar-SA" b="0"/>
              <a:pPr eaLnBrk="1" hangingPunct="1"/>
              <a:t>87</a:t>
            </a:fld>
            <a:endParaRPr lang="en-US" b="0"/>
          </a:p>
        </p:txBody>
      </p:sp>
      <p:sp>
        <p:nvSpPr>
          <p:cNvPr id="87043" name="Rectangle 2"/>
          <p:cNvSpPr>
            <a:spLocks noGrp="1" noChangeArrowheads="1"/>
          </p:cNvSpPr>
          <p:nvPr>
            <p:ph type="title"/>
          </p:nvPr>
        </p:nvSpPr>
        <p:spPr/>
        <p:txBody>
          <a:bodyPr/>
          <a:lstStyle/>
          <a:p>
            <a:pPr eaLnBrk="1" hangingPunct="1"/>
            <a:r>
              <a:rPr lang="fa-IR" altLang="zh-CN" b="1" smtClean="0"/>
              <a:t>جوامع مالی</a:t>
            </a:r>
            <a:endParaRPr lang="en-US" smtClean="0"/>
          </a:p>
        </p:txBody>
      </p:sp>
      <p:sp>
        <p:nvSpPr>
          <p:cNvPr id="80899" name="Rectangle 3"/>
          <p:cNvSpPr>
            <a:spLocks noGrp="1" noChangeArrowheads="1"/>
          </p:cNvSpPr>
          <p:nvPr>
            <p:ph type="body" idx="1"/>
          </p:nvPr>
        </p:nvSpPr>
        <p:spPr/>
        <p:txBody>
          <a:bodyPr/>
          <a:lstStyle/>
          <a:p>
            <a:pPr eaLnBrk="1" hangingPunct="1">
              <a:lnSpc>
                <a:spcPct val="150000"/>
              </a:lnSpc>
              <a:buFontTx/>
              <a:buNone/>
            </a:pPr>
            <a:r>
              <a:rPr lang="fa-IR" altLang="zh-CN" smtClean="0"/>
              <a:t>بانکها،سهامداران و مؤسسات سرمایه گذاری از جمله این جوامع بوده که می توانند توانائی شرکت را در کسب منابع مالی تحت تأثیر قرار دهند،لذا توجه به آنهانیز به منظور تأمین مالی بهینه برای شرکتها ضروری است.</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1000" fill="hold"/>
                                        <p:tgtEl>
                                          <p:spTgt spid="808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08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3303B99-ADE9-4330-8A46-00BD456C9EDE}" type="slidenum">
              <a:rPr lang="ar-SA" b="0"/>
              <a:pPr eaLnBrk="1" hangingPunct="1"/>
              <a:t>88</a:t>
            </a:fld>
            <a:endParaRPr lang="en-US" b="0"/>
          </a:p>
        </p:txBody>
      </p:sp>
      <p:sp>
        <p:nvSpPr>
          <p:cNvPr id="88067" name="Rectangle 2"/>
          <p:cNvSpPr>
            <a:spLocks noGrp="1" noChangeArrowheads="1"/>
          </p:cNvSpPr>
          <p:nvPr>
            <p:ph type="title"/>
          </p:nvPr>
        </p:nvSpPr>
        <p:spPr/>
        <p:txBody>
          <a:bodyPr/>
          <a:lstStyle/>
          <a:p>
            <a:pPr eaLnBrk="1" hangingPunct="1"/>
            <a:r>
              <a:rPr lang="fa-IR" altLang="zh-CN" b="1" smtClean="0"/>
              <a:t>جوامع شهروند</a:t>
            </a:r>
            <a:endParaRPr lang="en-US" smtClean="0"/>
          </a:p>
        </p:txBody>
      </p:sp>
      <p:sp>
        <p:nvSpPr>
          <p:cNvPr id="81923" name="Rectangle 3"/>
          <p:cNvSpPr>
            <a:spLocks noGrp="1" noChangeArrowheads="1"/>
          </p:cNvSpPr>
          <p:nvPr>
            <p:ph type="body" idx="1"/>
          </p:nvPr>
        </p:nvSpPr>
        <p:spPr/>
        <p:txBody>
          <a:bodyPr/>
          <a:lstStyle/>
          <a:p>
            <a:pPr eaLnBrk="1" hangingPunct="1">
              <a:lnSpc>
                <a:spcPct val="150000"/>
              </a:lnSpc>
              <a:buFontTx/>
              <a:buNone/>
            </a:pPr>
            <a:r>
              <a:rPr lang="fa-IR" altLang="zh-CN" smtClean="0"/>
              <a:t>گروههای حفاظت از محیط زیست ،سازمانهای حمایت از مصرف کننده و تشکل های مختلف دیگراز جمله جوامع شهروندمحسوب می شوند که می توانند مسائل بازاریابی هر شرکتی را تحت شعاع قرار دهند،بدین جهت لازم است واحدهائی مثل واحد روابط عمومی در مؤسسات شکل گیرند تا بتوانند نظر مساعد آنها را جلب نمایند.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100"/>
                                        <p:tgtEl>
                                          <p:spTgt spid="81923">
                                            <p:txEl>
                                              <p:pRg st="0" end="0"/>
                                            </p:txEl>
                                          </p:spTgt>
                                        </p:tgtEl>
                                      </p:cBhvr>
                                    </p:animEffect>
                                    <p:anim calcmode="lin" valueType="num">
                                      <p:cBhvr>
                                        <p:cTn id="8" dur="4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19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19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19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E86408C-956E-4B99-BF5D-6BB74E4C831E}" type="slidenum">
              <a:rPr lang="ar-SA" b="0"/>
              <a:pPr eaLnBrk="1" hangingPunct="1"/>
              <a:t>89</a:t>
            </a:fld>
            <a:endParaRPr lang="en-US" b="0"/>
          </a:p>
        </p:txBody>
      </p:sp>
      <p:sp>
        <p:nvSpPr>
          <p:cNvPr id="89091" name="Rectangle 2"/>
          <p:cNvSpPr>
            <a:spLocks noGrp="1" noChangeArrowheads="1"/>
          </p:cNvSpPr>
          <p:nvPr>
            <p:ph type="title"/>
          </p:nvPr>
        </p:nvSpPr>
        <p:spPr/>
        <p:txBody>
          <a:bodyPr/>
          <a:lstStyle/>
          <a:p>
            <a:pPr eaLnBrk="1" hangingPunct="1"/>
            <a:r>
              <a:rPr lang="fa-IR" altLang="zh-CN" b="1" smtClean="0"/>
              <a:t>جوامع رسانه ای</a:t>
            </a:r>
            <a:endParaRPr lang="en-US" smtClean="0"/>
          </a:p>
        </p:txBody>
      </p:sp>
      <p:sp>
        <p:nvSpPr>
          <p:cNvPr id="82947" name="Rectangle 3"/>
          <p:cNvSpPr>
            <a:spLocks noGrp="1" noChangeArrowheads="1"/>
          </p:cNvSpPr>
          <p:nvPr>
            <p:ph type="body" idx="1"/>
          </p:nvPr>
        </p:nvSpPr>
        <p:spPr/>
        <p:txBody>
          <a:bodyPr/>
          <a:lstStyle/>
          <a:p>
            <a:pPr eaLnBrk="1" hangingPunct="1">
              <a:lnSpc>
                <a:spcPct val="150000"/>
              </a:lnSpc>
              <a:buFontTx/>
              <a:buNone/>
            </a:pPr>
            <a:r>
              <a:rPr lang="fa-IR" altLang="zh-CN" smtClean="0"/>
              <a:t>رسانه های جمعی مختلف مثل روزنامه ،مجلات و رادیو تلویزیون که اخبار،وقایع و اتفاقات را منعکس می سازند ،می توانند به شرکت در راستای رسیدن به اهداف خود کمک نمایند.لذا اکثر مدیران بازاریابی سعی می کنند از پوشش رسانه ای بهتری جهت تبلیغات مؤثر برخوردار شوند.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1000" fill="hold"/>
                                        <p:tgtEl>
                                          <p:spTgt spid="8294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294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2947">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8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3CC2A39-E020-4584-B730-DF0EFE9EE88A}" type="slidenum">
              <a:rPr lang="ar-SA" b="0"/>
              <a:pPr eaLnBrk="1" hangingPunct="1"/>
              <a:t>9</a:t>
            </a:fld>
            <a:endParaRPr lang="en-US" b="0"/>
          </a:p>
        </p:txBody>
      </p:sp>
      <p:sp>
        <p:nvSpPr>
          <p:cNvPr id="7171" name="Rectangle 2"/>
          <p:cNvSpPr>
            <a:spLocks noGrp="1" noChangeArrowheads="1"/>
          </p:cNvSpPr>
          <p:nvPr>
            <p:ph type="title"/>
          </p:nvPr>
        </p:nvSpPr>
        <p:spPr/>
        <p:txBody>
          <a:bodyPr/>
          <a:lstStyle/>
          <a:p>
            <a:pPr eaLnBrk="1" hangingPunct="1"/>
            <a:r>
              <a:rPr lang="fa-IR" altLang="zh-CN" b="1" smtClean="0"/>
              <a:t>مفاهیم اساسی بازاریابی</a:t>
            </a:r>
            <a:endParaRPr lang="en-US" b="1" smtClean="0"/>
          </a:p>
        </p:txBody>
      </p:sp>
      <p:sp>
        <p:nvSpPr>
          <p:cNvPr id="2" name="Rectangle 3"/>
          <p:cNvSpPr>
            <a:spLocks noGrp="1" noChangeArrowheads="1"/>
          </p:cNvSpPr>
          <p:nvPr>
            <p:ph type="body" idx="1"/>
          </p:nvPr>
        </p:nvSpPr>
        <p:spPr/>
        <p:txBody>
          <a:bodyPr/>
          <a:lstStyle/>
          <a:p>
            <a:pPr eaLnBrk="1" hangingPunct="1">
              <a:lnSpc>
                <a:spcPct val="150000"/>
              </a:lnSpc>
              <a:buFontTx/>
              <a:buNone/>
            </a:pPr>
            <a:r>
              <a:rPr lang="fa-IR" altLang="zh-CN" smtClean="0"/>
              <a:t>بازاریابی علیرغم تصورات اکثر مردم فقط در تلاشهای کوتاه مدت برای فروش کالاهای نیمه ضروری و لوکس و تشریفاتی خلاصه نمی شود بلکه آن شامل مجموعه ای  از فعالیت های تولیدی، توزیعی و تجاری است که کالاها را سریعتر و ساده تر به دست مصرف کننده نهایی برساند.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E76C0E3-9D13-40BF-A29A-2A67262CC428}" type="slidenum">
              <a:rPr lang="ar-SA" b="0"/>
              <a:pPr eaLnBrk="1" hangingPunct="1"/>
              <a:t>90</a:t>
            </a:fld>
            <a:endParaRPr lang="en-US" b="0"/>
          </a:p>
        </p:txBody>
      </p:sp>
      <p:sp>
        <p:nvSpPr>
          <p:cNvPr id="90115" name="Rectangle 2"/>
          <p:cNvSpPr>
            <a:spLocks noGrp="1" noChangeArrowheads="1"/>
          </p:cNvSpPr>
          <p:nvPr>
            <p:ph type="title"/>
          </p:nvPr>
        </p:nvSpPr>
        <p:spPr/>
        <p:txBody>
          <a:bodyPr/>
          <a:lstStyle/>
          <a:p>
            <a:pPr eaLnBrk="1" hangingPunct="1"/>
            <a:r>
              <a:rPr lang="fa-IR" altLang="zh-CN" smtClean="0"/>
              <a:t>محیط کلان مؤسسه</a:t>
            </a:r>
            <a:endParaRPr lang="en-US" smtClean="0"/>
          </a:p>
        </p:txBody>
      </p:sp>
      <p:sp>
        <p:nvSpPr>
          <p:cNvPr id="83971" name="Rectangle 3"/>
          <p:cNvSpPr>
            <a:spLocks noGrp="1" noChangeArrowheads="1"/>
          </p:cNvSpPr>
          <p:nvPr>
            <p:ph type="body" idx="1"/>
          </p:nvPr>
        </p:nvSpPr>
        <p:spPr/>
        <p:txBody>
          <a:bodyPr/>
          <a:lstStyle/>
          <a:p>
            <a:pPr eaLnBrk="1" hangingPunct="1">
              <a:lnSpc>
                <a:spcPct val="150000"/>
              </a:lnSpc>
              <a:buFontTx/>
              <a:buNone/>
            </a:pPr>
            <a:r>
              <a:rPr lang="fa-IR" altLang="zh-CN" smtClean="0"/>
              <a:t>هر مؤسسه و سازمانی به همراه عوامل محیط خرد در یک محیط کلان فعالیت  می نماید.این محیط در برگیرنده نیروهائی است که برای شرکت فرصتها و تهدیداتی را به وجود می آورد و بدین جهت شرکت باید این نیروها را به دقت تحت نظرداشته و در مقابل آنها واکنش لازم و به موقع از خود نشان دهد.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800" decel="100000"/>
                                        <p:tgtEl>
                                          <p:spTgt spid="83971">
                                            <p:txEl>
                                              <p:pRg st="0" end="0"/>
                                            </p:txEl>
                                          </p:spTgt>
                                        </p:tgtEl>
                                      </p:cBhvr>
                                    </p:animEffect>
                                    <p:anim calcmode="lin" valueType="num">
                                      <p:cBhvr>
                                        <p:cTn id="8" dur="800" decel="100000" fill="hold"/>
                                        <p:tgtEl>
                                          <p:spTgt spid="8397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397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397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397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3971">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7CEC5C5-9E3E-49A8-9DC2-B3A7A520163C}" type="slidenum">
              <a:rPr lang="ar-SA" b="0"/>
              <a:pPr eaLnBrk="1" hangingPunct="1"/>
              <a:t>91</a:t>
            </a:fld>
            <a:endParaRPr lang="en-US" b="0"/>
          </a:p>
        </p:txBody>
      </p:sp>
      <p:sp>
        <p:nvSpPr>
          <p:cNvPr id="91139" name="Rectangle 2"/>
          <p:cNvSpPr>
            <a:spLocks noGrp="1" noChangeArrowheads="1"/>
          </p:cNvSpPr>
          <p:nvPr>
            <p:ph type="title"/>
          </p:nvPr>
        </p:nvSpPr>
        <p:spPr/>
        <p:txBody>
          <a:bodyPr/>
          <a:lstStyle/>
          <a:p>
            <a:pPr eaLnBrk="1" hangingPunct="1"/>
            <a:r>
              <a:rPr lang="fa-IR" altLang="zh-CN" smtClean="0"/>
              <a:t>عوامل اصلی محیط کلان مؤسسه</a:t>
            </a:r>
            <a:endParaRPr lang="en-US" smtClean="0"/>
          </a:p>
        </p:txBody>
      </p:sp>
      <p:sp>
        <p:nvSpPr>
          <p:cNvPr id="84995" name="Rectangle 3"/>
          <p:cNvSpPr>
            <a:spLocks noGrp="1" noChangeArrowheads="1"/>
          </p:cNvSpPr>
          <p:nvPr>
            <p:ph type="body" idx="1"/>
          </p:nvPr>
        </p:nvSpPr>
        <p:spPr/>
        <p:txBody>
          <a:bodyPr/>
          <a:lstStyle/>
          <a:p>
            <a:pPr indent="463550" eaLnBrk="1" hangingPunct="1">
              <a:lnSpc>
                <a:spcPct val="150000"/>
              </a:lnSpc>
              <a:buFontTx/>
              <a:buBlip>
                <a:blip r:embed="rId2"/>
              </a:buBlip>
            </a:pPr>
            <a:r>
              <a:rPr lang="fa-IR" altLang="zh-CN" smtClean="0"/>
              <a:t>نیروهای اقتصادی</a:t>
            </a:r>
          </a:p>
          <a:p>
            <a:pPr indent="463550" eaLnBrk="1" hangingPunct="1">
              <a:lnSpc>
                <a:spcPct val="150000"/>
              </a:lnSpc>
              <a:buFontTx/>
              <a:buBlip>
                <a:blip r:embed="rId2"/>
              </a:buBlip>
            </a:pPr>
            <a:r>
              <a:rPr lang="fa-IR" altLang="zh-CN" smtClean="0"/>
              <a:t>نیروهای طبیعی</a:t>
            </a:r>
          </a:p>
          <a:p>
            <a:pPr indent="463550" eaLnBrk="1" hangingPunct="1">
              <a:lnSpc>
                <a:spcPct val="150000"/>
              </a:lnSpc>
              <a:buFontTx/>
              <a:buBlip>
                <a:blip r:embed="rId2"/>
              </a:buBlip>
            </a:pPr>
            <a:r>
              <a:rPr lang="fa-IR" altLang="zh-CN" smtClean="0"/>
              <a:t>نیروهای تکنولوژیکی</a:t>
            </a:r>
          </a:p>
          <a:p>
            <a:pPr indent="463550" eaLnBrk="1" hangingPunct="1">
              <a:lnSpc>
                <a:spcPct val="150000"/>
              </a:lnSpc>
              <a:buFontTx/>
              <a:buBlip>
                <a:blip r:embed="rId2"/>
              </a:buBlip>
            </a:pPr>
            <a:r>
              <a:rPr lang="fa-IR" altLang="zh-CN" smtClean="0"/>
              <a:t>نیروهای سیاسی</a:t>
            </a:r>
          </a:p>
          <a:p>
            <a:pPr indent="463550" eaLnBrk="1" hangingPunct="1">
              <a:lnSpc>
                <a:spcPct val="150000"/>
              </a:lnSpc>
              <a:buFontTx/>
              <a:buBlip>
                <a:blip r:embed="rId2"/>
              </a:buBlip>
            </a:pPr>
            <a:r>
              <a:rPr lang="fa-IR" altLang="zh-CN" smtClean="0"/>
              <a:t>نیروهای فیزیکی</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p:cTn id="7" dur="500" decel="50000" fill="hold">
                                          <p:stCondLst>
                                            <p:cond delay="0"/>
                                          </p:stCondLst>
                                        </p:cTn>
                                        <p:tgtEl>
                                          <p:spTgt spid="8499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499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499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499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499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499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499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49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4995">
                                            <p:txEl>
                                              <p:pRg st="1" end="1"/>
                                            </p:txEl>
                                          </p:spTgt>
                                        </p:tgtEl>
                                        <p:attrNameLst>
                                          <p:attrName>style.visibility</p:attrName>
                                        </p:attrNameLst>
                                      </p:cBhvr>
                                      <p:to>
                                        <p:strVal val="visible"/>
                                      </p:to>
                                    </p:set>
                                    <p:anim calcmode="lin" valueType="num">
                                      <p:cBhvr>
                                        <p:cTn id="19" dur="500" decel="50000" fill="hold">
                                          <p:stCondLst>
                                            <p:cond delay="0"/>
                                          </p:stCondLst>
                                        </p:cTn>
                                        <p:tgtEl>
                                          <p:spTgt spid="8499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499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499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8499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499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499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499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499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4995">
                                            <p:txEl>
                                              <p:pRg st="2" end="2"/>
                                            </p:txEl>
                                          </p:spTgt>
                                        </p:tgtEl>
                                        <p:attrNameLst>
                                          <p:attrName>style.visibility</p:attrName>
                                        </p:attrNameLst>
                                      </p:cBhvr>
                                      <p:to>
                                        <p:strVal val="visible"/>
                                      </p:to>
                                    </p:set>
                                    <p:anim calcmode="lin" valueType="num">
                                      <p:cBhvr>
                                        <p:cTn id="31" dur="500" decel="50000" fill="hold">
                                          <p:stCondLst>
                                            <p:cond delay="0"/>
                                          </p:stCondLst>
                                        </p:cTn>
                                        <p:tgtEl>
                                          <p:spTgt spid="8499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499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499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8499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499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499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499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4995">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4995">
                                            <p:txEl>
                                              <p:pRg st="3" end="3"/>
                                            </p:txEl>
                                          </p:spTgt>
                                        </p:tgtEl>
                                        <p:attrNameLst>
                                          <p:attrName>style.visibility</p:attrName>
                                        </p:attrNameLst>
                                      </p:cBhvr>
                                      <p:to>
                                        <p:strVal val="visible"/>
                                      </p:to>
                                    </p:set>
                                    <p:anim calcmode="lin" valueType="num">
                                      <p:cBhvr>
                                        <p:cTn id="43" dur="500" decel="50000" fill="hold">
                                          <p:stCondLst>
                                            <p:cond delay="0"/>
                                          </p:stCondLst>
                                        </p:cTn>
                                        <p:tgtEl>
                                          <p:spTgt spid="8499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499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499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8499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499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499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499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4995">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84995">
                                            <p:txEl>
                                              <p:pRg st="4" end="4"/>
                                            </p:txEl>
                                          </p:spTgt>
                                        </p:tgtEl>
                                        <p:attrNameLst>
                                          <p:attrName>style.visibility</p:attrName>
                                        </p:attrNameLst>
                                      </p:cBhvr>
                                      <p:to>
                                        <p:strVal val="visible"/>
                                      </p:to>
                                    </p:set>
                                    <p:anim calcmode="lin" valueType="num">
                                      <p:cBhvr>
                                        <p:cTn id="55" dur="500" decel="50000" fill="hold">
                                          <p:stCondLst>
                                            <p:cond delay="0"/>
                                          </p:stCondLst>
                                        </p:cTn>
                                        <p:tgtEl>
                                          <p:spTgt spid="84995">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84995">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84995">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84995">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84995">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84995">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84995">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793366A-FA02-455A-9373-D2C77F95D001}" type="slidenum">
              <a:rPr lang="ar-SA" b="0"/>
              <a:pPr eaLnBrk="1" hangingPunct="1"/>
              <a:t>92</a:t>
            </a:fld>
            <a:endParaRPr lang="en-US" b="0"/>
          </a:p>
        </p:txBody>
      </p:sp>
      <p:sp>
        <p:nvSpPr>
          <p:cNvPr id="92163" name="Rectangle 2"/>
          <p:cNvSpPr>
            <a:spLocks noGrp="1" noChangeArrowheads="1"/>
          </p:cNvSpPr>
          <p:nvPr>
            <p:ph type="title"/>
          </p:nvPr>
        </p:nvSpPr>
        <p:spPr/>
        <p:txBody>
          <a:bodyPr/>
          <a:lstStyle/>
          <a:p>
            <a:pPr eaLnBrk="1" hangingPunct="1"/>
            <a:r>
              <a:rPr lang="fa-IR" altLang="zh-CN" b="1" smtClean="0"/>
              <a:t>نیروهای جمعیت شناختی</a:t>
            </a:r>
            <a:endParaRPr lang="en-US" smtClean="0"/>
          </a:p>
        </p:txBody>
      </p:sp>
      <p:sp>
        <p:nvSpPr>
          <p:cNvPr id="86019" name="Rectangle 3"/>
          <p:cNvSpPr>
            <a:spLocks noGrp="1" noChangeArrowheads="1"/>
          </p:cNvSpPr>
          <p:nvPr>
            <p:ph type="body" idx="1"/>
          </p:nvPr>
        </p:nvSpPr>
        <p:spPr/>
        <p:txBody>
          <a:bodyPr/>
          <a:lstStyle/>
          <a:p>
            <a:pPr eaLnBrk="1" hangingPunct="1">
              <a:buFontTx/>
              <a:buNone/>
            </a:pPr>
            <a:r>
              <a:rPr lang="fa-IR" altLang="zh-CN" smtClean="0"/>
              <a:t>بررسی و تجزیه و تحلیل عوامل جمعیت شناختی از اهمیت فوق‌العاده‌ای برای مدیران بازاریابی برخوردار است.چرا که بازارو جمعیت دو عامل جدا از هم نبوده بلکه در حقیقت این جمعیت و مردم هستند که بازارها را تشکیل می دهند.بنابراین بازاریان برای شناخت بهتر بازارها باید به مطالعه جمعیت انسانی بر حسب سن،جنس،تحصیلات،نژاد،محل سکونت،تراکم و تعداد افراد انسانی و حتی میزان اشتغال آنها همت گمارند.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plus(in)">
                                      <p:cBhvr>
                                        <p:cTn id="7" dur="500"/>
                                        <p:tgtEl>
                                          <p:spTgt spid="86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7F41181-21EF-4953-949F-D7FFEB9435D0}" type="slidenum">
              <a:rPr lang="ar-SA" b="0"/>
              <a:pPr eaLnBrk="1" hangingPunct="1"/>
              <a:t>93</a:t>
            </a:fld>
            <a:endParaRPr lang="en-US" b="0"/>
          </a:p>
        </p:txBody>
      </p:sp>
      <p:sp>
        <p:nvSpPr>
          <p:cNvPr id="93187" name="Rectangle 2"/>
          <p:cNvSpPr>
            <a:spLocks noGrp="1" noChangeArrowheads="1"/>
          </p:cNvSpPr>
          <p:nvPr>
            <p:ph type="title"/>
          </p:nvPr>
        </p:nvSpPr>
        <p:spPr/>
        <p:txBody>
          <a:bodyPr/>
          <a:lstStyle/>
          <a:p>
            <a:pPr eaLnBrk="1" hangingPunct="1"/>
            <a:r>
              <a:rPr lang="fa-IR" altLang="zh-CN" b="1" smtClean="0"/>
              <a:t>نیروهای اقتصادی</a:t>
            </a:r>
            <a:r>
              <a:rPr lang="fa-IR" altLang="zh-CN" smtClean="0"/>
              <a:t> </a:t>
            </a:r>
            <a:endParaRPr lang="en-US" smtClean="0"/>
          </a:p>
        </p:txBody>
      </p:sp>
      <p:sp>
        <p:nvSpPr>
          <p:cNvPr id="87043" name="Rectangle 3"/>
          <p:cNvSpPr>
            <a:spLocks noGrp="1" noChangeArrowheads="1"/>
          </p:cNvSpPr>
          <p:nvPr>
            <p:ph type="body" idx="1"/>
          </p:nvPr>
        </p:nvSpPr>
        <p:spPr/>
        <p:txBody>
          <a:bodyPr/>
          <a:lstStyle/>
          <a:p>
            <a:pPr eaLnBrk="1" hangingPunct="1">
              <a:lnSpc>
                <a:spcPct val="150000"/>
              </a:lnSpc>
              <a:buFontTx/>
              <a:buNone/>
            </a:pPr>
            <a:r>
              <a:rPr lang="fa-IR" altLang="zh-CN" smtClean="0"/>
              <a:t>عوامل اقتصادی همانند درآمد مالی،درآمد سرانه ،میزان پس انداز افراد،سطح عمومی قیمتها و سیاستهای اعتباری دولت و مؤسسات مالی خصوصی بر قدرت خرید مردم و نیز الگوهای مصرفی آنان در بازار تأثیر می گذارد.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500" decel="50000" fill="hold">
                                          <p:stCondLst>
                                            <p:cond delay="0"/>
                                          </p:stCondLst>
                                        </p:cTn>
                                        <p:tgtEl>
                                          <p:spTgt spid="8704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704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704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704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704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704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704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7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04111A3-9322-41D8-BCCE-AA5FE2AA1FFE}" type="slidenum">
              <a:rPr lang="ar-SA" b="0"/>
              <a:pPr eaLnBrk="1" hangingPunct="1"/>
              <a:t>94</a:t>
            </a:fld>
            <a:endParaRPr lang="en-US" b="0"/>
          </a:p>
        </p:txBody>
      </p:sp>
      <p:sp>
        <p:nvSpPr>
          <p:cNvPr id="94211" name="Rectangle 2"/>
          <p:cNvSpPr>
            <a:spLocks noGrp="1" noChangeArrowheads="1"/>
          </p:cNvSpPr>
          <p:nvPr>
            <p:ph type="title"/>
          </p:nvPr>
        </p:nvSpPr>
        <p:spPr/>
        <p:txBody>
          <a:bodyPr/>
          <a:lstStyle/>
          <a:p>
            <a:pPr eaLnBrk="1" hangingPunct="1"/>
            <a:r>
              <a:rPr lang="fa-IR" altLang="zh-CN" b="1" smtClean="0"/>
              <a:t>نیروهای طبیعی</a:t>
            </a:r>
            <a:endParaRPr lang="en-US" smtClean="0"/>
          </a:p>
        </p:txBody>
      </p:sp>
      <p:sp>
        <p:nvSpPr>
          <p:cNvPr id="88067" name="Rectangle 3"/>
          <p:cNvSpPr>
            <a:spLocks noGrp="1" noChangeArrowheads="1"/>
          </p:cNvSpPr>
          <p:nvPr>
            <p:ph type="body" idx="1"/>
          </p:nvPr>
        </p:nvSpPr>
        <p:spPr/>
        <p:txBody>
          <a:bodyPr/>
          <a:lstStyle/>
          <a:p>
            <a:pPr eaLnBrk="1" hangingPunct="1">
              <a:lnSpc>
                <a:spcPct val="200000"/>
              </a:lnSpc>
              <a:buFontTx/>
              <a:buNone/>
            </a:pPr>
            <a:r>
              <a:rPr lang="fa-IR" altLang="zh-CN" smtClean="0"/>
              <a:t>عوامل نیروها و یا همان محیط طبیعی،در برگیرنده منابع طبیعی مثل آب و هوا ،جنگل،نفت، زغال سنگ و سایر منابع معدنی است که بازاریان از آنها به عنوان  عوامل ورودی و منبع مورد نیاز برای تولید کالاها و خدمات استفاده نموده.</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385" decel="100000"/>
                                        <p:tgtEl>
                                          <p:spTgt spid="88067">
                                            <p:txEl>
                                              <p:pRg st="0" end="0"/>
                                            </p:txEl>
                                          </p:spTgt>
                                        </p:tgtEl>
                                      </p:cBhvr>
                                    </p:animEffect>
                                    <p:animScale>
                                      <p:cBhvr>
                                        <p:cTn id="8" dur="385" decel="100000"/>
                                        <p:tgtEl>
                                          <p:spTgt spid="88067">
                                            <p:txEl>
                                              <p:pRg st="0" end="0"/>
                                            </p:txEl>
                                          </p:spTgt>
                                        </p:tgtEl>
                                      </p:cBhvr>
                                      <p:from x="10000" y="10000"/>
                                      <p:to x="200000" y="450000"/>
                                    </p:animScale>
                                    <p:animScale>
                                      <p:cBhvr>
                                        <p:cTn id="9" dur="615" accel="100000" fill="hold">
                                          <p:stCondLst>
                                            <p:cond delay="385"/>
                                          </p:stCondLst>
                                        </p:cTn>
                                        <p:tgtEl>
                                          <p:spTgt spid="88067">
                                            <p:txEl>
                                              <p:pRg st="0" end="0"/>
                                            </p:txEl>
                                          </p:spTgt>
                                        </p:tgtEl>
                                      </p:cBhvr>
                                      <p:from x="200000" y="450000"/>
                                      <p:to x="100000" y="100000"/>
                                    </p:animScale>
                                    <p:set>
                                      <p:cBhvr>
                                        <p:cTn id="10" dur="385" fill="hold"/>
                                        <p:tgtEl>
                                          <p:spTgt spid="88067">
                                            <p:txEl>
                                              <p:pRg st="0" end="0"/>
                                            </p:txEl>
                                          </p:spTgt>
                                        </p:tgtEl>
                                        <p:attrNameLst>
                                          <p:attrName>ppt_x</p:attrName>
                                        </p:attrNameLst>
                                      </p:cBhvr>
                                      <p:to>
                                        <p:strVal val="(0.5)"/>
                                      </p:to>
                                    </p:set>
                                    <p:anim from="(0.5)" to="(#ppt_x)" calcmode="lin" valueType="num">
                                      <p:cBhvr>
                                        <p:cTn id="11" dur="615" accel="100000" fill="hold">
                                          <p:stCondLst>
                                            <p:cond delay="385"/>
                                          </p:stCondLst>
                                        </p:cTn>
                                        <p:tgtEl>
                                          <p:spTgt spid="88067">
                                            <p:txEl>
                                              <p:pRg st="0" end="0"/>
                                            </p:txEl>
                                          </p:spTgt>
                                        </p:tgtEl>
                                        <p:attrNameLst>
                                          <p:attrName>ppt_x</p:attrName>
                                        </p:attrNameLst>
                                      </p:cBhvr>
                                    </p:anim>
                                    <p:set>
                                      <p:cBhvr>
                                        <p:cTn id="12" dur="385" fill="hold"/>
                                        <p:tgtEl>
                                          <p:spTgt spid="88067">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88067">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AE3A6F8-E275-41F3-B8D6-44AD477581A5}" type="slidenum">
              <a:rPr lang="ar-SA" b="0"/>
              <a:pPr eaLnBrk="1" hangingPunct="1"/>
              <a:t>95</a:t>
            </a:fld>
            <a:endParaRPr lang="en-US" b="0"/>
          </a:p>
        </p:txBody>
      </p:sp>
      <p:sp>
        <p:nvSpPr>
          <p:cNvPr id="89090" name="Rectangle 2"/>
          <p:cNvSpPr>
            <a:spLocks noGrp="1" noChangeArrowheads="1"/>
          </p:cNvSpPr>
          <p:nvPr>
            <p:ph type="title"/>
          </p:nvPr>
        </p:nvSpPr>
        <p:spPr/>
        <p:txBody>
          <a:bodyPr/>
          <a:lstStyle/>
          <a:p>
            <a:pPr eaLnBrk="1" hangingPunct="1"/>
            <a:r>
              <a:rPr lang="fa-IR" altLang="zh-CN" b="1" smtClean="0"/>
              <a:t>نیروهای تکنولوژیکی</a:t>
            </a:r>
            <a:endParaRPr lang="en-US" smtClean="0"/>
          </a:p>
        </p:txBody>
      </p:sp>
      <p:sp>
        <p:nvSpPr>
          <p:cNvPr id="89091" name="Rectangle 3"/>
          <p:cNvSpPr>
            <a:spLocks noGrp="1" noChangeArrowheads="1"/>
          </p:cNvSpPr>
          <p:nvPr>
            <p:ph type="body" idx="1"/>
          </p:nvPr>
        </p:nvSpPr>
        <p:spPr/>
        <p:txBody>
          <a:bodyPr/>
          <a:lstStyle/>
          <a:p>
            <a:pPr indent="369888" eaLnBrk="1" hangingPunct="1">
              <a:buFontTx/>
              <a:buNone/>
            </a:pPr>
            <a:r>
              <a:rPr lang="fa-IR" altLang="zh-CN" sz="2800" smtClean="0">
                <a:solidFill>
                  <a:srgbClr val="CC3300"/>
                </a:solidFill>
              </a:rPr>
              <a:t>عوامل تکنولوژیکی یکی از مهمترین نیروهای اثر گذار بر سرنوشت انسانهاست.</a:t>
            </a:r>
          </a:p>
          <a:p>
            <a:pPr indent="369888" eaLnBrk="1" hangingPunct="1">
              <a:buFontTx/>
              <a:buNone/>
            </a:pPr>
            <a:r>
              <a:rPr lang="fa-IR" altLang="zh-CN" sz="2800" smtClean="0">
                <a:solidFill>
                  <a:srgbClr val="CC3300"/>
                </a:solidFill>
              </a:rPr>
              <a:t>تغییرات حاصله در نحوه تولید شرکتها به تبع پیشرفتهای فنی و تکنولوژیک عبارت اند از:</a:t>
            </a:r>
          </a:p>
          <a:p>
            <a:pPr indent="369888" eaLnBrk="1" hangingPunct="1">
              <a:buFontTx/>
              <a:buBlip>
                <a:blip r:embed="rId2"/>
              </a:buBlip>
            </a:pPr>
            <a:r>
              <a:rPr lang="fa-IR" altLang="zh-CN" sz="2800" smtClean="0"/>
              <a:t>استفاده از ماشین به جای انسان و کم شدن تعداد پرسنل مؤسسات</a:t>
            </a:r>
          </a:p>
          <a:p>
            <a:pPr indent="369888" eaLnBrk="1" hangingPunct="1">
              <a:buFontTx/>
              <a:buBlip>
                <a:blip r:embed="rId2"/>
              </a:buBlip>
            </a:pPr>
            <a:r>
              <a:rPr lang="fa-IR" altLang="zh-CN" sz="2800" smtClean="0"/>
              <a:t>صرفه جویی های زیاد در میزان مصرف مواد اولیه</a:t>
            </a:r>
          </a:p>
          <a:p>
            <a:pPr indent="369888" eaLnBrk="1" hangingPunct="1">
              <a:buFontTx/>
              <a:buBlip>
                <a:blip r:embed="rId2"/>
              </a:buBlip>
            </a:pPr>
            <a:r>
              <a:rPr lang="fa-IR" altLang="zh-CN" sz="2800" smtClean="0"/>
              <a:t>جانشینی مواد و کالاهای جدید و عمدتاً مصنوعی به جای مواد و کالاهای قدیمی و طبیعی</a:t>
            </a:r>
          </a:p>
          <a:p>
            <a:pPr indent="369888" eaLnBrk="1" hangingPunct="1">
              <a:buFontTx/>
              <a:buBlip>
                <a:blip r:embed="rId2"/>
              </a:buBlip>
            </a:pPr>
            <a:r>
              <a:rPr lang="fa-IR" altLang="zh-CN" sz="2800" smtClean="0"/>
              <a:t>کوتاه شدن عمر محصولات و کهنگی سریع آنها به دلیل نوآوری مداوم.</a:t>
            </a:r>
            <a:endParaRPr lang="en-US" sz="2800"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1000" fill="hold">
                                          <p:stCondLst>
                                            <p:cond delay="0"/>
                                          </p:stCondLst>
                                        </p:cTn>
                                        <p:tgtEl>
                                          <p:spTgt spid="8909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8909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8909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8909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8909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9091">
                                            <p:txEl>
                                              <p:pRg st="0" end="0"/>
                                            </p:txEl>
                                          </p:spTgt>
                                        </p:tgtEl>
                                        <p:attrNameLst>
                                          <p:attrName>style.visibility</p:attrName>
                                        </p:attrNameLst>
                                      </p:cBhvr>
                                      <p:to>
                                        <p:strVal val="visible"/>
                                      </p:to>
                                    </p:set>
                                    <p:anim calcmode="lin" valueType="num">
                                      <p:cBhvr>
                                        <p:cTn id="16" dur="500" fill="hold"/>
                                        <p:tgtEl>
                                          <p:spTgt spid="8909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8909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8909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8909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8909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89091">
                                            <p:txEl>
                                              <p:pRg st="1" end="1"/>
                                            </p:txEl>
                                          </p:spTgt>
                                        </p:tgtEl>
                                        <p:attrNameLst>
                                          <p:attrName>style.visibility</p:attrName>
                                        </p:attrNameLst>
                                      </p:cBhvr>
                                      <p:to>
                                        <p:strVal val="visible"/>
                                      </p:to>
                                    </p:set>
                                    <p:anim calcmode="lin" valueType="num">
                                      <p:cBhvr>
                                        <p:cTn id="25" dur="500" fill="hold"/>
                                        <p:tgtEl>
                                          <p:spTgt spid="8909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8909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8909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8909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8909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89091">
                                            <p:txEl>
                                              <p:pRg st="2" end="2"/>
                                            </p:txEl>
                                          </p:spTgt>
                                        </p:tgtEl>
                                        <p:attrNameLst>
                                          <p:attrName>style.visibility</p:attrName>
                                        </p:attrNameLst>
                                      </p:cBhvr>
                                      <p:to>
                                        <p:strVal val="visible"/>
                                      </p:to>
                                    </p:set>
                                    <p:anim calcmode="lin" valueType="num">
                                      <p:cBhvr>
                                        <p:cTn id="34" dur="500" fill="hold"/>
                                        <p:tgtEl>
                                          <p:spTgt spid="89091">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89091">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89091">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89091">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89091">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89091">
                                            <p:txEl>
                                              <p:pRg st="3" end="3"/>
                                            </p:txEl>
                                          </p:spTgt>
                                        </p:tgtEl>
                                        <p:attrNameLst>
                                          <p:attrName>style.visibility</p:attrName>
                                        </p:attrNameLst>
                                      </p:cBhvr>
                                      <p:to>
                                        <p:strVal val="visible"/>
                                      </p:to>
                                    </p:set>
                                    <p:anim calcmode="lin" valueType="num">
                                      <p:cBhvr>
                                        <p:cTn id="43" dur="500" fill="hold"/>
                                        <p:tgtEl>
                                          <p:spTgt spid="89091">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89091">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89091">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89091">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89091">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89091">
                                            <p:txEl>
                                              <p:pRg st="4" end="4"/>
                                            </p:txEl>
                                          </p:spTgt>
                                        </p:tgtEl>
                                        <p:attrNameLst>
                                          <p:attrName>style.visibility</p:attrName>
                                        </p:attrNameLst>
                                      </p:cBhvr>
                                      <p:to>
                                        <p:strVal val="visible"/>
                                      </p:to>
                                    </p:set>
                                    <p:anim calcmode="lin" valueType="num">
                                      <p:cBhvr>
                                        <p:cTn id="52" dur="500" fill="hold"/>
                                        <p:tgtEl>
                                          <p:spTgt spid="89091">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89091">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89091">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89091">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89091">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89091">
                                            <p:txEl>
                                              <p:pRg st="5" end="5"/>
                                            </p:txEl>
                                          </p:spTgt>
                                        </p:tgtEl>
                                        <p:attrNameLst>
                                          <p:attrName>style.visibility</p:attrName>
                                        </p:attrNameLst>
                                      </p:cBhvr>
                                      <p:to>
                                        <p:strVal val="visible"/>
                                      </p:to>
                                    </p:set>
                                    <p:anim calcmode="lin" valueType="num">
                                      <p:cBhvr>
                                        <p:cTn id="61" dur="500" fill="hold"/>
                                        <p:tgtEl>
                                          <p:spTgt spid="89091">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89091">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89091">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89091">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A330B088-DE94-4C51-97B9-9D182F33388A}" type="slidenum">
              <a:rPr lang="ar-SA" b="0"/>
              <a:pPr eaLnBrk="1" hangingPunct="1"/>
              <a:t>96</a:t>
            </a:fld>
            <a:endParaRPr lang="en-US" b="0"/>
          </a:p>
        </p:txBody>
      </p:sp>
      <p:sp>
        <p:nvSpPr>
          <p:cNvPr id="90114" name="Rectangle 2"/>
          <p:cNvSpPr>
            <a:spLocks noGrp="1" noChangeArrowheads="1"/>
          </p:cNvSpPr>
          <p:nvPr>
            <p:ph type="title"/>
          </p:nvPr>
        </p:nvSpPr>
        <p:spPr/>
        <p:txBody>
          <a:bodyPr/>
          <a:lstStyle/>
          <a:p>
            <a:pPr eaLnBrk="1" hangingPunct="1"/>
            <a:r>
              <a:rPr lang="fa-IR" altLang="zh-CN" b="1" smtClean="0"/>
              <a:t>نیروهای سیاسی</a:t>
            </a:r>
            <a:endParaRPr lang="en-US" smtClean="0"/>
          </a:p>
        </p:txBody>
      </p:sp>
      <p:sp>
        <p:nvSpPr>
          <p:cNvPr id="90115" name="Rectangle 3"/>
          <p:cNvSpPr>
            <a:spLocks noGrp="1" noChangeArrowheads="1"/>
          </p:cNvSpPr>
          <p:nvPr>
            <p:ph type="body" idx="1"/>
          </p:nvPr>
        </p:nvSpPr>
        <p:spPr/>
        <p:txBody>
          <a:bodyPr/>
          <a:lstStyle/>
          <a:p>
            <a:pPr eaLnBrk="1" hangingPunct="1">
              <a:lnSpc>
                <a:spcPct val="90000"/>
              </a:lnSpc>
              <a:buFontTx/>
              <a:buNone/>
            </a:pPr>
            <a:r>
              <a:rPr lang="fa-IR" altLang="zh-CN" sz="2800" smtClean="0">
                <a:solidFill>
                  <a:srgbClr val="CC3300"/>
                </a:solidFill>
              </a:rPr>
              <a:t>محیط سیاسی از مجموعه قوانین و مقررات،سازمانهای دولتی گروهها و دستجات مختلفی تشکیل می شود.</a:t>
            </a:r>
          </a:p>
          <a:p>
            <a:pPr eaLnBrk="1" hangingPunct="1">
              <a:lnSpc>
                <a:spcPct val="90000"/>
              </a:lnSpc>
              <a:buFontTx/>
              <a:buNone/>
            </a:pPr>
            <a:endParaRPr lang="fa-IR" altLang="zh-CN" sz="2800" smtClean="0">
              <a:solidFill>
                <a:srgbClr val="CC3300"/>
              </a:solidFill>
            </a:endParaRPr>
          </a:p>
          <a:p>
            <a:pPr eaLnBrk="1" hangingPunct="1">
              <a:lnSpc>
                <a:spcPct val="90000"/>
              </a:lnSpc>
              <a:buFontTx/>
              <a:buNone/>
            </a:pPr>
            <a:r>
              <a:rPr lang="fa-IR" altLang="zh-CN" sz="2800" smtClean="0">
                <a:solidFill>
                  <a:srgbClr val="CC3300"/>
                </a:solidFill>
              </a:rPr>
              <a:t>دلایل تهیه و تنظیم قوانین به عنوان یک عامل اصلی در محیط سیاسی به شرح زیر است:</a:t>
            </a:r>
          </a:p>
          <a:p>
            <a:pPr eaLnBrk="1" hangingPunct="1">
              <a:lnSpc>
                <a:spcPct val="150000"/>
              </a:lnSpc>
              <a:buFontTx/>
              <a:buBlip>
                <a:blip r:embed="rId2"/>
              </a:buBlip>
            </a:pPr>
            <a:r>
              <a:rPr lang="fa-IR" altLang="zh-CN" sz="2800" smtClean="0"/>
              <a:t>حمایت از شرکتها در مقابل یکدیگر</a:t>
            </a:r>
          </a:p>
          <a:p>
            <a:pPr eaLnBrk="1" hangingPunct="1">
              <a:lnSpc>
                <a:spcPct val="150000"/>
              </a:lnSpc>
              <a:buFontTx/>
              <a:buBlip>
                <a:blip r:embed="rId2"/>
              </a:buBlip>
            </a:pPr>
            <a:r>
              <a:rPr lang="fa-IR" altLang="zh-CN" sz="2800" smtClean="0"/>
              <a:t>حمایت از مصرف کنندگان</a:t>
            </a:r>
          </a:p>
          <a:p>
            <a:pPr eaLnBrk="1" hangingPunct="1">
              <a:lnSpc>
                <a:spcPct val="150000"/>
              </a:lnSpc>
              <a:buFontTx/>
              <a:buBlip>
                <a:blip r:embed="rId2"/>
              </a:buBlip>
            </a:pPr>
            <a:r>
              <a:rPr lang="fa-IR" altLang="zh-CN" sz="2800" smtClean="0"/>
              <a:t>حمایت از منافع جامعه</a:t>
            </a:r>
            <a:endParaRPr lang="en-US" sz="28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1000"/>
                                        <p:tgtEl>
                                          <p:spTgt spid="90114"/>
                                        </p:tgtEl>
                                      </p:cBhvr>
                                    </p:animEffect>
                                    <p:anim calcmode="lin" valueType="num">
                                      <p:cBhvr>
                                        <p:cTn id="8" dur="1000" fill="hold"/>
                                        <p:tgtEl>
                                          <p:spTgt spid="90114"/>
                                        </p:tgtEl>
                                        <p:attrNameLst>
                                          <p:attrName>ppt_x</p:attrName>
                                        </p:attrNameLst>
                                      </p:cBhvr>
                                      <p:tavLst>
                                        <p:tav tm="0">
                                          <p:val>
                                            <p:strVal val="#ppt_x"/>
                                          </p:val>
                                        </p:tav>
                                        <p:tav tm="100000">
                                          <p:val>
                                            <p:strVal val="#ppt_x"/>
                                          </p:val>
                                        </p:tav>
                                      </p:tavLst>
                                    </p:anim>
                                    <p:anim calcmode="lin" valueType="num">
                                      <p:cBhvr>
                                        <p:cTn id="9" dur="898" decel="100000" fill="hold"/>
                                        <p:tgtEl>
                                          <p:spTgt spid="9011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01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0115">
                                            <p:txEl>
                                              <p:pRg st="0" end="0"/>
                                            </p:txEl>
                                          </p:spTgt>
                                        </p:tgtEl>
                                        <p:attrNameLst>
                                          <p:attrName>style.visibility</p:attrName>
                                        </p:attrNameLst>
                                      </p:cBhvr>
                                      <p:to>
                                        <p:strVal val="visible"/>
                                      </p:to>
                                    </p:set>
                                    <p:animEffect transition="in" filter="fade">
                                      <p:cBhvr>
                                        <p:cTn id="15" dur="1000"/>
                                        <p:tgtEl>
                                          <p:spTgt spid="90115">
                                            <p:txEl>
                                              <p:pRg st="0" end="0"/>
                                            </p:txEl>
                                          </p:spTgt>
                                        </p:tgtEl>
                                      </p:cBhvr>
                                    </p:animEffect>
                                    <p:anim calcmode="lin" valueType="num">
                                      <p:cBhvr>
                                        <p:cTn id="16" dur="10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011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01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0115">
                                            <p:txEl>
                                              <p:pRg st="2" end="2"/>
                                            </p:txEl>
                                          </p:spTgt>
                                        </p:tgtEl>
                                        <p:attrNameLst>
                                          <p:attrName>style.visibility</p:attrName>
                                        </p:attrNameLst>
                                      </p:cBhvr>
                                      <p:to>
                                        <p:strVal val="visible"/>
                                      </p:to>
                                    </p:set>
                                    <p:animEffect transition="in" filter="fade">
                                      <p:cBhvr>
                                        <p:cTn id="23" dur="1000"/>
                                        <p:tgtEl>
                                          <p:spTgt spid="90115">
                                            <p:txEl>
                                              <p:pRg st="2" end="2"/>
                                            </p:txEl>
                                          </p:spTgt>
                                        </p:tgtEl>
                                      </p:cBhvr>
                                    </p:animEffect>
                                    <p:anim calcmode="lin" valueType="num">
                                      <p:cBhvr>
                                        <p:cTn id="24" dur="10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011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011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0115">
                                            <p:txEl>
                                              <p:pRg st="3" end="3"/>
                                            </p:txEl>
                                          </p:spTgt>
                                        </p:tgtEl>
                                        <p:attrNameLst>
                                          <p:attrName>style.visibility</p:attrName>
                                        </p:attrNameLst>
                                      </p:cBhvr>
                                      <p:to>
                                        <p:strVal val="visible"/>
                                      </p:to>
                                    </p:set>
                                    <p:animEffect transition="in" filter="fade">
                                      <p:cBhvr>
                                        <p:cTn id="31" dur="1000"/>
                                        <p:tgtEl>
                                          <p:spTgt spid="90115">
                                            <p:txEl>
                                              <p:pRg st="3" end="3"/>
                                            </p:txEl>
                                          </p:spTgt>
                                        </p:tgtEl>
                                      </p:cBhvr>
                                    </p:animEffect>
                                    <p:anim calcmode="lin" valueType="num">
                                      <p:cBhvr>
                                        <p:cTn id="32" dur="10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011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011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0115">
                                            <p:txEl>
                                              <p:pRg st="4" end="4"/>
                                            </p:txEl>
                                          </p:spTgt>
                                        </p:tgtEl>
                                        <p:attrNameLst>
                                          <p:attrName>style.visibility</p:attrName>
                                        </p:attrNameLst>
                                      </p:cBhvr>
                                      <p:to>
                                        <p:strVal val="visible"/>
                                      </p:to>
                                    </p:set>
                                    <p:animEffect transition="in" filter="fade">
                                      <p:cBhvr>
                                        <p:cTn id="39" dur="1000"/>
                                        <p:tgtEl>
                                          <p:spTgt spid="90115">
                                            <p:txEl>
                                              <p:pRg st="4" end="4"/>
                                            </p:txEl>
                                          </p:spTgt>
                                        </p:tgtEl>
                                      </p:cBhvr>
                                    </p:animEffect>
                                    <p:anim calcmode="lin" valueType="num">
                                      <p:cBhvr>
                                        <p:cTn id="40" dur="10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9011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9011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0115">
                                            <p:txEl>
                                              <p:pRg st="5" end="5"/>
                                            </p:txEl>
                                          </p:spTgt>
                                        </p:tgtEl>
                                        <p:attrNameLst>
                                          <p:attrName>style.visibility</p:attrName>
                                        </p:attrNameLst>
                                      </p:cBhvr>
                                      <p:to>
                                        <p:strVal val="visible"/>
                                      </p:to>
                                    </p:set>
                                    <p:animEffect transition="in" filter="fade">
                                      <p:cBhvr>
                                        <p:cTn id="47" dur="1000"/>
                                        <p:tgtEl>
                                          <p:spTgt spid="90115">
                                            <p:txEl>
                                              <p:pRg st="5" end="5"/>
                                            </p:txEl>
                                          </p:spTgt>
                                        </p:tgtEl>
                                      </p:cBhvr>
                                    </p:animEffect>
                                    <p:anim calcmode="lin" valueType="num">
                                      <p:cBhvr>
                                        <p:cTn id="48" dur="10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90115">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90115">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83B0507-845B-4239-A0B2-4094141B5189}" type="slidenum">
              <a:rPr lang="ar-SA" b="0"/>
              <a:pPr eaLnBrk="1" hangingPunct="1"/>
              <a:t>97</a:t>
            </a:fld>
            <a:endParaRPr lang="en-US" b="0"/>
          </a:p>
        </p:txBody>
      </p:sp>
      <p:sp>
        <p:nvSpPr>
          <p:cNvPr id="91138" name="Rectangle 2"/>
          <p:cNvSpPr>
            <a:spLocks noGrp="1" noChangeArrowheads="1"/>
          </p:cNvSpPr>
          <p:nvPr>
            <p:ph type="title"/>
          </p:nvPr>
        </p:nvSpPr>
        <p:spPr/>
        <p:txBody>
          <a:bodyPr/>
          <a:lstStyle/>
          <a:p>
            <a:pPr eaLnBrk="1" hangingPunct="1"/>
            <a:r>
              <a:rPr lang="fa-IR" altLang="zh-CN" b="1" smtClean="0"/>
              <a:t>نیروهای فرهنگی</a:t>
            </a:r>
            <a:endParaRPr lang="en-US" smtClean="0"/>
          </a:p>
        </p:txBody>
      </p:sp>
      <p:sp>
        <p:nvSpPr>
          <p:cNvPr id="91139" name="Rectangle 3"/>
          <p:cNvSpPr>
            <a:spLocks noGrp="1" noChangeArrowheads="1"/>
          </p:cNvSpPr>
          <p:nvPr>
            <p:ph type="body" idx="1"/>
          </p:nvPr>
        </p:nvSpPr>
        <p:spPr/>
        <p:txBody>
          <a:bodyPr/>
          <a:lstStyle/>
          <a:p>
            <a:pPr indent="555625" eaLnBrk="1" hangingPunct="1">
              <a:buFontTx/>
              <a:buNone/>
            </a:pPr>
            <a:r>
              <a:rPr lang="fa-IR" altLang="zh-CN" smtClean="0">
                <a:solidFill>
                  <a:srgbClr val="CC3300"/>
                </a:solidFill>
              </a:rPr>
              <a:t>این محیط از نهادها و سایر عوامل و نیروهایی تشکیل می شود که ارزشها،باورها واعتقادات،هنجارها،ترجیحات و رفتار افراد جامعه را تحت تأثیر قرار می دهند.</a:t>
            </a:r>
          </a:p>
          <a:p>
            <a:pPr indent="555625" eaLnBrk="1" hangingPunct="1">
              <a:buFontTx/>
              <a:buNone/>
            </a:pPr>
            <a:r>
              <a:rPr lang="fa-IR" altLang="zh-CN" smtClean="0">
                <a:solidFill>
                  <a:srgbClr val="CC3300"/>
                </a:solidFill>
              </a:rPr>
              <a:t>بعضی از خصوصیات فرهنگی مؤثربر تصمیمات بازاریابی عبارت اند از:</a:t>
            </a:r>
          </a:p>
          <a:p>
            <a:pPr indent="555625" eaLnBrk="1" hangingPunct="1">
              <a:buFontTx/>
              <a:buBlip>
                <a:blip r:embed="rId2"/>
              </a:buBlip>
            </a:pPr>
            <a:r>
              <a:rPr lang="fa-IR" altLang="zh-CN" smtClean="0"/>
              <a:t>پایداری ارزشهای فرهنگی</a:t>
            </a:r>
          </a:p>
          <a:p>
            <a:pPr indent="555625" eaLnBrk="1" hangingPunct="1">
              <a:buFontTx/>
              <a:buBlip>
                <a:blip r:embed="rId2"/>
              </a:buBlip>
            </a:pPr>
            <a:r>
              <a:rPr lang="fa-IR" altLang="zh-CN" smtClean="0"/>
              <a:t>جابجایی ارزشهای فرهنگی ثانویه</a:t>
            </a:r>
          </a:p>
          <a:p>
            <a:pPr indent="555625" eaLnBrk="1" hangingPunct="1">
              <a:buFontTx/>
              <a:buBlip>
                <a:blip r:embed="rId2"/>
              </a:buBlip>
            </a:pPr>
            <a:r>
              <a:rPr lang="fa-IR" altLang="zh-CN" smtClean="0"/>
              <a:t>توجه به خرده فرهنگها</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ppt_w</p:attrName>
                                        </p:attrNameLst>
                                      </p:cBhvr>
                                      <p:tavLst>
                                        <p:tav tm="0">
                                          <p:val>
                                            <p:strVal val="#ppt_w+.3"/>
                                          </p:val>
                                        </p:tav>
                                        <p:tav tm="100000">
                                          <p:val>
                                            <p:strVal val="#ppt_w"/>
                                          </p:val>
                                        </p:tav>
                                      </p:tavLst>
                                    </p:anim>
                                    <p:anim calcmode="lin" valueType="num">
                                      <p:cBhvr>
                                        <p:cTn id="8" dur="1000" fill="hold"/>
                                        <p:tgtEl>
                                          <p:spTgt spid="91138"/>
                                        </p:tgtEl>
                                        <p:attrNameLst>
                                          <p:attrName>ppt_h</p:attrName>
                                        </p:attrNameLst>
                                      </p:cBhvr>
                                      <p:tavLst>
                                        <p:tav tm="0">
                                          <p:val>
                                            <p:strVal val="#ppt_h"/>
                                          </p:val>
                                        </p:tav>
                                        <p:tav tm="100000">
                                          <p:val>
                                            <p:strVal val="#ppt_h"/>
                                          </p:val>
                                        </p:tav>
                                      </p:tavLst>
                                    </p:anim>
                                    <p:animEffect transition="in" filter="fade">
                                      <p:cBhvr>
                                        <p:cTn id="9" dur="1000"/>
                                        <p:tgtEl>
                                          <p:spTgt spid="911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1139">
                                            <p:txEl>
                                              <p:pRg st="0" end="0"/>
                                            </p:txEl>
                                          </p:spTgt>
                                        </p:tgtEl>
                                        <p:attrNameLst>
                                          <p:attrName>style.visibility</p:attrName>
                                        </p:attrNameLst>
                                      </p:cBhvr>
                                      <p:to>
                                        <p:strVal val="visible"/>
                                      </p:to>
                                    </p:set>
                                    <p:anim calcmode="lin" valueType="num">
                                      <p:cBhvr>
                                        <p:cTn id="14" dur="1000" fill="hold"/>
                                        <p:tgtEl>
                                          <p:spTgt spid="9113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9113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113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1139">
                                            <p:txEl>
                                              <p:pRg st="1" end="1"/>
                                            </p:txEl>
                                          </p:spTgt>
                                        </p:tgtEl>
                                        <p:attrNameLst>
                                          <p:attrName>style.visibility</p:attrName>
                                        </p:attrNameLst>
                                      </p:cBhvr>
                                      <p:to>
                                        <p:strVal val="visible"/>
                                      </p:to>
                                    </p:set>
                                    <p:anim calcmode="lin" valueType="num">
                                      <p:cBhvr>
                                        <p:cTn id="21" dur="1000" fill="hold"/>
                                        <p:tgtEl>
                                          <p:spTgt spid="9113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9113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9113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1139">
                                            <p:txEl>
                                              <p:pRg st="2" end="2"/>
                                            </p:txEl>
                                          </p:spTgt>
                                        </p:tgtEl>
                                        <p:attrNameLst>
                                          <p:attrName>style.visibility</p:attrName>
                                        </p:attrNameLst>
                                      </p:cBhvr>
                                      <p:to>
                                        <p:strVal val="visible"/>
                                      </p:to>
                                    </p:set>
                                    <p:anim calcmode="lin" valueType="num">
                                      <p:cBhvr>
                                        <p:cTn id="28" dur="1000" fill="hold"/>
                                        <p:tgtEl>
                                          <p:spTgt spid="9113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9113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9113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1139">
                                            <p:txEl>
                                              <p:pRg st="3" end="3"/>
                                            </p:txEl>
                                          </p:spTgt>
                                        </p:tgtEl>
                                        <p:attrNameLst>
                                          <p:attrName>style.visibility</p:attrName>
                                        </p:attrNameLst>
                                      </p:cBhvr>
                                      <p:to>
                                        <p:strVal val="visible"/>
                                      </p:to>
                                    </p:set>
                                    <p:anim calcmode="lin" valueType="num">
                                      <p:cBhvr>
                                        <p:cTn id="35" dur="1000" fill="hold"/>
                                        <p:tgtEl>
                                          <p:spTgt spid="91139">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91139">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91139">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91139">
                                            <p:txEl>
                                              <p:pRg st="4" end="4"/>
                                            </p:txEl>
                                          </p:spTgt>
                                        </p:tgtEl>
                                        <p:attrNameLst>
                                          <p:attrName>style.visibility</p:attrName>
                                        </p:attrNameLst>
                                      </p:cBhvr>
                                      <p:to>
                                        <p:strVal val="visible"/>
                                      </p:to>
                                    </p:set>
                                    <p:anim calcmode="lin" valueType="num">
                                      <p:cBhvr>
                                        <p:cTn id="42" dur="1000" fill="hold"/>
                                        <p:tgtEl>
                                          <p:spTgt spid="91139">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91139">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91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5D707BB-AD0A-4B50-A69F-807C407522A2}" type="slidenum">
              <a:rPr lang="ar-SA" b="0"/>
              <a:pPr eaLnBrk="1" hangingPunct="1"/>
              <a:t>98</a:t>
            </a:fld>
            <a:endParaRPr lang="en-US" b="0"/>
          </a:p>
        </p:txBody>
      </p:sp>
      <p:sp>
        <p:nvSpPr>
          <p:cNvPr id="309250" name="Rectangle 2"/>
          <p:cNvSpPr>
            <a:spLocks noGrp="1" noChangeArrowheads="1"/>
          </p:cNvSpPr>
          <p:nvPr>
            <p:ph type="title"/>
          </p:nvPr>
        </p:nvSpPr>
        <p:spPr/>
        <p:txBody>
          <a:bodyPr/>
          <a:lstStyle/>
          <a:p>
            <a:pPr eaLnBrk="1" hangingPunct="1"/>
            <a:r>
              <a:rPr lang="fa-IR" smtClean="0"/>
              <a:t>واكنش در برابر محيط بازاريابي</a:t>
            </a:r>
            <a:endParaRPr lang="en-US" smtClean="0"/>
          </a:p>
        </p:txBody>
      </p:sp>
      <p:sp>
        <p:nvSpPr>
          <p:cNvPr id="309251" name="Rectangle 3"/>
          <p:cNvSpPr>
            <a:spLocks noGrp="1" noChangeArrowheads="1"/>
          </p:cNvSpPr>
          <p:nvPr>
            <p:ph type="body" idx="1"/>
          </p:nvPr>
        </p:nvSpPr>
        <p:spPr/>
        <p:txBody>
          <a:bodyPr/>
          <a:lstStyle/>
          <a:p>
            <a:pPr indent="555625" eaLnBrk="1" hangingPunct="1">
              <a:buFontTx/>
              <a:buNone/>
            </a:pPr>
            <a:r>
              <a:rPr lang="fa-IR" altLang="zh-CN" smtClean="0">
                <a:solidFill>
                  <a:srgbClr val="CC3300"/>
                </a:solidFill>
              </a:rPr>
              <a:t>عکس العملها در برابرمحیط بازاریابی دو واکنش را در بر دارد:</a:t>
            </a:r>
          </a:p>
          <a:p>
            <a:pPr indent="555625" eaLnBrk="1" hangingPunct="1">
              <a:buFontTx/>
              <a:buNone/>
            </a:pPr>
            <a:endParaRPr lang="fa-IR" altLang="zh-CN" smtClean="0">
              <a:solidFill>
                <a:srgbClr val="CC3300"/>
              </a:solidFill>
            </a:endParaRPr>
          </a:p>
          <a:p>
            <a:pPr indent="555625" eaLnBrk="1" hangingPunct="1">
              <a:lnSpc>
                <a:spcPct val="200000"/>
              </a:lnSpc>
              <a:buFontTx/>
              <a:buBlip>
                <a:blip r:embed="rId2"/>
              </a:buBlip>
            </a:pPr>
            <a:r>
              <a:rPr lang="fa-IR" altLang="zh-CN" smtClean="0"/>
              <a:t>واکنش انفعالی</a:t>
            </a:r>
          </a:p>
          <a:p>
            <a:pPr indent="555625" eaLnBrk="1" hangingPunct="1">
              <a:lnSpc>
                <a:spcPct val="200000"/>
              </a:lnSpc>
              <a:buFontTx/>
              <a:buBlip>
                <a:blip r:embed="rId2"/>
              </a:buBlip>
            </a:pPr>
            <a:r>
              <a:rPr lang="fa-IR" altLang="zh-CN" smtClean="0"/>
              <a:t>واکنش فعال</a:t>
            </a:r>
            <a:endParaRPr lang="en-US" smtClean="0"/>
          </a:p>
          <a:p>
            <a:pPr indent="555625" eaLnBrk="1" hangingPunct="1">
              <a:lnSpc>
                <a:spcPct val="200000"/>
              </a:lnSpc>
              <a:buFontTx/>
              <a:buBlip>
                <a:blip r:embed="rId2"/>
              </a:buBlip>
            </a:pP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9250"/>
                                        </p:tgtEl>
                                        <p:attrNameLst>
                                          <p:attrName>style.visibility</p:attrName>
                                        </p:attrNameLst>
                                      </p:cBhvr>
                                      <p:to>
                                        <p:strVal val="visible"/>
                                      </p:to>
                                    </p:set>
                                    <p:anim calcmode="lin" valueType="num">
                                      <p:cBhvr>
                                        <p:cTn id="7" dur="1000" fill="hold"/>
                                        <p:tgtEl>
                                          <p:spTgt spid="309250"/>
                                        </p:tgtEl>
                                        <p:attrNameLst>
                                          <p:attrName>ppt_x</p:attrName>
                                        </p:attrNameLst>
                                      </p:cBhvr>
                                      <p:tavLst>
                                        <p:tav tm="0">
                                          <p:val>
                                            <p:strVal val="#ppt_x-.2"/>
                                          </p:val>
                                        </p:tav>
                                        <p:tav tm="100000">
                                          <p:val>
                                            <p:strVal val="#ppt_x"/>
                                          </p:val>
                                        </p:tav>
                                      </p:tavLst>
                                    </p:anim>
                                    <p:anim calcmode="lin" valueType="num">
                                      <p:cBhvr>
                                        <p:cTn id="8" dur="1000" fill="hold"/>
                                        <p:tgtEl>
                                          <p:spTgt spid="309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92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9251">
                                            <p:txEl>
                                              <p:pRg st="0" end="0"/>
                                            </p:txEl>
                                          </p:spTgt>
                                        </p:tgtEl>
                                        <p:attrNameLst>
                                          <p:attrName>style.visibility</p:attrName>
                                        </p:attrNameLst>
                                      </p:cBhvr>
                                      <p:to>
                                        <p:strVal val="visible"/>
                                      </p:to>
                                    </p:set>
                                    <p:animEffect transition="in" filter="fade">
                                      <p:cBhvr>
                                        <p:cTn id="14" dur="500"/>
                                        <p:tgtEl>
                                          <p:spTgt spid="309251">
                                            <p:txEl>
                                              <p:pRg st="0" end="0"/>
                                            </p:txEl>
                                          </p:spTgt>
                                        </p:tgtEl>
                                      </p:cBhvr>
                                    </p:animEffect>
                                    <p:anim calcmode="lin" valueType="num">
                                      <p:cBhvr>
                                        <p:cTn id="15" dur="500" fill="hold"/>
                                        <p:tgtEl>
                                          <p:spTgt spid="3092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92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09251">
                                            <p:txEl>
                                              <p:pRg st="2" end="2"/>
                                            </p:txEl>
                                          </p:spTgt>
                                        </p:tgtEl>
                                        <p:attrNameLst>
                                          <p:attrName>style.visibility</p:attrName>
                                        </p:attrNameLst>
                                      </p:cBhvr>
                                      <p:to>
                                        <p:strVal val="visible"/>
                                      </p:to>
                                    </p:set>
                                    <p:animEffect transition="in" filter="fade">
                                      <p:cBhvr>
                                        <p:cTn id="21" dur="500"/>
                                        <p:tgtEl>
                                          <p:spTgt spid="309251">
                                            <p:txEl>
                                              <p:pRg st="2" end="2"/>
                                            </p:txEl>
                                          </p:spTgt>
                                        </p:tgtEl>
                                      </p:cBhvr>
                                    </p:animEffect>
                                    <p:anim calcmode="lin" valueType="num">
                                      <p:cBhvr>
                                        <p:cTn id="22" dur="500" fill="hold"/>
                                        <p:tgtEl>
                                          <p:spTgt spid="30925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092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09251">
                                            <p:txEl>
                                              <p:pRg st="3" end="3"/>
                                            </p:txEl>
                                          </p:spTgt>
                                        </p:tgtEl>
                                        <p:attrNameLst>
                                          <p:attrName>style.visibility</p:attrName>
                                        </p:attrNameLst>
                                      </p:cBhvr>
                                      <p:to>
                                        <p:strVal val="visible"/>
                                      </p:to>
                                    </p:set>
                                    <p:animEffect transition="in" filter="fade">
                                      <p:cBhvr>
                                        <p:cTn id="28" dur="500"/>
                                        <p:tgtEl>
                                          <p:spTgt spid="309251">
                                            <p:txEl>
                                              <p:pRg st="3" end="3"/>
                                            </p:txEl>
                                          </p:spTgt>
                                        </p:tgtEl>
                                      </p:cBhvr>
                                    </p:animEffect>
                                    <p:anim calcmode="lin" valueType="num">
                                      <p:cBhvr>
                                        <p:cTn id="29" dur="500" fill="hold"/>
                                        <p:tgtEl>
                                          <p:spTgt spid="30925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09251">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p:bldP spid="309251"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771A33F-AB5F-4259-9FA0-A50A07BF7CEC}" type="slidenum">
              <a:rPr lang="ar-SA" b="0"/>
              <a:pPr eaLnBrk="1" hangingPunct="1"/>
              <a:t>99</a:t>
            </a:fld>
            <a:endParaRPr lang="en-US" b="0"/>
          </a:p>
        </p:txBody>
      </p:sp>
      <p:sp>
        <p:nvSpPr>
          <p:cNvPr id="99331" name="Rectangle 2"/>
          <p:cNvSpPr>
            <a:spLocks noGrp="1" noChangeArrowheads="1"/>
          </p:cNvSpPr>
          <p:nvPr>
            <p:ph type="title"/>
          </p:nvPr>
        </p:nvSpPr>
        <p:spPr/>
        <p:txBody>
          <a:bodyPr/>
          <a:lstStyle/>
          <a:p>
            <a:pPr eaLnBrk="1" hangingPunct="1"/>
            <a:r>
              <a:rPr lang="fa-IR" altLang="zh-CN" b="1" smtClean="0"/>
              <a:t>واکنش انفعالی</a:t>
            </a:r>
            <a:endParaRPr lang="en-US" smtClean="0"/>
          </a:p>
        </p:txBody>
      </p:sp>
      <p:sp>
        <p:nvSpPr>
          <p:cNvPr id="92163" name="Rectangle 3"/>
          <p:cNvSpPr>
            <a:spLocks noGrp="1" noChangeArrowheads="1"/>
          </p:cNvSpPr>
          <p:nvPr>
            <p:ph type="body" idx="1"/>
          </p:nvPr>
        </p:nvSpPr>
        <p:spPr/>
        <p:txBody>
          <a:bodyPr/>
          <a:lstStyle/>
          <a:p>
            <a:pPr eaLnBrk="1" hangingPunct="1">
              <a:lnSpc>
                <a:spcPct val="200000"/>
              </a:lnSpc>
              <a:buFontTx/>
              <a:buNone/>
            </a:pPr>
            <a:r>
              <a:rPr lang="fa-IR" altLang="zh-CN" smtClean="0"/>
              <a:t>بعضی از شرکتها این محیط را غیر قابل کنترل تلقی کرده و با بی ارادگی آن را می پذیرندو هیچ تلاشی برای تغییر آن به عمل نمی‌آورند.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circle(in)">
                                      <p:cBhvr>
                                        <p:cTn id="7" dur="5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B Titr"/>
      </a:majorFont>
      <a:minorFont>
        <a:latin typeface="Arial"/>
        <a:ea typeface=""/>
        <a:cs typeface="B Bad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11989</Words>
  <Application>Microsoft Office PowerPoint</Application>
  <PresentationFormat>On-screen Show (4:3)</PresentationFormat>
  <Paragraphs>1488</Paragraphs>
  <Slides>303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303</vt:i4>
      </vt:variant>
    </vt:vector>
  </HeadingPairs>
  <TitlesOfParts>
    <vt:vector size="312" baseType="lpstr">
      <vt:lpstr>Arial</vt:lpstr>
      <vt:lpstr>B Titr</vt:lpstr>
      <vt:lpstr>B Badr</vt:lpstr>
      <vt:lpstr>Titr</vt:lpstr>
      <vt:lpstr>Wingdings</vt:lpstr>
      <vt:lpstr>SimSun</vt:lpstr>
      <vt:lpstr>Times New Roman</vt:lpstr>
      <vt:lpstr>Batang</vt:lpstr>
      <vt:lpstr>Default Design</vt:lpstr>
      <vt:lpstr>PowerPoint Presentation</vt:lpstr>
      <vt:lpstr>PowerPoint Presentation</vt:lpstr>
      <vt:lpstr>PowerPoint Presentation</vt:lpstr>
      <vt:lpstr>PowerPoint Presentation</vt:lpstr>
      <vt:lpstr>فهرست</vt:lpstr>
      <vt:lpstr>فصل اول</vt:lpstr>
      <vt:lpstr>هدف کلی</vt:lpstr>
      <vt:lpstr>هدف های رفتاری</vt:lpstr>
      <vt:lpstr>مفاهیم اساسی بازاریابی</vt:lpstr>
      <vt:lpstr>مفاهيم اساسي بازاريابي</vt:lpstr>
      <vt:lpstr>تعریف بازاریابی</vt:lpstr>
      <vt:lpstr>اصطلاحات پایه ای علم مدیریت بازار</vt:lpstr>
      <vt:lpstr>نیاز</vt:lpstr>
      <vt:lpstr>خواسته </vt:lpstr>
      <vt:lpstr>تقاضا</vt:lpstr>
      <vt:lpstr>کالا</vt:lpstr>
      <vt:lpstr>مبادله</vt:lpstr>
      <vt:lpstr>شرایط انجام مبادله</vt:lpstr>
      <vt:lpstr>معامله</vt:lpstr>
      <vt:lpstr>بازار</vt:lpstr>
      <vt:lpstr>مدیریت بازاریابی</vt:lpstr>
      <vt:lpstr>حالات تقاضا وظایف مدیر بازاریابی</vt:lpstr>
      <vt:lpstr>انواع بازاریابی</vt:lpstr>
      <vt:lpstr>بازاریابی تبدیلی</vt:lpstr>
      <vt:lpstr>بازاریابی انگیزشی</vt:lpstr>
      <vt:lpstr>بازاریابی توسعه ای ( آشکار کردنی)(پرورشی)</vt:lpstr>
      <vt:lpstr>بازاریابی مجدد(بازاریابی احیائی)(بازاریابی دوباره)</vt:lpstr>
      <vt:lpstr>بازاریابی همزمانی(تعدیلی)</vt:lpstr>
      <vt:lpstr>بازاریابی محافظتی(ابقائی)</vt:lpstr>
      <vt:lpstr>بازاریابی تضعیفی(عدم بازاریابی)(بازاریابی برای کاهش تقاضا)</vt:lpstr>
      <vt:lpstr>بازاریابی مقابله ای</vt:lpstr>
      <vt:lpstr>فلسفه های مدیریت بازاریابی</vt:lpstr>
      <vt:lpstr>فلسفه تولید</vt:lpstr>
      <vt:lpstr>فلسفه کالا</vt:lpstr>
      <vt:lpstr>فلسفه فروش</vt:lpstr>
      <vt:lpstr>فلسفه بازاریابی</vt:lpstr>
      <vt:lpstr>فلسفه بازاریابی اجتماعی</vt:lpstr>
      <vt:lpstr>ملاحظات سه گانه فلسفه بازاريابي اجتماعي</vt:lpstr>
      <vt:lpstr>اهداف بازاریابی عبارت است از</vt:lpstr>
      <vt:lpstr>فصل دوم</vt:lpstr>
      <vt:lpstr>هدف کلی</vt:lpstr>
      <vt:lpstr>هدفهای رفتاری</vt:lpstr>
      <vt:lpstr>بازار</vt:lpstr>
      <vt:lpstr>بازارها از سه دیدگاه طبقه بندی می شوند</vt:lpstr>
      <vt:lpstr>انواع بازارها از نظر فعالیت</vt:lpstr>
      <vt:lpstr>انواع بازارهای سازمانی</vt:lpstr>
      <vt:lpstr>بازار صنعتی</vt:lpstr>
      <vt:lpstr>بازار دولتی</vt:lpstr>
      <vt:lpstr>بازار واسطه</vt:lpstr>
      <vt:lpstr>انواع بازار اقتصادي</vt:lpstr>
      <vt:lpstr>بازار رقابت کامل</vt:lpstr>
      <vt:lpstr>بازارانحصار کامل</vt:lpstr>
      <vt:lpstr>بازار رقابت انحصاری</vt:lpstr>
      <vt:lpstr>بازار انحصار چند جانبه</vt:lpstr>
      <vt:lpstr>انواع بازارها ازدیدگاه کاتلر</vt:lpstr>
      <vt:lpstr>بازار مصرف کننده</vt:lpstr>
      <vt:lpstr>بازارهای صنعتی</vt:lpstr>
      <vt:lpstr>بازار واسطه ای</vt:lpstr>
      <vt:lpstr>بازار دولتی</vt:lpstr>
      <vt:lpstr>بازار بین المللی</vt:lpstr>
      <vt:lpstr>انواع بازار كالا و خدمات</vt:lpstr>
      <vt:lpstr>تجزیه و تحلیل محیط</vt:lpstr>
      <vt:lpstr>محیط بازاریابی</vt:lpstr>
      <vt:lpstr>انواع محیطهای بازاریابی</vt:lpstr>
      <vt:lpstr>محیط سازمانی</vt:lpstr>
      <vt:lpstr>محیط بازار</vt:lpstr>
      <vt:lpstr>محیط عمومی</vt:lpstr>
      <vt:lpstr>محیط ناشناخته </vt:lpstr>
      <vt:lpstr>محيط بازاريابي</vt:lpstr>
      <vt:lpstr>محیط خرد مؤسسه</vt:lpstr>
      <vt:lpstr>محیط داخلی خود مؤسسه</vt:lpstr>
      <vt:lpstr>محيط داخلي موسسه</vt:lpstr>
      <vt:lpstr>تأمین کننده مواد اولیه</vt:lpstr>
      <vt:lpstr>واسطه های بازاریابی </vt:lpstr>
      <vt:lpstr>واسطه های بازاریابی شامل موارد زیر است</vt:lpstr>
      <vt:lpstr>آژانسهای خدمات بازاریابی</vt:lpstr>
      <vt:lpstr>واسطه های مالی</vt:lpstr>
      <vt:lpstr>واحدهای توزیع فیزیکی</vt:lpstr>
      <vt:lpstr>دلالان</vt:lpstr>
      <vt:lpstr>رقبا</vt:lpstr>
      <vt:lpstr>مشتریان</vt:lpstr>
      <vt:lpstr>جوامع</vt:lpstr>
      <vt:lpstr>جوامع دولتی</vt:lpstr>
      <vt:lpstr>جوامع عمومی</vt:lpstr>
      <vt:lpstr>جوامع محلی</vt:lpstr>
      <vt:lpstr>جوامع داخلی</vt:lpstr>
      <vt:lpstr>جوامع مالی</vt:lpstr>
      <vt:lpstr>جوامع شهروند</vt:lpstr>
      <vt:lpstr>جوامع رسانه ای</vt:lpstr>
      <vt:lpstr>محیط کلان مؤسسه</vt:lpstr>
      <vt:lpstr>عوامل اصلی محیط کلان مؤسسه</vt:lpstr>
      <vt:lpstr>نیروهای جمعیت شناختی</vt:lpstr>
      <vt:lpstr>نیروهای اقتصادی </vt:lpstr>
      <vt:lpstr>نیروهای طبیعی</vt:lpstr>
      <vt:lpstr>نیروهای تکنولوژیکی</vt:lpstr>
      <vt:lpstr>نیروهای سیاسی</vt:lpstr>
      <vt:lpstr>نیروهای فرهنگی</vt:lpstr>
      <vt:lpstr>واكنش در برابر محيط بازاريابي</vt:lpstr>
      <vt:lpstr>واکنش انفعالی</vt:lpstr>
      <vt:lpstr>واکنش فعال</vt:lpstr>
      <vt:lpstr>فصل سوم </vt:lpstr>
      <vt:lpstr>هدف کلی </vt:lpstr>
      <vt:lpstr>هدفهای رفتاری</vt:lpstr>
      <vt:lpstr>دلایل اینکه با تمامی متقاضیان بالقوه و بالفعل نمی توان رفتار مشابهی داشت</vt:lpstr>
      <vt:lpstr>مزایای تقسیم یک بازار بزرگ نا متجانس به خرده بازارها</vt:lpstr>
      <vt:lpstr>سیر تکاملی تقسیم بازار </vt:lpstr>
      <vt:lpstr>بازاریابی انبوه یا یکنواخت</vt:lpstr>
      <vt:lpstr>بازاریابی تفکیکی یا تنوع کالا</vt:lpstr>
      <vt:lpstr>بازاریابی متمرکز یا هدفدار</vt:lpstr>
      <vt:lpstr>معیارها و ضوابط تقسیم بازار</vt:lpstr>
      <vt:lpstr>تقسیم جغرافیایی</vt:lpstr>
      <vt:lpstr>تقسیم جمعیتی</vt:lpstr>
      <vt:lpstr>متغيرهاي اصلي تقسيم بازار و اجزاء تشكيل دهنده آن </vt:lpstr>
      <vt:lpstr>روانی</vt:lpstr>
      <vt:lpstr>رفتاری</vt:lpstr>
      <vt:lpstr>عوامل مؤثر در تقسیم بندی بهینه بازار</vt:lpstr>
      <vt:lpstr>سه استراتژی تعیین بازار هدف</vt:lpstr>
      <vt:lpstr>استراتژی بازاریابی یکسان (غیرتفکیکی )</vt:lpstr>
      <vt:lpstr>استراتژی بازاریابی متفاوت (تفکیکی)</vt:lpstr>
      <vt:lpstr>استراتژی بازاریابی متمرکز (تمرکزی)</vt:lpstr>
      <vt:lpstr> عوامل مؤثر بر انتخاب استراتژی بازاریابی</vt:lpstr>
      <vt:lpstr>فصل چهارم</vt:lpstr>
      <vt:lpstr>هدف کلی</vt:lpstr>
      <vt:lpstr>هدفهای رفتاری</vt:lpstr>
      <vt:lpstr>سه عنصر لازم برای تقاضا</vt:lpstr>
      <vt:lpstr>با توجه به سه عنصر نیاز، پول و علاقه در بازاریابی با چهار نوع بازار زیر مواجه هستیم</vt:lpstr>
      <vt:lpstr>بازارفعال</vt:lpstr>
      <vt:lpstr>بازار محتمل</vt:lpstr>
      <vt:lpstr>بازار بالقوه</vt:lpstr>
      <vt:lpstr>بازار پنهان</vt:lpstr>
      <vt:lpstr>هفت  O (او) بازاریابی </vt:lpstr>
      <vt:lpstr>هفت  O (او) بازاریابی</vt:lpstr>
      <vt:lpstr>سه نوع سیاست بازاریابی برای برآورده کردن نیازها</vt:lpstr>
      <vt:lpstr>سلسله مراتب نیاز در بازارهای توسعه نیافته بترتیب از عالیترین به پست ترین</vt:lpstr>
      <vt:lpstr>سلسله مراتب نیاز در بازارهای نیمه توسعه یافته</vt:lpstr>
      <vt:lpstr>سلسله مراتب نیازها در بازارهای توسعه یافته </vt:lpstr>
      <vt:lpstr>محرکهایی که هر مصرف کننده بطور همزمان در بازار با آن مواجه می شود</vt:lpstr>
      <vt:lpstr>محرکهای بازاریابی</vt:lpstr>
      <vt:lpstr>محرکهای محیطی</vt:lpstr>
      <vt:lpstr>عوامل فردی مؤثر در رفتار خریداران</vt:lpstr>
      <vt:lpstr>فصل پنجم</vt:lpstr>
      <vt:lpstr>هدف کلی</vt:lpstr>
      <vt:lpstr>هدفهای رفتاری </vt:lpstr>
      <vt:lpstr>عوامل مؤثر بر پیش بینی تقاضا</vt:lpstr>
      <vt:lpstr>معایب بر آورد بیشتر از میزان واقعی تقاضا</vt:lpstr>
      <vt:lpstr>تعریف فروش</vt:lpstr>
      <vt:lpstr>سهم بازار و انواع آن</vt:lpstr>
      <vt:lpstr>بازار بالقوه</vt:lpstr>
      <vt:lpstr>مدلهای پیش بینی</vt:lpstr>
      <vt:lpstr>مدلهای کمی</vt:lpstr>
      <vt:lpstr> مدلهای کیفی</vt:lpstr>
      <vt:lpstr>روش استفاده از نقطه نظرات فروشندگان</vt:lpstr>
      <vt:lpstr>محاسن استفاده از نقطه نظر فروشندگان</vt:lpstr>
      <vt:lpstr>معایب استفاده از نقطه نظرات فروشندگان</vt:lpstr>
      <vt:lpstr>فصل ششم</vt:lpstr>
      <vt:lpstr>هدف کلی</vt:lpstr>
      <vt:lpstr>هدفهای رفتاری</vt:lpstr>
      <vt:lpstr>تعیین رسالت مؤسسات</vt:lpstr>
      <vt:lpstr>عوامل مؤثر در سازماندهی بازاریابی</vt:lpstr>
      <vt:lpstr>اهداف مؤسسه</vt:lpstr>
      <vt:lpstr>اهداف مؤسسه</vt:lpstr>
      <vt:lpstr>نیروهای داخل سازمان</vt:lpstr>
      <vt:lpstr>نیروهای خارجی</vt:lpstr>
      <vt:lpstr>سبک‌هاي مدیریتی</vt:lpstr>
      <vt:lpstr>سبک‌هاي مدیریتی</vt:lpstr>
      <vt:lpstr>انواع ساختارهای سازمانی واجد بازاریابی</vt:lpstr>
      <vt:lpstr>سازمان عملیاتی</vt:lpstr>
      <vt:lpstr>موارد در زمینه ضعف این نوع سازماندهی</vt:lpstr>
      <vt:lpstr>سازمان جغرافیایی</vt:lpstr>
      <vt:lpstr>سازمان مدیریت محصول</vt:lpstr>
      <vt:lpstr>مزایای اصلی این سازماندهی</vt:lpstr>
      <vt:lpstr>معایب عمده این سازماندهی</vt:lpstr>
      <vt:lpstr>سازمان مدیریت بازار</vt:lpstr>
      <vt:lpstr>سازمان مدیریت محصول/ مدیریت بازار </vt:lpstr>
      <vt:lpstr>مزایای ساختار مدیریت محصول / بازار</vt:lpstr>
      <vt:lpstr>معایب ساختار مدیریت محصول / بازار</vt:lpstr>
      <vt:lpstr>فصل هفتم </vt:lpstr>
      <vt:lpstr>هدف کلی</vt:lpstr>
      <vt:lpstr>هدفهای رفتاری</vt:lpstr>
      <vt:lpstr>در خصوص برنامه ریزی مناسب بازاریابی توجه به سه مورد زیر ضرورت دارد</vt:lpstr>
      <vt:lpstr>زمینه های برنامه ریزی بازاریابی</vt:lpstr>
      <vt:lpstr>سئوالات ویژه ای که مدیران عالیه و استراتژیک را در ساماندهی به برنامه ریزی های بازاریابی یاری می دهند</vt:lpstr>
      <vt:lpstr>سئوالات ویژه ای که مدیران عالیه و استراتژیک را در ساماندهی به برنامه ریزی های بازاریابی یاری می دهند</vt:lpstr>
      <vt:lpstr>منافع نهفته در برنامه ریزی</vt:lpstr>
      <vt:lpstr>فرآیند برنامه ریزی بازاریابی</vt:lpstr>
      <vt:lpstr>رابطه برنامه ريزي  بازاريابي موسسه با  برنامه‌ريزي مديريت مياني</vt:lpstr>
      <vt:lpstr>برنامه ریزی بازاریابی</vt:lpstr>
      <vt:lpstr>مراحل اساسي در برنامه‌ريزي</vt:lpstr>
      <vt:lpstr>مراحل اساسی در برنامه ریزی</vt:lpstr>
      <vt:lpstr>تعیین اهداف</vt:lpstr>
      <vt:lpstr>توسعه برنامه هاو استراتژیهای بازاریابی</vt:lpstr>
      <vt:lpstr>ایجاد هماهنگی و کنترل</vt:lpstr>
      <vt:lpstr>عوامل اثرگذار بر روي استراتژي بازاريابي موسسه</vt:lpstr>
      <vt:lpstr>مراحل برنامه بازاریابی</vt:lpstr>
      <vt:lpstr>خلاصه اجرایی و جدول محتویات</vt:lpstr>
      <vt:lpstr>موقعیت فعلی بازاریابی</vt:lpstr>
      <vt:lpstr>تحلیل فرصتها و جریانات</vt:lpstr>
      <vt:lpstr>اهداف</vt:lpstr>
      <vt:lpstr>استراتژی بازاریابی</vt:lpstr>
      <vt:lpstr>برنامه های کاری</vt:lpstr>
      <vt:lpstr>صورت سود و زیان پیشنهادي</vt:lpstr>
      <vt:lpstr>کنترل</vt:lpstr>
      <vt:lpstr>دلایل ناکافی در پیاده کردن برنامه</vt:lpstr>
      <vt:lpstr>عوامل مبین و مشخص کننده</vt:lpstr>
      <vt:lpstr>آمیخته های بازاریابی برای خدمات</vt:lpstr>
      <vt:lpstr>محصول </vt:lpstr>
      <vt:lpstr>قیمت</vt:lpstr>
      <vt:lpstr>محل توزیع</vt:lpstr>
      <vt:lpstr>پیشرفت</vt:lpstr>
      <vt:lpstr>مردم</vt:lpstr>
      <vt:lpstr>شواهد عینی</vt:lpstr>
      <vt:lpstr>فراگرد</vt:lpstr>
      <vt:lpstr>فصل هشتم</vt:lpstr>
      <vt:lpstr>هدف کلی</vt:lpstr>
      <vt:lpstr>هدفهای رفتاری</vt:lpstr>
      <vt:lpstr>بعضی از سؤالات عمده ای که بازاریابان از خودشان میپرسند</vt:lpstr>
      <vt:lpstr>ابزار و مفاهیم لازم برای تصمیم گیری</vt:lpstr>
      <vt:lpstr>يك سيستم ساده بازاريابي</vt:lpstr>
      <vt:lpstr>تعریف بازاریاب</vt:lpstr>
      <vt:lpstr>PowerPoint Presentation</vt:lpstr>
      <vt:lpstr> بالا بردن ارزش محصول از طرق زیر صورت می گیرد</vt:lpstr>
      <vt:lpstr>پنج شرط یک مبادله</vt:lpstr>
      <vt:lpstr>روابط و شبکه ها</vt:lpstr>
      <vt:lpstr>روابط و شبكه‌ها</vt:lpstr>
      <vt:lpstr>کانالهای بازاریابی</vt:lpstr>
      <vt:lpstr>کانالهای ارتباطی</vt:lpstr>
      <vt:lpstr>کانالهای توزیع</vt:lpstr>
      <vt:lpstr>کانال های فروش</vt:lpstr>
      <vt:lpstr>سطوح رقابت</vt:lpstr>
      <vt:lpstr>سطوح رقابت</vt:lpstr>
      <vt:lpstr>سطوح رقابت</vt:lpstr>
      <vt:lpstr>سطوح رقابت</vt:lpstr>
      <vt:lpstr>محیط بازاریابی</vt:lpstr>
      <vt:lpstr>محیط کار</vt:lpstr>
      <vt:lpstr>محیط عمومی</vt:lpstr>
      <vt:lpstr>آمیخته های بازاریابی</vt:lpstr>
      <vt:lpstr>4Cمشتری</vt:lpstr>
      <vt:lpstr>4P فروشنده</vt:lpstr>
      <vt:lpstr>چهار جزء تشكيل دهنده آميزه  بازاريابي</vt:lpstr>
      <vt:lpstr>محصول</vt:lpstr>
      <vt:lpstr>قیمت</vt:lpstr>
      <vt:lpstr>پیشبرد فروش</vt:lpstr>
      <vt:lpstr>مکان توزیع </vt:lpstr>
      <vt:lpstr>فلسفه های بازاریابی</vt:lpstr>
      <vt:lpstr>PowerPoint Presentation</vt:lpstr>
      <vt:lpstr>تصمیمات عمده بازاریابان در مورد محصول</vt:lpstr>
      <vt:lpstr>PowerPoint Presentation</vt:lpstr>
      <vt:lpstr>تصمیماتی در مورد گسترش خط تولید محصول</vt:lpstr>
      <vt:lpstr>عوامل مؤثر بر تصمیم گیری در مورد قیمت محصول</vt:lpstr>
      <vt:lpstr>اهداف بازاریابی مؤسسه </vt:lpstr>
      <vt:lpstr>4نوع از مهمترین بازارها</vt:lpstr>
      <vt:lpstr>موارد مهمی که در تصمیمات مربوط به توزیع کالا باید مد نظر مدیران باشند</vt:lpstr>
      <vt:lpstr>علل پیچیدگی تصمیمات بازاریابی</vt:lpstr>
      <vt:lpstr>فصل نهم</vt:lpstr>
      <vt:lpstr>هدف کلی</vt:lpstr>
      <vt:lpstr>هدفهای رفتاری</vt:lpstr>
      <vt:lpstr>PowerPoint Presentation</vt:lpstr>
      <vt:lpstr>مدل شش مرحله ای های</vt:lpstr>
      <vt:lpstr>فرآيند تحقيقات بازاريابي</vt:lpstr>
      <vt:lpstr>تحقیقات بازاریابی</vt:lpstr>
      <vt:lpstr>مراحل تحقيقات بازاريابي</vt:lpstr>
      <vt:lpstr>اهداف سه گانه تحقیقات بازاریابی</vt:lpstr>
      <vt:lpstr>اشتباهات ممکن طی تعریف مسئله</vt:lpstr>
      <vt:lpstr>به منظور جلوگیری از اشتباهات فوق، مؤسسات باید قانون طلایی زیر را رعایت نمایند</vt:lpstr>
      <vt:lpstr>انواع تحیقات بازاریابی</vt:lpstr>
      <vt:lpstr>اقدامات لازم برای تعریف درست مسئله</vt:lpstr>
      <vt:lpstr>روشهای جمع آوری اطلاعات</vt:lpstr>
      <vt:lpstr>فصل دهم</vt:lpstr>
      <vt:lpstr>هدف کلی</vt:lpstr>
      <vt:lpstr>هدفهای رفتاری</vt:lpstr>
      <vt:lpstr>تعریف سیستم</vt:lpstr>
      <vt:lpstr>سیستم های چهارگانه یک سیستم بازاریابی</vt:lpstr>
      <vt:lpstr>سیستم اطلاعات بازاریابی</vt:lpstr>
      <vt:lpstr>سیستم برنامه ریزی بازاریابی</vt:lpstr>
      <vt:lpstr>سیستم سازمانی بازاریابی</vt:lpstr>
      <vt:lpstr>سیستم کنترل بازاریابی</vt:lpstr>
      <vt:lpstr>سیستم های توزیع</vt:lpstr>
      <vt:lpstr>انواع مدلهای بازاریابی</vt:lpstr>
      <vt:lpstr>چهار نوع واحد استراتژیک ماتریس مشاوران بوستون به ترتیب</vt:lpstr>
      <vt:lpstr>واحد ستاره (Star)</vt:lpstr>
      <vt:lpstr>واحدهای گاو شیرده (Cash Cow)</vt:lpstr>
      <vt:lpstr>واحدهای علامت سئوال ( Question mark)</vt:lpstr>
      <vt:lpstr>واحدهای سگ (Dog)</vt:lpstr>
      <vt:lpstr>فصل یازدهم</vt:lpstr>
      <vt:lpstr>هدف کلی</vt:lpstr>
      <vt:lpstr>هدفهای رفتاری</vt:lpstr>
      <vt:lpstr>تعریف خلاقیت</vt:lpstr>
      <vt:lpstr>فرق خلاقیت و نوآوری</vt:lpstr>
      <vt:lpstr>اشكال خلاقيت و نوآوري</vt:lpstr>
      <vt:lpstr>روش هاي سه گانه تولید کالا و خدمات غیر کمیاب</vt:lpstr>
      <vt:lpstr>مراحل تولید محصول جدید</vt:lpstr>
      <vt:lpstr>ایجاد ایده ها</vt:lpstr>
      <vt:lpstr>آزمایش بازاریابی </vt:lpstr>
      <vt:lpstr>چرخه عمر محصول</vt:lpstr>
      <vt:lpstr>مرحله تولید محصول</vt:lpstr>
      <vt:lpstr>مرحله معرفی</vt:lpstr>
      <vt:lpstr>از مشخصه های ویژه مرحله معرفی کالا به بازار می توان به موارد زیر اشاره نمود</vt:lpstr>
      <vt:lpstr>مشخصات مرحله رشد</vt:lpstr>
      <vt:lpstr>مرحله بلوغ</vt:lpstr>
      <vt:lpstr> مرحله افول</vt:lpstr>
      <vt:lpstr>موانع موجود بر سر راه خلاقیت</vt:lpstr>
      <vt:lpstr>ریشه و اساس خلاقیتها و نوآوری ها</vt:lpstr>
      <vt:lpstr>PowerPoint Presentation</vt:lpstr>
    </vt:vector>
  </TitlesOfParts>
  <Company>site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jahed</dc:creator>
  <cp:lastModifiedBy>REZA mahmoudi</cp:lastModifiedBy>
  <cp:revision>61</cp:revision>
  <dcterms:created xsi:type="dcterms:W3CDTF">2006-08-27T06:40:20Z</dcterms:created>
  <dcterms:modified xsi:type="dcterms:W3CDTF">2013-03-24T03:11:08Z</dcterms:modified>
</cp:coreProperties>
</file>