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2" r:id="rId3"/>
  </p:sldMasterIdLst>
  <p:notesMasterIdLst>
    <p:notesMasterId r:id="rId28"/>
  </p:notesMasterIdLst>
  <p:sldIdLst>
    <p:sldId id="256" r:id="rId4"/>
    <p:sldId id="295" r:id="rId5"/>
    <p:sldId id="296" r:id="rId6"/>
    <p:sldId id="301" r:id="rId7"/>
    <p:sldId id="302" r:id="rId8"/>
    <p:sldId id="303" r:id="rId9"/>
    <p:sldId id="304" r:id="rId10"/>
    <p:sldId id="305" r:id="rId11"/>
    <p:sldId id="306" r:id="rId12"/>
    <p:sldId id="300" r:id="rId13"/>
    <p:sldId id="307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85" autoAdjust="0"/>
    <p:restoredTop sz="94660"/>
  </p:normalViewPr>
  <p:slideViewPr>
    <p:cSldViewPr snapToGrid="0">
      <p:cViewPr>
        <p:scale>
          <a:sx n="76" d="100"/>
          <a:sy n="76" d="100"/>
        </p:scale>
        <p:origin x="-216" y="1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0F503-7294-4D3A-A147-6A748A5C299A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8A393-91F7-4372-8E6D-DB756F9A5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13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320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9185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4416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288618" y="5345114"/>
            <a:ext cx="5903383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804 w 2780"/>
                <a:gd name="T1" fmla="*/ 18 h 953"/>
                <a:gd name="T2" fmla="*/ 2714 w 2780"/>
                <a:gd name="T3" fmla="*/ 24 h 953"/>
                <a:gd name="T4" fmla="*/ 2647 w 2780"/>
                <a:gd name="T5" fmla="*/ 102 h 953"/>
                <a:gd name="T6" fmla="*/ 2543 w 2780"/>
                <a:gd name="T7" fmla="*/ 156 h 953"/>
                <a:gd name="T8" fmla="*/ 2537 w 2780"/>
                <a:gd name="T9" fmla="*/ 222 h 953"/>
                <a:gd name="T10" fmla="*/ 2519 w 2780"/>
                <a:gd name="T11" fmla="*/ 246 h 953"/>
                <a:gd name="T12" fmla="*/ 2501 w 2780"/>
                <a:gd name="T13" fmla="*/ 252 h 953"/>
                <a:gd name="T14" fmla="*/ 2429 w 2780"/>
                <a:gd name="T15" fmla="*/ 210 h 953"/>
                <a:gd name="T16" fmla="*/ 2288 w 2780"/>
                <a:gd name="T17" fmla="*/ 192 h 953"/>
                <a:gd name="T18" fmla="*/ 2264 w 2780"/>
                <a:gd name="T19" fmla="*/ 186 h 953"/>
                <a:gd name="T20" fmla="*/ 2246 w 2780"/>
                <a:gd name="T21" fmla="*/ 192 h 953"/>
                <a:gd name="T22" fmla="*/ 2174 w 2780"/>
                <a:gd name="T23" fmla="*/ 228 h 953"/>
                <a:gd name="T24" fmla="*/ 2138 w 2780"/>
                <a:gd name="T25" fmla="*/ 240 h 953"/>
                <a:gd name="T26" fmla="*/ 2114 w 2780"/>
                <a:gd name="T27" fmla="*/ 246 h 953"/>
                <a:gd name="T28" fmla="*/ 2102 w 2780"/>
                <a:gd name="T29" fmla="*/ 258 h 953"/>
                <a:gd name="T30" fmla="*/ 2102 w 2780"/>
                <a:gd name="T31" fmla="*/ 276 h 953"/>
                <a:gd name="T32" fmla="*/ 2079 w 2780"/>
                <a:gd name="T33" fmla="*/ 300 h 953"/>
                <a:gd name="T34" fmla="*/ 2061 w 2780"/>
                <a:gd name="T35" fmla="*/ 312 h 953"/>
                <a:gd name="T36" fmla="*/ 2049 w 2780"/>
                <a:gd name="T37" fmla="*/ 324 h 953"/>
                <a:gd name="T38" fmla="*/ 2037 w 2780"/>
                <a:gd name="T39" fmla="*/ 336 h 953"/>
                <a:gd name="T40" fmla="*/ 2003 w 2780"/>
                <a:gd name="T41" fmla="*/ 342 h 953"/>
                <a:gd name="T42" fmla="*/ 1937 w 2780"/>
                <a:gd name="T43" fmla="*/ 336 h 953"/>
                <a:gd name="T44" fmla="*/ 1901 w 2780"/>
                <a:gd name="T45" fmla="*/ 330 h 953"/>
                <a:gd name="T46" fmla="*/ 1889 w 2780"/>
                <a:gd name="T47" fmla="*/ 342 h 953"/>
                <a:gd name="T48" fmla="*/ 1877 w 2780"/>
                <a:gd name="T49" fmla="*/ 354 h 953"/>
                <a:gd name="T50" fmla="*/ 1847 w 2780"/>
                <a:gd name="T51" fmla="*/ 360 h 953"/>
                <a:gd name="T52" fmla="*/ 1788 w 2780"/>
                <a:gd name="T53" fmla="*/ 342 h 953"/>
                <a:gd name="T54" fmla="*/ 1764 w 2780"/>
                <a:gd name="T55" fmla="*/ 342 h 953"/>
                <a:gd name="T56" fmla="*/ 1740 w 2780"/>
                <a:gd name="T57" fmla="*/ 354 h 953"/>
                <a:gd name="T58" fmla="*/ 1676 w 2780"/>
                <a:gd name="T59" fmla="*/ 425 h 953"/>
                <a:gd name="T60" fmla="*/ 1634 w 2780"/>
                <a:gd name="T61" fmla="*/ 569 h 953"/>
                <a:gd name="T62" fmla="*/ 1634 w 2780"/>
                <a:gd name="T63" fmla="*/ 593 h 953"/>
                <a:gd name="T64" fmla="*/ 1640 w 2780"/>
                <a:gd name="T65" fmla="*/ 641 h 953"/>
                <a:gd name="T66" fmla="*/ 1658 w 2780"/>
                <a:gd name="T67" fmla="*/ 659 h 953"/>
                <a:gd name="T68" fmla="*/ 1652 w 2780"/>
                <a:gd name="T69" fmla="*/ 671 h 953"/>
                <a:gd name="T70" fmla="*/ 1640 w 2780"/>
                <a:gd name="T71" fmla="*/ 683 h 953"/>
                <a:gd name="T72" fmla="*/ 1562 w 2780"/>
                <a:gd name="T73" fmla="*/ 689 h 953"/>
                <a:gd name="T74" fmla="*/ 1485 w 2780"/>
                <a:gd name="T75" fmla="*/ 629 h 953"/>
                <a:gd name="T76" fmla="*/ 1349 w 2780"/>
                <a:gd name="T77" fmla="*/ 587 h 953"/>
                <a:gd name="T78" fmla="*/ 1200 w 2780"/>
                <a:gd name="T79" fmla="*/ 671 h 953"/>
                <a:gd name="T80" fmla="*/ 1028 w 2780"/>
                <a:gd name="T81" fmla="*/ 731 h 953"/>
                <a:gd name="T82" fmla="*/ 825 w 2780"/>
                <a:gd name="T83" fmla="*/ 743 h 953"/>
                <a:gd name="T84" fmla="*/ 636 w 2780"/>
                <a:gd name="T85" fmla="*/ 701 h 953"/>
                <a:gd name="T86" fmla="*/ 576 w 2780"/>
                <a:gd name="T87" fmla="*/ 695 h 953"/>
                <a:gd name="T88" fmla="*/ 564 w 2780"/>
                <a:gd name="T89" fmla="*/ 701 h 953"/>
                <a:gd name="T90" fmla="*/ 528 w 2780"/>
                <a:gd name="T91" fmla="*/ 731 h 953"/>
                <a:gd name="T92" fmla="*/ 440 w 2780"/>
                <a:gd name="T93" fmla="*/ 809 h 953"/>
                <a:gd name="T94" fmla="*/ 410 w 2780"/>
                <a:gd name="T95" fmla="*/ 821 h 953"/>
                <a:gd name="T96" fmla="*/ 386 w 2780"/>
                <a:gd name="T97" fmla="*/ 821 h 953"/>
                <a:gd name="T98" fmla="*/ 339 w 2780"/>
                <a:gd name="T99" fmla="*/ 827 h 953"/>
                <a:gd name="T100" fmla="*/ 213 w 2780"/>
                <a:gd name="T101" fmla="*/ 851 h 953"/>
                <a:gd name="T102" fmla="*/ 177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816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EAEAEA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</p:grpSp>
      <p:sp>
        <p:nvSpPr>
          <p:cNvPr id="8091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00200"/>
            <a:ext cx="103632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091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733800"/>
            <a:ext cx="8534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F54792F-E6EC-4DCB-A885-CBDD4D4B73EF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21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3254387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33596-B118-43F0-9252-5F1B25C54704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E37F77-D1CA-419B-944E-1732CF5599B1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3302638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7EC24-54D9-412C-9CA8-28BCCD96192F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18605-2F96-40D2-967F-E02A408F46F8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2801104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670A6-1AD0-4A9F-B127-E010A0DB99BB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839D4-64E5-4804-B9F6-FC823CD3BED9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2085849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3078C-A798-4820-B177-EDEBD2999C5C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E28A0-D0D8-4754-AA82-36E517F06593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626955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C2868-C020-4AF6-935A-A525AB0B9ABA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6798B-3C88-41C6-8B40-132FCE7647DD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12739239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B2D0-6078-4DBA-89D1-D8566C6930FD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99081-CC9B-4679-88A4-8EF3881BC994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1346243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33130-9374-4634-BEC5-7A6DF2D58863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10C802-34C8-48C2-98CD-9DF7236C4C44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82284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308878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0D0BD-04AC-46F4-AFFD-486A70C055B3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ECC45F-8DF3-4EEF-BC99-8E75CA8663C8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21829577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FC056-8469-40F6-BF43-0E3CBDF9F7E4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729C2-167B-42E5-92B3-E8290BF6D4C2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39037776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260351"/>
            <a:ext cx="274531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60351"/>
            <a:ext cx="8039100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4ED50-9CFF-4063-B93C-2DD417F0ACCC}" type="datetime1">
              <a:rPr lang="en-US">
                <a:solidFill>
                  <a:srgbClr val="EAEAEA"/>
                </a:solidFill>
              </a:rPr>
              <a:pPr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826F1A-EB99-436D-92F3-FFDA50BA4D7C}" type="slidenum">
              <a:rPr lang="ar-SA" altLang="en-US">
                <a:solidFill>
                  <a:srgbClr val="EAEAEA"/>
                </a:solidFill>
              </a:rPr>
              <a:pPr/>
              <a:t>‹#›</a:t>
            </a:fld>
            <a:endParaRPr lang="en-US" altLang="en-US">
              <a:solidFill>
                <a:srgbClr val="EAEAEA"/>
              </a:solidFill>
            </a:endParaRP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2170304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380067" y="1552576"/>
            <a:ext cx="13572067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153 w 21600"/>
                <a:gd name="T1" fmla="*/ 0 h 21231"/>
                <a:gd name="T2" fmla="*/ 831 w 21600"/>
                <a:gd name="T3" fmla="*/ 526 h 21231"/>
                <a:gd name="T4" fmla="*/ 0 w 21600"/>
                <a:gd name="T5" fmla="*/ 526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922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725084" y="762000"/>
            <a:ext cx="103632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429000"/>
            <a:ext cx="85344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C10CCC-2068-49E6-A890-571A2F2F91A5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1559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9D09-42EE-4F5C-8BAB-530B991EBDA4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9926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4DFCA-4D93-4802-A3AD-8BD96F9B2E87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9508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CBCF5-77E3-4072-A63A-4203F5FB6BB6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8176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71152-05A9-48DB-B45D-9006CC665493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8896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59844-64FF-414C-A4D8-AE227F024739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8370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1D43A-DFF9-46F0-B56F-E5363ABC762C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91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975647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ED4FC-D0BE-4E3F-B9B5-9E20F489CB32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824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3CA0B-1D6E-4EC2-9888-A78FB0A99653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6120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97F6B-5FE6-472F-8270-3F648727F528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8542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5F2A8-82B1-47CE-888D-466F9DE0E48A}" type="slidenum">
              <a:rPr lang="ar-SA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57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5980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93869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2128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9364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6362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909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B419D-1CD4-40B7-9086-D8616E142754}" type="datetimeFigureOut">
              <a:rPr lang="fa-IR" smtClean="0"/>
              <a:t>1444/09/13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311B8-E5AC-426D-A7D4-EFD15C3068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4134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288618" y="5345114"/>
            <a:ext cx="5903383" cy="1512887"/>
            <a:chOff x="2971" y="3367"/>
            <a:chExt cx="2789" cy="953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804 w 2780"/>
                <a:gd name="T1" fmla="*/ 18 h 953"/>
                <a:gd name="T2" fmla="*/ 2714 w 2780"/>
                <a:gd name="T3" fmla="*/ 24 h 953"/>
                <a:gd name="T4" fmla="*/ 2647 w 2780"/>
                <a:gd name="T5" fmla="*/ 102 h 953"/>
                <a:gd name="T6" fmla="*/ 2543 w 2780"/>
                <a:gd name="T7" fmla="*/ 156 h 953"/>
                <a:gd name="T8" fmla="*/ 2537 w 2780"/>
                <a:gd name="T9" fmla="*/ 222 h 953"/>
                <a:gd name="T10" fmla="*/ 2519 w 2780"/>
                <a:gd name="T11" fmla="*/ 246 h 953"/>
                <a:gd name="T12" fmla="*/ 2501 w 2780"/>
                <a:gd name="T13" fmla="*/ 252 h 953"/>
                <a:gd name="T14" fmla="*/ 2429 w 2780"/>
                <a:gd name="T15" fmla="*/ 210 h 953"/>
                <a:gd name="T16" fmla="*/ 2288 w 2780"/>
                <a:gd name="T17" fmla="*/ 192 h 953"/>
                <a:gd name="T18" fmla="*/ 2264 w 2780"/>
                <a:gd name="T19" fmla="*/ 186 h 953"/>
                <a:gd name="T20" fmla="*/ 2246 w 2780"/>
                <a:gd name="T21" fmla="*/ 192 h 953"/>
                <a:gd name="T22" fmla="*/ 2174 w 2780"/>
                <a:gd name="T23" fmla="*/ 228 h 953"/>
                <a:gd name="T24" fmla="*/ 2138 w 2780"/>
                <a:gd name="T25" fmla="*/ 240 h 953"/>
                <a:gd name="T26" fmla="*/ 2114 w 2780"/>
                <a:gd name="T27" fmla="*/ 246 h 953"/>
                <a:gd name="T28" fmla="*/ 2102 w 2780"/>
                <a:gd name="T29" fmla="*/ 258 h 953"/>
                <a:gd name="T30" fmla="*/ 2102 w 2780"/>
                <a:gd name="T31" fmla="*/ 276 h 953"/>
                <a:gd name="T32" fmla="*/ 2079 w 2780"/>
                <a:gd name="T33" fmla="*/ 300 h 953"/>
                <a:gd name="T34" fmla="*/ 2061 w 2780"/>
                <a:gd name="T35" fmla="*/ 312 h 953"/>
                <a:gd name="T36" fmla="*/ 2049 w 2780"/>
                <a:gd name="T37" fmla="*/ 324 h 953"/>
                <a:gd name="T38" fmla="*/ 2037 w 2780"/>
                <a:gd name="T39" fmla="*/ 336 h 953"/>
                <a:gd name="T40" fmla="*/ 2003 w 2780"/>
                <a:gd name="T41" fmla="*/ 342 h 953"/>
                <a:gd name="T42" fmla="*/ 1937 w 2780"/>
                <a:gd name="T43" fmla="*/ 336 h 953"/>
                <a:gd name="T44" fmla="*/ 1901 w 2780"/>
                <a:gd name="T45" fmla="*/ 330 h 953"/>
                <a:gd name="T46" fmla="*/ 1889 w 2780"/>
                <a:gd name="T47" fmla="*/ 342 h 953"/>
                <a:gd name="T48" fmla="*/ 1877 w 2780"/>
                <a:gd name="T49" fmla="*/ 354 h 953"/>
                <a:gd name="T50" fmla="*/ 1847 w 2780"/>
                <a:gd name="T51" fmla="*/ 360 h 953"/>
                <a:gd name="T52" fmla="*/ 1788 w 2780"/>
                <a:gd name="T53" fmla="*/ 342 h 953"/>
                <a:gd name="T54" fmla="*/ 1764 w 2780"/>
                <a:gd name="T55" fmla="*/ 342 h 953"/>
                <a:gd name="T56" fmla="*/ 1740 w 2780"/>
                <a:gd name="T57" fmla="*/ 354 h 953"/>
                <a:gd name="T58" fmla="*/ 1676 w 2780"/>
                <a:gd name="T59" fmla="*/ 425 h 953"/>
                <a:gd name="T60" fmla="*/ 1634 w 2780"/>
                <a:gd name="T61" fmla="*/ 569 h 953"/>
                <a:gd name="T62" fmla="*/ 1634 w 2780"/>
                <a:gd name="T63" fmla="*/ 593 h 953"/>
                <a:gd name="T64" fmla="*/ 1640 w 2780"/>
                <a:gd name="T65" fmla="*/ 641 h 953"/>
                <a:gd name="T66" fmla="*/ 1658 w 2780"/>
                <a:gd name="T67" fmla="*/ 659 h 953"/>
                <a:gd name="T68" fmla="*/ 1652 w 2780"/>
                <a:gd name="T69" fmla="*/ 671 h 953"/>
                <a:gd name="T70" fmla="*/ 1640 w 2780"/>
                <a:gd name="T71" fmla="*/ 683 h 953"/>
                <a:gd name="T72" fmla="*/ 1562 w 2780"/>
                <a:gd name="T73" fmla="*/ 689 h 953"/>
                <a:gd name="T74" fmla="*/ 1485 w 2780"/>
                <a:gd name="T75" fmla="*/ 629 h 953"/>
                <a:gd name="T76" fmla="*/ 1349 w 2780"/>
                <a:gd name="T77" fmla="*/ 587 h 953"/>
                <a:gd name="T78" fmla="*/ 1200 w 2780"/>
                <a:gd name="T79" fmla="*/ 671 h 953"/>
                <a:gd name="T80" fmla="*/ 1028 w 2780"/>
                <a:gd name="T81" fmla="*/ 731 h 953"/>
                <a:gd name="T82" fmla="*/ 825 w 2780"/>
                <a:gd name="T83" fmla="*/ 743 h 953"/>
                <a:gd name="T84" fmla="*/ 636 w 2780"/>
                <a:gd name="T85" fmla="*/ 701 h 953"/>
                <a:gd name="T86" fmla="*/ 576 w 2780"/>
                <a:gd name="T87" fmla="*/ 695 h 953"/>
                <a:gd name="T88" fmla="*/ 564 w 2780"/>
                <a:gd name="T89" fmla="*/ 701 h 953"/>
                <a:gd name="T90" fmla="*/ 528 w 2780"/>
                <a:gd name="T91" fmla="*/ 731 h 953"/>
                <a:gd name="T92" fmla="*/ 440 w 2780"/>
                <a:gd name="T93" fmla="*/ 809 h 953"/>
                <a:gd name="T94" fmla="*/ 410 w 2780"/>
                <a:gd name="T95" fmla="*/ 821 h 953"/>
                <a:gd name="T96" fmla="*/ 386 w 2780"/>
                <a:gd name="T97" fmla="*/ 821 h 953"/>
                <a:gd name="T98" fmla="*/ 339 w 2780"/>
                <a:gd name="T99" fmla="*/ 827 h 953"/>
                <a:gd name="T100" fmla="*/ 213 w 2780"/>
                <a:gd name="T101" fmla="*/ 851 h 953"/>
                <a:gd name="T102" fmla="*/ 177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816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EAEAEA"/>
                </a:solidFill>
              </a:endParaRPr>
            </a:p>
          </p:txBody>
        </p:sp>
        <p:sp>
          <p:nvSpPr>
            <p:cNvPr id="7987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7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7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7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  <p:sp>
          <p:nvSpPr>
            <p:cNvPr id="7988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EAEAEA"/>
                </a:solidFill>
              </a:endParaRPr>
            </a:p>
          </p:txBody>
        </p:sp>
      </p:grpSp>
      <p:sp>
        <p:nvSpPr>
          <p:cNvPr id="7989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260351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989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88BAF4D5-A9B1-4B52-B4D7-CDD7CF04795C}" type="datetime1">
              <a:rPr lang="en-US">
                <a:solidFill>
                  <a:srgbClr val="EAEAEA"/>
                </a:solidFill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4/3/2023</a:t>
            </a:fld>
            <a:endParaRPr lang="en-US">
              <a:solidFill>
                <a:srgbClr val="EAEAEA"/>
              </a:solidFill>
            </a:endParaRPr>
          </a:p>
        </p:txBody>
      </p:sp>
      <p:sp>
        <p:nvSpPr>
          <p:cNvPr id="7989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D13D9D94-D01C-44DE-BC72-BCC453A115F5}" type="slidenum">
              <a:rPr lang="ar-SA" altLang="en-US" smtClean="0">
                <a:solidFill>
                  <a:srgbClr val="EAEAEA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EAEAEA"/>
              </a:solidFill>
            </a:endParaRPr>
          </a:p>
        </p:txBody>
      </p:sp>
      <p:sp>
        <p:nvSpPr>
          <p:cNvPr id="7989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989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27351" y="6356350"/>
            <a:ext cx="576156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teimour askari master of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26363943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12177184" cy="6845300"/>
            <a:chOff x="0" y="1"/>
            <a:chExt cx="5753" cy="4312"/>
          </a:xfrm>
        </p:grpSpPr>
        <p:sp>
          <p:nvSpPr>
            <p:cNvPr id="819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1299 w 21600"/>
                <a:gd name="T3" fmla="*/ 861 h 21600"/>
                <a:gd name="T4" fmla="*/ 0 w 21600"/>
                <a:gd name="T5" fmla="*/ 86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2BD4D9FE-89AA-4174-BB6E-36A82F16803A}" type="slidenum">
              <a:rPr lang="ar-SA" altLang="en-US">
                <a:solidFill>
                  <a:srgbClr val="FFFFFF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66911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4617" y="1009816"/>
            <a:ext cx="11362765" cy="5001370"/>
          </a:xfrm>
          <a:solidFill>
            <a:schemeClr val="accent1"/>
          </a:solidFill>
          <a:ln>
            <a:noFill/>
          </a:ln>
          <a:effectLst>
            <a:glow rad="127000">
              <a:srgbClr val="FFFF00"/>
            </a:glow>
          </a:effectLst>
        </p:spPr>
        <p:txBody>
          <a:bodyPr>
            <a:normAutofit/>
          </a:bodyPr>
          <a:lstStyle/>
          <a:p>
            <a:pPr algn="ctr"/>
            <a:r>
              <a:rPr lang="fa-IR" b="1" dirty="0" smtClean="0">
                <a:solidFill>
                  <a:srgbClr val="C00000"/>
                </a:solidFill>
                <a:cs typeface="B Mitra" panose="00000400000000000000" pitchFamily="2" charset="-78"/>
              </a:rPr>
              <a:t>مفاهیم، مبانی و اهداف تمرین</a:t>
            </a:r>
            <a:endParaRPr lang="fa-IR" b="1" dirty="0">
              <a:solidFill>
                <a:srgbClr val="C00000"/>
              </a:solidFill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00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779" y="545995"/>
            <a:ext cx="10515600" cy="760290"/>
          </a:xfrm>
        </p:spPr>
        <p:txBody>
          <a:bodyPr>
            <a:normAutofit fontScale="90000"/>
          </a:bodyPr>
          <a:lstStyle/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a-IR" altLang="en-US" sz="3200" b="1" dirty="0">
                <a:solidFill>
                  <a:srgbClr val="FF0000"/>
                </a:solidFill>
                <a:latin typeface="Times New Roman"/>
                <a:ea typeface="+mn-ea"/>
                <a:cs typeface="B Mitra" pitchFamily="2" charset="-78"/>
              </a:rPr>
              <a:t>متغیرهای تمرین</a:t>
            </a:r>
            <a:br>
              <a:rPr lang="fa-IR" altLang="en-US" sz="3200" b="1" dirty="0">
                <a:solidFill>
                  <a:srgbClr val="FF0000"/>
                </a:solidFill>
                <a:latin typeface="Times New Roman"/>
                <a:ea typeface="+mn-ea"/>
                <a:cs typeface="B Mitra" pitchFamily="2" charset="-78"/>
              </a:rPr>
            </a:br>
            <a:endParaRPr lang="en-US" dirty="0">
              <a:cs typeface="B Mitr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845" y="1122241"/>
            <a:ext cx="10515600" cy="4351338"/>
          </a:xfrm>
        </p:spPr>
        <p:txBody>
          <a:bodyPr/>
          <a:lstStyle/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None/>
            </a:pPr>
            <a:r>
              <a:rPr lang="fa-IR" altLang="en-US" b="1" dirty="0">
                <a:solidFill>
                  <a:srgbClr val="0000FF"/>
                </a:solidFill>
                <a:latin typeface="Times New Roman"/>
                <a:cs typeface="B Lotus" pitchFamily="2" charset="-78"/>
              </a:rPr>
              <a:t>الف. بار تمرین( 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  <a:cs typeface="B Lotus" pitchFamily="2" charset="-78"/>
              </a:rPr>
              <a:t>load</a:t>
            </a:r>
            <a:r>
              <a:rPr lang="fa-IR" altLang="en-US" b="1" dirty="0">
                <a:solidFill>
                  <a:srgbClr val="0000FF"/>
                </a:solidFill>
                <a:latin typeface="Times New Roman"/>
                <a:cs typeface="B Lotus" pitchFamily="2" charset="-78"/>
              </a:rPr>
              <a:t>)</a:t>
            </a:r>
            <a:endParaRPr lang="fa-IR" altLang="en-US" sz="2400" b="1" dirty="0">
              <a:solidFill>
                <a:srgbClr val="0000FF"/>
              </a:solidFill>
              <a:latin typeface="Times New Roman"/>
              <a:cs typeface="B Lotus" pitchFamily="2" charset="-78"/>
            </a:endParaRP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None/>
            </a:pPr>
            <a:r>
              <a:rPr lang="fa-IR" altLang="en-US" sz="2400" b="1" u="sng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حجم </a:t>
            </a:r>
            <a:r>
              <a:rPr lang="fa-IR" altLang="en-US" sz="2400" b="1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 ( بخش کمی فعالیت) شامل : 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Font typeface="Wingdings" pitchFamily="2" charset="2"/>
              <a:buAutoNum type="arabicPeriod"/>
            </a:pPr>
            <a:r>
              <a:rPr lang="fa-IR" altLang="en-US" sz="2400" b="1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زمان یا مدت تمرین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Font typeface="Wingdings" pitchFamily="2" charset="2"/>
              <a:buAutoNum type="arabicPeriod"/>
            </a:pPr>
            <a:r>
              <a:rPr lang="fa-IR" altLang="en-US" sz="2400" b="1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مسافت پیموده شده یا وزنه جابجا شده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Font typeface="Wingdings" pitchFamily="2" charset="2"/>
              <a:buAutoNum type="arabicPeriod"/>
            </a:pPr>
            <a:r>
              <a:rPr lang="fa-IR" altLang="en-US" sz="2400" b="1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تکرارهای یک تمرین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None/>
            </a:pPr>
            <a:r>
              <a:rPr lang="fa-IR" altLang="en-US" sz="2400" b="1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 </a:t>
            </a:r>
            <a:r>
              <a:rPr lang="fa-IR" altLang="en-US" sz="2400" b="1" u="sng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شدت </a:t>
            </a:r>
            <a:r>
              <a:rPr lang="fa-IR" altLang="en-US" sz="2400" b="1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( بخش کیفی فعالیت) : انجام کار بیشتر در زمان مشخص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None/>
            </a:pPr>
            <a:r>
              <a:rPr lang="fa-IR" altLang="en-US" b="1" dirty="0" smtClean="0">
                <a:solidFill>
                  <a:srgbClr val="0000FF"/>
                </a:solidFill>
                <a:latin typeface="Times New Roman"/>
                <a:cs typeface="B Lotus" pitchFamily="2" charset="-78"/>
              </a:rPr>
              <a:t>ب- </a:t>
            </a:r>
            <a:r>
              <a:rPr lang="fa-IR" altLang="en-US" b="1" dirty="0">
                <a:solidFill>
                  <a:srgbClr val="0000FF"/>
                </a:solidFill>
                <a:latin typeface="Times New Roman"/>
                <a:cs typeface="B Lotus" pitchFamily="2" charset="-78"/>
              </a:rPr>
              <a:t>تواتر 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  <a:cs typeface="B Lotus" pitchFamily="2" charset="-78"/>
              </a:rPr>
              <a:t>(frequency)</a:t>
            </a:r>
            <a:endParaRPr lang="fa-IR" altLang="en-US" b="1" dirty="0">
              <a:solidFill>
                <a:srgbClr val="0000FF"/>
              </a:solidFill>
              <a:latin typeface="Times New Roman"/>
              <a:cs typeface="B Lotus" pitchFamily="2" charset="-78"/>
            </a:endParaRP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None/>
            </a:pPr>
            <a:r>
              <a:rPr lang="fa-IR" altLang="en-US" b="1" dirty="0">
                <a:solidFill>
                  <a:srgbClr val="000000"/>
                </a:solidFill>
                <a:latin typeface="Times New Roman"/>
                <a:cs typeface="B Lotus" pitchFamily="2" charset="-78"/>
              </a:rPr>
              <a:t>تعداد جلسات در هفته ( میکرو سیکل) معمولا 12-8 جلسه</a:t>
            </a:r>
            <a:endParaRPr lang="fa-IR" altLang="en-US" b="1" u="sng" dirty="0">
              <a:solidFill>
                <a:srgbClr val="000000"/>
              </a:solidFill>
              <a:latin typeface="Times New Roman"/>
              <a:cs typeface="B Lotus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99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76253"/>
            <a:ext cx="11277600" cy="576263"/>
          </a:xfrm>
        </p:spPr>
        <p:txBody>
          <a:bodyPr/>
          <a:lstStyle/>
          <a:p>
            <a:pPr rtl="1" eaLnBrk="1" hangingPunct="1"/>
            <a:endParaRPr lang="en-US" altLang="en-US" sz="2400" b="1" smtClean="0">
              <a:solidFill>
                <a:schemeClr val="bg2"/>
              </a:solidFill>
              <a:effectLst/>
              <a:cs typeface="B Lotus" pitchFamily="2" charset="-7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1" y="765177"/>
            <a:ext cx="11423651" cy="6092825"/>
          </a:xfrm>
        </p:spPr>
        <p:txBody>
          <a:bodyPr/>
          <a:lstStyle/>
          <a:p>
            <a:pPr marL="609600" indent="-609600" algn="r" rtl="1" eaLnBrk="1" hangingPunct="1">
              <a:buFont typeface="Wingdings" pitchFamily="2" charset="2"/>
              <a:buNone/>
            </a:pPr>
            <a:r>
              <a:rPr lang="fa-IR" altLang="en-US" sz="2800" b="1" smtClean="0">
                <a:solidFill>
                  <a:schemeClr val="bg1"/>
                </a:solidFill>
                <a:cs typeface="B Lotus" pitchFamily="2" charset="-78"/>
              </a:rPr>
              <a:t>چه موقع بايد حجم تمرين بالا باشد؟</a:t>
            </a:r>
          </a:p>
          <a:p>
            <a:pPr marL="609600" indent="-609600" algn="r" rtl="1" eaLnBrk="1" hangingPunct="1">
              <a:buFont typeface="Wingdings" pitchFamily="2" charset="2"/>
              <a:buAutoNum type="arabicPeriod"/>
            </a:pPr>
            <a:r>
              <a:rPr lang="fa-IR" altLang="en-US" sz="2400" b="1" smtClean="0">
                <a:solidFill>
                  <a:schemeClr val="bg2"/>
                </a:solidFill>
                <a:cs typeface="B Lotus" pitchFamily="2" charset="-78"/>
              </a:rPr>
              <a:t>در ورزشهاي استقامتي</a:t>
            </a:r>
          </a:p>
          <a:p>
            <a:pPr marL="609600" indent="-609600" algn="r" rtl="1" eaLnBrk="1" hangingPunct="1">
              <a:buFont typeface="Wingdings" pitchFamily="2" charset="2"/>
              <a:buAutoNum type="arabicPeriod"/>
            </a:pPr>
            <a:r>
              <a:rPr lang="fa-IR" altLang="en-US" sz="2400" b="1" smtClean="0">
                <a:solidFill>
                  <a:schemeClr val="bg2"/>
                </a:solidFill>
                <a:cs typeface="B Lotus" pitchFamily="2" charset="-78"/>
              </a:rPr>
              <a:t>در طي دوره هاي خارج از فصل</a:t>
            </a:r>
            <a:r>
              <a:rPr lang="en-US" altLang="en-US" sz="2400" b="1" smtClean="0">
                <a:solidFill>
                  <a:schemeClr val="bg2"/>
                </a:solidFill>
                <a:cs typeface="B Lotus" pitchFamily="2" charset="-78"/>
              </a:rPr>
              <a:t>  </a:t>
            </a:r>
            <a:r>
              <a:rPr lang="fa-IR" altLang="en-US" sz="2400" b="1" smtClean="0">
                <a:solidFill>
                  <a:schemeClr val="bg2"/>
                </a:solidFill>
                <a:cs typeface="B Lotus" pitchFamily="2" charset="-78"/>
              </a:rPr>
              <a:t>مسابقه</a:t>
            </a:r>
          </a:p>
          <a:p>
            <a:pPr marL="609600" indent="-609600" algn="r" rtl="1" eaLnBrk="1" hangingPunct="1">
              <a:buFont typeface="Wingdings" pitchFamily="2" charset="2"/>
              <a:buAutoNum type="arabicPeriod"/>
            </a:pPr>
            <a:r>
              <a:rPr lang="fa-IR" altLang="en-US" sz="2400" b="1" smtClean="0">
                <a:solidFill>
                  <a:schemeClr val="bg2"/>
                </a:solidFill>
                <a:cs typeface="B Lotus" pitchFamily="2" charset="-78"/>
              </a:rPr>
              <a:t>در مرحله ابتداي يك دوره آمادگي عمومی</a:t>
            </a:r>
          </a:p>
          <a:p>
            <a:pPr marL="609600" indent="-609600" algn="r" rtl="1" eaLnBrk="1" hangingPunct="1">
              <a:buFont typeface="Wingdings" pitchFamily="2" charset="2"/>
              <a:buNone/>
            </a:pPr>
            <a:endParaRPr lang="en-US" altLang="en-US" sz="2400" b="1" smtClean="0">
              <a:solidFill>
                <a:schemeClr val="bg2"/>
              </a:solidFill>
              <a:cs typeface="B Lotus" pitchFamily="2" charset="-78"/>
            </a:endParaRPr>
          </a:p>
          <a:p>
            <a:pPr marL="609600" indent="-609600" algn="r" rtl="1" eaLnBrk="1" hangingPunct="1">
              <a:buFont typeface="Wingdings" pitchFamily="2" charset="2"/>
              <a:buNone/>
            </a:pPr>
            <a:endParaRPr lang="en-US" altLang="en-US" sz="2400" b="1" smtClean="0">
              <a:solidFill>
                <a:schemeClr val="bg2"/>
              </a:solidFill>
              <a:cs typeface="B Lotus" pitchFamily="2" charset="-78"/>
            </a:endParaRPr>
          </a:p>
          <a:p>
            <a:pPr marL="609600" indent="-609600" algn="r" rtl="1" eaLnBrk="1" hangingPunct="1">
              <a:buFont typeface="Wingdings" pitchFamily="2" charset="2"/>
              <a:buNone/>
            </a:pPr>
            <a:r>
              <a:rPr lang="fa-IR" altLang="en-US" sz="2800" b="1" smtClean="0">
                <a:solidFill>
                  <a:schemeClr val="bg1"/>
                </a:solidFill>
                <a:cs typeface="B Lotus" pitchFamily="2" charset="-78"/>
              </a:rPr>
              <a:t>چه موقع بايد شدت تمرين بالا باشد؟</a:t>
            </a:r>
          </a:p>
          <a:p>
            <a:pPr marL="609600" indent="-609600" algn="r" rtl="1" eaLnBrk="1" hangingPunct="1">
              <a:buFont typeface="Wingdings" pitchFamily="2" charset="2"/>
              <a:buAutoNum type="arabicPeriod"/>
            </a:pPr>
            <a:r>
              <a:rPr lang="fa-IR" altLang="en-US" sz="2800" b="1" smtClean="0">
                <a:solidFill>
                  <a:schemeClr val="bg2"/>
                </a:solidFill>
                <a:cs typeface="B Lotus" pitchFamily="2" charset="-78"/>
              </a:rPr>
              <a:t>قبل از فصل مسابقات</a:t>
            </a:r>
          </a:p>
          <a:p>
            <a:pPr marL="609600" indent="-609600" algn="r" rtl="1" eaLnBrk="1" hangingPunct="1">
              <a:buFont typeface="Wingdings" pitchFamily="2" charset="2"/>
              <a:buAutoNum type="arabicPeriod"/>
            </a:pPr>
            <a:r>
              <a:rPr lang="fa-IR" altLang="en-US" sz="2400" b="1" smtClean="0">
                <a:solidFill>
                  <a:schemeClr val="bg2"/>
                </a:solidFill>
                <a:cs typeface="B Lotus" pitchFamily="2" charset="-78"/>
              </a:rPr>
              <a:t>در فصل رقابت</a:t>
            </a:r>
          </a:p>
          <a:p>
            <a:pPr marL="609600" indent="-609600" algn="r" rtl="1" eaLnBrk="1" hangingPunct="1">
              <a:buFont typeface="Wingdings" pitchFamily="2" charset="2"/>
              <a:buAutoNum type="arabicPeriod"/>
            </a:pPr>
            <a:r>
              <a:rPr lang="fa-IR" altLang="en-US" sz="2400" b="1" smtClean="0">
                <a:solidFill>
                  <a:schemeClr val="bg2"/>
                </a:solidFill>
                <a:cs typeface="B Lotus" pitchFamily="2" charset="-78"/>
              </a:rPr>
              <a:t>در توسعه قدرت و سرعت</a:t>
            </a:r>
          </a:p>
          <a:p>
            <a:pPr marL="609600" indent="-609600" algn="r" rtl="1" eaLnBrk="1" hangingPunct="1">
              <a:buFont typeface="Wingdings" pitchFamily="2" charset="2"/>
              <a:buAutoNum type="arabicPeriod"/>
            </a:pPr>
            <a:r>
              <a:rPr lang="fa-IR" altLang="en-US" sz="2400" b="1" smtClean="0">
                <a:solidFill>
                  <a:schemeClr val="bg2"/>
                </a:solidFill>
                <a:cs typeface="B Lotus" pitchFamily="2" charset="-78"/>
              </a:rPr>
              <a:t>در رقابتها و ورزشهاي پرتوان</a:t>
            </a:r>
          </a:p>
          <a:p>
            <a:pPr marL="609600" indent="-609600" algn="r" rtl="1" eaLnBrk="1" hangingPunct="1">
              <a:buFont typeface="Wingdings" pitchFamily="2" charset="2"/>
              <a:buNone/>
            </a:pPr>
            <a:endParaRPr lang="fa-IR" altLang="en-US" sz="2400" b="1" smtClean="0">
              <a:solidFill>
                <a:schemeClr val="bg2"/>
              </a:solidFill>
              <a:cs typeface="B Lotus" pitchFamily="2" charset="-78"/>
            </a:endParaRPr>
          </a:p>
          <a:p>
            <a:pPr marL="609600" indent="-609600" algn="r" rtl="1" eaLnBrk="1" hangingPunct="1">
              <a:buFont typeface="Wingdings" pitchFamily="2" charset="2"/>
              <a:buNone/>
            </a:pPr>
            <a:endParaRPr lang="en-US" altLang="en-US" sz="2400" b="1" smtClean="0">
              <a:solidFill>
                <a:schemeClr val="bg2"/>
              </a:solidFill>
              <a:cs typeface="B Lotus" pitchFamily="2" charset="-78"/>
            </a:endParaRPr>
          </a:p>
          <a:p>
            <a:pPr marL="609600" indent="-609600" algn="r" rtl="1" eaLnBrk="1" hangingPunct="1">
              <a:buFont typeface="Wingdings" pitchFamily="2" charset="2"/>
              <a:buNone/>
            </a:pPr>
            <a:endParaRPr lang="en-US" altLang="en-US" sz="2800" b="1" smtClean="0">
              <a:solidFill>
                <a:schemeClr val="bg2"/>
              </a:solidFill>
              <a:cs typeface="B Lotus" pitchFamily="2" charset="-78"/>
            </a:endParaRPr>
          </a:p>
          <a:p>
            <a:pPr marL="609600" indent="-609600" algn="r" rtl="1" eaLnBrk="1" hangingPunct="1">
              <a:buFont typeface="Wingdings" pitchFamily="2" charset="2"/>
              <a:buNone/>
            </a:pPr>
            <a:endParaRPr lang="en-US" altLang="en-US" sz="2800" b="1" smtClean="0">
              <a:solidFill>
                <a:schemeClr val="bg1"/>
              </a:solidFill>
              <a:cs typeface="B Lotus" pitchFamily="2" charset="-78"/>
            </a:endParaRPr>
          </a:p>
          <a:p>
            <a:pPr marL="609600" indent="-609600" algn="r" rtl="1" eaLnBrk="1" hangingPunct="1">
              <a:buFont typeface="Wingdings" pitchFamily="2" charset="2"/>
              <a:buNone/>
            </a:pPr>
            <a:endParaRPr lang="en-US" altLang="en-US" sz="2800" b="1" smtClean="0">
              <a:solidFill>
                <a:schemeClr val="bg2"/>
              </a:solidFill>
              <a:cs typeface="B Lotus" pitchFamily="2" charset="-78"/>
            </a:endParaRPr>
          </a:p>
          <a:p>
            <a:pPr marL="609600" indent="-609600" algn="r" rtl="1" eaLnBrk="1" hangingPunct="1">
              <a:buFont typeface="Wingdings" pitchFamily="2" charset="2"/>
              <a:buNone/>
            </a:pPr>
            <a:endParaRPr lang="fa-IR" altLang="en-US" sz="2800" b="1" smtClean="0">
              <a:solidFill>
                <a:schemeClr val="bg2"/>
              </a:solidFill>
              <a:cs typeface="B Lotus" pitchFamily="2" charset="-78"/>
            </a:endParaRPr>
          </a:p>
          <a:p>
            <a:pPr marL="609600" indent="-609600" algn="r" rtl="1" eaLnBrk="1" hangingPunct="1">
              <a:buFont typeface="Wingdings" pitchFamily="2" charset="2"/>
              <a:buAutoNum type="arabicPeriod"/>
            </a:pPr>
            <a:endParaRPr lang="fa-IR" altLang="en-US" b="1" smtClean="0">
              <a:solidFill>
                <a:schemeClr val="bg2"/>
              </a:solidFill>
              <a:cs typeface="B Lotus" pitchFamily="2" charset="-78"/>
            </a:endParaRPr>
          </a:p>
          <a:p>
            <a:pPr marL="609600" indent="-609600" algn="r" eaLnBrk="1" hangingPunct="1">
              <a:buFont typeface="Wingdings" pitchFamily="2" charset="2"/>
              <a:buNone/>
            </a:pPr>
            <a:endParaRPr lang="en-US" altLang="en-US" sz="2800" smtClean="0">
              <a:solidFill>
                <a:schemeClr val="bg2"/>
              </a:solidFill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9169401" y="1557338"/>
            <a:ext cx="958851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8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3639"/>
            <a:ext cx="10515600" cy="881535"/>
          </a:xfrm>
        </p:spPr>
        <p:txBody>
          <a:bodyPr>
            <a:normAutofit/>
          </a:bodyPr>
          <a:lstStyle/>
          <a:p>
            <a:r>
              <a:rPr lang="fa-IR" sz="2500" b="1" dirty="0" smtClean="0">
                <a:solidFill>
                  <a:srgbClr val="C00000"/>
                </a:solidFill>
                <a:cs typeface="B Mitra" panose="00000400000000000000" pitchFamily="2" charset="-78"/>
              </a:rPr>
              <a:t>حجم تمرین</a:t>
            </a:r>
            <a:endParaRPr lang="fa-IR" sz="2500" b="1" dirty="0">
              <a:solidFill>
                <a:srgbClr val="C00000"/>
              </a:solidFill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5614"/>
            <a:ext cx="10515600" cy="49613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1800" b="1" dirty="0">
                <a:cs typeface="B Mitra" panose="00000400000000000000" pitchFamily="2" charset="-78"/>
              </a:rPr>
              <a:t>هر قدر ورزشکار به سطح عملکرد </a:t>
            </a:r>
            <a:r>
              <a:rPr lang="fa-IR" sz="1800" b="1" dirty="0" smtClean="0">
                <a:cs typeface="B Mitra" panose="00000400000000000000" pitchFamily="2" charset="-78"/>
              </a:rPr>
              <a:t>بالاتری </a:t>
            </a:r>
            <a:r>
              <a:rPr lang="fa-IR" sz="1800" b="1" dirty="0">
                <a:cs typeface="B Mitra" panose="00000400000000000000" pitchFamily="2" charset="-78"/>
              </a:rPr>
              <a:t>دست یابد، حجم کلی تمرین اهمیت بیشتری می یابد.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1800" b="1" dirty="0" smtClean="0">
                <a:cs typeface="B Mitra" panose="00000400000000000000" pitchFamily="2" charset="-78"/>
              </a:rPr>
              <a:t>این </a:t>
            </a:r>
            <a:r>
              <a:rPr lang="fa-IR" sz="1800" b="1" dirty="0">
                <a:cs typeface="B Mitra" panose="00000400000000000000" pitchFamily="2" charset="-78"/>
              </a:rPr>
              <a:t>متغیر برای رشته های ورزشی هوازی و نیز رشته هایی که به تکمیل مهارت های تکنیکی </a:t>
            </a:r>
            <a:r>
              <a:rPr lang="fa-IR" sz="1800" b="1" dirty="0" smtClean="0">
                <a:cs typeface="B Mitra" panose="00000400000000000000" pitchFamily="2" charset="-78"/>
              </a:rPr>
              <a:t>و تاکتیکی </a:t>
            </a:r>
            <a:r>
              <a:rPr lang="fa-IR" sz="1800" b="1" dirty="0">
                <a:cs typeface="B Mitra" panose="00000400000000000000" pitchFamily="2" charset="-78"/>
              </a:rPr>
              <a:t>نیاز دارند اهمیت دارد.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>
                <a:cs typeface="B Mitra" panose="00000400000000000000" pitchFamily="2" charset="-78"/>
              </a:rPr>
              <a:t>- حجم تمرين بيانگرکميت تمرين </a:t>
            </a:r>
            <a:r>
              <a:rPr lang="fa-IR" sz="1800" b="1" dirty="0" smtClean="0">
                <a:cs typeface="B Mitra" panose="00000400000000000000" pitchFamily="2" charset="-78"/>
              </a:rPr>
              <a:t>است.</a:t>
            </a:r>
            <a:endParaRPr lang="fa-IR" sz="1800" b="1" dirty="0">
              <a:cs typeface="B Mitra" panose="00000400000000000000" pitchFamily="2" charset="-78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a-IR" sz="2400" b="1" dirty="0" smtClean="0">
                <a:solidFill>
                  <a:srgbClr val="C00000"/>
                </a:solidFill>
                <a:cs typeface="B Mitra" panose="00000400000000000000" pitchFamily="2" charset="-78"/>
              </a:rPr>
              <a:t>روش </a:t>
            </a:r>
            <a:r>
              <a:rPr lang="fa-IR" sz="2400" b="1" dirty="0">
                <a:solidFill>
                  <a:srgbClr val="C00000"/>
                </a:solidFill>
                <a:cs typeface="B Mitra" panose="00000400000000000000" pitchFamily="2" charset="-78"/>
              </a:rPr>
              <a:t>های تعيين حجم تمرين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>
                <a:cs typeface="B Mitra" panose="00000400000000000000" pitchFamily="2" charset="-78"/>
              </a:rPr>
              <a:t>* مدت تمرين – مانند بوکس ، کشتی ، جودو ، ژيمناستيک و ورزش های تيمی.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>
                <a:cs typeface="B Mitra" panose="00000400000000000000" pitchFamily="2" charset="-78"/>
              </a:rPr>
              <a:t>* مسافت پيموده شده – مانند دوها ، قايقرانی ، دوچرخه سواری واسکی.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>
                <a:cs typeface="B Mitra" panose="00000400000000000000" pitchFamily="2" charset="-78"/>
              </a:rPr>
              <a:t>* وزنه ی جابه جاشده– مانند وزنه برداری.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>
                <a:cs typeface="B Mitra" panose="00000400000000000000" pitchFamily="2" charset="-78"/>
              </a:rPr>
              <a:t>* تعداد تکرار های يک حرکت. </a:t>
            </a:r>
          </a:p>
          <a:p>
            <a:pPr marL="0" indent="0">
              <a:lnSpc>
                <a:spcPct val="150000"/>
              </a:lnSpc>
              <a:buNone/>
            </a:pPr>
            <a:endParaRPr lang="fa-IR" sz="1800" b="1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8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457" y="472272"/>
            <a:ext cx="10385809" cy="813916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rgbClr val="C00000"/>
                </a:solidFill>
                <a:cs typeface="B Mitra" panose="00000400000000000000" pitchFamily="2" charset="-78"/>
              </a:rPr>
              <a:t>شدت تمرین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93" y="1316215"/>
            <a:ext cx="11155680" cy="455202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a-IR" sz="1900" b="1" dirty="0">
                <a:cs typeface="B Mitra" panose="00000400000000000000" pitchFamily="2" charset="-78"/>
              </a:rPr>
              <a:t>شدت بخش </a:t>
            </a:r>
            <a:r>
              <a:rPr lang="fa-IR" sz="1900" b="1" u="sng" dirty="0">
                <a:cs typeface="B Mitra" panose="00000400000000000000" pitchFamily="2" charset="-78"/>
              </a:rPr>
              <a:t>کیفی</a:t>
            </a:r>
            <a:r>
              <a:rPr lang="fa-IR" sz="1900" b="1" dirty="0">
                <a:cs typeface="B Mitra" panose="00000400000000000000" pitchFamily="2" charset="-78"/>
              </a:rPr>
              <a:t> فعالیت ورزشکار در یک زمان معین است.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900" b="1" dirty="0">
                <a:cs typeface="B Mitra" panose="00000400000000000000" pitchFamily="2" charset="-78"/>
              </a:rPr>
              <a:t>هر قدر مقدار کاری که ورزشکار در واحد زمان اجرا می کند بیشتر باشد، شدت تمرین بیشتر می شود.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900" b="1" dirty="0">
                <a:cs typeface="B Mitra" panose="00000400000000000000" pitchFamily="2" charset="-78"/>
              </a:rPr>
              <a:t>نتیجه شدت تحریک های عصبی است که ورزشکار هنگام تمرین به کار می گیرد.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900" b="1" dirty="0">
                <a:cs typeface="B Mitra" panose="00000400000000000000" pitchFamily="2" charset="-78"/>
              </a:rPr>
              <a:t>شدت یک تحریک عصبی به عوامل زیر بستگی دارد: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900" b="1" dirty="0" smtClean="0">
                <a:cs typeface="B Mitra" panose="00000400000000000000" pitchFamily="2" charset="-78"/>
              </a:rPr>
              <a:t>1) بار (واحد کیلوگرم)</a:t>
            </a:r>
            <a:endParaRPr lang="fa-IR" sz="1900" b="1" dirty="0">
              <a:cs typeface="B Mitra" panose="000004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fa-IR" sz="1900" b="1" dirty="0">
                <a:cs typeface="B Mitra" panose="00000400000000000000" pitchFamily="2" charset="-78"/>
              </a:rPr>
              <a:t>2 </a:t>
            </a:r>
            <a:r>
              <a:rPr lang="fa-IR" sz="1900" b="1" dirty="0" smtClean="0">
                <a:cs typeface="B Mitra" panose="00000400000000000000" pitchFamily="2" charset="-78"/>
              </a:rPr>
              <a:t>) سرعت اجرا (واحد </a:t>
            </a:r>
            <a:r>
              <a:rPr lang="fa-IR" sz="1900" b="1" dirty="0">
                <a:cs typeface="B Mitra" panose="00000400000000000000" pitchFamily="2" charset="-78"/>
              </a:rPr>
              <a:t>متر بر </a:t>
            </a:r>
            <a:r>
              <a:rPr lang="fa-IR" sz="1900" b="1" dirty="0" smtClean="0">
                <a:cs typeface="B Mitra" panose="00000400000000000000" pitchFamily="2" charset="-78"/>
              </a:rPr>
              <a:t>ثانیه)</a:t>
            </a:r>
            <a:endParaRPr lang="fa-IR" sz="1900" b="1" dirty="0">
              <a:cs typeface="B Mitra" panose="000004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fa-IR" sz="1900" b="1" dirty="0">
                <a:cs typeface="B Mitra" panose="00000400000000000000" pitchFamily="2" charset="-78"/>
              </a:rPr>
              <a:t>3 </a:t>
            </a:r>
            <a:r>
              <a:rPr lang="fa-IR" sz="1900" b="1" dirty="0" smtClean="0">
                <a:cs typeface="B Mitra" panose="00000400000000000000" pitchFamily="2" charset="-78"/>
              </a:rPr>
              <a:t>) تغییر </a:t>
            </a:r>
            <a:r>
              <a:rPr lang="fa-IR" sz="1900" b="1" dirty="0">
                <a:cs typeface="B Mitra" panose="00000400000000000000" pitchFamily="2" charset="-78"/>
              </a:rPr>
              <a:t>فاصله تمرین و استراحت بین تکرارها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1900" b="1" dirty="0" smtClean="0">
                <a:cs typeface="B Mitra" panose="00000400000000000000" pitchFamily="2" charset="-78"/>
              </a:rPr>
              <a:t>در </a:t>
            </a:r>
            <a:r>
              <a:rPr lang="fa-IR" sz="1900" b="1" dirty="0">
                <a:cs typeface="B Mitra" panose="00000400000000000000" pitchFamily="2" charset="-78"/>
              </a:rPr>
              <a:t>واقع شدت تمرین همان فشار روانی و فیزیکی یک تکلیف تمرینی است که </a:t>
            </a:r>
            <a:r>
              <a:rPr lang="fa-IR" sz="1900" b="1" dirty="0" smtClean="0">
                <a:cs typeface="B Mitra" panose="00000400000000000000" pitchFamily="2" charset="-78"/>
              </a:rPr>
              <a:t>با توجه به ویژگی های </a:t>
            </a:r>
            <a:r>
              <a:rPr lang="fa-IR" sz="1900" b="1" dirty="0">
                <a:cs typeface="B Mitra" panose="00000400000000000000" pitchFamily="2" charset="-78"/>
              </a:rPr>
              <a:t>رشته ورزشی </a:t>
            </a:r>
            <a:r>
              <a:rPr lang="fa-IR" sz="1900" b="1" dirty="0" smtClean="0">
                <a:cs typeface="B Mitra" panose="00000400000000000000" pitchFamily="2" charset="-78"/>
              </a:rPr>
              <a:t>متغیر </a:t>
            </a:r>
            <a:r>
              <a:rPr lang="fa-IR" sz="1900" b="1" dirty="0">
                <a:cs typeface="B Mitra" panose="00000400000000000000" pitchFamily="2" charset="-78"/>
              </a:rPr>
              <a:t>می باشد.</a:t>
            </a:r>
          </a:p>
        </p:txBody>
      </p:sp>
    </p:spTree>
    <p:extLst>
      <p:ext uri="{BB962C8B-B14F-4D97-AF65-F5344CB8AC3E}">
        <p14:creationId xmlns:p14="http://schemas.microsoft.com/office/powerpoint/2010/main" val="295561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33" y="1064525"/>
            <a:ext cx="11026588" cy="51124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a-IR" b="1" dirty="0">
                <a:solidFill>
                  <a:srgbClr val="C00000"/>
                </a:solidFill>
                <a:cs typeface="B Mitra" panose="00000400000000000000" pitchFamily="2" charset="-78"/>
              </a:rPr>
              <a:t>شدت </a:t>
            </a:r>
            <a:r>
              <a:rPr lang="fa-IR" b="1" dirty="0" smtClean="0">
                <a:solidFill>
                  <a:srgbClr val="C00000"/>
                </a:solidFill>
                <a:cs typeface="B Mitra" panose="00000400000000000000" pitchFamily="2" charset="-78"/>
              </a:rPr>
              <a:t>تمرین</a:t>
            </a:r>
          </a:p>
          <a:p>
            <a:pPr marL="0" lvl="0" indent="0" algn="ctr">
              <a:buNone/>
            </a:pPr>
            <a:endParaRPr lang="fa-IR" sz="2400" dirty="0" smtClean="0"/>
          </a:p>
          <a:p>
            <a:pPr marL="0" lvl="0" indent="0" algn="ctr">
              <a:buNone/>
            </a:pPr>
            <a:r>
              <a:rPr lang="fa-IR" sz="2200" b="1" dirty="0" smtClean="0">
                <a:latin typeface=" b mitra"/>
                <a:cs typeface="2  Mitra" pitchFamily="2" charset="-78"/>
              </a:rPr>
              <a:t>معیار </a:t>
            </a:r>
            <a:r>
              <a:rPr lang="fa-IR" sz="2200" b="1" dirty="0">
                <a:latin typeface=" b mitra"/>
                <a:cs typeface="2  Mitra" pitchFamily="2" charset="-78"/>
              </a:rPr>
              <a:t>شدت برای تمرین های سرعتی و قدرتی</a:t>
            </a:r>
            <a:endParaRPr lang="fa-IR" sz="2200" b="1" dirty="0">
              <a:solidFill>
                <a:srgbClr val="C00000"/>
              </a:solidFill>
              <a:latin typeface=" b mitra"/>
              <a:cs typeface="2  Mitra" pitchFamily="2" charset="-78"/>
            </a:endParaRPr>
          </a:p>
          <a:p>
            <a:pPr marL="0" lvl="0" indent="0">
              <a:buNone/>
            </a:pPr>
            <a:endParaRPr lang="fa-IR" sz="2400" b="1" dirty="0">
              <a:solidFill>
                <a:srgbClr val="C00000"/>
              </a:solidFill>
              <a:cs typeface="B Mitra" panose="00000400000000000000" pitchFamily="2" charset="-78"/>
            </a:endParaRPr>
          </a:p>
          <a:p>
            <a:pPr marL="0" lvl="0" indent="0">
              <a:buNone/>
            </a:pPr>
            <a:r>
              <a:rPr lang="fa-IR" sz="1800" b="1" dirty="0" smtClean="0">
                <a:solidFill>
                  <a:prstClr val="black"/>
                </a:solidFill>
                <a:cs typeface="B Mitra" panose="00000400000000000000" pitchFamily="2" charset="-78"/>
              </a:rPr>
              <a:t> </a:t>
            </a:r>
            <a:endParaRPr lang="fa-IR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424827"/>
              </p:ext>
            </p:extLst>
          </p:nvPr>
        </p:nvGraphicFramePr>
        <p:xfrm>
          <a:off x="3607358" y="2608756"/>
          <a:ext cx="5181709" cy="2747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027"/>
                <a:gridCol w="1959428"/>
                <a:gridCol w="1554254"/>
              </a:tblGrid>
              <a:tr h="370084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latin typeface=" b mitra"/>
                          <a:cs typeface="2  Mitra" pitchFamily="2" charset="-78"/>
                        </a:rPr>
                        <a:t>شدت</a:t>
                      </a:r>
                      <a:endParaRPr lang="en-US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latin typeface=" b mitra"/>
                          <a:cs typeface="2  Mitra" pitchFamily="2" charset="-78"/>
                        </a:rPr>
                        <a:t>درصد حداکثر عملکرد</a:t>
                      </a:r>
                      <a:endParaRPr lang="en-US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latin typeface=" b mitra"/>
                          <a:cs typeface="2  Mitra" pitchFamily="2" charset="-78"/>
                        </a:rPr>
                        <a:t>شماره شدت</a:t>
                      </a:r>
                      <a:endParaRPr lang="en-US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5786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پایین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50-30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1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0084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زیر متوسط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70-50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2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0084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متوسط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80-70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3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0084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زیر بیشینه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80-90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4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0084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بیشینه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90-100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5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0084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فوق بیشینه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100&lt;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6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0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118" y="505802"/>
            <a:ext cx="10515600" cy="941161"/>
          </a:xfrm>
        </p:spPr>
        <p:txBody>
          <a:bodyPr>
            <a:normAutofit/>
          </a:bodyPr>
          <a:lstStyle/>
          <a:p>
            <a:r>
              <a:rPr lang="fa-IR" sz="2800" b="1" dirty="0" smtClean="0">
                <a:solidFill>
                  <a:srgbClr val="C00000"/>
                </a:solidFill>
                <a:cs typeface="B Mitra" panose="00000400000000000000" pitchFamily="2" charset="-78"/>
              </a:rPr>
              <a:t>شدت تمرین</a:t>
            </a:r>
            <a:endParaRPr lang="fa-IR" sz="2800" b="1" dirty="0">
              <a:solidFill>
                <a:srgbClr val="C00000"/>
              </a:solidFill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39" y="1463040"/>
            <a:ext cx="11768866" cy="471392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a-IR" sz="2000" b="1" dirty="0" smtClean="0">
                <a:cs typeface="B Mitra" panose="00000400000000000000" pitchFamily="2" charset="-78"/>
              </a:rPr>
              <a:t> </a:t>
            </a:r>
            <a:r>
              <a:rPr lang="fa-IR" sz="2400" dirty="0">
                <a:latin typeface=" b mitra"/>
                <a:cs typeface="2  Mitra" pitchFamily="2" charset="-78"/>
              </a:rPr>
              <a:t>شدت بيانگر کيفيت تمرين است. </a:t>
            </a:r>
            <a:endParaRPr lang="fa-IR" sz="2400" dirty="0" smtClean="0">
              <a:latin typeface=" b mitra"/>
              <a:cs typeface="2  Mitra" pitchFamily="2" charset="-78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 smtClean="0">
                <a:latin typeface=" b mitra"/>
                <a:cs typeface="2  Mitra" pitchFamily="2" charset="-78"/>
              </a:rPr>
              <a:t>تعيين </a:t>
            </a:r>
            <a:r>
              <a:rPr lang="fa-IR" sz="2000" b="1" dirty="0">
                <a:latin typeface=" b mitra"/>
                <a:cs typeface="2  Mitra" pitchFamily="2" charset="-78"/>
              </a:rPr>
              <a:t>شدت در تمرين مقاومتی </a:t>
            </a:r>
            <a:endParaRPr lang="fa-IR" sz="2000" b="1" dirty="0" smtClean="0">
              <a:latin typeface=" b mitra"/>
              <a:cs typeface="2  Mitra" pitchFamily="2" charset="-78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fa-IR" sz="2000" dirty="0" smtClean="0">
                <a:latin typeface=" b mitra"/>
                <a:cs typeface="2  Mitra" pitchFamily="2" charset="-78"/>
              </a:rPr>
              <a:t>شدت </a:t>
            </a:r>
            <a:r>
              <a:rPr lang="fa-IR" sz="2000" dirty="0">
                <a:latin typeface=" b mitra"/>
                <a:cs typeface="2  Mitra" pitchFamily="2" charset="-78"/>
              </a:rPr>
              <a:t>بر اساس درصدی از يک تکرار </a:t>
            </a:r>
            <a:r>
              <a:rPr lang="fa-IR" sz="2000" dirty="0" smtClean="0">
                <a:latin typeface=" b mitra"/>
                <a:cs typeface="2  Mitra" pitchFamily="2" charset="-78"/>
              </a:rPr>
              <a:t>بيشينه (</a:t>
            </a:r>
            <a:r>
              <a:rPr lang="en-US" sz="2000" dirty="0" smtClean="0">
                <a:latin typeface=" b mitra"/>
                <a:cs typeface="2  Mitra" pitchFamily="2" charset="-78"/>
              </a:rPr>
              <a:t> (1</a:t>
            </a:r>
            <a:r>
              <a:rPr lang="en-US" sz="2000" dirty="0">
                <a:latin typeface=" b mitra"/>
                <a:cs typeface="2  Mitra" pitchFamily="2" charset="-78"/>
              </a:rPr>
              <a:t> </a:t>
            </a:r>
            <a:r>
              <a:rPr lang="en-US" sz="1800" dirty="0" smtClean="0">
                <a:latin typeface=" b mitra"/>
                <a:cs typeface="2  Mitra" pitchFamily="2" charset="-78"/>
              </a:rPr>
              <a:t>RM</a:t>
            </a:r>
            <a:r>
              <a:rPr lang="en-US" sz="2000" dirty="0" smtClean="0">
                <a:latin typeface=" b mitra"/>
                <a:cs typeface="2  Mitra" pitchFamily="2" charset="-78"/>
              </a:rPr>
              <a:t> </a:t>
            </a:r>
            <a:r>
              <a:rPr lang="fa-IR" sz="2000" dirty="0" smtClean="0">
                <a:latin typeface=" b mitra"/>
                <a:cs typeface="2  Mitra" pitchFamily="2" charset="-78"/>
              </a:rPr>
              <a:t>تعيين </a:t>
            </a:r>
            <a:r>
              <a:rPr lang="fa-IR" sz="2000" dirty="0">
                <a:latin typeface=" b mitra"/>
                <a:cs typeface="2  Mitra" pitchFamily="2" charset="-78"/>
              </a:rPr>
              <a:t>می شود. </a:t>
            </a:r>
            <a:endParaRPr lang="fa-IR" sz="2000" dirty="0" smtClean="0">
              <a:latin typeface=" b mitra"/>
              <a:cs typeface="2  Mitra" pitchFamily="2" charset="-78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fa-IR" sz="2000" dirty="0" smtClean="0">
                <a:latin typeface=" b mitra"/>
                <a:cs typeface="2  Mitra" pitchFamily="2" charset="-78"/>
              </a:rPr>
              <a:t>روش </a:t>
            </a:r>
            <a:r>
              <a:rPr lang="fa-IR" sz="2000" dirty="0">
                <a:latin typeface=" b mitra"/>
                <a:cs typeface="2  Mitra" pitchFamily="2" charset="-78"/>
              </a:rPr>
              <a:t>اول : روش تعيين تجربی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fa-IR" sz="2000" dirty="0" smtClean="0">
                <a:latin typeface=" b mitra"/>
                <a:cs typeface="2  Mitra" pitchFamily="2" charset="-78"/>
              </a:rPr>
              <a:t>1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a-IR" sz="2000" dirty="0" smtClean="0">
                <a:latin typeface=" b mitra"/>
                <a:cs typeface="2  Mitra" pitchFamily="2" charset="-78"/>
              </a:rPr>
              <a:t>روش </a:t>
            </a:r>
            <a:r>
              <a:rPr lang="fa-IR" sz="2000" dirty="0">
                <a:latin typeface=" b mitra"/>
                <a:cs typeface="2  Mitra" pitchFamily="2" charset="-78"/>
              </a:rPr>
              <a:t>دوم : با استفاده از </a:t>
            </a:r>
            <a:r>
              <a:rPr lang="fa-IR" sz="2000" dirty="0" smtClean="0">
                <a:latin typeface=" b mitra"/>
                <a:cs typeface="2  Mitra" pitchFamily="2" charset="-78"/>
              </a:rPr>
              <a:t>فرمول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2000" dirty="0">
                <a:cs typeface="2  Mitra" pitchFamily="2" charset="-78"/>
              </a:rPr>
              <a:t> </a:t>
            </a:r>
            <a:r>
              <a:rPr lang="fa-IR" sz="2000" dirty="0" smtClean="0">
                <a:cs typeface="2  Mitra" pitchFamily="2" charset="-78"/>
              </a:rPr>
              <a:t>     { (0/0278* تعداد تکرارها)  -1/0278 }  / مقدار وزنه </a:t>
            </a:r>
            <a:r>
              <a:rPr lang="en-US" sz="2000" dirty="0" smtClean="0">
                <a:cs typeface="2  Mitra" pitchFamily="2" charset="-78"/>
              </a:rPr>
              <a:t>1RM</a:t>
            </a:r>
            <a:r>
              <a:rPr lang="en-US" sz="2000" dirty="0">
                <a:cs typeface="2  Mitra" pitchFamily="2" charset="-78"/>
              </a:rPr>
              <a:t>=</a:t>
            </a:r>
            <a:r>
              <a:rPr lang="fa-IR" sz="2000" dirty="0">
                <a:cs typeface="2  Mitra" pitchFamily="2" charset="-78"/>
              </a:rPr>
              <a:t>     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fa-IR" sz="1800" dirty="0" smtClean="0"/>
          </a:p>
        </p:txBody>
      </p:sp>
    </p:spTree>
    <p:extLst>
      <p:ext uri="{BB962C8B-B14F-4D97-AF65-F5344CB8AC3E}">
        <p14:creationId xmlns:p14="http://schemas.microsoft.com/office/powerpoint/2010/main" val="225862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400" b="1" dirty="0">
                <a:solidFill>
                  <a:srgbClr val="C00000"/>
                </a:solidFill>
                <a:cs typeface="B Mitra" panose="00000400000000000000" pitchFamily="2" charset="-78"/>
              </a:rPr>
              <a:t>شدت تمرين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59" y="1455313"/>
            <a:ext cx="11048103" cy="472165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a-IR" sz="2400" b="1" u="sng" dirty="0">
                <a:cs typeface="2  Mitra" pitchFamily="2" charset="-78"/>
              </a:rPr>
              <a:t>تعيين شدت در تمرين </a:t>
            </a:r>
            <a:r>
              <a:rPr lang="fa-IR" sz="2400" b="1" u="sng" dirty="0" smtClean="0">
                <a:cs typeface="2  Mitra" pitchFamily="2" charset="-78"/>
              </a:rPr>
              <a:t>استقامتی</a:t>
            </a:r>
            <a:endParaRPr lang="en-US" sz="2400" b="1" u="sng" dirty="0" smtClean="0">
              <a:cs typeface="2  Mitra" pitchFamily="2" charset="-78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fa-IR" sz="2000" dirty="0" smtClean="0">
                <a:cs typeface="2  Mitra" pitchFamily="2" charset="-78"/>
              </a:rPr>
              <a:t> </a:t>
            </a:r>
            <a:r>
              <a:rPr lang="fa-IR" sz="2000" dirty="0">
                <a:cs typeface="2  Mitra" pitchFamily="2" charset="-78"/>
              </a:rPr>
              <a:t>شدت بر اساس درصدی از ضربان قلب بيشينه </a:t>
            </a:r>
            <a:r>
              <a:rPr lang="en-US" sz="2000" dirty="0" smtClean="0">
                <a:cs typeface="2  Mitra" pitchFamily="2" charset="-78"/>
              </a:rPr>
              <a:t>(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MHR</a:t>
            </a:r>
            <a:r>
              <a:rPr lang="en-US" sz="2000" dirty="0" smtClean="0">
                <a:cs typeface="2  Mitra" pitchFamily="2" charset="-78"/>
              </a:rPr>
              <a:t> </a:t>
            </a:r>
            <a:r>
              <a:rPr lang="en-US" sz="2000" dirty="0">
                <a:cs typeface="2  Mitra" pitchFamily="2" charset="-78"/>
              </a:rPr>
              <a:t>)%</a:t>
            </a:r>
            <a:r>
              <a:rPr lang="fa-IR" sz="2000" dirty="0">
                <a:cs typeface="2  Mitra" pitchFamily="2" charset="-78"/>
              </a:rPr>
              <a:t>تعيين می شود</a:t>
            </a:r>
            <a:r>
              <a:rPr lang="fa-IR" sz="2000" dirty="0" smtClean="0">
                <a:cs typeface="2  Mitra" pitchFamily="2" charset="-78"/>
              </a:rPr>
              <a:t>.</a:t>
            </a:r>
            <a:endParaRPr lang="en-US" sz="2000" dirty="0" smtClean="0">
              <a:cs typeface="2  Mitra" pitchFamily="2" charset="-78"/>
            </a:endParaRPr>
          </a:p>
          <a:p>
            <a:pPr marL="0" indent="0" algn="l" rtl="0">
              <a:lnSpc>
                <a:spcPct val="200000"/>
              </a:lnSpc>
              <a:buNone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HRmax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= 220-age %HRR=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HRrest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+%(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HRmax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HRrest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276675"/>
              </p:ext>
            </p:extLst>
          </p:nvPr>
        </p:nvGraphicFramePr>
        <p:xfrm>
          <a:off x="4243591" y="4296878"/>
          <a:ext cx="5335674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608"/>
                <a:gridCol w="1808703"/>
                <a:gridCol w="17383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Mitra" pitchFamily="2" charset="-78"/>
                        </a:rPr>
                        <a:t>ضربان قلب</a:t>
                      </a:r>
                      <a:r>
                        <a:rPr lang="fa-IR" baseline="0" dirty="0" smtClean="0">
                          <a:cs typeface="2  Mitra" pitchFamily="2" charset="-78"/>
                        </a:rPr>
                        <a:t> در دقیقه</a:t>
                      </a:r>
                      <a:endParaRPr lang="en-US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Mitra" pitchFamily="2" charset="-78"/>
                        </a:rPr>
                        <a:t>نوع شدت</a:t>
                      </a:r>
                      <a:endParaRPr lang="en-US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2  Mitra" pitchFamily="2" charset="-78"/>
                        </a:rPr>
                        <a:t>میزان</a:t>
                      </a:r>
                      <a:endParaRPr lang="en-US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150-120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پایین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1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170-150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متوسط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2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185-170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بالا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3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185&lt;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بیشینه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latin typeface=" b mitra"/>
                          <a:cs typeface="2  Mitra" pitchFamily="2" charset="-78"/>
                        </a:rPr>
                        <a:t>4</a:t>
                      </a:r>
                      <a:endParaRPr lang="en-US" sz="2000" dirty="0">
                        <a:latin typeface=" b mitra"/>
                        <a:cs typeface="2 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320288" y="3817090"/>
            <a:ext cx="31822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b="1" dirty="0">
                <a:cs typeface="2  Mitra" pitchFamily="2" charset="-78"/>
              </a:rPr>
              <a:t>شدت تمرین بر اساس ضربان قلب</a:t>
            </a:r>
            <a:endParaRPr lang="en-US" sz="2000" b="1" dirty="0">
              <a:cs typeface="2 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5253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7157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C00000"/>
                </a:solidFill>
                <a:cs typeface="B Mitra" panose="00000400000000000000" pitchFamily="2" charset="-78"/>
              </a:rPr>
              <a:t>میزان درک فشار</a:t>
            </a:r>
            <a:endParaRPr lang="fa-IR" sz="2400" b="1" dirty="0">
              <a:solidFill>
                <a:srgbClr val="C00000"/>
              </a:solidFill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2282"/>
            <a:ext cx="10515600" cy="472468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B Mitra" panose="00000400000000000000" pitchFamily="2" charset="-78"/>
              </a:rPr>
              <a:t>.</a:t>
            </a:r>
            <a:endParaRPr lang="fa-IR" sz="1800" b="1" dirty="0">
              <a:cs typeface="B Mitra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645590"/>
              </p:ext>
            </p:extLst>
          </p:nvPr>
        </p:nvGraphicFramePr>
        <p:xfrm>
          <a:off x="4712677" y="1533581"/>
          <a:ext cx="4310743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1768"/>
                <a:gridCol w="2188975"/>
              </a:tblGrid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شدت بار 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امتیاز 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بدون هیچ احساسی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6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بسیار بسیار سبک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7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بسیار</a:t>
                      </a:r>
                      <a:r>
                        <a:rPr lang="fa-IR" sz="2000" baseline="0" dirty="0" smtClean="0">
                          <a:cs typeface="2  Mitra" pitchFamily="2" charset="-78"/>
                        </a:rPr>
                        <a:t> سبک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9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سبک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11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کمی سنگین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13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سنگین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15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بسیار سنگین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17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  <a:tr h="371010"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بسیار بسیار سنگین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2  Mitra" pitchFamily="2" charset="-78"/>
                        </a:rPr>
                        <a:t>19</a:t>
                      </a:r>
                      <a:endParaRPr lang="en-US" sz="2000" dirty="0">
                        <a:cs typeface="2 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39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9731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fa-IR" sz="2400" b="1" dirty="0" smtClean="0">
                <a:solidFill>
                  <a:srgbClr val="C00000"/>
                </a:solidFill>
                <a:latin typeface="Calibri"/>
                <a:cs typeface="B Mitra" panose="00000400000000000000" pitchFamily="2" charset="-78"/>
              </a:rPr>
              <a:t>تراکم (فراوانی) تمرین</a:t>
            </a:r>
            <a:endParaRPr lang="fa-IR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1223"/>
            <a:ext cx="10515600" cy="460574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a-IR" sz="2000" dirty="0">
                <a:cs typeface="2  Mitra" pitchFamily="2" charset="-78"/>
              </a:rPr>
              <a:t>تعداد دفعاتی که ورزشکار محرک را در واحد زمان دریافت می کند.</a:t>
            </a:r>
          </a:p>
          <a:p>
            <a:pPr>
              <a:buFont typeface="Wingdings" pitchFamily="2" charset="2"/>
              <a:buChar char="v"/>
            </a:pPr>
            <a:r>
              <a:rPr lang="fa-IR" sz="2000" dirty="0" smtClean="0">
                <a:cs typeface="2  Mitra" pitchFamily="2" charset="-78"/>
              </a:rPr>
              <a:t>ارتباط </a:t>
            </a:r>
            <a:r>
              <a:rPr lang="fa-IR" sz="2000" dirty="0">
                <a:cs typeface="2  Mitra" pitchFamily="2" charset="-78"/>
              </a:rPr>
              <a:t>بین مرحله کار و استراحت را در تمرین بیان می کند و </a:t>
            </a:r>
            <a:r>
              <a:rPr lang="fa-IR" sz="2000" b="1" u="sng" dirty="0">
                <a:cs typeface="2  Mitra" pitchFamily="2" charset="-78"/>
              </a:rPr>
              <a:t>با واحد زمان </a:t>
            </a:r>
            <a:r>
              <a:rPr lang="fa-IR" sz="2000" dirty="0">
                <a:cs typeface="2  Mitra" pitchFamily="2" charset="-78"/>
              </a:rPr>
              <a:t>تعریف می شود.</a:t>
            </a:r>
          </a:p>
          <a:p>
            <a:pPr>
              <a:buFont typeface="Wingdings" pitchFamily="2" charset="2"/>
              <a:buChar char="v"/>
            </a:pPr>
            <a:r>
              <a:rPr lang="fa-IR" sz="2000" dirty="0" smtClean="0">
                <a:cs typeface="2  Mitra" pitchFamily="2" charset="-78"/>
              </a:rPr>
              <a:t>تراکم مناسب کارایی تمرین را تضمین می کند و </a:t>
            </a:r>
            <a:r>
              <a:rPr lang="fa-IR" sz="2000" dirty="0">
                <a:cs typeface="2  Mitra" pitchFamily="2" charset="-78"/>
              </a:rPr>
              <a:t>از </a:t>
            </a:r>
            <a:r>
              <a:rPr lang="fa-IR" sz="2000" dirty="0" smtClean="0">
                <a:cs typeface="2  Mitra" pitchFamily="2" charset="-78"/>
              </a:rPr>
              <a:t>خستگی بحرانی و فرسودگی ورزشکار جلوگیری </a:t>
            </a:r>
            <a:r>
              <a:rPr lang="fa-IR" sz="2000" dirty="0">
                <a:cs typeface="2  Mitra" pitchFamily="2" charset="-78"/>
              </a:rPr>
              <a:t>می کند.</a:t>
            </a:r>
            <a:r>
              <a:rPr lang="fa-IR" sz="2000" b="1" dirty="0" smtClean="0">
                <a:cs typeface="2  Mitra" pitchFamily="2" charset="-78"/>
              </a:rPr>
              <a:t>   </a:t>
            </a:r>
          </a:p>
          <a:p>
            <a:pPr>
              <a:buFont typeface="Wingdings" pitchFamily="2" charset="2"/>
              <a:buChar char="v"/>
            </a:pPr>
            <a:r>
              <a:rPr lang="fa-IR" sz="2000" dirty="0">
                <a:cs typeface="2  Mitra" pitchFamily="2" charset="-78"/>
              </a:rPr>
              <a:t>فاصله استراحت بین دو جلسه تمرین به طور مستقیم به شدت و طول مدت هر جلساه </a:t>
            </a:r>
            <a:r>
              <a:rPr lang="fa-IR" sz="2000" dirty="0" smtClean="0">
                <a:cs typeface="2  Mitra" pitchFamily="2" charset="-78"/>
              </a:rPr>
              <a:t>تمرین بستگی دارد </a:t>
            </a:r>
            <a:r>
              <a:rPr lang="fa-IR" sz="2000" dirty="0">
                <a:cs typeface="2  Mitra" pitchFamily="2" charset="-78"/>
              </a:rPr>
              <a:t>با این حال می تواند عامل هایی مانند عوامل زیر را در بر بگیرد:</a:t>
            </a:r>
          </a:p>
          <a:p>
            <a:pPr marL="0" indent="0">
              <a:buNone/>
            </a:pPr>
            <a:r>
              <a:rPr lang="fa-IR" sz="2000" dirty="0" smtClean="0">
                <a:cs typeface="2  Mitra" pitchFamily="2" charset="-78"/>
              </a:rPr>
              <a:t>1 ) </a:t>
            </a:r>
            <a:r>
              <a:rPr lang="fa-IR" sz="2000" dirty="0">
                <a:cs typeface="2  Mitra" pitchFamily="2" charset="-78"/>
              </a:rPr>
              <a:t>وضعیت تمرینی ورزشکار</a:t>
            </a:r>
          </a:p>
          <a:p>
            <a:pPr marL="0" indent="0">
              <a:buNone/>
            </a:pPr>
            <a:r>
              <a:rPr lang="fa-IR" sz="2000" dirty="0" smtClean="0">
                <a:cs typeface="2  Mitra" pitchFamily="2" charset="-78"/>
              </a:rPr>
              <a:t>2 ) مرحله </a:t>
            </a:r>
            <a:r>
              <a:rPr lang="fa-IR" sz="2000" dirty="0">
                <a:cs typeface="2  Mitra" pitchFamily="2" charset="-78"/>
              </a:rPr>
              <a:t>تمرین</a:t>
            </a:r>
          </a:p>
          <a:p>
            <a:pPr marL="0" indent="0">
              <a:buNone/>
            </a:pPr>
            <a:r>
              <a:rPr lang="fa-IR" sz="2000" dirty="0">
                <a:cs typeface="2  Mitra" pitchFamily="2" charset="-78"/>
              </a:rPr>
              <a:t>3 </a:t>
            </a:r>
            <a:r>
              <a:rPr lang="fa-IR" sz="2000" dirty="0" smtClean="0">
                <a:cs typeface="2  Mitra" pitchFamily="2" charset="-78"/>
              </a:rPr>
              <a:t>) ویژگی های </a:t>
            </a:r>
            <a:r>
              <a:rPr lang="fa-IR" sz="2000" dirty="0">
                <a:cs typeface="2  Mitra" pitchFamily="2" charset="-78"/>
              </a:rPr>
              <a:t>رشته ورزشی</a:t>
            </a:r>
          </a:p>
          <a:p>
            <a:pPr>
              <a:buFont typeface="Wingdings" pitchFamily="2" charset="2"/>
              <a:buChar char="v"/>
            </a:pPr>
            <a:r>
              <a:rPr lang="fa-IR" sz="2000" dirty="0" smtClean="0">
                <a:cs typeface="2  Mitra" pitchFamily="2" charset="-78"/>
              </a:rPr>
              <a:t>جلساتی </a:t>
            </a:r>
            <a:r>
              <a:rPr lang="fa-IR" sz="2000" dirty="0">
                <a:cs typeface="2  Mitra" pitchFamily="2" charset="-78"/>
              </a:rPr>
              <a:t>که شدت تمرینی آنها بالاتر از حد بیشینه است برای بازگشت بهتر به </a:t>
            </a:r>
            <a:r>
              <a:rPr lang="fa-IR" sz="2000" dirty="0" smtClean="0">
                <a:cs typeface="2  Mitra" pitchFamily="2" charset="-78"/>
              </a:rPr>
              <a:t>وضعیت اولیه برای جلسه </a:t>
            </a:r>
            <a:r>
              <a:rPr lang="fa-IR" sz="2000" dirty="0">
                <a:cs typeface="2  Mitra" pitchFamily="2" charset="-78"/>
              </a:rPr>
              <a:t>تمرین بعدی به استراحت بیشتری نیاز دارد.</a:t>
            </a:r>
            <a:endParaRPr lang="fa-IR" sz="2000" b="1" dirty="0">
              <a:cs typeface="2  Mitra" pitchFamily="2" charset="-78"/>
            </a:endParaRPr>
          </a:p>
          <a:p>
            <a:pPr marL="0" indent="0">
              <a:lnSpc>
                <a:spcPct val="200000"/>
              </a:lnSpc>
              <a:buNone/>
            </a:pPr>
            <a:endParaRPr lang="fa-IR" sz="2000" b="1" dirty="0">
              <a:cs typeface="2  Mitra" pitchFamily="2" charset="-78"/>
            </a:endParaRPr>
          </a:p>
          <a:p>
            <a:pPr marL="0" indent="0">
              <a:lnSpc>
                <a:spcPct val="200000"/>
              </a:lnSpc>
              <a:buNone/>
            </a:pPr>
            <a:endParaRPr lang="fa-IR" sz="1800" b="1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776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3639"/>
            <a:ext cx="10515600" cy="810913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rgbClr val="C00000"/>
                </a:solidFill>
                <a:cs typeface="B Mitra" panose="00000400000000000000" pitchFamily="2" charset="-78"/>
              </a:rPr>
              <a:t>پیچیدگی تمرین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579" y="1210614"/>
            <a:ext cx="11338559" cy="516867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a-IR" sz="1800" b="1" dirty="0">
                <a:cs typeface="B Mitra" panose="00000400000000000000" pitchFamily="2" charset="-78"/>
              </a:rPr>
              <a:t>میزان دشواری و </a:t>
            </a:r>
            <a:r>
              <a:rPr lang="fa-IR" sz="1800" b="1" dirty="0" smtClean="0">
                <a:cs typeface="B Mitra" panose="00000400000000000000" pitchFamily="2" charset="-78"/>
              </a:rPr>
              <a:t>پیچیدگی مهارت </a:t>
            </a:r>
            <a:r>
              <a:rPr lang="fa-IR" sz="1800" b="1" dirty="0">
                <a:cs typeface="B Mitra" panose="00000400000000000000" pitchFamily="2" charset="-78"/>
              </a:rPr>
              <a:t>به هماهنگی نیاز دارد که باعث افزایش شدت تمرین می شود.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B Mitra" panose="00000400000000000000" pitchFamily="2" charset="-78"/>
              </a:rPr>
              <a:t>یک </a:t>
            </a:r>
            <a:r>
              <a:rPr lang="fa-IR" sz="1800" b="1" dirty="0">
                <a:cs typeface="B Mitra" panose="00000400000000000000" pitchFamily="2" charset="-78"/>
              </a:rPr>
              <a:t>مهارت یا عامل تکنیکی پیچیده ممکن است </a:t>
            </a:r>
            <a:r>
              <a:rPr lang="fa-IR" sz="1800" b="1" dirty="0" smtClean="0">
                <a:cs typeface="B Mitra" panose="00000400000000000000" pitchFamily="2" charset="-78"/>
              </a:rPr>
              <a:t>که موجب مشکلات یادگیری و فشار زیاد به عضلات شود </a:t>
            </a:r>
            <a:r>
              <a:rPr lang="fa-IR" sz="1800" b="1" dirty="0">
                <a:cs typeface="B Mitra" panose="00000400000000000000" pitchFamily="2" charset="-78"/>
              </a:rPr>
              <a:t>به </a:t>
            </a:r>
            <a:r>
              <a:rPr lang="fa-IR" sz="1800" b="1" dirty="0" smtClean="0">
                <a:cs typeface="B Mitra" panose="00000400000000000000" pitchFamily="2" charset="-78"/>
              </a:rPr>
              <a:t>ویژه در </a:t>
            </a:r>
            <a:r>
              <a:rPr lang="fa-IR" sz="1800" b="1" dirty="0">
                <a:cs typeface="B Mitra" panose="00000400000000000000" pitchFamily="2" charset="-78"/>
              </a:rPr>
              <a:t>مرحله ای که هماهنگی عصبی </a:t>
            </a:r>
            <a:r>
              <a:rPr lang="fa-IR" sz="1800" b="1" dirty="0" smtClean="0">
                <a:cs typeface="B Mitra" panose="00000400000000000000" pitchFamily="2" charset="-78"/>
              </a:rPr>
              <a:t>عضلانی در </a:t>
            </a:r>
            <a:r>
              <a:rPr lang="fa-IR" sz="1800" b="1" dirty="0">
                <a:cs typeface="B Mitra" panose="00000400000000000000" pitchFamily="2" charset="-78"/>
              </a:rPr>
              <a:t>سطح پایینی قرار دارد.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B Mitra" panose="00000400000000000000" pitchFamily="2" charset="-78"/>
              </a:rPr>
              <a:t>حجم</a:t>
            </a:r>
            <a:r>
              <a:rPr lang="fa-IR" sz="1800" b="1" dirty="0">
                <a:cs typeface="B Mitra" panose="00000400000000000000" pitchFamily="2" charset="-78"/>
              </a:rPr>
              <a:t>، شدت و تراکم تمرین بر بار تمرینی ورزشکار تاثیر می گذارد.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B Mitra" panose="00000400000000000000" pitchFamily="2" charset="-78"/>
              </a:rPr>
              <a:t>این </a:t>
            </a:r>
            <a:r>
              <a:rPr lang="fa-IR" sz="1800" b="1" dirty="0">
                <a:cs typeface="B Mitra" panose="00000400000000000000" pitchFamily="2" charset="-78"/>
              </a:rPr>
              <a:t>سه عامل مکمل یکدیگرند و تغییرات آن ها با توجه به توانایی های فردی، </a:t>
            </a:r>
            <a:r>
              <a:rPr lang="fa-IR" sz="1800" b="1" dirty="0" smtClean="0">
                <a:cs typeface="B Mitra" panose="00000400000000000000" pitchFamily="2" charset="-78"/>
              </a:rPr>
              <a:t>مرحله تمرینی  و ... تعیین </a:t>
            </a:r>
            <a:r>
              <a:rPr lang="fa-IR" sz="1800" b="1" dirty="0">
                <a:cs typeface="B Mitra" panose="00000400000000000000" pitchFamily="2" charset="-78"/>
              </a:rPr>
              <a:t>می شود.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B Mitra" panose="00000400000000000000" pitchFamily="2" charset="-78"/>
              </a:rPr>
              <a:t>تاکید </a:t>
            </a:r>
            <a:r>
              <a:rPr lang="fa-IR" sz="1800" b="1" dirty="0">
                <a:cs typeface="B Mitra" panose="00000400000000000000" pitchFamily="2" charset="-78"/>
              </a:rPr>
              <a:t>بر یک عامل موجب افزایش فشار بر ورزشکار می شود.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B Mitra" panose="00000400000000000000" pitchFamily="2" charset="-78"/>
              </a:rPr>
              <a:t>برای </a:t>
            </a:r>
            <a:r>
              <a:rPr lang="fa-IR" sz="1800" b="1" dirty="0">
                <a:cs typeface="B Mitra" panose="00000400000000000000" pitchFamily="2" charset="-78"/>
              </a:rPr>
              <a:t>مثال، اگر توسعه استقامت مد نظر است، بر حجم تمرین تمرکز می شود.</a:t>
            </a:r>
          </a:p>
        </p:txBody>
      </p:sp>
    </p:spTree>
    <p:extLst>
      <p:ext uri="{BB962C8B-B14F-4D97-AF65-F5344CB8AC3E}">
        <p14:creationId xmlns:p14="http://schemas.microsoft.com/office/powerpoint/2010/main" val="32542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8393" y="100484"/>
            <a:ext cx="10515600" cy="706341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rgbClr val="C00000"/>
                </a:solidFill>
                <a:cs typeface="B Mitra" panose="00000400000000000000" pitchFamily="2" charset="-78"/>
              </a:rPr>
              <a:t>تعریف تمرین</a:t>
            </a:r>
            <a:endParaRPr lang="fa-IR" sz="2400" b="1" dirty="0">
              <a:solidFill>
                <a:srgbClr val="C00000"/>
              </a:solidFill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38" y="735574"/>
            <a:ext cx="11349318" cy="571231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fa-IR" sz="2400" b="1" dirty="0">
                <a:latin typeface="2 mitra"/>
                <a:cs typeface="2  Mitra" pitchFamily="2" charset="-78"/>
              </a:rPr>
              <a:t>تمرین</a:t>
            </a:r>
            <a:r>
              <a:rPr lang="fa-IR" sz="2400" dirty="0">
                <a:latin typeface="2 mitra"/>
                <a:cs typeface="2  Mitra" pitchFamily="2" charset="-78"/>
              </a:rPr>
              <a:t> ورزشی را فعالیتی با هدف می دانند که انجام آن موجب افزایش و توسعه توانایی یا آمادگی </a:t>
            </a:r>
            <a:r>
              <a:rPr lang="fa-IR" sz="2400" dirty="0" smtClean="0">
                <a:latin typeface="2 mitra"/>
                <a:cs typeface="2  Mitra" pitchFamily="2" charset="-78"/>
              </a:rPr>
              <a:t>بدنی </a:t>
            </a:r>
            <a:r>
              <a:rPr lang="fa-IR" sz="2400" dirty="0">
                <a:latin typeface="2 mitra"/>
                <a:cs typeface="2  Mitra" pitchFamily="2" charset="-78"/>
              </a:rPr>
              <a:t>می شود با انجام تمرین های </a:t>
            </a:r>
            <a:r>
              <a:rPr lang="fa-IR" sz="2400" dirty="0" smtClean="0">
                <a:latin typeface="2 mitra"/>
                <a:cs typeface="2  Mitra" pitchFamily="2" charset="-78"/>
              </a:rPr>
              <a:t>بدنی, </a:t>
            </a:r>
            <a:r>
              <a:rPr lang="fa-IR" sz="2400" dirty="0">
                <a:latin typeface="2 mitra"/>
                <a:cs typeface="2  Mitra" pitchFamily="2" charset="-78"/>
              </a:rPr>
              <a:t>ورزشکار قوی تر, سریعتر , روان تر و بادوام تر و تواناتر می </a:t>
            </a:r>
            <a:r>
              <a:rPr lang="fa-IR" sz="2400" dirty="0" smtClean="0">
                <a:latin typeface="2 mitra"/>
                <a:cs typeface="2  Mitra" pitchFamily="2" charset="-78"/>
              </a:rPr>
              <a:t>شود.</a:t>
            </a:r>
            <a:endParaRPr lang="en-US" sz="2400" dirty="0" smtClean="0">
              <a:latin typeface="2 mitra"/>
              <a:cs typeface="2  Mitra" pitchFamily="2" charset="-78"/>
            </a:endParaRPr>
          </a:p>
          <a:p>
            <a:r>
              <a:rPr lang="fa-IR" sz="2400" b="1" dirty="0">
                <a:cs typeface="2  Mitra" pitchFamily="2" charset="-78"/>
              </a:rPr>
              <a:t>تمرين</a:t>
            </a:r>
            <a:r>
              <a:rPr lang="fa-IR" sz="2400" dirty="0">
                <a:cs typeface="2  Mitra" pitchFamily="2" charset="-78"/>
              </a:rPr>
              <a:t> فرايندي منظم و سازمان يافته است كه </a:t>
            </a:r>
            <a:r>
              <a:rPr lang="fa-IR" sz="2400" dirty="0" smtClean="0">
                <a:cs typeface="2  Mitra" pitchFamily="2" charset="-78"/>
              </a:rPr>
              <a:t>طي</a:t>
            </a:r>
            <a:r>
              <a:rPr lang="en-US" sz="2400" dirty="0" smtClean="0">
                <a:cs typeface="2  Mitra" pitchFamily="2" charset="-78"/>
              </a:rPr>
              <a:t> </a:t>
            </a:r>
            <a:r>
              <a:rPr lang="fa-IR" sz="2400" dirty="0" smtClean="0">
                <a:cs typeface="2  Mitra" pitchFamily="2" charset="-78"/>
              </a:rPr>
              <a:t>آن </a:t>
            </a:r>
            <a:r>
              <a:rPr lang="fa-IR" sz="2400" dirty="0">
                <a:cs typeface="2  Mitra" pitchFamily="2" charset="-78"/>
              </a:rPr>
              <a:t>تمرينات ورزشي به صورت مكرر ، تدريجي </a:t>
            </a:r>
            <a:r>
              <a:rPr lang="fa-IR" sz="2400" dirty="0" smtClean="0">
                <a:cs typeface="2  Mitra" pitchFamily="2" charset="-78"/>
              </a:rPr>
              <a:t>و</a:t>
            </a:r>
            <a:r>
              <a:rPr lang="en-US" sz="2400" dirty="0" smtClean="0">
                <a:cs typeface="2  Mitra" pitchFamily="2" charset="-78"/>
              </a:rPr>
              <a:t> </a:t>
            </a:r>
            <a:r>
              <a:rPr lang="fa-IR" sz="2400" dirty="0" smtClean="0">
                <a:cs typeface="2  Mitra" pitchFamily="2" charset="-78"/>
              </a:rPr>
              <a:t>فزاينده </a:t>
            </a:r>
            <a:r>
              <a:rPr lang="fa-IR" sz="2400" dirty="0">
                <a:cs typeface="2  Mitra" pitchFamily="2" charset="-78"/>
              </a:rPr>
              <a:t>انجام مي شود و توانايي فرد را براي </a:t>
            </a:r>
            <a:r>
              <a:rPr lang="fa-IR" sz="2400" dirty="0" smtClean="0">
                <a:cs typeface="2  Mitra" pitchFamily="2" charset="-78"/>
              </a:rPr>
              <a:t>رسيدن</a:t>
            </a:r>
            <a:r>
              <a:rPr lang="en-US" sz="2400" dirty="0" smtClean="0">
                <a:cs typeface="2  Mitra" pitchFamily="2" charset="-78"/>
              </a:rPr>
              <a:t> </a:t>
            </a:r>
            <a:r>
              <a:rPr lang="fa-IR" sz="2400" dirty="0" smtClean="0">
                <a:cs typeface="2  Mitra" pitchFamily="2" charset="-78"/>
              </a:rPr>
              <a:t>به </a:t>
            </a:r>
            <a:r>
              <a:rPr lang="fa-IR" sz="2400" dirty="0">
                <a:cs typeface="2  Mitra" pitchFamily="2" charset="-78"/>
              </a:rPr>
              <a:t>عملكردي مطلوب و بهينه افزايش مي دهد .</a:t>
            </a:r>
            <a:endParaRPr lang="en-US" sz="2400" dirty="0" smtClean="0">
              <a:latin typeface="2 mitra"/>
              <a:cs typeface="2  Mitra" pitchFamily="2" charset="-78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a-IR" sz="2400" b="1" dirty="0" smtClean="0">
                <a:solidFill>
                  <a:srgbClr val="C00000"/>
                </a:solidFill>
                <a:latin typeface="2 mitra"/>
                <a:cs typeface="2  Mitra" pitchFamily="2" charset="-78"/>
              </a:rPr>
              <a:t>اهداف تمرین :</a:t>
            </a:r>
          </a:p>
          <a:p>
            <a:r>
              <a:rPr lang="fa-IR" sz="2400" dirty="0">
                <a:latin typeface="ArialMT"/>
                <a:cs typeface="2  Mitra" pitchFamily="2" charset="-78"/>
              </a:rPr>
              <a:t>اهداف كلي تمرين عبارتند از :</a:t>
            </a:r>
          </a:p>
          <a:p>
            <a:r>
              <a:rPr lang="fa-IR" sz="2400" dirty="0" smtClean="0">
                <a:latin typeface="ArialMT"/>
                <a:cs typeface="2  Mitra" pitchFamily="2" charset="-78"/>
              </a:rPr>
              <a:t>1 </a:t>
            </a:r>
            <a:r>
              <a:rPr lang="fa-IR" sz="2400" dirty="0">
                <a:latin typeface="ArialMT"/>
                <a:cs typeface="2  Mitra" pitchFamily="2" charset="-78"/>
              </a:rPr>
              <a:t>- </a:t>
            </a:r>
            <a:r>
              <a:rPr lang="fa-IR" sz="2400" b="1" dirty="0">
                <a:latin typeface="ArialMT"/>
                <a:cs typeface="2  Mitra" pitchFamily="2" charset="-78"/>
              </a:rPr>
              <a:t>رشد جسماني و همه جانبه </a:t>
            </a:r>
            <a:r>
              <a:rPr lang="fa-IR" sz="2400" dirty="0">
                <a:latin typeface="ArialMT"/>
                <a:cs typeface="2  Mitra" pitchFamily="2" charset="-78"/>
              </a:rPr>
              <a:t>: توسعه قدرت ، استقامت ، سرعت </a:t>
            </a:r>
            <a:r>
              <a:rPr lang="fa-IR" sz="2400" dirty="0" smtClean="0">
                <a:latin typeface="ArialMT"/>
                <a:cs typeface="2  Mitra" pitchFamily="2" charset="-78"/>
              </a:rPr>
              <a:t>، انعطاف </a:t>
            </a:r>
            <a:r>
              <a:rPr lang="fa-IR" sz="2400" dirty="0">
                <a:latin typeface="ArialMT"/>
                <a:cs typeface="2  Mitra" pitchFamily="2" charset="-78"/>
              </a:rPr>
              <a:t>پذيري ....</a:t>
            </a:r>
          </a:p>
          <a:p>
            <a:r>
              <a:rPr lang="fa-IR" sz="2400" dirty="0">
                <a:latin typeface="ArialMT"/>
                <a:cs typeface="2  Mitra" pitchFamily="2" charset="-78"/>
              </a:rPr>
              <a:t>2 - </a:t>
            </a:r>
            <a:r>
              <a:rPr lang="fa-IR" sz="2400" b="1" dirty="0">
                <a:latin typeface="ArialMT"/>
                <a:cs typeface="2  Mitra" pitchFamily="2" charset="-78"/>
              </a:rPr>
              <a:t>رشد جسماني ويژه ورزش</a:t>
            </a:r>
          </a:p>
          <a:p>
            <a:r>
              <a:rPr lang="fa-IR" sz="900" dirty="0">
                <a:latin typeface="Verdana"/>
                <a:cs typeface="2  Mitra" pitchFamily="2" charset="-78"/>
              </a:rPr>
              <a:t>- </a:t>
            </a:r>
            <a:r>
              <a:rPr lang="fa-IR" sz="2400" dirty="0">
                <a:latin typeface="ArialMT"/>
                <a:cs typeface="2  Mitra" pitchFamily="2" charset="-78"/>
              </a:rPr>
              <a:t>عوامل تكنيكي</a:t>
            </a:r>
          </a:p>
          <a:p>
            <a:r>
              <a:rPr lang="fa-IR" sz="900" dirty="0">
                <a:latin typeface="Verdana"/>
                <a:cs typeface="2  Mitra" pitchFamily="2" charset="-78"/>
              </a:rPr>
              <a:t>- </a:t>
            </a:r>
            <a:r>
              <a:rPr lang="fa-IR" sz="2400" dirty="0">
                <a:latin typeface="ArialMT"/>
                <a:cs typeface="2  Mitra" pitchFamily="2" charset="-78"/>
              </a:rPr>
              <a:t>عوامل تاكتيكي</a:t>
            </a:r>
          </a:p>
          <a:p>
            <a:r>
              <a:rPr lang="fa-IR" sz="900" dirty="0">
                <a:latin typeface="Verdana"/>
                <a:cs typeface="2  Mitra" pitchFamily="2" charset="-78"/>
              </a:rPr>
              <a:t>- </a:t>
            </a:r>
            <a:r>
              <a:rPr lang="fa-IR" sz="2400" dirty="0">
                <a:latin typeface="ArialMT"/>
                <a:cs typeface="2  Mitra" pitchFamily="2" charset="-78"/>
              </a:rPr>
              <a:t>جنبه هاي روانشناختي</a:t>
            </a:r>
          </a:p>
          <a:p>
            <a:r>
              <a:rPr lang="fa-IR" sz="900" dirty="0">
                <a:latin typeface="Verdana"/>
                <a:cs typeface="2  Mitra" pitchFamily="2" charset="-78"/>
              </a:rPr>
              <a:t>- </a:t>
            </a:r>
            <a:r>
              <a:rPr lang="fa-IR" sz="2400" dirty="0">
                <a:latin typeface="ArialMT"/>
                <a:cs typeface="2  Mitra" pitchFamily="2" charset="-78"/>
              </a:rPr>
              <a:t>قابليت تيمي</a:t>
            </a:r>
          </a:p>
          <a:p>
            <a:r>
              <a:rPr lang="fa-IR" sz="900" dirty="0">
                <a:latin typeface="Verdana"/>
                <a:cs typeface="2  Mitra" pitchFamily="2" charset="-78"/>
              </a:rPr>
              <a:t>- </a:t>
            </a:r>
            <a:r>
              <a:rPr lang="fa-IR" sz="2400" dirty="0">
                <a:latin typeface="ArialMT"/>
                <a:cs typeface="2  Mitra" pitchFamily="2" charset="-78"/>
              </a:rPr>
              <a:t>عوامل مربوط به سلامتي</a:t>
            </a:r>
          </a:p>
          <a:p>
            <a:r>
              <a:rPr lang="fa-IR" sz="900" dirty="0">
                <a:latin typeface="Verdana"/>
                <a:cs typeface="2  Mitra" pitchFamily="2" charset="-78"/>
              </a:rPr>
              <a:t>- </a:t>
            </a:r>
            <a:r>
              <a:rPr lang="fa-IR" sz="2400" dirty="0">
                <a:latin typeface="ArialMT"/>
                <a:cs typeface="2  Mitra" pitchFamily="2" charset="-78"/>
              </a:rPr>
              <a:t>پيش گيري از آسيب ديدگي</a:t>
            </a:r>
            <a:endParaRPr lang="fa-IR" sz="2400" dirty="0" smtClean="0">
              <a:latin typeface="2 mitra"/>
              <a:cs typeface="2 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081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83976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rgbClr val="C00000"/>
                </a:solidFill>
                <a:cs typeface="B Mitra" panose="00000400000000000000" pitchFamily="2" charset="-78"/>
              </a:rPr>
              <a:t>پیشرفت بار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821" y="1645920"/>
            <a:ext cx="11274014" cy="461503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>
                <a:cs typeface="B Mitra" panose="00000400000000000000" pitchFamily="2" charset="-78"/>
              </a:rPr>
              <a:t>بهبود عملکرد نتیجه مستقیم مقدار و کیفیت فعالیت است.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 smtClean="0">
                <a:cs typeface="B Mitra" panose="00000400000000000000" pitchFamily="2" charset="-78"/>
              </a:rPr>
              <a:t>از </a:t>
            </a:r>
            <a:r>
              <a:rPr lang="fa-IR" sz="2000" b="1" dirty="0">
                <a:cs typeface="B Mitra" panose="00000400000000000000" pitchFamily="2" charset="-78"/>
              </a:rPr>
              <a:t>مراحل اولیه تا سطح ورزشکار زبده، بار فعالیت در تمرین باید به تدریج و متناسب </a:t>
            </a:r>
            <a:r>
              <a:rPr lang="fa-IR" sz="2000" b="1" dirty="0" smtClean="0">
                <a:cs typeface="B Mitra" panose="00000400000000000000" pitchFamily="2" charset="-78"/>
              </a:rPr>
              <a:t>با قابلیت های فیزیولوژیک </a:t>
            </a:r>
            <a:r>
              <a:rPr lang="fa-IR" sz="2000" b="1" dirty="0">
                <a:cs typeface="B Mitra" panose="00000400000000000000" pitchFamily="2" charset="-78"/>
              </a:rPr>
              <a:t>و روانشناختی فرد افزایش یابد.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 smtClean="0">
                <a:cs typeface="B Mitra" panose="00000400000000000000" pitchFamily="2" charset="-78"/>
              </a:rPr>
              <a:t>در </a:t>
            </a:r>
            <a:r>
              <a:rPr lang="fa-IR" sz="2000" b="1" dirty="0">
                <a:cs typeface="B Mitra" panose="00000400000000000000" pitchFamily="2" charset="-78"/>
              </a:rPr>
              <a:t>نتیجه تمرین، کارایی عملکرد بدن و سپس ظرفیت اجرای کار به تدریج در </a:t>
            </a:r>
            <a:r>
              <a:rPr lang="fa-IR" sz="2000" b="1" dirty="0" smtClean="0">
                <a:cs typeface="B Mitra" panose="00000400000000000000" pitchFamily="2" charset="-78"/>
              </a:rPr>
              <a:t>یک </a:t>
            </a:r>
            <a:r>
              <a:rPr lang="fa-IR" sz="2000" b="1" dirty="0">
                <a:cs typeface="B Mitra" panose="00000400000000000000" pitchFamily="2" charset="-78"/>
              </a:rPr>
              <a:t>دوره </a:t>
            </a:r>
            <a:r>
              <a:rPr lang="fa-IR" sz="2000" b="1" dirty="0" smtClean="0">
                <a:cs typeface="B Mitra" panose="00000400000000000000" pitchFamily="2" charset="-78"/>
              </a:rPr>
              <a:t>بلند مدت افزایش </a:t>
            </a:r>
            <a:r>
              <a:rPr lang="fa-IR" sz="2000" b="1" dirty="0">
                <a:cs typeface="B Mitra" panose="00000400000000000000" pitchFamily="2" charset="-78"/>
              </a:rPr>
              <a:t>می یابد.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 smtClean="0">
                <a:cs typeface="B Mitra" panose="00000400000000000000" pitchFamily="2" charset="-78"/>
              </a:rPr>
              <a:t>اصل </a:t>
            </a:r>
            <a:r>
              <a:rPr lang="fa-IR" sz="2000" b="1" dirty="0">
                <a:cs typeface="B Mitra" panose="00000400000000000000" pitchFamily="2" charset="-78"/>
              </a:rPr>
              <a:t>افزایش تدریجی بار، پایه و اساس تمرین های ورزشی را از یک دوره هفتگی تا یک دوره </a:t>
            </a:r>
            <a:r>
              <a:rPr lang="fa-IR" sz="2000" b="1" dirty="0" smtClean="0">
                <a:cs typeface="B Mitra" panose="00000400000000000000" pitchFamily="2" charset="-78"/>
              </a:rPr>
              <a:t>سالانه تشکیل </a:t>
            </a:r>
            <a:r>
              <a:rPr lang="fa-IR" sz="2000" b="1" dirty="0">
                <a:cs typeface="B Mitra" panose="00000400000000000000" pitchFamily="2" charset="-78"/>
              </a:rPr>
              <a:t>می دهد</a:t>
            </a:r>
            <a:r>
              <a:rPr lang="fa-IR" sz="2000" b="1" dirty="0" smtClean="0">
                <a:cs typeface="B Mitra" panose="00000400000000000000" pitchFamily="2" charset="-78"/>
              </a:rPr>
              <a:t>.</a:t>
            </a:r>
            <a:endParaRPr lang="fa-IR" sz="2000" b="1" dirty="0">
              <a:cs typeface="B Mitra" panose="00000400000000000000" pitchFamily="2" charset="-7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fa-IR" sz="2000" b="1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196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1365"/>
            <a:ext cx="10515600" cy="860611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rgbClr val="C00000"/>
                </a:solidFill>
                <a:cs typeface="B Mitra" panose="00000400000000000000" pitchFamily="2" charset="-78"/>
              </a:rPr>
              <a:t>تمرینات دستگاه هوازی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1226372"/>
            <a:ext cx="10998558" cy="4950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000" b="1" dirty="0">
                <a:solidFill>
                  <a:srgbClr val="000000"/>
                </a:solidFill>
                <a:latin typeface=" b mitra"/>
                <a:cs typeface="2  Mitra" pitchFamily="2" charset="-78"/>
              </a:rPr>
              <a:t>انواع الگوها ی باردهی</a:t>
            </a:r>
          </a:p>
          <a:p>
            <a:pPr marL="0" indent="0">
              <a:buNone/>
            </a:pPr>
            <a:r>
              <a:rPr lang="fa-IR" sz="2000" b="1" dirty="0">
                <a:solidFill>
                  <a:srgbClr val="000066"/>
                </a:solidFill>
                <a:latin typeface=" b mitra"/>
                <a:cs typeface="2  Mitra" pitchFamily="2" charset="-78"/>
              </a:rPr>
              <a:t>باردهی يکنواخت يا استاندارد – </a:t>
            </a:r>
            <a:r>
              <a:rPr lang="fa-IR" sz="2000" dirty="0">
                <a:solidFill>
                  <a:srgbClr val="000066"/>
                </a:solidFill>
                <a:latin typeface=" b mitra"/>
                <a:cs typeface="2  Mitra" pitchFamily="2" charset="-78"/>
              </a:rPr>
              <a:t>استفاده از بار مشابه در طول سال</a:t>
            </a:r>
          </a:p>
          <a:p>
            <a:pPr marL="0" indent="0">
              <a:buNone/>
            </a:pPr>
            <a:r>
              <a:rPr lang="fa-IR" sz="2000" dirty="0" smtClean="0">
                <a:solidFill>
                  <a:srgbClr val="000066"/>
                </a:solidFill>
                <a:latin typeface=" b mitra"/>
                <a:cs typeface="2  Mitra" pitchFamily="2" charset="-78"/>
              </a:rPr>
              <a:t>برای </a:t>
            </a:r>
            <a:r>
              <a:rPr lang="fa-IR" sz="2000" dirty="0">
                <a:solidFill>
                  <a:srgbClr val="000066"/>
                </a:solidFill>
                <a:latin typeface=" b mitra"/>
                <a:cs typeface="2  Mitra" pitchFamily="2" charset="-78"/>
              </a:rPr>
              <a:t>مثال، تعداد ساعت های تمرین در ورزشهای تیمی حدود 6 تا 12 ساعت در </a:t>
            </a:r>
            <a:r>
              <a:rPr lang="fa-IR" sz="2000" dirty="0" smtClean="0">
                <a:solidFill>
                  <a:srgbClr val="000066"/>
                </a:solidFill>
                <a:latin typeface=" b mitra"/>
                <a:cs typeface="2  Mitra" pitchFamily="2" charset="-78"/>
              </a:rPr>
              <a:t>هفته ثابت </a:t>
            </a:r>
            <a:r>
              <a:rPr lang="fa-IR" sz="2000" dirty="0">
                <a:solidFill>
                  <a:srgbClr val="000066"/>
                </a:solidFill>
                <a:latin typeface=" b mitra"/>
                <a:cs typeface="2  Mitra" pitchFamily="2" charset="-78"/>
              </a:rPr>
              <a:t>می ماند.</a:t>
            </a:r>
          </a:p>
          <a:p>
            <a:r>
              <a:rPr lang="fa-IR" sz="2000" dirty="0">
                <a:solidFill>
                  <a:srgbClr val="000000"/>
                </a:solidFill>
                <a:latin typeface=" b mitra"/>
                <a:cs typeface="2  Mitra" pitchFamily="2" charset="-78"/>
              </a:rPr>
              <a:t>نکات ضعف:</a:t>
            </a:r>
          </a:p>
          <a:p>
            <a:pPr>
              <a:buFont typeface="Wingdings" pitchFamily="2" charset="2"/>
              <a:buChar char="v"/>
            </a:pPr>
            <a:r>
              <a:rPr lang="fa-IR" sz="2000" b="1" dirty="0" smtClean="0">
                <a:solidFill>
                  <a:srgbClr val="FF0000"/>
                </a:solidFill>
                <a:latin typeface=" b mitra"/>
                <a:cs typeface="2  Mitra" pitchFamily="2" charset="-78"/>
              </a:rPr>
              <a:t> پیشرفت </a:t>
            </a:r>
            <a:r>
              <a:rPr lang="fa-IR" sz="2000" b="1" dirty="0">
                <a:solidFill>
                  <a:srgbClr val="FF0000"/>
                </a:solidFill>
                <a:latin typeface=" b mitra"/>
                <a:cs typeface="2  Mitra" pitchFamily="2" charset="-78"/>
              </a:rPr>
              <a:t>در مراحل اولیه تمرین</a:t>
            </a:r>
          </a:p>
          <a:p>
            <a:pPr>
              <a:buFont typeface="Wingdings" pitchFamily="2" charset="2"/>
              <a:buChar char="v"/>
            </a:pPr>
            <a:r>
              <a:rPr lang="fa-IR" sz="2000" b="1" dirty="0" smtClean="0">
                <a:solidFill>
                  <a:srgbClr val="FF0000"/>
                </a:solidFill>
                <a:latin typeface=" b mitra"/>
                <a:cs typeface="2  Mitra" pitchFamily="2" charset="-78"/>
              </a:rPr>
              <a:t> فیت </a:t>
            </a:r>
            <a:r>
              <a:rPr lang="fa-IR" sz="2000" b="1" dirty="0">
                <a:solidFill>
                  <a:srgbClr val="FF0000"/>
                </a:solidFill>
                <a:latin typeface=" b mitra"/>
                <a:cs typeface="2  Mitra" pitchFamily="2" charset="-78"/>
              </a:rPr>
              <a:t>در مرحله مسابقه</a:t>
            </a:r>
          </a:p>
          <a:p>
            <a:pPr>
              <a:buFont typeface="Wingdings" pitchFamily="2" charset="2"/>
              <a:buChar char="v"/>
            </a:pPr>
            <a:r>
              <a:rPr lang="fa-IR" sz="2000" b="1" dirty="0" smtClean="0">
                <a:solidFill>
                  <a:srgbClr val="FF0000"/>
                </a:solidFill>
                <a:latin typeface=" b mitra"/>
                <a:cs typeface="2  Mitra" pitchFamily="2" charset="-78"/>
              </a:rPr>
              <a:t> عدم </a:t>
            </a:r>
            <a:r>
              <a:rPr lang="fa-IR" sz="2000" b="1" dirty="0">
                <a:solidFill>
                  <a:srgbClr val="FF0000"/>
                </a:solidFill>
                <a:latin typeface=" b mitra"/>
                <a:cs typeface="2  Mitra" pitchFamily="2" charset="-78"/>
              </a:rPr>
              <a:t>بهبود اجرای ورزشی</a:t>
            </a:r>
            <a:endParaRPr lang="fa-IR" sz="2000" b="1" dirty="0">
              <a:latin typeface=" b mitra"/>
              <a:cs typeface="2  Mitra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929" y="2703007"/>
            <a:ext cx="5184949" cy="361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62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6063"/>
            <a:ext cx="10515600" cy="991672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rgbClr val="C00000"/>
                </a:solidFill>
                <a:cs typeface="B Mitra" pitchFamily="2" charset="-78"/>
              </a:rPr>
              <a:t>بار مرحله ای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897" y="1266092"/>
            <a:ext cx="9023419" cy="4672483"/>
          </a:xfrm>
        </p:spPr>
      </p:pic>
    </p:spTree>
    <p:extLst>
      <p:ext uri="{BB962C8B-B14F-4D97-AF65-F5344CB8AC3E}">
        <p14:creationId xmlns:p14="http://schemas.microsoft.com/office/powerpoint/2010/main" val="25127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975" y="528071"/>
            <a:ext cx="10515600" cy="101937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1000"/>
              </a:spcBef>
            </a:pPr>
            <a:r>
              <a:rPr lang="fa-IR" sz="2000" b="1" dirty="0">
                <a:solidFill>
                  <a:srgbClr val="FF0000"/>
                </a:solidFill>
                <a:latin typeface="Calibri"/>
                <a:ea typeface="+mn-ea"/>
                <a:cs typeface="B Mitra" panose="00000400000000000000" pitchFamily="2" charset="-78"/>
              </a:rPr>
              <a:t>افزایش بار از طریق موارد ذیل صورت می گیرد:</a:t>
            </a:r>
            <a:br>
              <a:rPr lang="fa-IR" sz="2000" b="1" dirty="0">
                <a:solidFill>
                  <a:srgbClr val="FF0000"/>
                </a:solidFill>
                <a:latin typeface="Calibri"/>
                <a:ea typeface="+mn-ea"/>
                <a:cs typeface="B Mitra" panose="00000400000000000000" pitchFamily="2" charset="-78"/>
              </a:rPr>
            </a:br>
            <a:endParaRPr lang="fa-IR" sz="2000" b="1" dirty="0">
              <a:solidFill>
                <a:srgbClr val="FF0000"/>
              </a:solidFill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9859"/>
            <a:ext cx="10515600" cy="46171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 smtClean="0">
                <a:cs typeface="B Mitra" panose="00000400000000000000" pitchFamily="2" charset="-78"/>
              </a:rPr>
              <a:t>تعداد </a:t>
            </a:r>
            <a:r>
              <a:rPr lang="fa-IR" sz="2000" b="1" dirty="0">
                <a:cs typeface="B Mitra" panose="00000400000000000000" pitchFamily="2" charset="-78"/>
              </a:rPr>
              <a:t>جلسات تمرین در هفته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 smtClean="0">
                <a:cs typeface="B Mitra" panose="00000400000000000000" pitchFamily="2" charset="-78"/>
              </a:rPr>
              <a:t>مجموع </a:t>
            </a:r>
            <a:r>
              <a:rPr lang="fa-IR" sz="2000" b="1" dirty="0">
                <a:cs typeface="B Mitra" panose="00000400000000000000" pitchFamily="2" charset="-78"/>
              </a:rPr>
              <a:t>ساعت های تمرین در هفته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 smtClean="0">
                <a:cs typeface="B Mitra" panose="00000400000000000000" pitchFamily="2" charset="-78"/>
              </a:rPr>
              <a:t>مجموع </a:t>
            </a:r>
            <a:r>
              <a:rPr lang="fa-IR" sz="2000" b="1" dirty="0">
                <a:cs typeface="B Mitra" panose="00000400000000000000" pitchFamily="2" charset="-78"/>
              </a:rPr>
              <a:t>تمرین ها، حرکات، مسافت و ... در هفته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000" b="1" dirty="0" smtClean="0">
                <a:cs typeface="B Mitra" panose="00000400000000000000" pitchFamily="2" charset="-78"/>
              </a:rPr>
              <a:t>تعداد </a:t>
            </a:r>
            <a:r>
              <a:rPr lang="fa-IR" sz="2000" b="1" dirty="0">
                <a:cs typeface="B Mitra" panose="00000400000000000000" pitchFamily="2" charset="-78"/>
              </a:rPr>
              <a:t>جلسات تمرین شدید در هفته</a:t>
            </a:r>
          </a:p>
        </p:txBody>
      </p:sp>
    </p:spTree>
    <p:extLst>
      <p:ext uri="{BB962C8B-B14F-4D97-AF65-F5344CB8AC3E}">
        <p14:creationId xmlns:p14="http://schemas.microsoft.com/office/powerpoint/2010/main" val="161776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4547"/>
            <a:ext cx="10515600" cy="785611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rgbClr val="C00000"/>
                </a:solidFill>
                <a:cs typeface="B Mitra" panose="00000400000000000000" pitchFamily="2" charset="-78"/>
              </a:rPr>
              <a:t>بار مسطح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853" y="978794"/>
            <a:ext cx="11230982" cy="519816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a-IR" sz="1800" b="1" dirty="0">
                <a:cs typeface="B Mitra" panose="00000400000000000000" pitchFamily="2" charset="-78"/>
              </a:rPr>
              <a:t>برای ورزشکاران پیشرفته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B Mitra" panose="00000400000000000000" pitchFamily="2" charset="-78"/>
              </a:rPr>
              <a:t>سه </a:t>
            </a:r>
            <a:r>
              <a:rPr lang="fa-IR" sz="1800" b="1" dirty="0">
                <a:cs typeface="B Mitra" panose="00000400000000000000" pitchFamily="2" charset="-78"/>
              </a:rPr>
              <a:t>مرحله اول دارای فشار، حجم و شدت بالایی است و پس از آن یک هفته بازسازی و استراحت.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B Mitra" panose="00000400000000000000" pitchFamily="2" charset="-78"/>
              </a:rPr>
              <a:t>برای </a:t>
            </a:r>
            <a:r>
              <a:rPr lang="fa-IR" sz="1800" b="1" dirty="0">
                <a:cs typeface="B Mitra" panose="00000400000000000000" pitchFamily="2" charset="-78"/>
              </a:rPr>
              <a:t>مرحله آمادگی مناسب است.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313" y="3063993"/>
            <a:ext cx="7304092" cy="2754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71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9850"/>
            <a:ext cx="10515600" cy="834840"/>
          </a:xfrm>
        </p:spPr>
        <p:txBody>
          <a:bodyPr>
            <a:normAutofit/>
          </a:bodyPr>
          <a:lstStyle/>
          <a:p>
            <a:r>
              <a:rPr lang="fa-IR" sz="2500" b="1" dirty="0" smtClean="0">
                <a:solidFill>
                  <a:srgbClr val="C00000"/>
                </a:solidFill>
                <a:cs typeface="B Mitra" panose="00000400000000000000" pitchFamily="2" charset="-78"/>
              </a:rPr>
              <a:t>انواع برنامه های تمرینی </a:t>
            </a:r>
            <a:endParaRPr lang="fa-IR" sz="2500" b="1" dirty="0">
              <a:solidFill>
                <a:srgbClr val="C00000"/>
              </a:solidFill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945" y="1129554"/>
            <a:ext cx="10729856" cy="504740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a-IR" sz="2000" b="1" dirty="0" smtClean="0">
                <a:cs typeface="B Mitra" panose="00000400000000000000" pitchFamily="2" charset="-78"/>
              </a:rPr>
              <a:t> برنامه استراتژیک (8 تا 10 سال)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2000" b="1" dirty="0" smtClean="0">
                <a:cs typeface="B Mitra" panose="00000400000000000000" pitchFamily="2" charset="-78"/>
              </a:rPr>
              <a:t>برنامه طولانی مدت ( 2 تا 4 سال ، آمادگی برای المپیک)</a:t>
            </a:r>
          </a:p>
          <a:p>
            <a:r>
              <a:rPr lang="fa-IR" sz="2000" b="1" dirty="0" smtClean="0">
                <a:cs typeface="B Mitra" panose="00000400000000000000" pitchFamily="2" charset="-78"/>
              </a:rPr>
              <a:t>برنامه سالانه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Annual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Training Plane Annual Training Plane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fa-IR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a-IR" sz="2000" dirty="0">
                <a:cs typeface="2  Mitra" pitchFamily="2" charset="-78"/>
              </a:rPr>
              <a:t>مرحله انتقال </a:t>
            </a:r>
            <a:r>
              <a:rPr lang="fa-IR" sz="2000" dirty="0" smtClean="0">
                <a:cs typeface="2  Mitra" pitchFamily="2" charset="-78"/>
              </a:rPr>
              <a:t>( </a:t>
            </a:r>
            <a:r>
              <a:rPr lang="fa-IR" sz="2000" dirty="0">
                <a:cs typeface="2  Mitra" pitchFamily="2" charset="-78"/>
              </a:rPr>
              <a:t>خارج از فصل </a:t>
            </a:r>
            <a:r>
              <a:rPr lang="fa-IR" sz="2000" dirty="0" smtClean="0">
                <a:cs typeface="2  Mitra" pitchFamily="2" charset="-78"/>
              </a:rPr>
              <a:t>)</a:t>
            </a:r>
            <a:endParaRPr lang="fa-IR" sz="2000" dirty="0">
              <a:cs typeface="2  Mitra" pitchFamily="2" charset="-78"/>
            </a:endParaRPr>
          </a:p>
          <a:p>
            <a:r>
              <a:rPr lang="fa-IR" sz="2000" dirty="0">
                <a:cs typeface="2  Mitra" pitchFamily="2" charset="-78"/>
              </a:rPr>
              <a:t>مرحله آمادگي</a:t>
            </a:r>
          </a:p>
          <a:p>
            <a:r>
              <a:rPr lang="fa-IR" sz="2000" dirty="0">
                <a:cs typeface="2  Mitra" pitchFamily="2" charset="-78"/>
              </a:rPr>
              <a:t>مرحله رقابت</a:t>
            </a:r>
            <a:endParaRPr lang="fa-IR" sz="2000" b="1" dirty="0">
              <a:cs typeface="2 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293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24417" y="260350"/>
            <a:ext cx="10972800" cy="865188"/>
          </a:xfrm>
        </p:spPr>
        <p:txBody>
          <a:bodyPr/>
          <a:lstStyle/>
          <a:p>
            <a:pPr eaLnBrk="1" hangingPunct="1">
              <a:defRPr/>
            </a:pPr>
            <a:r>
              <a:rPr lang="fa-IR" sz="4000" dirty="0">
                <a:solidFill>
                  <a:srgbClr val="FFFF00"/>
                </a:solidFill>
                <a:cs typeface="2  Nazanin" panose="00000400000000000000" pitchFamily="2" charset="-78"/>
              </a:rPr>
              <a:t>طرح جلسه </a:t>
            </a:r>
            <a:r>
              <a:rPr lang="fa-IR" sz="4000" dirty="0" smtClean="0">
                <a:solidFill>
                  <a:srgbClr val="FFFF00"/>
                </a:solidFill>
                <a:cs typeface="2  Nazanin" panose="00000400000000000000" pitchFamily="2" charset="-78"/>
              </a:rPr>
              <a:t>تمرين</a:t>
            </a:r>
            <a:endParaRPr lang="en-US" sz="4000" dirty="0" smtClean="0">
              <a:solidFill>
                <a:srgbClr val="FFFF00"/>
              </a:solidFill>
              <a:cs typeface="2  Nazanin" panose="00000400000000000000" pitchFamily="2" charset="-7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7" y="1196975"/>
            <a:ext cx="10972800" cy="4679950"/>
          </a:xfrm>
        </p:spPr>
        <p:txBody>
          <a:bodyPr/>
          <a:lstStyle/>
          <a:p>
            <a:pPr eaLnBrk="1" hangingPunct="1">
              <a:defRPr/>
            </a:pPr>
            <a:r>
              <a:rPr lang="fa-IR" sz="2500" dirty="0">
                <a:cs typeface="2  Nazanin" panose="00000400000000000000" pitchFamily="2" charset="-78"/>
              </a:rPr>
              <a:t>طرح جلسه تمرين از 3 قسمت تشكيل شده است : </a:t>
            </a:r>
            <a:endParaRPr lang="fa-IR" sz="2500" dirty="0" smtClean="0">
              <a:cs typeface="2  Nazanin" panose="00000400000000000000" pitchFamily="2" charset="-78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a-IR" sz="2500" dirty="0">
                <a:cs typeface="2  Nazanin" panose="00000400000000000000" pitchFamily="2" charset="-78"/>
              </a:rPr>
              <a:t>1</a:t>
            </a:r>
            <a:r>
              <a:rPr lang="fa-IR" sz="2500" dirty="0" smtClean="0">
                <a:cs typeface="2  Nazanin" panose="00000400000000000000" pitchFamily="2" charset="-78"/>
              </a:rPr>
              <a:t>) </a:t>
            </a:r>
            <a:r>
              <a:rPr lang="fa-IR" sz="2500" b="1" u="sng" dirty="0" smtClean="0">
                <a:solidFill>
                  <a:srgbClr val="FFFF00"/>
                </a:solidFill>
                <a:cs typeface="2  Nazanin" panose="00000400000000000000" pitchFamily="2" charset="-78"/>
              </a:rPr>
              <a:t>گرم </a:t>
            </a:r>
            <a:r>
              <a:rPr lang="fa-IR" sz="2500" b="1" u="sng" dirty="0">
                <a:solidFill>
                  <a:srgbClr val="FFFF00"/>
                </a:solidFill>
                <a:cs typeface="2  Nazanin" panose="00000400000000000000" pitchFamily="2" charset="-78"/>
              </a:rPr>
              <a:t>كردن </a:t>
            </a:r>
            <a:r>
              <a:rPr lang="fa-IR" sz="2500" dirty="0">
                <a:cs typeface="2  Nazanin" panose="00000400000000000000" pitchFamily="2" charset="-78"/>
              </a:rPr>
              <a:t>: گرم كردن بدن دو قسمت </a:t>
            </a:r>
            <a:r>
              <a:rPr lang="fa-IR" sz="2500" dirty="0" smtClean="0">
                <a:cs typeface="2  Nazanin" panose="00000400000000000000" pitchFamily="2" charset="-78"/>
              </a:rPr>
              <a:t>دارد</a:t>
            </a:r>
            <a:r>
              <a:rPr lang="en-US" sz="2500" dirty="0" smtClean="0">
                <a:cs typeface="2  Nazanin" panose="00000400000000000000" pitchFamily="2" charset="-78"/>
              </a:rPr>
              <a:t>:</a:t>
            </a:r>
            <a:r>
              <a:rPr lang="fa-IR" sz="2500" dirty="0" smtClean="0">
                <a:cs typeface="2  Nazanin" panose="00000400000000000000" pitchFamily="2" charset="-78"/>
              </a:rPr>
              <a:t> </a:t>
            </a:r>
            <a:r>
              <a:rPr lang="fa-IR" sz="2500" dirty="0">
                <a:cs typeface="2  Nazanin" panose="00000400000000000000" pitchFamily="2" charset="-78"/>
              </a:rPr>
              <a:t>الف- عمومي ب- </a:t>
            </a:r>
            <a:r>
              <a:rPr lang="fa-IR" sz="2500" dirty="0" smtClean="0">
                <a:cs typeface="2  Nazanin" panose="00000400000000000000" pitchFamily="2" charset="-78"/>
              </a:rPr>
              <a:t>اختصاصي.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a-IR" sz="2500" dirty="0" smtClean="0">
                <a:cs typeface="2  Nazanin" panose="00000400000000000000" pitchFamily="2" charset="-78"/>
              </a:rPr>
              <a:t> </a:t>
            </a:r>
            <a:r>
              <a:rPr lang="fa-IR" sz="2500" dirty="0">
                <a:cs typeface="2  Nazanin" panose="00000400000000000000" pitchFamily="2" charset="-78"/>
              </a:rPr>
              <a:t>گرم كردن بدن فاكتور بسيار مهمي برای افزايش و بهبود عملكرد </a:t>
            </a:r>
            <a:r>
              <a:rPr lang="fa-IR" sz="2500" dirty="0" smtClean="0">
                <a:cs typeface="2  Nazanin" panose="00000400000000000000" pitchFamily="2" charset="-78"/>
              </a:rPr>
              <a:t>مي باشد </a:t>
            </a:r>
            <a:r>
              <a:rPr lang="fa-IR" sz="2500" dirty="0">
                <a:cs typeface="2  Nazanin" panose="00000400000000000000" pitchFamily="2" charset="-78"/>
              </a:rPr>
              <a:t>و يكي از فاكتورهای مهم برای </a:t>
            </a:r>
            <a:r>
              <a:rPr lang="fa-IR" sz="2500" u="sng" dirty="0">
                <a:cs typeface="2  Nazanin" panose="00000400000000000000" pitchFamily="2" charset="-78"/>
              </a:rPr>
              <a:t>جلوگيری از آسيب های ورزشي </a:t>
            </a:r>
            <a:r>
              <a:rPr lang="fa-IR" sz="2500" dirty="0">
                <a:cs typeface="2  Nazanin" panose="00000400000000000000" pitchFamily="2" charset="-78"/>
              </a:rPr>
              <a:t>است و همينطور گرم كردن موجب اجرای </a:t>
            </a:r>
            <a:r>
              <a:rPr lang="fa-IR" sz="2500" dirty="0" smtClean="0">
                <a:cs typeface="2  Nazanin" panose="00000400000000000000" pitchFamily="2" charset="-78"/>
              </a:rPr>
              <a:t>بهتر فعاليت </a:t>
            </a:r>
            <a:r>
              <a:rPr lang="fa-IR" sz="2500" dirty="0">
                <a:cs typeface="2  Nazanin" panose="00000400000000000000" pitchFamily="2" charset="-78"/>
              </a:rPr>
              <a:t>ورزشي </a:t>
            </a:r>
            <a:r>
              <a:rPr lang="fa-IR" sz="2500" dirty="0" smtClean="0">
                <a:cs typeface="2  Nazanin" panose="00000400000000000000" pitchFamily="2" charset="-78"/>
              </a:rPr>
              <a:t>مي شود</a:t>
            </a:r>
            <a:r>
              <a:rPr lang="fa-IR" sz="2500" dirty="0">
                <a:cs typeface="2  Nazanin" panose="00000400000000000000" pitchFamily="2" charset="-78"/>
              </a:rPr>
              <a:t>. </a:t>
            </a:r>
            <a:endParaRPr lang="fa-IR" sz="2500" dirty="0" smtClean="0">
              <a:cs typeface="2  Nazanin" panose="00000400000000000000" pitchFamily="2" charset="-78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a-IR" sz="2500" dirty="0" smtClean="0">
                <a:cs typeface="2  Nazanin" panose="00000400000000000000" pitchFamily="2" charset="-78"/>
              </a:rPr>
              <a:t>2 ) </a:t>
            </a:r>
            <a:r>
              <a:rPr lang="fa-IR" sz="2500" b="1" u="sng" dirty="0" smtClean="0">
                <a:solidFill>
                  <a:srgbClr val="FFFF00"/>
                </a:solidFill>
                <a:cs typeface="2  Nazanin" panose="00000400000000000000" pitchFamily="2" charset="-78"/>
              </a:rPr>
              <a:t>تمرين </a:t>
            </a:r>
            <a:r>
              <a:rPr lang="fa-IR" sz="2500" b="1" u="sng" dirty="0">
                <a:solidFill>
                  <a:srgbClr val="FFFF00"/>
                </a:solidFill>
                <a:cs typeface="2  Nazanin" panose="00000400000000000000" pitchFamily="2" charset="-78"/>
              </a:rPr>
              <a:t>اصلي </a:t>
            </a:r>
            <a:r>
              <a:rPr lang="fa-IR" sz="2500" dirty="0" smtClean="0">
                <a:cs typeface="2  Nazanin" panose="00000400000000000000" pitchFamily="2" charset="-78"/>
              </a:rPr>
              <a:t>(بدنسازی</a:t>
            </a:r>
            <a:r>
              <a:rPr lang="fa-IR" sz="2500" dirty="0">
                <a:cs typeface="2  Nazanin" panose="00000400000000000000" pitchFamily="2" charset="-78"/>
              </a:rPr>
              <a:t>، مرور تمرينات </a:t>
            </a:r>
            <a:r>
              <a:rPr lang="fa-IR" sz="2500" dirty="0" smtClean="0">
                <a:cs typeface="2  Nazanin" panose="00000400000000000000" pitchFamily="2" charset="-78"/>
              </a:rPr>
              <a:t>تاكتيكي</a:t>
            </a:r>
            <a:r>
              <a:rPr lang="fa-IR" sz="2500" dirty="0" smtClean="0">
                <a:cs typeface="2  Nazanin" panose="00000400000000000000" pitchFamily="2" charset="-78"/>
              </a:rPr>
              <a:t>، تمرینات ویژه رشته ورزشی</a:t>
            </a:r>
            <a:r>
              <a:rPr lang="fa-IR" sz="2500" dirty="0" smtClean="0">
                <a:cs typeface="2  Nazanin" panose="00000400000000000000" pitchFamily="2" charset="-78"/>
              </a:rPr>
              <a:t>)</a:t>
            </a:r>
            <a:endParaRPr lang="fa-IR" sz="2500" dirty="0" smtClean="0">
              <a:cs typeface="2  Nazanin" panose="00000400000000000000" pitchFamily="2" charset="-78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a-IR" sz="2500" dirty="0" smtClean="0">
                <a:cs typeface="2  Nazanin" panose="00000400000000000000" pitchFamily="2" charset="-78"/>
              </a:rPr>
              <a:t>3)</a:t>
            </a:r>
            <a:r>
              <a:rPr lang="en-US" sz="2500" dirty="0" smtClean="0">
                <a:cs typeface="2  Nazanin" panose="00000400000000000000" pitchFamily="2" charset="-78"/>
              </a:rPr>
              <a:t> </a:t>
            </a:r>
            <a:r>
              <a:rPr lang="fa-IR" sz="2500" b="1" u="sng" dirty="0" smtClean="0">
                <a:solidFill>
                  <a:srgbClr val="FFFF00"/>
                </a:solidFill>
                <a:cs typeface="2  Nazanin" panose="00000400000000000000" pitchFamily="2" charset="-78"/>
              </a:rPr>
              <a:t>سرد </a:t>
            </a:r>
            <a:r>
              <a:rPr lang="fa-IR" sz="2500" b="1" u="sng" dirty="0">
                <a:solidFill>
                  <a:srgbClr val="FFFF00"/>
                </a:solidFill>
                <a:cs typeface="2  Nazanin" panose="00000400000000000000" pitchFamily="2" charset="-78"/>
              </a:rPr>
              <a:t>كردن </a:t>
            </a:r>
            <a:r>
              <a:rPr lang="fa-IR" sz="2500" dirty="0">
                <a:cs typeface="2  Nazanin" panose="00000400000000000000" pitchFamily="2" charset="-78"/>
              </a:rPr>
              <a:t>در تمرين اصلي يكسری بدنسازیها را </a:t>
            </a:r>
            <a:r>
              <a:rPr lang="fa-IR" sz="2500" dirty="0" smtClean="0">
                <a:cs typeface="2  Nazanin" panose="00000400000000000000" pitchFamily="2" charset="-78"/>
              </a:rPr>
              <a:t>مي توان </a:t>
            </a:r>
            <a:r>
              <a:rPr lang="fa-IR" sz="2500" dirty="0">
                <a:cs typeface="2  Nazanin" panose="00000400000000000000" pitchFamily="2" charset="-78"/>
              </a:rPr>
              <a:t>در اول فعاليت ورزشي انجام داد و </a:t>
            </a:r>
            <a:r>
              <a:rPr lang="fa-IR" sz="2500" dirty="0" smtClean="0">
                <a:cs typeface="2  Nazanin" panose="00000400000000000000" pitchFamily="2" charset="-78"/>
              </a:rPr>
              <a:t>يكسری را </a:t>
            </a:r>
            <a:r>
              <a:rPr lang="fa-IR" sz="2500" dirty="0">
                <a:cs typeface="2  Nazanin" panose="00000400000000000000" pitchFamily="2" charset="-78"/>
              </a:rPr>
              <a:t>در انتهای فعاليت يعني وقتيكه خسته </a:t>
            </a:r>
            <a:r>
              <a:rPr lang="fa-IR" sz="2500" dirty="0" smtClean="0">
                <a:cs typeface="2  Nazanin" panose="00000400000000000000" pitchFamily="2" charset="-78"/>
              </a:rPr>
              <a:t>شده ايم مي توان </a:t>
            </a:r>
            <a:r>
              <a:rPr lang="fa-IR" sz="2500" dirty="0">
                <a:cs typeface="2  Nazanin" panose="00000400000000000000" pitchFamily="2" charset="-78"/>
              </a:rPr>
              <a:t>انجام داد. </a:t>
            </a:r>
            <a:endParaRPr lang="en-US" sz="2500" dirty="0" smtClean="0">
              <a:cs typeface="2  Nazanin" panose="00000400000000000000" pitchFamily="2" charset="-78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a-IR" sz="2500" dirty="0" smtClean="0">
                <a:cs typeface="2  Nazanin" panose="00000400000000000000" pitchFamily="2" charset="-78"/>
              </a:rPr>
              <a:t>تمرينهای </a:t>
            </a:r>
            <a:r>
              <a:rPr lang="fa-IR" sz="2500" dirty="0">
                <a:cs typeface="2  Nazanin" panose="00000400000000000000" pitchFamily="2" charset="-78"/>
              </a:rPr>
              <a:t>تكنيكي با سيستم عصبي ارتباط مستقيم دارد</a:t>
            </a:r>
            <a:r>
              <a:rPr lang="fa-IR" sz="2500" dirty="0" smtClean="0">
                <a:cs typeface="2  Nazanin" panose="00000400000000000000" pitchFamily="2" charset="-78"/>
              </a:rPr>
              <a:t>، پس </a:t>
            </a:r>
            <a:r>
              <a:rPr lang="fa-IR" sz="2500" dirty="0">
                <a:cs typeface="2  Nazanin" panose="00000400000000000000" pitchFamily="2" charset="-78"/>
              </a:rPr>
              <a:t>بهتر است در ابتدای فعاليت انجام بدهيم</a:t>
            </a:r>
            <a:endParaRPr lang="en-US" sz="2500" b="1" dirty="0" smtClean="0"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911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dirty="0" smtClean="0">
                <a:solidFill>
                  <a:srgbClr val="FFFF00"/>
                </a:solidFill>
                <a:cs typeface="B Titr" pitchFamily="2" charset="-78"/>
              </a:rPr>
              <a:t>اصول ده گانه تمرین</a:t>
            </a:r>
            <a:endParaRPr lang="en-US" dirty="0" smtClean="0">
              <a:solidFill>
                <a:srgbClr val="FFFF00"/>
              </a:solidFill>
              <a:cs typeface="B Titr" pitchFamily="2" charset="-7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a-IR" sz="3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2  Nazanin" panose="00000400000000000000" pitchFamily="2" charset="-78"/>
              </a:rPr>
              <a:t>1- اصل اضافه </a:t>
            </a:r>
            <a:r>
              <a:rPr lang="fa-IR" sz="3000" b="1" dirty="0">
                <a:solidFill>
                  <a:srgbClr val="FFFF00"/>
                </a:solidFill>
                <a:latin typeface="Times New Roman" panose="02020603050405020304" pitchFamily="18" charset="0"/>
                <a:cs typeface="2  Nazanin" panose="00000400000000000000" pitchFamily="2" charset="-78"/>
              </a:rPr>
              <a:t>بار: </a:t>
            </a:r>
            <a:r>
              <a:rPr lang="fa-IR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اصل </a:t>
            </a:r>
            <a:r>
              <a:rPr lang="en-US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FIIT</a:t>
            </a:r>
            <a:endParaRPr lang="fa-IR" sz="3000" dirty="0" smtClean="0">
              <a:latin typeface="Times New Roman" panose="02020603050405020304" pitchFamily="18" charset="0"/>
              <a:cs typeface="2  Nazanin" panose="00000400000000000000" pitchFamily="2" charset="-78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fa-IR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توالي</a:t>
            </a:r>
            <a:r>
              <a:rPr lang="en-US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 </a:t>
            </a: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2  Nazanin" panose="00000400000000000000" pitchFamily="2" charset="-78"/>
              </a:rPr>
              <a:t>F</a:t>
            </a:r>
            <a:r>
              <a:rPr lang="en-US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requency </a:t>
            </a:r>
            <a:r>
              <a:rPr lang="fa-IR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:  تعداد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fa-IR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شدت 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cs typeface="2  Nazanin" panose="00000400000000000000" pitchFamily="2" charset="-78"/>
              </a:rPr>
              <a:t>I</a:t>
            </a:r>
            <a:r>
              <a:rPr lang="en-US" sz="3000" dirty="0">
                <a:latin typeface="Times New Roman" panose="02020603050405020304" pitchFamily="18" charset="0"/>
                <a:cs typeface="2  Nazanin" panose="00000400000000000000" pitchFamily="2" charset="-78"/>
              </a:rPr>
              <a:t>ntensity </a:t>
            </a:r>
            <a:endParaRPr lang="fa-IR" sz="3000" dirty="0" smtClean="0">
              <a:latin typeface="Times New Roman" panose="02020603050405020304" pitchFamily="18" charset="0"/>
              <a:cs typeface="2  Nazanin" panose="00000400000000000000" pitchFamily="2" charset="-78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 </a:t>
            </a:r>
            <a:r>
              <a:rPr lang="fa-IR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مدت </a:t>
            </a:r>
            <a:r>
              <a:rPr lang="en-US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T</a:t>
            </a: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2  Nazanin" panose="00000400000000000000" pitchFamily="2" charset="-78"/>
              </a:rPr>
              <a:t>i</a:t>
            </a:r>
            <a:r>
              <a:rPr lang="en-US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me</a:t>
            </a:r>
            <a:endParaRPr lang="fa-IR" sz="3000" dirty="0" smtClean="0">
              <a:latin typeface="Times New Roman" panose="02020603050405020304" pitchFamily="18" charset="0"/>
              <a:cs typeface="2  Nazanin" panose="00000400000000000000" pitchFamily="2" charset="-78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fa-IR" sz="3000" dirty="0" smtClean="0">
                <a:latin typeface="Times New Roman" panose="02020603050405020304" pitchFamily="18" charset="0"/>
                <a:cs typeface="2  Nazanin" panose="00000400000000000000" pitchFamily="2" charset="-78"/>
              </a:rPr>
              <a:t>نوع 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cs typeface="2  Nazanin" panose="00000400000000000000" pitchFamily="2" charset="-78"/>
              </a:rPr>
              <a:t>T</a:t>
            </a:r>
            <a:r>
              <a:rPr lang="en-US" sz="3000" dirty="0">
                <a:latin typeface="Times New Roman" panose="02020603050405020304" pitchFamily="18" charset="0"/>
                <a:cs typeface="2  Nazanin" panose="00000400000000000000" pitchFamily="2" charset="-78"/>
              </a:rPr>
              <a:t>ype </a:t>
            </a:r>
            <a:endParaRPr lang="en-US" sz="3000" dirty="0" smtClean="0">
              <a:latin typeface="Times New Roman" panose="02020603050405020304" pitchFamily="18" charset="0"/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855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24417" y="260353"/>
            <a:ext cx="10972800" cy="936625"/>
          </a:xfrm>
        </p:spPr>
        <p:txBody>
          <a:bodyPr/>
          <a:lstStyle/>
          <a:p>
            <a:pPr eaLnBrk="1" hangingPunct="1">
              <a:defRPr/>
            </a:pPr>
            <a:r>
              <a:rPr lang="fa-IR" dirty="0" smtClean="0">
                <a:solidFill>
                  <a:srgbClr val="FFFF00"/>
                </a:solidFill>
                <a:cs typeface="B Titr" pitchFamily="2" charset="-78"/>
              </a:rPr>
              <a:t>اصل اضافه بار</a:t>
            </a:r>
            <a:endParaRPr lang="en-US" dirty="0" smtClean="0">
              <a:solidFill>
                <a:srgbClr val="FFFF00"/>
              </a:solidFill>
              <a:cs typeface="B Titr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4417" y="1268416"/>
            <a:ext cx="10972800" cy="5113337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dirty="0" smtClean="0">
                <a:cs typeface="2  Nazanin" panose="00000400000000000000" pitchFamily="2" charset="-78"/>
              </a:rPr>
              <a:t>مثال</a:t>
            </a:r>
            <a:r>
              <a:rPr lang="en-US" sz="2800" dirty="0" smtClean="0">
                <a:cs typeface="2  Nazanin" panose="00000400000000000000" pitchFamily="2" charset="-78"/>
              </a:rPr>
              <a:t>)</a:t>
            </a:r>
            <a:r>
              <a:rPr lang="fa-IR" sz="2800" dirty="0" smtClean="0">
                <a:cs typeface="2  Nazanin" panose="00000400000000000000" pitchFamily="2" charset="-78"/>
              </a:rPr>
              <a:t>در </a:t>
            </a:r>
            <a:r>
              <a:rPr lang="fa-IR" sz="2800" dirty="0">
                <a:cs typeface="2  Nazanin" panose="00000400000000000000" pitchFamily="2" charset="-78"/>
              </a:rPr>
              <a:t>تمرين با </a:t>
            </a:r>
            <a:r>
              <a:rPr lang="fa-IR" sz="2800" dirty="0" smtClean="0">
                <a:cs typeface="2  Nazanin" panose="00000400000000000000" pitchFamily="2" charset="-78"/>
              </a:rPr>
              <a:t>وزنه</a:t>
            </a:r>
            <a:r>
              <a:rPr lang="en-US" sz="2800" dirty="0" smtClean="0">
                <a:cs typeface="2  Nazanin" panose="00000400000000000000" pitchFamily="2" charset="-78"/>
              </a:rPr>
              <a:t> </a:t>
            </a:r>
            <a:r>
              <a:rPr lang="fa-IR" sz="2800" dirty="0" smtClean="0">
                <a:cs typeface="2  Nazanin" panose="00000400000000000000" pitchFamily="2" charset="-78"/>
              </a:rPr>
              <a:t>ها</a:t>
            </a:r>
            <a:r>
              <a:rPr lang="en-US" sz="2800" dirty="0" smtClean="0">
                <a:cs typeface="2  Nazanin" panose="00000400000000000000" pitchFamily="2" charset="-78"/>
              </a:rPr>
              <a:t>(</a:t>
            </a:r>
            <a:r>
              <a:rPr lang="fa-IR" sz="2800" dirty="0" smtClean="0">
                <a:cs typeface="2  Nazanin" panose="00000400000000000000" pitchFamily="2" charset="-78"/>
              </a:rPr>
              <a:t>: </a:t>
            </a:r>
            <a:r>
              <a:rPr lang="fa-IR" sz="2800" dirty="0">
                <a:cs typeface="2  Nazanin" panose="00000400000000000000" pitchFamily="2" charset="-78"/>
              </a:rPr>
              <a:t>20 بار يك وزنه را </a:t>
            </a:r>
            <a:r>
              <a:rPr lang="fa-IR" sz="2800" dirty="0" smtClean="0">
                <a:cs typeface="2  Nazanin" panose="00000400000000000000" pitchFamily="2" charset="-78"/>
              </a:rPr>
              <a:t>بالا مي بريم </a:t>
            </a:r>
            <a:r>
              <a:rPr lang="fa-IR" sz="2800" dirty="0">
                <a:cs typeface="2  Nazanin" panose="00000400000000000000" pitchFamily="2" charset="-78"/>
              </a:rPr>
              <a:t>و شدت آن مثال با 40 %قدرت است و مدت اجرا مثال در 6 ثانيه بازو را جمع و 6 ثانيه بازو را باز </a:t>
            </a:r>
            <a:r>
              <a:rPr lang="fa-IR" sz="2800" dirty="0" smtClean="0">
                <a:cs typeface="2  Nazanin" panose="00000400000000000000" pitchFamily="2" charset="-78"/>
              </a:rPr>
              <a:t>مي كنيم </a:t>
            </a:r>
            <a:r>
              <a:rPr lang="fa-IR" sz="2800" dirty="0">
                <a:cs typeface="2  Nazanin" panose="00000400000000000000" pitchFamily="2" charset="-78"/>
              </a:rPr>
              <a:t>و نوع يعني وزنه زدن با بازو، وبرای افزايش </a:t>
            </a:r>
            <a:r>
              <a:rPr lang="fa-IR" sz="2800" dirty="0" smtClean="0">
                <a:cs typeface="2  Nazanin" panose="00000400000000000000" pitchFamily="2" charset="-78"/>
              </a:rPr>
              <a:t>اضافه بار </a:t>
            </a:r>
            <a:r>
              <a:rPr lang="fa-IR" sz="2800" dirty="0">
                <a:cs typeface="2  Nazanin" panose="00000400000000000000" pitchFamily="2" charset="-78"/>
              </a:rPr>
              <a:t>يك يا دو فاكتور را بهتر است تغيير بدهيم. </a:t>
            </a:r>
            <a:endParaRPr lang="fa-IR" sz="2800" dirty="0" smtClean="0">
              <a:cs typeface="2  Nazanin" panose="00000400000000000000" pitchFamily="2" charset="-78"/>
            </a:endParaRPr>
          </a:p>
          <a:p>
            <a:pPr eaLnBrk="1" hangingPunct="1">
              <a:defRPr/>
            </a:pPr>
            <a:r>
              <a:rPr lang="fa-IR" sz="2800" dirty="0" smtClean="0">
                <a:cs typeface="2  Nazanin" panose="00000400000000000000" pitchFamily="2" charset="-78"/>
              </a:rPr>
              <a:t>پس </a:t>
            </a:r>
            <a:r>
              <a:rPr lang="fa-IR" sz="2800" dirty="0">
                <a:cs typeface="2  Nazanin" panose="00000400000000000000" pitchFamily="2" charset="-78"/>
              </a:rPr>
              <a:t>اصل </a:t>
            </a:r>
            <a:r>
              <a:rPr lang="fa-IR" sz="2800" dirty="0" smtClean="0">
                <a:cs typeface="2  Nazanin" panose="00000400000000000000" pitchFamily="2" charset="-78"/>
              </a:rPr>
              <a:t>اضافه بار </a:t>
            </a:r>
            <a:r>
              <a:rPr lang="fa-IR" sz="2800" dirty="0">
                <a:cs typeface="2  Nazanin" panose="00000400000000000000" pitchFamily="2" charset="-78"/>
              </a:rPr>
              <a:t>4 فاكتور فوق قابل تغيير است يعني با تغيير هر كدام از اينها ما </a:t>
            </a:r>
            <a:r>
              <a:rPr lang="fa-IR" sz="2800" dirty="0" smtClean="0">
                <a:cs typeface="2  Nazanin" panose="00000400000000000000" pitchFamily="2" charset="-78"/>
              </a:rPr>
              <a:t>مي توانيم </a:t>
            </a:r>
            <a:r>
              <a:rPr lang="fa-IR" sz="2800" dirty="0">
                <a:cs typeface="2  Nazanin" panose="00000400000000000000" pitchFamily="2" charset="-78"/>
              </a:rPr>
              <a:t>اصل </a:t>
            </a:r>
            <a:r>
              <a:rPr lang="fa-IR" sz="2800" dirty="0" smtClean="0">
                <a:cs typeface="2  Nazanin" panose="00000400000000000000" pitchFamily="2" charset="-78"/>
              </a:rPr>
              <a:t>اضافه بار </a:t>
            </a:r>
            <a:r>
              <a:rPr lang="fa-IR" sz="2800" dirty="0">
                <a:cs typeface="2  Nazanin" panose="00000400000000000000" pitchFamily="2" charset="-78"/>
              </a:rPr>
              <a:t>را اعمال كنيم. در خصوص </a:t>
            </a:r>
            <a:r>
              <a:rPr lang="fa-IR" sz="2800" dirty="0" smtClean="0">
                <a:cs typeface="2  Nazanin" panose="00000400000000000000" pitchFamily="2" charset="-78"/>
              </a:rPr>
              <a:t>اضافه بار </a:t>
            </a:r>
            <a:r>
              <a:rPr lang="fa-IR" sz="2800" dirty="0">
                <a:cs typeface="2  Nazanin" panose="00000400000000000000" pitchFamily="2" charset="-78"/>
              </a:rPr>
              <a:t>بايد گفت </a:t>
            </a:r>
            <a:r>
              <a:rPr lang="fa-IR" sz="2800" dirty="0" smtClean="0">
                <a:cs typeface="2  Nazanin" panose="00000400000000000000" pitchFamily="2" charset="-78"/>
              </a:rPr>
              <a:t>كه :</a:t>
            </a:r>
          </a:p>
          <a:p>
            <a:pPr eaLnBrk="1" hangingPunct="1">
              <a:defRPr/>
            </a:pPr>
            <a:r>
              <a:rPr lang="fa-IR" sz="2800" dirty="0" smtClean="0">
                <a:cs typeface="2  Nazanin" panose="00000400000000000000" pitchFamily="2" charset="-78"/>
              </a:rPr>
              <a:t> </a:t>
            </a:r>
            <a:r>
              <a:rPr lang="fa-IR" sz="2800" dirty="0">
                <a:cs typeface="2  Nazanin" panose="00000400000000000000" pitchFamily="2" charset="-78"/>
              </a:rPr>
              <a:t>اگر هدف ورزشكار </a:t>
            </a:r>
            <a:r>
              <a:rPr lang="fa-IR" sz="2800" b="1" u="sng" dirty="0">
                <a:cs typeface="2  Nazanin" panose="00000400000000000000" pitchFamily="2" charset="-78"/>
              </a:rPr>
              <a:t>قدرت </a:t>
            </a:r>
            <a:r>
              <a:rPr lang="fa-IR" sz="2800" b="1" u="sng" dirty="0" smtClean="0">
                <a:cs typeface="2  Nazanin" panose="00000400000000000000" pitchFamily="2" charset="-78"/>
              </a:rPr>
              <a:t>عضلانی </a:t>
            </a:r>
            <a:r>
              <a:rPr lang="fa-IR" sz="2800" dirty="0" smtClean="0">
                <a:cs typeface="2  Nazanin" panose="00000400000000000000" pitchFamily="2" charset="-78"/>
              </a:rPr>
              <a:t>بالا باشد </a:t>
            </a:r>
            <a:r>
              <a:rPr lang="fa-IR" sz="2800" dirty="0">
                <a:cs typeface="2  Nazanin" panose="00000400000000000000" pitchFamily="2" charset="-78"/>
              </a:rPr>
              <a:t>بايد </a:t>
            </a:r>
            <a:r>
              <a:rPr lang="fa-IR" sz="2800" b="1" u="sng" dirty="0">
                <a:cs typeface="2  Nazanin" panose="00000400000000000000" pitchFamily="2" charset="-78"/>
              </a:rPr>
              <a:t>شدت</a:t>
            </a:r>
            <a:r>
              <a:rPr lang="fa-IR" sz="2800" dirty="0">
                <a:cs typeface="2  Nazanin" panose="00000400000000000000" pitchFamily="2" charset="-78"/>
              </a:rPr>
              <a:t> را افزايش دهد و توالي را ثابت </a:t>
            </a:r>
            <a:r>
              <a:rPr lang="fa-IR" sz="2800" dirty="0" smtClean="0">
                <a:cs typeface="2  Nazanin" panose="00000400000000000000" pitchFamily="2" charset="-78"/>
              </a:rPr>
              <a:t>نگهدارد،</a:t>
            </a:r>
          </a:p>
          <a:p>
            <a:pPr eaLnBrk="1" hangingPunct="1">
              <a:defRPr/>
            </a:pPr>
            <a:r>
              <a:rPr lang="fa-IR" sz="2800" dirty="0" smtClean="0">
                <a:cs typeface="2  Nazanin" panose="00000400000000000000" pitchFamily="2" charset="-78"/>
              </a:rPr>
              <a:t> </a:t>
            </a:r>
            <a:r>
              <a:rPr lang="fa-IR" sz="2800" dirty="0">
                <a:cs typeface="2  Nazanin" panose="00000400000000000000" pitchFamily="2" charset="-78"/>
              </a:rPr>
              <a:t>ولي اگر افزايش </a:t>
            </a:r>
            <a:r>
              <a:rPr lang="fa-IR" sz="2800" b="1" u="sng" dirty="0">
                <a:cs typeface="2  Nazanin" panose="00000400000000000000" pitchFamily="2" charset="-78"/>
              </a:rPr>
              <a:t>سرعت</a:t>
            </a:r>
            <a:r>
              <a:rPr lang="fa-IR" sz="2800" dirty="0">
                <a:cs typeface="2  Nazanin" panose="00000400000000000000" pitchFamily="2" charset="-78"/>
              </a:rPr>
              <a:t> است بايد </a:t>
            </a:r>
            <a:r>
              <a:rPr lang="fa-IR" sz="2800" b="1" u="sng" dirty="0">
                <a:cs typeface="2  Nazanin" panose="00000400000000000000" pitchFamily="2" charset="-78"/>
              </a:rPr>
              <a:t>توالي</a:t>
            </a:r>
            <a:r>
              <a:rPr lang="fa-IR" sz="2800" dirty="0">
                <a:cs typeface="2  Nazanin" panose="00000400000000000000" pitchFamily="2" charset="-78"/>
              </a:rPr>
              <a:t> را افزايش دهد و شدت را ثابت نگهدارد.</a:t>
            </a:r>
            <a:endParaRPr lang="en-US" sz="2800" b="1" dirty="0" smtClean="0"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659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3600" b="1" dirty="0" smtClean="0">
                <a:solidFill>
                  <a:srgbClr val="FFFF00"/>
                </a:solidFill>
                <a:latin typeface="B Roya"/>
                <a:cs typeface="2  Nazanin" panose="00000400000000000000" pitchFamily="2" charset="-78"/>
              </a:rPr>
              <a:t>اصول ده گانه تمرین</a:t>
            </a:r>
            <a:endParaRPr lang="en-US" sz="3600" b="1" dirty="0" smtClean="0">
              <a:solidFill>
                <a:srgbClr val="FFFF00"/>
              </a:solidFill>
              <a:latin typeface="B Roya"/>
              <a:cs typeface="2  Nazanin" panose="00000400000000000000" pitchFamily="2" charset="-7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00175"/>
            <a:ext cx="10972800" cy="473075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a-IR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2- اصل ویژگی تمرین</a:t>
            </a:r>
          </a:p>
          <a:p>
            <a:pPr eaLnBrk="1" hangingPunct="1">
              <a:defRPr/>
            </a:pPr>
            <a:r>
              <a:rPr lang="fa-IR" dirty="0" smtClean="0">
                <a:solidFill>
                  <a:srgbClr val="FFFF00"/>
                </a:solidFill>
                <a:cs typeface="2  Nazanin" panose="00000400000000000000" pitchFamily="2" charset="-78"/>
              </a:rPr>
              <a:t>اختصاصي </a:t>
            </a:r>
            <a:r>
              <a:rPr lang="fa-IR" dirty="0">
                <a:solidFill>
                  <a:srgbClr val="FFFF00"/>
                </a:solidFill>
                <a:cs typeface="2  Nazanin" panose="00000400000000000000" pitchFamily="2" charset="-78"/>
              </a:rPr>
              <a:t>بودن دستگاههای انرژی</a:t>
            </a:r>
            <a:r>
              <a:rPr lang="fa-IR" dirty="0">
                <a:cs typeface="2  Nazanin" panose="00000400000000000000" pitchFamily="2" charset="-78"/>
              </a:rPr>
              <a:t>: سيستمهای هوازی ، انرژی مورد نياز را برای فعاليتهای بلند مدت و برای فعاليتهای كوتاه مدت از طريق غير هوازی و توليد اسيد الكتيك ميباشد</a:t>
            </a:r>
            <a:r>
              <a:rPr lang="fa-IR" dirty="0" smtClean="0">
                <a:cs typeface="2  Nazanin" panose="00000400000000000000" pitchFamily="2" charset="-78"/>
              </a:rPr>
              <a:t>.</a:t>
            </a:r>
          </a:p>
          <a:p>
            <a:pPr eaLnBrk="1" hangingPunct="1">
              <a:defRPr/>
            </a:pPr>
            <a:r>
              <a:rPr lang="fa-IR" dirty="0" smtClean="0">
                <a:solidFill>
                  <a:srgbClr val="FFFF00"/>
                </a:solidFill>
                <a:cs typeface="2  Nazanin" panose="00000400000000000000" pitchFamily="2" charset="-78"/>
              </a:rPr>
              <a:t>اختصاصي </a:t>
            </a:r>
            <a:r>
              <a:rPr lang="fa-IR" dirty="0">
                <a:solidFill>
                  <a:srgbClr val="FFFF00"/>
                </a:solidFill>
                <a:cs typeface="2  Nazanin" panose="00000400000000000000" pitchFamily="2" charset="-78"/>
              </a:rPr>
              <a:t>بودن شيوه تمرين</a:t>
            </a:r>
            <a:r>
              <a:rPr lang="fa-IR" dirty="0">
                <a:cs typeface="2  Nazanin" panose="00000400000000000000" pitchFamily="2" charset="-78"/>
              </a:rPr>
              <a:t>: مثالَ تمرين با توپ است يا بدون توپ است يا در آب است يا بدون آب است. </a:t>
            </a:r>
            <a:endParaRPr lang="fa-IR" dirty="0" smtClean="0">
              <a:cs typeface="2  Nazanin" panose="00000400000000000000" pitchFamily="2" charset="-78"/>
            </a:endParaRPr>
          </a:p>
          <a:p>
            <a:pPr eaLnBrk="1" hangingPunct="1">
              <a:defRPr/>
            </a:pPr>
            <a:r>
              <a:rPr lang="fa-IR" dirty="0" smtClean="0">
                <a:solidFill>
                  <a:srgbClr val="FFFF00"/>
                </a:solidFill>
                <a:cs typeface="2  Nazanin" panose="00000400000000000000" pitchFamily="2" charset="-78"/>
              </a:rPr>
              <a:t>اختصاصي </a:t>
            </a:r>
            <a:r>
              <a:rPr lang="fa-IR" dirty="0">
                <a:solidFill>
                  <a:srgbClr val="FFFF00"/>
                </a:solidFill>
                <a:cs typeface="2  Nazanin" panose="00000400000000000000" pitchFamily="2" charset="-78"/>
              </a:rPr>
              <a:t>بودن الگوهای حركتي و گروههای </a:t>
            </a:r>
            <a:r>
              <a:rPr lang="fa-IR" dirty="0" smtClean="0">
                <a:solidFill>
                  <a:srgbClr val="FFFF00"/>
                </a:solidFill>
                <a:cs typeface="2  Nazanin" panose="00000400000000000000" pitchFamily="2" charset="-78"/>
              </a:rPr>
              <a:t>عضلانی </a:t>
            </a:r>
            <a:r>
              <a:rPr lang="fa-IR" dirty="0" smtClean="0">
                <a:cs typeface="2  Nazanin" panose="00000400000000000000" pitchFamily="2" charset="-78"/>
              </a:rPr>
              <a:t>مثلا پرتاب </a:t>
            </a:r>
            <a:r>
              <a:rPr lang="fa-IR" dirty="0">
                <a:cs typeface="2  Nazanin" panose="00000400000000000000" pitchFamily="2" charset="-78"/>
              </a:rPr>
              <a:t>كردن، </a:t>
            </a:r>
            <a:r>
              <a:rPr lang="fa-IR" dirty="0" smtClean="0">
                <a:cs typeface="2  Nazanin" panose="00000400000000000000" pitchFamily="2" charset="-78"/>
              </a:rPr>
              <a:t>پرتاب نيزه، اسپك </a:t>
            </a:r>
            <a:r>
              <a:rPr lang="fa-IR" dirty="0">
                <a:cs typeface="2  Nazanin" panose="00000400000000000000" pitchFamily="2" charset="-78"/>
              </a:rPr>
              <a:t>زدن در </a:t>
            </a:r>
            <a:r>
              <a:rPr lang="fa-IR" dirty="0" smtClean="0">
                <a:cs typeface="2  Nazanin" panose="00000400000000000000" pitchFamily="2" charset="-78"/>
              </a:rPr>
              <a:t>واليبال، پرتاب </a:t>
            </a:r>
            <a:r>
              <a:rPr lang="fa-IR" dirty="0">
                <a:cs typeface="2  Nazanin" panose="00000400000000000000" pitchFamily="2" charset="-78"/>
              </a:rPr>
              <a:t>ديسك و... مفيد </a:t>
            </a:r>
            <a:r>
              <a:rPr lang="fa-IR" dirty="0" smtClean="0">
                <a:cs typeface="2  Nazanin" panose="00000400000000000000" pitchFamily="2" charset="-78"/>
              </a:rPr>
              <a:t>است.</a:t>
            </a:r>
            <a:endParaRPr lang="en-US" b="1" dirty="0" smtClean="0"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636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dirty="0" smtClean="0">
                <a:solidFill>
                  <a:srgbClr val="FFFF00"/>
                </a:solidFill>
                <a:cs typeface="B Titr" pitchFamily="2" charset="-78"/>
              </a:rPr>
              <a:t>اصول ده گانه تمرین</a:t>
            </a:r>
            <a:endParaRPr lang="en-US" dirty="0" smtClean="0">
              <a:solidFill>
                <a:srgbClr val="FFFF00"/>
              </a:solidFill>
              <a:cs typeface="B Titr" pitchFamily="2" charset="-7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1933" y="1484313"/>
            <a:ext cx="10972800" cy="4608512"/>
          </a:xfrm>
        </p:spPr>
        <p:txBody>
          <a:bodyPr/>
          <a:lstStyle/>
          <a:p>
            <a:pPr eaLnBrk="1" hangingPunct="1">
              <a:defRPr/>
            </a:pPr>
            <a:r>
              <a:rPr lang="fa-IR" sz="29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3- ويژگي </a:t>
            </a:r>
            <a:r>
              <a:rPr lang="fa-IR" sz="2900" b="1" dirty="0">
                <a:solidFill>
                  <a:srgbClr val="FFFF00"/>
                </a:solidFill>
                <a:cs typeface="2  Nazanin" panose="00000400000000000000" pitchFamily="2" charset="-78"/>
              </a:rPr>
              <a:t>تمرينات </a:t>
            </a:r>
            <a:r>
              <a:rPr lang="fa-IR" sz="2900" dirty="0">
                <a:cs typeface="2  Nazanin" panose="00000400000000000000" pitchFamily="2" charset="-78"/>
              </a:rPr>
              <a:t>: برای هر هدف ورزشي بايد تمرينات مربوطه را </a:t>
            </a:r>
            <a:r>
              <a:rPr lang="fa-IR" sz="2900" dirty="0" smtClean="0">
                <a:cs typeface="2  Nazanin" panose="00000400000000000000" pitchFamily="2" charset="-78"/>
              </a:rPr>
              <a:t>انجام دهیم.</a:t>
            </a:r>
            <a:endParaRPr lang="en-US" sz="2900" dirty="0" smtClean="0">
              <a:cs typeface="2  Nazanin" panose="00000400000000000000" pitchFamily="2" charset="-78"/>
            </a:endParaRPr>
          </a:p>
          <a:p>
            <a:pPr eaLnBrk="1" hangingPunct="1">
              <a:defRPr/>
            </a:pPr>
            <a:r>
              <a:rPr lang="fa-IR" sz="29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4- مقاومت </a:t>
            </a:r>
            <a:r>
              <a:rPr lang="fa-IR" sz="2900" b="1" dirty="0">
                <a:solidFill>
                  <a:srgbClr val="FFFF00"/>
                </a:solidFill>
                <a:cs typeface="2  Nazanin" panose="00000400000000000000" pitchFamily="2" charset="-78"/>
              </a:rPr>
              <a:t>فزاينده </a:t>
            </a:r>
            <a:r>
              <a:rPr lang="fa-IR" sz="2900" dirty="0">
                <a:cs typeface="2  Nazanin" panose="00000400000000000000" pitchFamily="2" charset="-78"/>
              </a:rPr>
              <a:t>: بايد بتدريج فشارهای </a:t>
            </a:r>
            <a:r>
              <a:rPr lang="fa-IR" sz="2900" dirty="0" smtClean="0">
                <a:cs typeface="2  Nazanin" panose="00000400000000000000" pitchFamily="2" charset="-78"/>
              </a:rPr>
              <a:t>عضلانی را </a:t>
            </a:r>
            <a:r>
              <a:rPr lang="fa-IR" sz="2900" dirty="0">
                <a:cs typeface="2  Nazanin" panose="00000400000000000000" pitchFamily="2" charset="-78"/>
              </a:rPr>
              <a:t>افزايش داد كه اگر افزايش بتدريج باشد ممكن است ورزشكار تمرين زده شود ويا آسيب ورزشي ببيند و برای فعاليت فزاينده بايستي </a:t>
            </a:r>
            <a:r>
              <a:rPr lang="fa-IR" sz="2900" dirty="0" smtClean="0">
                <a:cs typeface="2  Nazanin" panose="00000400000000000000" pitchFamily="2" charset="-78"/>
              </a:rPr>
              <a:t>برنامه ريزی </a:t>
            </a:r>
            <a:r>
              <a:rPr lang="fa-IR" sz="2900" dirty="0">
                <a:cs typeface="2  Nazanin" panose="00000400000000000000" pitchFamily="2" charset="-78"/>
              </a:rPr>
              <a:t>دقيق و با حوصله انجام شود. </a:t>
            </a:r>
            <a:endParaRPr lang="en-US" sz="2900" dirty="0" smtClean="0">
              <a:cs typeface="2  Nazanin" panose="00000400000000000000" pitchFamily="2" charset="-78"/>
            </a:endParaRPr>
          </a:p>
          <a:p>
            <a:pPr eaLnBrk="1" hangingPunct="1">
              <a:defRPr/>
            </a:pPr>
            <a:r>
              <a:rPr lang="fa-IR" sz="29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5- تنوع </a:t>
            </a:r>
            <a:r>
              <a:rPr lang="fa-IR" sz="2900" dirty="0">
                <a:cs typeface="2  Nazanin" panose="00000400000000000000" pitchFamily="2" charset="-78"/>
              </a:rPr>
              <a:t>: تمرينات بايد متنوع باشد و بايد انواع تمرينات را انجام داد</a:t>
            </a:r>
            <a:r>
              <a:rPr lang="fa-IR" sz="2900" dirty="0" smtClean="0">
                <a:cs typeface="2  Nazanin" panose="00000400000000000000" pitchFamily="2" charset="-78"/>
              </a:rPr>
              <a:t>.</a:t>
            </a:r>
            <a:endParaRPr lang="en-US" sz="2900" dirty="0" smtClean="0">
              <a:cs typeface="2  Nazanin" panose="00000400000000000000" pitchFamily="2" charset="-78"/>
            </a:endParaRPr>
          </a:p>
          <a:p>
            <a:pPr eaLnBrk="1" hangingPunct="1">
              <a:defRPr/>
            </a:pPr>
            <a:r>
              <a:rPr lang="fa-IR" sz="29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6- </a:t>
            </a:r>
            <a:r>
              <a:rPr lang="fa-IR" sz="2900" b="1" dirty="0">
                <a:solidFill>
                  <a:srgbClr val="FFFF00"/>
                </a:solidFill>
                <a:cs typeface="2  Nazanin" panose="00000400000000000000" pitchFamily="2" charset="-78"/>
              </a:rPr>
              <a:t>اعتدال </a:t>
            </a:r>
            <a:r>
              <a:rPr lang="fa-IR" sz="2900" dirty="0">
                <a:cs typeface="2  Nazanin" panose="00000400000000000000" pitchFamily="2" charset="-78"/>
              </a:rPr>
              <a:t>: در انجام تمرينات نبايد </a:t>
            </a:r>
            <a:r>
              <a:rPr lang="fa-IR" sz="2900" dirty="0" smtClean="0">
                <a:cs typeface="2  Nazanin" panose="00000400000000000000" pitchFamily="2" charset="-78"/>
              </a:rPr>
              <a:t>زياده روی </a:t>
            </a:r>
            <a:r>
              <a:rPr lang="fa-IR" sz="2900" dirty="0">
                <a:cs typeface="2  Nazanin" panose="00000400000000000000" pitchFamily="2" charset="-78"/>
              </a:rPr>
              <a:t>كرد و بايد اعتدال را رعايت كرد. </a:t>
            </a:r>
            <a:endParaRPr lang="en-US" sz="2900" b="1" dirty="0" smtClean="0">
              <a:cs typeface="2 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417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4417" y="1196976"/>
            <a:ext cx="10972800" cy="49688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fa-IR" sz="26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7- تمرين </a:t>
            </a:r>
            <a:r>
              <a:rPr lang="fa-IR" sz="2600" b="1" dirty="0">
                <a:solidFill>
                  <a:srgbClr val="FFFF00"/>
                </a:solidFill>
                <a:cs typeface="2  Nazanin" panose="00000400000000000000" pitchFamily="2" charset="-78"/>
              </a:rPr>
              <a:t>دراز مدت </a:t>
            </a:r>
            <a:r>
              <a:rPr lang="fa-IR" sz="2600" dirty="0">
                <a:cs typeface="2  Nazanin" panose="00000400000000000000" pitchFamily="2" charset="-78"/>
              </a:rPr>
              <a:t>: اگر ميخواهيم تطابق در بدن ايجاد شود حتماً بايد تمرينات را دراز مدت انجام بدهيم و حداقل بايد 3ماه ادامه دهيم و برای افزايش قدرت عضله حداقل بايد 12 ماه تمرينات ورزشي مرتب انجام داد، البته افزايش قدرت در 2 هفته اول نيز ديده ميشود كه اين مربوط به </a:t>
            </a:r>
            <a:r>
              <a:rPr lang="fa-IR" sz="2600" u="sng" dirty="0">
                <a:cs typeface="2  Nazanin" panose="00000400000000000000" pitchFamily="2" charset="-78"/>
              </a:rPr>
              <a:t>سيستم</a:t>
            </a:r>
            <a:r>
              <a:rPr lang="fa-IR" sz="2600" dirty="0">
                <a:cs typeface="2  Nazanin" panose="00000400000000000000" pitchFamily="2" charset="-78"/>
              </a:rPr>
              <a:t> </a:t>
            </a:r>
            <a:r>
              <a:rPr lang="fa-IR" sz="2600" u="sng" dirty="0">
                <a:cs typeface="2  Nazanin" panose="00000400000000000000" pitchFamily="2" charset="-78"/>
              </a:rPr>
              <a:t>عصبي</a:t>
            </a:r>
            <a:r>
              <a:rPr lang="fa-IR" sz="2600" dirty="0">
                <a:cs typeface="2  Nazanin" panose="00000400000000000000" pitchFamily="2" charset="-78"/>
              </a:rPr>
              <a:t> است</a:t>
            </a:r>
            <a:r>
              <a:rPr lang="fa-IR" sz="2600" dirty="0" smtClean="0">
                <a:cs typeface="2  Nazanin" panose="00000400000000000000" pitchFamily="2" charset="-78"/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fa-IR" sz="26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 8-</a:t>
            </a:r>
            <a:r>
              <a:rPr lang="fa-IR" sz="2600" dirty="0" smtClean="0">
                <a:cs typeface="2  Nazanin" panose="00000400000000000000" pitchFamily="2" charset="-78"/>
              </a:rPr>
              <a:t> </a:t>
            </a:r>
            <a:r>
              <a:rPr lang="fa-IR" sz="26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برگشت پذيری </a:t>
            </a:r>
            <a:r>
              <a:rPr lang="fa-IR" sz="2600" dirty="0">
                <a:cs typeface="2  Nazanin" panose="00000400000000000000" pitchFamily="2" charset="-78"/>
              </a:rPr>
              <a:t>: موقعي كه يك </a:t>
            </a:r>
            <a:r>
              <a:rPr lang="fa-IR" sz="2600" dirty="0" smtClean="0">
                <a:cs typeface="2  Nazanin" panose="00000400000000000000" pitchFamily="2" charset="-78"/>
              </a:rPr>
              <a:t>گاری </a:t>
            </a:r>
            <a:r>
              <a:rPr lang="fa-IR" sz="2600" dirty="0">
                <a:cs typeface="2  Nazanin" panose="00000400000000000000" pitchFamily="2" charset="-78"/>
              </a:rPr>
              <a:t>به طرف </a:t>
            </a:r>
            <a:r>
              <a:rPr lang="fa-IR" sz="2600" dirty="0" smtClean="0">
                <a:cs typeface="2  Nazanin" panose="00000400000000000000" pitchFamily="2" charset="-78"/>
              </a:rPr>
              <a:t>بالا مي رود </a:t>
            </a:r>
            <a:r>
              <a:rPr lang="fa-IR" sz="2600" dirty="0">
                <a:cs typeface="2  Nazanin" panose="00000400000000000000" pitchFamily="2" charset="-78"/>
              </a:rPr>
              <a:t>اگر نيروی جلو برنده از كار بيفتد </a:t>
            </a:r>
            <a:r>
              <a:rPr lang="fa-IR" sz="2600" dirty="0" smtClean="0">
                <a:cs typeface="2  Nazanin" panose="00000400000000000000" pitchFamily="2" charset="-78"/>
              </a:rPr>
              <a:t>گاری </a:t>
            </a:r>
            <a:r>
              <a:rPr lang="fa-IR" sz="2600" dirty="0">
                <a:cs typeface="2  Nazanin" panose="00000400000000000000" pitchFamily="2" charset="-78"/>
              </a:rPr>
              <a:t>به سرعت به عقب </a:t>
            </a:r>
            <a:r>
              <a:rPr lang="fa-IR" sz="2600" dirty="0" smtClean="0">
                <a:cs typeface="2  Nazanin" panose="00000400000000000000" pitchFamily="2" charset="-78"/>
              </a:rPr>
              <a:t>برمي گردد </a:t>
            </a:r>
            <a:r>
              <a:rPr lang="fa-IR" sz="2600" dirty="0">
                <a:cs typeface="2  Nazanin" panose="00000400000000000000" pitchFamily="2" charset="-78"/>
              </a:rPr>
              <a:t>و بدن نيز اين حالت را دارد كه اگر تمرينات قطع شود افت در بدن ايجاد خواهد شد</a:t>
            </a:r>
            <a:r>
              <a:rPr lang="fa-IR" sz="2600" dirty="0" smtClean="0">
                <a:cs typeface="2  Nazanin" panose="00000400000000000000" pitchFamily="2" charset="-78"/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fa-IR" sz="26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9- </a:t>
            </a:r>
            <a:r>
              <a:rPr lang="fa-IR" sz="2600" b="1" dirty="0">
                <a:solidFill>
                  <a:srgbClr val="FFFF00"/>
                </a:solidFill>
                <a:cs typeface="2  Nazanin" panose="00000400000000000000" pitchFamily="2" charset="-78"/>
              </a:rPr>
              <a:t>تفاوتهای فردی</a:t>
            </a:r>
            <a:r>
              <a:rPr lang="fa-IR" sz="2600" dirty="0">
                <a:cs typeface="2  Nazanin" panose="00000400000000000000" pitchFamily="2" charset="-78"/>
              </a:rPr>
              <a:t>: يعني </a:t>
            </a:r>
            <a:r>
              <a:rPr lang="fa-IR" sz="2600" dirty="0" smtClean="0">
                <a:cs typeface="2  Nazanin" panose="00000400000000000000" pitchFamily="2" charset="-78"/>
              </a:rPr>
              <a:t>با يك </a:t>
            </a:r>
            <a:r>
              <a:rPr lang="fa-IR" sz="2600" dirty="0">
                <a:cs typeface="2  Nazanin" panose="00000400000000000000" pitchFamily="2" charset="-78"/>
              </a:rPr>
              <a:t>تمرين يكسان در دو نفر ممكن است </a:t>
            </a:r>
            <a:r>
              <a:rPr lang="fa-IR" sz="2600" dirty="0" smtClean="0">
                <a:cs typeface="2  Nazanin" panose="00000400000000000000" pitchFamily="2" charset="-78"/>
              </a:rPr>
              <a:t>نتيجه </a:t>
            </a:r>
            <a:r>
              <a:rPr lang="fa-IR" sz="2600" dirty="0">
                <a:cs typeface="2  Nazanin" panose="00000400000000000000" pitchFamily="2" charset="-78"/>
              </a:rPr>
              <a:t>متفاوت را </a:t>
            </a:r>
            <a:r>
              <a:rPr lang="fa-IR" sz="2600" dirty="0" smtClean="0">
                <a:cs typeface="2  Nazanin" panose="00000400000000000000" pitchFamily="2" charset="-78"/>
              </a:rPr>
              <a:t>داشته باشيم </a:t>
            </a:r>
            <a:r>
              <a:rPr lang="fa-IR" sz="2600" dirty="0">
                <a:cs typeface="2  Nazanin" panose="00000400000000000000" pitchFamily="2" charset="-78"/>
              </a:rPr>
              <a:t>يعني تمرينات ورزشي در تمام افراد يكسان نتيجه نخواهد داد</a:t>
            </a:r>
            <a:r>
              <a:rPr lang="fa-IR" sz="2600" dirty="0" smtClean="0">
                <a:cs typeface="2  Nazanin" panose="00000400000000000000" pitchFamily="2" charset="-78"/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fa-IR" sz="2600" b="1" dirty="0" smtClean="0">
                <a:solidFill>
                  <a:srgbClr val="FFFF00"/>
                </a:solidFill>
                <a:cs typeface="2  Nazanin" panose="00000400000000000000" pitchFamily="2" charset="-78"/>
              </a:rPr>
              <a:t>10- </a:t>
            </a:r>
            <a:r>
              <a:rPr lang="fa-IR" sz="2600" b="1" dirty="0">
                <a:solidFill>
                  <a:srgbClr val="FFFF00"/>
                </a:solidFill>
                <a:cs typeface="2  Nazanin" panose="00000400000000000000" pitchFamily="2" charset="-78"/>
              </a:rPr>
              <a:t>انطباق</a:t>
            </a:r>
            <a:r>
              <a:rPr lang="fa-IR" sz="2600" dirty="0">
                <a:cs typeface="2  Nazanin" panose="00000400000000000000" pitchFamily="2" charset="-78"/>
              </a:rPr>
              <a:t>: با هر وضعيتي كه تمرين </a:t>
            </a:r>
            <a:r>
              <a:rPr lang="fa-IR" sz="2600" dirty="0" smtClean="0">
                <a:cs typeface="2  Nazanin" panose="00000400000000000000" pitchFamily="2" charset="-78"/>
              </a:rPr>
              <a:t>مي شود</a:t>
            </a:r>
            <a:r>
              <a:rPr lang="fa-IR" sz="2600" dirty="0">
                <a:cs typeface="2  Nazanin" panose="00000400000000000000" pitchFamily="2" charset="-78"/>
              </a:rPr>
              <a:t>، سازگاری ايجاد خواهد شد. </a:t>
            </a:r>
            <a:endParaRPr lang="fa-IR" sz="2600" b="1" dirty="0" smtClean="0">
              <a:cs typeface="2  Nazanin" panose="00000400000000000000" pitchFamily="2" charset="-78"/>
            </a:endParaRPr>
          </a:p>
        </p:txBody>
      </p:sp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4078818" y="260352"/>
            <a:ext cx="409759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4400" smtClean="0">
                <a:solidFill>
                  <a:srgbClr val="FFFF00"/>
                </a:solidFill>
                <a:cs typeface="B Titr" pitchFamily="2" charset="-78"/>
              </a:rPr>
              <a:t>اصول ده گانه تمرین</a:t>
            </a:r>
            <a:endParaRPr lang="en-US" altLang="en-US" sz="4400" smtClean="0">
              <a:solidFill>
                <a:srgbClr val="EAEA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7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2255</TotalTime>
  <Words>1812</Words>
  <Application>Microsoft Office PowerPoint</Application>
  <PresentationFormat>Custom</PresentationFormat>
  <Paragraphs>210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Office Theme</vt:lpstr>
      <vt:lpstr>Cliff</vt:lpstr>
      <vt:lpstr>Soaring</vt:lpstr>
      <vt:lpstr>مفاهیم، مبانی و اهداف تمرین</vt:lpstr>
      <vt:lpstr>تعریف تمرین</vt:lpstr>
      <vt:lpstr>انواع برنامه های تمرینی </vt:lpstr>
      <vt:lpstr>طرح جلسه تمرين</vt:lpstr>
      <vt:lpstr>اصول ده گانه تمرین</vt:lpstr>
      <vt:lpstr>اصل اضافه بار</vt:lpstr>
      <vt:lpstr>اصول ده گانه تمرین</vt:lpstr>
      <vt:lpstr>اصول ده گانه تمرین</vt:lpstr>
      <vt:lpstr>PowerPoint Presentation</vt:lpstr>
      <vt:lpstr>متغیرهای تمرین </vt:lpstr>
      <vt:lpstr>PowerPoint Presentation</vt:lpstr>
      <vt:lpstr>حجم تمرین</vt:lpstr>
      <vt:lpstr>شدت تمرین</vt:lpstr>
      <vt:lpstr>PowerPoint Presentation</vt:lpstr>
      <vt:lpstr>شدت تمرین</vt:lpstr>
      <vt:lpstr>شدت تمرين</vt:lpstr>
      <vt:lpstr>میزان درک فشار</vt:lpstr>
      <vt:lpstr>تراکم (فراوانی) تمرین</vt:lpstr>
      <vt:lpstr>پیچیدگی تمرین</vt:lpstr>
      <vt:lpstr>پیشرفت بار</vt:lpstr>
      <vt:lpstr>تمرینات دستگاه هوازی</vt:lpstr>
      <vt:lpstr>بار مرحله ای</vt:lpstr>
      <vt:lpstr>افزایش بار از طریق موارد ذیل صورت می گیرد: </vt:lpstr>
      <vt:lpstr>بار مسطح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Mama4</cp:lastModifiedBy>
  <cp:revision>175</cp:revision>
  <dcterms:created xsi:type="dcterms:W3CDTF">2019-04-30T07:29:37Z</dcterms:created>
  <dcterms:modified xsi:type="dcterms:W3CDTF">2023-04-03T11:34:54Z</dcterms:modified>
</cp:coreProperties>
</file>