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71"/>
  </p:notesMasterIdLst>
  <p:sldIdLst>
    <p:sldId id="935" r:id="rId2"/>
    <p:sldId id="898" r:id="rId3"/>
    <p:sldId id="768" r:id="rId4"/>
    <p:sldId id="964" r:id="rId5"/>
    <p:sldId id="769" r:id="rId6"/>
    <p:sldId id="770" r:id="rId7"/>
    <p:sldId id="772" r:id="rId8"/>
    <p:sldId id="778" r:id="rId9"/>
    <p:sldId id="632" r:id="rId10"/>
    <p:sldId id="899" r:id="rId11"/>
    <p:sldId id="900" r:id="rId12"/>
    <p:sldId id="929" r:id="rId13"/>
    <p:sldId id="930" r:id="rId14"/>
    <p:sldId id="902" r:id="rId15"/>
    <p:sldId id="779" r:id="rId16"/>
    <p:sldId id="635" r:id="rId17"/>
    <p:sldId id="774" r:id="rId18"/>
    <p:sldId id="780" r:id="rId19"/>
    <p:sldId id="637" r:id="rId20"/>
    <p:sldId id="639" r:id="rId21"/>
    <p:sldId id="643" r:id="rId22"/>
    <p:sldId id="650" r:id="rId23"/>
    <p:sldId id="656" r:id="rId24"/>
    <p:sldId id="910" r:id="rId25"/>
    <p:sldId id="911" r:id="rId26"/>
    <p:sldId id="706" r:id="rId27"/>
    <p:sldId id="937" r:id="rId28"/>
    <p:sldId id="922" r:id="rId29"/>
    <p:sldId id="648" r:id="rId30"/>
    <p:sldId id="942" r:id="rId31"/>
    <p:sldId id="751" r:id="rId32"/>
    <p:sldId id="746" r:id="rId33"/>
    <p:sldId id="938" r:id="rId34"/>
    <p:sldId id="906" r:id="rId35"/>
    <p:sldId id="944" r:id="rId36"/>
    <p:sldId id="946" r:id="rId37"/>
    <p:sldId id="904" r:id="rId38"/>
    <p:sldId id="943" r:id="rId39"/>
    <p:sldId id="947" r:id="rId40"/>
    <p:sldId id="914" r:id="rId41"/>
    <p:sldId id="952" r:id="rId42"/>
    <p:sldId id="948" r:id="rId43"/>
    <p:sldId id="951" r:id="rId44"/>
    <p:sldId id="917" r:id="rId45"/>
    <p:sldId id="949" r:id="rId46"/>
    <p:sldId id="950" r:id="rId47"/>
    <p:sldId id="915" r:id="rId48"/>
    <p:sldId id="934" r:id="rId49"/>
    <p:sldId id="953" r:id="rId50"/>
    <p:sldId id="955" r:id="rId51"/>
    <p:sldId id="919" r:id="rId52"/>
    <p:sldId id="933" r:id="rId53"/>
    <p:sldId id="926" r:id="rId54"/>
    <p:sldId id="927" r:id="rId55"/>
    <p:sldId id="956" r:id="rId56"/>
    <p:sldId id="913" r:id="rId57"/>
    <p:sldId id="903" r:id="rId58"/>
    <p:sldId id="804" r:id="rId59"/>
    <p:sldId id="812" r:id="rId60"/>
    <p:sldId id="958" r:id="rId61"/>
    <p:sldId id="932" r:id="rId62"/>
    <p:sldId id="957" r:id="rId63"/>
    <p:sldId id="916" r:id="rId64"/>
    <p:sldId id="959" r:id="rId65"/>
    <p:sldId id="960" r:id="rId66"/>
    <p:sldId id="961" r:id="rId67"/>
    <p:sldId id="963" r:id="rId68"/>
    <p:sldId id="924" r:id="rId69"/>
    <p:sldId id="962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an" initials="k" lastIdx="1" clrIdx="0">
    <p:extLst>
      <p:ext uri="{19B8F6BF-5375-455C-9EA6-DF929625EA0E}">
        <p15:presenceInfo xmlns:p15="http://schemas.microsoft.com/office/powerpoint/2012/main" userId="ki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 autoAdjust="0"/>
  </p:normalViewPr>
  <p:slideViewPr>
    <p:cSldViewPr>
      <p:cViewPr varScale="1">
        <p:scale>
          <a:sx n="64" d="100"/>
          <a:sy n="64" d="100"/>
        </p:scale>
        <p:origin x="78" y="3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6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20"/>
    </p:cViewPr>
  </p:sorterViewPr>
  <p:notesViewPr>
    <p:cSldViewPr>
      <p:cViewPr varScale="1">
        <p:scale>
          <a:sx n="70" d="100"/>
          <a:sy n="70" d="100"/>
        </p:scale>
        <p:origin x="324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02242C-C838-4F05-9340-4046C3D726D7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7F2F4A-14FE-4800-9C32-1C49EC6A77BF}">
      <dgm:prSet phldrT="[Text]" custT="1"/>
      <dgm:spPr>
        <a:solidFill>
          <a:srgbClr val="88387D"/>
        </a:solidFill>
      </dgm:spPr>
      <dgm:t>
        <a:bodyPr/>
        <a:lstStyle/>
        <a:p>
          <a:r>
            <a:rPr lang="fa-IR" sz="4400" dirty="0" smtClean="0"/>
            <a:t>نقش عضلات</a:t>
          </a:r>
          <a:endParaRPr lang="en-US" sz="4400" dirty="0"/>
        </a:p>
      </dgm:t>
    </dgm:pt>
    <dgm:pt modelId="{EF267D64-2768-4BEF-9846-CDF973B31C08}" type="parTrans" cxnId="{A60682FA-79EE-4766-9176-0AA5351FA06E}">
      <dgm:prSet/>
      <dgm:spPr/>
      <dgm:t>
        <a:bodyPr/>
        <a:lstStyle/>
        <a:p>
          <a:endParaRPr lang="en-US"/>
        </a:p>
      </dgm:t>
    </dgm:pt>
    <dgm:pt modelId="{97A83605-C3F7-4DAF-861E-D817EA1E0B5B}" type="sibTrans" cxnId="{A60682FA-79EE-4766-9176-0AA5351FA06E}">
      <dgm:prSet/>
      <dgm:spPr/>
      <dgm:t>
        <a:bodyPr/>
        <a:lstStyle/>
        <a:p>
          <a:endParaRPr lang="en-US"/>
        </a:p>
      </dgm:t>
    </dgm:pt>
    <dgm:pt modelId="{E4FA8861-7409-4068-A8C5-87A1CD4E075F}">
      <dgm:prSet phldrT="[Text]"/>
      <dgm:spPr>
        <a:solidFill>
          <a:schemeClr val="tx1"/>
        </a:solidFill>
      </dgm:spPr>
      <dgm:t>
        <a:bodyPr/>
        <a:lstStyle/>
        <a:p>
          <a:r>
            <a:rPr lang="fa-IR" dirty="0" smtClean="0"/>
            <a:t>اصلی</a:t>
          </a:r>
          <a:endParaRPr lang="en-US" dirty="0"/>
        </a:p>
      </dgm:t>
    </dgm:pt>
    <dgm:pt modelId="{090C62D7-DF06-4E81-846B-4A4F2D76504C}" type="parTrans" cxnId="{10130F1A-6404-4A6A-9FCB-F670BFE63B04}">
      <dgm:prSet/>
      <dgm:spPr/>
      <dgm:t>
        <a:bodyPr/>
        <a:lstStyle/>
        <a:p>
          <a:endParaRPr lang="en-US"/>
        </a:p>
      </dgm:t>
    </dgm:pt>
    <dgm:pt modelId="{4129E4F3-529D-414C-A9EE-4DA2BC938908}" type="sibTrans" cxnId="{10130F1A-6404-4A6A-9FCB-F670BFE63B04}">
      <dgm:prSet/>
      <dgm:spPr/>
      <dgm:t>
        <a:bodyPr/>
        <a:lstStyle/>
        <a:p>
          <a:endParaRPr lang="en-US"/>
        </a:p>
      </dgm:t>
    </dgm:pt>
    <dgm:pt modelId="{700AC7C3-1B39-4A5E-8450-84CCD5A3BFC5}">
      <dgm:prSet phldrT="[Text]"/>
      <dgm:spPr>
        <a:solidFill>
          <a:srgbClr val="00B0F0"/>
        </a:solidFill>
      </dgm:spPr>
      <dgm:t>
        <a:bodyPr/>
        <a:lstStyle/>
        <a:p>
          <a:r>
            <a:rPr lang="fa-IR" dirty="0" smtClean="0"/>
            <a:t>تثبیت کننده</a:t>
          </a:r>
          <a:endParaRPr lang="en-US" dirty="0"/>
        </a:p>
      </dgm:t>
    </dgm:pt>
    <dgm:pt modelId="{CC455F6F-C615-44D0-8D45-259585891172}" type="parTrans" cxnId="{B73721EA-C1E3-4734-91E2-1E14C63750B6}">
      <dgm:prSet/>
      <dgm:spPr/>
      <dgm:t>
        <a:bodyPr/>
        <a:lstStyle/>
        <a:p>
          <a:endParaRPr lang="en-US"/>
        </a:p>
      </dgm:t>
    </dgm:pt>
    <dgm:pt modelId="{5E1B2054-C120-4F72-A76F-A2FBB6B689D1}" type="sibTrans" cxnId="{B73721EA-C1E3-4734-91E2-1E14C63750B6}">
      <dgm:prSet/>
      <dgm:spPr/>
      <dgm:t>
        <a:bodyPr/>
        <a:lstStyle/>
        <a:p>
          <a:endParaRPr lang="en-US"/>
        </a:p>
      </dgm:t>
    </dgm:pt>
    <dgm:pt modelId="{A49BCD0A-2C21-4735-88E8-1C58584E4EA3}">
      <dgm:prSet phldrT="[Text]"/>
      <dgm:spPr>
        <a:solidFill>
          <a:srgbClr val="92D050"/>
        </a:solidFill>
      </dgm:spPr>
      <dgm:t>
        <a:bodyPr/>
        <a:lstStyle/>
        <a:p>
          <a:r>
            <a:rPr lang="fa-IR" dirty="0" smtClean="0"/>
            <a:t>همکار</a:t>
          </a:r>
          <a:endParaRPr lang="en-US" dirty="0"/>
        </a:p>
      </dgm:t>
    </dgm:pt>
    <dgm:pt modelId="{A3375D0E-1B4D-459D-BAA3-6445D95D0DE2}" type="parTrans" cxnId="{BDCBA79B-2E91-4A68-B67C-621A51003570}">
      <dgm:prSet/>
      <dgm:spPr/>
      <dgm:t>
        <a:bodyPr/>
        <a:lstStyle/>
        <a:p>
          <a:endParaRPr lang="en-US"/>
        </a:p>
      </dgm:t>
    </dgm:pt>
    <dgm:pt modelId="{85CDA121-77FF-49C6-A789-A10F2147208A}" type="sibTrans" cxnId="{BDCBA79B-2E91-4A68-B67C-621A51003570}">
      <dgm:prSet/>
      <dgm:spPr/>
      <dgm:t>
        <a:bodyPr/>
        <a:lstStyle/>
        <a:p>
          <a:endParaRPr lang="en-US"/>
        </a:p>
      </dgm:t>
    </dgm:pt>
    <dgm:pt modelId="{69F8BEC5-1C50-4722-95B4-8521A0708317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fa-IR" dirty="0" smtClean="0">
              <a:solidFill>
                <a:schemeClr val="tx1"/>
              </a:solidFill>
            </a:rPr>
            <a:t>مخالف</a:t>
          </a:r>
          <a:endParaRPr lang="en-US" dirty="0">
            <a:solidFill>
              <a:schemeClr val="tx1"/>
            </a:solidFill>
          </a:endParaRPr>
        </a:p>
      </dgm:t>
    </dgm:pt>
    <dgm:pt modelId="{C716CF94-0401-45E0-BD67-889FAF43D48D}" type="parTrans" cxnId="{F33ACAFD-2FB0-4F97-A989-656D0FEFB5A5}">
      <dgm:prSet/>
      <dgm:spPr/>
      <dgm:t>
        <a:bodyPr/>
        <a:lstStyle/>
        <a:p>
          <a:endParaRPr lang="en-US"/>
        </a:p>
      </dgm:t>
    </dgm:pt>
    <dgm:pt modelId="{35C1A007-CF81-4D8C-9A5B-E17C9BBB6F76}" type="sibTrans" cxnId="{F33ACAFD-2FB0-4F97-A989-656D0FEFB5A5}">
      <dgm:prSet/>
      <dgm:spPr/>
      <dgm:t>
        <a:bodyPr/>
        <a:lstStyle/>
        <a:p>
          <a:endParaRPr lang="en-US"/>
        </a:p>
      </dgm:t>
    </dgm:pt>
    <dgm:pt modelId="{B582AEC9-3934-4167-9B86-1FC0D2E4D691}" type="pres">
      <dgm:prSet presAssocID="{EE02242C-C838-4F05-9340-4046C3D726D7}" presName="diagram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DF3D4DF-D2D3-4C17-A9FA-BA1F105B206E}" type="pres">
      <dgm:prSet presAssocID="{BD7F2F4A-14FE-4800-9C32-1C49EC6A77BF}" presName="root1" presStyleCnt="0"/>
      <dgm:spPr/>
    </dgm:pt>
    <dgm:pt modelId="{EB350219-5650-48B1-9A0A-3AA8EB3CCCA9}" type="pres">
      <dgm:prSet presAssocID="{BD7F2F4A-14FE-4800-9C32-1C49EC6A77BF}" presName="LevelOneTextNode" presStyleLbl="node0" presStyleIdx="0" presStyleCnt="1" custScaleX="106000" custScaleY="150122" custLinFactNeighborX="-59" custLinFactNeighborY="756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ECEF4B-3CD3-4141-AE31-990CFD3FE134}" type="pres">
      <dgm:prSet presAssocID="{BD7F2F4A-14FE-4800-9C32-1C49EC6A77BF}" presName="level2hierChild" presStyleCnt="0"/>
      <dgm:spPr/>
    </dgm:pt>
    <dgm:pt modelId="{092A3691-6DAB-4A46-B92D-14C6D3769B8D}" type="pres">
      <dgm:prSet presAssocID="{090C62D7-DF06-4E81-846B-4A4F2D76504C}" presName="conn2-1" presStyleLbl="parChTrans1D2" presStyleIdx="0" presStyleCnt="4"/>
      <dgm:spPr/>
      <dgm:t>
        <a:bodyPr/>
        <a:lstStyle/>
        <a:p>
          <a:endParaRPr lang="en-US"/>
        </a:p>
      </dgm:t>
    </dgm:pt>
    <dgm:pt modelId="{79BA95DF-B824-4BCB-BDEB-3620CB2AA5F0}" type="pres">
      <dgm:prSet presAssocID="{090C62D7-DF06-4E81-846B-4A4F2D76504C}" presName="connTx" presStyleLbl="parChTrans1D2" presStyleIdx="0" presStyleCnt="4"/>
      <dgm:spPr/>
      <dgm:t>
        <a:bodyPr/>
        <a:lstStyle/>
        <a:p>
          <a:endParaRPr lang="en-US"/>
        </a:p>
      </dgm:t>
    </dgm:pt>
    <dgm:pt modelId="{AF49A7C1-0E1E-4E2B-998F-73995C9C7085}" type="pres">
      <dgm:prSet presAssocID="{E4FA8861-7409-4068-A8C5-87A1CD4E075F}" presName="root2" presStyleCnt="0"/>
      <dgm:spPr/>
    </dgm:pt>
    <dgm:pt modelId="{2455C117-874E-42A4-B183-85C4EB4C8D37}" type="pres">
      <dgm:prSet presAssocID="{E4FA8861-7409-4068-A8C5-87A1CD4E075F}" presName="LevelTwoTextNode" presStyleLbl="node2" presStyleIdx="0" presStyleCnt="4" custScaleX="44159" custScaleY="74346" custLinFactNeighborX="-2016" custLinFactNeighborY="-84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FC96A2-A59C-497B-9B72-E247EB88E1B1}" type="pres">
      <dgm:prSet presAssocID="{E4FA8861-7409-4068-A8C5-87A1CD4E075F}" presName="level3hierChild" presStyleCnt="0"/>
      <dgm:spPr/>
    </dgm:pt>
    <dgm:pt modelId="{C16A8194-6E99-47CA-B48B-6ADE6A4683EB}" type="pres">
      <dgm:prSet presAssocID="{C716CF94-0401-45E0-BD67-889FAF43D48D}" presName="conn2-1" presStyleLbl="parChTrans1D2" presStyleIdx="1" presStyleCnt="4"/>
      <dgm:spPr/>
      <dgm:t>
        <a:bodyPr/>
        <a:lstStyle/>
        <a:p>
          <a:endParaRPr lang="en-US"/>
        </a:p>
      </dgm:t>
    </dgm:pt>
    <dgm:pt modelId="{D52AF05A-7AD0-4BE0-A229-7B54FEC33C82}" type="pres">
      <dgm:prSet presAssocID="{C716CF94-0401-45E0-BD67-889FAF43D48D}" presName="connTx" presStyleLbl="parChTrans1D2" presStyleIdx="1" presStyleCnt="4"/>
      <dgm:spPr/>
      <dgm:t>
        <a:bodyPr/>
        <a:lstStyle/>
        <a:p>
          <a:endParaRPr lang="en-US"/>
        </a:p>
      </dgm:t>
    </dgm:pt>
    <dgm:pt modelId="{388AAFB1-7714-41C3-AEEC-94E49D8017EE}" type="pres">
      <dgm:prSet presAssocID="{69F8BEC5-1C50-4722-95B4-8521A0708317}" presName="root2" presStyleCnt="0"/>
      <dgm:spPr/>
    </dgm:pt>
    <dgm:pt modelId="{278A5A08-4659-4E1F-9AF6-060635531475}" type="pres">
      <dgm:prSet presAssocID="{69F8BEC5-1C50-4722-95B4-8521A0708317}" presName="LevelTwoTextNode" presStyleLbl="node2" presStyleIdx="1" presStyleCnt="4" custScaleX="44043" custScaleY="97261" custLinFactNeighborX="-2132" custLinFactNeighborY="-1073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2A07C5-C4DF-4F6E-B49A-6C098F6A450A}" type="pres">
      <dgm:prSet presAssocID="{69F8BEC5-1C50-4722-95B4-8521A0708317}" presName="level3hierChild" presStyleCnt="0"/>
      <dgm:spPr/>
    </dgm:pt>
    <dgm:pt modelId="{58520DAA-7150-4603-916C-377601FA166B}" type="pres">
      <dgm:prSet presAssocID="{A3375D0E-1B4D-459D-BAA3-6445D95D0DE2}" presName="conn2-1" presStyleLbl="parChTrans1D2" presStyleIdx="2" presStyleCnt="4"/>
      <dgm:spPr/>
      <dgm:t>
        <a:bodyPr/>
        <a:lstStyle/>
        <a:p>
          <a:endParaRPr lang="en-US"/>
        </a:p>
      </dgm:t>
    </dgm:pt>
    <dgm:pt modelId="{6437089E-CC57-40F7-B8E8-0C047D61CA75}" type="pres">
      <dgm:prSet presAssocID="{A3375D0E-1B4D-459D-BAA3-6445D95D0DE2}" presName="connTx" presStyleLbl="parChTrans1D2" presStyleIdx="2" presStyleCnt="4"/>
      <dgm:spPr/>
      <dgm:t>
        <a:bodyPr/>
        <a:lstStyle/>
        <a:p>
          <a:endParaRPr lang="en-US"/>
        </a:p>
      </dgm:t>
    </dgm:pt>
    <dgm:pt modelId="{B76A2DF9-F772-4A4C-AEDB-CFB8A717BDBB}" type="pres">
      <dgm:prSet presAssocID="{A49BCD0A-2C21-4735-88E8-1C58584E4EA3}" presName="root2" presStyleCnt="0"/>
      <dgm:spPr/>
    </dgm:pt>
    <dgm:pt modelId="{D89A6CD7-B6B4-4D76-AA04-1732FFE7BBE3}" type="pres">
      <dgm:prSet presAssocID="{A49BCD0A-2C21-4735-88E8-1C58584E4EA3}" presName="LevelTwoTextNode" presStyleLbl="node2" presStyleIdx="2" presStyleCnt="4" custScaleX="44615" custScaleY="106924" custLinFactNeighborX="-1560" custLinFactNeighborY="15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B82B84D-D650-47AD-BBC4-4BB30FC5BC7A}" type="pres">
      <dgm:prSet presAssocID="{A49BCD0A-2C21-4735-88E8-1C58584E4EA3}" presName="level3hierChild" presStyleCnt="0"/>
      <dgm:spPr/>
    </dgm:pt>
    <dgm:pt modelId="{A0825EBF-ACB2-4682-A307-1DED21623C3E}" type="pres">
      <dgm:prSet presAssocID="{CC455F6F-C615-44D0-8D45-259585891172}" presName="conn2-1" presStyleLbl="parChTrans1D2" presStyleIdx="3" presStyleCnt="4"/>
      <dgm:spPr/>
      <dgm:t>
        <a:bodyPr/>
        <a:lstStyle/>
        <a:p>
          <a:endParaRPr lang="en-US"/>
        </a:p>
      </dgm:t>
    </dgm:pt>
    <dgm:pt modelId="{27E7255A-2436-4402-97A9-93C17F77C08F}" type="pres">
      <dgm:prSet presAssocID="{CC455F6F-C615-44D0-8D45-259585891172}" presName="connTx" presStyleLbl="parChTrans1D2" presStyleIdx="3" presStyleCnt="4"/>
      <dgm:spPr/>
      <dgm:t>
        <a:bodyPr/>
        <a:lstStyle/>
        <a:p>
          <a:endParaRPr lang="en-US"/>
        </a:p>
      </dgm:t>
    </dgm:pt>
    <dgm:pt modelId="{48A2BD9F-F392-4626-9FD3-0EBCF09430C2}" type="pres">
      <dgm:prSet presAssocID="{700AC7C3-1B39-4A5E-8450-84CCD5A3BFC5}" presName="root2" presStyleCnt="0"/>
      <dgm:spPr/>
    </dgm:pt>
    <dgm:pt modelId="{55623071-A263-407E-94EF-48D935BDBAF4}" type="pres">
      <dgm:prSet presAssocID="{700AC7C3-1B39-4A5E-8450-84CCD5A3BFC5}" presName="LevelTwoTextNode" presStyleLbl="node2" presStyleIdx="3" presStyleCnt="4" custScaleX="47725" custScaleY="110705" custLinFactNeighborX="1550" custLinFactNeighborY="225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61A8C3D-A703-491D-80C5-497126603687}" type="pres">
      <dgm:prSet presAssocID="{700AC7C3-1B39-4A5E-8450-84CCD5A3BFC5}" presName="level3hierChild" presStyleCnt="0"/>
      <dgm:spPr/>
    </dgm:pt>
  </dgm:ptLst>
  <dgm:cxnLst>
    <dgm:cxn modelId="{17380C1B-9A25-4EAF-9CA1-09BE034F3C80}" type="presOf" srcId="{090C62D7-DF06-4E81-846B-4A4F2D76504C}" destId="{092A3691-6DAB-4A46-B92D-14C6D3769B8D}" srcOrd="0" destOrd="0" presId="urn:microsoft.com/office/officeart/2005/8/layout/hierarchy2"/>
    <dgm:cxn modelId="{639B4509-696D-4B8E-BF51-D03AD6AD67FF}" type="presOf" srcId="{EE02242C-C838-4F05-9340-4046C3D726D7}" destId="{B582AEC9-3934-4167-9B86-1FC0D2E4D691}" srcOrd="0" destOrd="0" presId="urn:microsoft.com/office/officeart/2005/8/layout/hierarchy2"/>
    <dgm:cxn modelId="{EA738584-A3CE-40B7-908E-7A474E89DB52}" type="presOf" srcId="{C716CF94-0401-45E0-BD67-889FAF43D48D}" destId="{C16A8194-6E99-47CA-B48B-6ADE6A4683EB}" srcOrd="0" destOrd="0" presId="urn:microsoft.com/office/officeart/2005/8/layout/hierarchy2"/>
    <dgm:cxn modelId="{383295CF-0CDB-4B23-9159-3240BF52B9B8}" type="presOf" srcId="{CC455F6F-C615-44D0-8D45-259585891172}" destId="{27E7255A-2436-4402-97A9-93C17F77C08F}" srcOrd="1" destOrd="0" presId="urn:microsoft.com/office/officeart/2005/8/layout/hierarchy2"/>
    <dgm:cxn modelId="{800E072D-2642-4BE6-8576-F800A40DDAF4}" type="presOf" srcId="{BD7F2F4A-14FE-4800-9C32-1C49EC6A77BF}" destId="{EB350219-5650-48B1-9A0A-3AA8EB3CCCA9}" srcOrd="0" destOrd="0" presId="urn:microsoft.com/office/officeart/2005/8/layout/hierarchy2"/>
    <dgm:cxn modelId="{90BDCBAA-056B-4444-BF40-DE0C7C1A27BC}" type="presOf" srcId="{C716CF94-0401-45E0-BD67-889FAF43D48D}" destId="{D52AF05A-7AD0-4BE0-A229-7B54FEC33C82}" srcOrd="1" destOrd="0" presId="urn:microsoft.com/office/officeart/2005/8/layout/hierarchy2"/>
    <dgm:cxn modelId="{18E3892D-C2D4-4449-AE9D-920E20A83DCF}" type="presOf" srcId="{CC455F6F-C615-44D0-8D45-259585891172}" destId="{A0825EBF-ACB2-4682-A307-1DED21623C3E}" srcOrd="0" destOrd="0" presId="urn:microsoft.com/office/officeart/2005/8/layout/hierarchy2"/>
    <dgm:cxn modelId="{CD3D5372-7E5B-4529-AD8F-FDE720D5A0E3}" type="presOf" srcId="{A3375D0E-1B4D-459D-BAA3-6445D95D0DE2}" destId="{6437089E-CC57-40F7-B8E8-0C047D61CA75}" srcOrd="1" destOrd="0" presId="urn:microsoft.com/office/officeart/2005/8/layout/hierarchy2"/>
    <dgm:cxn modelId="{B879A251-136D-48C7-9DA0-49570D56E46B}" type="presOf" srcId="{E4FA8861-7409-4068-A8C5-87A1CD4E075F}" destId="{2455C117-874E-42A4-B183-85C4EB4C8D37}" srcOrd="0" destOrd="0" presId="urn:microsoft.com/office/officeart/2005/8/layout/hierarchy2"/>
    <dgm:cxn modelId="{A60682FA-79EE-4766-9176-0AA5351FA06E}" srcId="{EE02242C-C838-4F05-9340-4046C3D726D7}" destId="{BD7F2F4A-14FE-4800-9C32-1C49EC6A77BF}" srcOrd="0" destOrd="0" parTransId="{EF267D64-2768-4BEF-9846-CDF973B31C08}" sibTransId="{97A83605-C3F7-4DAF-861E-D817EA1E0B5B}"/>
    <dgm:cxn modelId="{34ADAA55-DF13-4427-B9A8-10B58EEACABB}" type="presOf" srcId="{69F8BEC5-1C50-4722-95B4-8521A0708317}" destId="{278A5A08-4659-4E1F-9AF6-060635531475}" srcOrd="0" destOrd="0" presId="urn:microsoft.com/office/officeart/2005/8/layout/hierarchy2"/>
    <dgm:cxn modelId="{370F950D-724E-4B12-A75C-B43A2CFE3D27}" type="presOf" srcId="{A3375D0E-1B4D-459D-BAA3-6445D95D0DE2}" destId="{58520DAA-7150-4603-916C-377601FA166B}" srcOrd="0" destOrd="0" presId="urn:microsoft.com/office/officeart/2005/8/layout/hierarchy2"/>
    <dgm:cxn modelId="{0EB66D63-DDF3-47AC-9C5F-5439CD802431}" type="presOf" srcId="{090C62D7-DF06-4E81-846B-4A4F2D76504C}" destId="{79BA95DF-B824-4BCB-BDEB-3620CB2AA5F0}" srcOrd="1" destOrd="0" presId="urn:microsoft.com/office/officeart/2005/8/layout/hierarchy2"/>
    <dgm:cxn modelId="{BDCBA79B-2E91-4A68-B67C-621A51003570}" srcId="{BD7F2F4A-14FE-4800-9C32-1C49EC6A77BF}" destId="{A49BCD0A-2C21-4735-88E8-1C58584E4EA3}" srcOrd="2" destOrd="0" parTransId="{A3375D0E-1B4D-459D-BAA3-6445D95D0DE2}" sibTransId="{85CDA121-77FF-49C6-A789-A10F2147208A}"/>
    <dgm:cxn modelId="{F33ACAFD-2FB0-4F97-A989-656D0FEFB5A5}" srcId="{BD7F2F4A-14FE-4800-9C32-1C49EC6A77BF}" destId="{69F8BEC5-1C50-4722-95B4-8521A0708317}" srcOrd="1" destOrd="0" parTransId="{C716CF94-0401-45E0-BD67-889FAF43D48D}" sibTransId="{35C1A007-CF81-4D8C-9A5B-E17C9BBB6F76}"/>
    <dgm:cxn modelId="{16411C58-3BC3-4F2C-A3C3-8EE12CFC92AA}" type="presOf" srcId="{A49BCD0A-2C21-4735-88E8-1C58584E4EA3}" destId="{D89A6CD7-B6B4-4D76-AA04-1732FFE7BBE3}" srcOrd="0" destOrd="0" presId="urn:microsoft.com/office/officeart/2005/8/layout/hierarchy2"/>
    <dgm:cxn modelId="{10130F1A-6404-4A6A-9FCB-F670BFE63B04}" srcId="{BD7F2F4A-14FE-4800-9C32-1C49EC6A77BF}" destId="{E4FA8861-7409-4068-A8C5-87A1CD4E075F}" srcOrd="0" destOrd="0" parTransId="{090C62D7-DF06-4E81-846B-4A4F2D76504C}" sibTransId="{4129E4F3-529D-414C-A9EE-4DA2BC938908}"/>
    <dgm:cxn modelId="{6F85585A-8DB5-4B5F-AAC8-DA21728C40FA}" type="presOf" srcId="{700AC7C3-1B39-4A5E-8450-84CCD5A3BFC5}" destId="{55623071-A263-407E-94EF-48D935BDBAF4}" srcOrd="0" destOrd="0" presId="urn:microsoft.com/office/officeart/2005/8/layout/hierarchy2"/>
    <dgm:cxn modelId="{B73721EA-C1E3-4734-91E2-1E14C63750B6}" srcId="{BD7F2F4A-14FE-4800-9C32-1C49EC6A77BF}" destId="{700AC7C3-1B39-4A5E-8450-84CCD5A3BFC5}" srcOrd="3" destOrd="0" parTransId="{CC455F6F-C615-44D0-8D45-259585891172}" sibTransId="{5E1B2054-C120-4F72-A76F-A2FBB6B689D1}"/>
    <dgm:cxn modelId="{DE3AC353-D3E6-4946-ADE1-AC027B118CE0}" type="presParOf" srcId="{B582AEC9-3934-4167-9B86-1FC0D2E4D691}" destId="{5DF3D4DF-D2D3-4C17-A9FA-BA1F105B206E}" srcOrd="0" destOrd="0" presId="urn:microsoft.com/office/officeart/2005/8/layout/hierarchy2"/>
    <dgm:cxn modelId="{29C331D8-0F00-4DD2-976E-639C97D505AC}" type="presParOf" srcId="{5DF3D4DF-D2D3-4C17-A9FA-BA1F105B206E}" destId="{EB350219-5650-48B1-9A0A-3AA8EB3CCCA9}" srcOrd="0" destOrd="0" presId="urn:microsoft.com/office/officeart/2005/8/layout/hierarchy2"/>
    <dgm:cxn modelId="{AC72167E-E64F-40BA-AA6E-659C1F1EB82B}" type="presParOf" srcId="{5DF3D4DF-D2D3-4C17-A9FA-BA1F105B206E}" destId="{3BECEF4B-3CD3-4141-AE31-990CFD3FE134}" srcOrd="1" destOrd="0" presId="urn:microsoft.com/office/officeart/2005/8/layout/hierarchy2"/>
    <dgm:cxn modelId="{A1D8EEB4-82EC-44DF-BB11-D633D3321519}" type="presParOf" srcId="{3BECEF4B-3CD3-4141-AE31-990CFD3FE134}" destId="{092A3691-6DAB-4A46-B92D-14C6D3769B8D}" srcOrd="0" destOrd="0" presId="urn:microsoft.com/office/officeart/2005/8/layout/hierarchy2"/>
    <dgm:cxn modelId="{3BB2F4ED-28D8-4C33-9599-FF8F35FFE3E7}" type="presParOf" srcId="{092A3691-6DAB-4A46-B92D-14C6D3769B8D}" destId="{79BA95DF-B824-4BCB-BDEB-3620CB2AA5F0}" srcOrd="0" destOrd="0" presId="urn:microsoft.com/office/officeart/2005/8/layout/hierarchy2"/>
    <dgm:cxn modelId="{0549D831-6D91-4372-A65C-329285CEDFA2}" type="presParOf" srcId="{3BECEF4B-3CD3-4141-AE31-990CFD3FE134}" destId="{AF49A7C1-0E1E-4E2B-998F-73995C9C7085}" srcOrd="1" destOrd="0" presId="urn:microsoft.com/office/officeart/2005/8/layout/hierarchy2"/>
    <dgm:cxn modelId="{41819B49-FD77-492A-A2D8-12659EC17E0A}" type="presParOf" srcId="{AF49A7C1-0E1E-4E2B-998F-73995C9C7085}" destId="{2455C117-874E-42A4-B183-85C4EB4C8D37}" srcOrd="0" destOrd="0" presId="urn:microsoft.com/office/officeart/2005/8/layout/hierarchy2"/>
    <dgm:cxn modelId="{369F3EC5-4F0C-46BF-80DB-5E1F2A29F677}" type="presParOf" srcId="{AF49A7C1-0E1E-4E2B-998F-73995C9C7085}" destId="{30FC96A2-A59C-497B-9B72-E247EB88E1B1}" srcOrd="1" destOrd="0" presId="urn:microsoft.com/office/officeart/2005/8/layout/hierarchy2"/>
    <dgm:cxn modelId="{90164AEE-686B-4201-9A29-8ECFCDB7D24A}" type="presParOf" srcId="{3BECEF4B-3CD3-4141-AE31-990CFD3FE134}" destId="{C16A8194-6E99-47CA-B48B-6ADE6A4683EB}" srcOrd="2" destOrd="0" presId="urn:microsoft.com/office/officeart/2005/8/layout/hierarchy2"/>
    <dgm:cxn modelId="{10E2886B-AFE7-4E26-93C4-899CE64B980A}" type="presParOf" srcId="{C16A8194-6E99-47CA-B48B-6ADE6A4683EB}" destId="{D52AF05A-7AD0-4BE0-A229-7B54FEC33C82}" srcOrd="0" destOrd="0" presId="urn:microsoft.com/office/officeart/2005/8/layout/hierarchy2"/>
    <dgm:cxn modelId="{5F4AF70C-12A7-4F4A-8E99-451ADCCA8DE3}" type="presParOf" srcId="{3BECEF4B-3CD3-4141-AE31-990CFD3FE134}" destId="{388AAFB1-7714-41C3-AEEC-94E49D8017EE}" srcOrd="3" destOrd="0" presId="urn:microsoft.com/office/officeart/2005/8/layout/hierarchy2"/>
    <dgm:cxn modelId="{ED318B96-9699-40E9-AEDA-7DA7DE768727}" type="presParOf" srcId="{388AAFB1-7714-41C3-AEEC-94E49D8017EE}" destId="{278A5A08-4659-4E1F-9AF6-060635531475}" srcOrd="0" destOrd="0" presId="urn:microsoft.com/office/officeart/2005/8/layout/hierarchy2"/>
    <dgm:cxn modelId="{8111B450-5719-4B68-B0AF-F564DFDE5E9C}" type="presParOf" srcId="{388AAFB1-7714-41C3-AEEC-94E49D8017EE}" destId="{AC2A07C5-C4DF-4F6E-B49A-6C098F6A450A}" srcOrd="1" destOrd="0" presId="urn:microsoft.com/office/officeart/2005/8/layout/hierarchy2"/>
    <dgm:cxn modelId="{85C9965E-5659-4246-8CFF-B3EEA694491A}" type="presParOf" srcId="{3BECEF4B-3CD3-4141-AE31-990CFD3FE134}" destId="{58520DAA-7150-4603-916C-377601FA166B}" srcOrd="4" destOrd="0" presId="urn:microsoft.com/office/officeart/2005/8/layout/hierarchy2"/>
    <dgm:cxn modelId="{8D03C08C-9CC3-4F14-8F7B-99911AADB058}" type="presParOf" srcId="{58520DAA-7150-4603-916C-377601FA166B}" destId="{6437089E-CC57-40F7-B8E8-0C047D61CA75}" srcOrd="0" destOrd="0" presId="urn:microsoft.com/office/officeart/2005/8/layout/hierarchy2"/>
    <dgm:cxn modelId="{503C59CF-EA91-4ED7-9FE3-31CAB611EDE2}" type="presParOf" srcId="{3BECEF4B-3CD3-4141-AE31-990CFD3FE134}" destId="{B76A2DF9-F772-4A4C-AEDB-CFB8A717BDBB}" srcOrd="5" destOrd="0" presId="urn:microsoft.com/office/officeart/2005/8/layout/hierarchy2"/>
    <dgm:cxn modelId="{4B4701E4-C012-4E21-B314-8D59905EEEF1}" type="presParOf" srcId="{B76A2DF9-F772-4A4C-AEDB-CFB8A717BDBB}" destId="{D89A6CD7-B6B4-4D76-AA04-1732FFE7BBE3}" srcOrd="0" destOrd="0" presId="urn:microsoft.com/office/officeart/2005/8/layout/hierarchy2"/>
    <dgm:cxn modelId="{D0FDFE49-0A60-41E1-89B7-8A59599B9249}" type="presParOf" srcId="{B76A2DF9-F772-4A4C-AEDB-CFB8A717BDBB}" destId="{0B82B84D-D650-47AD-BBC4-4BB30FC5BC7A}" srcOrd="1" destOrd="0" presId="urn:microsoft.com/office/officeart/2005/8/layout/hierarchy2"/>
    <dgm:cxn modelId="{FD9C0382-27E1-42CC-940F-7BD4C04B9186}" type="presParOf" srcId="{3BECEF4B-3CD3-4141-AE31-990CFD3FE134}" destId="{A0825EBF-ACB2-4682-A307-1DED21623C3E}" srcOrd="6" destOrd="0" presId="urn:microsoft.com/office/officeart/2005/8/layout/hierarchy2"/>
    <dgm:cxn modelId="{119E5922-C2F6-4D65-869E-0AC9493208A0}" type="presParOf" srcId="{A0825EBF-ACB2-4682-A307-1DED21623C3E}" destId="{27E7255A-2436-4402-97A9-93C17F77C08F}" srcOrd="0" destOrd="0" presId="urn:microsoft.com/office/officeart/2005/8/layout/hierarchy2"/>
    <dgm:cxn modelId="{B7D5E5FF-C92F-4376-8680-9595E9BDC65A}" type="presParOf" srcId="{3BECEF4B-3CD3-4141-AE31-990CFD3FE134}" destId="{48A2BD9F-F392-4626-9FD3-0EBCF09430C2}" srcOrd="7" destOrd="0" presId="urn:microsoft.com/office/officeart/2005/8/layout/hierarchy2"/>
    <dgm:cxn modelId="{5F33E0CD-5361-46BF-B320-978216E7F849}" type="presParOf" srcId="{48A2BD9F-F392-4626-9FD3-0EBCF09430C2}" destId="{55623071-A263-407E-94EF-48D935BDBAF4}" srcOrd="0" destOrd="0" presId="urn:microsoft.com/office/officeart/2005/8/layout/hierarchy2"/>
    <dgm:cxn modelId="{F8058289-63AC-4E5B-913D-EACB85AE3231}" type="presParOf" srcId="{48A2BD9F-F392-4626-9FD3-0EBCF09430C2}" destId="{F61A8C3D-A703-491D-80C5-49712660368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350219-5650-48B1-9A0A-3AA8EB3CCCA9}">
      <dsp:nvSpPr>
        <dsp:cNvPr id="0" name=""/>
        <dsp:cNvSpPr/>
      </dsp:nvSpPr>
      <dsp:spPr>
        <a:xfrm>
          <a:off x="2148187" y="2464229"/>
          <a:ext cx="2592199" cy="1835595"/>
        </a:xfrm>
        <a:prstGeom prst="roundRect">
          <a:avLst>
            <a:gd name="adj" fmla="val 10000"/>
          </a:avLst>
        </a:prstGeom>
        <a:solidFill>
          <a:srgbClr val="88387D"/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400" kern="1200" dirty="0" smtClean="0"/>
            <a:t>نقش عضلات</a:t>
          </a:r>
          <a:endParaRPr lang="en-US" sz="4400" kern="1200" dirty="0"/>
        </a:p>
      </dsp:txBody>
      <dsp:txXfrm>
        <a:off x="2201950" y="2517992"/>
        <a:ext cx="2484673" cy="1728069"/>
      </dsp:txXfrm>
    </dsp:sp>
    <dsp:sp modelId="{092A3691-6DAB-4A46-B92D-14C6D3769B8D}">
      <dsp:nvSpPr>
        <dsp:cNvPr id="0" name=""/>
        <dsp:cNvSpPr/>
      </dsp:nvSpPr>
      <dsp:spPr>
        <a:xfrm rot="14809308">
          <a:off x="331725" y="2167068"/>
          <a:ext cx="2606878" cy="33453"/>
        </a:xfrm>
        <a:custGeom>
          <a:avLst/>
          <a:gdLst/>
          <a:ahLst/>
          <a:cxnLst/>
          <a:rect l="0" t="0" r="0" b="0"/>
          <a:pathLst>
            <a:path>
              <a:moveTo>
                <a:pt x="0" y="16726"/>
              </a:moveTo>
              <a:lnTo>
                <a:pt x="2606878" y="16726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10800000">
        <a:off x="1569992" y="2118623"/>
        <a:ext cx="130343" cy="130343"/>
      </dsp:txXfrm>
    </dsp:sp>
    <dsp:sp modelId="{2455C117-874E-42A4-B183-85C4EB4C8D37}">
      <dsp:nvSpPr>
        <dsp:cNvPr id="0" name=""/>
        <dsp:cNvSpPr/>
      </dsp:nvSpPr>
      <dsp:spPr>
        <a:xfrm>
          <a:off x="42245" y="531035"/>
          <a:ext cx="1079895" cy="909055"/>
        </a:xfrm>
        <a:prstGeom prst="roundRect">
          <a:avLst>
            <a:gd name="adj" fmla="val 10000"/>
          </a:avLst>
        </a:prstGeom>
        <a:solidFill>
          <a:schemeClr val="tx1"/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500" kern="1200" dirty="0" smtClean="0"/>
            <a:t>اصلی</a:t>
          </a:r>
          <a:endParaRPr lang="en-US" sz="3500" kern="1200" dirty="0"/>
        </a:p>
      </dsp:txBody>
      <dsp:txXfrm>
        <a:off x="68870" y="557660"/>
        <a:ext cx="1026645" cy="855805"/>
      </dsp:txXfrm>
    </dsp:sp>
    <dsp:sp modelId="{C16A8194-6E99-47CA-B48B-6ADE6A4683EB}">
      <dsp:nvSpPr>
        <dsp:cNvPr id="0" name=""/>
        <dsp:cNvSpPr/>
      </dsp:nvSpPr>
      <dsp:spPr>
        <a:xfrm rot="13751222">
          <a:off x="846646" y="2769587"/>
          <a:ext cx="1574198" cy="33453"/>
        </a:xfrm>
        <a:custGeom>
          <a:avLst/>
          <a:gdLst/>
          <a:ahLst/>
          <a:cxnLst/>
          <a:rect l="0" t="0" r="0" b="0"/>
          <a:pathLst>
            <a:path>
              <a:moveTo>
                <a:pt x="0" y="16726"/>
              </a:moveTo>
              <a:lnTo>
                <a:pt x="1574198" y="16726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1594391" y="2746958"/>
        <a:ext cx="78709" cy="78709"/>
      </dsp:txXfrm>
    </dsp:sp>
    <dsp:sp modelId="{278A5A08-4659-4E1F-9AF6-060635531475}">
      <dsp:nvSpPr>
        <dsp:cNvPr id="0" name=""/>
        <dsp:cNvSpPr/>
      </dsp:nvSpPr>
      <dsp:spPr>
        <a:xfrm>
          <a:off x="42245" y="1595977"/>
          <a:ext cx="1077059" cy="1189245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500" kern="1200" dirty="0" smtClean="0">
              <a:solidFill>
                <a:schemeClr val="tx1"/>
              </a:solidFill>
            </a:rPr>
            <a:t>مخالف</a:t>
          </a:r>
          <a:endParaRPr lang="en-US" sz="3500" kern="1200" dirty="0">
            <a:solidFill>
              <a:schemeClr val="tx1"/>
            </a:solidFill>
          </a:endParaRPr>
        </a:p>
      </dsp:txBody>
      <dsp:txXfrm>
        <a:off x="73791" y="1627523"/>
        <a:ext cx="1013967" cy="1126153"/>
      </dsp:txXfrm>
    </dsp:sp>
    <dsp:sp modelId="{58520DAA-7150-4603-916C-377601FA166B}">
      <dsp:nvSpPr>
        <dsp:cNvPr id="0" name=""/>
        <dsp:cNvSpPr/>
      </dsp:nvSpPr>
      <dsp:spPr>
        <a:xfrm rot="9537960">
          <a:off x="1097066" y="3560437"/>
          <a:ext cx="1087347" cy="33453"/>
        </a:xfrm>
        <a:custGeom>
          <a:avLst/>
          <a:gdLst/>
          <a:ahLst/>
          <a:cxnLst/>
          <a:rect l="0" t="0" r="0" b="0"/>
          <a:pathLst>
            <a:path>
              <a:moveTo>
                <a:pt x="0" y="16726"/>
              </a:moveTo>
              <a:lnTo>
                <a:pt x="1087347" y="16726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1613556" y="3549980"/>
        <a:ext cx="54367" cy="54367"/>
      </dsp:txXfrm>
    </dsp:sp>
    <dsp:sp modelId="{D89A6CD7-B6B4-4D76-AA04-1732FFE7BBE3}">
      <dsp:nvSpPr>
        <dsp:cNvPr id="0" name=""/>
        <dsp:cNvSpPr/>
      </dsp:nvSpPr>
      <dsp:spPr>
        <a:xfrm>
          <a:off x="42245" y="3118601"/>
          <a:ext cx="1091047" cy="1307398"/>
        </a:xfrm>
        <a:prstGeom prst="roundRect">
          <a:avLst>
            <a:gd name="adj" fmla="val 10000"/>
          </a:avLst>
        </a:prstGeom>
        <a:solidFill>
          <a:srgbClr val="92D050"/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500" kern="1200" dirty="0" smtClean="0"/>
            <a:t>همکار</a:t>
          </a:r>
          <a:endParaRPr lang="en-US" sz="3500" kern="1200" dirty="0"/>
        </a:p>
      </dsp:txBody>
      <dsp:txXfrm>
        <a:off x="74201" y="3150557"/>
        <a:ext cx="1027135" cy="1243486"/>
      </dsp:txXfrm>
    </dsp:sp>
    <dsp:sp modelId="{A0825EBF-ACB2-4682-A307-1DED21623C3E}">
      <dsp:nvSpPr>
        <dsp:cNvPr id="0" name=""/>
        <dsp:cNvSpPr/>
      </dsp:nvSpPr>
      <dsp:spPr>
        <a:xfrm rot="6968396">
          <a:off x="613270" y="4321819"/>
          <a:ext cx="2130993" cy="33453"/>
        </a:xfrm>
        <a:custGeom>
          <a:avLst/>
          <a:gdLst/>
          <a:ahLst/>
          <a:cxnLst/>
          <a:rect l="0" t="0" r="0" b="0"/>
          <a:pathLst>
            <a:path>
              <a:moveTo>
                <a:pt x="0" y="16726"/>
              </a:moveTo>
              <a:lnTo>
                <a:pt x="2130993" y="16726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1625492" y="4285271"/>
        <a:ext cx="106549" cy="106549"/>
      </dsp:txXfrm>
    </dsp:sp>
    <dsp:sp modelId="{55623071-A263-407E-94EF-48D935BDBAF4}">
      <dsp:nvSpPr>
        <dsp:cNvPr id="0" name=""/>
        <dsp:cNvSpPr/>
      </dsp:nvSpPr>
      <dsp:spPr>
        <a:xfrm>
          <a:off x="42245" y="4618250"/>
          <a:ext cx="1167101" cy="1353629"/>
        </a:xfrm>
        <a:prstGeom prst="roundRect">
          <a:avLst>
            <a:gd name="adj" fmla="val 10000"/>
          </a:avLst>
        </a:prstGeom>
        <a:solidFill>
          <a:srgbClr val="00B0F0"/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500" kern="1200" dirty="0" smtClean="0"/>
            <a:t>تثبیت کننده</a:t>
          </a:r>
          <a:endParaRPr lang="en-US" sz="3500" kern="1200" dirty="0"/>
        </a:p>
      </dsp:txBody>
      <dsp:txXfrm>
        <a:off x="76428" y="4652433"/>
        <a:ext cx="1098735" cy="12852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CAC43-E67A-4274-8100-67EE0C7D8971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1AA86-9B81-40F3-B220-D64D5F1786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847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B818C3-CF56-402F-B872-A66277D14FB1}" type="slidenum">
              <a:rPr lang="ar-SA"/>
              <a:pPr/>
              <a:t>16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7DEC29-8541-472B-842E-1FE64540A306}" type="slidenum">
              <a:rPr lang="ar-SA"/>
              <a:pPr eaLnBrk="1" hangingPunct="1"/>
              <a:t>58</a:t>
            </a:fld>
            <a:endParaRPr 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11030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sz="180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sz="18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sz="180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F2BA873-8B20-4EC7-8939-10986BC128E7}" type="datetime1">
              <a:rPr lang="en-US" smtClean="0"/>
              <a:pPr/>
              <a:t>10/3/2017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FDDC00-E31E-406F-864E-CDEA7B5247D8}" type="datetime1">
              <a:rPr lang="en-US" smtClean="0"/>
              <a:pPr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2B16DD-AE9E-4893-A244-C5E9E99B4B52}" type="datetime1">
              <a:rPr lang="en-US" smtClean="0"/>
              <a:pPr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320800" y="533400"/>
            <a:ext cx="107696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B64BFF32-26B8-4508-9FC7-4D14597A8977}" type="datetime1">
              <a:rPr lang="en-US" altLang="en-US" smtClean="0"/>
              <a:pPr/>
              <a:t>10/3/2017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DCE2A006-BD23-4EE0-B7C7-E929B54ABBFE}" type="slidenum">
              <a:rPr lang="ar-SA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905000"/>
            <a:ext cx="109728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2D42CF6-3F8E-456E-A06E-86F35577D2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075AFC-A792-4518-B848-4387E4073C74}" type="datetime1">
              <a:rPr lang="en-US" smtClean="0"/>
              <a:pPr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65C62B1-25AD-42A3-9B63-7AB8FA7F036B}" type="datetime1">
              <a:rPr lang="en-US" smtClean="0"/>
              <a:pPr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sz="1800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795F26D-577F-434B-AAF5-71EE36696840}" type="datetime1">
              <a:rPr lang="en-US" smtClean="0"/>
              <a:pPr/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F8F528-AD2C-4CF0-939A-AF2BDC3DA311}" type="datetime1">
              <a:rPr lang="en-US" smtClean="0"/>
              <a:pPr/>
              <a:t>10/3/2017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2C7B5A-A4D9-465B-B71F-76F4551C00FE}" type="datetime1">
              <a:rPr lang="en-US" smtClean="0"/>
              <a:pPr/>
              <a:t>10/3/2017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364DEF-6CFC-47F0-811E-3CF0D620E4D5}" type="datetime1">
              <a:rPr lang="en-US" smtClean="0"/>
              <a:pPr/>
              <a:t>10/3/2017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2B5BC852-287D-4317-9F6B-D75593614D63}" type="datetime1">
              <a:rPr lang="en-US" smtClean="0"/>
              <a:pPr/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04670AF-A58B-40A6-9112-B38A1EDD2D59}" type="datetime1">
              <a:rPr lang="en-US" smtClean="0"/>
              <a:pPr/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sz="180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sz="180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sz="1800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sz="180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sz="180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6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sz="18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F8C8DAF-05F5-40E5-AAD1-DDAB3D37B421}" type="datetime1">
              <a:rPr lang="en-US" smtClean="0"/>
              <a:pPr/>
              <a:t>10/3/2017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6" r:id="rId14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5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jpeg"/><Relationship Id="rId7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0.png"/><Relationship Id="rId4" Type="http://schemas.openxmlformats.org/officeDocument/2006/relationships/image" Target="../media/image79.jpeg"/><Relationship Id="rId9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r="-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966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AutoShape 2" descr="نتیجه تصویری برای ‪Pcr ATP‬‏"/>
          <p:cNvSpPr>
            <a:spLocks noChangeAspect="1" noChangeArrowheads="1"/>
          </p:cNvSpPr>
          <p:nvPr/>
        </p:nvSpPr>
        <p:spPr bwMode="auto">
          <a:xfrm>
            <a:off x="1679576" y="-1135063"/>
            <a:ext cx="3590925" cy="23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159" y="100431"/>
            <a:ext cx="10614024" cy="64194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32931" y="6081221"/>
            <a:ext cx="101441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Nazanin" panose="00000400000000000000" pitchFamily="2" charset="-78"/>
              </a:rPr>
              <a:t>نهایتا </a:t>
            </a:r>
            <a:r>
              <a:rPr lang="fa-I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Nazanin" panose="00000400000000000000" pitchFamily="2" charset="-78"/>
              </a:rPr>
              <a:t>در مدت 10 ثانیه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Nazanin" panose="00000400000000000000" pitchFamily="2" charset="-78"/>
              </a:rPr>
              <a:t>ATP</a:t>
            </a:r>
            <a:r>
              <a:rPr lang="fa-I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Nazanin" panose="00000400000000000000" pitchFamily="2" charset="-78"/>
              </a:rPr>
              <a:t> مورد نیاز عضلات را در فعالیت های </a:t>
            </a:r>
            <a:r>
              <a:rPr lang="fa-IR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Nazanin" panose="00000400000000000000" pitchFamily="2" charset="-78"/>
              </a:rPr>
              <a:t>شدید </a:t>
            </a:r>
            <a:r>
              <a:rPr lang="fa-I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Nazanin" panose="00000400000000000000" pitchFamily="2" charset="-78"/>
              </a:rPr>
              <a:t>بازسازی می کند.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4654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190" y="0"/>
            <a:ext cx="10324819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57399" y="6005732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Nazanin" panose="00000400000000000000" pitchFamily="2" charset="-78"/>
              </a:rPr>
              <a:t>تداوم </a:t>
            </a:r>
            <a:r>
              <a:rPr lang="fa-IR" sz="3600" b="1" dirty="0">
                <a:solidFill>
                  <a:srgbClr val="7030A0"/>
                </a:solidFill>
              </a:rPr>
              <a:t>سیستم اسید لاکتیک </a:t>
            </a:r>
            <a:r>
              <a:rPr lang="fa-IR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Nazanin" panose="00000400000000000000" pitchFamily="2" charset="-78"/>
              </a:rPr>
              <a:t>60 ثانیه به طول می انجامد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8208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004529"/>
            <a:ext cx="6858000" cy="581585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0"/>
            <a:ext cx="10972800" cy="805655"/>
          </a:xfrm>
        </p:spPr>
        <p:txBody>
          <a:bodyPr/>
          <a:lstStyle/>
          <a:p>
            <a:pPr algn="ctr"/>
            <a:r>
              <a:rPr lang="fa-IR" dirty="0" smtClean="0"/>
              <a:t>سرنوشت لاکتات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896315" y="2438400"/>
            <a:ext cx="499534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3600" dirty="0" smtClean="0"/>
              <a:t>دستگاه تنفس</a:t>
            </a:r>
          </a:p>
          <a:p>
            <a:pPr algn="r" rtl="1"/>
            <a:endParaRPr lang="fa-IR" sz="3600" dirty="0" smtClean="0"/>
          </a:p>
          <a:p>
            <a:pPr algn="r" rtl="1"/>
            <a:r>
              <a:rPr lang="fa-IR" sz="3600" dirty="0" smtClean="0"/>
              <a:t>ادرار</a:t>
            </a:r>
          </a:p>
          <a:p>
            <a:pPr algn="r" rtl="1"/>
            <a:endParaRPr lang="fa-IR" sz="3600" dirty="0"/>
          </a:p>
          <a:p>
            <a:pPr algn="r" rtl="1"/>
            <a:r>
              <a:rPr lang="fa-IR" sz="3600" dirty="0" smtClean="0"/>
              <a:t>به عنوان سوخت در تارهای </a:t>
            </a:r>
            <a:r>
              <a:rPr lang="en-US" sz="3600" dirty="0" smtClean="0"/>
              <a:t>ST</a:t>
            </a:r>
            <a:endParaRPr lang="fa-IR" sz="3600" dirty="0" smtClean="0"/>
          </a:p>
          <a:p>
            <a:pPr algn="r" rtl="1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6037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81100" y="822959"/>
            <a:ext cx="9753600" cy="603504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152400"/>
            <a:ext cx="11658600" cy="776684"/>
          </a:xfrm>
        </p:spPr>
        <p:txBody>
          <a:bodyPr>
            <a:noAutofit/>
          </a:bodyPr>
          <a:lstStyle/>
          <a:p>
            <a:pPr algn="r" rtl="1"/>
            <a:r>
              <a:rPr lang="fa-IR" sz="4400" dirty="0">
                <a:solidFill>
                  <a:srgbClr val="FF0000"/>
                </a:solidFill>
              </a:rPr>
              <a:t>نمودار افزایش اسید لاکتیک در ورزشکار و غیر ورزشکار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80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050" y="1391257"/>
            <a:ext cx="7599947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1000" y="64153"/>
            <a:ext cx="38924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6600" dirty="0">
                <a:solidFill>
                  <a:schemeClr val="bg1"/>
                </a:solidFill>
              </a:rPr>
              <a:t>سیستم هوازی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0601" y="5410200"/>
            <a:ext cx="104029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Nazanin" panose="00000400000000000000" pitchFamily="2" charset="-78"/>
              </a:rPr>
              <a:t> یک مولکول گلوگز در شرایط هوازی 38 مولکول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Nazanin" panose="00000400000000000000" pitchFamily="2" charset="-78"/>
              </a:rPr>
              <a:t>ATP</a:t>
            </a:r>
            <a:r>
              <a:rPr lang="fa-IR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Nazanin" panose="00000400000000000000" pitchFamily="2" charset="-78"/>
              </a:rPr>
              <a:t> را بازسازی می کند</a:t>
            </a:r>
          </a:p>
          <a:p>
            <a:pPr algn="ctr" rtl="1"/>
            <a:endParaRPr lang="fa-IR" sz="10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7482"/>
            <a:ext cx="4597050" cy="330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8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>
          <a:xfrm>
            <a:off x="2649682" y="228600"/>
            <a:ext cx="8001000" cy="1219200"/>
          </a:xfrm>
        </p:spPr>
        <p:txBody>
          <a:bodyPr>
            <a:normAutofit/>
          </a:bodyPr>
          <a:lstStyle/>
          <a:p>
            <a:pPr algn="ctr"/>
            <a:r>
              <a:rPr lang="fa-IR" sz="4000" dirty="0">
                <a:solidFill>
                  <a:schemeClr val="accent2"/>
                </a:solidFill>
                <a:cs typeface="B Titr" pitchFamily="2" charset="-78"/>
              </a:rPr>
              <a:t>زمان بندی و سهم دستگاههای تامین انرژی</a:t>
            </a:r>
            <a:endParaRPr lang="en-US" sz="4000" dirty="0">
              <a:solidFill>
                <a:schemeClr val="accent2"/>
              </a:solidFill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487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47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20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741284600"/>
              </p:ext>
            </p:extLst>
          </p:nvPr>
        </p:nvGraphicFramePr>
        <p:xfrm>
          <a:off x="228600" y="2941853"/>
          <a:ext cx="11811000" cy="3992347"/>
        </p:xfrm>
        <a:graphic>
          <a:graphicData uri="http://schemas.openxmlformats.org/drawingml/2006/table">
            <a:tbl>
              <a:tblPr rtl="1"/>
              <a:tblGrid>
                <a:gridCol w="3485214"/>
                <a:gridCol w="4320914"/>
                <a:gridCol w="4004872"/>
              </a:tblGrid>
              <a:tr h="1151044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Zar" pitchFamily="2" charset="-78"/>
                        </a:rPr>
                        <a:t>سیستمهای اصلی انرژی</a:t>
                      </a: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Zar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Zar" pitchFamily="2" charset="-78"/>
                        </a:rPr>
                        <a:t>مدت زمان اجرای فعالیت بدنی</a:t>
                      </a:r>
                      <a:endParaRPr kumimoji="0" 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Zar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Zar" pitchFamily="2" charset="-78"/>
                        </a:rPr>
                        <a:t>نوع فعالیت بدنی</a:t>
                      </a: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Zar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9711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Zar" pitchFamily="2" charset="-78"/>
                        </a:rPr>
                        <a:t>CP , ATP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Zar" pitchFamily="2" charset="-78"/>
                        </a:rPr>
                        <a:t>کمتر از 20 ثانیه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Zar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Zar" pitchFamily="2" charset="-78"/>
                        </a:rPr>
                        <a:t>دویدنهای فوتبال </a:t>
                      </a: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Zar" pitchFamily="2" charset="-78"/>
                        </a:rPr>
                        <a:t>–– </a:t>
                      </a: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Zar" pitchFamily="2" charset="-78"/>
                        </a:rPr>
                        <a:t>دوی 100 </a:t>
                      </a: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Zar" pitchFamily="2" charset="-78"/>
                        </a:rPr>
                        <a:t>متر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Zar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933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Zar" pitchFamily="2" charset="-78"/>
                        </a:rPr>
                        <a:t>PC , ATP </a:t>
                      </a: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Zar" pitchFamily="2" charset="-78"/>
                        </a:rPr>
                        <a:t> و </a:t>
                      </a: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Zar" pitchFamily="2" charset="-78"/>
                        </a:rPr>
                        <a:t>اسید لاکتیک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Zar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Zar" pitchFamily="2" charset="-78"/>
                        </a:rPr>
                        <a:t>کمتر از 30 تا 90 ثانیه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Zar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Zar" pitchFamily="2" charset="-78"/>
                        </a:rPr>
                        <a:t>200 و 400 متر، </a:t>
                      </a: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Zar" pitchFamily="2" charset="-78"/>
                        </a:rPr>
                        <a:t>شنای </a:t>
                      </a: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Zar" pitchFamily="2" charset="-78"/>
                        </a:rPr>
                        <a:t>100 متر سرعت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Zar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87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Zar" pitchFamily="2" charset="-78"/>
                        </a:rPr>
                        <a:t>گلیکوژن و هوازی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Zar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Zar" pitchFamily="2" charset="-78"/>
                        </a:rPr>
                        <a:t>از 90 ثانیه تا چند دقیقه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Zar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Zar" pitchFamily="2" charset="-78"/>
                        </a:rPr>
                        <a:t>800 متر</a:t>
                      </a: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Zar" pitchFamily="2" charset="-78"/>
                        </a:rPr>
                        <a:t>،، </a:t>
                      </a: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Zar" pitchFamily="2" charset="-78"/>
                        </a:rPr>
                        <a:t>بوکس، کشتی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Zar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842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Zar" pitchFamily="2" charset="-78"/>
                        </a:rPr>
                        <a:t>هوازی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Zar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Zar" pitchFamily="2" charset="-78"/>
                        </a:rPr>
                        <a:t>بیش از چند دقیقه (5 دقیقه)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Zar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Zar" pitchFamily="2" charset="-78"/>
                        </a:rPr>
                        <a:t>فوتبال، دو </a:t>
                      </a: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Zar" pitchFamily="2" charset="-78"/>
                        </a:rPr>
                        <a:t>صحرانوردی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Zar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1905000" y="0"/>
            <a:ext cx="8001000" cy="12192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fa-IR" sz="4800" dirty="0">
                <a:solidFill>
                  <a:srgbClr val="7030A0"/>
                </a:solidFill>
                <a:latin typeface="Lucida Sans Unicode"/>
                <a:cs typeface="B Titr" pitchFamily="2" charset="-78"/>
              </a:rPr>
              <a:t>زمان بندی و سهم دستگاههای تامین انرژی</a:t>
            </a:r>
            <a:endParaRPr lang="en-US" sz="4800" dirty="0">
              <a:solidFill>
                <a:srgbClr val="7030A0"/>
              </a:solidFill>
              <a:latin typeface="Lucida Sans Unicode"/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1" b="8128"/>
          <a:stretch>
            <a:fillRect/>
          </a:stretch>
        </p:blipFill>
        <p:spPr bwMode="auto">
          <a:xfrm>
            <a:off x="1752600" y="1244175"/>
            <a:ext cx="8610600" cy="554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524000" y="152401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rtl="0"/>
            <a:r>
              <a:rPr lang="fa-I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B Jadid" pitchFamily="2" charset="-78"/>
              </a:rPr>
              <a:t>کسر اکسیژن و وام اکسیژن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B Jadid" pitchFamily="2" charset="-78"/>
            </a:endParaRPr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1752600" y="1016000"/>
            <a:ext cx="8610600" cy="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52600" y="1244175"/>
            <a:ext cx="8610600" cy="5543494"/>
          </a:xfrm>
          <a:prstGeom prst="rect">
            <a:avLst/>
          </a:prstGeom>
          <a:noFill/>
          <a:ln w="6667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1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875210" y="76200"/>
            <a:ext cx="8358246" cy="14478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itchFamily="2" charset="-78"/>
              </a:rPr>
              <a:t>اجزاء  بدن  انسان</a:t>
            </a:r>
            <a:endParaRPr lang="fa-I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76400"/>
            <a:ext cx="10445973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75899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89789"/>
            <a:ext cx="1181100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dirty="0">
                <a:solidFill>
                  <a:schemeClr val="accent2"/>
                </a:solidFill>
              </a:rPr>
              <a:t>بافت پوششی :</a:t>
            </a:r>
          </a:p>
          <a:p>
            <a:pPr algn="r" rtl="1"/>
            <a:r>
              <a:rPr lang="fa-IR" sz="2800" dirty="0"/>
              <a:t>بافت پوششی بیرونی‌ترین و درونی‌ترین سطح هر اندام </a:t>
            </a:r>
            <a:r>
              <a:rPr lang="fa-IR" sz="2800" dirty="0" smtClean="0"/>
              <a:t>را  </a:t>
            </a:r>
            <a:r>
              <a:rPr lang="fa-IR" sz="2800" dirty="0"/>
              <a:t>می‌پوشاند.</a:t>
            </a:r>
          </a:p>
          <a:p>
            <a:pPr algn="r" rtl="1"/>
            <a:endParaRPr lang="fa-IR" sz="2800" dirty="0" smtClean="0"/>
          </a:p>
          <a:p>
            <a:pPr algn="r" rtl="1"/>
            <a:endParaRPr lang="fa-IR" sz="2800" dirty="0"/>
          </a:p>
          <a:p>
            <a:pPr algn="r" rtl="1"/>
            <a:r>
              <a:rPr lang="fa-IR" sz="2800" dirty="0"/>
              <a:t> </a:t>
            </a:r>
            <a:r>
              <a:rPr lang="fa-IR" sz="2800" dirty="0">
                <a:solidFill>
                  <a:schemeClr val="accent2"/>
                </a:solidFill>
              </a:rPr>
              <a:t>بافت عضلانی:</a:t>
            </a:r>
          </a:p>
          <a:p>
            <a:pPr algn="r"/>
            <a:r>
              <a:rPr lang="fa-IR" sz="2800" dirty="0"/>
              <a:t>سه نوع بافت عضلانی صاف ، مخطط و عضله قلب </a:t>
            </a:r>
            <a:r>
              <a:rPr lang="fa-IR" sz="2800" dirty="0" smtClean="0"/>
              <a:t>وجود </a:t>
            </a:r>
            <a:r>
              <a:rPr lang="fa-IR" sz="2800" dirty="0"/>
              <a:t>دارد</a:t>
            </a:r>
          </a:p>
          <a:p>
            <a:pPr algn="r"/>
            <a:endParaRPr lang="fa-IR" sz="2800" dirty="0" smtClean="0">
              <a:solidFill>
                <a:schemeClr val="accent2"/>
              </a:solidFill>
            </a:endParaRPr>
          </a:p>
          <a:p>
            <a:pPr algn="r"/>
            <a:endParaRPr lang="fa-IR" sz="2800" dirty="0">
              <a:solidFill>
                <a:schemeClr val="accent2"/>
              </a:solidFill>
            </a:endParaRPr>
          </a:p>
          <a:p>
            <a:pPr algn="r"/>
            <a:r>
              <a:rPr lang="fa-IR" sz="2800" dirty="0">
                <a:solidFill>
                  <a:schemeClr val="accent2"/>
                </a:solidFill>
              </a:rPr>
              <a:t> بافت پیوندی:</a:t>
            </a:r>
          </a:p>
          <a:p>
            <a:pPr algn="r"/>
            <a:r>
              <a:rPr lang="fa-IR" sz="2800" dirty="0"/>
              <a:t>خون ، غضروف و استخوان هر سه خود نوعی بافت </a:t>
            </a:r>
            <a:r>
              <a:rPr lang="fa-IR" sz="2800" dirty="0" smtClean="0"/>
              <a:t>پیوندی </a:t>
            </a:r>
            <a:r>
              <a:rPr lang="fa-IR" sz="2800" dirty="0"/>
              <a:t>هستند</a:t>
            </a:r>
          </a:p>
          <a:p>
            <a:pPr algn="r"/>
            <a:endParaRPr lang="fa-IR" sz="2800" dirty="0" smtClean="0"/>
          </a:p>
          <a:p>
            <a:pPr algn="r"/>
            <a:endParaRPr lang="fa-IR" sz="2800" dirty="0"/>
          </a:p>
          <a:p>
            <a:pPr algn="r"/>
            <a:r>
              <a:rPr lang="fa-IR" sz="2800" dirty="0"/>
              <a:t> </a:t>
            </a:r>
            <a:r>
              <a:rPr lang="fa-IR" sz="2800" dirty="0">
                <a:solidFill>
                  <a:schemeClr val="accent2"/>
                </a:solidFill>
              </a:rPr>
              <a:t>بافت عصبی:</a:t>
            </a:r>
          </a:p>
          <a:p>
            <a:pPr algn="r"/>
            <a:r>
              <a:rPr lang="fa-IR" sz="2800" dirty="0"/>
              <a:t> منشا بافت عصبی اکتودرم است و سلولهایی به </a:t>
            </a:r>
            <a:r>
              <a:rPr lang="fa-IR" sz="2800" dirty="0" smtClean="0"/>
              <a:t>نام </a:t>
            </a:r>
            <a:r>
              <a:rPr lang="fa-IR" sz="2800" dirty="0"/>
              <a:t>نوروبلاست آن را می‌سازند.</a:t>
            </a:r>
          </a:p>
          <a:p>
            <a:pPr algn="r"/>
            <a:endParaRPr lang="en-US" dirty="0"/>
          </a:p>
        </p:txBody>
      </p:sp>
      <p:pic>
        <p:nvPicPr>
          <p:cNvPr id="32770" name="Picture 2" descr="تصوی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-301761"/>
            <a:ext cx="1981200" cy="174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تصوی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60101"/>
            <a:ext cx="2209801" cy="188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تصویر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13" y="3248619"/>
            <a:ext cx="21907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 descr="تصویر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4" y="5088323"/>
            <a:ext cx="2524125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48200" y="5105400"/>
            <a:ext cx="279115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4800" b="1" dirty="0">
                <a:solidFill>
                  <a:srgbClr val="7030A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سیدمسلم اسدپور</a:t>
            </a:r>
          </a:p>
          <a:p>
            <a:pPr algn="ctr" rtl="1"/>
            <a:r>
              <a:rPr lang="fa-IR" b="1" dirty="0">
                <a:solidFill>
                  <a:srgbClr val="7030A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 </a:t>
            </a:r>
          </a:p>
          <a:p>
            <a:pPr algn="ctr" rtl="1"/>
            <a:r>
              <a:rPr lang="fa-IR" sz="3200" b="1" dirty="0">
                <a:solidFill>
                  <a:srgbClr val="7030A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دکترای فیزیولوژی ورزشی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00" y="4948"/>
            <a:ext cx="3124200" cy="3124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51258" cy="297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9400" y="2286000"/>
            <a:ext cx="688487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600" b="1" dirty="0">
                <a:latin typeface="IranNastaliq" panose="02000503000000020003" pitchFamily="2" charset="0"/>
                <a:cs typeface="IranNastaliq" panose="02000503000000020003" pitchFamily="2" charset="0"/>
              </a:rPr>
              <a:t>فدراسیون بدنسازی و پرورش اندام جمهوری اسلامی ایران</a:t>
            </a:r>
          </a:p>
          <a:p>
            <a:pPr algn="ctr" rtl="1"/>
            <a:endParaRPr lang="en-US" sz="3200" b="1" dirty="0">
              <a:latin typeface="IranNastaliq" panose="02000503000000020003" pitchFamily="2" charset="0"/>
              <a:cs typeface="IranNastaliq" panose="02000503000000020003" pitchFamily="2" charset="0"/>
            </a:endParaRPr>
          </a:p>
          <a:p>
            <a:pPr algn="ctr" rtl="1"/>
            <a:r>
              <a:rPr lang="en-US" sz="3200" b="1" dirty="0">
                <a:latin typeface="IranNastaliq" panose="02000503000000020003" pitchFamily="2" charset="0"/>
                <a:cs typeface="IranNastaliq" panose="02000503000000020003" pitchFamily="2" charset="0"/>
              </a:rPr>
              <a:t>       </a:t>
            </a:r>
            <a:r>
              <a:rPr lang="fa-IR" sz="3200" b="1" dirty="0">
                <a:latin typeface="IranNastaliq" panose="02000503000000020003" pitchFamily="2" charset="0"/>
                <a:cs typeface="IranNastaliq" panose="02000503000000020003" pitchFamily="2" charset="0"/>
              </a:rPr>
              <a:t>کمیته آموزش فدراسیون بدنسازی و پرورش اندام</a:t>
            </a:r>
            <a:endParaRPr lang="en-US" sz="3200" b="1" dirty="0">
              <a:latin typeface="IranNastaliq" panose="02000503000000020003" pitchFamily="2" charset="0"/>
              <a:cs typeface="IranNastaliq" panose="02000503000000020003" pitchFamily="2" charset="0"/>
            </a:endParaRPr>
          </a:p>
          <a:p>
            <a:pPr algn="ctr" rtl="1"/>
            <a:endParaRPr lang="en-US" sz="3200" b="1" dirty="0">
              <a:latin typeface="IranNastaliq" panose="02000503000000020003" pitchFamily="2" charset="0"/>
              <a:cs typeface="IranNastaliq" panose="02000503000000020003" pitchFamily="2" charset="0"/>
            </a:endParaRPr>
          </a:p>
          <a:p>
            <a:pPr algn="ctr"/>
            <a:r>
              <a:rPr lang="fa-IR" sz="3200" b="1" dirty="0">
                <a:latin typeface="IranNastaliq" panose="02000503000000020003" pitchFamily="2" charset="0"/>
                <a:cs typeface="IranNastaliq" panose="02000503000000020003" pitchFamily="2" charset="0"/>
              </a:rPr>
              <a:t>فیزیولوژی تمرینات  مقاومتی</a:t>
            </a:r>
          </a:p>
        </p:txBody>
      </p:sp>
    </p:spTree>
    <p:extLst>
      <p:ext uri="{BB962C8B-B14F-4D97-AF65-F5344CB8AC3E}">
        <p14:creationId xmlns:p14="http://schemas.microsoft.com/office/powerpoint/2010/main" val="60332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1" y="112207"/>
            <a:ext cx="6527671" cy="792162"/>
          </a:xfrm>
        </p:spPr>
        <p:txBody>
          <a:bodyPr/>
          <a:lstStyle/>
          <a:p>
            <a:pPr algn="ctr" rtl="1"/>
            <a:r>
              <a:rPr lang="fa-IR" dirty="0">
                <a:cs typeface="B Titr" pitchFamily="2" charset="-78"/>
              </a:rPr>
              <a:t>اعمال اصلي </a:t>
            </a:r>
            <a:r>
              <a:rPr lang="fa-IR" dirty="0" smtClean="0">
                <a:cs typeface="B Titr" pitchFamily="2" charset="-78"/>
              </a:rPr>
              <a:t>و انواع عضلات</a:t>
            </a:r>
            <a:endParaRPr lang="en-US" dirty="0">
              <a:cs typeface="B Titr" pitchFamily="2" charset="-78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820917" y="882024"/>
            <a:ext cx="5977633" cy="5638800"/>
          </a:xfrm>
        </p:spPr>
        <p:txBody>
          <a:bodyPr>
            <a:normAutofit/>
          </a:bodyPr>
          <a:lstStyle/>
          <a:p>
            <a:pPr algn="r" rtl="1">
              <a:lnSpc>
                <a:spcPct val="80000"/>
              </a:lnSpc>
            </a:pPr>
            <a:r>
              <a:rPr lang="fa-IR" sz="2800" b="1" dirty="0">
                <a:solidFill>
                  <a:srgbClr val="0000FF"/>
                </a:solidFill>
                <a:cs typeface="B Zar" pitchFamily="2" charset="-78"/>
              </a:rPr>
              <a:t>ايجاد حرکت</a:t>
            </a:r>
          </a:p>
          <a:p>
            <a:pPr algn="r" rtl="1">
              <a:lnSpc>
                <a:spcPct val="80000"/>
              </a:lnSpc>
              <a:buFontTx/>
              <a:buChar char="-"/>
            </a:pPr>
            <a:endParaRPr lang="fa-IR" sz="2800" dirty="0">
              <a:cs typeface="B Zar" pitchFamily="2" charset="-78"/>
            </a:endParaRPr>
          </a:p>
          <a:p>
            <a:pPr algn="r" rtl="1">
              <a:lnSpc>
                <a:spcPct val="80000"/>
              </a:lnSpc>
            </a:pPr>
            <a:r>
              <a:rPr lang="fa-IR" sz="3200" b="1" dirty="0">
                <a:solidFill>
                  <a:srgbClr val="0000FF"/>
                </a:solidFill>
                <a:cs typeface="B Zar" pitchFamily="2" charset="-78"/>
              </a:rPr>
              <a:t>حفظ قامت</a:t>
            </a:r>
          </a:p>
          <a:p>
            <a:pPr algn="r" rtl="1">
              <a:lnSpc>
                <a:spcPct val="80000"/>
              </a:lnSpc>
            </a:pPr>
            <a:endParaRPr lang="fa-IR" sz="3200" b="1" dirty="0">
              <a:solidFill>
                <a:srgbClr val="0000FF"/>
              </a:solidFill>
              <a:cs typeface="B Zar" pitchFamily="2" charset="-78"/>
            </a:endParaRPr>
          </a:p>
          <a:p>
            <a:pPr algn="r" rtl="1">
              <a:lnSpc>
                <a:spcPct val="80000"/>
              </a:lnSpc>
            </a:pPr>
            <a:r>
              <a:rPr lang="fa-IR" sz="3200" b="1" dirty="0">
                <a:solidFill>
                  <a:srgbClr val="0000FF"/>
                </a:solidFill>
                <a:cs typeface="B Zar" pitchFamily="2" charset="-78"/>
              </a:rPr>
              <a:t>تنفس</a:t>
            </a:r>
          </a:p>
          <a:p>
            <a:pPr algn="r" rtl="1">
              <a:lnSpc>
                <a:spcPct val="80000"/>
              </a:lnSpc>
            </a:pPr>
            <a:endParaRPr lang="fa-IR" sz="3200" dirty="0">
              <a:cs typeface="B Zar" pitchFamily="2" charset="-78"/>
            </a:endParaRPr>
          </a:p>
          <a:p>
            <a:pPr algn="r" rtl="1">
              <a:lnSpc>
                <a:spcPct val="80000"/>
              </a:lnSpc>
            </a:pPr>
            <a:r>
              <a:rPr lang="fa-IR" sz="3200" b="1" dirty="0">
                <a:solidFill>
                  <a:srgbClr val="0000FF"/>
                </a:solidFill>
                <a:cs typeface="B Zar" pitchFamily="2" charset="-78"/>
              </a:rPr>
              <a:t>توليد گرما</a:t>
            </a:r>
          </a:p>
          <a:p>
            <a:pPr algn="r" rtl="1">
              <a:lnSpc>
                <a:spcPct val="80000"/>
              </a:lnSpc>
            </a:pPr>
            <a:endParaRPr lang="fa-IR" sz="3200" dirty="0">
              <a:cs typeface="B Zar" pitchFamily="2" charset="-78"/>
            </a:endParaRPr>
          </a:p>
          <a:p>
            <a:pPr algn="r" rtl="1">
              <a:lnSpc>
                <a:spcPct val="80000"/>
              </a:lnSpc>
              <a:buFontTx/>
              <a:buChar char="-"/>
            </a:pPr>
            <a:endParaRPr lang="fa-IR" sz="2800" dirty="0">
              <a:cs typeface="B Zar" pitchFamily="2" charset="-78"/>
            </a:endParaRPr>
          </a:p>
        </p:txBody>
      </p:sp>
      <p:pic>
        <p:nvPicPr>
          <p:cNvPr id="6" name="Picture 4" descr="10008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 t="5000" b="12500"/>
          <a:stretch>
            <a:fillRect/>
          </a:stretch>
        </p:blipFill>
        <p:spPr>
          <a:xfrm>
            <a:off x="-64398" y="2362200"/>
            <a:ext cx="6826956" cy="4495800"/>
          </a:xfrm>
          <a:noFill/>
          <a:ln/>
        </p:spPr>
      </p:pic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6335516" y="2785852"/>
            <a:ext cx="865188" cy="2159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14"/>
          <p:cNvSpPr>
            <a:spLocks noChangeArrowheads="1"/>
          </p:cNvSpPr>
          <p:nvPr/>
        </p:nvSpPr>
        <p:spPr bwMode="auto">
          <a:xfrm>
            <a:off x="6303513" y="4392487"/>
            <a:ext cx="865188" cy="2159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AutoShape 14"/>
          <p:cNvSpPr>
            <a:spLocks noChangeArrowheads="1"/>
          </p:cNvSpPr>
          <p:nvPr/>
        </p:nvSpPr>
        <p:spPr bwMode="auto">
          <a:xfrm>
            <a:off x="6450231" y="6172851"/>
            <a:ext cx="865188" cy="2159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235264" y="2668139"/>
            <a:ext cx="1574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3200" b="1" dirty="0"/>
              <a:t>غیر ارادی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418257" y="6049969"/>
            <a:ext cx="1649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3200" b="1" dirty="0"/>
              <a:t>غیر ارادی</a:t>
            </a:r>
            <a:endParaRPr lang="en-US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235264" y="4172032"/>
            <a:ext cx="10326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400" dirty="0"/>
              <a:t> </a:t>
            </a:r>
            <a:r>
              <a:rPr lang="fa-IR" sz="3200" b="1" dirty="0"/>
              <a:t>ارادی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7708237" y="182890"/>
            <a:ext cx="2743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1" eaLnBrk="1" hangingPunct="1">
              <a:spcBef>
                <a:spcPct val="50000"/>
              </a:spcBef>
            </a:pPr>
            <a:r>
              <a:rPr lang="fa-IR" sz="54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B Titr" pitchFamily="2" charset="-78"/>
              </a:rPr>
              <a:t>عضله</a:t>
            </a:r>
            <a:endParaRPr lang="en-US" sz="5400" b="1" i="1" dirty="0">
              <a:solidFill>
                <a:srgbClr val="0000CC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B Titr" pitchFamily="2" charset="-78"/>
            </a:endParaRP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9209088" y="2236099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1" eaLnBrk="1" hangingPunct="1">
              <a:spcBef>
                <a:spcPct val="50000"/>
              </a:spcBef>
            </a:pPr>
            <a:r>
              <a:rPr lang="fa-IR" sz="2800" b="1" dirty="0">
                <a:effectLst>
                  <a:outerShdw blurRad="38100" dist="38100" dir="2700000" algn="tl">
                    <a:srgbClr val="666699"/>
                  </a:outerShdw>
                </a:effectLst>
                <a:latin typeface="Times New Roman" pitchFamily="18" charset="0"/>
                <a:cs typeface="B Nazanin" pitchFamily="2" charset="-78"/>
              </a:rPr>
              <a:t>75% آب</a:t>
            </a:r>
            <a:endParaRPr lang="en-US" sz="2800" b="1" dirty="0">
              <a:effectLst>
                <a:outerShdw blurRad="38100" dist="38100" dir="2700000" algn="tl">
                  <a:srgbClr val="666699"/>
                </a:outerShdw>
              </a:effectLst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9133139" y="2920409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1" eaLnBrk="1" hangingPunct="1">
              <a:spcBef>
                <a:spcPct val="50000"/>
              </a:spcBef>
            </a:pPr>
            <a:r>
              <a:rPr lang="fa-IR" sz="2800" b="1" dirty="0">
                <a:effectLst>
                  <a:outerShdw blurRad="38100" dist="38100" dir="2700000" algn="tl">
                    <a:srgbClr val="666699"/>
                  </a:outerShdw>
                </a:effectLst>
                <a:latin typeface="Times New Roman" pitchFamily="18" charset="0"/>
                <a:cs typeface="B Nazanin" pitchFamily="2" charset="-78"/>
              </a:rPr>
              <a:t>20% پروتئین</a:t>
            </a:r>
            <a:endParaRPr lang="en-US" sz="2800" b="1" dirty="0">
              <a:effectLst>
                <a:outerShdw blurRad="38100" dist="38100" dir="2700000" algn="tl">
                  <a:srgbClr val="666699"/>
                </a:outerShdw>
              </a:effectLst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6400800" y="3761891"/>
            <a:ext cx="6127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1" eaLnBrk="1" hangingPunct="1">
              <a:spcBef>
                <a:spcPct val="50000"/>
              </a:spcBef>
            </a:pPr>
            <a:r>
              <a:rPr lang="fa-IR" sz="2800" b="1" dirty="0">
                <a:effectLst>
                  <a:outerShdw blurRad="38100" dist="38100" dir="2700000" algn="tl">
                    <a:srgbClr val="666699"/>
                  </a:outerShdw>
                </a:effectLst>
                <a:latin typeface="Times New Roman" pitchFamily="18" charset="0"/>
                <a:cs typeface="B Nazanin" pitchFamily="2" charset="-78"/>
              </a:rPr>
              <a:t>5% کربوهیدرات، چربی ، </a:t>
            </a:r>
            <a:r>
              <a:rPr lang="fa-IR" sz="2800" b="1" dirty="0" smtClean="0">
                <a:effectLst>
                  <a:outerShdw blurRad="38100" dist="38100" dir="2700000" algn="tl">
                    <a:srgbClr val="666699"/>
                  </a:outerShdw>
                </a:effectLst>
                <a:latin typeface="Times New Roman" pitchFamily="18" charset="0"/>
                <a:cs typeface="B Nazanin" pitchFamily="2" charset="-78"/>
              </a:rPr>
              <a:t>املاح و غیره</a:t>
            </a:r>
            <a:endParaRPr lang="en-US" sz="2800" b="1" dirty="0">
              <a:effectLst>
                <a:outerShdw blurRad="38100" dist="38100" dir="2700000" algn="tl">
                  <a:srgbClr val="666699"/>
                </a:outerShdw>
              </a:effectLst>
              <a:latin typeface="Times New Roman" pitchFamily="18" charset="0"/>
              <a:cs typeface="B Nazanin" pitchFamily="2" charset="-78"/>
            </a:endParaRPr>
          </a:p>
        </p:txBody>
      </p:sp>
      <p:sp>
        <p:nvSpPr>
          <p:cNvPr id="73736" name="AutoShape 8"/>
          <p:cNvSpPr>
            <a:spLocks/>
          </p:cNvSpPr>
          <p:nvPr/>
        </p:nvSpPr>
        <p:spPr bwMode="auto">
          <a:xfrm>
            <a:off x="11734800" y="2247954"/>
            <a:ext cx="217488" cy="2089150"/>
          </a:xfrm>
          <a:prstGeom prst="rightBrace">
            <a:avLst>
              <a:gd name="adj1" fmla="val 80048"/>
              <a:gd name="adj2" fmla="val 50032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scene3d>
            <a:camera prst="legacyPerspectiveFront">
              <a:rot lat="1500000" lon="1500000" rev="0"/>
            </a:camera>
            <a:lightRig rig="legacyFlat2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pPr algn="ctr" eaLnBrk="1" hangingPunct="1"/>
            <a:endParaRPr lang="en-US" sz="1200">
              <a:effectLst>
                <a:outerShdw blurRad="38100" dist="38100" dir="2700000" algn="tl">
                  <a:srgbClr val="666699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2" y="0"/>
            <a:ext cx="6688238" cy="7122975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600" decel="1000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000"/>
                            </p:stCondLst>
                            <p:childTnLst>
                              <p:par>
                                <p:cTn id="6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2" grpId="0"/>
      <p:bldP spid="73733" grpId="0"/>
      <p:bldP spid="73734" grpId="0"/>
      <p:bldP spid="73735" grpId="0"/>
      <p:bldP spid="737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1" y="205214"/>
            <a:ext cx="12367866" cy="6652786"/>
          </a:xfrm>
          <a:prstGeom prst="rect">
            <a:avLst/>
          </a:prstGeom>
        </p:spPr>
      </p:pic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-685800" y="160244"/>
            <a:ext cx="7467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 smtClean="0">
                <a:solidFill>
                  <a:schemeClr val="accent2"/>
                </a:solidFill>
                <a:cs typeface="B Titr" pitchFamily="2" charset="-78"/>
              </a:rPr>
              <a:t>ساختار بافت </a:t>
            </a:r>
            <a:r>
              <a:rPr lang="fa-IR" dirty="0">
                <a:solidFill>
                  <a:schemeClr val="accent2"/>
                </a:solidFill>
                <a:cs typeface="B Titr" pitchFamily="2" charset="-78"/>
              </a:rPr>
              <a:t>عضلاني</a:t>
            </a:r>
            <a:endParaRPr lang="en-US" dirty="0">
              <a:solidFill>
                <a:schemeClr val="accent2"/>
              </a:solidFill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Grp="1" noChangeArrowheads="1"/>
          </p:cNvSpPr>
          <p:nvPr>
            <p:ph type="title"/>
          </p:nvPr>
        </p:nvSpPr>
        <p:spPr>
          <a:xfrm>
            <a:off x="2256771" y="0"/>
            <a:ext cx="7543800" cy="655638"/>
          </a:xfrm>
        </p:spPr>
        <p:txBody>
          <a:bodyPr>
            <a:normAutofit/>
          </a:bodyPr>
          <a:lstStyle/>
          <a:p>
            <a:pPr algn="ctr" rtl="1"/>
            <a:r>
              <a:rPr lang="fa-IR" sz="2800" dirty="0">
                <a:cs typeface="B Titr" pitchFamily="2" charset="-78"/>
              </a:rPr>
              <a:t>تارچه هاي عضلاني</a:t>
            </a:r>
            <a:endParaRPr lang="en-US" sz="2800" dirty="0">
              <a:cs typeface="B Titr" pitchFamily="2" charset="-78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43200" y="684369"/>
            <a:ext cx="8991599" cy="1828800"/>
          </a:xfrm>
        </p:spPr>
        <p:txBody>
          <a:bodyPr>
            <a:normAutofit/>
          </a:bodyPr>
          <a:lstStyle/>
          <a:p>
            <a:pPr algn="r" rtl="1"/>
            <a:r>
              <a:rPr lang="fa-IR" dirty="0">
                <a:cs typeface="B Zar" pitchFamily="2" charset="-78"/>
              </a:rPr>
              <a:t>هر تار عضلاني حاوي چندين ساختار استوانه اي به نام </a:t>
            </a:r>
            <a:r>
              <a:rPr lang="fa-IR" dirty="0">
                <a:solidFill>
                  <a:srgbClr val="0000FF"/>
                </a:solidFill>
                <a:cs typeface="B Zar" pitchFamily="2" charset="-78"/>
              </a:rPr>
              <a:t>تارچه ي عضلاني</a:t>
            </a:r>
            <a:r>
              <a:rPr lang="fa-IR" dirty="0">
                <a:cs typeface="B Zar" pitchFamily="2" charset="-78"/>
              </a:rPr>
              <a:t> است. </a:t>
            </a:r>
            <a:endParaRPr lang="fa-IR" dirty="0" smtClean="0">
              <a:cs typeface="B Zar" pitchFamily="2" charset="-78"/>
            </a:endParaRPr>
          </a:p>
          <a:p>
            <a:pPr algn="r" rtl="1"/>
            <a:r>
              <a:rPr lang="fa-IR" sz="2400" dirty="0">
                <a:cs typeface="B Zar" pitchFamily="2" charset="-78"/>
              </a:rPr>
              <a:t>تارچه ها دسته هايي از ساختارهاي پروتئيني به نام </a:t>
            </a:r>
            <a:r>
              <a:rPr lang="fa-IR" sz="2400" dirty="0">
                <a:solidFill>
                  <a:srgbClr val="0000FF"/>
                </a:solidFill>
                <a:cs typeface="B Zar" pitchFamily="2" charset="-78"/>
              </a:rPr>
              <a:t>ميو فيلمان ها</a:t>
            </a:r>
            <a:r>
              <a:rPr lang="fa-IR" sz="2400" dirty="0">
                <a:cs typeface="B Zar" pitchFamily="2" charset="-78"/>
              </a:rPr>
              <a:t> هستند كه توانايي انقباض دارند.</a:t>
            </a:r>
          </a:p>
          <a:p>
            <a:pPr algn="r" rtl="1"/>
            <a:r>
              <a:rPr lang="en-US" dirty="0" smtClean="0">
                <a:cs typeface="B Zar" pitchFamily="2" charset="-78"/>
              </a:rPr>
              <a:t>    </a:t>
            </a:r>
            <a:r>
              <a:rPr lang="fa-IR" sz="2400" dirty="0">
                <a:cs typeface="B Zar" pitchFamily="2" charset="-78"/>
              </a:rPr>
              <a:t>ميوفيلمان ها دو دسته هستند؛ نازك و ضخيم.</a:t>
            </a:r>
            <a:r>
              <a:rPr lang="en-US" dirty="0">
                <a:cs typeface="B Zar" pitchFamily="2" charset="-78"/>
              </a:rPr>
              <a:t> </a:t>
            </a:r>
            <a:r>
              <a:rPr lang="fa-IR" dirty="0">
                <a:cs typeface="B Zar" pitchFamily="2" charset="-78"/>
              </a:rPr>
              <a:t> </a:t>
            </a:r>
            <a:endParaRPr lang="en-US" dirty="0">
              <a:cs typeface="B Zar" pitchFamily="2" charset="-78"/>
            </a:endParaRPr>
          </a:p>
        </p:txBody>
      </p:sp>
      <p:pic>
        <p:nvPicPr>
          <p:cNvPr id="6" name="Picture 4" descr="F0773-18-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3156" y="1981200"/>
            <a:ext cx="6324600" cy="47467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5AFC-A792-4518-B848-4387E4073C74}" type="datetime1">
              <a:rPr lang="en-US" smtClean="0"/>
              <a:pPr/>
              <a:t>10/3/2017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0"/>
            <a:ext cx="97193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5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748" y="0"/>
            <a:ext cx="5715000" cy="2534847"/>
          </a:xfrm>
          <a:prstGeom prst="rect">
            <a:avLst/>
          </a:prstGeom>
        </p:spPr>
      </p:pic>
      <p:pic>
        <p:nvPicPr>
          <p:cNvPr id="4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76600" y="2332038"/>
            <a:ext cx="8194017" cy="45259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98023" y="790614"/>
            <a:ext cx="4031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3600" dirty="0">
                <a:solidFill>
                  <a:srgbClr val="7030A0"/>
                </a:solidFill>
              </a:rPr>
              <a:t>انواع انقباض و تولید نیرو</a:t>
            </a:r>
            <a:endParaRPr 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10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3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7543800" cy="503238"/>
          </a:xfrm>
        </p:spPr>
        <p:txBody>
          <a:bodyPr>
            <a:noAutofit/>
          </a:bodyPr>
          <a:lstStyle/>
          <a:p>
            <a:pPr algn="ctr" rtl="1"/>
            <a:r>
              <a:rPr lang="fa-IR" sz="3600" dirty="0">
                <a:cs typeface="B Titr" pitchFamily="2" charset="-78"/>
              </a:rPr>
              <a:t>انواع تارهاي عضلاني</a:t>
            </a:r>
            <a:endParaRPr lang="en-US" sz="3600" dirty="0">
              <a:cs typeface="B Titr" pitchFamily="2" charset="-78"/>
            </a:endParaRPr>
          </a:p>
        </p:txBody>
      </p:sp>
      <p:graphicFrame>
        <p:nvGraphicFramePr>
          <p:cNvPr id="155835" name="Group 187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644333887"/>
              </p:ext>
            </p:extLst>
          </p:nvPr>
        </p:nvGraphicFramePr>
        <p:xfrm>
          <a:off x="1524000" y="878782"/>
          <a:ext cx="9144000" cy="6021275"/>
        </p:xfrm>
        <a:graphic>
          <a:graphicData uri="http://schemas.openxmlformats.org/drawingml/2006/table">
            <a:tbl>
              <a:tblPr/>
              <a:tblGrid>
                <a:gridCol w="3200400"/>
                <a:gridCol w="3276600"/>
                <a:gridCol w="2667000"/>
              </a:tblGrid>
              <a:tr h="492081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تند انقباض نوع (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II</a:t>
                      </a: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) 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  <a:cs typeface="B Zar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کند انقباض نوع (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I</a:t>
                      </a: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) 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  <a:cs typeface="B Zar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ويژگي ها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  <a:cs typeface="B Zar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59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زیاد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B Zar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کم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  <a:cs typeface="B Zar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نیروی تولیدی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Zar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081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پايين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B Zar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بالا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  <a:cs typeface="B Zar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 ميوگلوبين و مویرگ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Zar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081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کم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B Zar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زياد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  <a:cs typeface="B Zar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ميتوکندري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Zar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081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زیاد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B Zar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کم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  <a:cs typeface="B Zar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ذخیره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ATP ,PC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081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کم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B Zar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زیاد 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  <a:cs typeface="B Zar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ذخیره تری گلیسرید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Zar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081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هوازي پايين و بي هوازي بالا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B Zar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هوازي بالا و بي هوازي پايين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  <a:cs typeface="B Zar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متابوليسم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Zar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081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نامقاوم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B Zar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مقاوم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  <a:cs typeface="B Zar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خستگي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Zar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081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سريع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B Zar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آهسته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  <a:cs typeface="B Zar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ميزان تجزيه 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ATP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081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بالا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B Zar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پايين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  <a:cs typeface="B Zar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گليکوژن </a:t>
                      </a: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*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B Zar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081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اندام فوقاني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B Zar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عضلات وضعيتي /اندام تحتاني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  <a:cs typeface="B Zar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موقعيت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Zar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327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حرکات سريع و شديد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B Zar" pitchFamily="2" charset="-7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فعاليت هاي استقامتي/حفظ وضعيت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  <a:cs typeface="B Zar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B Zar" pitchFamily="2" charset="-78"/>
                        </a:rPr>
                        <a:t>عملکرد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B Zar" pitchFamily="2" charset="-7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74932"/>
            <a:ext cx="9336518" cy="59830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228601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600" b="1" dirty="0">
                <a:solidFill>
                  <a:srgbClr val="FF0000"/>
                </a:solidFill>
              </a:rPr>
              <a:t>تفاوت در اندازه تارهای آقایان و خانم ها ی تمرین نکرده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16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838201"/>
            <a:ext cx="9144000" cy="601980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81200" y="24246"/>
            <a:ext cx="8229600" cy="890155"/>
          </a:xfrm>
        </p:spPr>
        <p:txBody>
          <a:bodyPr/>
          <a:lstStyle/>
          <a:p>
            <a:pPr algn="ctr" rtl="1"/>
            <a:r>
              <a:rPr lang="fa-IR" dirty="0" smtClean="0"/>
              <a:t>الگوی فرآخوانی تارها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76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3" name="Rectangle 5"/>
          <p:cNvSpPr>
            <a:spLocks noGrp="1" noChangeArrowheads="1"/>
          </p:cNvSpPr>
          <p:nvPr>
            <p:ph type="title"/>
          </p:nvPr>
        </p:nvSpPr>
        <p:spPr>
          <a:xfrm>
            <a:off x="4648200" y="71148"/>
            <a:ext cx="2743200" cy="503238"/>
          </a:xfrm>
        </p:spPr>
        <p:txBody>
          <a:bodyPr>
            <a:noAutofit/>
          </a:bodyPr>
          <a:lstStyle/>
          <a:p>
            <a:pPr algn="ctr" rtl="1"/>
            <a:r>
              <a:rPr lang="fa-IR" sz="4000" dirty="0">
                <a:cs typeface="B Titr" pitchFamily="2" charset="-78"/>
              </a:rPr>
              <a:t>واحد حرکتي</a:t>
            </a:r>
            <a:endParaRPr lang="en-US" sz="4000" dirty="0">
              <a:cs typeface="B Titr" pitchFamily="2" charset="-78"/>
            </a:endParaRP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876300"/>
            <a:ext cx="9376064" cy="990600"/>
          </a:xfrm>
        </p:spPr>
        <p:txBody>
          <a:bodyPr>
            <a:noAutofit/>
          </a:bodyPr>
          <a:lstStyle/>
          <a:p>
            <a:pPr algn="r" rtl="1"/>
            <a:r>
              <a:rPr lang="fa-IR" sz="3200" dirty="0">
                <a:cs typeface="B Zar" pitchFamily="2" charset="-78"/>
              </a:rPr>
              <a:t>عصب حرکتي واحد و تارهاي عضلاني تحت کنترل آن را </a:t>
            </a:r>
            <a:r>
              <a:rPr lang="fa-IR" sz="3200" dirty="0">
                <a:solidFill>
                  <a:srgbClr val="0000FF"/>
                </a:solidFill>
                <a:cs typeface="B Zar" pitchFamily="2" charset="-78"/>
              </a:rPr>
              <a:t>واحد حرکتي</a:t>
            </a:r>
            <a:r>
              <a:rPr lang="fa-IR" sz="3200" dirty="0">
                <a:cs typeface="B Zar" pitchFamily="2" charset="-78"/>
              </a:rPr>
              <a:t> گويند.</a:t>
            </a:r>
            <a:endParaRPr lang="en-US" sz="3200" dirty="0">
              <a:cs typeface="B Zar" pitchFamily="2" charset="-78"/>
            </a:endParaRPr>
          </a:p>
        </p:txBody>
      </p:sp>
      <p:pic>
        <p:nvPicPr>
          <p:cNvPr id="145412" name="Picture 4" descr="FG12_1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16699" t="1695" r="16716" b="5084"/>
          <a:stretch>
            <a:fillRect/>
          </a:stretch>
        </p:blipFill>
        <p:spPr>
          <a:xfrm>
            <a:off x="609600" y="1371600"/>
            <a:ext cx="4191000" cy="5480677"/>
          </a:xfrm>
          <a:noFill/>
          <a:ln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1371600"/>
            <a:ext cx="3032567" cy="5268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1752600" y="1026318"/>
            <a:ext cx="8610600" cy="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065372" y="2336865"/>
            <a:ext cx="91059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rtl="0"/>
            <a:r>
              <a:rPr lang="fa-IR" sz="4400" b="1" dirty="0">
                <a:cs typeface="B Zar" pitchFamily="2" charset="-78"/>
              </a:rPr>
              <a:t>انرژی به معنای توانایی انجام کار است.</a:t>
            </a:r>
            <a:endParaRPr lang="en-US" sz="4400" b="1" dirty="0">
              <a:cs typeface="B Zar" pitchFamily="2" charset="-78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524000" y="4038601"/>
            <a:ext cx="9144000" cy="127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rtl="0">
              <a:lnSpc>
                <a:spcPct val="120000"/>
              </a:lnSpc>
            </a:pPr>
            <a:r>
              <a:rPr lang="fa-IR" sz="3200" b="1" dirty="0">
                <a:cs typeface="B Zar" pitchFamily="2" charset="-78"/>
              </a:rPr>
              <a:t>انرژی نه تولید می شود و نه از بین می رود بلکه از صورتی به صورت دیگر تبدیل میگردد.(قانون بقای انرژی)</a:t>
            </a:r>
            <a:endParaRPr lang="en-US" sz="3200" b="1" dirty="0">
              <a:cs typeface="B Zar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21048" y="155709"/>
            <a:ext cx="92159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4400" b="1" dirty="0">
                <a:latin typeface="Cambria" panose="020405030504060302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نور خورشید، منبع اصلی تمام انرژی­ها می‌باشد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03605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07974251"/>
              </p:ext>
            </p:extLst>
          </p:nvPr>
        </p:nvGraphicFramePr>
        <p:xfrm>
          <a:off x="7445829" y="278969"/>
          <a:ext cx="4746171" cy="6579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852057" y="892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030" y="0"/>
            <a:ext cx="8284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5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4">
                <a:tint val="62000"/>
                <a:satMod val="180000"/>
              </a:schemeClr>
            </a:gs>
            <a:gs pos="65000">
              <a:schemeClr val="accent4">
                <a:tint val="32000"/>
                <a:satMod val="250000"/>
              </a:schemeClr>
            </a:gs>
            <a:gs pos="100000">
              <a:schemeClr val="accent4">
                <a:tint val="23000"/>
                <a:satMod val="30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896600" cy="68266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77200" y="5181600"/>
            <a:ext cx="3191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3600" dirty="0" smtClean="0">
                <a:solidFill>
                  <a:srgbClr val="FF0000"/>
                </a:solidFill>
              </a:rPr>
              <a:t>الگوی سازگاری ها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>
          <a:blip r:embed="rId2">
            <a:alphaModFix amt="33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5" name="Text Box 11"/>
          <p:cNvSpPr txBox="1">
            <a:spLocks noChangeArrowheads="1"/>
          </p:cNvSpPr>
          <p:nvPr/>
        </p:nvSpPr>
        <p:spPr bwMode="auto">
          <a:xfrm>
            <a:off x="4367213" y="5805488"/>
            <a:ext cx="22336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1">
              <a:spcBef>
                <a:spcPct val="50000"/>
              </a:spcBef>
            </a:pPr>
            <a:endParaRPr lang="en-US" sz="2800" b="1">
              <a:cs typeface="B Nazanin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11055" y="-42023"/>
            <a:ext cx="8153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a-IR" sz="4000" b="1" i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سازگاری  عصبی - عضلانی</a:t>
            </a:r>
            <a:endParaRPr lang="en-US" sz="3600" b="1" i="1" cap="sm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"/>
          </p:nvPr>
        </p:nvSpPr>
        <p:spPr>
          <a:xfrm>
            <a:off x="3429000" y="846503"/>
            <a:ext cx="7924800" cy="3567261"/>
          </a:xfrm>
        </p:spPr>
        <p:txBody>
          <a:bodyPr>
            <a:noAutofit/>
          </a:bodyPr>
          <a:lstStyle/>
          <a:p>
            <a:pPr algn="r" rtl="1"/>
            <a:r>
              <a:rPr lang="fa-IR" sz="3200" b="1" dirty="0" smtClean="0">
                <a:cs typeface="B Nazanin" pitchFamily="2" charset="-78"/>
              </a:rPr>
              <a:t>سازگاری عصبی</a:t>
            </a:r>
          </a:p>
          <a:p>
            <a:pPr algn="ctr" rtl="1">
              <a:lnSpc>
                <a:spcPct val="150000"/>
              </a:lnSpc>
            </a:pPr>
            <a:r>
              <a:rPr lang="fa-IR" sz="3200" dirty="0" smtClean="0">
                <a:cs typeface="B Nazanin" pitchFamily="2" charset="-78"/>
              </a:rPr>
              <a:t>  افزایش هماهنگی عصبی - عضلانی</a:t>
            </a:r>
          </a:p>
          <a:p>
            <a:pPr algn="ctr" rtl="1">
              <a:lnSpc>
                <a:spcPct val="150000"/>
              </a:lnSpc>
            </a:pPr>
            <a:r>
              <a:rPr lang="fa-IR" sz="3200" dirty="0">
                <a:cs typeface="B Nazanin" pitchFamily="2" charset="-78"/>
              </a:rPr>
              <a:t>افزایش هماهنگی </a:t>
            </a:r>
            <a:r>
              <a:rPr lang="fa-IR" sz="3200" dirty="0" smtClean="0">
                <a:cs typeface="B Nazanin" pitchFamily="2" charset="-78"/>
              </a:rPr>
              <a:t>عضلات موافق</a:t>
            </a:r>
          </a:p>
          <a:p>
            <a:pPr algn="ctr" rtl="1">
              <a:lnSpc>
                <a:spcPct val="150000"/>
              </a:lnSpc>
            </a:pPr>
            <a:r>
              <a:rPr lang="fa-IR" sz="3200" dirty="0" smtClean="0">
                <a:cs typeface="B Nazanin" pitchFamily="2" charset="-78"/>
              </a:rPr>
              <a:t>افزایش فراخوانی واحد های حرکتی</a:t>
            </a:r>
          </a:p>
          <a:p>
            <a:pPr algn="ctr" rtl="1">
              <a:lnSpc>
                <a:spcPct val="150000"/>
              </a:lnSpc>
            </a:pPr>
            <a:r>
              <a:rPr lang="fa-IR" sz="3200" dirty="0" smtClean="0">
                <a:cs typeface="B Nazanin" pitchFamily="2" charset="-78"/>
              </a:rPr>
              <a:t>کاهش مقاومت عضلات مخالف</a:t>
            </a:r>
            <a:endParaRPr lang="en-US" sz="3200" dirty="0">
              <a:cs typeface="B Nazanin" pitchFamily="2" charset="-78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8766174" y="5235181"/>
            <a:ext cx="30575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1">
              <a:spcBef>
                <a:spcPct val="50000"/>
              </a:spcBef>
            </a:pPr>
            <a:r>
              <a:rPr lang="fa-IR" sz="3200" dirty="0">
                <a:cs typeface="B Nazanin" pitchFamily="2" charset="-78"/>
              </a:rPr>
              <a:t>تغییرات زیست شیمی</a:t>
            </a:r>
            <a:endParaRPr lang="en-US" sz="3200" dirty="0">
              <a:cs typeface="B Nazanin" pitchFamily="2" charset="-78"/>
            </a:endParaRPr>
          </a:p>
        </p:txBody>
      </p:sp>
      <p:sp>
        <p:nvSpPr>
          <p:cNvPr id="19" name="AutoShape 7"/>
          <p:cNvSpPr>
            <a:spLocks/>
          </p:cNvSpPr>
          <p:nvPr/>
        </p:nvSpPr>
        <p:spPr bwMode="auto">
          <a:xfrm>
            <a:off x="8412162" y="5140911"/>
            <a:ext cx="142875" cy="990600"/>
          </a:xfrm>
          <a:prstGeom prst="rightBrace">
            <a:avLst>
              <a:gd name="adj1" fmla="val 96574"/>
              <a:gd name="adj2" fmla="val 50000"/>
            </a:avLst>
          </a:prstGeom>
          <a:solidFill>
            <a:schemeClr val="folHlink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676400" y="5374601"/>
            <a:ext cx="6807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1">
              <a:spcBef>
                <a:spcPct val="50000"/>
              </a:spcBef>
            </a:pPr>
            <a:r>
              <a:rPr lang="fa-IR" sz="2800" dirty="0">
                <a:cs typeface="B Nazanin" pitchFamily="2" charset="-78"/>
              </a:rPr>
              <a:t>افزایش تراکم کراتین،</a:t>
            </a:r>
            <a:r>
              <a:rPr lang="en-US" sz="2800" dirty="0">
                <a:cs typeface="B Nazanin" pitchFamily="2" charset="-78"/>
              </a:rPr>
              <a:t> ATP</a:t>
            </a:r>
            <a:r>
              <a:rPr lang="fa-IR" sz="2800" dirty="0">
                <a:cs typeface="B Nazanin" pitchFamily="2" charset="-78"/>
              </a:rPr>
              <a:t>و</a:t>
            </a:r>
            <a:r>
              <a:rPr lang="en-US" sz="2800" dirty="0">
                <a:cs typeface="B Nazanin" pitchFamily="2" charset="-78"/>
              </a:rPr>
              <a:t>CP</a:t>
            </a:r>
            <a:r>
              <a:rPr lang="fa-IR" sz="2800" dirty="0">
                <a:cs typeface="B Nazanin" pitchFamily="2" charset="-78"/>
              </a:rPr>
              <a:t>وگلیکوژن وآنزیم ها </a:t>
            </a:r>
            <a:endParaRPr lang="en-US" sz="2800" dirty="0">
              <a:cs typeface="B Nazanin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>
          <a:blip r:embed="rId2">
            <a:alphaModFix amt="33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8273166" y="4772650"/>
            <a:ext cx="28098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1">
              <a:spcBef>
                <a:spcPct val="50000"/>
              </a:spcBef>
            </a:pPr>
            <a:r>
              <a:rPr lang="fa-IR" sz="3200" dirty="0" smtClean="0">
                <a:cs typeface="B Nazanin" pitchFamily="2" charset="-78"/>
              </a:rPr>
              <a:t> انواع هایپرتروفی</a:t>
            </a:r>
            <a:endParaRPr lang="en-US" sz="3200" dirty="0">
              <a:cs typeface="B Nazanin" pitchFamily="2" charset="-78"/>
            </a:endParaRPr>
          </a:p>
        </p:txBody>
      </p:sp>
      <p:sp>
        <p:nvSpPr>
          <p:cNvPr id="108550" name="AutoShape 6"/>
          <p:cNvSpPr>
            <a:spLocks/>
          </p:cNvSpPr>
          <p:nvPr/>
        </p:nvSpPr>
        <p:spPr bwMode="auto">
          <a:xfrm>
            <a:off x="7887624" y="3882928"/>
            <a:ext cx="385542" cy="2635346"/>
          </a:xfrm>
          <a:prstGeom prst="rightBrace">
            <a:avLst>
              <a:gd name="adj1" fmla="val 182783"/>
              <a:gd name="adj2" fmla="val 50000"/>
            </a:avLst>
          </a:prstGeom>
          <a:solidFill>
            <a:schemeClr val="folHlink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08555" name="Text Box 11"/>
          <p:cNvSpPr txBox="1">
            <a:spLocks noChangeArrowheads="1"/>
          </p:cNvSpPr>
          <p:nvPr/>
        </p:nvSpPr>
        <p:spPr bwMode="auto">
          <a:xfrm>
            <a:off x="4129087" y="6034087"/>
            <a:ext cx="22336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1">
              <a:spcBef>
                <a:spcPct val="50000"/>
              </a:spcBef>
            </a:pPr>
            <a:endParaRPr lang="en-US" sz="3600" b="1">
              <a:cs typeface="B Nazanin" pitchFamily="2" charset="-78"/>
            </a:endParaRPr>
          </a:p>
        </p:txBody>
      </p:sp>
      <p:grpSp>
        <p:nvGrpSpPr>
          <p:cNvPr id="2" name="Group 16"/>
          <p:cNvGrpSpPr/>
          <p:nvPr/>
        </p:nvGrpSpPr>
        <p:grpSpPr>
          <a:xfrm>
            <a:off x="788276" y="2041555"/>
            <a:ext cx="7560385" cy="4454346"/>
            <a:chOff x="1397514" y="3597818"/>
            <a:chExt cx="5714889" cy="4961849"/>
          </a:xfrm>
        </p:grpSpPr>
        <p:sp>
          <p:nvSpPr>
            <p:cNvPr id="108551" name="Text Box 7"/>
            <p:cNvSpPr txBox="1">
              <a:spLocks noChangeArrowheads="1"/>
            </p:cNvSpPr>
            <p:nvPr/>
          </p:nvSpPr>
          <p:spPr bwMode="auto">
            <a:xfrm>
              <a:off x="2367775" y="7974892"/>
              <a:ext cx="439613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rtl="1">
                <a:spcBef>
                  <a:spcPct val="50000"/>
                </a:spcBef>
              </a:pPr>
              <a:r>
                <a:rPr lang="fa-IR" sz="3200" dirty="0">
                  <a:cs typeface="B Nazanin" pitchFamily="2" charset="-78"/>
                </a:rPr>
                <a:t>افزایش تارچه های </a:t>
              </a:r>
              <a:r>
                <a:rPr lang="fa-IR" sz="3200" dirty="0" smtClean="0">
                  <a:cs typeface="B Nazanin" pitchFamily="2" charset="-78"/>
                </a:rPr>
                <a:t>عضلانی(هایپرپلازی)</a:t>
              </a:r>
              <a:endParaRPr lang="en-US" sz="3200" dirty="0">
                <a:cs typeface="B Nazanin" pitchFamily="2" charset="-78"/>
              </a:endParaRPr>
            </a:p>
          </p:txBody>
        </p:sp>
        <p:sp>
          <p:nvSpPr>
            <p:cNvPr id="108552" name="Text Box 8"/>
            <p:cNvSpPr txBox="1">
              <a:spLocks noChangeArrowheads="1"/>
            </p:cNvSpPr>
            <p:nvPr/>
          </p:nvSpPr>
          <p:spPr bwMode="auto">
            <a:xfrm>
              <a:off x="1863523" y="6791087"/>
              <a:ext cx="4877780" cy="651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rtl="1">
                <a:spcBef>
                  <a:spcPct val="50000"/>
                </a:spcBef>
              </a:pPr>
              <a:r>
                <a:rPr lang="fa-IR" sz="3200" dirty="0">
                  <a:cs typeface="B Nazanin" pitchFamily="2" charset="-78"/>
                </a:rPr>
                <a:t>افزایش </a:t>
              </a:r>
              <a:r>
                <a:rPr lang="fa-IR" sz="3200" dirty="0" smtClean="0">
                  <a:cs typeface="B Nazanin" pitchFamily="2" charset="-78"/>
                </a:rPr>
                <a:t>سایز فیلامانهای </a:t>
              </a:r>
              <a:r>
                <a:rPr lang="fa-IR" sz="3200" dirty="0">
                  <a:cs typeface="B Nazanin" pitchFamily="2" charset="-78"/>
                </a:rPr>
                <a:t>اکتین </a:t>
              </a:r>
              <a:r>
                <a:rPr lang="fa-IR" sz="3200" dirty="0" smtClean="0">
                  <a:cs typeface="B Nazanin" pitchFamily="2" charset="-78"/>
                </a:rPr>
                <a:t>ومیوزین(فیلمانی)</a:t>
              </a:r>
              <a:endParaRPr lang="en-US" sz="3200" dirty="0">
                <a:cs typeface="B Nazanin" pitchFamily="2" charset="-78"/>
              </a:endParaRPr>
            </a:p>
          </p:txBody>
        </p:sp>
        <p:sp>
          <p:nvSpPr>
            <p:cNvPr id="108553" name="Text Box 9"/>
            <p:cNvSpPr txBox="1">
              <a:spLocks noChangeArrowheads="1"/>
            </p:cNvSpPr>
            <p:nvPr/>
          </p:nvSpPr>
          <p:spPr bwMode="auto">
            <a:xfrm>
              <a:off x="2525706" y="5648987"/>
              <a:ext cx="4238199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rtl="1">
                <a:spcBef>
                  <a:spcPct val="50000"/>
                </a:spcBef>
              </a:pPr>
              <a:r>
                <a:rPr lang="fa-IR" sz="3200" dirty="0">
                  <a:cs typeface="B Nazanin" pitchFamily="2" charset="-78"/>
                </a:rPr>
                <a:t>افزایش </a:t>
              </a:r>
              <a:r>
                <a:rPr lang="fa-IR" sz="3200" dirty="0" smtClean="0">
                  <a:cs typeface="B Nazanin" pitchFamily="2" charset="-78"/>
                </a:rPr>
                <a:t>سارکوپلاسم (سارکو پلاسمی)</a:t>
              </a:r>
              <a:endParaRPr lang="en-US" sz="3200" dirty="0">
                <a:cs typeface="B Nazanin" pitchFamily="2" charset="-78"/>
              </a:endParaRPr>
            </a:p>
          </p:txBody>
        </p:sp>
        <p:sp>
          <p:nvSpPr>
            <p:cNvPr id="108554" name="Text Box 10"/>
            <p:cNvSpPr txBox="1">
              <a:spLocks noChangeArrowheads="1"/>
            </p:cNvSpPr>
            <p:nvPr/>
          </p:nvSpPr>
          <p:spPr bwMode="auto">
            <a:xfrm>
              <a:off x="3367491" y="4553202"/>
              <a:ext cx="37449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rtl="1">
                <a:spcBef>
                  <a:spcPct val="50000"/>
                </a:spcBef>
              </a:pPr>
              <a:r>
                <a:rPr lang="fa-IR" sz="3200" dirty="0">
                  <a:cs typeface="B Nazanin" pitchFamily="2" charset="-78"/>
                </a:rPr>
                <a:t>افزایش بافت های همبند</a:t>
              </a:r>
              <a:endParaRPr lang="en-US" sz="3200" dirty="0">
                <a:cs typeface="B Nazanin" pitchFamily="2" charset="-78"/>
              </a:endParaRPr>
            </a:p>
          </p:txBody>
        </p:sp>
        <p:sp>
          <p:nvSpPr>
            <p:cNvPr id="108556" name="Text Box 12"/>
            <p:cNvSpPr txBox="1">
              <a:spLocks noChangeArrowheads="1"/>
            </p:cNvSpPr>
            <p:nvPr/>
          </p:nvSpPr>
          <p:spPr bwMode="auto">
            <a:xfrm>
              <a:off x="1397514" y="3597818"/>
              <a:ext cx="505063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fa-IR" sz="3200" dirty="0">
                  <a:cs typeface="B Nazanin" pitchFamily="2" charset="-78"/>
                </a:rPr>
                <a:t>افزایش تعدادمویرگها و میتوکندری ها</a:t>
              </a:r>
              <a:endParaRPr lang="en-US" sz="3200" dirty="0">
                <a:cs typeface="B Nazanin" pitchFamily="2" charset="-78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600200" y="46437"/>
            <a:ext cx="815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a-IR" sz="4800" b="1" i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سازگاری  عصبی - عضلانی</a:t>
            </a:r>
            <a:endParaRPr lang="en-US" sz="4400" b="1" i="1" cap="sm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8915400" y="1294681"/>
            <a:ext cx="28098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1">
              <a:spcBef>
                <a:spcPct val="50000"/>
              </a:spcBef>
              <a:buClr>
                <a:schemeClr val="accent1"/>
              </a:buClr>
              <a:buFont typeface="Courier New" pitchFamily="49" charset="0"/>
              <a:buChar char="o"/>
            </a:pPr>
            <a:r>
              <a:rPr lang="fa-IR" sz="3200" b="1" dirty="0">
                <a:cs typeface="B Nazanin" pitchFamily="2" charset="-78"/>
              </a:rPr>
              <a:t>سازگاری عضلانی</a:t>
            </a:r>
            <a:endParaRPr lang="en-US" sz="3200" b="1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0966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64DEF-6CFC-47F0-811E-3CF0D620E4D5}" type="datetime1">
              <a:rPr lang="en-US" smtClean="0"/>
              <a:pPr/>
              <a:t>10/3/2017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72860" y="116972"/>
            <a:ext cx="45095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4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هایپرتروفی و هایپرپلازی</a:t>
            </a:r>
            <a:endParaRPr lang="en-US" sz="4400" dirty="0"/>
          </a:p>
        </p:txBody>
      </p:sp>
      <p:pic>
        <p:nvPicPr>
          <p:cNvPr id="6" name="Picture 5" descr="Tasvir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505" y="1158789"/>
            <a:ext cx="4012495" cy="5699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1983"/>
            <a:ext cx="6730978" cy="541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2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712329"/>
            <a:ext cx="5638800" cy="46956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576" y="1711695"/>
            <a:ext cx="5638800" cy="46956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733800" y="-5787"/>
            <a:ext cx="427392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هایپرتروفی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60554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16497"/>
            <a:ext cx="5137234" cy="556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283702"/>
            <a:ext cx="5105400" cy="556524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57600" y="-31897"/>
            <a:ext cx="51121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8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هایپرتروفی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48114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067800" y="3241427"/>
            <a:ext cx="2949576" cy="652065"/>
          </a:xfrm>
        </p:spPr>
        <p:txBody>
          <a:bodyPr/>
          <a:lstStyle/>
          <a:p>
            <a:r>
              <a:rPr lang="fa-IR" sz="4000" dirty="0" smtClean="0"/>
              <a:t>حافظه سلولی ؟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4" descr="Tasvir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2" y="237330"/>
            <a:ext cx="7696200" cy="66206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549303" y="609600"/>
            <a:ext cx="42242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4400" dirty="0"/>
              <a:t>سلول های ماهواره ای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7169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64DEF-6CFC-47F0-811E-3CF0D620E4D5}" type="datetime1">
              <a:rPr lang="en-US" smtClean="0"/>
              <a:pPr/>
              <a:t>10/3/2017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12" y="333374"/>
            <a:ext cx="9577388" cy="651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6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" y="1"/>
            <a:ext cx="8679084" cy="6884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5262" y="304800"/>
            <a:ext cx="68082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4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فیزیولوژی تمرینات قدرتی بانوان</a:t>
            </a:r>
            <a:endParaRPr lang="en-US" sz="4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89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151"/>
            <a:ext cx="12192000" cy="651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0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0"/>
            <a:ext cx="9371575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8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4881" y="299139"/>
            <a:ext cx="94131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4400" b="1" dirty="0" smtClean="0">
                <a:solidFill>
                  <a:srgbClr val="C00000"/>
                </a:solidFill>
              </a:rPr>
              <a:t> اختلاف در فیزیولوژی و آناتومی خانم ها و آقایان</a:t>
            </a:r>
            <a:endParaRPr lang="en-US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28650" y="1192103"/>
            <a:ext cx="1138027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fa-IR" sz="2800" b="1" dirty="0" smtClean="0"/>
          </a:p>
          <a:p>
            <a:pPr marL="457200" indent="-457200" algn="r" rt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800" b="1" dirty="0" smtClean="0"/>
              <a:t>سطح هورمون تستوسترون در آقایان 10 تا 40 برابر از خانم ها بیشتر است</a:t>
            </a:r>
          </a:p>
          <a:p>
            <a:pPr marL="457200" indent="-457200" algn="r" rtl="1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fa-IR" sz="2800" b="1" dirty="0" smtClean="0"/>
          </a:p>
          <a:p>
            <a:pPr marL="457200" indent="-457200" algn="r" rt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800" b="1" dirty="0" smtClean="0"/>
              <a:t>سطح هورمون </a:t>
            </a:r>
            <a:r>
              <a:rPr lang="en-US" sz="2800" b="1" dirty="0" smtClean="0"/>
              <a:t>IGF-1 </a:t>
            </a:r>
            <a:r>
              <a:rPr lang="fa-IR" sz="2800" b="1" dirty="0" smtClean="0"/>
              <a:t> و </a:t>
            </a:r>
            <a:r>
              <a:rPr lang="en-US" sz="2800" b="1" dirty="0" smtClean="0"/>
              <a:t> GH </a:t>
            </a:r>
            <a:r>
              <a:rPr lang="fa-IR" sz="2800" b="1" dirty="0" smtClean="0"/>
              <a:t> در خانم ها بیشتر است ( علت هایپرتروفی)</a:t>
            </a:r>
          </a:p>
          <a:p>
            <a:pPr marL="457200" indent="-457200" algn="r" rtl="1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fa-IR" sz="2800" b="1" dirty="0" smtClean="0"/>
          </a:p>
          <a:p>
            <a:pPr marL="457200" indent="-457200" algn="r" rt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800" b="1" dirty="0"/>
              <a:t>سطح </a:t>
            </a:r>
            <a:r>
              <a:rPr lang="fa-IR" sz="2800" b="1" dirty="0" smtClean="0"/>
              <a:t>هورمون کورتیزول در هر دو جنس برابر است ولی گیرنده آن در بانوان بیشتر است</a:t>
            </a:r>
          </a:p>
          <a:p>
            <a:pPr marL="457200" indent="-457200" algn="r" rtl="1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fa-IR" sz="2800" b="1" dirty="0" smtClean="0"/>
          </a:p>
          <a:p>
            <a:pPr marL="457200" indent="-457200" algn="r" rt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800" b="1" dirty="0"/>
              <a:t>سطح </a:t>
            </a:r>
            <a:r>
              <a:rPr lang="fa-IR" sz="2800" b="1" dirty="0" smtClean="0"/>
              <a:t>هورمون پروژسترون در خانم ها بیشتر است(چربی سوزی بیشتر)</a:t>
            </a:r>
          </a:p>
          <a:p>
            <a:pPr marL="457200" indent="-457200" algn="r" rtl="1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fa-IR" sz="2800" b="1" dirty="0" smtClean="0"/>
          </a:p>
          <a:p>
            <a:pPr marL="457200" indent="-457200" algn="r" rt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800" b="1" dirty="0" smtClean="0"/>
              <a:t>متابولیسم و میزان توده عضلانی آقایان بیش از خانم ها است</a:t>
            </a:r>
          </a:p>
          <a:p>
            <a:pPr marL="457200" indent="-457200" algn="r" rtl="1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fa-IR" sz="2800" b="1" dirty="0"/>
          </a:p>
          <a:p>
            <a:pPr marL="457200" indent="-457200" algn="r" rt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a-IR" sz="2800" b="1" dirty="0"/>
              <a:t>به دلیل اختلاف زاویه </a:t>
            </a:r>
            <a:r>
              <a:rPr lang="en-US" sz="2800" b="1" dirty="0"/>
              <a:t>Q </a:t>
            </a:r>
            <a:r>
              <a:rPr lang="fa-IR" sz="2800" b="1" dirty="0"/>
              <a:t>  و هورمون ها در خانم ها به شدت آسیب </a:t>
            </a:r>
            <a:r>
              <a:rPr lang="fa-IR" sz="2800" b="1" dirty="0" smtClean="0"/>
              <a:t>پذیرتر هستند  </a:t>
            </a:r>
            <a:endParaRPr lang="en-US" sz="2800" b="1" dirty="0"/>
          </a:p>
          <a:p>
            <a:pPr marL="457200" indent="-457200" algn="r" rtl="1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4996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0"/>
            <a:ext cx="6996113" cy="69961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712" y="3284669"/>
            <a:ext cx="5348288" cy="35590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59303" y="400051"/>
            <a:ext cx="51171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5400" dirty="0" smtClean="0"/>
              <a:t>تفاوت های آناتومیکی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33620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5560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55672" y="442451"/>
            <a:ext cx="3910045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ü"/>
            </a:pPr>
            <a:r>
              <a:rPr lang="fa-IR" sz="4000" dirty="0" smtClean="0"/>
              <a:t>سطح تستوسترون</a:t>
            </a:r>
          </a:p>
          <a:p>
            <a:pPr marL="571500" indent="-571500" algn="r" rtl="1">
              <a:buFont typeface="Wingdings" panose="05000000000000000000" pitchFamily="2" charset="2"/>
              <a:buChar char="ü"/>
            </a:pPr>
            <a:endParaRPr lang="fa-IR" sz="4000" dirty="0" smtClean="0"/>
          </a:p>
          <a:p>
            <a:pPr marL="571500" indent="-571500" algn="r" rtl="1">
              <a:buFont typeface="Wingdings" panose="05000000000000000000" pitchFamily="2" charset="2"/>
              <a:buChar char="ü"/>
            </a:pPr>
            <a:r>
              <a:rPr lang="fa-IR" sz="4000" dirty="0" smtClean="0"/>
              <a:t>تمرین مشابه</a:t>
            </a:r>
          </a:p>
          <a:p>
            <a:pPr marL="571500" indent="-571500" algn="r" rtl="1">
              <a:buFont typeface="Wingdings" panose="05000000000000000000" pitchFamily="2" charset="2"/>
              <a:buChar char="ü"/>
            </a:pPr>
            <a:endParaRPr lang="fa-IR" sz="4000" dirty="0" smtClean="0"/>
          </a:p>
          <a:p>
            <a:pPr marL="571500" indent="-571500" algn="r" rtl="1">
              <a:buFont typeface="Wingdings" panose="05000000000000000000" pitchFamily="2" charset="2"/>
              <a:buChar char="ü"/>
            </a:pPr>
            <a:r>
              <a:rPr lang="fa-IR" sz="4000" dirty="0" smtClean="0"/>
              <a:t>10 تکرار</a:t>
            </a:r>
          </a:p>
          <a:p>
            <a:pPr marL="571500" indent="-571500" algn="r" rtl="1">
              <a:buFont typeface="Wingdings" panose="05000000000000000000" pitchFamily="2" charset="2"/>
              <a:buChar char="ü"/>
            </a:pPr>
            <a:endParaRPr lang="fa-IR" sz="4000" dirty="0" smtClean="0"/>
          </a:p>
          <a:p>
            <a:pPr marL="571500" indent="-571500" algn="r" rtl="1">
              <a:buFont typeface="Wingdings" panose="05000000000000000000" pitchFamily="2" charset="2"/>
              <a:buChar char="ü"/>
            </a:pPr>
            <a:r>
              <a:rPr lang="fa-IR" sz="4000" dirty="0" smtClean="0"/>
              <a:t>یک دقیقه استراحت</a:t>
            </a:r>
          </a:p>
          <a:p>
            <a:pPr marL="571500" indent="-571500" algn="r" rtl="1">
              <a:buFont typeface="Wingdings" panose="05000000000000000000" pitchFamily="2" charset="2"/>
              <a:buChar char="ü"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0065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8991600" cy="670932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07808" y="1219200"/>
            <a:ext cx="3953326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ü"/>
            </a:pPr>
            <a:r>
              <a:rPr lang="fa-IR" sz="4000" dirty="0" smtClean="0"/>
              <a:t>سطح هورمون رشد</a:t>
            </a:r>
          </a:p>
          <a:p>
            <a:pPr marL="571500" indent="-571500" algn="r" rtl="1">
              <a:buFont typeface="Wingdings" panose="05000000000000000000" pitchFamily="2" charset="2"/>
              <a:buChar char="ü"/>
            </a:pPr>
            <a:endParaRPr lang="fa-IR" sz="4000" dirty="0" smtClean="0"/>
          </a:p>
          <a:p>
            <a:pPr marL="571500" indent="-571500" algn="r" rtl="1">
              <a:buFont typeface="Wingdings" panose="05000000000000000000" pitchFamily="2" charset="2"/>
              <a:buChar char="ü"/>
            </a:pPr>
            <a:r>
              <a:rPr lang="fa-IR" sz="4000" dirty="0" smtClean="0"/>
              <a:t>تمرین مشابه</a:t>
            </a:r>
          </a:p>
          <a:p>
            <a:pPr marL="571500" indent="-571500" algn="r" rtl="1">
              <a:buFont typeface="Wingdings" panose="05000000000000000000" pitchFamily="2" charset="2"/>
              <a:buChar char="ü"/>
            </a:pPr>
            <a:endParaRPr lang="fa-IR" sz="4000" dirty="0" smtClean="0"/>
          </a:p>
          <a:p>
            <a:pPr marL="571500" indent="-571500" algn="r" rtl="1">
              <a:buFont typeface="Wingdings" panose="05000000000000000000" pitchFamily="2" charset="2"/>
              <a:buChar char="ü"/>
            </a:pPr>
            <a:r>
              <a:rPr lang="fa-IR" sz="4000" dirty="0" smtClean="0"/>
              <a:t>10 تکرار</a:t>
            </a:r>
          </a:p>
          <a:p>
            <a:pPr marL="571500" indent="-571500" algn="r" rtl="1">
              <a:buFont typeface="Wingdings" panose="05000000000000000000" pitchFamily="2" charset="2"/>
              <a:buChar char="ü"/>
            </a:pPr>
            <a:endParaRPr lang="fa-IR" sz="4000" dirty="0" smtClean="0"/>
          </a:p>
          <a:p>
            <a:pPr marL="571500" indent="-571500" algn="r" rtl="1">
              <a:buFont typeface="Wingdings" panose="05000000000000000000" pitchFamily="2" charset="2"/>
              <a:buChar char="ü"/>
            </a:pPr>
            <a:r>
              <a:rPr lang="fa-IR" sz="4000" dirty="0" smtClean="0"/>
              <a:t>یک دقیقه استراحت</a:t>
            </a:r>
          </a:p>
          <a:p>
            <a:pPr marL="571500" indent="-571500" algn="r" rtl="1">
              <a:buFont typeface="Wingdings" panose="05000000000000000000" pitchFamily="2" charset="2"/>
              <a:buChar char="ü"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2659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42955" cy="68676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28776" y="0"/>
            <a:ext cx="10814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3200" b="1" dirty="0" smtClean="0"/>
              <a:t>تمرینات مختلف و سطح عرضی تارهای عضلانی در بالا تنه و پایین تنه خانم ها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8198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4968"/>
            <a:ext cx="8856565" cy="65630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69477" y="2580"/>
            <a:ext cx="106602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3200" b="1" dirty="0" smtClean="0">
                <a:solidFill>
                  <a:srgbClr val="00B0F0"/>
                </a:solidFill>
              </a:rPr>
              <a:t>افزایش قدرت بیشینه در  خانم ها وآقایان  بعد از 16 هفته بالا تنه و پایین تنه </a:t>
            </a:r>
            <a:endParaRPr lang="en-US" sz="3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13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18" y="936578"/>
            <a:ext cx="12039600" cy="592142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56896" y="55373"/>
            <a:ext cx="10972800" cy="1143000"/>
          </a:xfrm>
        </p:spPr>
        <p:txBody>
          <a:bodyPr/>
          <a:lstStyle/>
          <a:p>
            <a:pPr algn="ctr"/>
            <a:r>
              <a:rPr lang="fa-IR" dirty="0" smtClean="0"/>
              <a:t>افزایش قدرت بعد از 24 هفته تمرین مقاومتی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70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" y="926094"/>
            <a:ext cx="7903729" cy="59319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1200" y="218208"/>
            <a:ext cx="55771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4000" dirty="0" smtClean="0"/>
              <a:t>عملکرد استروژن و پروژسترون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7620000" y="2209800"/>
            <a:ext cx="457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استروژن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400" dirty="0" smtClean="0"/>
              <a:t>افزایش چربی سوزی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fa-IR" sz="2400" dirty="0"/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400" dirty="0" smtClean="0"/>
              <a:t>افزایش آنتی اکسیدان ها</a:t>
            </a:r>
            <a:endParaRPr lang="en-US" sz="2400" dirty="0" smtClean="0"/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fa-IR" sz="2400" dirty="0" smtClean="0"/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2400" dirty="0" smtClean="0"/>
              <a:t>تقویت غشائ سلول </a:t>
            </a:r>
            <a:r>
              <a:rPr lang="en-US" sz="2400" dirty="0" smtClean="0"/>
              <a:t>=</a:t>
            </a:r>
            <a:r>
              <a:rPr lang="fa-IR" sz="2400" dirty="0" smtClean="0"/>
              <a:t> کاهش </a:t>
            </a:r>
            <a:r>
              <a:rPr lang="en-US" sz="2400" dirty="0" smtClean="0"/>
              <a:t> DOMS</a:t>
            </a:r>
            <a:endParaRPr lang="fa-IR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7435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95600" y="75430"/>
            <a:ext cx="5634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3200" dirty="0" smtClean="0"/>
              <a:t>تمرین مقاومتی و کاهش عوارض یائسگی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5736"/>
            <a:ext cx="7591425" cy="5676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00200" y="660205"/>
            <a:ext cx="10505955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800" dirty="0" smtClean="0"/>
              <a:t>یائسگی همراه است با کاهش هورمون های استروژن و پروژسترون</a:t>
            </a:r>
          </a:p>
          <a:p>
            <a:pPr algn="r" rtl="1"/>
            <a:endParaRPr lang="fa-IR" sz="1500" dirty="0"/>
          </a:p>
          <a:p>
            <a:pPr marL="457200" indent="-457200" algn="r" rtl="1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fa-IR" sz="2800" dirty="0" smtClean="0"/>
              <a:t>افسردگی</a:t>
            </a:r>
          </a:p>
          <a:p>
            <a:pPr marL="457200" indent="-457200" algn="r" rtl="1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fa-IR" sz="2800" dirty="0" smtClean="0"/>
              <a:t>ضعف عضلات (خمیدگی و لرزش دست)</a:t>
            </a:r>
          </a:p>
          <a:p>
            <a:pPr marL="457200" indent="-457200" algn="r" rtl="1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fa-IR" sz="2800" dirty="0" smtClean="0"/>
              <a:t>دیابت مقاومت انسولینی</a:t>
            </a:r>
          </a:p>
          <a:p>
            <a:pPr marL="457200" indent="-457200" algn="r" rtl="1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fa-IR" sz="2800" dirty="0" smtClean="0"/>
              <a:t>چاقی</a:t>
            </a:r>
          </a:p>
          <a:p>
            <a:pPr marL="457200" indent="-457200" algn="r" rtl="1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fa-IR" sz="2800" dirty="0" smtClean="0"/>
              <a:t>پر فشار خونی </a:t>
            </a:r>
          </a:p>
          <a:p>
            <a:pPr marL="457200" indent="-457200" algn="r" rtl="1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fa-IR" sz="2800" dirty="0" smtClean="0"/>
              <a:t>پوکی استخوان</a:t>
            </a:r>
          </a:p>
          <a:p>
            <a:pPr marL="457200" indent="-457200" algn="r" rtl="1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fa-IR" sz="2800" dirty="0" smtClean="0"/>
              <a:t>ضعف مفاصل</a:t>
            </a:r>
          </a:p>
          <a:p>
            <a:pPr marL="457200" indent="-457200" algn="r" rtl="1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fa-IR" sz="2800" dirty="0" smtClean="0"/>
              <a:t>بی خوابی </a:t>
            </a:r>
          </a:p>
          <a:p>
            <a:pPr marL="457200" indent="-457200" algn="r" rtl="1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fa-IR" sz="2800" dirty="0" smtClean="0"/>
              <a:t>تحلیل عضلات (سارکوپنیا)</a:t>
            </a:r>
          </a:p>
          <a:p>
            <a:pPr marL="457200" indent="-457200" algn="r" rtl="1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fa-IR" sz="2800" dirty="0" smtClean="0"/>
              <a:t>مقاومت به هورمون های انابولیک</a:t>
            </a:r>
          </a:p>
          <a:p>
            <a:pPr marL="457200" indent="-457200" algn="r" rtl="1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fa-IR" sz="2800" dirty="0" smtClean="0"/>
              <a:t>گرایش تارها به تارهای کند انقباض</a:t>
            </a:r>
          </a:p>
          <a:p>
            <a:pPr marL="457200" indent="-457200" algn="r" rtl="1"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fa-IR" sz="2800" dirty="0" smtClean="0"/>
              <a:t>خستگی و بی حالی</a:t>
            </a:r>
          </a:p>
          <a:p>
            <a:pPr algn="r" rt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5676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03388" y="1161257"/>
            <a:ext cx="8532812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rtl="0">
              <a:lnSpc>
                <a:spcPct val="120000"/>
              </a:lnSpc>
            </a:pPr>
            <a:r>
              <a:rPr lang="fa-IR" sz="2600" dirty="0">
                <a:cs typeface="B Zar" pitchFamily="2" charset="-78"/>
              </a:rPr>
              <a:t>انرژی به صورت های شیمیایی، مکانیکی، الکتریکی، نورانی، هسته ای و گرمایی در چرخه انرژی حیاتی یافت می گردند .</a:t>
            </a:r>
            <a:endParaRPr lang="en-US" sz="2600" dirty="0">
              <a:cs typeface="B Zar" pitchFamily="2" charset="-78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485900" y="69056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rtl="0"/>
            <a:r>
              <a:rPr lang="fa-IR" sz="4000" dirty="0">
                <a:effectLst>
                  <a:outerShdw blurRad="38100" dist="38100" dir="2700000" algn="tl">
                    <a:srgbClr val="C0C0C0"/>
                  </a:outerShdw>
                </a:effectLst>
                <a:cs typeface="B Jadid" pitchFamily="2" charset="-78"/>
              </a:rPr>
              <a:t>چرخه انرژی حیاتی</a:t>
            </a:r>
            <a:endParaRPr lang="en-US" sz="4000" dirty="0">
              <a:effectLst>
                <a:outerShdw blurRad="38100" dist="38100" dir="2700000" algn="tl">
                  <a:srgbClr val="C0C0C0"/>
                </a:outerShdw>
              </a:effectLst>
              <a:cs typeface="B Jadid" pitchFamily="2" charset="-78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1752600" y="872331"/>
            <a:ext cx="8610600" cy="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967163" y="3230712"/>
            <a:ext cx="4032250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rtl="0">
              <a:lnSpc>
                <a:spcPct val="130000"/>
              </a:lnSpc>
            </a:pPr>
            <a:r>
              <a:rPr lang="fa-IR" sz="3200" dirty="0">
                <a:cs typeface="B Zar" pitchFamily="2" charset="-78"/>
              </a:rPr>
              <a:t>استفاده از انرژی در بدن انسان :</a:t>
            </a:r>
            <a:endParaRPr lang="en-US" sz="3200" dirty="0">
              <a:cs typeface="B Zar" pitchFamily="2" charset="-78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703388" y="2320132"/>
            <a:ext cx="8532812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rtl="0">
              <a:lnSpc>
                <a:spcPct val="120000"/>
              </a:lnSpc>
            </a:pPr>
            <a:r>
              <a:rPr lang="fa-IR" sz="2600" dirty="0">
                <a:cs typeface="B Zar" pitchFamily="2" charset="-78"/>
              </a:rPr>
              <a:t>انرژی مورد نیاز بدن از طریق درشت مغذی ها تامین می گردد .</a:t>
            </a:r>
            <a:endParaRPr lang="en-US" sz="2600" dirty="0">
              <a:cs typeface="B Zar" pitchFamily="2" charset="-78"/>
            </a:endParaRPr>
          </a:p>
        </p:txBody>
      </p:sp>
      <p:pic>
        <p:nvPicPr>
          <p:cNvPr id="12" name="Picture 11" descr="090104%20fig4b%20contra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2" y="4221541"/>
            <a:ext cx="1817688" cy="151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ellMembraneDra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4" y="4272757"/>
            <a:ext cx="1800225" cy="149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Embryo1-7688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150" y="4256881"/>
            <a:ext cx="1798638" cy="150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ow to clone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4233069"/>
            <a:ext cx="1831975" cy="15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8112125" y="4185444"/>
            <a:ext cx="1943100" cy="1655762"/>
          </a:xfrm>
          <a:prstGeom prst="rect">
            <a:avLst/>
          </a:prstGeom>
          <a:noFill/>
          <a:ln w="349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096000" y="4185444"/>
            <a:ext cx="1943100" cy="1655762"/>
          </a:xfrm>
          <a:prstGeom prst="rect">
            <a:avLst/>
          </a:prstGeom>
          <a:noFill/>
          <a:ln w="349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079875" y="4185444"/>
            <a:ext cx="1943100" cy="1655762"/>
          </a:xfrm>
          <a:prstGeom prst="rect">
            <a:avLst/>
          </a:prstGeom>
          <a:noFill/>
          <a:ln w="349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063750" y="4185444"/>
            <a:ext cx="1943100" cy="1655762"/>
          </a:xfrm>
          <a:prstGeom prst="rect">
            <a:avLst/>
          </a:prstGeom>
          <a:noFill/>
          <a:ln w="349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8183563" y="6057107"/>
            <a:ext cx="1801812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rtl="0">
              <a:lnSpc>
                <a:spcPct val="120000"/>
              </a:lnSpc>
            </a:pPr>
            <a:r>
              <a:rPr lang="fa-IR" sz="2600">
                <a:cs typeface="B Zar" pitchFamily="2" charset="-78"/>
              </a:rPr>
              <a:t>تکثیر</a:t>
            </a:r>
            <a:endParaRPr lang="en-US" sz="2600">
              <a:cs typeface="B Zar" pitchFamily="2" charset="-78"/>
            </a:endParaRP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6167438" y="6065045"/>
            <a:ext cx="1801812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rtl="0">
              <a:lnSpc>
                <a:spcPct val="120000"/>
              </a:lnSpc>
            </a:pPr>
            <a:r>
              <a:rPr lang="fa-IR" sz="2600" dirty="0">
                <a:cs typeface="B Zar" pitchFamily="2" charset="-78"/>
              </a:rPr>
              <a:t>بازسازی و رشد</a:t>
            </a:r>
            <a:endParaRPr lang="en-US" sz="2600" dirty="0">
              <a:cs typeface="B Zar" pitchFamily="2" charset="-78"/>
            </a:endParaRP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4101111" y="6065045"/>
            <a:ext cx="2016125" cy="57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rtl="0">
              <a:lnSpc>
                <a:spcPct val="120000"/>
              </a:lnSpc>
            </a:pPr>
            <a:r>
              <a:rPr lang="fa-IR" sz="2600" dirty="0">
                <a:cs typeface="B Zar" pitchFamily="2" charset="-78"/>
              </a:rPr>
              <a:t>نقل و انتقال غشا</a:t>
            </a:r>
            <a:endParaRPr lang="en-US" sz="2600" dirty="0">
              <a:cs typeface="B Zar" pitchFamily="2" charset="-78"/>
            </a:endParaRPr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2135188" y="6057107"/>
            <a:ext cx="1801812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rtl="0">
              <a:lnSpc>
                <a:spcPct val="120000"/>
              </a:lnSpc>
            </a:pPr>
            <a:r>
              <a:rPr lang="fa-IR" sz="2600">
                <a:cs typeface="B Zar" pitchFamily="2" charset="-78"/>
              </a:rPr>
              <a:t>انقباض عضلانی</a:t>
            </a:r>
            <a:endParaRPr lang="en-US" sz="2600">
              <a:cs typeface="B Z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7773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23848" cy="69580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73454" y="201185"/>
            <a:ext cx="6300787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3600" dirty="0">
                <a:solidFill>
                  <a:srgbClr val="00B050"/>
                </a:solidFill>
              </a:rPr>
              <a:t>عوارض  بیش تمرینی</a:t>
            </a:r>
            <a:r>
              <a:rPr lang="fa-IR" sz="2400" dirty="0"/>
              <a:t/>
            </a:r>
            <a:br>
              <a:rPr lang="fa-IR" sz="2400" dirty="0"/>
            </a:br>
            <a:r>
              <a:rPr lang="fa-IR" sz="2400" dirty="0"/>
              <a:t/>
            </a:r>
            <a:br>
              <a:rPr lang="fa-IR" sz="2400" dirty="0"/>
            </a:br>
            <a:r>
              <a:rPr lang="fa-IR" sz="2400" dirty="0"/>
              <a:t>• افزایش ضربان قلب استراحت</a:t>
            </a:r>
            <a:br>
              <a:rPr lang="fa-IR" sz="2400" dirty="0"/>
            </a:br>
            <a:r>
              <a:rPr lang="fa-IR" sz="2400" dirty="0"/>
              <a:t/>
            </a:r>
            <a:br>
              <a:rPr lang="fa-IR" sz="2400" dirty="0"/>
            </a:br>
            <a:r>
              <a:rPr lang="fa-IR" sz="2400" dirty="0"/>
              <a:t>• افزایش فشارخون استراحت</a:t>
            </a:r>
            <a:br>
              <a:rPr lang="fa-IR" sz="2400" dirty="0"/>
            </a:br>
            <a:r>
              <a:rPr lang="fa-IR" sz="2400" dirty="0"/>
              <a:t/>
            </a:r>
            <a:br>
              <a:rPr lang="fa-IR" sz="2400" dirty="0"/>
            </a:br>
            <a:r>
              <a:rPr lang="fa-IR" sz="2400" dirty="0"/>
              <a:t>• کاهش عملکرد ورزش یافته است</a:t>
            </a:r>
            <a:br>
              <a:rPr lang="fa-IR" sz="2400" dirty="0"/>
            </a:br>
            <a:r>
              <a:rPr lang="fa-IR" sz="2400" dirty="0"/>
              <a:t/>
            </a:r>
            <a:br>
              <a:rPr lang="fa-IR" sz="2400" dirty="0"/>
            </a:br>
            <a:r>
              <a:rPr lang="fa-IR" sz="2400" dirty="0"/>
              <a:t>• کاهش اشتها</a:t>
            </a:r>
            <a:br>
              <a:rPr lang="fa-IR" sz="2400" dirty="0"/>
            </a:br>
            <a:r>
              <a:rPr lang="fa-IR" sz="2400" dirty="0"/>
              <a:t/>
            </a:r>
            <a:br>
              <a:rPr lang="fa-IR" sz="2400" dirty="0"/>
            </a:br>
            <a:r>
              <a:rPr lang="fa-IR" sz="2400" dirty="0"/>
              <a:t>• کاهش تمایل به تمرین</a:t>
            </a:r>
            <a:br>
              <a:rPr lang="fa-IR" sz="2400" dirty="0"/>
            </a:br>
            <a:r>
              <a:rPr lang="fa-IR" sz="2400" dirty="0"/>
              <a:t/>
            </a:r>
            <a:br>
              <a:rPr lang="fa-IR" sz="2400" dirty="0"/>
            </a:br>
            <a:r>
              <a:rPr lang="fa-IR" sz="2400" dirty="0"/>
              <a:t>• افزایش بروز آسیب</a:t>
            </a:r>
            <a:br>
              <a:rPr lang="fa-IR" sz="2400" dirty="0"/>
            </a:br>
            <a:r>
              <a:rPr lang="fa-IR" sz="2400" dirty="0"/>
              <a:t/>
            </a:r>
            <a:br>
              <a:rPr lang="fa-IR" sz="2400" dirty="0"/>
            </a:br>
            <a:r>
              <a:rPr lang="fa-IR" sz="2400" dirty="0"/>
              <a:t>• افزایش بروز عفونت</a:t>
            </a:r>
            <a:br>
              <a:rPr lang="fa-IR" sz="2400" dirty="0"/>
            </a:br>
            <a:r>
              <a:rPr lang="fa-IR" sz="2400" dirty="0"/>
              <a:t> </a:t>
            </a:r>
            <a:br>
              <a:rPr lang="fa-IR" sz="2400" dirty="0"/>
            </a:br>
            <a:r>
              <a:rPr lang="fa-IR" sz="2400" dirty="0"/>
              <a:t>• افزایش تحریک پذیری و افسردگی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3951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1736" y="0"/>
            <a:ext cx="10591800" cy="685839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274638"/>
            <a:ext cx="11201400" cy="1143000"/>
          </a:xfrm>
        </p:spPr>
        <p:txBody>
          <a:bodyPr>
            <a:normAutofit/>
          </a:bodyPr>
          <a:lstStyle/>
          <a:p>
            <a:r>
              <a:rPr lang="fa-IR" sz="4800" dirty="0" smtClean="0"/>
              <a:t>بیش تمرینی در بانوان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48255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45" y="1524000"/>
            <a:ext cx="6041173" cy="5181600"/>
          </a:xfrm>
          <a:prstGeom prst="rect">
            <a:avLst/>
          </a:prstGeom>
          <a:blipFill>
            <a:blip r:embed="rId2">
              <a:alphaModFix amt="33000"/>
            </a:blip>
            <a:stretch>
              <a:fillRect/>
            </a:stretch>
          </a:blipFill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5674" y="1524000"/>
            <a:ext cx="6006326" cy="5181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0" y="304800"/>
            <a:ext cx="33762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5400" dirty="0" smtClean="0"/>
              <a:t>پوکی استخوان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48046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33400" y="12992"/>
            <a:ext cx="8187340" cy="684500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10200" y="1981200"/>
            <a:ext cx="6781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300000"/>
              </a:lnSpc>
            </a:pPr>
            <a:r>
              <a:rPr lang="fa-IR" altLang="en-US" sz="2200" b="1" dirty="0"/>
              <a:t>1 – تحويل : </a:t>
            </a:r>
            <a:r>
              <a:rPr lang="fa-IR" altLang="en-US" sz="2200" b="1" dirty="0" smtClean="0"/>
              <a:t>اكسيژن </a:t>
            </a:r>
            <a:r>
              <a:rPr lang="fa-IR" altLang="en-US" sz="2200" b="1" dirty="0"/>
              <a:t>و مواد غذايي را به سلولهاي </a:t>
            </a:r>
            <a:r>
              <a:rPr lang="fa-IR" altLang="en-US" sz="2200" b="1" dirty="0" smtClean="0"/>
              <a:t>بدن</a:t>
            </a:r>
            <a:endParaRPr lang="fa-IR" altLang="en-US" sz="2200" b="1" dirty="0"/>
          </a:p>
          <a:p>
            <a:pPr algn="r" rtl="1">
              <a:lnSpc>
                <a:spcPct val="300000"/>
              </a:lnSpc>
            </a:pPr>
            <a:r>
              <a:rPr lang="fa-IR" altLang="en-US" sz="2200" b="1" dirty="0"/>
              <a:t>2 – دفع : دي اكسيد كربن و مواد زائد حاصل از </a:t>
            </a:r>
            <a:r>
              <a:rPr lang="fa-IR" altLang="en-US" sz="2200" b="1" dirty="0" smtClean="0"/>
              <a:t>متابوليسم </a:t>
            </a:r>
          </a:p>
          <a:p>
            <a:pPr algn="r" rtl="1">
              <a:lnSpc>
                <a:spcPct val="300000"/>
              </a:lnSpc>
            </a:pPr>
            <a:r>
              <a:rPr lang="fa-IR" altLang="en-US" sz="2200" b="1" dirty="0" smtClean="0"/>
              <a:t>3 </a:t>
            </a:r>
            <a:r>
              <a:rPr lang="fa-IR" altLang="en-US" sz="2200" b="1" dirty="0"/>
              <a:t>– انتقال : هورمونها را از غدد مترشحه </a:t>
            </a:r>
            <a:endParaRPr lang="fa-IR" altLang="en-US" sz="2200" b="1" dirty="0" smtClean="0"/>
          </a:p>
          <a:p>
            <a:pPr algn="r" rtl="1">
              <a:lnSpc>
                <a:spcPct val="300000"/>
              </a:lnSpc>
            </a:pPr>
            <a:r>
              <a:rPr lang="fa-IR" altLang="en-US" sz="2200" b="1" dirty="0" smtClean="0"/>
              <a:t>4- </a:t>
            </a:r>
            <a:r>
              <a:rPr lang="fa-IR" altLang="en-US" sz="2200" b="1" dirty="0"/>
              <a:t>نگهداري : درجه حرارت بدن </a:t>
            </a:r>
            <a:endParaRPr lang="fa-IR" altLang="en-US" sz="2200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734433" y="381000"/>
            <a:ext cx="3741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4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دستگاه قلبی عروقی</a:t>
            </a:r>
            <a:endParaRPr lang="en-US" sz="4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9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62000" y="0"/>
            <a:ext cx="6072852" cy="687215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5334000" y="152400"/>
            <a:ext cx="6683376" cy="6609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Low" rtl="1">
              <a:spcBef>
                <a:spcPct val="50000"/>
              </a:spcBef>
            </a:pPr>
            <a:r>
              <a:rPr lang="fa-IR" sz="4400" dirty="0">
                <a:solidFill>
                  <a:schemeClr val="bg1"/>
                </a:solidFill>
                <a:cs typeface="B Titr" pitchFamily="2" charset="-78"/>
              </a:rPr>
              <a:t>فشار خون</a:t>
            </a:r>
          </a:p>
          <a:p>
            <a:pPr algn="justLow" rtl="1">
              <a:spcBef>
                <a:spcPct val="50000"/>
              </a:spcBef>
              <a:buFont typeface="Wingdings" pitchFamily="2" charset="2"/>
              <a:buChar char="§"/>
            </a:pPr>
            <a:r>
              <a:rPr lang="fa-IR" sz="2300" dirty="0">
                <a:cs typeface="B Nazanin" pitchFamily="2" charset="-78"/>
              </a:rPr>
              <a:t> </a:t>
            </a:r>
            <a:r>
              <a:rPr lang="fa-IR" sz="2300" dirty="0">
                <a:solidFill>
                  <a:schemeClr val="accent2"/>
                </a:solidFill>
                <a:cs typeface="B Nazanin" pitchFamily="2" charset="-78"/>
              </a:rPr>
              <a:t>فشار خون </a:t>
            </a:r>
            <a:r>
              <a:rPr lang="fa-IR" sz="2300" dirty="0" smtClean="0">
                <a:cs typeface="B Nazanin" pitchFamily="2" charset="-78"/>
              </a:rPr>
              <a:t>،فشاری که </a:t>
            </a:r>
            <a:r>
              <a:rPr lang="fa-IR" sz="2300" dirty="0">
                <a:cs typeface="B Nazanin" pitchFamily="2" charset="-78"/>
              </a:rPr>
              <a:t>به دیواره های عروق خونی وارد می شود</a:t>
            </a:r>
            <a:r>
              <a:rPr lang="fa-IR" sz="2300" dirty="0" smtClean="0">
                <a:cs typeface="B Nazanin" pitchFamily="2" charset="-78"/>
              </a:rPr>
              <a:t>.</a:t>
            </a:r>
          </a:p>
          <a:p>
            <a:pPr algn="justLow" rtl="1">
              <a:spcBef>
                <a:spcPct val="50000"/>
              </a:spcBef>
              <a:buFont typeface="Wingdings" pitchFamily="2" charset="2"/>
              <a:buChar char="§"/>
            </a:pPr>
            <a:endParaRPr lang="fa-IR" sz="2300" dirty="0">
              <a:cs typeface="B Nazanin" pitchFamily="2" charset="-78"/>
            </a:endParaRPr>
          </a:p>
          <a:p>
            <a:pPr algn="justLow" rtl="1">
              <a:spcBef>
                <a:spcPct val="50000"/>
              </a:spcBef>
              <a:buFont typeface="Wingdings" pitchFamily="2" charset="2"/>
              <a:buChar char="§"/>
            </a:pPr>
            <a:r>
              <a:rPr lang="fa-IR" sz="2300" dirty="0">
                <a:cs typeface="B Nazanin" pitchFamily="2" charset="-78"/>
              </a:rPr>
              <a:t> </a:t>
            </a:r>
            <a:r>
              <a:rPr lang="fa-IR" sz="2300" dirty="0" smtClean="0">
                <a:cs typeface="B Nazanin" pitchFamily="2" charset="-78"/>
              </a:rPr>
              <a:t>فشار خون </a:t>
            </a:r>
            <a:r>
              <a:rPr lang="fa-IR" sz="2300" dirty="0" smtClean="0">
                <a:solidFill>
                  <a:schemeClr val="accent2"/>
                </a:solidFill>
                <a:cs typeface="B Nazanin" pitchFamily="2" charset="-78"/>
              </a:rPr>
              <a:t>تابع مقاومت </a:t>
            </a:r>
            <a:r>
              <a:rPr lang="fa-IR" sz="2300" dirty="0">
                <a:cs typeface="B Nazanin" pitchFamily="2" charset="-78"/>
              </a:rPr>
              <a:t>محیطی (ویسکوزیته، طول و قطر عروق</a:t>
            </a:r>
            <a:r>
              <a:rPr lang="fa-IR" sz="2300" dirty="0" smtClean="0">
                <a:cs typeface="B Nazanin" pitchFamily="2" charset="-78"/>
              </a:rPr>
              <a:t>)</a:t>
            </a:r>
          </a:p>
          <a:p>
            <a:pPr algn="justLow" rtl="1">
              <a:spcBef>
                <a:spcPct val="50000"/>
              </a:spcBef>
              <a:buFont typeface="Wingdings" pitchFamily="2" charset="2"/>
              <a:buChar char="§"/>
            </a:pPr>
            <a:endParaRPr lang="fa-IR" sz="2300" dirty="0">
              <a:cs typeface="B Nazanin" pitchFamily="2" charset="-78"/>
            </a:endParaRPr>
          </a:p>
          <a:p>
            <a:pPr algn="justLow" rtl="1">
              <a:spcBef>
                <a:spcPct val="50000"/>
              </a:spcBef>
              <a:buFont typeface="Wingdings" pitchFamily="2" charset="2"/>
              <a:buChar char="§"/>
            </a:pPr>
            <a:r>
              <a:rPr lang="fa-IR" sz="2300" dirty="0">
                <a:cs typeface="B Nazanin" pitchFamily="2" charset="-78"/>
              </a:rPr>
              <a:t> </a:t>
            </a:r>
            <a:r>
              <a:rPr lang="fa-IR" sz="2300" dirty="0">
                <a:solidFill>
                  <a:srgbClr val="FF3300"/>
                </a:solidFill>
                <a:cs typeface="B Nazanin" pitchFamily="2" charset="-78"/>
              </a:rPr>
              <a:t>فشار سیستولی:</a:t>
            </a:r>
            <a:r>
              <a:rPr lang="fa-IR" sz="2300" dirty="0">
                <a:cs typeface="B Nazanin" pitchFamily="2" charset="-78"/>
              </a:rPr>
              <a:t> زمانی که بطن چپ منقبض می شود خون </a:t>
            </a:r>
            <a:r>
              <a:rPr lang="fa-IR" sz="2300" dirty="0" smtClean="0">
                <a:cs typeface="B Nazanin" pitchFamily="2" charset="-78"/>
              </a:rPr>
              <a:t>با فشار به </a:t>
            </a:r>
            <a:r>
              <a:rPr lang="fa-IR" sz="2300" dirty="0">
                <a:cs typeface="B Nazanin" pitchFamily="2" charset="-78"/>
              </a:rPr>
              <a:t>سرخرگ آئورت رانده می شود که در این حالت فشار خون به بالاترین حد خود می رسد</a:t>
            </a:r>
            <a:r>
              <a:rPr lang="fa-IR" sz="2300" dirty="0" smtClean="0">
                <a:cs typeface="B Nazanin" pitchFamily="2" charset="-78"/>
              </a:rPr>
              <a:t>.</a:t>
            </a:r>
          </a:p>
          <a:p>
            <a:pPr algn="justLow" rtl="1">
              <a:spcBef>
                <a:spcPct val="50000"/>
              </a:spcBef>
              <a:buFont typeface="Wingdings" pitchFamily="2" charset="2"/>
              <a:buChar char="§"/>
            </a:pPr>
            <a:endParaRPr lang="fa-IR" sz="2300" dirty="0">
              <a:cs typeface="B Nazanin" pitchFamily="2" charset="-78"/>
            </a:endParaRPr>
          </a:p>
          <a:p>
            <a:pPr algn="justLow" rtl="1">
              <a:spcBef>
                <a:spcPct val="50000"/>
              </a:spcBef>
              <a:buFont typeface="Wingdings" pitchFamily="2" charset="2"/>
              <a:buChar char="§"/>
            </a:pPr>
            <a:r>
              <a:rPr lang="fa-IR" sz="2300" dirty="0">
                <a:cs typeface="B Nazanin" pitchFamily="2" charset="-78"/>
              </a:rPr>
              <a:t> </a:t>
            </a:r>
            <a:r>
              <a:rPr lang="fa-IR" sz="2300" dirty="0">
                <a:solidFill>
                  <a:srgbClr val="FF3300"/>
                </a:solidFill>
                <a:cs typeface="B Nazanin" pitchFamily="2" charset="-78"/>
              </a:rPr>
              <a:t>فشار دیاستولی:</a:t>
            </a:r>
            <a:r>
              <a:rPr lang="fa-IR" sz="2300" dirty="0">
                <a:cs typeface="B Nazanin" pitchFamily="2" charset="-78"/>
              </a:rPr>
              <a:t> با اتمام انقباض بطن چپ، دریچه های نیم هلالی آئورتی بسته شده و فشار سرخرگی نیز سقوط می کند</a:t>
            </a:r>
            <a:r>
              <a:rPr lang="fa-IR" sz="2300" dirty="0" smtClean="0">
                <a:cs typeface="B Nazanin" pitchFamily="2" charset="-78"/>
              </a:rPr>
              <a:t>.</a:t>
            </a:r>
          </a:p>
          <a:p>
            <a:pPr algn="justLow" rtl="1">
              <a:spcBef>
                <a:spcPct val="50000"/>
              </a:spcBef>
              <a:buFont typeface="Wingdings" pitchFamily="2" charset="2"/>
              <a:buChar char="§"/>
            </a:pPr>
            <a:endParaRPr lang="fa-IR" sz="2300" dirty="0">
              <a:cs typeface="B Nazanin" pitchFamily="2" charset="-78"/>
            </a:endParaRPr>
          </a:p>
          <a:p>
            <a:pPr algn="justLow" rtl="1">
              <a:spcBef>
                <a:spcPct val="50000"/>
              </a:spcBef>
              <a:buFont typeface="Wingdings" pitchFamily="2" charset="2"/>
              <a:buChar char="§"/>
            </a:pPr>
            <a:r>
              <a:rPr lang="fa-IR" sz="2300" dirty="0">
                <a:cs typeface="B Nazanin" pitchFamily="2" charset="-78"/>
              </a:rPr>
              <a:t> </a:t>
            </a:r>
            <a:r>
              <a:rPr lang="fa-IR" sz="2300" dirty="0">
                <a:solidFill>
                  <a:srgbClr val="FF3300"/>
                </a:solidFill>
                <a:cs typeface="B Nazanin" pitchFamily="2" charset="-78"/>
              </a:rPr>
              <a:t>فشار خون متوسط</a:t>
            </a:r>
            <a:r>
              <a:rPr lang="fa-IR" sz="2300" dirty="0">
                <a:cs typeface="B Nazanin" pitchFamily="2" charset="-78"/>
              </a:rPr>
              <a:t> در یک فرد بالغ </a:t>
            </a:r>
            <a:endParaRPr lang="ar-SA" sz="23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7512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21062"/>
            <a:ext cx="4188502" cy="25369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60081"/>
            <a:ext cx="12017376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ضربـان طبيعي  قلب</a:t>
            </a:r>
          </a:p>
          <a:p>
            <a:pPr algn="r" rtl="1"/>
            <a:endParaRPr lang="fa-IR" sz="2400" dirty="0"/>
          </a:p>
          <a:p>
            <a:pPr algn="r" rtl="1"/>
            <a:r>
              <a:rPr lang="fa-IR" sz="2400" dirty="0">
                <a:solidFill>
                  <a:schemeClr val="accent2"/>
                </a:solidFill>
              </a:rPr>
              <a:t>ضربان قلب </a:t>
            </a:r>
            <a:r>
              <a:rPr lang="fa-IR" sz="2400" dirty="0"/>
              <a:t>در حال استراحت يك فرد بالغ در حالت معمول بين </a:t>
            </a:r>
            <a:r>
              <a:rPr lang="fa-IR" sz="2400" dirty="0" smtClean="0"/>
              <a:t> </a:t>
            </a:r>
            <a:r>
              <a:rPr lang="fa-IR" sz="2400" dirty="0" smtClean="0">
                <a:solidFill>
                  <a:schemeClr val="accent2"/>
                </a:solidFill>
              </a:rPr>
              <a:t>60</a:t>
            </a:r>
            <a:r>
              <a:rPr lang="fa-IR" sz="2400" dirty="0" smtClean="0"/>
              <a:t> تا </a:t>
            </a:r>
            <a:r>
              <a:rPr lang="fa-IR" sz="2400" dirty="0">
                <a:solidFill>
                  <a:schemeClr val="accent2"/>
                </a:solidFill>
              </a:rPr>
              <a:t>100</a:t>
            </a:r>
            <a:r>
              <a:rPr lang="fa-IR" sz="2400" dirty="0"/>
              <a:t> ضربان در دقيقه مي باشد </a:t>
            </a:r>
            <a:r>
              <a:rPr lang="fa-IR" sz="2400" dirty="0" smtClean="0"/>
              <a:t>.</a:t>
            </a:r>
          </a:p>
          <a:p>
            <a:pPr algn="r" rtl="1"/>
            <a:endParaRPr lang="fa-IR" sz="2400" dirty="0" smtClean="0"/>
          </a:p>
          <a:p>
            <a:pPr algn="r" rtl="1"/>
            <a:endParaRPr lang="fa-IR" sz="2400" dirty="0"/>
          </a:p>
          <a:p>
            <a:pPr algn="r" rtl="1"/>
            <a:r>
              <a:rPr lang="fa-IR" sz="2400" dirty="0" smtClean="0"/>
              <a:t>  </a:t>
            </a:r>
            <a:r>
              <a:rPr lang="fa-IR" sz="2400" dirty="0">
                <a:solidFill>
                  <a:schemeClr val="accent2"/>
                </a:solidFill>
              </a:rPr>
              <a:t>تعداد ضربان قلب طبيعي </a:t>
            </a:r>
            <a:r>
              <a:rPr lang="fa-IR" sz="2400" dirty="0"/>
              <a:t>در يك فرد ورزشكار با شرايط خيلي خوب مي تواند </a:t>
            </a:r>
            <a:r>
              <a:rPr lang="fa-IR" sz="2400" dirty="0" smtClean="0"/>
              <a:t> </a:t>
            </a:r>
            <a:r>
              <a:rPr lang="fa-IR" sz="2400" dirty="0" smtClean="0">
                <a:solidFill>
                  <a:schemeClr val="accent2"/>
                </a:solidFill>
              </a:rPr>
              <a:t>50</a:t>
            </a:r>
            <a:r>
              <a:rPr lang="fa-IR" sz="2400" dirty="0" smtClean="0"/>
              <a:t> تا </a:t>
            </a:r>
            <a:r>
              <a:rPr lang="fa-IR" sz="2400" dirty="0" smtClean="0">
                <a:solidFill>
                  <a:schemeClr val="accent2"/>
                </a:solidFill>
              </a:rPr>
              <a:t>60</a:t>
            </a:r>
            <a:r>
              <a:rPr lang="fa-IR" sz="2400" dirty="0" smtClean="0"/>
              <a:t> </a:t>
            </a:r>
            <a:r>
              <a:rPr lang="fa-IR" sz="2400" dirty="0"/>
              <a:t>ضربان در دقيقه باشد </a:t>
            </a:r>
            <a:r>
              <a:rPr lang="fa-IR" sz="2400" dirty="0" smtClean="0"/>
              <a:t>.</a:t>
            </a:r>
          </a:p>
          <a:p>
            <a:pPr algn="r" rtl="1"/>
            <a:endParaRPr lang="fa-IR" sz="2400" dirty="0" smtClean="0"/>
          </a:p>
          <a:p>
            <a:pPr algn="r" rtl="1"/>
            <a:endParaRPr lang="fa-IR" sz="2400" dirty="0" smtClean="0"/>
          </a:p>
          <a:p>
            <a:pPr algn="r" rtl="1"/>
            <a:r>
              <a:rPr lang="fa-IR" sz="2400" dirty="0" smtClean="0"/>
              <a:t> </a:t>
            </a:r>
            <a:r>
              <a:rPr lang="fa-IR" sz="2400" dirty="0"/>
              <a:t>طي فعاليت فيزيكي شديد ، ضربان قلب مي تواند به </a:t>
            </a:r>
            <a:r>
              <a:rPr lang="fa-IR" sz="2400" dirty="0">
                <a:solidFill>
                  <a:schemeClr val="accent2"/>
                </a:solidFill>
              </a:rPr>
              <a:t>180</a:t>
            </a:r>
            <a:r>
              <a:rPr lang="fa-IR" sz="2400" dirty="0"/>
              <a:t> ضربان در دقيقه برسد </a:t>
            </a:r>
            <a:r>
              <a:rPr lang="fa-IR" sz="2400" dirty="0" smtClean="0"/>
              <a:t>.</a:t>
            </a:r>
          </a:p>
          <a:p>
            <a:pPr algn="r" rtl="1"/>
            <a:endParaRPr lang="fa-IR" sz="2400" dirty="0" smtClean="0"/>
          </a:p>
          <a:p>
            <a:pPr algn="r" rtl="1"/>
            <a:endParaRPr lang="fa-IR" sz="2400" dirty="0" smtClean="0"/>
          </a:p>
          <a:p>
            <a:pPr algn="r" rtl="1"/>
            <a:r>
              <a:rPr lang="fa-IR" sz="2400" dirty="0" smtClean="0"/>
              <a:t> </a:t>
            </a:r>
            <a:r>
              <a:rPr lang="fa-IR" sz="2400" dirty="0">
                <a:solidFill>
                  <a:schemeClr val="accent2"/>
                </a:solidFill>
              </a:rPr>
              <a:t>حجم ضربه </a:t>
            </a:r>
            <a:r>
              <a:rPr lang="fa-IR" sz="2400" dirty="0" smtClean="0">
                <a:solidFill>
                  <a:schemeClr val="accent2"/>
                </a:solidFill>
              </a:rPr>
              <a:t>ای </a:t>
            </a:r>
            <a:r>
              <a:rPr lang="fa-IR" sz="2400" dirty="0" smtClean="0"/>
              <a:t>: باهر </a:t>
            </a:r>
            <a:r>
              <a:rPr lang="fa-IR" sz="2400" dirty="0"/>
              <a:t>ضربان  </a:t>
            </a:r>
            <a:r>
              <a:rPr lang="fa-IR" sz="2400" dirty="0">
                <a:solidFill>
                  <a:schemeClr val="accent2"/>
                </a:solidFill>
              </a:rPr>
              <a:t>70</a:t>
            </a:r>
            <a:r>
              <a:rPr lang="fa-IR" sz="2400" dirty="0"/>
              <a:t> تا </a:t>
            </a:r>
            <a:r>
              <a:rPr lang="fa-IR" sz="2400" dirty="0">
                <a:solidFill>
                  <a:schemeClr val="accent2"/>
                </a:solidFill>
              </a:rPr>
              <a:t>80</a:t>
            </a:r>
            <a:r>
              <a:rPr lang="fa-IR" sz="2400" dirty="0"/>
              <a:t> ميلي ليتر خون از قلب يك فرد بالغ به بيرون پمپ مي </a:t>
            </a:r>
            <a:r>
              <a:rPr lang="fa-IR" sz="2400" dirty="0" smtClean="0"/>
              <a:t>شود</a:t>
            </a:r>
          </a:p>
          <a:p>
            <a:pPr algn="r" rtl="1"/>
            <a:endParaRPr lang="fa-IR" sz="2400" dirty="0" smtClean="0"/>
          </a:p>
          <a:p>
            <a:pPr algn="r" rtl="1"/>
            <a:endParaRPr lang="fa-IR" sz="2400" dirty="0" smtClean="0"/>
          </a:p>
          <a:p>
            <a:pPr algn="r" rtl="1"/>
            <a:r>
              <a:rPr lang="fa-IR" sz="2400" dirty="0" smtClean="0"/>
              <a:t> </a:t>
            </a:r>
            <a:r>
              <a:rPr lang="fa-IR" sz="2400" dirty="0">
                <a:solidFill>
                  <a:schemeClr val="accent2"/>
                </a:solidFill>
              </a:rPr>
              <a:t>برون ده قلبی </a:t>
            </a:r>
            <a:r>
              <a:rPr lang="fa-IR" sz="2400" dirty="0" smtClean="0"/>
              <a:t>: دريك </a:t>
            </a:r>
            <a:r>
              <a:rPr lang="fa-IR" sz="2400" dirty="0"/>
              <a:t>دقيقه ،كل حجم خون </a:t>
            </a:r>
            <a:r>
              <a:rPr lang="fa-IR" sz="2400" dirty="0" smtClean="0"/>
              <a:t>كه </a:t>
            </a:r>
            <a:r>
              <a:rPr lang="fa-IR" sz="2400" dirty="0" smtClean="0">
                <a:solidFill>
                  <a:schemeClr val="accent2"/>
                </a:solidFill>
              </a:rPr>
              <a:t>5</a:t>
            </a:r>
            <a:r>
              <a:rPr lang="fa-IR" sz="2400" dirty="0" smtClean="0"/>
              <a:t> تا </a:t>
            </a:r>
            <a:r>
              <a:rPr lang="fa-IR" sz="2400" dirty="0" smtClean="0">
                <a:solidFill>
                  <a:schemeClr val="accent2"/>
                </a:solidFill>
              </a:rPr>
              <a:t>6</a:t>
            </a:r>
            <a:r>
              <a:rPr lang="fa-IR" sz="2400" dirty="0" smtClean="0"/>
              <a:t> </a:t>
            </a:r>
            <a:r>
              <a:rPr lang="fa-IR" sz="2400" dirty="0"/>
              <a:t>ليتراست درعروق سراسر بدن به جريان درمي </a:t>
            </a:r>
            <a:r>
              <a:rPr lang="fa-IR" sz="2400" dirty="0" smtClean="0"/>
              <a:t>آيد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149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329" y="2685322"/>
            <a:ext cx="7084671" cy="41605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-111"/>
            <a:ext cx="4764911" cy="2697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75"/>
            <a:ext cx="5105400" cy="68159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28861" y="763674"/>
            <a:ext cx="3239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3200" dirty="0" smtClean="0"/>
              <a:t>ریسک فاکتورهای قلبی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4762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1422400" y="6483350"/>
            <a:ext cx="508000" cy="476250"/>
          </a:xfrm>
        </p:spPr>
        <p:txBody>
          <a:bodyPr/>
          <a:lstStyle/>
          <a:p>
            <a:fld id="{47C09E7C-67F9-4617-ACB3-9DBF626E64B0}" type="slidenum">
              <a:rPr lang="ko-KR" altLang="en-US"/>
              <a:pPr/>
              <a:t>57</a:t>
            </a:fld>
            <a:endParaRPr lang="en-US" altLang="ko-KR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480" y="0"/>
            <a:ext cx="9278960" cy="68446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8652" y="159024"/>
            <a:ext cx="7905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Cardiac Hypertrophy in the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Athlete’s Heart</a:t>
            </a:r>
            <a:endParaRPr lang="th-TH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21056" y="6453337"/>
            <a:ext cx="298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th-TH" sz="14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" name="ตัวเชื่อมต่อตรง 10"/>
          <p:cNvCxnSpPr/>
          <p:nvPr/>
        </p:nvCxnSpPr>
        <p:spPr>
          <a:xfrm rot="5400000">
            <a:off x="5953918" y="1766322"/>
            <a:ext cx="428628" cy="1588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ตัวเชื่อมต่อตรง 11"/>
          <p:cNvCxnSpPr/>
          <p:nvPr/>
        </p:nvCxnSpPr>
        <p:spPr>
          <a:xfrm flipV="1">
            <a:off x="3136424" y="1980636"/>
            <a:ext cx="6102848" cy="79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/>
          <p:cNvCxnSpPr/>
          <p:nvPr/>
        </p:nvCxnSpPr>
        <p:spPr>
          <a:xfrm rot="5400000">
            <a:off x="2921316" y="2167654"/>
            <a:ext cx="429422" cy="79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ตัวเชื่อมต่อตรง 13"/>
          <p:cNvCxnSpPr/>
          <p:nvPr/>
        </p:nvCxnSpPr>
        <p:spPr>
          <a:xfrm rot="5400000">
            <a:off x="8954314" y="2238298"/>
            <a:ext cx="571504" cy="158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130244" y="2132857"/>
            <a:ext cx="2214229" cy="830997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Resistance </a:t>
            </a: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27576" y="2132857"/>
            <a:ext cx="2016109" cy="830997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Endurance </a:t>
            </a: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71592" y="5949281"/>
            <a:ext cx="173617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Eccentric</a:t>
            </a:r>
            <a:endParaRPr lang="th-TH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50570" y="5949281"/>
            <a:ext cx="189390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Concentric</a:t>
            </a:r>
          </a:p>
        </p:txBody>
      </p:sp>
      <p:cxnSp>
        <p:nvCxnSpPr>
          <p:cNvPr id="19" name="ลูกศรเชื่อมต่อแบบตรง 18"/>
          <p:cNvCxnSpPr/>
          <p:nvPr/>
        </p:nvCxnSpPr>
        <p:spPr>
          <a:xfrm rot="16200000" flipH="1">
            <a:off x="2973859" y="4686115"/>
            <a:ext cx="354784" cy="794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3" descr="C:\Users\Administrator\Desktop\New folder (5)\nit02.jpg"/>
          <p:cNvPicPr>
            <a:picLocks noChangeAspect="1" noChangeArrowheads="1"/>
          </p:cNvPicPr>
          <p:nvPr/>
        </p:nvPicPr>
        <p:blipFill rotWithShape="1">
          <a:blip r:embed="rId3" cstate="print"/>
          <a:srcRect r="5017"/>
          <a:stretch/>
        </p:blipFill>
        <p:spPr bwMode="auto">
          <a:xfrm>
            <a:off x="2063552" y="3068960"/>
            <a:ext cx="2080132" cy="1445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1" name="ลูกศรเชื่อมต่อแบบตรง 20"/>
          <p:cNvCxnSpPr/>
          <p:nvPr/>
        </p:nvCxnSpPr>
        <p:spPr>
          <a:xfrm rot="16200000" flipH="1">
            <a:off x="9063865" y="4686116"/>
            <a:ext cx="354784" cy="794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3" descr="C:\Users\Administrator\Desktop\New folder (5)\woman-training1.jpg"/>
          <p:cNvPicPr>
            <a:picLocks noChangeAspect="1" noChangeArrowheads="1"/>
          </p:cNvPicPr>
          <p:nvPr/>
        </p:nvPicPr>
        <p:blipFill rotWithShape="1">
          <a:blip r:embed="rId4" cstate="print"/>
          <a:srcRect b="3948"/>
          <a:stretch/>
        </p:blipFill>
        <p:spPr bwMode="auto">
          <a:xfrm>
            <a:off x="8400257" y="3068960"/>
            <a:ext cx="1823918" cy="1424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3" name="ตัวเชื่อมต่อตรง 22"/>
          <p:cNvCxnSpPr/>
          <p:nvPr/>
        </p:nvCxnSpPr>
        <p:spPr>
          <a:xfrm rot="5400000">
            <a:off x="5921176" y="2163794"/>
            <a:ext cx="491733" cy="79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015880" y="2132857"/>
            <a:ext cx="2304256" cy="830997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Combination</a:t>
            </a: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training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26" name="ลูกศรเชื่อมต่อแบบตรง 25"/>
          <p:cNvCxnSpPr/>
          <p:nvPr/>
        </p:nvCxnSpPr>
        <p:spPr>
          <a:xfrm rot="16200000" flipH="1">
            <a:off x="5964464" y="4686116"/>
            <a:ext cx="354784" cy="794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503724" y="5949281"/>
            <a:ext cx="353649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Eccentric+Concentric</a:t>
            </a:r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</a:t>
            </a:r>
          </a:p>
        </p:txBody>
      </p:sp>
      <p:pic>
        <p:nvPicPr>
          <p:cNvPr id="1026" name="Picture 2" descr="G:\m_08046_gr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398" b="71173" l="19790" r="492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09" t="45551" r="47083" b="25980"/>
          <a:stretch/>
        </p:blipFill>
        <p:spPr bwMode="auto">
          <a:xfrm>
            <a:off x="2287820" y="4743186"/>
            <a:ext cx="1791956" cy="127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G:\m_08046_gr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04" b="29797" l="60620" r="956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44" t="5055" b="67454"/>
          <a:stretch/>
        </p:blipFill>
        <p:spPr bwMode="auto">
          <a:xfrm>
            <a:off x="8472266" y="4941168"/>
            <a:ext cx="1584175" cy="9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880" y="4869160"/>
            <a:ext cx="1713232" cy="10830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10182" y="1052736"/>
            <a:ext cx="1714512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Exercise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" name="Content Placeholder 26"/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5204785" y="3040679"/>
            <a:ext cx="1966125" cy="153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0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-59803"/>
            <a:ext cx="8229600" cy="1143000"/>
          </a:xfrm>
          <a:effectLst>
            <a:outerShdw dist="35921" dir="2700000" algn="ctr" rotWithShape="0">
              <a:schemeClr val="bg2"/>
            </a:outerShdw>
          </a:effectLst>
        </p:spPr>
        <p:txBody>
          <a:bodyPr>
            <a:noAutofit/>
          </a:bodyPr>
          <a:lstStyle/>
          <a:p>
            <a:pPr algn="ctr" eaLnBrk="1" hangingPunct="1"/>
            <a:r>
              <a:rPr lang="fa-IR" sz="8800" i="1" dirty="0">
                <a:solidFill>
                  <a:schemeClr val="bg1"/>
                </a:solidFill>
                <a:cs typeface="Yagut" pitchFamily="2" charset="-78"/>
              </a:rPr>
              <a:t>هورمون </a:t>
            </a:r>
            <a:r>
              <a:rPr lang="fa-IR" sz="8800" i="1" dirty="0" smtClean="0">
                <a:solidFill>
                  <a:schemeClr val="bg1"/>
                </a:solidFill>
                <a:cs typeface="Yagut" pitchFamily="2" charset="-78"/>
              </a:rPr>
              <a:t>و  </a:t>
            </a:r>
            <a:r>
              <a:rPr lang="fa-IR" sz="8800" i="1" dirty="0">
                <a:solidFill>
                  <a:schemeClr val="bg1"/>
                </a:solidFill>
                <a:cs typeface="Yagut" pitchFamily="2" charset="-78"/>
              </a:rPr>
              <a:t>ورزش</a:t>
            </a:r>
            <a:endParaRPr lang="en-US" sz="8800" i="1" dirty="0">
              <a:solidFill>
                <a:schemeClr val="bg1"/>
              </a:solidFill>
              <a:cs typeface="Yagut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6800"/>
            <a:ext cx="12263718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2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1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B0882D8-6F15-4ECB-8E77-E2CA906E26C6}" type="slidenum">
              <a:rPr lang="ar-SA"/>
              <a:pPr eaLnBrk="1" hangingPunct="1"/>
              <a:t>59</a:t>
            </a:fld>
            <a:endParaRPr lang="en-US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a-IR" b="1" dirty="0" smtClean="0">
                <a:cs typeface="B Nazanin" pitchFamily="2" charset="-78"/>
              </a:rPr>
              <a:t>تقسیم بندی هورمونها</a:t>
            </a:r>
            <a:endParaRPr lang="en-US" b="1" dirty="0" smtClean="0">
              <a:cs typeface="B Nazanin" pitchFamily="2" charset="-78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524000"/>
            <a:ext cx="10668000" cy="4953000"/>
          </a:xfrm>
        </p:spPr>
        <p:txBody>
          <a:bodyPr>
            <a:normAutofit/>
          </a:bodyPr>
          <a:lstStyle/>
          <a:p>
            <a:pPr algn="r" rtl="1" eaLnBrk="1" hangingPunct="1">
              <a:buFontTx/>
              <a:buNone/>
            </a:pPr>
            <a:endParaRPr lang="fa-IR" sz="2800" b="1" dirty="0" smtClean="0">
              <a:cs typeface="B Nazanin" pitchFamily="2" charset="-78"/>
            </a:endParaRPr>
          </a:p>
          <a:p>
            <a:pPr algn="r" rtl="1" eaLnBrk="1" hangingPunct="1">
              <a:buFontTx/>
              <a:buNone/>
            </a:pPr>
            <a:r>
              <a:rPr lang="fa-IR" sz="2800" b="1" dirty="0" smtClean="0">
                <a:cs typeface="B Nazanin" pitchFamily="2" charset="-78"/>
              </a:rPr>
              <a:t>بر اساس ساختمان شیمیایی</a:t>
            </a:r>
          </a:p>
          <a:p>
            <a:pPr algn="r" rtl="1" eaLnBrk="1" hangingPunct="1">
              <a:buFontTx/>
              <a:buNone/>
            </a:pPr>
            <a:endParaRPr lang="fa-IR" sz="2800" b="1" dirty="0" smtClean="0">
              <a:cs typeface="B Nazanin" pitchFamily="2" charset="-78"/>
            </a:endParaRPr>
          </a:p>
          <a:p>
            <a:pPr algn="r" rtl="1"/>
            <a:r>
              <a:rPr lang="fa-IR" sz="2800" b="1" dirty="0" smtClean="0">
                <a:cs typeface="B Nazanin" pitchFamily="2" charset="-78"/>
              </a:rPr>
              <a:t>هورمونهای پپتیدی:</a:t>
            </a:r>
            <a:r>
              <a:rPr lang="fa-IR" sz="2800" dirty="0" smtClean="0">
                <a:cs typeface="B Nazanin" pitchFamily="2" charset="-78"/>
              </a:rPr>
              <a:t> که ممکن است از 3 تا 200 اسید آمینه داشته باشند.(رشد وانسولین)</a:t>
            </a:r>
          </a:p>
          <a:p>
            <a:pPr algn="r" rtl="1"/>
            <a:endParaRPr lang="fa-IR" sz="2800" dirty="0" smtClean="0">
              <a:cs typeface="B Nazanin" pitchFamily="2" charset="-78"/>
            </a:endParaRPr>
          </a:p>
          <a:p>
            <a:pPr algn="r" rtl="1"/>
            <a:r>
              <a:rPr lang="fa-IR" sz="2800" b="1" dirty="0" smtClean="0">
                <a:cs typeface="B Nazanin" pitchFamily="2" charset="-78"/>
              </a:rPr>
              <a:t>هورمونهای آمینه ای:</a:t>
            </a:r>
            <a:r>
              <a:rPr lang="fa-IR" sz="2800" dirty="0" smtClean="0">
                <a:cs typeface="B Nazanin" pitchFamily="2" charset="-78"/>
              </a:rPr>
              <a:t> مثل اپی نفرین و هورمونهای تیروئیدی</a:t>
            </a:r>
          </a:p>
          <a:p>
            <a:pPr algn="r" rtl="1"/>
            <a:endParaRPr lang="fa-IR" sz="2800" dirty="0" smtClean="0">
              <a:cs typeface="B Nazanin" pitchFamily="2" charset="-78"/>
            </a:endParaRPr>
          </a:p>
          <a:p>
            <a:pPr algn="r" rtl="1"/>
            <a:r>
              <a:rPr lang="fa-IR" sz="2800" b="1" dirty="0" smtClean="0">
                <a:cs typeface="B Nazanin" pitchFamily="2" charset="-78"/>
              </a:rPr>
              <a:t>هورمونهای استروئیدی:</a:t>
            </a:r>
            <a:r>
              <a:rPr lang="fa-IR" sz="2800" dirty="0" smtClean="0">
                <a:cs typeface="B Nazanin" pitchFamily="2" charset="-78"/>
              </a:rPr>
              <a:t> که از کلسترول ساخته شده اند. مانند تستوسترون، استروژن و پروژسترون، کورتیکو استروئیدها</a:t>
            </a:r>
          </a:p>
        </p:txBody>
      </p:sp>
    </p:spTree>
    <p:extLst>
      <p:ext uri="{BB962C8B-B14F-4D97-AF65-F5344CB8AC3E}">
        <p14:creationId xmlns:p14="http://schemas.microsoft.com/office/powerpoint/2010/main" val="60441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8000"/>
            <a:lum/>
          </a:blip>
          <a:srcRect/>
          <a:stretch>
            <a:fillRect l="-6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24000" y="548482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rtl="0"/>
            <a:r>
              <a:rPr lang="fa-IR" sz="2800" dirty="0">
                <a:effectLst>
                  <a:outerShdw blurRad="38100" dist="38100" dir="2700000" algn="tl">
                    <a:srgbClr val="C0C0C0"/>
                  </a:outerShdw>
                </a:effectLst>
                <a:cs typeface="B Jadid" pitchFamily="2" charset="-78"/>
              </a:rPr>
              <a:t>چرخه انرژی حیاتی</a:t>
            </a: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cs typeface="B Jadid" pitchFamily="2" charset="-78"/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1752600" y="1196181"/>
            <a:ext cx="8610600" cy="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830388" y="1926658"/>
            <a:ext cx="8532812" cy="57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a-IR" sz="2600" dirty="0">
                <a:cs typeface="B Zar" pitchFamily="2" charset="-78"/>
              </a:rPr>
              <a:t>15 تا 30 درصد از کل انرژی روزانه صرف فعالیت های جسمانی می گردد.</a:t>
            </a:r>
            <a:endParaRPr lang="en-US" sz="2600" dirty="0">
              <a:cs typeface="B Zar" pitchFamily="2" charset="-78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286000" y="3229598"/>
            <a:ext cx="8532812" cy="57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457200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a-IR" sz="2600" dirty="0">
                <a:cs typeface="B Zar" pitchFamily="2" charset="-78"/>
              </a:rPr>
              <a:t>سلول ها به صورت مستقیم توانایی استفاده از انرژی (درشت مغذی) را ندارند .</a:t>
            </a:r>
            <a:endParaRPr lang="en-US" sz="2600" dirty="0">
              <a:cs typeface="B Zar" pitchFamily="2" charset="-78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840779" y="4661125"/>
            <a:ext cx="8532812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a-IR" sz="2600" dirty="0">
                <a:cs typeface="B Zar" pitchFamily="2" charset="-78"/>
              </a:rPr>
              <a:t>انرژی درشت مغذی ها بایستی به انرژی قابل استفاده سلول که همان آدنوزین تری فسفات 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ATP</a:t>
            </a:r>
            <a:r>
              <a:rPr lang="fa-IR" sz="2600" dirty="0">
                <a:cs typeface="B Zar" pitchFamily="2" charset="-78"/>
              </a:rPr>
              <a:t>) است تبدیل گردد.</a:t>
            </a:r>
            <a:endParaRPr lang="en-US" sz="2600" dirty="0">
              <a:cs typeface="B Z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393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10591800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34853"/>
          </a:xfrm>
        </p:spPr>
        <p:txBody>
          <a:bodyPr/>
          <a:lstStyle/>
          <a:p>
            <a:pPr algn="ctr"/>
            <a:r>
              <a:rPr lang="fa-IR" dirty="0"/>
              <a:t>نقش </a:t>
            </a:r>
            <a:r>
              <a:rPr lang="fa-IR" dirty="0" smtClean="0"/>
              <a:t>كاتکولامين </a:t>
            </a:r>
            <a:r>
              <a:rPr lang="fa-IR" dirty="0"/>
              <a:t>ها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813278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7770" y="192148"/>
            <a:ext cx="11582400" cy="8037452"/>
          </a:xfrm>
        </p:spPr>
        <p:txBody>
          <a:bodyPr>
            <a:normAutofit fontScale="92500" lnSpcReduction="10000"/>
          </a:bodyPr>
          <a:lstStyle/>
          <a:p>
            <a:pPr marL="109728" indent="0" algn="r" rtl="1">
              <a:buNone/>
            </a:pPr>
            <a:r>
              <a:rPr lang="fa-IR" sz="3900" b="1" dirty="0">
                <a:solidFill>
                  <a:srgbClr val="FF0000"/>
                </a:solidFill>
              </a:rPr>
              <a:t>عملکرد فیزیولوژیکی </a:t>
            </a:r>
            <a:r>
              <a:rPr lang="fa-IR" sz="3900" b="1" dirty="0" smtClean="0">
                <a:solidFill>
                  <a:srgbClr val="FF0000"/>
                </a:solidFill>
              </a:rPr>
              <a:t>آدرنالین و نورآدرنالین در </a:t>
            </a:r>
            <a:r>
              <a:rPr lang="fa-IR" sz="3900" b="1" dirty="0">
                <a:solidFill>
                  <a:srgbClr val="FF0000"/>
                </a:solidFill>
              </a:rPr>
              <a:t>عضله </a:t>
            </a:r>
            <a:r>
              <a:rPr lang="fa-IR" sz="3900" b="1" dirty="0" smtClean="0">
                <a:solidFill>
                  <a:srgbClr val="FF0000"/>
                </a:solidFill>
              </a:rPr>
              <a:t>:</a:t>
            </a:r>
          </a:p>
          <a:p>
            <a:pPr marL="109728" indent="0" algn="ctr" rtl="1">
              <a:buNone/>
            </a:pPr>
            <a:endParaRPr lang="fa-IR" sz="35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109728" indent="0" algn="ctr" rtl="1">
              <a:buNone/>
            </a:pPr>
            <a:endParaRPr lang="fa-IR" sz="3500" dirty="0">
              <a:solidFill>
                <a:schemeClr val="bg2">
                  <a:lumMod val="50000"/>
                </a:schemeClr>
              </a:solidFill>
            </a:endParaRPr>
          </a:p>
          <a:p>
            <a:pPr marL="109728" indent="0" algn="ctr" rtl="1">
              <a:buNone/>
            </a:pPr>
            <a:endParaRPr lang="fa-IR" sz="3500" dirty="0">
              <a:solidFill>
                <a:schemeClr val="bg2">
                  <a:lumMod val="50000"/>
                </a:schemeClr>
              </a:solidFill>
            </a:endParaRPr>
          </a:p>
          <a:p>
            <a:pPr marL="109728" indent="0" algn="r" rtl="1">
              <a:buNone/>
            </a:pPr>
            <a:r>
              <a:rPr lang="fa-IR" sz="3000" b="1" dirty="0" smtClean="0">
                <a:solidFill>
                  <a:schemeClr val="bg1"/>
                </a:solidFill>
              </a:rPr>
              <a:t>• </a:t>
            </a:r>
            <a:r>
              <a:rPr lang="fa-IR" sz="3000" b="1" dirty="0">
                <a:solidFill>
                  <a:schemeClr val="bg1"/>
                </a:solidFill>
              </a:rPr>
              <a:t>افزایش تولید نیرو از طریق مکانیزم های مرکزی </a:t>
            </a:r>
            <a:r>
              <a:rPr lang="fa-IR" sz="3000" b="1" dirty="0" smtClean="0">
                <a:solidFill>
                  <a:schemeClr val="bg1"/>
                </a:solidFill>
              </a:rPr>
              <a:t>عصبی</a:t>
            </a:r>
          </a:p>
          <a:p>
            <a:pPr marL="109728" indent="0" algn="r" rtl="1">
              <a:buNone/>
            </a:pPr>
            <a:endParaRPr lang="fa-IR" sz="3000" b="1" dirty="0" smtClean="0">
              <a:solidFill>
                <a:schemeClr val="bg1"/>
              </a:solidFill>
            </a:endParaRPr>
          </a:p>
          <a:p>
            <a:pPr marL="109728" indent="0" algn="r" rtl="1">
              <a:buNone/>
            </a:pPr>
            <a:r>
              <a:rPr lang="fa-IR" sz="3000" b="1" dirty="0">
                <a:solidFill>
                  <a:schemeClr val="bg1"/>
                </a:solidFill>
              </a:rPr>
              <a:t>• </a:t>
            </a:r>
            <a:r>
              <a:rPr lang="fa-IR" sz="3000" b="1" dirty="0" smtClean="0">
                <a:solidFill>
                  <a:schemeClr val="bg1"/>
                </a:solidFill>
              </a:rPr>
              <a:t>افزایش </a:t>
            </a:r>
            <a:r>
              <a:rPr lang="fa-IR" sz="3000" b="1" dirty="0">
                <a:solidFill>
                  <a:schemeClr val="bg1"/>
                </a:solidFill>
              </a:rPr>
              <a:t>فعالیت آنزیم متابولیک</a:t>
            </a:r>
          </a:p>
          <a:p>
            <a:pPr marL="109728" indent="0" algn="r" rtl="1">
              <a:buNone/>
            </a:pPr>
            <a:r>
              <a:rPr lang="fa-IR" sz="3000" b="1" dirty="0">
                <a:solidFill>
                  <a:schemeClr val="bg1"/>
                </a:solidFill>
              </a:rPr>
              <a:t/>
            </a:r>
            <a:br>
              <a:rPr lang="fa-IR" sz="3000" b="1" dirty="0">
                <a:solidFill>
                  <a:schemeClr val="bg1"/>
                </a:solidFill>
              </a:rPr>
            </a:br>
            <a:r>
              <a:rPr lang="fa-IR" sz="3000" b="1" dirty="0">
                <a:solidFill>
                  <a:schemeClr val="bg1"/>
                </a:solidFill>
              </a:rPr>
              <a:t>• افزایش میزان انقباض </a:t>
            </a:r>
            <a:r>
              <a:rPr lang="fa-IR" sz="3000" b="1" dirty="0" smtClean="0">
                <a:solidFill>
                  <a:schemeClr val="bg1"/>
                </a:solidFill>
              </a:rPr>
              <a:t>عضلات (قدرت)</a:t>
            </a:r>
            <a:endParaRPr lang="fa-IR" sz="3000" b="1" dirty="0">
              <a:solidFill>
                <a:schemeClr val="bg1"/>
              </a:solidFill>
            </a:endParaRPr>
          </a:p>
          <a:p>
            <a:pPr marL="109728" indent="0" algn="r" rtl="1">
              <a:buNone/>
            </a:pPr>
            <a:r>
              <a:rPr lang="fa-IR" sz="3000" b="1" dirty="0">
                <a:solidFill>
                  <a:schemeClr val="bg1"/>
                </a:solidFill>
              </a:rPr>
              <a:t/>
            </a:r>
            <a:br>
              <a:rPr lang="fa-IR" sz="3000" b="1" dirty="0">
                <a:solidFill>
                  <a:schemeClr val="bg1"/>
                </a:solidFill>
              </a:rPr>
            </a:br>
            <a:r>
              <a:rPr lang="fa-IR" sz="3000" b="1" dirty="0">
                <a:solidFill>
                  <a:schemeClr val="bg1"/>
                </a:solidFill>
              </a:rPr>
              <a:t>• افزایش فشار </a:t>
            </a:r>
            <a:r>
              <a:rPr lang="fa-IR" sz="3000" b="1" dirty="0" smtClean="0">
                <a:solidFill>
                  <a:schemeClr val="bg1"/>
                </a:solidFill>
              </a:rPr>
              <a:t>خون و ضربان قلب</a:t>
            </a:r>
            <a:endParaRPr lang="fa-IR" sz="3000" b="1" dirty="0">
              <a:solidFill>
                <a:schemeClr val="bg1"/>
              </a:solidFill>
            </a:endParaRPr>
          </a:p>
          <a:p>
            <a:pPr marL="109728" indent="0" algn="r" rtl="1">
              <a:buNone/>
            </a:pPr>
            <a:r>
              <a:rPr lang="fa-IR" sz="3000" b="1" dirty="0">
                <a:solidFill>
                  <a:schemeClr val="bg1"/>
                </a:solidFill>
              </a:rPr>
              <a:t/>
            </a:r>
            <a:br>
              <a:rPr lang="fa-IR" sz="3000" b="1" dirty="0">
                <a:solidFill>
                  <a:schemeClr val="bg1"/>
                </a:solidFill>
              </a:rPr>
            </a:br>
            <a:r>
              <a:rPr lang="fa-IR" sz="3000" b="1" dirty="0">
                <a:solidFill>
                  <a:schemeClr val="bg1"/>
                </a:solidFill>
              </a:rPr>
              <a:t>• افزایش دسترسی به </a:t>
            </a:r>
            <a:r>
              <a:rPr lang="fa-IR" sz="3000" b="1" dirty="0" smtClean="0">
                <a:solidFill>
                  <a:schemeClr val="bg1"/>
                </a:solidFill>
              </a:rPr>
              <a:t>انرژی (گلوکز و چربی)</a:t>
            </a:r>
            <a:endParaRPr lang="fa-IR" sz="3000" b="1" dirty="0">
              <a:solidFill>
                <a:schemeClr val="bg1"/>
              </a:solidFill>
            </a:endParaRPr>
          </a:p>
          <a:p>
            <a:pPr marL="109728" indent="0" algn="r" rtl="1">
              <a:buNone/>
            </a:pPr>
            <a:r>
              <a:rPr lang="fa-IR" sz="3000" b="1" dirty="0">
                <a:solidFill>
                  <a:schemeClr val="bg1"/>
                </a:solidFill>
              </a:rPr>
              <a:t/>
            </a:r>
            <a:br>
              <a:rPr lang="fa-IR" sz="3000" b="1" dirty="0">
                <a:solidFill>
                  <a:schemeClr val="bg1"/>
                </a:solidFill>
              </a:rPr>
            </a:br>
            <a:r>
              <a:rPr lang="fa-IR" sz="3000" b="1" dirty="0">
                <a:solidFill>
                  <a:schemeClr val="bg1"/>
                </a:solidFill>
              </a:rPr>
              <a:t>• افزایش جریان خون </a:t>
            </a:r>
            <a:r>
              <a:rPr lang="fa-IR" sz="3000" b="1" dirty="0" smtClean="0">
                <a:solidFill>
                  <a:schemeClr val="bg1"/>
                </a:solidFill>
              </a:rPr>
              <a:t>عضلات فعال </a:t>
            </a:r>
            <a:r>
              <a:rPr lang="fa-IR" sz="3000" b="1" dirty="0">
                <a:solidFill>
                  <a:schemeClr val="bg1"/>
                </a:solidFill>
              </a:rPr>
              <a:t>(از طریق رگ گشایی)</a:t>
            </a:r>
          </a:p>
          <a:p>
            <a:pPr marL="109728" indent="0" algn="r" rtl="1">
              <a:buNone/>
            </a:pPr>
            <a:r>
              <a:rPr lang="fa-IR" sz="3000" b="1" dirty="0">
                <a:solidFill>
                  <a:schemeClr val="bg1"/>
                </a:solidFill>
              </a:rPr>
              <a:t/>
            </a:r>
            <a:br>
              <a:rPr lang="fa-IR" sz="3000" b="1" dirty="0">
                <a:solidFill>
                  <a:schemeClr val="bg1"/>
                </a:solidFill>
              </a:rPr>
            </a:br>
            <a:r>
              <a:rPr lang="fa-IR" sz="3000" b="1" dirty="0">
                <a:solidFill>
                  <a:schemeClr val="bg1"/>
                </a:solidFill>
              </a:rPr>
              <a:t>• ترشح </a:t>
            </a:r>
            <a:r>
              <a:rPr lang="fa-IR" sz="3000" b="1" dirty="0" smtClean="0">
                <a:solidFill>
                  <a:schemeClr val="bg1"/>
                </a:solidFill>
              </a:rPr>
              <a:t>سایر هورمون ها</a:t>
            </a:r>
            <a:endParaRPr lang="en-US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0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2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8501" y="3599020"/>
            <a:ext cx="11072496" cy="3137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3200" b="1" dirty="0"/>
              <a:t>تولید پروتئین عضلانی را به‌صورت مستقیم افزایش می‌دهد 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3200" b="1" dirty="0"/>
              <a:t> همچنین باعث کاهش تخریب و تجزیه پروتئین به اسیدهای آمینه نیز می‌شود.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3200" b="1" dirty="0"/>
              <a:t> ترشح هورمون رشد و </a:t>
            </a:r>
            <a:r>
              <a:rPr lang="en-US" sz="3200" b="1" dirty="0"/>
              <a:t>IGF-1</a:t>
            </a:r>
            <a:r>
              <a:rPr lang="fa-IR" sz="3200" b="1" dirty="0"/>
              <a:t> را افزایش می­دهد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3200" b="1" dirty="0"/>
              <a:t>تعداد سلول‌های ماهواره‌ای را نیز افزایش می‌دهد</a:t>
            </a:r>
            <a:r>
              <a:rPr lang="fa-IR" sz="3200" b="1" dirty="0" smtClean="0"/>
              <a:t>.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3200" b="1" dirty="0" smtClean="0"/>
              <a:t>موجب بالا رفتن عملکرد ورزشی از جمله قدرت، توان و سرعت می شود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859" y="9646"/>
            <a:ext cx="8726341" cy="358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7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481329"/>
            <a:ext cx="10972800" cy="5376671"/>
          </a:xfrm>
        </p:spPr>
        <p:txBody>
          <a:bodyPr>
            <a:normAutofit/>
          </a:bodyPr>
          <a:lstStyle/>
          <a:p>
            <a:pPr algn="r" rtl="1"/>
            <a:r>
              <a:rPr lang="fa-IR" dirty="0" smtClean="0"/>
              <a:t>تمرینات چند مفصلی و عضلات بزرگ مثل اسکوات و کلین پاور</a:t>
            </a:r>
            <a:endParaRPr lang="en-US" dirty="0"/>
          </a:p>
          <a:p>
            <a:pPr algn="r" rtl="1"/>
            <a:r>
              <a:rPr lang="fa-IR" dirty="0" smtClean="0"/>
              <a:t>تمرین شدید 85 درصد قدرت بیشینه به بالا</a:t>
            </a:r>
            <a:endParaRPr lang="en-US" dirty="0"/>
          </a:p>
          <a:p>
            <a:pPr algn="r" rtl="1"/>
            <a:r>
              <a:rPr lang="fa-IR" dirty="0" smtClean="0"/>
              <a:t>حجم تمرین متوسط</a:t>
            </a:r>
            <a:endParaRPr lang="en-US" dirty="0"/>
          </a:p>
          <a:p>
            <a:pPr algn="r" rtl="1"/>
            <a:r>
              <a:rPr lang="fa-IR" dirty="0" smtClean="0"/>
              <a:t>استراحت بین ست در حدود 30 تا 1 دقیقه </a:t>
            </a:r>
          </a:p>
          <a:p>
            <a:pPr algn="r" rtl="1"/>
            <a:endParaRPr lang="fa-IR" dirty="0" smtClean="0"/>
          </a:p>
          <a:p>
            <a:pPr algn="r" rtl="1"/>
            <a:endParaRPr lang="fa-IR" dirty="0"/>
          </a:p>
          <a:p>
            <a:pPr algn="r" rtl="1"/>
            <a:r>
              <a:rPr lang="fa-IR" dirty="0" smtClean="0">
                <a:solidFill>
                  <a:srgbClr val="FF0000"/>
                </a:solidFill>
              </a:rPr>
              <a:t>حجم تمرین زیاد و هوازی موجب کاهش ترشح آن می شود</a:t>
            </a:r>
          </a:p>
          <a:p>
            <a:pPr algn="r" rtl="1"/>
            <a:r>
              <a:rPr lang="fa-IR" dirty="0" smtClean="0">
                <a:solidFill>
                  <a:srgbClr val="FF0000"/>
                </a:solidFill>
              </a:rPr>
              <a:t>بی خوابی</a:t>
            </a:r>
          </a:p>
          <a:p>
            <a:pPr algn="r" rtl="1"/>
            <a:r>
              <a:rPr lang="fa-IR" dirty="0" smtClean="0">
                <a:solidFill>
                  <a:srgbClr val="FF0000"/>
                </a:solidFill>
              </a:rPr>
              <a:t>افسردگی و خلق و خوی نامطلوب</a:t>
            </a:r>
          </a:p>
          <a:p>
            <a:pPr algn="r" rtl="1"/>
            <a:r>
              <a:rPr lang="fa-IR" dirty="0" smtClean="0">
                <a:solidFill>
                  <a:srgbClr val="FF0000"/>
                </a:solidFill>
              </a:rPr>
              <a:t>تغذیه ناکافی و بد</a:t>
            </a:r>
          </a:p>
          <a:p>
            <a:pPr algn="r" rtl="1"/>
            <a:r>
              <a:rPr lang="fa-IR" dirty="0" smtClean="0">
                <a:solidFill>
                  <a:srgbClr val="FF0000"/>
                </a:solidFill>
              </a:rPr>
              <a:t>الکل و دخانیات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pPr algn="ctr"/>
            <a:r>
              <a:rPr lang="fa-IR" dirty="0" smtClean="0"/>
              <a:t> عوامل موثر در افزایش و کاهش ترشح تستوسترون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93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11905"/>
            <a:ext cx="7025640" cy="68826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49040" y="948690"/>
            <a:ext cx="826833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800" dirty="0">
                <a:solidFill>
                  <a:schemeClr val="bg1"/>
                </a:solidFill>
              </a:rPr>
              <a:t>• کاهش مصرف گلوکز در متابولیسم</a:t>
            </a:r>
            <a:br>
              <a:rPr lang="fa-IR" sz="2800" dirty="0">
                <a:solidFill>
                  <a:schemeClr val="bg1"/>
                </a:solidFill>
              </a:rPr>
            </a:br>
            <a:r>
              <a:rPr lang="fa-IR" sz="2800" dirty="0" smtClean="0">
                <a:solidFill>
                  <a:schemeClr val="bg1"/>
                </a:solidFill>
              </a:rPr>
              <a:t>• </a:t>
            </a:r>
            <a:r>
              <a:rPr lang="fa-IR" sz="2800" dirty="0">
                <a:solidFill>
                  <a:schemeClr val="bg1"/>
                </a:solidFill>
              </a:rPr>
              <a:t>افزایش حمل و نقل اسید آمینه در سراسر سلول</a:t>
            </a:r>
            <a:br>
              <a:rPr lang="fa-IR" sz="2800" dirty="0">
                <a:solidFill>
                  <a:schemeClr val="bg1"/>
                </a:solidFill>
              </a:rPr>
            </a:br>
            <a:r>
              <a:rPr lang="fa-IR" sz="2800" dirty="0" smtClean="0">
                <a:solidFill>
                  <a:schemeClr val="bg1"/>
                </a:solidFill>
              </a:rPr>
              <a:t>• </a:t>
            </a:r>
            <a:r>
              <a:rPr lang="fa-IR" sz="2800" dirty="0">
                <a:solidFill>
                  <a:schemeClr val="bg1"/>
                </a:solidFill>
              </a:rPr>
              <a:t>افزایش سنتز </a:t>
            </a:r>
            <a:r>
              <a:rPr lang="fa-IR" sz="2800" dirty="0" smtClean="0">
                <a:solidFill>
                  <a:schemeClr val="bg1"/>
                </a:solidFill>
              </a:rPr>
              <a:t>پروتئین(رشد عضلات)</a:t>
            </a:r>
            <a:r>
              <a:rPr lang="fa-IR" sz="2800" dirty="0">
                <a:solidFill>
                  <a:schemeClr val="bg1"/>
                </a:solidFill>
              </a:rPr>
              <a:t/>
            </a:r>
            <a:br>
              <a:rPr lang="fa-IR" sz="2800" dirty="0">
                <a:solidFill>
                  <a:schemeClr val="bg1"/>
                </a:solidFill>
              </a:rPr>
            </a:br>
            <a:r>
              <a:rPr lang="fa-IR" sz="2800" dirty="0">
                <a:solidFill>
                  <a:schemeClr val="bg1"/>
                </a:solidFill>
              </a:rPr>
              <a:t>• استفاده از اسیدهای چرب در متابولیسم را افزایش می دهد</a:t>
            </a:r>
            <a:br>
              <a:rPr lang="fa-IR" sz="2800" dirty="0">
                <a:solidFill>
                  <a:schemeClr val="bg1"/>
                </a:solidFill>
              </a:rPr>
            </a:br>
            <a:r>
              <a:rPr lang="fa-IR" sz="2800" dirty="0">
                <a:solidFill>
                  <a:schemeClr val="bg1"/>
                </a:solidFill>
              </a:rPr>
              <a:t>• افزایش لیپولیز (تجزیه چربی)</a:t>
            </a:r>
            <a:br>
              <a:rPr lang="fa-IR" sz="2800" dirty="0">
                <a:solidFill>
                  <a:schemeClr val="bg1"/>
                </a:solidFill>
              </a:rPr>
            </a:br>
            <a:r>
              <a:rPr lang="fa-IR" sz="2800" dirty="0">
                <a:solidFill>
                  <a:schemeClr val="bg1"/>
                </a:solidFill>
              </a:rPr>
              <a:t>• افزایش گلوکز </a:t>
            </a:r>
            <a:r>
              <a:rPr lang="fa-IR" sz="2800" dirty="0" smtClean="0">
                <a:solidFill>
                  <a:schemeClr val="bg1"/>
                </a:solidFill>
              </a:rPr>
              <a:t>و آمینو اسید در خون</a:t>
            </a:r>
            <a:r>
              <a:rPr lang="fa-IR" sz="2800" dirty="0">
                <a:solidFill>
                  <a:schemeClr val="bg1"/>
                </a:solidFill>
              </a:rPr>
              <a:t/>
            </a:r>
            <a:br>
              <a:rPr lang="fa-IR" sz="2800" dirty="0">
                <a:solidFill>
                  <a:schemeClr val="bg1"/>
                </a:solidFill>
              </a:rPr>
            </a:br>
            <a:r>
              <a:rPr lang="fa-IR" sz="2800" dirty="0">
                <a:solidFill>
                  <a:schemeClr val="bg1"/>
                </a:solidFill>
              </a:rPr>
              <a:t>• افزایش سنتز کلاژن</a:t>
            </a:r>
            <a:br>
              <a:rPr lang="fa-IR" sz="2800" dirty="0">
                <a:solidFill>
                  <a:schemeClr val="bg1"/>
                </a:solidFill>
              </a:rPr>
            </a:br>
            <a:r>
              <a:rPr lang="fa-IR" sz="2800" dirty="0">
                <a:solidFill>
                  <a:schemeClr val="bg1"/>
                </a:solidFill>
              </a:rPr>
              <a:t>• تحریک رشد غضروف</a:t>
            </a:r>
            <a:br>
              <a:rPr lang="fa-IR" sz="2800" dirty="0">
                <a:solidFill>
                  <a:schemeClr val="bg1"/>
                </a:solidFill>
              </a:rPr>
            </a:br>
            <a:r>
              <a:rPr lang="fa-IR" sz="2800" dirty="0">
                <a:solidFill>
                  <a:schemeClr val="bg1"/>
                </a:solidFill>
              </a:rPr>
              <a:t>• حفظ نیتروژن، سدیم</a:t>
            </a:r>
            <a:r>
              <a:rPr lang="fa-IR" sz="2800" dirty="0" smtClean="0">
                <a:solidFill>
                  <a:schemeClr val="bg1"/>
                </a:solidFill>
              </a:rPr>
              <a:t>، پتاسیم </a:t>
            </a:r>
            <a:r>
              <a:rPr lang="fa-IR" sz="2800" dirty="0">
                <a:solidFill>
                  <a:schemeClr val="bg1"/>
                </a:solidFill>
              </a:rPr>
              <a:t>و فسفر توسط کلیه </a:t>
            </a:r>
            <a:r>
              <a:rPr lang="fa-IR" sz="2800" dirty="0" smtClean="0">
                <a:solidFill>
                  <a:schemeClr val="bg1"/>
                </a:solidFill>
              </a:rPr>
              <a:t>ها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28213" y="76200"/>
            <a:ext cx="30412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4800" dirty="0" smtClean="0">
                <a:solidFill>
                  <a:schemeClr val="bg1"/>
                </a:solidFill>
              </a:rPr>
              <a:t>هورمون رشد 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2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724400" y="228600"/>
            <a:ext cx="3764172" cy="6552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3600" b="1" dirty="0"/>
              <a:t>عامل رشد شبه انسولین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" y="2286000"/>
            <a:ext cx="6531428" cy="4572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90234" y="885773"/>
            <a:ext cx="101123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>
              <a:lnSpc>
                <a:spcPct val="2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a-IR" sz="2000" b="1" dirty="0"/>
              <a:t>بعد از آسیب عضلانی باعث به اهدای هسته عضله به تارهای عضلانی کمک می‌کند.</a:t>
            </a:r>
          </a:p>
          <a:p>
            <a:pPr marL="342900" indent="-342900" algn="r" rtl="1">
              <a:lnSpc>
                <a:spcPct val="2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a-IR" sz="2000" b="1" dirty="0" smtClean="0"/>
              <a:t> </a:t>
            </a:r>
            <a:r>
              <a:rPr lang="fa-IR" sz="2000" b="1" dirty="0"/>
              <a:t>باوجود اینکه </a:t>
            </a:r>
            <a:r>
              <a:rPr lang="en-US" sz="2000" b="1" dirty="0"/>
              <a:t>IGF-1</a:t>
            </a:r>
            <a:r>
              <a:rPr lang="fa-IR" sz="2000" b="1" dirty="0"/>
              <a:t> به‌صورت مستقیم بر روی پیام‌رسانی درون‌سلولی آنابولیک اثر می‌گذارد</a:t>
            </a:r>
          </a:p>
          <a:p>
            <a:pPr marL="342900" indent="-342900" algn="r" rtl="1">
              <a:lnSpc>
                <a:spcPct val="2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a-IR" sz="2000" b="1" dirty="0" smtClean="0"/>
              <a:t>افزایش </a:t>
            </a:r>
            <a:r>
              <a:rPr lang="fa-IR" sz="2000" b="1" dirty="0"/>
              <a:t>حمل و نقل اسید آمینه در سراسر سلول</a:t>
            </a:r>
            <a:br>
              <a:rPr lang="fa-IR" sz="2000" b="1" dirty="0"/>
            </a:br>
            <a:r>
              <a:rPr lang="fa-IR" sz="2000" b="1" dirty="0" smtClean="0"/>
              <a:t>افزایش </a:t>
            </a:r>
            <a:r>
              <a:rPr lang="fa-IR" sz="2000" b="1" dirty="0"/>
              <a:t>سنتز پروتئین(رشد عضلات</a:t>
            </a:r>
            <a:r>
              <a:rPr lang="fa-IR" sz="2000" b="1" dirty="0" smtClean="0"/>
              <a:t>)</a:t>
            </a:r>
            <a:endParaRPr lang="en-US" sz="2000" b="1" dirty="0" smtClean="0"/>
          </a:p>
          <a:p>
            <a:pPr marL="342900" indent="-342900" algn="r" rtl="1">
              <a:lnSpc>
                <a:spcPct val="2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/>
              <a:t> MGF </a:t>
            </a:r>
            <a:r>
              <a:rPr lang="fa-IR" sz="2000" b="1" dirty="0" smtClean="0"/>
              <a:t>نوع موضعی آن می باشد</a:t>
            </a:r>
          </a:p>
        </p:txBody>
      </p:sp>
    </p:spTree>
    <p:extLst>
      <p:ext uri="{BB962C8B-B14F-4D97-AF65-F5344CB8AC3E}">
        <p14:creationId xmlns:p14="http://schemas.microsoft.com/office/powerpoint/2010/main" val="226842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2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14800" y="1066800"/>
            <a:ext cx="7482068" cy="4525963"/>
          </a:xfrm>
        </p:spPr>
        <p:txBody>
          <a:bodyPr>
            <a:normAutofit/>
          </a:bodyPr>
          <a:lstStyle/>
          <a:p>
            <a:pPr algn="r" rtl="1">
              <a:lnSpc>
                <a:spcPct val="250000"/>
              </a:lnSpc>
            </a:pPr>
            <a:r>
              <a:rPr lang="fa-IR" sz="2800" b="1" dirty="0" smtClean="0"/>
              <a:t>انتقال آمینو اسید و گلوکز به عضلات</a:t>
            </a:r>
          </a:p>
          <a:p>
            <a:pPr algn="r" rtl="1">
              <a:lnSpc>
                <a:spcPct val="250000"/>
              </a:lnSpc>
            </a:pPr>
            <a:r>
              <a:rPr lang="fa-IR" sz="2800" b="1" dirty="0" smtClean="0"/>
              <a:t>مهار تجزیه گلیکوژن و بافت چربی</a:t>
            </a:r>
          </a:p>
          <a:p>
            <a:pPr algn="r" rtl="1">
              <a:lnSpc>
                <a:spcPct val="250000"/>
              </a:lnSpc>
            </a:pPr>
            <a:r>
              <a:rPr lang="fa-IR" sz="2800" b="1" dirty="0" smtClean="0"/>
              <a:t>افزایش ساخت عضله و چربی و گلیکوژن</a:t>
            </a:r>
          </a:p>
          <a:p>
            <a:pPr algn="r" rtl="1">
              <a:lnSpc>
                <a:spcPct val="250000"/>
              </a:lnSpc>
            </a:pPr>
            <a:r>
              <a:rPr lang="fa-IR" sz="2800" b="1" dirty="0"/>
              <a:t> </a:t>
            </a:r>
            <a:r>
              <a:rPr lang="fa-IR" sz="2800" b="1" dirty="0" smtClean="0"/>
              <a:t>با شروع فعالیت ورزشی سطح آن در خون کاهش می یابد</a:t>
            </a:r>
            <a:endParaRPr lang="en-US" sz="28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715962"/>
          </a:xfrm>
        </p:spPr>
        <p:txBody>
          <a:bodyPr>
            <a:normAutofit fontScale="90000"/>
          </a:bodyPr>
          <a:lstStyle/>
          <a:p>
            <a:pPr algn="ctr"/>
            <a:r>
              <a:rPr lang="fa-IR" sz="5300" dirty="0" smtClean="0"/>
              <a:t>انسولین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33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" y="1"/>
            <a:ext cx="8714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1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78" y="5786"/>
            <a:ext cx="8814122" cy="683869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8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2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2788"/>
            <a:ext cx="4010628" cy="73432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0628" y="-838200"/>
            <a:ext cx="8176549" cy="817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7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454519" y="266106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rtl="0"/>
            <a:r>
              <a:rPr lang="fa-IR" sz="3600" dirty="0">
                <a:effectLst>
                  <a:outerShdw blurRad="38100" dist="38100" dir="2700000" algn="tl">
                    <a:srgbClr val="C0C0C0"/>
                  </a:outerShdw>
                </a:effectLst>
                <a:cs typeface="B Jadid" pitchFamily="2" charset="-78"/>
              </a:rPr>
              <a:t>آدنوزین تری فسفات</a:t>
            </a: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cs typeface="B Jadid" pitchFamily="2" charset="-78"/>
            </a:endParaRP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1760113" y="990600"/>
            <a:ext cx="8610600" cy="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600200" y="1281191"/>
            <a:ext cx="8915400" cy="105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fa-IR" sz="2600" dirty="0">
                <a:cs typeface="B Zar" pitchFamily="2" charset="-78"/>
              </a:rPr>
              <a:t>آدنوزین تری فسفات به دلیل پیوندهای پرانرژی فسفات می تواند انرژی مورد نیاز جهت انقباض عضلانی را فراهم نماید و به آدنوزین دی فسفات  انرژی تبدیل گردد .</a:t>
            </a:r>
            <a:endParaRPr lang="en-US" sz="2600" dirty="0">
              <a:cs typeface="B Zar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805" y="2560140"/>
            <a:ext cx="7632191" cy="42978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52874" y="4572000"/>
            <a:ext cx="14830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ATP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96200" y="4787444"/>
            <a:ext cx="23711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ADP + Pi</a:t>
            </a:r>
          </a:p>
        </p:txBody>
      </p:sp>
    </p:spTree>
    <p:extLst>
      <p:ext uri="{BB962C8B-B14F-4D97-AF65-F5344CB8AC3E}">
        <p14:creationId xmlns:p14="http://schemas.microsoft.com/office/powerpoint/2010/main" val="142121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0000"/>
            <a:lum/>
          </a:blip>
          <a:srcRect/>
          <a:stretch>
            <a:fillRect l="-17000" t="-17000" r="35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539875" y="113565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rtl="0"/>
            <a:r>
              <a:rPr lang="fa-IR" sz="4800" dirty="0">
                <a:effectLst>
                  <a:outerShdw blurRad="38100" dist="38100" dir="2700000" algn="tl">
                    <a:srgbClr val="C0C0C0"/>
                  </a:outerShdw>
                </a:effectLst>
                <a:cs typeface="B Jadid" pitchFamily="2" charset="-78"/>
              </a:rPr>
              <a:t>آدنوزین تری فسفات</a:t>
            </a:r>
            <a:endParaRPr lang="en-US" sz="4800" dirty="0">
              <a:effectLst>
                <a:outerShdw blurRad="38100" dist="38100" dir="2700000" algn="tl">
                  <a:srgbClr val="C0C0C0"/>
                </a:outerShdw>
              </a:effectLst>
              <a:cs typeface="B Jadid" pitchFamily="2" charset="-78"/>
            </a:endParaRPr>
          </a:p>
        </p:txBody>
      </p:sp>
      <p:sp>
        <p:nvSpPr>
          <p:cNvPr id="3" name="Line 5"/>
          <p:cNvSpPr>
            <a:spLocks noChangeShapeType="1"/>
          </p:cNvSpPr>
          <p:nvPr/>
        </p:nvSpPr>
        <p:spPr bwMode="auto">
          <a:xfrm>
            <a:off x="1806575" y="944562"/>
            <a:ext cx="8610600" cy="0"/>
          </a:xfrm>
          <a:prstGeom prst="line">
            <a:avLst/>
          </a:prstGeom>
          <a:noFill/>
          <a:ln w="76200" cmpd="tri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124199" y="2124010"/>
            <a:ext cx="8893175" cy="60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fa-IR" sz="2800" b="1" dirty="0">
                <a:cs typeface="B Zar" pitchFamily="2" charset="-78"/>
              </a:rPr>
              <a:t>شکستن پیوندهای پر انرژی فسفات به کمک آنزیم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ATP</a:t>
            </a:r>
            <a:r>
              <a:rPr 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ase</a:t>
            </a:r>
            <a:r>
              <a:rPr lang="fa-IR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a-IR" sz="2800" b="1" dirty="0">
                <a:latin typeface="Times New Roman" panose="02020603050405020304" pitchFamily="18" charset="0"/>
                <a:cs typeface="B Zar" pitchFamily="2" charset="-78"/>
              </a:rPr>
              <a:t>صورت می گیرد</a:t>
            </a:r>
            <a:r>
              <a:rPr lang="fa-IR" sz="2800" b="1" dirty="0">
                <a:cs typeface="B Zar" pitchFamily="2" charset="-78"/>
              </a:rPr>
              <a:t>.</a:t>
            </a:r>
            <a:endParaRPr lang="en-US" sz="2800" b="1" dirty="0">
              <a:cs typeface="B Zar" pitchFamily="2" charset="-78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438400" y="3447927"/>
            <a:ext cx="9372600" cy="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40000"/>
              </a:lnSpc>
            </a:pPr>
            <a:r>
              <a:rPr lang="fa-IR" sz="2800" b="1" dirty="0"/>
              <a:t>فقط انرژی لازم فعالیت های بسیار شدید در حدود 2 الی 4 ثانیه را تامین میکند</a:t>
            </a:r>
            <a:endParaRPr lang="en-US" sz="2800" b="1" dirty="0">
              <a:cs typeface="B Zar" pitchFamily="2" charset="-78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399086" y="4934180"/>
            <a:ext cx="4343400" cy="14478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4800" dirty="0"/>
              <a:t>تداوم </a:t>
            </a:r>
            <a:r>
              <a:rPr lang="fa-IR" sz="4800" dirty="0" smtClean="0"/>
              <a:t>انرژی ؟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44629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8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152400"/>
            <a:ext cx="7467600" cy="655638"/>
          </a:xfrm>
        </p:spPr>
        <p:txBody>
          <a:bodyPr>
            <a:noAutofit/>
          </a:bodyPr>
          <a:lstStyle/>
          <a:p>
            <a:pPr algn="ctr"/>
            <a:r>
              <a:rPr lang="fa-IR" sz="6600" dirty="0" smtClean="0">
                <a:solidFill>
                  <a:schemeClr val="bg1"/>
                </a:solidFill>
                <a:cs typeface="B Titr" pitchFamily="2" charset="-78"/>
              </a:rPr>
              <a:t>شناخت سیستم های انرژی</a:t>
            </a:r>
            <a:endParaRPr lang="en-US" sz="6600" dirty="0">
              <a:solidFill>
                <a:schemeClr val="bg1"/>
              </a:solidFill>
              <a:cs typeface="B Titr" pitchFamily="2" charset="-78"/>
            </a:endParaRPr>
          </a:p>
        </p:txBody>
      </p:sp>
      <p:pic>
        <p:nvPicPr>
          <p:cNvPr id="48129" name="Picture 1" descr="C:\Users\Elias\Desktop\ATP_Energy04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1371600"/>
            <a:ext cx="73152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2477</TotalTime>
  <Words>1613</Words>
  <Application>Microsoft Office PowerPoint</Application>
  <PresentationFormat>Widescreen</PresentationFormat>
  <Paragraphs>361</Paragraphs>
  <Slides>69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89" baseType="lpstr">
      <vt:lpstr>맑은 고딕</vt:lpstr>
      <vt:lpstr>Arial</vt:lpstr>
      <vt:lpstr>B Jadid</vt:lpstr>
      <vt:lpstr>B Nazanin</vt:lpstr>
      <vt:lpstr>B Titr</vt:lpstr>
      <vt:lpstr>B Zar</vt:lpstr>
      <vt:lpstr>Calibri</vt:lpstr>
      <vt:lpstr>Cambria</vt:lpstr>
      <vt:lpstr>Courier New</vt:lpstr>
      <vt:lpstr>IranNastaliq</vt:lpstr>
      <vt:lpstr>Lucida Sans Unicode</vt:lpstr>
      <vt:lpstr>Nazanin</vt:lpstr>
      <vt:lpstr>Tahoma</vt:lpstr>
      <vt:lpstr>Times New Roman</vt:lpstr>
      <vt:lpstr>Verdana</vt:lpstr>
      <vt:lpstr>Wingdings</vt:lpstr>
      <vt:lpstr>Wingdings 2</vt:lpstr>
      <vt:lpstr>Wingdings 3</vt:lpstr>
      <vt:lpstr>Yagut</vt:lpstr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شناخت سیستم های انرژی</vt:lpstr>
      <vt:lpstr>PowerPoint Presentation</vt:lpstr>
      <vt:lpstr>PowerPoint Presentation</vt:lpstr>
      <vt:lpstr>سرنوشت لاکتات</vt:lpstr>
      <vt:lpstr>نمودار افزایش اسید لاکتیک در ورزشکار و غیر ورزشکار</vt:lpstr>
      <vt:lpstr>PowerPoint Presentation</vt:lpstr>
      <vt:lpstr>زمان بندی و سهم دستگاههای تامین انرژی</vt:lpstr>
      <vt:lpstr>PowerPoint Presentation</vt:lpstr>
      <vt:lpstr>PowerPoint Presentation</vt:lpstr>
      <vt:lpstr>PowerPoint Presentation</vt:lpstr>
      <vt:lpstr>PowerPoint Presentation</vt:lpstr>
      <vt:lpstr>اعمال اصلي و انواع عضلات</vt:lpstr>
      <vt:lpstr>PowerPoint Presentation</vt:lpstr>
      <vt:lpstr>ساختار بافت عضلاني</vt:lpstr>
      <vt:lpstr>تارچه هاي عضلاني</vt:lpstr>
      <vt:lpstr>PowerPoint Presentation</vt:lpstr>
      <vt:lpstr>PowerPoint Presentation</vt:lpstr>
      <vt:lpstr>انواع تارهاي عضلاني</vt:lpstr>
      <vt:lpstr>PowerPoint Presentation</vt:lpstr>
      <vt:lpstr>الگوی فرآخوانی تارها</vt:lpstr>
      <vt:lpstr>واحد حرکتي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افزایش قدرت بعد از 24 هفته تمرین مقاومتی</vt:lpstr>
      <vt:lpstr>PowerPoint Presentation</vt:lpstr>
      <vt:lpstr>PowerPoint Presentation</vt:lpstr>
      <vt:lpstr>PowerPoint Presentation</vt:lpstr>
      <vt:lpstr>بیش تمرینی در بانوان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هورمون و  ورزش</vt:lpstr>
      <vt:lpstr>تقسیم بندی هورمونها</vt:lpstr>
      <vt:lpstr>PowerPoint Presentation</vt:lpstr>
      <vt:lpstr>نقش كاتکولامين ها</vt:lpstr>
      <vt:lpstr>PowerPoint Presentation</vt:lpstr>
      <vt:lpstr> عوامل موثر در افزایش و کاهش ترشح تستوسترون</vt:lpstr>
      <vt:lpstr>PowerPoint Presentation</vt:lpstr>
      <vt:lpstr>PowerPoint Presentation</vt:lpstr>
      <vt:lpstr>انسولین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water</dc:creator>
  <cp:lastModifiedBy>all yasin</cp:lastModifiedBy>
  <cp:revision>188</cp:revision>
  <dcterms:created xsi:type="dcterms:W3CDTF">2006-08-16T00:00:00Z</dcterms:created>
  <dcterms:modified xsi:type="dcterms:W3CDTF">2017-10-03T14:54:08Z</dcterms:modified>
</cp:coreProperties>
</file>