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86" r:id="rId23"/>
    <p:sldId id="287" r:id="rId24"/>
    <p:sldId id="288" r:id="rId25"/>
    <p:sldId id="289" r:id="rId26"/>
    <p:sldId id="290" r:id="rId27"/>
    <p:sldId id="291" r:id="rId28"/>
    <p:sldId id="292" r:id="rId29"/>
    <p:sldId id="293" r:id="rId30"/>
    <p:sldId id="294" r:id="rId31"/>
    <p:sldId id="295" r:id="rId32"/>
    <p:sldId id="276" r:id="rId33"/>
    <p:sldId id="277" r:id="rId34"/>
    <p:sldId id="278" r:id="rId35"/>
    <p:sldId id="279" r:id="rId36"/>
    <p:sldId id="280" r:id="rId37"/>
    <p:sldId id="281" r:id="rId38"/>
    <p:sldId id="282" r:id="rId39"/>
    <p:sldId id="283" r:id="rId40"/>
    <p:sldId id="284"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868C3FF5-1D60-4FF7-9E72-6275610034EC}" type="datetimeFigureOut">
              <a:rPr lang="en-US" smtClean="0"/>
              <a:t>8/25/2013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8C3FF5-1D60-4FF7-9E72-6275610034E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8C3FF5-1D60-4FF7-9E72-6275610034EC}" type="datetimeFigureOut">
              <a:rPr lang="en-US" smtClean="0"/>
              <a:t>8/25/2013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868C3FF5-1D60-4FF7-9E72-6275610034EC}" type="datetimeFigureOut">
              <a:rPr lang="en-US" smtClean="0"/>
              <a:t>8/25/2013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868C3FF5-1D60-4FF7-9E72-6275610034EC}" type="datetimeFigureOut">
              <a:rPr lang="en-US" smtClean="0"/>
              <a:t>8/25/2013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AE0A3AF-4714-4514-A55F-62C0F76646A2}"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868C3FF5-1D60-4FF7-9E72-6275610034EC}" type="datetimeFigureOut">
              <a:rPr lang="en-US" smtClean="0"/>
              <a:t>8/25/2013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68C3FF5-1D60-4FF7-9E72-6275610034EC}" type="datetimeFigureOut">
              <a:rPr lang="en-US" smtClean="0"/>
              <a:t>8/25/2013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AE0A3AF-4714-4514-A55F-62C0F76646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8C3FF5-1D60-4FF7-9E72-6275610034EC}" type="datetimeFigureOut">
              <a:rPr lang="en-US" smtClean="0"/>
              <a:t>8/25/2013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868C3FF5-1D60-4FF7-9E72-6275610034EC}" type="datetimeFigureOut">
              <a:rPr lang="en-US" smtClean="0"/>
              <a:t>8/25/2013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AE0A3AF-4714-4514-A55F-62C0F76646A2}" type="slidenum">
              <a:rPr lang="en-US" smtClean="0"/>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868C3FF5-1D60-4FF7-9E72-6275610034EC}" type="datetimeFigureOut">
              <a:rPr lang="en-US" smtClean="0"/>
              <a:t>8/25/2013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AE0A3AF-4714-4514-A55F-62C0F76646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868C3FF5-1D60-4FF7-9E72-6275610034EC}" type="datetimeFigureOut">
              <a:rPr lang="en-US" smtClean="0"/>
              <a:t>8/25/2013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AE0A3AF-4714-4514-A55F-62C0F76646A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68C3FF5-1D60-4FF7-9E72-6275610034EC}" type="datetimeFigureOut">
              <a:rPr lang="en-US" smtClean="0"/>
              <a:t>8/25/2013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AE0A3AF-4714-4514-A55F-62C0F76646A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dissolv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268538" y="2349500"/>
            <a:ext cx="6546850" cy="1470025"/>
          </a:xfrm>
        </p:spPr>
        <p:txBody>
          <a:bodyPr/>
          <a:lstStyle/>
          <a:p>
            <a:pPr algn="ctr" eaLnBrk="1" hangingPunct="1"/>
            <a:r>
              <a:rPr lang="fa-IR" dirty="0" smtClean="0">
                <a:cs typeface="B Titr" pitchFamily="2" charset="-78"/>
              </a:rPr>
              <a:t>مبانی فیزیولوژی ورزشی</a:t>
            </a:r>
            <a:endParaRPr lang="en-US" dirty="0" smtClean="0">
              <a:cs typeface="B Titr" pitchFamily="2" charset="-78"/>
            </a:endParaRPr>
          </a:p>
        </p:txBody>
      </p:sp>
      <p:sp>
        <p:nvSpPr>
          <p:cNvPr id="25603" name="Rectangle 3"/>
          <p:cNvSpPr>
            <a:spLocks noGrp="1" noChangeArrowheads="1"/>
          </p:cNvSpPr>
          <p:nvPr>
            <p:ph type="subTitle" idx="1"/>
          </p:nvPr>
        </p:nvSpPr>
        <p:spPr>
          <a:xfrm>
            <a:off x="900113" y="4437063"/>
            <a:ext cx="5400675" cy="1798637"/>
          </a:xfrm>
        </p:spPr>
        <p:txBody>
          <a:bodyPr/>
          <a:lstStyle/>
          <a:p>
            <a:pPr algn="ctr" rtl="1" eaLnBrk="1" hangingPunct="1"/>
            <a:r>
              <a:rPr lang="fa-IR" sz="2200" b="1" dirty="0" smtClean="0">
                <a:cs typeface="2  Mitra Bold" pitchFamily="2" charset="-78"/>
              </a:rPr>
              <a:t>گردآوری و تالیف :</a:t>
            </a:r>
            <a:r>
              <a:rPr lang="fa-IR" sz="4200" b="1" dirty="0" smtClean="0">
                <a:cs typeface="2  Mitra Bold" pitchFamily="2" charset="-78"/>
              </a:rPr>
              <a:t> </a:t>
            </a:r>
          </a:p>
          <a:p>
            <a:pPr algn="ctr" rtl="1" eaLnBrk="1" hangingPunct="1"/>
            <a:r>
              <a:rPr lang="fa-IR" sz="4200" b="1" dirty="0" smtClean="0">
                <a:cs typeface="2  Mitra Bold" pitchFamily="2" charset="-78"/>
              </a:rPr>
              <a:t>  دکتر سعید رستمی</a:t>
            </a:r>
            <a:endParaRPr lang="en-US" sz="4200" b="1" dirty="0" smtClean="0">
              <a:cs typeface="2  Mitra Bold" pitchFamily="2" charset="-78"/>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5076825" y="274638"/>
            <a:ext cx="3609975" cy="922337"/>
          </a:xfrm>
        </p:spPr>
        <p:txBody>
          <a:bodyPr/>
          <a:lstStyle/>
          <a:p>
            <a:pPr algn="r" rtl="1" eaLnBrk="1" hangingPunct="1">
              <a:defRPr/>
            </a:pPr>
            <a:r>
              <a:rPr lang="fa-IR" smtClean="0">
                <a:cs typeface="B Titr" pitchFamily="2" charset="-78"/>
              </a:rPr>
              <a:t>سیستم گلیکولیز</a:t>
            </a:r>
            <a:endParaRPr lang="en-US" smtClean="0">
              <a:cs typeface="B Titr" pitchFamily="2" charset="-78"/>
            </a:endParaRPr>
          </a:p>
        </p:txBody>
      </p:sp>
      <p:pic>
        <p:nvPicPr>
          <p:cNvPr id="37891" name="Picture 4" descr="scan0012"/>
          <p:cNvPicPr>
            <a:picLocks noGrp="1" noChangeAspect="1" noChangeArrowheads="1"/>
          </p:cNvPicPr>
          <p:nvPr>
            <p:ph idx="1"/>
          </p:nvPr>
        </p:nvPicPr>
        <p:blipFill>
          <a:blip r:embed="rId2" cstate="print"/>
          <a:srcRect/>
          <a:stretch>
            <a:fillRect/>
          </a:stretch>
        </p:blipFill>
        <p:spPr>
          <a:xfrm>
            <a:off x="179388" y="1268413"/>
            <a:ext cx="6697662" cy="5391150"/>
          </a:xfrm>
          <a:noFill/>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r" rtl="1" eaLnBrk="1" hangingPunct="1">
              <a:defRPr/>
            </a:pPr>
            <a:r>
              <a:rPr lang="fa-IR" smtClean="0">
                <a:cs typeface="B Titr" pitchFamily="2" charset="-78"/>
              </a:rPr>
              <a:t>سیستم گلیکولیز</a:t>
            </a:r>
            <a:endParaRPr lang="en-US" smtClean="0">
              <a:cs typeface="B Titr" pitchFamily="2" charset="-78"/>
            </a:endParaRPr>
          </a:p>
        </p:txBody>
      </p:sp>
      <p:sp>
        <p:nvSpPr>
          <p:cNvPr id="51203" name="Rectangle 3"/>
          <p:cNvSpPr>
            <a:spLocks noGrp="1" noChangeArrowheads="1"/>
          </p:cNvSpPr>
          <p:nvPr>
            <p:ph idx="1"/>
          </p:nvPr>
        </p:nvSpPr>
        <p:spPr/>
        <p:txBody>
          <a:bodyPr/>
          <a:lstStyle/>
          <a:p>
            <a:pPr algn="r" rtl="1" eaLnBrk="1" hangingPunct="1">
              <a:lnSpc>
                <a:spcPct val="90000"/>
              </a:lnSpc>
              <a:defRPr/>
            </a:pPr>
            <a:r>
              <a:rPr lang="fa-IR" b="1" smtClean="0">
                <a:cs typeface="B Lotus" pitchFamily="2" charset="-78"/>
              </a:rPr>
              <a:t>هر دوی سیستم های انرژی  </a:t>
            </a:r>
            <a:r>
              <a:rPr lang="en-US" b="1" smtClean="0">
                <a:cs typeface="B Lotus" pitchFamily="2" charset="-78"/>
              </a:rPr>
              <a:t>ATP-PC</a:t>
            </a:r>
            <a:r>
              <a:rPr lang="fa-IR" b="1" smtClean="0">
                <a:cs typeface="B Lotus" pitchFamily="2" charset="-78"/>
              </a:rPr>
              <a:t> و گلیکولیز در تولید سریع </a:t>
            </a:r>
            <a:r>
              <a:rPr lang="en-US" b="1" smtClean="0">
                <a:cs typeface="B Lotus" pitchFamily="2" charset="-78"/>
              </a:rPr>
              <a:t>ATP</a:t>
            </a:r>
            <a:r>
              <a:rPr lang="fa-IR" b="1" smtClean="0">
                <a:cs typeface="B Lotus" pitchFamily="2" charset="-78"/>
              </a:rPr>
              <a:t> برای فعالیت عضلانی شدید نقش مهمی بازی می کنند.</a:t>
            </a:r>
            <a:r>
              <a:rPr lang="en-US" b="1" smtClean="0">
                <a:cs typeface="B Lotus" pitchFamily="2" charset="-78"/>
              </a:rPr>
              <a:t> </a:t>
            </a:r>
            <a:endParaRPr lang="fa-IR" b="1" smtClean="0">
              <a:cs typeface="B Lotus" pitchFamily="2" charset="-78"/>
            </a:endParaRPr>
          </a:p>
          <a:p>
            <a:pPr algn="r" rtl="1" eaLnBrk="1" hangingPunct="1">
              <a:lnSpc>
                <a:spcPct val="90000"/>
              </a:lnSpc>
              <a:defRPr/>
            </a:pPr>
            <a:r>
              <a:rPr lang="fa-IR" b="1" smtClean="0">
                <a:cs typeface="B Lotus" pitchFamily="2" charset="-78"/>
              </a:rPr>
              <a:t>از آن جایی که میزان مصرف انرژی تارهای عضله هنگام فعالیت ورزشی ممکن است 200 برابر بیشتر از حالت استراحت باشد، فراهم کردن کل انرژی مورد نیاز حتی با این دو روش تولید انرژی هم غیرممکن است. بنابراین، بدون وجود سیستم انرژی موثر دیگر، حداکثر مدت فعالیت ورزشی ممکن است تنها به چند دقیقه فعالیت محدود شود.</a:t>
            </a:r>
            <a:endParaRPr lang="en-US"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algn="r" rtl="1" eaLnBrk="1" hangingPunct="1">
              <a:defRPr/>
            </a:pPr>
            <a:r>
              <a:rPr lang="fa-IR" sz="3600" smtClean="0">
                <a:cs typeface="B Titr" pitchFamily="2" charset="-78"/>
              </a:rPr>
              <a:t>سیستم انرژی اکسیداتیو ( هوازی)</a:t>
            </a:r>
            <a:endParaRPr lang="en-US" sz="3600" smtClean="0">
              <a:cs typeface="B Titr" pitchFamily="2" charset="-78"/>
            </a:endParaRPr>
          </a:p>
        </p:txBody>
      </p:sp>
      <p:sp>
        <p:nvSpPr>
          <p:cNvPr id="52227" name="Rectangle 3"/>
          <p:cNvSpPr>
            <a:spLocks noGrp="1" noChangeArrowheads="1"/>
          </p:cNvSpPr>
          <p:nvPr>
            <p:ph idx="1"/>
          </p:nvPr>
        </p:nvSpPr>
        <p:spPr/>
        <p:txBody>
          <a:bodyPr>
            <a:normAutofit/>
          </a:bodyPr>
          <a:lstStyle/>
          <a:p>
            <a:pPr algn="r" rtl="1" eaLnBrk="1" hangingPunct="1">
              <a:defRPr/>
            </a:pPr>
            <a:r>
              <a:rPr lang="fa-IR" b="1" smtClean="0">
                <a:cs typeface="B Lotus" pitchFamily="2" charset="-78"/>
              </a:rPr>
              <a:t>فرایند تجزیه مواد سوختی در حضور اکسیژن متابولیسم هوازی نامیده می شود</a:t>
            </a:r>
            <a:r>
              <a:rPr lang="en-US" b="1" smtClean="0">
                <a:cs typeface="B Lotus" pitchFamily="2" charset="-78"/>
              </a:rPr>
              <a:t> </a:t>
            </a:r>
            <a:endParaRPr lang="fa-IR" b="1" smtClean="0">
              <a:cs typeface="B Lotus" pitchFamily="2" charset="-78"/>
            </a:endParaRPr>
          </a:p>
          <a:p>
            <a:pPr algn="r" rtl="1" eaLnBrk="1" hangingPunct="1">
              <a:defRPr/>
            </a:pPr>
            <a:r>
              <a:rPr lang="fa-IR" b="1" smtClean="0">
                <a:cs typeface="B Lotus" pitchFamily="2" charset="-78"/>
              </a:rPr>
              <a:t>تولید بی هوازی </a:t>
            </a:r>
            <a:r>
              <a:rPr lang="en-US" b="1" smtClean="0">
                <a:cs typeface="B Lotus" pitchFamily="2" charset="-78"/>
              </a:rPr>
              <a:t>ATP</a:t>
            </a:r>
            <a:r>
              <a:rPr lang="fa-IR" b="1" smtClean="0">
                <a:cs typeface="B Lotus" pitchFamily="2" charset="-78"/>
              </a:rPr>
              <a:t>، بدون اکسیژن، کاملاً ناکارامد و ناکافی است. متعاقباً، متابولیسم هوازی روش اصلی تولید انرژی هنگام رویدادهای استقامتی است که فشار زیادی بر توانایی ورزشکار برای فراهم نمودن اکسیژن برای عضلات فعال وارد می کند.</a:t>
            </a:r>
          </a:p>
          <a:p>
            <a:pPr algn="r" rtl="1" eaLnBrk="1" hangingPunct="1">
              <a:defRPr/>
            </a:pPr>
            <a:r>
              <a:rPr lang="fa-IR" b="1" smtClean="0">
                <a:cs typeface="B Lotus" pitchFamily="2" charset="-78"/>
              </a:rPr>
              <a:t>مولکولهای کربوهیدرات، چربی و پروتئین سوختهای مورد نیاز برای راه اندازی این سیستم تولید </a:t>
            </a:r>
            <a:r>
              <a:rPr lang="en-US" b="1" smtClean="0">
                <a:cs typeface="B Lotus" pitchFamily="2" charset="-78"/>
              </a:rPr>
              <a:t>ATP</a:t>
            </a:r>
            <a:r>
              <a:rPr lang="fa-IR" b="1" smtClean="0">
                <a:cs typeface="B Lotus" pitchFamily="2" charset="-78"/>
              </a:rPr>
              <a:t> را فراهم می کنند.</a:t>
            </a:r>
            <a:r>
              <a:rPr lang="en-US" b="1" smtClean="0">
                <a:cs typeface="B Lotus" pitchFamily="2" charset="-78"/>
              </a:rPr>
              <a:t> </a:t>
            </a: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r" rtl="1" eaLnBrk="1" hangingPunct="1"/>
            <a:r>
              <a:rPr lang="fa-IR" sz="4000" smtClean="0">
                <a:cs typeface="B Titr" pitchFamily="2" charset="-78"/>
              </a:rPr>
              <a:t>تحویل اکسیژن</a:t>
            </a:r>
            <a:r>
              <a:rPr lang="fa-IR" smtClean="0"/>
              <a:t> </a:t>
            </a:r>
            <a:endParaRPr lang="en-US" smtClean="0"/>
          </a:p>
        </p:txBody>
      </p:sp>
      <p:sp>
        <p:nvSpPr>
          <p:cNvPr id="46083" name="Rectangle 3"/>
          <p:cNvSpPr>
            <a:spLocks noGrp="1" noChangeArrowheads="1"/>
          </p:cNvSpPr>
          <p:nvPr>
            <p:ph idx="1"/>
          </p:nvPr>
        </p:nvSpPr>
        <p:spPr/>
        <p:txBody>
          <a:bodyPr/>
          <a:lstStyle/>
          <a:p>
            <a:pPr algn="r" rtl="1" eaLnBrk="1" hangingPunct="1">
              <a:lnSpc>
                <a:spcPct val="90000"/>
              </a:lnSpc>
            </a:pPr>
            <a:r>
              <a:rPr lang="fa-IR" b="1" smtClean="0">
                <a:cs typeface="B Lotus" pitchFamily="2" charset="-78"/>
              </a:rPr>
              <a:t>تحویل اکسیژن به سلولهای عضله عامل مهمی در حفظ ظرفیت بالای تولید انرژی هوازی است.</a:t>
            </a:r>
          </a:p>
          <a:p>
            <a:pPr algn="r" rtl="1" eaLnBrk="1" hangingPunct="1">
              <a:lnSpc>
                <a:spcPct val="90000"/>
              </a:lnSpc>
            </a:pPr>
            <a:r>
              <a:rPr lang="en-US" b="1" smtClean="0">
                <a:cs typeface="B Lotus" pitchFamily="2" charset="-78"/>
              </a:rPr>
              <a:t> </a:t>
            </a:r>
            <a:r>
              <a:rPr lang="fa-IR" b="1" smtClean="0">
                <a:cs typeface="B Lotus" pitchFamily="2" charset="-78"/>
              </a:rPr>
              <a:t>مقدار اکسیژن جذب شده توسط خون هنگام عبور آن از ریه ها مستقیماً با مقدار اکسیژن مورد استفاده برای متابولیسم اکسیداتیو متناسب است.</a:t>
            </a:r>
            <a:r>
              <a:rPr lang="en-US" b="1" smtClean="0">
                <a:cs typeface="B Lotus" pitchFamily="2" charset="-78"/>
              </a:rPr>
              <a:t> </a:t>
            </a:r>
            <a:endParaRPr lang="fa-IR" b="1" smtClean="0">
              <a:cs typeface="B Lotus" pitchFamily="2" charset="-78"/>
            </a:endParaRPr>
          </a:p>
          <a:p>
            <a:pPr algn="r" rtl="1" eaLnBrk="1" hangingPunct="1">
              <a:lnSpc>
                <a:spcPct val="90000"/>
              </a:lnSpc>
            </a:pPr>
            <a:r>
              <a:rPr lang="fa-IR" b="1" smtClean="0">
                <a:cs typeface="B Lotus" pitchFamily="2" charset="-78"/>
              </a:rPr>
              <a:t>در مورد مقدار انرژی که می تواند به وسیله متابولیسم اکسیداتیو تولید شود هم محدودیت وجود دارد. در برابر افزایش نیازمندیهای انرژی، بدن به حد نهایی اکسیژن تحویلی می رسد(</a:t>
            </a:r>
            <a:r>
              <a:rPr lang="en-US" b="1" smtClean="0">
                <a:cs typeface="B Lotus" pitchFamily="2" charset="-78"/>
              </a:rPr>
              <a:t>VO2Max</a:t>
            </a:r>
            <a:r>
              <a:rPr lang="fa-IR" b="1" smtClean="0">
                <a:cs typeface="B Lotus" pitchFamily="2" charset="-78"/>
              </a:rPr>
              <a:t>). </a:t>
            </a:r>
            <a:endParaRPr lang="en-US"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fa-IR" sz="4000" smtClean="0">
                <a:cs typeface="B Titr" pitchFamily="2" charset="-78"/>
              </a:rPr>
              <a:t>برگشت به حالت اولیه از فعالیت ورزشی</a:t>
            </a:r>
            <a:endParaRPr lang="en-US" sz="4000" smtClean="0">
              <a:cs typeface="B Titr" pitchFamily="2" charset="-78"/>
            </a:endParaRPr>
          </a:p>
        </p:txBody>
      </p:sp>
      <p:sp>
        <p:nvSpPr>
          <p:cNvPr id="64515" name="Rectangle 3"/>
          <p:cNvSpPr>
            <a:spLocks noGrp="1" noChangeArrowheads="1"/>
          </p:cNvSpPr>
          <p:nvPr>
            <p:ph idx="1"/>
          </p:nvPr>
        </p:nvSpPr>
        <p:spPr/>
        <p:txBody>
          <a:bodyPr/>
          <a:lstStyle/>
          <a:p>
            <a:pPr algn="r" rtl="1" eaLnBrk="1" hangingPunct="1">
              <a:defRPr/>
            </a:pPr>
            <a:r>
              <a:rPr lang="fa-IR" b="1" smtClean="0">
                <a:cs typeface="B Lotus" pitchFamily="2" charset="-78"/>
              </a:rPr>
              <a:t>از نظر تاریخی، واژه « وام اکسیژن»به مفهوم مصرف اکسیژن اضافی بالاتر از سطح استراحتی پس از فعالیت ورزشی است.</a:t>
            </a:r>
          </a:p>
          <a:p>
            <a:pPr algn="r" rtl="1" eaLnBrk="1" hangingPunct="1">
              <a:defRPr/>
            </a:pPr>
            <a:r>
              <a:rPr lang="fa-IR" b="1" smtClean="0">
                <a:cs typeface="B Lotus" pitchFamily="2" charset="-78"/>
              </a:rPr>
              <a:t> واژه وام </a:t>
            </a:r>
            <a:r>
              <a:rPr lang="en-US" b="1" smtClean="0">
                <a:cs typeface="B Lotus" pitchFamily="2" charset="-78"/>
              </a:rPr>
              <a:t>O2</a:t>
            </a:r>
            <a:r>
              <a:rPr lang="fa-IR" b="1" smtClean="0">
                <a:cs typeface="B Lotus" pitchFamily="2" charset="-78"/>
              </a:rPr>
              <a:t> را برای اولین بار فیزیولوژیست انگلیسی </a:t>
            </a:r>
            <a:r>
              <a:rPr lang="en-US" b="1" smtClean="0">
                <a:cs typeface="B Lotus" pitchFamily="2" charset="-78"/>
              </a:rPr>
              <a:t>A.V.Hill</a:t>
            </a:r>
            <a:r>
              <a:rPr lang="fa-IR" b="1" smtClean="0">
                <a:cs typeface="B Lotus" pitchFamily="2" charset="-78"/>
              </a:rPr>
              <a:t> به کار برد و دلیل آن را چنین عنوان کرد که اکسیژن مصرفی اضافی ( بیشتر از سطح استراحت) پس از فعالیت ورزشی برای بازپرداخت کسر اکسیژنی که در آغاز فعالیت ورزشی رخ داده است استفاده می شود.</a:t>
            </a:r>
            <a:r>
              <a:rPr lang="en-US" b="1" smtClean="0">
                <a:cs typeface="B Lotus" pitchFamily="2" charset="-78"/>
              </a:rPr>
              <a:t> </a:t>
            </a:r>
          </a:p>
        </p:txBody>
      </p:sp>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fa-IR" sz="4000" smtClean="0">
                <a:cs typeface="B Titr" pitchFamily="2" charset="-78"/>
              </a:rPr>
              <a:t>برگشت به حالت اولیه از فعالیت ورزشی</a:t>
            </a:r>
            <a:endParaRPr lang="en-US" sz="4000" smtClean="0">
              <a:cs typeface="B Titr" pitchFamily="2" charset="-78"/>
            </a:endParaRPr>
          </a:p>
        </p:txBody>
      </p:sp>
      <p:sp>
        <p:nvSpPr>
          <p:cNvPr id="65539" name="Rectangle 3"/>
          <p:cNvSpPr>
            <a:spLocks noGrp="1" noChangeArrowheads="1"/>
          </p:cNvSpPr>
          <p:nvPr>
            <p:ph idx="1"/>
          </p:nvPr>
        </p:nvSpPr>
        <p:spPr/>
        <p:txBody>
          <a:bodyPr>
            <a:normAutofit/>
          </a:bodyPr>
          <a:lstStyle/>
          <a:p>
            <a:pPr algn="r" rtl="1" eaLnBrk="1" hangingPunct="1">
              <a:lnSpc>
                <a:spcPct val="90000"/>
              </a:lnSpc>
              <a:defRPr/>
            </a:pPr>
            <a:r>
              <a:rPr lang="fa-IR" b="1" smtClean="0">
                <a:cs typeface="B Lotus" pitchFamily="2" charset="-78"/>
              </a:rPr>
              <a:t>وام اکسیژن می تواند به </a:t>
            </a:r>
            <a:r>
              <a:rPr lang="fa-IR" b="1" i="1" smtClean="0">
                <a:cs typeface="B Lotus" pitchFamily="2" charset="-78"/>
              </a:rPr>
              <a:t>دو بخش</a:t>
            </a:r>
            <a:r>
              <a:rPr lang="fa-IR" b="1" smtClean="0">
                <a:cs typeface="B Lotus" pitchFamily="2" charset="-78"/>
              </a:rPr>
              <a:t> تقسیم شود:</a:t>
            </a:r>
            <a:r>
              <a:rPr lang="en-US" b="1" smtClean="0">
                <a:cs typeface="B Lotus" pitchFamily="2" charset="-78"/>
              </a:rPr>
              <a:t> </a:t>
            </a:r>
            <a:endParaRPr lang="fa-IR" b="1" smtClean="0">
              <a:cs typeface="B Lotus" pitchFamily="2" charset="-78"/>
            </a:endParaRPr>
          </a:p>
          <a:p>
            <a:pPr algn="r" rtl="1" eaLnBrk="1" hangingPunct="1">
              <a:lnSpc>
                <a:spcPct val="90000"/>
              </a:lnSpc>
              <a:defRPr/>
            </a:pPr>
            <a:r>
              <a:rPr lang="fa-IR" b="1" i="1" smtClean="0">
                <a:cs typeface="B Lotus" pitchFamily="2" charset="-78"/>
              </a:rPr>
              <a:t>بخش سریع</a:t>
            </a:r>
            <a:r>
              <a:rPr lang="fa-IR" b="1" smtClean="0">
                <a:cs typeface="B Lotus" pitchFamily="2" charset="-78"/>
              </a:rPr>
              <a:t> بلافاصله پس از فعالیت ورزشی ( یعنی 2 تا 3 دقیقه بعد از فعالیت ورزشی) </a:t>
            </a:r>
            <a:r>
              <a:rPr lang="fa-IR" b="1" i="1" smtClean="0">
                <a:cs typeface="B Lotus" pitchFamily="2" charset="-78"/>
              </a:rPr>
              <a:t>بخش آرام</a:t>
            </a:r>
            <a:r>
              <a:rPr lang="fa-IR" b="1" smtClean="0">
                <a:cs typeface="B Lotus" pitchFamily="2" charset="-78"/>
              </a:rPr>
              <a:t>، که تا بیشتر از 30 دقیقه پس از فعالیت ورزشی ادامه دارد</a:t>
            </a:r>
            <a:r>
              <a:rPr lang="en-US" b="1" smtClean="0">
                <a:cs typeface="B Lotus" pitchFamily="2" charset="-78"/>
              </a:rPr>
              <a:t> </a:t>
            </a:r>
            <a:endParaRPr lang="fa-IR" b="1" smtClean="0">
              <a:cs typeface="B Lotus" pitchFamily="2" charset="-78"/>
            </a:endParaRPr>
          </a:p>
          <a:p>
            <a:pPr algn="r" rtl="1" eaLnBrk="1" hangingPunct="1">
              <a:lnSpc>
                <a:spcPct val="90000"/>
              </a:lnSpc>
              <a:defRPr/>
            </a:pPr>
            <a:r>
              <a:rPr lang="fa-IR" b="1" smtClean="0">
                <a:cs typeface="B Lotus" pitchFamily="2" charset="-78"/>
              </a:rPr>
              <a:t>توجیه منطقی برای دو مرحله وام اکسیژن بر مبنای این عقیده بود که بخش سریع وام اکسیژن نشان دهنده اکسیژنی است که برای بازسازی </a:t>
            </a:r>
            <a:r>
              <a:rPr lang="en-US" b="1" smtClean="0">
                <a:cs typeface="B Lotus" pitchFamily="2" charset="-78"/>
              </a:rPr>
              <a:t>ATP</a:t>
            </a:r>
            <a:r>
              <a:rPr lang="fa-IR" b="1" smtClean="0">
                <a:cs typeface="B Lotus" pitchFamily="2" charset="-78"/>
              </a:rPr>
              <a:t> و </a:t>
            </a:r>
            <a:r>
              <a:rPr lang="en-US" b="1" smtClean="0">
                <a:cs typeface="B Lotus" pitchFamily="2" charset="-78"/>
              </a:rPr>
              <a:t>PC</a:t>
            </a:r>
            <a:r>
              <a:rPr lang="fa-IR" b="1" smtClean="0">
                <a:cs typeface="B Lotus" pitchFamily="2" charset="-78"/>
              </a:rPr>
              <a:t>  و جایگزینی ذخایر اکسیژن   ( تقریباً 20 درصد وام اکسیژن) مورد نیاز است، در حالیکه بخش آهسته وام اکسیژن به تبدیل اکسیداتیو اسید لاکتیک به گلوکز در کبد ارتباط دارد( تقریباً 80 درصد وام اکسیژن).</a:t>
            </a:r>
            <a:endParaRPr lang="en-US"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fa-IR" sz="4000" smtClean="0">
                <a:cs typeface="B Titr" pitchFamily="2" charset="-78"/>
              </a:rPr>
              <a:t>برگشت به حالت اولیه از فعالیت ورزشی</a:t>
            </a:r>
            <a:endParaRPr lang="en-US" sz="4000" smtClean="0">
              <a:cs typeface="B Titr" pitchFamily="2" charset="-78"/>
            </a:endParaRPr>
          </a:p>
        </p:txBody>
      </p:sp>
      <p:sp>
        <p:nvSpPr>
          <p:cNvPr id="54275" name="Rectangle 3"/>
          <p:cNvSpPr>
            <a:spLocks noGrp="1" noChangeArrowheads="1"/>
          </p:cNvSpPr>
          <p:nvPr>
            <p:ph idx="1"/>
          </p:nvPr>
        </p:nvSpPr>
        <p:spPr/>
        <p:txBody>
          <a:bodyPr/>
          <a:lstStyle/>
          <a:p>
            <a:pPr algn="r" rtl="1" eaLnBrk="1" hangingPunct="1"/>
            <a:r>
              <a:rPr lang="fa-IR" smtClean="0"/>
              <a:t> </a:t>
            </a:r>
            <a:r>
              <a:rPr lang="fa-IR" b="1" smtClean="0">
                <a:cs typeface="B Lotus" pitchFamily="2" charset="-78"/>
              </a:rPr>
              <a:t>در سالهای اخیر، واژه های جایگزین متعددی پیشنهاد شده اند. یکی از این واژه ها، </a:t>
            </a:r>
            <a:r>
              <a:rPr lang="en-US" b="1" smtClean="0">
                <a:cs typeface="B Lotus" pitchFamily="2" charset="-78"/>
              </a:rPr>
              <a:t>EPOC</a:t>
            </a:r>
            <a:r>
              <a:rPr lang="fa-IR" b="1" smtClean="0">
                <a:cs typeface="B Lotus" pitchFamily="2" charset="-78"/>
              </a:rPr>
              <a:t> است که مخفف « اکسیژن مصرفی اضافی پس از فعالیت ورزشی» است.</a:t>
            </a:r>
          </a:p>
          <a:p>
            <a:pPr algn="r" rtl="1" eaLnBrk="1" hangingPunct="1">
              <a:buFont typeface="Wingdings" pitchFamily="2" charset="2"/>
              <a:buNone/>
            </a:pPr>
            <a:endParaRPr lang="fa-IR" b="1" smtClean="0">
              <a:cs typeface="B Lotus" pitchFamily="2" charset="-78"/>
            </a:endParaRPr>
          </a:p>
          <a:p>
            <a:pPr algn="r" rtl="1" eaLnBrk="1" hangingPunct="1"/>
            <a:r>
              <a:rPr lang="fa-IR" b="1" smtClean="0">
                <a:cs typeface="B Lotus" pitchFamily="2" charset="-78"/>
              </a:rPr>
              <a:t>اگر </a:t>
            </a:r>
            <a:r>
              <a:rPr lang="en-US" b="1" smtClean="0">
                <a:cs typeface="B Lotus" pitchFamily="2" charset="-78"/>
              </a:rPr>
              <a:t>EPOC</a:t>
            </a:r>
            <a:r>
              <a:rPr lang="fa-IR" b="1" smtClean="0">
                <a:cs typeface="B Lotus" pitchFamily="2" charset="-78"/>
              </a:rPr>
              <a:t> منحصراً برای تبدیل اسیدلاکتیک به گلوکز مورد استفاده قرار نمی گیرد، چرا اکسیژن مصرفی پس از فعالیت ورزشی بالا باقی می ماند؟ </a:t>
            </a:r>
          </a:p>
          <a:p>
            <a:pPr algn="r" rtl="1" eaLnBrk="1" hangingPunct="1"/>
            <a:endParaRPr lang="en-US" b="1" smtClean="0">
              <a:cs typeface="B Lotus" pitchFamily="2" charset="-78"/>
            </a:endParaRPr>
          </a:p>
          <a:p>
            <a:pPr eaLnBrk="1" hangingPunct="1">
              <a:buFont typeface="Wingdings" pitchFamily="2" charset="2"/>
              <a:buNone/>
            </a:pPr>
            <a:endParaRPr lang="en-US"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r" rtl="1" eaLnBrk="1" hangingPunct="1"/>
            <a:r>
              <a:rPr lang="fa-IR" sz="2800" smtClean="0">
                <a:cs typeface="B Titr" pitchFamily="2" charset="-78"/>
              </a:rPr>
              <a:t>عواملی که تصور می شود در « اکسیژن مصرفی اضافی پس از فعالیت ورزشی» دخالت داشته باشند عبارتند از :</a:t>
            </a:r>
            <a:r>
              <a:rPr lang="fa-IR" sz="4000" smtClean="0"/>
              <a:t> </a:t>
            </a:r>
            <a:endParaRPr lang="en-US" sz="4000" smtClean="0"/>
          </a:p>
        </p:txBody>
      </p:sp>
      <p:sp>
        <p:nvSpPr>
          <p:cNvPr id="55299" name="Rectangle 3"/>
          <p:cNvSpPr>
            <a:spLocks noGrp="1" noChangeArrowheads="1"/>
          </p:cNvSpPr>
          <p:nvPr>
            <p:ph idx="1"/>
          </p:nvPr>
        </p:nvSpPr>
        <p:spPr/>
        <p:txBody>
          <a:bodyPr/>
          <a:lstStyle/>
          <a:p>
            <a:pPr marL="609600" indent="-609600" algn="r" rtl="1" eaLnBrk="1" hangingPunct="1"/>
            <a:r>
              <a:rPr lang="fa-IR" sz="4800" b="1" smtClean="0">
                <a:cs typeface="B Lotus" pitchFamily="2" charset="-78"/>
              </a:rPr>
              <a:t>بازسازی </a:t>
            </a:r>
            <a:r>
              <a:rPr lang="en-US" sz="4800" b="1" smtClean="0">
                <a:cs typeface="B Lotus" pitchFamily="2" charset="-78"/>
              </a:rPr>
              <a:t>CP </a:t>
            </a:r>
            <a:endParaRPr lang="fa-IR" sz="4800" b="1" smtClean="0">
              <a:cs typeface="B Lotus" pitchFamily="2" charset="-78"/>
            </a:endParaRPr>
          </a:p>
          <a:p>
            <a:pPr marL="609600" indent="-609600" algn="r" rtl="1" eaLnBrk="1" hangingPunct="1"/>
            <a:r>
              <a:rPr lang="fa-IR" sz="4800" b="1" smtClean="0">
                <a:cs typeface="B Lotus" pitchFamily="2" charset="-78"/>
              </a:rPr>
              <a:t>دفع لاکتات </a:t>
            </a:r>
          </a:p>
          <a:p>
            <a:pPr marL="609600" indent="-609600" algn="r" rtl="1" eaLnBrk="1" hangingPunct="1"/>
            <a:r>
              <a:rPr lang="fa-IR" sz="4800" b="1" smtClean="0">
                <a:cs typeface="B Lotus" pitchFamily="2" charset="-78"/>
              </a:rPr>
              <a:t>افزایش دمای بدن </a:t>
            </a:r>
          </a:p>
          <a:p>
            <a:pPr marL="609600" indent="-609600" algn="r" rtl="1" eaLnBrk="1" hangingPunct="1"/>
            <a:r>
              <a:rPr lang="fa-IR" sz="4800" b="1" smtClean="0">
                <a:cs typeface="B Lotus" pitchFamily="2" charset="-78"/>
              </a:rPr>
              <a:t>بالا ماندن فعالیت قلب و گردش خون </a:t>
            </a:r>
          </a:p>
          <a:p>
            <a:pPr marL="609600" indent="-609600" algn="r" rtl="1" eaLnBrk="1" hangingPunct="1"/>
            <a:r>
              <a:rPr lang="fa-IR" sz="4800" b="1" smtClean="0">
                <a:cs typeface="B Lotus" pitchFamily="2" charset="-78"/>
              </a:rPr>
              <a:t>افزایش هورمونها </a:t>
            </a:r>
            <a:endParaRPr lang="en-US" sz="4800"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fa-IR" sz="3600" smtClean="0">
                <a:cs typeface="B Titr" pitchFamily="2" charset="-78"/>
              </a:rPr>
              <a:t>پاسخ های متابولیکی به فعالیت ورزشی:</a:t>
            </a:r>
            <a:endParaRPr lang="en-US" sz="3600" smtClean="0">
              <a:cs typeface="B Titr" pitchFamily="2" charset="-78"/>
            </a:endParaRPr>
          </a:p>
        </p:txBody>
      </p:sp>
      <p:sp>
        <p:nvSpPr>
          <p:cNvPr id="68611" name="Rectangle 3"/>
          <p:cNvSpPr>
            <a:spLocks noGrp="1" noChangeArrowheads="1"/>
          </p:cNvSpPr>
          <p:nvPr>
            <p:ph idx="1"/>
          </p:nvPr>
        </p:nvSpPr>
        <p:spPr/>
        <p:txBody>
          <a:bodyPr/>
          <a:lstStyle/>
          <a:p>
            <a:pPr algn="r" rtl="1" eaLnBrk="1" hangingPunct="1">
              <a:lnSpc>
                <a:spcPct val="80000"/>
              </a:lnSpc>
              <a:defRPr/>
            </a:pPr>
            <a:r>
              <a:rPr lang="fa-IR" sz="2400" i="1" smtClean="0">
                <a:cs typeface="B Titr" pitchFamily="2" charset="-78"/>
              </a:rPr>
              <a:t>تاثیر مدت و شدت فعالیت ورزشی</a:t>
            </a:r>
          </a:p>
          <a:p>
            <a:pPr algn="r" rtl="1" eaLnBrk="1" hangingPunct="1">
              <a:lnSpc>
                <a:spcPct val="80000"/>
              </a:lnSpc>
              <a:buFont typeface="Wingdings" pitchFamily="2" charset="2"/>
              <a:buNone/>
              <a:defRPr/>
            </a:pPr>
            <a:r>
              <a:rPr lang="fa-IR" sz="2400" smtClean="0"/>
              <a:t>   </a:t>
            </a:r>
            <a:r>
              <a:rPr lang="fa-IR" b="1" smtClean="0">
                <a:cs typeface="B Lotus" pitchFamily="2" charset="-78"/>
              </a:rPr>
              <a:t>فعالیت های ورزشی شدید کوتاه مدت که کمتر از 10 ثانیه طول می کشند به طور عمده برای تولید </a:t>
            </a:r>
            <a:r>
              <a:rPr lang="en-US" b="1" smtClean="0">
                <a:cs typeface="B Lotus" pitchFamily="2" charset="-78"/>
              </a:rPr>
              <a:t>ATP</a:t>
            </a:r>
            <a:r>
              <a:rPr lang="fa-IR" b="1" smtClean="0">
                <a:cs typeface="B Lotus" pitchFamily="2" charset="-78"/>
              </a:rPr>
              <a:t> از مسیر متابولیکی بی هوازی استفاده می کنند.</a:t>
            </a:r>
          </a:p>
          <a:p>
            <a:pPr algn="r" rtl="1" eaLnBrk="1" hangingPunct="1">
              <a:lnSpc>
                <a:spcPct val="80000"/>
              </a:lnSpc>
              <a:buFont typeface="Wingdings" pitchFamily="2" charset="2"/>
              <a:buNone/>
              <a:defRPr/>
            </a:pPr>
            <a:r>
              <a:rPr lang="fa-IR" b="1" smtClean="0">
                <a:cs typeface="B Lotus" pitchFamily="2" charset="-78"/>
              </a:rPr>
              <a:t> رویدادی مانند ماراتن برای فراهم کردن </a:t>
            </a:r>
            <a:r>
              <a:rPr lang="en-US" b="1" smtClean="0">
                <a:cs typeface="B Lotus" pitchFamily="2" charset="-78"/>
              </a:rPr>
              <a:t>ATP</a:t>
            </a:r>
            <a:r>
              <a:rPr lang="fa-IR" b="1" smtClean="0">
                <a:cs typeface="B Lotus" pitchFamily="2" charset="-78"/>
              </a:rPr>
              <a:t> مورد نیاز فعالیت به طور عمده از تولید هوازی </a:t>
            </a:r>
            <a:r>
              <a:rPr lang="en-US" b="1" smtClean="0">
                <a:cs typeface="B Lotus" pitchFamily="2" charset="-78"/>
              </a:rPr>
              <a:t>ATP</a:t>
            </a:r>
            <a:r>
              <a:rPr lang="fa-IR" b="1" smtClean="0">
                <a:cs typeface="B Lotus" pitchFamily="2" charset="-78"/>
              </a:rPr>
              <a:t> استفاده می کنند. با این حال، رویدادهایی که بیشتر از 10 تا 20 ثانیه و کمتر از 10 دقیقه به طول می انجامند عموماً </a:t>
            </a:r>
            <a:r>
              <a:rPr lang="en-US" b="1" smtClean="0">
                <a:cs typeface="B Lotus" pitchFamily="2" charset="-78"/>
              </a:rPr>
              <a:t>ATP</a:t>
            </a:r>
            <a:r>
              <a:rPr lang="fa-IR" b="1" smtClean="0">
                <a:cs typeface="B Lotus" pitchFamily="2" charset="-78"/>
              </a:rPr>
              <a:t> مورد نیاز انقباض عضلانی را از ترکیب هر دو مسیر هوازی و بی هوازی تولید می کنند</a:t>
            </a:r>
            <a:r>
              <a:rPr lang="en-US" b="1" smtClean="0">
                <a:cs typeface="B Lotus" pitchFamily="2" charset="-78"/>
              </a:rPr>
              <a:t> </a:t>
            </a:r>
            <a:endParaRPr lang="fa-IR" b="1" smtClean="0">
              <a:cs typeface="B Lotus" pitchFamily="2" charset="-78"/>
            </a:endParaRPr>
          </a:p>
          <a:p>
            <a:pPr algn="r" rtl="1" eaLnBrk="1" hangingPunct="1">
              <a:lnSpc>
                <a:spcPct val="80000"/>
              </a:lnSpc>
              <a:buFont typeface="Wingdings" pitchFamily="2" charset="2"/>
              <a:buNone/>
              <a:defRPr/>
            </a:pPr>
            <a:endParaRPr lang="en-US"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r" rtl="1" eaLnBrk="1" hangingPunct="1">
              <a:defRPr/>
            </a:pPr>
            <a:r>
              <a:rPr lang="fa-IR" sz="4000" i="1" smtClean="0">
                <a:cs typeface="B Titr" pitchFamily="2" charset="-78"/>
              </a:rPr>
              <a:t>فعالیت ورزشی شدید، کوتاه مدت</a:t>
            </a:r>
            <a:endParaRPr lang="en-US" sz="4000" i="1" smtClean="0">
              <a:cs typeface="B Titr" pitchFamily="2" charset="-78"/>
            </a:endParaRPr>
          </a:p>
        </p:txBody>
      </p:sp>
      <p:sp>
        <p:nvSpPr>
          <p:cNvPr id="69635" name="Rectangle 3"/>
          <p:cNvSpPr>
            <a:spLocks noGrp="1" noChangeArrowheads="1"/>
          </p:cNvSpPr>
          <p:nvPr>
            <p:ph idx="1"/>
          </p:nvPr>
        </p:nvSpPr>
        <p:spPr/>
        <p:txBody>
          <a:bodyPr>
            <a:normAutofit lnSpcReduction="10000"/>
          </a:bodyPr>
          <a:lstStyle/>
          <a:p>
            <a:pPr algn="r" rtl="1" eaLnBrk="1" hangingPunct="1">
              <a:lnSpc>
                <a:spcPct val="90000"/>
              </a:lnSpc>
              <a:defRPr/>
            </a:pPr>
            <a:r>
              <a:rPr lang="fa-IR" sz="2800" b="1" smtClean="0">
                <a:cs typeface="B Lotus" pitchFamily="2" charset="-78"/>
              </a:rPr>
              <a:t>اینکه آیا تولید </a:t>
            </a:r>
            <a:r>
              <a:rPr lang="en-US" sz="2800" b="1" smtClean="0">
                <a:cs typeface="B Lotus" pitchFamily="2" charset="-78"/>
              </a:rPr>
              <a:t>ATP</a:t>
            </a:r>
            <a:r>
              <a:rPr lang="fa-IR" sz="2800" b="1" smtClean="0">
                <a:cs typeface="B Lotus" pitchFamily="2" charset="-78"/>
              </a:rPr>
              <a:t> به طور عمده توسط سیستم </a:t>
            </a:r>
            <a:r>
              <a:rPr lang="en-US" sz="2800" b="1" smtClean="0">
                <a:cs typeface="B Lotus" pitchFamily="2" charset="-78"/>
              </a:rPr>
              <a:t>ATP-PC</a:t>
            </a:r>
            <a:r>
              <a:rPr lang="fa-IR" sz="2800" b="1" smtClean="0">
                <a:cs typeface="B Lotus" pitchFamily="2" charset="-78"/>
              </a:rPr>
              <a:t> تولید شود یا گلیکولیز، به طور عمده به طول مدت فعالیت بستگی دارد</a:t>
            </a:r>
            <a:r>
              <a:rPr lang="en-US" sz="2800" b="1" smtClean="0">
                <a:cs typeface="B Lotus" pitchFamily="2" charset="-78"/>
              </a:rPr>
              <a:t> </a:t>
            </a:r>
            <a:endParaRPr lang="fa-IR" sz="2800" b="1" smtClean="0">
              <a:cs typeface="B Lotus" pitchFamily="2" charset="-78"/>
            </a:endParaRPr>
          </a:p>
          <a:p>
            <a:pPr algn="r" rtl="1" eaLnBrk="1" hangingPunct="1">
              <a:lnSpc>
                <a:spcPct val="90000"/>
              </a:lnSpc>
              <a:defRPr/>
            </a:pPr>
            <a:r>
              <a:rPr lang="fa-IR" sz="2800" b="1" smtClean="0">
                <a:cs typeface="B Lotus" pitchFamily="2" charset="-78"/>
              </a:rPr>
              <a:t>انرژی لازم برای دویدن یک دوی سرعت 50 متر یا برای انجام یک حرکت مجزا در فوتبال به طور عمده از سیستم </a:t>
            </a:r>
            <a:r>
              <a:rPr lang="en-US" sz="2800" b="1" smtClean="0">
                <a:cs typeface="B Lotus" pitchFamily="2" charset="-78"/>
              </a:rPr>
              <a:t>ATP-PC</a:t>
            </a:r>
            <a:r>
              <a:rPr lang="fa-IR" sz="2800" b="1" smtClean="0">
                <a:cs typeface="B Lotus" pitchFamily="2" charset="-78"/>
              </a:rPr>
              <a:t> تامین می شود. در مقابل، انرژی لازم برای انجام یک دوی سرعت 400 متر (یعنی در حدود 55 ثانیه) در نتیجه ترکیبی از سیستم </a:t>
            </a:r>
            <a:r>
              <a:rPr lang="en-US" sz="2800" b="1" smtClean="0">
                <a:cs typeface="B Lotus" pitchFamily="2" charset="-78"/>
              </a:rPr>
              <a:t>ATP-PC</a:t>
            </a:r>
            <a:r>
              <a:rPr lang="fa-IR" sz="2800" b="1" smtClean="0">
                <a:cs typeface="B Lotus" pitchFamily="2" charset="-78"/>
              </a:rPr>
              <a:t>، گلیکولیز و متابولیسم هوازی است که گلیکولیز بخش عمده </a:t>
            </a:r>
            <a:r>
              <a:rPr lang="en-US" sz="2800" b="1" smtClean="0">
                <a:cs typeface="B Lotus" pitchFamily="2" charset="-78"/>
              </a:rPr>
              <a:t>ATP</a:t>
            </a:r>
            <a:r>
              <a:rPr lang="fa-IR" sz="2800" b="1" smtClean="0">
                <a:cs typeface="B Lotus" pitchFamily="2" charset="-78"/>
              </a:rPr>
              <a:t> را تولید می کند</a:t>
            </a:r>
            <a:r>
              <a:rPr lang="en-US" sz="2800" b="1" smtClean="0">
                <a:cs typeface="B Lotus" pitchFamily="2" charset="-78"/>
              </a:rPr>
              <a:t> </a:t>
            </a:r>
            <a:endParaRPr lang="fa-IR" sz="2800" b="1" smtClean="0">
              <a:cs typeface="B Lotus" pitchFamily="2" charset="-78"/>
            </a:endParaRPr>
          </a:p>
          <a:p>
            <a:pPr algn="r" rtl="1" eaLnBrk="1" hangingPunct="1">
              <a:lnSpc>
                <a:spcPct val="90000"/>
              </a:lnSpc>
              <a:defRPr/>
            </a:pPr>
            <a:r>
              <a:rPr lang="fa-IR" sz="2800" b="1" smtClean="0">
                <a:cs typeface="B Lotus" pitchFamily="2" charset="-78"/>
              </a:rPr>
              <a:t>باید خاطر نشان کرد که انتقال از سیستم </a:t>
            </a:r>
            <a:r>
              <a:rPr lang="en-US" sz="2800" b="1" smtClean="0">
                <a:cs typeface="B Lotus" pitchFamily="2" charset="-78"/>
              </a:rPr>
              <a:t>ATP-PC</a:t>
            </a:r>
            <a:r>
              <a:rPr lang="fa-IR" sz="2800" b="1" smtClean="0">
                <a:cs typeface="B Lotus" pitchFamily="2" charset="-78"/>
              </a:rPr>
              <a:t> به سوی افزایش وابستگی به گلیکولیز هنگام فعالیت ورزشی، یک تغییر ناگهانی نیست بلکه یک جابجایی تدریجی از یک مسیر به مسیر دیگر است.</a:t>
            </a:r>
            <a:endParaRPr lang="en-US" sz="2800"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algn="ctr" rtl="1" eaLnBrk="1" hangingPunct="1">
              <a:defRPr/>
            </a:pPr>
            <a:r>
              <a:rPr lang="fa-IR" sz="4000" dirty="0" smtClean="0">
                <a:cs typeface="B Titr" pitchFamily="2" charset="-78"/>
              </a:rPr>
              <a:t>متابولیسم عضله: انرژی برای فعالیت ورزشی</a:t>
            </a:r>
            <a:endParaRPr lang="en-US" sz="4000" dirty="0" smtClean="0">
              <a:cs typeface="B Titr" pitchFamily="2" charset="-78"/>
            </a:endParaRPr>
          </a:p>
        </p:txBody>
      </p:sp>
      <p:sp>
        <p:nvSpPr>
          <p:cNvPr id="18435" name="Rectangle 3"/>
          <p:cNvSpPr>
            <a:spLocks noGrp="1" noChangeArrowheads="1"/>
          </p:cNvSpPr>
          <p:nvPr>
            <p:ph idx="1"/>
          </p:nvPr>
        </p:nvSpPr>
        <p:spPr/>
        <p:txBody>
          <a:bodyPr/>
          <a:lstStyle/>
          <a:p>
            <a:pPr algn="r" rtl="1" eaLnBrk="1" hangingPunct="1">
              <a:defRPr/>
            </a:pPr>
            <a:r>
              <a:rPr lang="fa-IR" sz="3600" b="1" smtClean="0">
                <a:cs typeface="B Lotus" pitchFamily="2" charset="-78"/>
              </a:rPr>
              <a:t>توانایی انجام کار، به وجود آوردن تغییر جهت و حفظ زندگی همگی به انرژی نیاز دارند</a:t>
            </a:r>
            <a:r>
              <a:rPr lang="en-US" sz="3600" b="1" smtClean="0">
                <a:cs typeface="B Lotus" pitchFamily="2" charset="-78"/>
              </a:rPr>
              <a:t> </a:t>
            </a:r>
          </a:p>
          <a:p>
            <a:pPr algn="r" rtl="1" eaLnBrk="1" hangingPunct="1">
              <a:defRPr/>
            </a:pPr>
            <a:r>
              <a:rPr lang="fa-IR" sz="3600" b="1" smtClean="0">
                <a:cs typeface="B Lotus" pitchFamily="2" charset="-78"/>
              </a:rPr>
              <a:t>سلولهای بدن به منظور حفظ حیات و انجام کار، باید بطور مداوم انرژی شیمیایی داشته باشند.</a:t>
            </a:r>
            <a:r>
              <a:rPr lang="en-US" sz="3600" b="1" smtClean="0">
                <a:cs typeface="B Lotus" pitchFamily="2" charset="-78"/>
              </a:rPr>
              <a:t> </a:t>
            </a:r>
          </a:p>
          <a:p>
            <a:pPr algn="r" rtl="1" eaLnBrk="1" hangingPunct="1">
              <a:defRPr/>
            </a:pPr>
            <a:r>
              <a:rPr lang="fa-IR" sz="3600" b="1" smtClean="0">
                <a:cs typeface="B Lotus" pitchFamily="2" charset="-78"/>
              </a:rPr>
              <a:t>آزاد شدن انرژی شیمیایی از طریق فرآیندهای متابولیسم نیرو را برای فعال سازی عضلات و تکمیل عملکردهای مورد نیاز سلولهای زنده فراهم می کند. </a:t>
            </a:r>
            <a:endParaRPr lang="en-US" sz="3600"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762000" y="762000"/>
            <a:ext cx="6762750" cy="1143000"/>
          </a:xfrm>
        </p:spPr>
        <p:txBody>
          <a:bodyPr/>
          <a:lstStyle/>
          <a:p>
            <a:pPr algn="r" rtl="1" eaLnBrk="1" hangingPunct="1"/>
            <a:r>
              <a:rPr lang="fa-IR" smtClean="0">
                <a:cs typeface="B Titr" pitchFamily="2" charset="-78"/>
              </a:rPr>
              <a:t>فعالیت ورزشی بلند مدت</a:t>
            </a:r>
            <a:endParaRPr lang="en-US" smtClean="0">
              <a:cs typeface="B Titr" pitchFamily="2" charset="-78"/>
            </a:endParaRPr>
          </a:p>
        </p:txBody>
      </p:sp>
      <p:sp>
        <p:nvSpPr>
          <p:cNvPr id="58371" name="Rectangle 3"/>
          <p:cNvSpPr>
            <a:spLocks noGrp="1" noChangeArrowheads="1"/>
          </p:cNvSpPr>
          <p:nvPr>
            <p:ph idx="1"/>
          </p:nvPr>
        </p:nvSpPr>
        <p:spPr/>
        <p:txBody>
          <a:bodyPr/>
          <a:lstStyle/>
          <a:p>
            <a:pPr algn="r" rtl="1" eaLnBrk="1" hangingPunct="1"/>
            <a:endParaRPr lang="fa-IR" smtClean="0"/>
          </a:p>
          <a:p>
            <a:pPr algn="r" rtl="1" eaLnBrk="1" hangingPunct="1"/>
            <a:r>
              <a:rPr lang="fa-IR" sz="3600" b="1" smtClean="0">
                <a:cs typeface="B Lotus" pitchFamily="2" charset="-78"/>
              </a:rPr>
              <a:t>انرژی لازم برای انجام فعالیت ورزشی بلند مدت (یعنی بیشتر از 10 دقیقه) به طور عمده از متابولیسم هوازی تولید می شود. هنگام فعالیت ورزشی زیر بیشینه با مدت زمان متوسط یک حالت پایدار مصرف اکسیژن عموماً می تواند حفظ شود</a:t>
            </a:r>
            <a:r>
              <a:rPr lang="en-US" sz="3600" b="1" smtClean="0">
                <a:cs typeface="B Lotus" pitchFamily="2" charset="-78"/>
              </a:rPr>
              <a:t> </a:t>
            </a:r>
            <a:r>
              <a:rPr lang="fa-IR" sz="3600" b="1" smtClean="0">
                <a:cs typeface="B Lotus" pitchFamily="2" charset="-78"/>
              </a:rPr>
              <a:t>.</a:t>
            </a:r>
          </a:p>
          <a:p>
            <a:pPr algn="r" rtl="1" eaLnBrk="1" hangingPunct="1"/>
            <a:endParaRPr lang="en-US" sz="3600"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188" y="620713"/>
            <a:ext cx="8229600" cy="792162"/>
          </a:xfrm>
        </p:spPr>
        <p:txBody>
          <a:bodyPr/>
          <a:lstStyle/>
          <a:p>
            <a:pPr algn="r" rtl="1"/>
            <a:r>
              <a:rPr lang="fa-IR">
                <a:cs typeface="B Titr" pitchFamily="2" charset="-78"/>
              </a:rPr>
              <a:t>ساختار عضله اسکلتی</a:t>
            </a:r>
            <a:endParaRPr lang="en-US">
              <a:cs typeface="B Titr" pitchFamily="2" charset="-78"/>
            </a:endParaRPr>
          </a:p>
        </p:txBody>
      </p:sp>
      <p:sp>
        <p:nvSpPr>
          <p:cNvPr id="4099" name="Rectangle 3"/>
          <p:cNvSpPr>
            <a:spLocks noGrp="1" noChangeArrowheads="1"/>
          </p:cNvSpPr>
          <p:nvPr>
            <p:ph idx="1"/>
          </p:nvPr>
        </p:nvSpPr>
        <p:spPr>
          <a:xfrm>
            <a:off x="323850" y="1557338"/>
            <a:ext cx="8229600" cy="4530725"/>
          </a:xfrm>
        </p:spPr>
        <p:txBody>
          <a:bodyPr/>
          <a:lstStyle/>
          <a:p>
            <a:pPr algn="r" rtl="1">
              <a:lnSpc>
                <a:spcPct val="90000"/>
              </a:lnSpc>
            </a:pPr>
            <a:r>
              <a:rPr lang="fa-IR" b="1">
                <a:cs typeface="B Lotus" pitchFamily="2" charset="-78"/>
              </a:rPr>
              <a:t>هر عضله اسکلتی توسط رشته های محکمی از بافت همبند که تاندون نامیده می شوند به یک استخوان متصل شده است</a:t>
            </a:r>
            <a:r>
              <a:rPr lang="en-US" b="1">
                <a:cs typeface="B Lotus" pitchFamily="2" charset="-78"/>
              </a:rPr>
              <a:t> </a:t>
            </a:r>
          </a:p>
          <a:p>
            <a:pPr algn="r" rtl="1">
              <a:lnSpc>
                <a:spcPct val="90000"/>
              </a:lnSpc>
            </a:pPr>
            <a:r>
              <a:rPr lang="fa-IR" b="1">
                <a:cs typeface="B Lotus" pitchFamily="2" charset="-78"/>
              </a:rPr>
              <a:t>هرعضله متشکل از دسته هایی از ساختارهای کوچکتر است که فاسیکول</a:t>
            </a:r>
            <a:r>
              <a:rPr lang="en-US" b="1">
                <a:cs typeface="B Lotus" pitchFamily="2" charset="-78"/>
              </a:rPr>
              <a:t> </a:t>
            </a:r>
            <a:r>
              <a:rPr lang="fa-IR" b="1">
                <a:cs typeface="B Lotus" pitchFamily="2" charset="-78"/>
              </a:rPr>
              <a:t>نامیده می شوند</a:t>
            </a:r>
            <a:endParaRPr lang="en-US" b="1">
              <a:cs typeface="B Lotus" pitchFamily="2" charset="-78"/>
            </a:endParaRPr>
          </a:p>
          <a:p>
            <a:pPr algn="r" rtl="1">
              <a:lnSpc>
                <a:spcPct val="90000"/>
              </a:lnSpc>
            </a:pPr>
            <a:r>
              <a:rPr lang="fa-IR" b="1">
                <a:cs typeface="B Lotus" pitchFamily="2" charset="-78"/>
              </a:rPr>
              <a:t>غشاء سلولی تار عضله، سارکولما، لوله هایی به نام توبولهای عرضی یا توبولهای</a:t>
            </a:r>
            <a:r>
              <a:rPr lang="en-US" b="1">
                <a:cs typeface="B Lotus" pitchFamily="2" charset="-78"/>
              </a:rPr>
              <a:t>T</a:t>
            </a:r>
            <a:r>
              <a:rPr lang="fa-IR" b="1">
                <a:cs typeface="B Lotus" pitchFamily="2" charset="-78"/>
              </a:rPr>
              <a:t> دارد، که از سطح سلول شروع می شوند و به عمق درونی تار عضله می روند. باید خاطر نشان سازیم که دیواره توبولهای</a:t>
            </a:r>
            <a:r>
              <a:rPr lang="en-US" b="1">
                <a:cs typeface="B Lotus" pitchFamily="2" charset="-78"/>
              </a:rPr>
              <a:t>T</a:t>
            </a:r>
            <a:r>
              <a:rPr lang="fa-IR" b="1">
                <a:cs typeface="B Lotus" pitchFamily="2" charset="-78"/>
              </a:rPr>
              <a:t> از خارج تار عضله به داخل سارکولما امتداد می یابد.</a:t>
            </a:r>
            <a:endParaRPr lang="en-US" b="1">
              <a:cs typeface="B Lotus" pitchFamily="2" charset="-78"/>
            </a:endParaRP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950913"/>
          </a:xfrm>
        </p:spPr>
        <p:txBody>
          <a:bodyPr/>
          <a:lstStyle/>
          <a:p>
            <a:pPr algn="r" rtl="1"/>
            <a:r>
              <a:rPr lang="fa-IR">
                <a:cs typeface="B Titr" pitchFamily="2" charset="-78"/>
              </a:rPr>
              <a:t>ساختار عضله اسکلتی</a:t>
            </a:r>
            <a:endParaRPr lang="en-US">
              <a:cs typeface="B Titr" pitchFamily="2" charset="-78"/>
            </a:endParaRPr>
          </a:p>
        </p:txBody>
      </p:sp>
      <p:sp>
        <p:nvSpPr>
          <p:cNvPr id="8195" name="Rectangle 3"/>
          <p:cNvSpPr>
            <a:spLocks noGrp="1" noChangeArrowheads="1"/>
          </p:cNvSpPr>
          <p:nvPr>
            <p:ph idx="1"/>
          </p:nvPr>
        </p:nvSpPr>
        <p:spPr>
          <a:xfrm>
            <a:off x="468313" y="1773238"/>
            <a:ext cx="8229600" cy="4302125"/>
          </a:xfrm>
        </p:spPr>
        <p:txBody>
          <a:bodyPr/>
          <a:lstStyle/>
          <a:p>
            <a:pPr algn="r" rtl="1">
              <a:lnSpc>
                <a:spcPct val="90000"/>
              </a:lnSpc>
            </a:pPr>
            <a:r>
              <a:rPr lang="fa-IR" b="1">
                <a:cs typeface="B Lotus" pitchFamily="2" charset="-78"/>
              </a:rPr>
              <a:t>داخل هر تار عضله از واحدهای کوچکتری به نام میوفیبریل (تارچه) پر شده است</a:t>
            </a:r>
            <a:r>
              <a:rPr lang="en-US" b="1">
                <a:cs typeface="B Lotus" pitchFamily="2" charset="-78"/>
              </a:rPr>
              <a:t> </a:t>
            </a:r>
          </a:p>
          <a:p>
            <a:pPr algn="r" rtl="1">
              <a:lnSpc>
                <a:spcPct val="90000"/>
              </a:lnSpc>
            </a:pPr>
            <a:r>
              <a:rPr lang="fa-IR" b="1">
                <a:cs typeface="B Lotus" pitchFamily="2" charset="-78"/>
              </a:rPr>
              <a:t> این تارچه ها به وسیله پوریه حفره مانند گسترده به نام رتیکولوم سارکوپلاسمیک، که حاوی مقدار زیادی کلسیم است، احاطه شده است. در داخل هر تارچه، در واقع با ساختارهای عضلانی کوچکتر فیلامانهای عضله پر شده است.</a:t>
            </a:r>
          </a:p>
          <a:p>
            <a:pPr algn="r" rtl="1">
              <a:lnSpc>
                <a:spcPct val="90000"/>
              </a:lnSpc>
            </a:pPr>
            <a:r>
              <a:rPr lang="fa-IR" b="1">
                <a:cs typeface="B Lotus" pitchFamily="2" charset="-78"/>
              </a:rPr>
              <a:t>در سطح این تارهای عضله است که انقباض عضله رخ می دهد</a:t>
            </a:r>
            <a:endParaRPr lang="en-US" b="1">
              <a:cs typeface="B Lotus" pitchFamily="2" charset="-78"/>
            </a:endParaRPr>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15363" name="Picture 3"/>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260350"/>
            <a:ext cx="8229600" cy="1143000"/>
          </a:xfrm>
        </p:spPr>
        <p:txBody>
          <a:bodyPr/>
          <a:lstStyle/>
          <a:p>
            <a:pPr algn="r" rtl="1"/>
            <a:r>
              <a:rPr lang="fa-IR">
                <a:cs typeface="B Nikoo" pitchFamily="2" charset="-78"/>
              </a:rPr>
              <a:t>انقباض عضله اسکلتی</a:t>
            </a:r>
            <a:endParaRPr lang="en-US">
              <a:cs typeface="B Nikoo" pitchFamily="2" charset="-78"/>
            </a:endParaRPr>
          </a:p>
        </p:txBody>
      </p:sp>
      <p:sp>
        <p:nvSpPr>
          <p:cNvPr id="22531" name="Rectangle 3"/>
          <p:cNvSpPr>
            <a:spLocks noGrp="1" noChangeArrowheads="1"/>
          </p:cNvSpPr>
          <p:nvPr>
            <p:ph idx="1"/>
          </p:nvPr>
        </p:nvSpPr>
        <p:spPr>
          <a:xfrm>
            <a:off x="468313" y="1844675"/>
            <a:ext cx="8229600" cy="4302125"/>
          </a:xfrm>
        </p:spPr>
        <p:txBody>
          <a:bodyPr>
            <a:normAutofit lnSpcReduction="10000"/>
          </a:bodyPr>
          <a:lstStyle/>
          <a:p>
            <a:pPr algn="r" rtl="1">
              <a:lnSpc>
                <a:spcPct val="80000"/>
              </a:lnSpc>
            </a:pPr>
            <a:r>
              <a:rPr lang="fa-IR" b="1">
                <a:cs typeface="B Lotus" pitchFamily="2" charset="-78"/>
              </a:rPr>
              <a:t>برای شناخت فرایند انقباض عضله، نگاه دقیق تری به ساختار داخلی تارچه ( میوفیبریل) ضروری است.</a:t>
            </a:r>
            <a:r>
              <a:rPr lang="en-US" b="1">
                <a:cs typeface="B Lotus" pitchFamily="2" charset="-78"/>
              </a:rPr>
              <a:t> </a:t>
            </a:r>
            <a:endParaRPr lang="fa-IR" b="1">
              <a:cs typeface="B Lotus" pitchFamily="2" charset="-78"/>
            </a:endParaRPr>
          </a:p>
          <a:p>
            <a:pPr algn="r" rtl="1">
              <a:lnSpc>
                <a:spcPct val="80000"/>
              </a:lnSpc>
            </a:pPr>
            <a:r>
              <a:rPr lang="fa-IR" b="1">
                <a:cs typeface="B Lotus" pitchFamily="2" charset="-78"/>
              </a:rPr>
              <a:t>در هر تارچه دو نوع فیلامان وجود دارد: ضخیم و نازک.</a:t>
            </a:r>
            <a:r>
              <a:rPr lang="en-US" b="1">
                <a:cs typeface="B Lotus" pitchFamily="2" charset="-78"/>
              </a:rPr>
              <a:t> </a:t>
            </a:r>
            <a:endParaRPr lang="fa-IR" b="1">
              <a:cs typeface="B Lotus" pitchFamily="2" charset="-78"/>
            </a:endParaRPr>
          </a:p>
          <a:p>
            <a:pPr algn="r" rtl="1">
              <a:lnSpc>
                <a:spcPct val="80000"/>
              </a:lnSpc>
            </a:pPr>
            <a:r>
              <a:rPr lang="fa-IR" b="1">
                <a:cs typeface="B Lotus" pitchFamily="2" charset="-78"/>
              </a:rPr>
              <a:t>. فیلامان ضخیم از پروتئین میوزین تشکیل شده است، پروتئین بزرگی که شکل آن تا حدودی مانند چوب گلف با یک تنه دراز و یک سر کروی است</a:t>
            </a:r>
          </a:p>
          <a:p>
            <a:pPr algn="r" rtl="1">
              <a:lnSpc>
                <a:spcPct val="80000"/>
              </a:lnSpc>
            </a:pPr>
            <a:r>
              <a:rPr lang="en-US" b="1">
                <a:cs typeface="B Lotus" pitchFamily="2" charset="-78"/>
              </a:rPr>
              <a:t> </a:t>
            </a:r>
            <a:r>
              <a:rPr lang="fa-IR" b="1">
                <a:cs typeface="B Lotus" pitchFamily="2" charset="-78"/>
              </a:rPr>
              <a:t>فیلامان نازک از دو رشته کروی شکل پروتئین آکتین [تشکیل شده است. این دو رشته همانند دو رشته تسبیح به دور یکدیگر تاب می خورند. دو پروتئین دیگر، یک ساختار نازک بلند به نام تروپومیوزین و یک ساختار کوچکتر به نام تروپونین هم بخشی از فیلامان نازک هستند</a:t>
            </a:r>
            <a:r>
              <a:rPr lang="en-US" b="1">
                <a:cs typeface="B Lotus" pitchFamily="2" charset="-78"/>
              </a:rPr>
              <a:t> </a:t>
            </a:r>
            <a:endParaRPr lang="en-US"/>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pic>
        <p:nvPicPr>
          <p:cNvPr id="23555" name="Picture 3"/>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lgn="ctr"/>
            <a:r>
              <a:rPr lang="fa-IR" dirty="0">
                <a:cs typeface="B Titr" pitchFamily="2" charset="-78"/>
              </a:rPr>
              <a:t>انواع تارهای عضله اسکلتی</a:t>
            </a:r>
            <a:endParaRPr lang="en-US" dirty="0">
              <a:cs typeface="B Titr" pitchFamily="2" charset="-78"/>
            </a:endParaRPr>
          </a:p>
        </p:txBody>
      </p:sp>
      <p:sp>
        <p:nvSpPr>
          <p:cNvPr id="34819" name="Rectangle 3"/>
          <p:cNvSpPr>
            <a:spLocks noGrp="1" noChangeArrowheads="1"/>
          </p:cNvSpPr>
          <p:nvPr>
            <p:ph idx="1"/>
          </p:nvPr>
        </p:nvSpPr>
        <p:spPr/>
        <p:txBody>
          <a:bodyPr/>
          <a:lstStyle/>
          <a:p>
            <a:pPr algn="r" rtl="1">
              <a:lnSpc>
                <a:spcPct val="80000"/>
              </a:lnSpc>
            </a:pPr>
            <a:r>
              <a:rPr lang="fa-IR" sz="2800" b="1">
                <a:cs typeface="B Lotus" pitchFamily="2" charset="-78"/>
              </a:rPr>
              <a:t>عضلات اسکلتی در سطح تار عضله به شکل و تخصص عمل یافته اند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برخی تارهای عضله (تارهای تند انقباض) قادر به تولید حرکات سریع اما کوتاه مدت هستند در حالیکه تارهای دیگر ( کند انقباض) می تواند حرکات مداوم اما با سرعت آهسته تری را تولید کنند.</a:t>
            </a:r>
          </a:p>
          <a:p>
            <a:pPr algn="r" rtl="1">
              <a:lnSpc>
                <a:spcPct val="80000"/>
              </a:lnSpc>
            </a:pPr>
            <a:r>
              <a:rPr lang="fa-IR" sz="2800" b="1">
                <a:cs typeface="B Lotus" pitchFamily="2" charset="-78"/>
              </a:rPr>
              <a:t>تارهای تند انقباض برای انجام فعالیتهای انفجاری همانند دوهای سرعت تخصص عمل یافته اند</a:t>
            </a:r>
            <a:r>
              <a:rPr lang="en-US" sz="2800" b="1">
                <a:cs typeface="B Lotus" pitchFamily="2" charset="-78"/>
              </a:rPr>
              <a:t> </a:t>
            </a:r>
            <a:r>
              <a:rPr lang="fa-IR" sz="2800" b="1">
                <a:cs typeface="B Lotus" pitchFamily="2" charset="-78"/>
              </a:rPr>
              <a:t>نرونهای حرکتی با سرعت هدایت خیلی بالا تحریک می شوند و دارای شبکه سارکوپلاسمی توسعه یافته ای هستند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تارهای عضلانی فعال تند انقباض انرژی (</a:t>
            </a:r>
            <a:r>
              <a:rPr lang="en-US" sz="2800" b="1">
                <a:cs typeface="B Lotus" pitchFamily="2" charset="-78"/>
              </a:rPr>
              <a:t>ATP</a:t>
            </a:r>
            <a:r>
              <a:rPr lang="fa-IR" sz="2800" b="1">
                <a:cs typeface="B Lotus" pitchFamily="2" charset="-78"/>
              </a:rPr>
              <a:t>) را سریعتر از مقداری که می تواند جایگزین آن شود مصرف می کنند</a:t>
            </a:r>
            <a:r>
              <a:rPr lang="en-US" sz="2800" b="1">
                <a:cs typeface="B Lotus" pitchFamily="2" charset="-78"/>
              </a:rPr>
              <a:t> </a:t>
            </a: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algn="ctr"/>
            <a:r>
              <a:rPr lang="fa-IR" dirty="0">
                <a:cs typeface="B Yekan" pitchFamily="2" charset="-78"/>
              </a:rPr>
              <a:t>تارهای عضلانی کند انقباض</a:t>
            </a:r>
            <a:endParaRPr lang="en-US" dirty="0">
              <a:cs typeface="B Yekan" pitchFamily="2" charset="-78"/>
            </a:endParaRPr>
          </a:p>
        </p:txBody>
      </p:sp>
      <p:sp>
        <p:nvSpPr>
          <p:cNvPr id="35843" name="Rectangle 3"/>
          <p:cNvSpPr>
            <a:spLocks noGrp="1" noChangeArrowheads="1"/>
          </p:cNvSpPr>
          <p:nvPr>
            <p:ph idx="1"/>
          </p:nvPr>
        </p:nvSpPr>
        <p:spPr/>
        <p:txBody>
          <a:bodyPr/>
          <a:lstStyle/>
          <a:p>
            <a:pPr algn="r" rtl="1"/>
            <a:r>
              <a:rPr lang="fa-IR" sz="4000">
                <a:cs typeface="B Lotus" pitchFamily="2" charset="-78"/>
              </a:rPr>
              <a:t>در مقابل، تارهای عضلانی کند انقباض برای فعالیتهای بلند مدت تخصص یافته اند</a:t>
            </a:r>
          </a:p>
          <a:p>
            <a:pPr algn="r" rtl="1"/>
            <a:r>
              <a:rPr lang="en-US" sz="4000">
                <a:cs typeface="B Lotus" pitchFamily="2" charset="-78"/>
              </a:rPr>
              <a:t> </a:t>
            </a:r>
            <a:r>
              <a:rPr lang="fa-IR" sz="4000">
                <a:cs typeface="B Lotus" pitchFamily="2" charset="-78"/>
              </a:rPr>
              <a:t>آنها دارای تعداد زیادی میتوکندری هستند وآنها مقادیر مناسبی از آنزیمهای مورد نیاز متابولیسم هوازی را دارند</a:t>
            </a:r>
            <a:r>
              <a:rPr lang="en-US" sz="4000">
                <a:cs typeface="B Lotus" pitchFamily="2" charset="-78"/>
              </a:rPr>
              <a:t> </a:t>
            </a:r>
            <a:endParaRPr lang="fa-IR" sz="4000">
              <a:cs typeface="B Lotus" pitchFamily="2" charset="-78"/>
            </a:endParaRPr>
          </a:p>
          <a:p>
            <a:pPr algn="r" rtl="1"/>
            <a:endParaRPr lang="en-US" sz="4000">
              <a:cs typeface="B Lotus" pitchFamily="2" charset="-78"/>
            </a:endParaRPr>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algn="r" rtl="1"/>
            <a:r>
              <a:rPr lang="fa-IR">
                <a:cs typeface="B Titr" pitchFamily="2" charset="-78"/>
              </a:rPr>
              <a:t>نوع تار و عملکرد ورزشی</a:t>
            </a:r>
            <a:endParaRPr lang="en-US">
              <a:cs typeface="B Titr" pitchFamily="2" charset="-78"/>
            </a:endParaRPr>
          </a:p>
        </p:txBody>
      </p:sp>
      <p:sp>
        <p:nvSpPr>
          <p:cNvPr id="39939" name="Rectangle 3"/>
          <p:cNvSpPr>
            <a:spLocks noGrp="1" noChangeArrowheads="1"/>
          </p:cNvSpPr>
          <p:nvPr>
            <p:ph idx="1"/>
          </p:nvPr>
        </p:nvSpPr>
        <p:spPr/>
        <p:txBody>
          <a:bodyPr/>
          <a:lstStyle/>
          <a:p>
            <a:pPr algn="r" rtl="1">
              <a:lnSpc>
                <a:spcPct val="80000"/>
              </a:lnSpc>
            </a:pPr>
            <a:r>
              <a:rPr lang="fa-IR" sz="2800" b="1">
                <a:cs typeface="B Lotus" pitchFamily="2" charset="-78"/>
              </a:rPr>
              <a:t>یکی از عوامل بیولوژیکی که احتمالاً در عملکرد ورزشی نقش دارد ترکیب تار عضله است</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مطالعات زیادی نشان داده اند که ورزشکاران استقامتی ورزیده دارای نسبت بالایی از تارهای نوع</a:t>
            </a:r>
            <a:r>
              <a:rPr lang="en-US" sz="2800" b="1">
                <a:cs typeface="B Lotus" pitchFamily="2" charset="-78"/>
              </a:rPr>
              <a:t>I</a:t>
            </a:r>
            <a:r>
              <a:rPr lang="fa-IR" sz="2800" b="1">
                <a:cs typeface="B Lotus" pitchFamily="2" charset="-78"/>
              </a:rPr>
              <a:t> هستند، در حالیکه ورزشکاران درگیر در رویدادهای سرعتی کوتاه مدت دارای نسبت بالایی از تارهای نوع</a:t>
            </a:r>
            <a:r>
              <a:rPr lang="en-US" sz="2800" b="1">
                <a:cs typeface="B Lotus" pitchFamily="2" charset="-78"/>
              </a:rPr>
              <a:t>II</a:t>
            </a:r>
            <a:r>
              <a:rPr lang="fa-IR" sz="2800" b="1">
                <a:cs typeface="B Lotus" pitchFamily="2" charset="-78"/>
              </a:rPr>
              <a:t> هستند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در واقع، تحقیقات نشان داده اند که نسبت تارهای نوع</a:t>
            </a:r>
            <a:r>
              <a:rPr lang="en-US" sz="2800" b="1">
                <a:cs typeface="B Lotus" pitchFamily="2" charset="-78"/>
              </a:rPr>
              <a:t>II</a:t>
            </a:r>
            <a:r>
              <a:rPr lang="fa-IR" sz="2800" b="1">
                <a:cs typeface="B Lotus" pitchFamily="2" charset="-78"/>
              </a:rPr>
              <a:t> یا نسبت تارهای نوع</a:t>
            </a:r>
            <a:r>
              <a:rPr lang="en-US" sz="2800" b="1">
                <a:cs typeface="B Lotus" pitchFamily="2" charset="-78"/>
              </a:rPr>
              <a:t>II</a:t>
            </a:r>
            <a:r>
              <a:rPr lang="fa-IR" sz="2800" b="1">
                <a:cs typeface="B Lotus" pitchFamily="2" charset="-78"/>
              </a:rPr>
              <a:t> به نوع</a:t>
            </a:r>
            <a:r>
              <a:rPr lang="en-US" sz="2800" b="1">
                <a:cs typeface="B Lotus" pitchFamily="2" charset="-78"/>
              </a:rPr>
              <a:t>I</a:t>
            </a:r>
            <a:r>
              <a:rPr lang="fa-IR" sz="2800" b="1">
                <a:cs typeface="B Lotus" pitchFamily="2" charset="-78"/>
              </a:rPr>
              <a:t> با عملکرد ورزشی با شدت بالا ارتباط مثبت دارد.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بالعکس، نسبت بالای تارهای نوع</a:t>
            </a:r>
            <a:r>
              <a:rPr lang="en-US" sz="2800" b="1">
                <a:cs typeface="B Lotus" pitchFamily="2" charset="-78"/>
              </a:rPr>
              <a:t>I</a:t>
            </a:r>
            <a:r>
              <a:rPr lang="fa-IR" sz="2800" b="1">
                <a:cs typeface="B Lotus" pitchFamily="2" charset="-78"/>
              </a:rPr>
              <a:t> با عملکرد برتر در دویدن 10 کیلومتر و یک آزمون   دوچرخه سواری یک ساعته ارتباط داشته است</a:t>
            </a:r>
            <a:r>
              <a:rPr lang="en-US" sz="2800" b="1">
                <a:cs typeface="B Lotus" pitchFamily="2" charset="-78"/>
              </a:rPr>
              <a:t> </a:t>
            </a: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algn="ctr"/>
            <a:r>
              <a:rPr lang="fa-IR" dirty="0">
                <a:cs typeface="B Yekan" pitchFamily="2" charset="-78"/>
              </a:rPr>
              <a:t>نوع تار و عملکرد ورزشی</a:t>
            </a:r>
            <a:endParaRPr lang="en-US" dirty="0">
              <a:cs typeface="B Yekan" pitchFamily="2" charset="-78"/>
            </a:endParaRPr>
          </a:p>
        </p:txBody>
      </p:sp>
      <p:sp>
        <p:nvSpPr>
          <p:cNvPr id="40963" name="Rectangle 3"/>
          <p:cNvSpPr>
            <a:spLocks noGrp="1" noChangeArrowheads="1"/>
          </p:cNvSpPr>
          <p:nvPr>
            <p:ph idx="1"/>
          </p:nvPr>
        </p:nvSpPr>
        <p:spPr/>
        <p:txBody>
          <a:bodyPr/>
          <a:lstStyle/>
          <a:p>
            <a:pPr algn="r" rtl="1">
              <a:lnSpc>
                <a:spcPct val="90000"/>
              </a:lnSpc>
            </a:pPr>
            <a:r>
              <a:rPr lang="fa-IR" b="1">
                <a:cs typeface="B Lotus" pitchFamily="2" charset="-78"/>
              </a:rPr>
              <a:t>آیا وجود یک نوع غالب تار عضله در ورزشکاران زبده را به دلیل تمرینات آنها است</a:t>
            </a:r>
            <a:r>
              <a:rPr lang="en-US" b="1">
                <a:cs typeface="B Lotus" pitchFamily="2" charset="-78"/>
              </a:rPr>
              <a:t>  </a:t>
            </a:r>
            <a:r>
              <a:rPr lang="fa-IR" b="1">
                <a:cs typeface="B Lotus" pitchFamily="2" charset="-78"/>
              </a:rPr>
              <a:t>و یا آنها با این نوع ترکیب تار عضله متولد شده اند؟</a:t>
            </a:r>
            <a:r>
              <a:rPr lang="en-US" b="1">
                <a:cs typeface="B Lotus" pitchFamily="2" charset="-78"/>
              </a:rPr>
              <a:t> </a:t>
            </a:r>
            <a:endParaRPr lang="fa-IR" b="1">
              <a:cs typeface="B Lotus" pitchFamily="2" charset="-78"/>
            </a:endParaRPr>
          </a:p>
          <a:p>
            <a:pPr algn="r" rtl="1">
              <a:lnSpc>
                <a:spcPct val="90000"/>
              </a:lnSpc>
            </a:pPr>
            <a:r>
              <a:rPr lang="fa-IR" b="1">
                <a:cs typeface="B Lotus" pitchFamily="2" charset="-78"/>
              </a:rPr>
              <a:t>که ترکیب نوع تار عضله انسان غالباً به طور ژنتیکی تعیین می شود. بدون شک، مطالعه های متعددی گزارش کرده اند که تمرینات سرعتی، مقاومتی و استقامتی می توانند منجر به تغییر شکل نوع تار شوند. به ویژه تغییر تارهای نوع</a:t>
            </a:r>
            <a:r>
              <a:rPr lang="en-US" b="1">
                <a:cs typeface="B Lotus" pitchFamily="2" charset="-78"/>
              </a:rPr>
              <a:t>IIb</a:t>
            </a:r>
            <a:r>
              <a:rPr lang="fa-IR" b="1">
                <a:cs typeface="B Lotus" pitchFamily="2" charset="-78"/>
              </a:rPr>
              <a:t> به</a:t>
            </a:r>
            <a:r>
              <a:rPr lang="en-US" b="1">
                <a:cs typeface="B Lotus" pitchFamily="2" charset="-78"/>
              </a:rPr>
              <a:t>IIa</a:t>
            </a:r>
            <a:r>
              <a:rPr lang="fa-IR" b="1">
                <a:cs typeface="B Lotus" pitchFamily="2" charset="-78"/>
              </a:rPr>
              <a:t>، و بنابراین، یک جابجایی کوچک در ترکیب نوع تار عضله از وضعیت ژنتیکی پایه امکان پذیر است</a:t>
            </a:r>
            <a:endParaRPr lang="en-US" b="1">
              <a:cs typeface="B Lotus" pitchFamily="2" charset="-78"/>
            </a:endParaRPr>
          </a:p>
        </p:txBody>
      </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rtl="1" eaLnBrk="1" hangingPunct="1"/>
            <a:r>
              <a:rPr lang="fa-IR" dirty="0" smtClean="0">
                <a:cs typeface="B Titr" pitchFamily="2" charset="-78"/>
              </a:rPr>
              <a:t>انرژی برای فعالیت ورزشی</a:t>
            </a:r>
            <a:endParaRPr lang="en-US" dirty="0" smtClean="0">
              <a:cs typeface="B Titr" pitchFamily="2" charset="-78"/>
            </a:endParaRPr>
          </a:p>
        </p:txBody>
      </p:sp>
      <p:sp>
        <p:nvSpPr>
          <p:cNvPr id="27651" name="Rectangle 3"/>
          <p:cNvSpPr>
            <a:spLocks noGrp="1" noChangeArrowheads="1"/>
          </p:cNvSpPr>
          <p:nvPr>
            <p:ph idx="1"/>
          </p:nvPr>
        </p:nvSpPr>
        <p:spPr/>
        <p:txBody>
          <a:bodyPr/>
          <a:lstStyle/>
          <a:p>
            <a:pPr algn="r" rtl="1" eaLnBrk="1" hangingPunct="1"/>
            <a:r>
              <a:rPr lang="fa-IR" sz="2800" b="1" smtClean="0">
                <a:cs typeface="B Lotus" pitchFamily="2" charset="-78"/>
              </a:rPr>
              <a:t>کربوهیدرات ها، چربی ها و پروتئین هایی که ما می خوریم به صورت مستقیم برای انقباض عضلانی استفاده نمی شوند. بلکه، انرژی که مولکولهای این مواد غذایی را به هم متصل</a:t>
            </a:r>
            <a:r>
              <a:rPr lang="en-US" sz="2800" b="1" smtClean="0">
                <a:cs typeface="B Lotus" pitchFamily="2" charset="-78"/>
              </a:rPr>
              <a:t>  </a:t>
            </a:r>
            <a:r>
              <a:rPr lang="fa-IR" sz="2800" b="1" smtClean="0">
                <a:cs typeface="B Lotus" pitchFamily="2" charset="-78"/>
              </a:rPr>
              <a:t>می کند باید به صورت شیمیایی آزاد شود و به شکل یک  « فسفات پرانرژی» به نام آدنوزین تری فسفات(</a:t>
            </a:r>
            <a:r>
              <a:rPr lang="en-US" sz="2800" b="1" smtClean="0">
                <a:cs typeface="B Lotus" pitchFamily="2" charset="-78"/>
              </a:rPr>
              <a:t>ATP</a:t>
            </a:r>
            <a:r>
              <a:rPr lang="fa-IR" sz="2800" b="1" smtClean="0">
                <a:cs typeface="B Lotus" pitchFamily="2" charset="-78"/>
              </a:rPr>
              <a:t> ) ذخیره شود.</a:t>
            </a:r>
            <a:r>
              <a:rPr lang="en-US" sz="2800" b="1" smtClean="0">
                <a:cs typeface="B Lotus" pitchFamily="2" charset="-78"/>
              </a:rPr>
              <a:t/>
            </a:r>
            <a:br>
              <a:rPr lang="en-US" sz="2800" b="1" smtClean="0">
                <a:cs typeface="B Lotus" pitchFamily="2" charset="-78"/>
              </a:rPr>
            </a:br>
            <a:endParaRPr lang="fa-IR" sz="2800" b="1" smtClean="0">
              <a:cs typeface="B Lotus" pitchFamily="2" charset="-78"/>
            </a:endParaRPr>
          </a:p>
          <a:p>
            <a:pPr algn="r" rtl="1" eaLnBrk="1" hangingPunct="1"/>
            <a:r>
              <a:rPr lang="fa-IR" sz="2800" b="1" smtClean="0">
                <a:cs typeface="B Lotus" pitchFamily="2" charset="-78"/>
              </a:rPr>
              <a:t>ترکیب شدن و جدا شدن این ترکیبات پرانرژی به وسیله پروتئین خاصی به نام آنزیم تسهیل می شود</a:t>
            </a:r>
            <a:r>
              <a:rPr lang="en-US" sz="2800" b="1" smtClean="0">
                <a:cs typeface="B Lotus" pitchFamily="2" charset="-78"/>
              </a:rPr>
              <a:t> </a:t>
            </a:r>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rtl="1"/>
            <a:r>
              <a:rPr lang="fa-IR">
                <a:cs typeface="B Titr" pitchFamily="2" charset="-78"/>
              </a:rPr>
              <a:t>تاثیر تمرین ورزشی بر عضله اسکلتی</a:t>
            </a:r>
            <a:r>
              <a:rPr lang="en-US"/>
              <a:t> </a:t>
            </a:r>
          </a:p>
        </p:txBody>
      </p:sp>
      <p:sp>
        <p:nvSpPr>
          <p:cNvPr id="41987" name="Rectangle 3"/>
          <p:cNvSpPr>
            <a:spLocks noGrp="1" noChangeArrowheads="1"/>
          </p:cNvSpPr>
          <p:nvPr>
            <p:ph idx="1"/>
          </p:nvPr>
        </p:nvSpPr>
        <p:spPr/>
        <p:txBody>
          <a:bodyPr/>
          <a:lstStyle/>
          <a:p>
            <a:pPr algn="r" rtl="1">
              <a:lnSpc>
                <a:spcPct val="80000"/>
              </a:lnSpc>
            </a:pPr>
            <a:r>
              <a:rPr lang="fa-IR" sz="2800" b="1">
                <a:cs typeface="B Lotus" pitchFamily="2" charset="-78"/>
              </a:rPr>
              <a:t>اغلب مطالعات دریافته اند که ذخایر فسفاژن های پر انرژی در عضله اسکلتی در حال استراحت از طریق انواع مختلف تمرین تحت تغییری پیدا نکرده است. در مقابل، تمرینات استقامتی، مقاومتی و سرعتی به افزایش قابل توجهی در مقدار استراحتی گلیکوژن عضله منجر می شوند</a:t>
            </a:r>
          </a:p>
          <a:p>
            <a:pPr algn="r" rtl="1">
              <a:lnSpc>
                <a:spcPct val="80000"/>
              </a:lnSpc>
            </a:pPr>
            <a:r>
              <a:rPr lang="en-US" sz="2800" b="1">
                <a:cs typeface="B Lotus" pitchFamily="2" charset="-78"/>
              </a:rPr>
              <a:t> </a:t>
            </a:r>
            <a:r>
              <a:rPr lang="fa-IR" sz="2800" b="1">
                <a:cs typeface="B Lotus" pitchFamily="2" charset="-78"/>
              </a:rPr>
              <a:t>مطالعات مقطعی نشان داده اند که ورزشکاران استقامتی تمرین کرده در مقایسه با آزمودنی های کنترل تمرین نکرده معمولاً دارای فعالیت هوازی بالاتر و فعالیت آنزیمی گلیکولیزی مشابه یا پایین تری هستند. ورزشکاران استقامتی تمرین کرده در مقایسه با افراد تمرین نکرده افزایش قابل توجهی را در تعداد مویرگها در تارهای نوع</a:t>
            </a:r>
            <a:r>
              <a:rPr lang="en-US" sz="2800" b="1">
                <a:cs typeface="B Lotus" pitchFamily="2" charset="-78"/>
              </a:rPr>
              <a:t>I</a:t>
            </a:r>
            <a:r>
              <a:rPr lang="fa-IR" sz="2800" b="1">
                <a:cs typeface="B Lotus" pitchFamily="2" charset="-78"/>
              </a:rPr>
              <a:t> ،</a:t>
            </a:r>
            <a:r>
              <a:rPr lang="en-US" sz="2800" b="1">
                <a:cs typeface="B Lotus" pitchFamily="2" charset="-78"/>
              </a:rPr>
              <a:t>IIa</a:t>
            </a:r>
            <a:r>
              <a:rPr lang="fa-IR" sz="2800" b="1">
                <a:cs typeface="B Lotus" pitchFamily="2" charset="-78"/>
              </a:rPr>
              <a:t> و</a:t>
            </a:r>
            <a:r>
              <a:rPr lang="en-US" sz="2800" b="1">
                <a:cs typeface="B Lotus" pitchFamily="2" charset="-78"/>
              </a:rPr>
              <a:t>IIb </a:t>
            </a:r>
            <a:r>
              <a:rPr lang="fa-IR" sz="2800" b="1">
                <a:cs typeface="B Lotus" pitchFamily="2" charset="-78"/>
              </a:rPr>
              <a:t>نشان داده اند</a:t>
            </a:r>
            <a:r>
              <a:rPr lang="en-US" sz="2800" b="1">
                <a:cs typeface="B Lotus" pitchFamily="2" charset="-78"/>
              </a:rPr>
              <a:t> </a:t>
            </a:r>
            <a:br>
              <a:rPr lang="en-US" sz="2800" b="1">
                <a:cs typeface="B Lotus" pitchFamily="2" charset="-78"/>
              </a:rPr>
            </a:br>
            <a:endParaRPr lang="en-US" sz="2800" b="1">
              <a:cs typeface="B Lotus" pitchFamily="2" charset="-78"/>
            </a:endParaRPr>
          </a:p>
        </p:txBody>
      </p:sp>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a-IR">
                <a:cs typeface="B Titr" pitchFamily="2" charset="-78"/>
              </a:rPr>
              <a:t>تاثیر تمرین ورزشی بر عضله اسکلتی</a:t>
            </a:r>
            <a:endParaRPr lang="en-US">
              <a:cs typeface="B Titr" pitchFamily="2" charset="-78"/>
            </a:endParaRPr>
          </a:p>
        </p:txBody>
      </p:sp>
      <p:sp>
        <p:nvSpPr>
          <p:cNvPr id="43011" name="Rectangle 3"/>
          <p:cNvSpPr>
            <a:spLocks noGrp="1" noChangeArrowheads="1"/>
          </p:cNvSpPr>
          <p:nvPr>
            <p:ph idx="1"/>
          </p:nvPr>
        </p:nvSpPr>
        <p:spPr/>
        <p:txBody>
          <a:bodyPr/>
          <a:lstStyle/>
          <a:p>
            <a:pPr algn="r" rtl="1"/>
            <a:r>
              <a:rPr lang="fa-IR" b="1">
                <a:cs typeface="B Lotus" pitchFamily="2" charset="-78"/>
              </a:rPr>
              <a:t>افزایش در فعالیت آنزیمی هوازی در تارهای نوع</a:t>
            </a:r>
            <a:r>
              <a:rPr lang="en-US" b="1">
                <a:cs typeface="B Lotus" pitchFamily="2" charset="-78"/>
              </a:rPr>
              <a:t>I</a:t>
            </a:r>
            <a:r>
              <a:rPr lang="fa-IR" b="1">
                <a:cs typeface="B Lotus" pitchFamily="2" charset="-78"/>
              </a:rPr>
              <a:t> و یا</a:t>
            </a:r>
            <a:r>
              <a:rPr lang="en-US" b="1">
                <a:cs typeface="B Lotus" pitchFamily="2" charset="-78"/>
              </a:rPr>
              <a:t>II</a:t>
            </a:r>
            <a:r>
              <a:rPr lang="fa-IR" b="1">
                <a:cs typeface="B Lotus" pitchFamily="2" charset="-78"/>
              </a:rPr>
              <a:t> هم به دستورالعمل تمرین بستگی دارد و احتمالاً الگوی بکارگیری تار عضله را نشان می دهد</a:t>
            </a:r>
            <a:r>
              <a:rPr lang="en-US" b="1">
                <a:cs typeface="B Lotus" pitchFamily="2" charset="-78"/>
              </a:rPr>
              <a:t>. </a:t>
            </a:r>
            <a:endParaRPr lang="fa-IR" b="1">
              <a:cs typeface="B Lotus" pitchFamily="2" charset="-78"/>
            </a:endParaRPr>
          </a:p>
          <a:p>
            <a:pPr algn="r" rtl="1"/>
            <a:r>
              <a:rPr lang="fa-IR" b="1">
                <a:cs typeface="B Lotus" pitchFamily="2" charset="-78"/>
              </a:rPr>
              <a:t>تمرین تداومی با شدت متوسط افزایش فعالیت آنزیم های هوازی را در تارهای نوع</a:t>
            </a:r>
            <a:r>
              <a:rPr lang="en-US" b="1">
                <a:cs typeface="B Lotus" pitchFamily="2" charset="-78"/>
              </a:rPr>
              <a:t>I</a:t>
            </a:r>
            <a:r>
              <a:rPr lang="fa-IR" b="1">
                <a:cs typeface="B Lotus" pitchFamily="2" charset="-78"/>
              </a:rPr>
              <a:t>  (در حدود 30 درصد) تسهیل می کند</a:t>
            </a:r>
            <a:r>
              <a:rPr lang="en-US" b="1">
                <a:cs typeface="B Lotus" pitchFamily="2" charset="-78"/>
              </a:rPr>
              <a:t> </a:t>
            </a:r>
            <a:endParaRPr lang="fa-IR" b="1">
              <a:cs typeface="B Lotus" pitchFamily="2" charset="-78"/>
            </a:endParaRPr>
          </a:p>
          <a:p>
            <a:pPr algn="r" rtl="1"/>
            <a:r>
              <a:rPr lang="fa-IR" b="1">
                <a:cs typeface="B Lotus" pitchFamily="2" charset="-78"/>
              </a:rPr>
              <a:t>مطالعات مقطعی گزارش نموده اند که ورزشکاران سرعتی تمرین کرده ظرفیت گلیکولیزی بالاتری را نشان می دهند</a:t>
            </a:r>
            <a:r>
              <a:rPr lang="en-US" b="1">
                <a:cs typeface="B Lotus" pitchFamily="2" charset="-78"/>
              </a:rPr>
              <a:t> </a:t>
            </a:r>
          </a:p>
        </p:txBody>
      </p:sp>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15363" name="Picture 3"/>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288" y="260350"/>
            <a:ext cx="8229600" cy="1143000"/>
          </a:xfrm>
        </p:spPr>
        <p:txBody>
          <a:bodyPr/>
          <a:lstStyle/>
          <a:p>
            <a:pPr algn="r" rtl="1"/>
            <a:r>
              <a:rPr lang="fa-IR">
                <a:cs typeface="B Nikoo" pitchFamily="2" charset="-78"/>
              </a:rPr>
              <a:t>انقباض عضله اسکلتی</a:t>
            </a:r>
            <a:endParaRPr lang="en-US">
              <a:cs typeface="B Nikoo" pitchFamily="2" charset="-78"/>
            </a:endParaRPr>
          </a:p>
        </p:txBody>
      </p:sp>
      <p:sp>
        <p:nvSpPr>
          <p:cNvPr id="22531" name="Rectangle 3"/>
          <p:cNvSpPr>
            <a:spLocks noGrp="1" noChangeArrowheads="1"/>
          </p:cNvSpPr>
          <p:nvPr>
            <p:ph idx="1"/>
          </p:nvPr>
        </p:nvSpPr>
        <p:spPr>
          <a:xfrm>
            <a:off x="468313" y="1844675"/>
            <a:ext cx="8229600" cy="4302125"/>
          </a:xfrm>
        </p:spPr>
        <p:txBody>
          <a:bodyPr>
            <a:normAutofit lnSpcReduction="10000"/>
          </a:bodyPr>
          <a:lstStyle/>
          <a:p>
            <a:pPr algn="r" rtl="1">
              <a:lnSpc>
                <a:spcPct val="80000"/>
              </a:lnSpc>
            </a:pPr>
            <a:r>
              <a:rPr lang="fa-IR" b="1">
                <a:cs typeface="B Lotus" pitchFamily="2" charset="-78"/>
              </a:rPr>
              <a:t>برای شناخت فرایند انقباض عضله، نگاه دقیق تری به ساختار داخلی تارچه ( میوفیبریل) ضروری است.</a:t>
            </a:r>
            <a:r>
              <a:rPr lang="en-US" b="1">
                <a:cs typeface="B Lotus" pitchFamily="2" charset="-78"/>
              </a:rPr>
              <a:t> </a:t>
            </a:r>
            <a:endParaRPr lang="fa-IR" b="1">
              <a:cs typeface="B Lotus" pitchFamily="2" charset="-78"/>
            </a:endParaRPr>
          </a:p>
          <a:p>
            <a:pPr algn="r" rtl="1">
              <a:lnSpc>
                <a:spcPct val="80000"/>
              </a:lnSpc>
            </a:pPr>
            <a:r>
              <a:rPr lang="fa-IR" b="1">
                <a:cs typeface="B Lotus" pitchFamily="2" charset="-78"/>
              </a:rPr>
              <a:t>در هر تارچه دو نوع فیلامان وجود دارد: ضخیم و نازک.</a:t>
            </a:r>
            <a:r>
              <a:rPr lang="en-US" b="1">
                <a:cs typeface="B Lotus" pitchFamily="2" charset="-78"/>
              </a:rPr>
              <a:t> </a:t>
            </a:r>
            <a:endParaRPr lang="fa-IR" b="1">
              <a:cs typeface="B Lotus" pitchFamily="2" charset="-78"/>
            </a:endParaRPr>
          </a:p>
          <a:p>
            <a:pPr algn="r" rtl="1">
              <a:lnSpc>
                <a:spcPct val="80000"/>
              </a:lnSpc>
            </a:pPr>
            <a:r>
              <a:rPr lang="fa-IR" b="1">
                <a:cs typeface="B Lotus" pitchFamily="2" charset="-78"/>
              </a:rPr>
              <a:t>. فیلامان ضخیم از پروتئین میوزین تشکیل شده است، پروتئین بزرگی که شکل آن تا حدودی مانند چوب گلف با یک تنه دراز و یک سر کروی است</a:t>
            </a:r>
          </a:p>
          <a:p>
            <a:pPr algn="r" rtl="1">
              <a:lnSpc>
                <a:spcPct val="80000"/>
              </a:lnSpc>
            </a:pPr>
            <a:r>
              <a:rPr lang="en-US" b="1">
                <a:cs typeface="B Lotus" pitchFamily="2" charset="-78"/>
              </a:rPr>
              <a:t> </a:t>
            </a:r>
            <a:r>
              <a:rPr lang="fa-IR" b="1">
                <a:cs typeface="B Lotus" pitchFamily="2" charset="-78"/>
              </a:rPr>
              <a:t>فیلامان نازک از دو رشته کروی شکل پروتئین آکتین [تشکیل شده است. این دو رشته همانند دو رشته تسبیح به دور یکدیگر تاب می خورند. دو پروتئین دیگر، یک ساختار نازک بلند به نام تروپومیوزین و یک ساختار کوچکتر به نام تروپونین هم بخشی از فیلامان نازک هستند</a:t>
            </a:r>
            <a:r>
              <a:rPr lang="en-US" b="1">
                <a:cs typeface="B Lotus" pitchFamily="2" charset="-78"/>
              </a:rPr>
              <a:t> </a:t>
            </a:r>
            <a:endParaRPr lang="en-US"/>
          </a:p>
        </p:txBody>
      </p:sp>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pic>
        <p:nvPicPr>
          <p:cNvPr id="23555" name="Picture 3"/>
          <p:cNvPicPr>
            <a:picLocks noGrp="1" noChangeAspect="1" noChangeArrowheads="1"/>
          </p:cNvPicPr>
          <p:nvPr>
            <p:ph idx="1"/>
          </p:nvPr>
        </p:nvPicPr>
        <p:blipFill>
          <a:blip r:embed="rId2" cstate="print"/>
          <a:srcRect/>
          <a:stretch>
            <a:fillRect/>
          </a:stretch>
        </p:blipFill>
        <p:spPr>
          <a:xfrm>
            <a:off x="0" y="0"/>
            <a:ext cx="9144000" cy="6858000"/>
          </a:xfrm>
        </p:spPr>
      </p:pic>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lgn="ctr"/>
            <a:r>
              <a:rPr lang="fa-IR" dirty="0">
                <a:cs typeface="B Titr" pitchFamily="2" charset="-78"/>
              </a:rPr>
              <a:t>انواع تارهای عضله اسکلتی</a:t>
            </a:r>
            <a:endParaRPr lang="en-US" dirty="0">
              <a:cs typeface="B Titr" pitchFamily="2" charset="-78"/>
            </a:endParaRPr>
          </a:p>
        </p:txBody>
      </p:sp>
      <p:sp>
        <p:nvSpPr>
          <p:cNvPr id="34819" name="Rectangle 3"/>
          <p:cNvSpPr>
            <a:spLocks noGrp="1" noChangeArrowheads="1"/>
          </p:cNvSpPr>
          <p:nvPr>
            <p:ph idx="1"/>
          </p:nvPr>
        </p:nvSpPr>
        <p:spPr/>
        <p:txBody>
          <a:bodyPr/>
          <a:lstStyle/>
          <a:p>
            <a:pPr algn="r" rtl="1">
              <a:lnSpc>
                <a:spcPct val="80000"/>
              </a:lnSpc>
            </a:pPr>
            <a:r>
              <a:rPr lang="fa-IR" sz="2800" b="1">
                <a:cs typeface="B Lotus" pitchFamily="2" charset="-78"/>
              </a:rPr>
              <a:t>عضلات اسکلتی در سطح تار عضله به شکل و تخصص عمل یافته اند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برخی تارهای عضله (تارهای تند انقباض) قادر به تولید حرکات سریع اما کوتاه مدت هستند در حالیکه تارهای دیگر ( کند انقباض) می تواند حرکات مداوم اما با سرعت آهسته تری را تولید کنند.</a:t>
            </a:r>
          </a:p>
          <a:p>
            <a:pPr algn="r" rtl="1">
              <a:lnSpc>
                <a:spcPct val="80000"/>
              </a:lnSpc>
            </a:pPr>
            <a:r>
              <a:rPr lang="fa-IR" sz="2800" b="1">
                <a:cs typeface="B Lotus" pitchFamily="2" charset="-78"/>
              </a:rPr>
              <a:t>تارهای تند انقباض برای انجام فعالیتهای انفجاری همانند دوهای سرعت تخصص عمل یافته اند</a:t>
            </a:r>
            <a:r>
              <a:rPr lang="en-US" sz="2800" b="1">
                <a:cs typeface="B Lotus" pitchFamily="2" charset="-78"/>
              </a:rPr>
              <a:t> </a:t>
            </a:r>
            <a:r>
              <a:rPr lang="fa-IR" sz="2800" b="1">
                <a:cs typeface="B Lotus" pitchFamily="2" charset="-78"/>
              </a:rPr>
              <a:t>نرونهای حرکتی با سرعت هدایت خیلی بالا تحریک می شوند و دارای شبکه سارکوپلاسمی توسعه یافته ای هستند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تارهای عضلانی فعال تند انقباض انرژی (</a:t>
            </a:r>
            <a:r>
              <a:rPr lang="en-US" sz="2800" b="1">
                <a:cs typeface="B Lotus" pitchFamily="2" charset="-78"/>
              </a:rPr>
              <a:t>ATP</a:t>
            </a:r>
            <a:r>
              <a:rPr lang="fa-IR" sz="2800" b="1">
                <a:cs typeface="B Lotus" pitchFamily="2" charset="-78"/>
              </a:rPr>
              <a:t>) را سریعتر از مقداری که می تواند جایگزین آن شود مصرف می کنند</a:t>
            </a:r>
            <a:r>
              <a:rPr lang="en-US" sz="2800" b="1">
                <a:cs typeface="B Lotus" pitchFamily="2" charset="-78"/>
              </a:rPr>
              <a:t> </a:t>
            </a:r>
          </a:p>
        </p:txBody>
      </p:sp>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algn="ctr"/>
            <a:r>
              <a:rPr lang="fa-IR" dirty="0">
                <a:cs typeface="B Yekan" pitchFamily="2" charset="-78"/>
              </a:rPr>
              <a:t>تارهای عضلانی کند انقباض</a:t>
            </a:r>
            <a:endParaRPr lang="en-US" dirty="0">
              <a:cs typeface="B Yekan" pitchFamily="2" charset="-78"/>
            </a:endParaRPr>
          </a:p>
        </p:txBody>
      </p:sp>
      <p:sp>
        <p:nvSpPr>
          <p:cNvPr id="35843" name="Rectangle 3"/>
          <p:cNvSpPr>
            <a:spLocks noGrp="1" noChangeArrowheads="1"/>
          </p:cNvSpPr>
          <p:nvPr>
            <p:ph idx="1"/>
          </p:nvPr>
        </p:nvSpPr>
        <p:spPr/>
        <p:txBody>
          <a:bodyPr/>
          <a:lstStyle/>
          <a:p>
            <a:pPr algn="r" rtl="1"/>
            <a:r>
              <a:rPr lang="fa-IR" sz="4000">
                <a:cs typeface="B Lotus" pitchFamily="2" charset="-78"/>
              </a:rPr>
              <a:t>در مقابل، تارهای عضلانی کند انقباض برای فعالیتهای بلند مدت تخصص یافته اند</a:t>
            </a:r>
          </a:p>
          <a:p>
            <a:pPr algn="r" rtl="1"/>
            <a:r>
              <a:rPr lang="en-US" sz="4000">
                <a:cs typeface="B Lotus" pitchFamily="2" charset="-78"/>
              </a:rPr>
              <a:t> </a:t>
            </a:r>
            <a:r>
              <a:rPr lang="fa-IR" sz="4000">
                <a:cs typeface="B Lotus" pitchFamily="2" charset="-78"/>
              </a:rPr>
              <a:t>آنها دارای تعداد زیادی میتوکندری هستند وآنها مقادیر مناسبی از آنزیمهای مورد نیاز متابولیسم هوازی را دارند</a:t>
            </a:r>
            <a:r>
              <a:rPr lang="en-US" sz="4000">
                <a:cs typeface="B Lotus" pitchFamily="2" charset="-78"/>
              </a:rPr>
              <a:t> </a:t>
            </a:r>
            <a:endParaRPr lang="fa-IR" sz="4000">
              <a:cs typeface="B Lotus" pitchFamily="2" charset="-78"/>
            </a:endParaRPr>
          </a:p>
          <a:p>
            <a:pPr algn="r" rtl="1"/>
            <a:endParaRPr lang="en-US" sz="4000">
              <a:cs typeface="B Lotus" pitchFamily="2" charset="-78"/>
            </a:endParaRPr>
          </a:p>
        </p:txBody>
      </p:sp>
    </p:spTree>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algn="r" rtl="1"/>
            <a:r>
              <a:rPr lang="fa-IR">
                <a:cs typeface="B Titr" pitchFamily="2" charset="-78"/>
              </a:rPr>
              <a:t>نوع تار و عملکرد ورزشی</a:t>
            </a:r>
            <a:endParaRPr lang="en-US">
              <a:cs typeface="B Titr" pitchFamily="2" charset="-78"/>
            </a:endParaRPr>
          </a:p>
        </p:txBody>
      </p:sp>
      <p:sp>
        <p:nvSpPr>
          <p:cNvPr id="39939" name="Rectangle 3"/>
          <p:cNvSpPr>
            <a:spLocks noGrp="1" noChangeArrowheads="1"/>
          </p:cNvSpPr>
          <p:nvPr>
            <p:ph idx="1"/>
          </p:nvPr>
        </p:nvSpPr>
        <p:spPr/>
        <p:txBody>
          <a:bodyPr/>
          <a:lstStyle/>
          <a:p>
            <a:pPr algn="r" rtl="1">
              <a:lnSpc>
                <a:spcPct val="80000"/>
              </a:lnSpc>
            </a:pPr>
            <a:r>
              <a:rPr lang="fa-IR" sz="2800" b="1">
                <a:cs typeface="B Lotus" pitchFamily="2" charset="-78"/>
              </a:rPr>
              <a:t>یکی از عوامل بیولوژیکی که احتمالاً در عملکرد ورزشی نقش دارد ترکیب تار عضله است</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مطالعات زیادی نشان داده اند که ورزشکاران استقامتی ورزیده دارای نسبت بالایی از تارهای نوع</a:t>
            </a:r>
            <a:r>
              <a:rPr lang="en-US" sz="2800" b="1">
                <a:cs typeface="B Lotus" pitchFamily="2" charset="-78"/>
              </a:rPr>
              <a:t>I</a:t>
            </a:r>
            <a:r>
              <a:rPr lang="fa-IR" sz="2800" b="1">
                <a:cs typeface="B Lotus" pitchFamily="2" charset="-78"/>
              </a:rPr>
              <a:t> هستند، در حالیکه ورزشکاران درگیر در رویدادهای سرعتی کوتاه مدت دارای نسبت بالایی از تارهای نوع</a:t>
            </a:r>
            <a:r>
              <a:rPr lang="en-US" sz="2800" b="1">
                <a:cs typeface="B Lotus" pitchFamily="2" charset="-78"/>
              </a:rPr>
              <a:t>II</a:t>
            </a:r>
            <a:r>
              <a:rPr lang="fa-IR" sz="2800" b="1">
                <a:cs typeface="B Lotus" pitchFamily="2" charset="-78"/>
              </a:rPr>
              <a:t> هستند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در واقع، تحقیقات نشان داده اند که نسبت تارهای نوع</a:t>
            </a:r>
            <a:r>
              <a:rPr lang="en-US" sz="2800" b="1">
                <a:cs typeface="B Lotus" pitchFamily="2" charset="-78"/>
              </a:rPr>
              <a:t>II</a:t>
            </a:r>
            <a:r>
              <a:rPr lang="fa-IR" sz="2800" b="1">
                <a:cs typeface="B Lotus" pitchFamily="2" charset="-78"/>
              </a:rPr>
              <a:t> یا نسبت تارهای نوع</a:t>
            </a:r>
            <a:r>
              <a:rPr lang="en-US" sz="2800" b="1">
                <a:cs typeface="B Lotus" pitchFamily="2" charset="-78"/>
              </a:rPr>
              <a:t>II</a:t>
            </a:r>
            <a:r>
              <a:rPr lang="fa-IR" sz="2800" b="1">
                <a:cs typeface="B Lotus" pitchFamily="2" charset="-78"/>
              </a:rPr>
              <a:t> به نوع</a:t>
            </a:r>
            <a:r>
              <a:rPr lang="en-US" sz="2800" b="1">
                <a:cs typeface="B Lotus" pitchFamily="2" charset="-78"/>
              </a:rPr>
              <a:t>I</a:t>
            </a:r>
            <a:r>
              <a:rPr lang="fa-IR" sz="2800" b="1">
                <a:cs typeface="B Lotus" pitchFamily="2" charset="-78"/>
              </a:rPr>
              <a:t> با عملکرد ورزشی با شدت بالا ارتباط مثبت دارد.</a:t>
            </a:r>
            <a:r>
              <a:rPr lang="en-US" sz="2800" b="1">
                <a:cs typeface="B Lotus" pitchFamily="2" charset="-78"/>
              </a:rPr>
              <a:t> </a:t>
            </a:r>
            <a:endParaRPr lang="fa-IR" sz="2800" b="1">
              <a:cs typeface="B Lotus" pitchFamily="2" charset="-78"/>
            </a:endParaRPr>
          </a:p>
          <a:p>
            <a:pPr algn="r" rtl="1">
              <a:lnSpc>
                <a:spcPct val="80000"/>
              </a:lnSpc>
            </a:pPr>
            <a:r>
              <a:rPr lang="fa-IR" sz="2800" b="1">
                <a:cs typeface="B Lotus" pitchFamily="2" charset="-78"/>
              </a:rPr>
              <a:t>بالعکس، نسبت بالای تارهای نوع</a:t>
            </a:r>
            <a:r>
              <a:rPr lang="en-US" sz="2800" b="1">
                <a:cs typeface="B Lotus" pitchFamily="2" charset="-78"/>
              </a:rPr>
              <a:t>I</a:t>
            </a:r>
            <a:r>
              <a:rPr lang="fa-IR" sz="2800" b="1">
                <a:cs typeface="B Lotus" pitchFamily="2" charset="-78"/>
              </a:rPr>
              <a:t> با عملکرد برتر در دویدن 10 کیلومتر و یک آزمون   دوچرخه سواری یک ساعته ارتباط داشته است</a:t>
            </a:r>
            <a:r>
              <a:rPr lang="en-US" sz="2800" b="1">
                <a:cs typeface="B Lotus" pitchFamily="2" charset="-78"/>
              </a:rPr>
              <a:t> </a:t>
            </a:r>
          </a:p>
        </p:txBody>
      </p:sp>
    </p:spTree>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algn="ctr"/>
            <a:r>
              <a:rPr lang="fa-IR" dirty="0">
                <a:cs typeface="B Yekan" pitchFamily="2" charset="-78"/>
              </a:rPr>
              <a:t>نوع تار و عملکرد ورزشی</a:t>
            </a:r>
            <a:endParaRPr lang="en-US" dirty="0">
              <a:cs typeface="B Yekan" pitchFamily="2" charset="-78"/>
            </a:endParaRPr>
          </a:p>
        </p:txBody>
      </p:sp>
      <p:sp>
        <p:nvSpPr>
          <p:cNvPr id="40963" name="Rectangle 3"/>
          <p:cNvSpPr>
            <a:spLocks noGrp="1" noChangeArrowheads="1"/>
          </p:cNvSpPr>
          <p:nvPr>
            <p:ph idx="1"/>
          </p:nvPr>
        </p:nvSpPr>
        <p:spPr/>
        <p:txBody>
          <a:bodyPr/>
          <a:lstStyle/>
          <a:p>
            <a:pPr algn="r" rtl="1">
              <a:lnSpc>
                <a:spcPct val="90000"/>
              </a:lnSpc>
            </a:pPr>
            <a:r>
              <a:rPr lang="fa-IR" b="1">
                <a:cs typeface="B Lotus" pitchFamily="2" charset="-78"/>
              </a:rPr>
              <a:t>آیا وجود یک نوع غالب تار عضله در ورزشکاران زبده را به دلیل تمرینات آنها است</a:t>
            </a:r>
            <a:r>
              <a:rPr lang="en-US" b="1">
                <a:cs typeface="B Lotus" pitchFamily="2" charset="-78"/>
              </a:rPr>
              <a:t>  </a:t>
            </a:r>
            <a:r>
              <a:rPr lang="fa-IR" b="1">
                <a:cs typeface="B Lotus" pitchFamily="2" charset="-78"/>
              </a:rPr>
              <a:t>و یا آنها با این نوع ترکیب تار عضله متولد شده اند؟</a:t>
            </a:r>
            <a:r>
              <a:rPr lang="en-US" b="1">
                <a:cs typeface="B Lotus" pitchFamily="2" charset="-78"/>
              </a:rPr>
              <a:t> </a:t>
            </a:r>
            <a:endParaRPr lang="fa-IR" b="1">
              <a:cs typeface="B Lotus" pitchFamily="2" charset="-78"/>
            </a:endParaRPr>
          </a:p>
          <a:p>
            <a:pPr algn="r" rtl="1">
              <a:lnSpc>
                <a:spcPct val="90000"/>
              </a:lnSpc>
            </a:pPr>
            <a:r>
              <a:rPr lang="fa-IR" b="1">
                <a:cs typeface="B Lotus" pitchFamily="2" charset="-78"/>
              </a:rPr>
              <a:t>که ترکیب نوع تار عضله انسان غالباً به طور ژنتیکی تعیین می شود. بدون شک، مطالعه های متعددی گزارش کرده اند که تمرینات سرعتی، مقاومتی و استقامتی می توانند منجر به تغییر شکل نوع تار شوند. به ویژه تغییر تارهای نوع</a:t>
            </a:r>
            <a:r>
              <a:rPr lang="en-US" b="1">
                <a:cs typeface="B Lotus" pitchFamily="2" charset="-78"/>
              </a:rPr>
              <a:t>IIb</a:t>
            </a:r>
            <a:r>
              <a:rPr lang="fa-IR" b="1">
                <a:cs typeface="B Lotus" pitchFamily="2" charset="-78"/>
              </a:rPr>
              <a:t> به</a:t>
            </a:r>
            <a:r>
              <a:rPr lang="en-US" b="1">
                <a:cs typeface="B Lotus" pitchFamily="2" charset="-78"/>
              </a:rPr>
              <a:t>IIa</a:t>
            </a:r>
            <a:r>
              <a:rPr lang="fa-IR" b="1">
                <a:cs typeface="B Lotus" pitchFamily="2" charset="-78"/>
              </a:rPr>
              <a:t>، و بنابراین، یک جابجایی کوچک در ترکیب نوع تار عضله از وضعیت ژنتیکی پایه امکان پذیر است</a:t>
            </a:r>
            <a:endParaRPr lang="en-US" b="1">
              <a:cs typeface="B Lotus" pitchFamily="2" charset="-78"/>
            </a:endParaRP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rtl="1"/>
            <a:r>
              <a:rPr lang="fa-IR">
                <a:cs typeface="B Titr" pitchFamily="2" charset="-78"/>
              </a:rPr>
              <a:t>تاثیر تمرین ورزشی بر عضله اسکلتی</a:t>
            </a:r>
            <a:r>
              <a:rPr lang="en-US"/>
              <a:t> </a:t>
            </a:r>
          </a:p>
        </p:txBody>
      </p:sp>
      <p:sp>
        <p:nvSpPr>
          <p:cNvPr id="41987" name="Rectangle 3"/>
          <p:cNvSpPr>
            <a:spLocks noGrp="1" noChangeArrowheads="1"/>
          </p:cNvSpPr>
          <p:nvPr>
            <p:ph idx="1"/>
          </p:nvPr>
        </p:nvSpPr>
        <p:spPr/>
        <p:txBody>
          <a:bodyPr/>
          <a:lstStyle/>
          <a:p>
            <a:pPr algn="r" rtl="1">
              <a:lnSpc>
                <a:spcPct val="80000"/>
              </a:lnSpc>
            </a:pPr>
            <a:r>
              <a:rPr lang="fa-IR" sz="2800" b="1">
                <a:cs typeface="B Lotus" pitchFamily="2" charset="-78"/>
              </a:rPr>
              <a:t>اغلب مطالعات دریافته اند که ذخایر فسفاژن های پر انرژی در عضله اسکلتی در حال استراحت از طریق انواع مختلف تمرین تحت تغییری پیدا نکرده است. در مقابل، تمرینات استقامتی، مقاومتی و سرعتی به افزایش قابل توجهی در مقدار استراحتی گلیکوژن عضله منجر می شوند</a:t>
            </a:r>
          </a:p>
          <a:p>
            <a:pPr algn="r" rtl="1">
              <a:lnSpc>
                <a:spcPct val="80000"/>
              </a:lnSpc>
            </a:pPr>
            <a:r>
              <a:rPr lang="en-US" sz="2800" b="1">
                <a:cs typeface="B Lotus" pitchFamily="2" charset="-78"/>
              </a:rPr>
              <a:t> </a:t>
            </a:r>
            <a:r>
              <a:rPr lang="fa-IR" sz="2800" b="1">
                <a:cs typeface="B Lotus" pitchFamily="2" charset="-78"/>
              </a:rPr>
              <a:t>مطالعات مقطعی نشان داده اند که ورزشکاران استقامتی تمرین کرده در مقایسه با آزمودنی های کنترل تمرین نکرده معمولاً دارای فعالیت هوازی بالاتر و فعالیت آنزیمی گلیکولیزی مشابه یا پایین تری هستند. ورزشکاران استقامتی تمرین کرده در مقایسه با افراد تمرین نکرده افزایش قابل توجهی را در تعداد مویرگها در تارهای نوع</a:t>
            </a:r>
            <a:r>
              <a:rPr lang="en-US" sz="2800" b="1">
                <a:cs typeface="B Lotus" pitchFamily="2" charset="-78"/>
              </a:rPr>
              <a:t>I</a:t>
            </a:r>
            <a:r>
              <a:rPr lang="fa-IR" sz="2800" b="1">
                <a:cs typeface="B Lotus" pitchFamily="2" charset="-78"/>
              </a:rPr>
              <a:t> ،</a:t>
            </a:r>
            <a:r>
              <a:rPr lang="en-US" sz="2800" b="1">
                <a:cs typeface="B Lotus" pitchFamily="2" charset="-78"/>
              </a:rPr>
              <a:t>IIa</a:t>
            </a:r>
            <a:r>
              <a:rPr lang="fa-IR" sz="2800" b="1">
                <a:cs typeface="B Lotus" pitchFamily="2" charset="-78"/>
              </a:rPr>
              <a:t> و</a:t>
            </a:r>
            <a:r>
              <a:rPr lang="en-US" sz="2800" b="1">
                <a:cs typeface="B Lotus" pitchFamily="2" charset="-78"/>
              </a:rPr>
              <a:t>IIb </a:t>
            </a:r>
            <a:r>
              <a:rPr lang="fa-IR" sz="2800" b="1">
                <a:cs typeface="B Lotus" pitchFamily="2" charset="-78"/>
              </a:rPr>
              <a:t>نشان داده اند</a:t>
            </a:r>
            <a:r>
              <a:rPr lang="en-US" sz="2800" b="1">
                <a:cs typeface="B Lotus" pitchFamily="2" charset="-78"/>
              </a:rPr>
              <a:t> </a:t>
            </a:r>
            <a:br>
              <a:rPr lang="en-US" sz="2800" b="1">
                <a:cs typeface="B Lotus" pitchFamily="2" charset="-78"/>
              </a:rPr>
            </a:br>
            <a:endParaRPr lang="en-US" sz="2800" b="1">
              <a:cs typeface="B Lotus" pitchFamily="2" charset="-78"/>
            </a:endParaRPr>
          </a:p>
        </p:txBody>
      </p:sp>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rtl="1" eaLnBrk="1" hangingPunct="1">
              <a:defRPr/>
            </a:pPr>
            <a:r>
              <a:rPr lang="fa-IR" sz="2400" smtClean="0">
                <a:cs typeface="B Titr" pitchFamily="2" charset="-78"/>
              </a:rPr>
              <a:t>شکل 1-1 انرژی رها شده از </a:t>
            </a:r>
            <a:r>
              <a:rPr lang="en-US" sz="2400" smtClean="0">
                <a:cs typeface="B Titr" pitchFamily="2" charset="-78"/>
              </a:rPr>
              <a:t>ATP</a:t>
            </a:r>
            <a:r>
              <a:rPr lang="fa-IR" sz="2400" smtClean="0">
                <a:cs typeface="B Titr" pitchFamily="2" charset="-78"/>
              </a:rPr>
              <a:t> به وسیله فعال سازی آنزیم </a:t>
            </a:r>
            <a:r>
              <a:rPr lang="en-US" sz="2400" smtClean="0">
                <a:cs typeface="B Titr" pitchFamily="2" charset="-78"/>
              </a:rPr>
              <a:t>ATPase</a:t>
            </a:r>
          </a:p>
        </p:txBody>
      </p:sp>
      <p:pic>
        <p:nvPicPr>
          <p:cNvPr id="28675" name="Picture 4" descr="scan0009"/>
          <p:cNvPicPr>
            <a:picLocks noGrp="1" noChangeAspect="1" noChangeArrowheads="1"/>
          </p:cNvPicPr>
          <p:nvPr>
            <p:ph idx="1"/>
          </p:nvPr>
        </p:nvPicPr>
        <p:blipFill>
          <a:blip r:embed="rId2" cstate="print"/>
          <a:srcRect/>
          <a:stretch>
            <a:fillRect/>
          </a:stretch>
        </p:blipFill>
        <p:spPr>
          <a:xfrm>
            <a:off x="755650" y="1309688"/>
            <a:ext cx="7418388" cy="5265737"/>
          </a:xfrm>
          <a:noFill/>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fa-IR">
                <a:cs typeface="B Titr" pitchFamily="2" charset="-78"/>
              </a:rPr>
              <a:t>تاثیر تمرین ورزشی بر عضله اسکلتی</a:t>
            </a:r>
            <a:endParaRPr lang="en-US">
              <a:cs typeface="B Titr" pitchFamily="2" charset="-78"/>
            </a:endParaRPr>
          </a:p>
        </p:txBody>
      </p:sp>
      <p:sp>
        <p:nvSpPr>
          <p:cNvPr id="43011" name="Rectangle 3"/>
          <p:cNvSpPr>
            <a:spLocks noGrp="1" noChangeArrowheads="1"/>
          </p:cNvSpPr>
          <p:nvPr>
            <p:ph idx="1"/>
          </p:nvPr>
        </p:nvSpPr>
        <p:spPr/>
        <p:txBody>
          <a:bodyPr/>
          <a:lstStyle/>
          <a:p>
            <a:pPr algn="r" rtl="1"/>
            <a:r>
              <a:rPr lang="fa-IR" b="1">
                <a:cs typeface="B Lotus" pitchFamily="2" charset="-78"/>
              </a:rPr>
              <a:t>افزایش در فعالیت آنزیمی هوازی در تارهای نوع</a:t>
            </a:r>
            <a:r>
              <a:rPr lang="en-US" b="1">
                <a:cs typeface="B Lotus" pitchFamily="2" charset="-78"/>
              </a:rPr>
              <a:t>I</a:t>
            </a:r>
            <a:r>
              <a:rPr lang="fa-IR" b="1">
                <a:cs typeface="B Lotus" pitchFamily="2" charset="-78"/>
              </a:rPr>
              <a:t> و یا</a:t>
            </a:r>
            <a:r>
              <a:rPr lang="en-US" b="1">
                <a:cs typeface="B Lotus" pitchFamily="2" charset="-78"/>
              </a:rPr>
              <a:t>II</a:t>
            </a:r>
            <a:r>
              <a:rPr lang="fa-IR" b="1">
                <a:cs typeface="B Lotus" pitchFamily="2" charset="-78"/>
              </a:rPr>
              <a:t> هم به دستورالعمل تمرین بستگی دارد و احتمالاً الگوی بکارگیری تار عضله را نشان می دهد</a:t>
            </a:r>
            <a:r>
              <a:rPr lang="en-US" b="1">
                <a:cs typeface="B Lotus" pitchFamily="2" charset="-78"/>
              </a:rPr>
              <a:t>. </a:t>
            </a:r>
            <a:endParaRPr lang="fa-IR" b="1">
              <a:cs typeface="B Lotus" pitchFamily="2" charset="-78"/>
            </a:endParaRPr>
          </a:p>
          <a:p>
            <a:pPr algn="r" rtl="1"/>
            <a:r>
              <a:rPr lang="fa-IR" b="1">
                <a:cs typeface="B Lotus" pitchFamily="2" charset="-78"/>
              </a:rPr>
              <a:t>تمرین تداومی با شدت متوسط افزایش فعالیت آنزیم های هوازی را در تارهای نوع</a:t>
            </a:r>
            <a:r>
              <a:rPr lang="en-US" b="1">
                <a:cs typeface="B Lotus" pitchFamily="2" charset="-78"/>
              </a:rPr>
              <a:t>I</a:t>
            </a:r>
            <a:r>
              <a:rPr lang="fa-IR" b="1">
                <a:cs typeface="B Lotus" pitchFamily="2" charset="-78"/>
              </a:rPr>
              <a:t>  (در حدود 30 درصد) تسهیل می کند</a:t>
            </a:r>
            <a:r>
              <a:rPr lang="en-US" b="1">
                <a:cs typeface="B Lotus" pitchFamily="2" charset="-78"/>
              </a:rPr>
              <a:t> </a:t>
            </a:r>
            <a:endParaRPr lang="fa-IR" b="1">
              <a:cs typeface="B Lotus" pitchFamily="2" charset="-78"/>
            </a:endParaRPr>
          </a:p>
          <a:p>
            <a:pPr algn="r" rtl="1"/>
            <a:r>
              <a:rPr lang="fa-IR" b="1">
                <a:cs typeface="B Lotus" pitchFamily="2" charset="-78"/>
              </a:rPr>
              <a:t>مطالعات مقطعی گزارش نموده اند که ورزشکاران سرعتی تمرین کرده ظرفیت گلیکولیزی بالاتری را نشان می دهند</a:t>
            </a:r>
            <a:r>
              <a:rPr lang="en-US" b="1">
                <a:cs typeface="B Lotus" pitchFamily="2" charset="-78"/>
              </a:rPr>
              <a:t> </a:t>
            </a:r>
          </a:p>
        </p:txBody>
      </p:sp>
    </p:spTree>
  </p:cSld>
  <p:clrMapOvr>
    <a:masterClrMapping/>
  </p:clrMapOvr>
  <p:transitio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r" rtl="1" eaLnBrk="1" hangingPunct="1"/>
            <a:r>
              <a:rPr lang="fa-IR" smtClean="0">
                <a:cs typeface="B Titr" pitchFamily="2" charset="-78"/>
              </a:rPr>
              <a:t>قلب</a:t>
            </a:r>
            <a:endParaRPr lang="en-US" smtClean="0">
              <a:cs typeface="B Titr" pitchFamily="2" charset="-78"/>
            </a:endParaRPr>
          </a:p>
        </p:txBody>
      </p:sp>
      <p:sp>
        <p:nvSpPr>
          <p:cNvPr id="4099" name="Rectangle 3"/>
          <p:cNvSpPr>
            <a:spLocks noGrp="1" noChangeArrowheads="1"/>
          </p:cNvSpPr>
          <p:nvPr>
            <p:ph idx="1"/>
          </p:nvPr>
        </p:nvSpPr>
        <p:spPr/>
        <p:txBody>
          <a:bodyPr/>
          <a:lstStyle/>
          <a:p>
            <a:pPr algn="r" rtl="1" eaLnBrk="1" hangingPunct="1"/>
            <a:r>
              <a:rPr lang="fa-IR" b="1" smtClean="0">
                <a:cs typeface="B Lotus" pitchFamily="2" charset="-78"/>
              </a:rPr>
              <a:t>قلب بخشی از سیستم قلبی عروقی</a:t>
            </a:r>
            <a:r>
              <a:rPr lang="en-US" b="1" smtClean="0">
                <a:cs typeface="B Lotus" pitchFamily="2" charset="-78"/>
              </a:rPr>
              <a:t> </a:t>
            </a:r>
            <a:r>
              <a:rPr lang="fa-IR" b="1" smtClean="0">
                <a:cs typeface="B Lotus" pitchFamily="2" charset="-78"/>
              </a:rPr>
              <a:t>است</a:t>
            </a:r>
            <a:r>
              <a:rPr lang="en-US" b="1" smtClean="0">
                <a:cs typeface="B Lotus" pitchFamily="2" charset="-78"/>
              </a:rPr>
              <a:t>: cardio</a:t>
            </a:r>
            <a:r>
              <a:rPr lang="fa-IR" b="1" smtClean="0">
                <a:cs typeface="B Lotus" pitchFamily="2" charset="-78"/>
              </a:rPr>
              <a:t> به معنای قلب و</a:t>
            </a:r>
            <a:r>
              <a:rPr lang="en-US" b="1" smtClean="0">
                <a:cs typeface="B Lotus" pitchFamily="2" charset="-78"/>
              </a:rPr>
              <a:t>vascular</a:t>
            </a:r>
            <a:r>
              <a:rPr lang="fa-IR" b="1" smtClean="0">
                <a:cs typeface="B Lotus" pitchFamily="2" charset="-78"/>
              </a:rPr>
              <a:t> به معنی شبکه گردشی عروق خونی است</a:t>
            </a:r>
            <a:r>
              <a:rPr lang="en-US" b="1" smtClean="0">
                <a:cs typeface="B Lotus" pitchFamily="2" charset="-78"/>
              </a:rPr>
              <a:t> </a:t>
            </a:r>
          </a:p>
          <a:p>
            <a:pPr algn="r" rtl="1" eaLnBrk="1" hangingPunct="1"/>
            <a:r>
              <a:rPr lang="fa-IR" b="1" smtClean="0">
                <a:cs typeface="B Lotus" pitchFamily="2" charset="-78"/>
              </a:rPr>
              <a:t>هنگام فعالیت ورزشی، نقش سیستم قلبی عروقی بسیار مهم است، در واقع کارایی این سیستم می تواند به تعیین مقدار اکسیژنی که به سلولها برسد کمک می کند.</a:t>
            </a:r>
            <a:r>
              <a:rPr lang="en-US" b="1" smtClean="0">
                <a:cs typeface="B Lotus" pitchFamily="2" charset="-78"/>
              </a:rPr>
              <a:t> </a:t>
            </a:r>
          </a:p>
        </p:txBody>
      </p:sp>
    </p:spTree>
  </p:cSld>
  <p:clrMapOvr>
    <a:masterClrMapping/>
  </p:clrMapOvr>
  <p:transition spd="slow">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457200"/>
            <a:ext cx="8229600" cy="1027113"/>
          </a:xfrm>
        </p:spPr>
        <p:txBody>
          <a:bodyPr/>
          <a:lstStyle/>
          <a:p>
            <a:pPr algn="r" rtl="1" eaLnBrk="1" hangingPunct="1"/>
            <a:r>
              <a:rPr lang="fa-IR" smtClean="0">
                <a:cs typeface="B Nikoo" pitchFamily="2" charset="-78"/>
              </a:rPr>
              <a:t>نمای کلی از سیستم گردش خون</a:t>
            </a:r>
            <a:r>
              <a:rPr lang="fa-IR" smtClean="0"/>
              <a:t> </a:t>
            </a:r>
            <a:endParaRPr lang="en-US" smtClean="0"/>
          </a:p>
        </p:txBody>
      </p:sp>
      <p:pic>
        <p:nvPicPr>
          <p:cNvPr id="5123" name="Picture 4" descr="scan0031"/>
          <p:cNvPicPr>
            <a:picLocks noGrp="1" noChangeAspect="1" noChangeArrowheads="1"/>
          </p:cNvPicPr>
          <p:nvPr>
            <p:ph idx="1"/>
          </p:nvPr>
        </p:nvPicPr>
        <p:blipFill>
          <a:blip r:embed="rId2" cstate="print"/>
          <a:stretch>
            <a:fillRect/>
          </a:stretch>
        </p:blipFill>
        <p:spPr>
          <a:xfrm>
            <a:off x="2990088" y="2397125"/>
            <a:ext cx="3163824" cy="3543300"/>
          </a:xfrm>
          <a:noFill/>
        </p:spPr>
      </p:pic>
    </p:spTree>
  </p:cSld>
  <p:clrMapOvr>
    <a:masterClrMapping/>
  </p:clrMapOvr>
  <p:transition spd="slow">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5175"/>
            <a:ext cx="8229600" cy="792163"/>
          </a:xfrm>
        </p:spPr>
        <p:txBody>
          <a:bodyPr>
            <a:normAutofit fontScale="90000"/>
          </a:bodyPr>
          <a:lstStyle/>
          <a:p>
            <a:pPr algn="r" rtl="1" eaLnBrk="1" hangingPunct="1"/>
            <a:r>
              <a:rPr lang="fa-IR" sz="4000" smtClean="0">
                <a:cs typeface="B Titr" pitchFamily="2" charset="-78"/>
              </a:rPr>
              <a:t>ساختار قلب</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6147" name="Rectangle 3"/>
          <p:cNvSpPr>
            <a:spLocks noGrp="1" noChangeArrowheads="1"/>
          </p:cNvSpPr>
          <p:nvPr>
            <p:ph idx="1"/>
          </p:nvPr>
        </p:nvSpPr>
        <p:spPr/>
        <p:txBody>
          <a:bodyPr>
            <a:normAutofit lnSpcReduction="10000"/>
          </a:bodyPr>
          <a:lstStyle/>
          <a:p>
            <a:pPr algn="r" rtl="1" eaLnBrk="1" hangingPunct="1">
              <a:lnSpc>
                <a:spcPct val="90000"/>
              </a:lnSpc>
            </a:pPr>
            <a:r>
              <a:rPr lang="fa-IR" sz="2800" b="1" smtClean="0">
                <a:cs typeface="B Lotus" pitchFamily="2" charset="-78"/>
              </a:rPr>
              <a:t>قلب از چهار حفره تشکیل شده است. دو حفره بالایی دهلیزو دو حفره پایینی بطن هستند. </a:t>
            </a:r>
          </a:p>
          <a:p>
            <a:pPr algn="r" rtl="1" eaLnBrk="1" hangingPunct="1">
              <a:lnSpc>
                <a:spcPct val="90000"/>
              </a:lnSpc>
            </a:pPr>
            <a:r>
              <a:rPr lang="fa-IR" sz="2800" b="1" smtClean="0">
                <a:cs typeface="B Lotus" pitchFamily="2" charset="-78"/>
              </a:rPr>
              <a:t>نزدیکی زیاد قلب به ریه ها بدین معنی است که سمت راست قلب در مقایسه با سمت چپ قلب کار خیلی اندکی انجام می دهد. این موضوع در اندازه و شکل قلب نشان داده شده است، طوری که سمت چپ قلب بزرگتر است.</a:t>
            </a:r>
          </a:p>
          <a:p>
            <a:pPr algn="r" rtl="1" eaLnBrk="1" hangingPunct="1">
              <a:lnSpc>
                <a:spcPct val="90000"/>
              </a:lnSpc>
            </a:pPr>
            <a:r>
              <a:rPr lang="fa-IR" sz="2800" b="1" smtClean="0">
                <a:cs typeface="B Lotus" pitchFamily="2" charset="-78"/>
              </a:rPr>
              <a:t>قلب توسط پوششی به نام پری کاردیوم احاطه شده است و در مایع پریکاردیال درون پریکاردیوم شناور است. از آن جاییکه قلب به طور مداوم حرکت می کند، این مایع برای کاهش آثار اصطکاک روی دیواره قلب مورد نیاز است.</a:t>
            </a:r>
            <a:endParaRPr lang="en-US" sz="2800" b="1" smtClean="0">
              <a:cs typeface="B Lotus" pitchFamily="2" charset="-78"/>
            </a:endParaRPr>
          </a:p>
          <a:p>
            <a:pPr algn="r" rtl="1" eaLnBrk="1" hangingPunct="1">
              <a:lnSpc>
                <a:spcPct val="90000"/>
              </a:lnSpc>
              <a:buFont typeface="Wingdings" pitchFamily="2" charset="2"/>
              <a:buNone/>
            </a:pPr>
            <a:r>
              <a:rPr lang="en-US" sz="2800" b="1" smtClean="0">
                <a:cs typeface="B Lotus" pitchFamily="2" charset="-78"/>
              </a:rPr>
              <a:t/>
            </a:r>
            <a:br>
              <a:rPr lang="en-US" sz="2800" b="1" smtClean="0">
                <a:cs typeface="B Lotus" pitchFamily="2" charset="-78"/>
              </a:rPr>
            </a:br>
            <a:endParaRPr lang="en-US" sz="2800" b="1" smtClean="0">
              <a:cs typeface="B Lotus" pitchFamily="2" charset="-78"/>
            </a:endParaRPr>
          </a:p>
        </p:txBody>
      </p:sp>
    </p:spTree>
  </p:cSld>
  <p:clrMapOvr>
    <a:masterClrMapping/>
  </p:clrMapOvr>
  <p:transition spd="slow">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r" rtl="1" eaLnBrk="1" hangingPunct="1"/>
            <a:r>
              <a:rPr lang="fa-IR" sz="3600" smtClean="0">
                <a:cs typeface="B Homa" pitchFamily="2" charset="-78"/>
              </a:rPr>
              <a:t>دیواره قلب از سه لایه متفاوت تشکیل شده است:</a:t>
            </a:r>
            <a:endParaRPr lang="en-US" sz="3600" smtClean="0">
              <a:cs typeface="B Homa" pitchFamily="2" charset="-78"/>
            </a:endParaRPr>
          </a:p>
        </p:txBody>
      </p:sp>
      <p:sp>
        <p:nvSpPr>
          <p:cNvPr id="7171" name="Rectangle 3"/>
          <p:cNvSpPr>
            <a:spLocks noGrp="1" noChangeArrowheads="1"/>
          </p:cNvSpPr>
          <p:nvPr>
            <p:ph idx="1"/>
          </p:nvPr>
        </p:nvSpPr>
        <p:spPr>
          <a:xfrm>
            <a:off x="457200" y="1557338"/>
            <a:ext cx="8229600" cy="4824412"/>
          </a:xfrm>
        </p:spPr>
        <p:txBody>
          <a:bodyPr/>
          <a:lstStyle/>
          <a:p>
            <a:pPr algn="r" rtl="1" eaLnBrk="1" hangingPunct="1">
              <a:lnSpc>
                <a:spcPct val="80000"/>
              </a:lnSpc>
            </a:pPr>
            <a:r>
              <a:rPr lang="fa-IR" sz="1600" b="1" smtClean="0"/>
              <a:t>  </a:t>
            </a:r>
            <a:r>
              <a:rPr lang="fa-IR" sz="2800" b="1" smtClean="0">
                <a:cs typeface="B Lotus" pitchFamily="2" charset="-78"/>
              </a:rPr>
              <a:t>لایه داخلی آندوکاردیوم</a:t>
            </a:r>
            <a:r>
              <a:rPr lang="en-US" sz="2800" smtClean="0">
                <a:cs typeface="B Lotus" pitchFamily="2" charset="-78"/>
              </a:rPr>
              <a:t> </a:t>
            </a:r>
            <a:endParaRPr lang="fa-IR" sz="2800" smtClean="0">
              <a:cs typeface="B Lotus" pitchFamily="2" charset="-78"/>
            </a:endParaRPr>
          </a:p>
          <a:p>
            <a:pPr algn="r" rtl="1" eaLnBrk="1" hangingPunct="1">
              <a:lnSpc>
                <a:spcPct val="80000"/>
              </a:lnSpc>
            </a:pPr>
            <a:r>
              <a:rPr lang="fa-IR" sz="2800" b="1" smtClean="0">
                <a:cs typeface="B Lotus" pitchFamily="2" charset="-78"/>
              </a:rPr>
              <a:t>میوکاردیوم، لایه میانی</a:t>
            </a:r>
            <a:r>
              <a:rPr lang="en-US" sz="2800" smtClean="0">
                <a:cs typeface="B Lotus" pitchFamily="2" charset="-78"/>
              </a:rPr>
              <a:t> </a:t>
            </a:r>
            <a:r>
              <a:rPr lang="fa-IR" sz="2800" smtClean="0">
                <a:cs typeface="B Lotus" pitchFamily="2" charset="-78"/>
              </a:rPr>
              <a:t>از بافت عضله قلبی تشکیل شده است.</a:t>
            </a:r>
            <a:r>
              <a:rPr lang="en-US" sz="2800" smtClean="0">
                <a:cs typeface="B Lotus" pitchFamily="2" charset="-78"/>
              </a:rPr>
              <a:t> </a:t>
            </a:r>
            <a:r>
              <a:rPr lang="fa-IR" sz="2800" smtClean="0">
                <a:cs typeface="B Lotus" pitchFamily="2" charset="-78"/>
              </a:rPr>
              <a:t>سلولهای قلبی دارای یک هسته و حاوی تعداد زیادی میتوکندری می باشند. این موضوع به این دلیل است که سلولهای قلبی برای اجتناب از خستگی به فراهمی مطلوب</a:t>
            </a:r>
            <a:r>
              <a:rPr lang="en-US" sz="2800" smtClean="0">
                <a:cs typeface="B Lotus" pitchFamily="2" charset="-78"/>
              </a:rPr>
              <a:t>ATP</a:t>
            </a:r>
            <a:r>
              <a:rPr lang="fa-IR" sz="2800" smtClean="0">
                <a:cs typeface="B Lotus" pitchFamily="2" charset="-78"/>
              </a:rPr>
              <a:t> نیاز دارند. بر خلاف سلولهای عضله اسکلتی، سلولهای عضله قلبی به وسیله صفحات اینتر کاله به یکدیگر متصل هستند. این اتصالات اجازه  می دهد هنگامی که قلب تحریک شد یک موج هماهنگی از انقباض در عضله قلبی به وقوع بپیوندد.</a:t>
            </a:r>
            <a:endParaRPr lang="en-US" sz="2800" smtClean="0">
              <a:cs typeface="B Lotus" pitchFamily="2" charset="-78"/>
            </a:endParaRPr>
          </a:p>
          <a:p>
            <a:pPr algn="r" rtl="1" eaLnBrk="1" hangingPunct="1">
              <a:lnSpc>
                <a:spcPct val="80000"/>
              </a:lnSpc>
            </a:pPr>
            <a:r>
              <a:rPr lang="fa-IR" sz="2800" b="1" smtClean="0">
                <a:cs typeface="B Lotus" pitchFamily="2" charset="-78"/>
              </a:rPr>
              <a:t>اپی کاردیوم لایه خارجی</a:t>
            </a:r>
            <a:r>
              <a:rPr lang="fa-IR" sz="2800" smtClean="0">
                <a:cs typeface="B Lotus" pitchFamily="2" charset="-78"/>
              </a:rPr>
              <a:t> قلب </a:t>
            </a:r>
            <a:r>
              <a:rPr lang="en-US" sz="2800" smtClean="0">
                <a:cs typeface="B Lotus" pitchFamily="2" charset="-78"/>
              </a:rPr>
              <a:t/>
            </a:r>
            <a:br>
              <a:rPr lang="en-US" sz="2800" smtClean="0">
                <a:cs typeface="B Lotus" pitchFamily="2" charset="-78"/>
              </a:rPr>
            </a:br>
            <a:endParaRPr lang="en-US" sz="2800" smtClean="0">
              <a:cs typeface="B Lotus" pitchFamily="2" charset="-78"/>
            </a:endParaRPr>
          </a:p>
        </p:txBody>
      </p:sp>
    </p:spTree>
  </p:cSld>
  <p:clrMapOvr>
    <a:masterClrMapping/>
  </p:clrMapOvr>
  <p:transition spd="slow">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765175"/>
            <a:ext cx="8229600" cy="503238"/>
          </a:xfrm>
        </p:spPr>
        <p:txBody>
          <a:bodyPr>
            <a:normAutofit fontScale="90000"/>
          </a:bodyPr>
          <a:lstStyle/>
          <a:p>
            <a:pPr algn="r" rtl="1" eaLnBrk="1" hangingPunct="1"/>
            <a:r>
              <a:rPr lang="fa-IR" sz="4000" smtClean="0">
                <a:cs typeface="B Titr" pitchFamily="2" charset="-78"/>
              </a:rPr>
              <a:t>سرخرگ ها و سیاهرگ های قلب</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10243" name="Rectangle 3"/>
          <p:cNvSpPr>
            <a:spLocks noGrp="1" noChangeArrowheads="1"/>
          </p:cNvSpPr>
          <p:nvPr>
            <p:ph idx="1"/>
          </p:nvPr>
        </p:nvSpPr>
        <p:spPr/>
        <p:txBody>
          <a:bodyPr/>
          <a:lstStyle/>
          <a:p>
            <a:pPr algn="r" rtl="1" eaLnBrk="1" hangingPunct="1">
              <a:lnSpc>
                <a:spcPct val="80000"/>
              </a:lnSpc>
            </a:pPr>
            <a:r>
              <a:rPr lang="fa-IR" sz="2800" b="1" smtClean="0">
                <a:cs typeface="B Lotus" pitchFamily="2" charset="-78"/>
              </a:rPr>
              <a:t>وریدهای اجوف فوقانی و تحتانی خون بدون اکسیژن را به دهلیز راست می آورند و چهار سیاهرگ ریوی خون اکسیژن دار شده را از ریه ها به دهلیز چپ وارد می کنند</a:t>
            </a:r>
            <a:r>
              <a:rPr lang="en-US" sz="2800" b="1" smtClean="0">
                <a:cs typeface="B Lotus" pitchFamily="2" charset="-78"/>
              </a:rPr>
              <a:t> </a:t>
            </a:r>
            <a:endParaRPr lang="fa-IR" sz="2800" b="1" smtClean="0">
              <a:cs typeface="B Lotus" pitchFamily="2" charset="-78"/>
            </a:endParaRPr>
          </a:p>
          <a:p>
            <a:pPr algn="r" rtl="1" eaLnBrk="1" hangingPunct="1">
              <a:lnSpc>
                <a:spcPct val="80000"/>
              </a:lnSpc>
            </a:pPr>
            <a:r>
              <a:rPr lang="fa-IR" sz="2800" b="1" smtClean="0">
                <a:cs typeface="B Lotus" pitchFamily="2" charset="-78"/>
              </a:rPr>
              <a:t>سرخرگ ریوی خون بدون اکسیژن را از بطن راست به سوی ریه ها حمل می کند و آئورت، خون اکسیژن دار را از بطن چپ به سراسر بدن حمل می کند.</a:t>
            </a:r>
          </a:p>
          <a:p>
            <a:pPr algn="r" rtl="1" eaLnBrk="1" hangingPunct="1">
              <a:lnSpc>
                <a:spcPct val="80000"/>
              </a:lnSpc>
            </a:pPr>
            <a:r>
              <a:rPr lang="fa-IR" sz="2800" b="1" smtClean="0">
                <a:cs typeface="B Lotus" pitchFamily="2" charset="-78"/>
              </a:rPr>
              <a:t>خود قلب به فراهمی مطلوب خون نیاز دارد و سرخرگ کرونری که شاخه ای از آئورت است، از طریق یک شبکه مویرگی گسترده خون اکسیژن دار را به قلب توزیع می کند. خون بدون اکسیژن به وسیله سیاهرگهای قلب مستقیماً به درون دهلیز راست از طریق سینوس کرونری باز می گردد.</a:t>
            </a:r>
            <a:endParaRPr lang="en-US" sz="2800" b="1" smtClean="0">
              <a:cs typeface="B Lotus" pitchFamily="2" charset="-78"/>
            </a:endParaRPr>
          </a:p>
          <a:p>
            <a:pPr algn="r" rtl="1" eaLnBrk="1" hangingPunct="1">
              <a:lnSpc>
                <a:spcPct val="80000"/>
              </a:lnSpc>
              <a:buFont typeface="Wingdings" pitchFamily="2" charset="2"/>
              <a:buNone/>
            </a:pPr>
            <a:endParaRPr lang="en-US" sz="2800" b="1" smtClean="0">
              <a:cs typeface="B Lotus" pitchFamily="2" charset="-78"/>
            </a:endParaRPr>
          </a:p>
        </p:txBody>
      </p:sp>
    </p:spTree>
  </p:cSld>
  <p:clrMapOvr>
    <a:masterClrMapping/>
  </p:clrMapOvr>
  <p:transition spd="slow">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811213"/>
          </a:xfrm>
        </p:spPr>
        <p:txBody>
          <a:bodyPr/>
          <a:lstStyle/>
          <a:p>
            <a:pPr algn="r" rtl="1" eaLnBrk="1" hangingPunct="1"/>
            <a:r>
              <a:rPr lang="fa-IR" sz="3200" smtClean="0">
                <a:cs typeface="B Nikoo" pitchFamily="2" charset="-78"/>
              </a:rPr>
              <a:t>سیاهرگ ها و سرخرگ های ورودی و خروجی به قلب</a:t>
            </a:r>
            <a:r>
              <a:rPr lang="en-US" smtClean="0"/>
              <a:t> </a:t>
            </a:r>
          </a:p>
        </p:txBody>
      </p:sp>
      <p:pic>
        <p:nvPicPr>
          <p:cNvPr id="11267" name="Picture 4" descr="scan0033"/>
          <p:cNvPicPr>
            <a:picLocks noGrp="1" noChangeAspect="1" noChangeArrowheads="1"/>
          </p:cNvPicPr>
          <p:nvPr>
            <p:ph idx="1"/>
          </p:nvPr>
        </p:nvPicPr>
        <p:blipFill>
          <a:blip r:embed="rId2" cstate="print"/>
          <a:stretch>
            <a:fillRect/>
          </a:stretch>
        </p:blipFill>
        <p:spPr>
          <a:xfrm>
            <a:off x="2626614" y="2582291"/>
            <a:ext cx="3890772" cy="3172968"/>
          </a:xfrm>
          <a:noFill/>
        </p:spPr>
      </p:pic>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20713"/>
            <a:ext cx="8229600" cy="936625"/>
          </a:xfrm>
        </p:spPr>
        <p:txBody>
          <a:bodyPr>
            <a:normAutofit fontScale="90000"/>
          </a:bodyPr>
          <a:lstStyle/>
          <a:p>
            <a:pPr algn="r" rtl="1" eaLnBrk="1" hangingPunct="1"/>
            <a:r>
              <a:rPr lang="fa-IR" sz="4000" smtClean="0">
                <a:cs typeface="B Titr" pitchFamily="2" charset="-78"/>
              </a:rPr>
              <a:t>حفره های قلب</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12291" name="Rectangle 3"/>
          <p:cNvSpPr>
            <a:spLocks noGrp="1" noChangeArrowheads="1"/>
          </p:cNvSpPr>
          <p:nvPr>
            <p:ph idx="1"/>
          </p:nvPr>
        </p:nvSpPr>
        <p:spPr/>
        <p:txBody>
          <a:bodyPr/>
          <a:lstStyle/>
          <a:p>
            <a:pPr algn="r" rtl="1" eaLnBrk="1" hangingPunct="1"/>
            <a:r>
              <a:rPr lang="fa-IR" sz="2800" smtClean="0"/>
              <a:t> </a:t>
            </a:r>
            <a:r>
              <a:rPr lang="fa-IR" sz="2800" smtClean="0">
                <a:cs typeface="B Lotus" pitchFamily="2" charset="-78"/>
              </a:rPr>
              <a:t>دو پمپ قلب به وسیله یک دیواره عضلانی به نام سپتوم از یکدیگر جدا شده اند، هر پمپ دارای یک دهلیز و یک بطن است</a:t>
            </a:r>
            <a:r>
              <a:rPr lang="en-US" sz="2800" smtClean="0">
                <a:cs typeface="B Lotus" pitchFamily="2" charset="-78"/>
              </a:rPr>
              <a:t> </a:t>
            </a:r>
            <a:endParaRPr lang="fa-IR" sz="2800" smtClean="0">
              <a:cs typeface="B Lotus" pitchFamily="2" charset="-78"/>
            </a:endParaRPr>
          </a:p>
          <a:p>
            <a:pPr algn="r" rtl="1" eaLnBrk="1" hangingPunct="1"/>
            <a:r>
              <a:rPr lang="fa-IR" sz="2800" smtClean="0">
                <a:cs typeface="B Lotus" pitchFamily="2" charset="-78"/>
              </a:rPr>
              <a:t>دیواره بطن راست معمولاً فشاری در حدود 25 میلی متر جیوه را اعمال می کند، در حالیکه بطن چپ در حالت استراحت فشاری در حدود 120 میلی متر جیوه را اعمال می کند</a:t>
            </a:r>
            <a:r>
              <a:rPr lang="en-US" sz="2800" smtClean="0">
                <a:cs typeface="B Lotus" pitchFamily="2" charset="-78"/>
              </a:rPr>
              <a:t> </a:t>
            </a:r>
            <a:endParaRPr lang="fa-IR" sz="2800" smtClean="0">
              <a:cs typeface="B Lotus" pitchFamily="2" charset="-78"/>
            </a:endParaRPr>
          </a:p>
          <a:p>
            <a:pPr algn="r" rtl="1" eaLnBrk="1" hangingPunct="1"/>
            <a:r>
              <a:rPr lang="fa-IR" sz="2800" smtClean="0">
                <a:cs typeface="B Lotus" pitchFamily="2" charset="-78"/>
              </a:rPr>
              <a:t>. این تفاوت بدین خاطر است که بطن راست تنها خون را به ریه ها پمپ می کند، اما بطن چپ برای حمل خون به گردش خون سیستمیک ( بزرگ) نیاز به فراهم کردن نیروی کافی دارد</a:t>
            </a:r>
            <a:r>
              <a:rPr lang="fa-IR" sz="2800" smtClean="0"/>
              <a:t>.</a:t>
            </a:r>
            <a:endParaRPr lang="en-US" sz="2800" smtClean="0"/>
          </a:p>
        </p:txBody>
      </p:sp>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750" y="549275"/>
            <a:ext cx="8229600" cy="1371600"/>
          </a:xfrm>
        </p:spPr>
        <p:txBody>
          <a:bodyPr/>
          <a:lstStyle/>
          <a:p>
            <a:pPr algn="r" rtl="1" eaLnBrk="1" hangingPunct="1"/>
            <a:r>
              <a:rPr lang="fa-IR" sz="4000" smtClean="0">
                <a:cs typeface="B Titr" pitchFamily="2" charset="-78"/>
              </a:rPr>
              <a:t>دریچه های قلب</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13315" name="Rectangle 3"/>
          <p:cNvSpPr>
            <a:spLocks noGrp="1" noChangeArrowheads="1"/>
          </p:cNvSpPr>
          <p:nvPr>
            <p:ph idx="1"/>
          </p:nvPr>
        </p:nvSpPr>
        <p:spPr/>
        <p:txBody>
          <a:bodyPr/>
          <a:lstStyle/>
          <a:p>
            <a:pPr algn="r" rtl="1" eaLnBrk="1" hangingPunct="1">
              <a:lnSpc>
                <a:spcPct val="80000"/>
              </a:lnSpc>
            </a:pPr>
            <a:r>
              <a:rPr lang="fa-IR" sz="2400" b="1" smtClean="0">
                <a:cs typeface="B Lotus" pitchFamily="2" charset="-78"/>
              </a:rPr>
              <a:t>جریان خون از میان قلب باید طوری تنظیم شود که خون تنها در یک جهت جریان داشته باشد.</a:t>
            </a:r>
            <a:r>
              <a:rPr lang="en-US" sz="2400" b="1" smtClean="0">
                <a:cs typeface="B Lotus" pitchFamily="2" charset="-78"/>
              </a:rPr>
              <a:t> </a:t>
            </a:r>
            <a:endParaRPr lang="fa-IR" sz="2400" b="1" smtClean="0">
              <a:cs typeface="B Lotus" pitchFamily="2" charset="-78"/>
            </a:endParaRPr>
          </a:p>
          <a:p>
            <a:pPr algn="r" rtl="1" eaLnBrk="1" hangingPunct="1">
              <a:lnSpc>
                <a:spcPct val="80000"/>
              </a:lnSpc>
            </a:pPr>
            <a:r>
              <a:rPr lang="fa-IR" sz="2400" b="1" smtClean="0">
                <a:cs typeface="B Lotus" pitchFamily="2" charset="-78"/>
              </a:rPr>
              <a:t>چهار دریچه در درون قلب به کنترل جریان خون قلب کمک می کنند، دو تا از این دریچه ها دهلیزها را از بطن ها جدا می کنند. این دریچه ها تنها به صورت یک طرفه باز می شوند و هنگامی که کاملاً بسته هستند از برگشت خون جلوگیری می کنند</a:t>
            </a:r>
            <a:r>
              <a:rPr lang="en-US" sz="2400" b="1" smtClean="0">
                <a:cs typeface="B Lotus" pitchFamily="2" charset="-78"/>
              </a:rPr>
              <a:t> </a:t>
            </a:r>
            <a:endParaRPr lang="fa-IR" sz="2400" b="1" smtClean="0">
              <a:cs typeface="B Lotus" pitchFamily="2" charset="-78"/>
            </a:endParaRPr>
          </a:p>
          <a:p>
            <a:pPr algn="r" rtl="1" eaLnBrk="1" hangingPunct="1">
              <a:lnSpc>
                <a:spcPct val="80000"/>
              </a:lnSpc>
            </a:pPr>
            <a:r>
              <a:rPr lang="fa-IR" sz="2400" b="1" smtClean="0">
                <a:cs typeface="B Lotus" pitchFamily="2" charset="-78"/>
              </a:rPr>
              <a:t>دریچه های بین دهلیزها و بطن ها که مجموعاً آنها به دریچه های دهلیزی بطنی گفته می شود شامل دریچه بین دهلیز راست و بطن راست، دریچه سه لتی و دریچه بین دهلیز چپ و بطن چپ دریچه دولتی(میترال) است. این دریچه ها به وسیله بافت همبند ضخیمی به نام طنابهای وتری بسته نگه داشته می شوند. طنابهای وتری به عضلات پاپیلار متصل هستند، که آن عضلات هم به دیواره بطن اتصال دارند.</a:t>
            </a:r>
            <a:endParaRPr lang="en-US" sz="2400" b="1" smtClean="0">
              <a:cs typeface="B Lotus" pitchFamily="2" charset="-78"/>
            </a:endParaRPr>
          </a:p>
        </p:txBody>
      </p:sp>
    </p:spTree>
  </p:cSld>
  <p:clrMapOvr>
    <a:masterClrMapping/>
  </p:clrMapOvr>
  <p:transition spd="slow">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r" rtl="1" eaLnBrk="1" hangingPunct="1"/>
            <a:r>
              <a:rPr lang="fa-IR" sz="4000" smtClean="0">
                <a:cs typeface="B Titr" pitchFamily="2" charset="-78"/>
              </a:rPr>
              <a:t>دریچه های قلب</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14339" name="Rectangle 3"/>
          <p:cNvSpPr>
            <a:spLocks noGrp="1" noChangeArrowheads="1"/>
          </p:cNvSpPr>
          <p:nvPr>
            <p:ph idx="1"/>
          </p:nvPr>
        </p:nvSpPr>
        <p:spPr/>
        <p:txBody>
          <a:bodyPr/>
          <a:lstStyle/>
          <a:p>
            <a:pPr lvl="1" algn="r" rtl="1" eaLnBrk="1" hangingPunct="1"/>
            <a:r>
              <a:rPr lang="fa-IR" sz="3200" b="1" smtClean="0">
                <a:cs typeface="B Lotus" pitchFamily="2" charset="-78"/>
              </a:rPr>
              <a:t>دریچه آئورتی بین بطن چپ و آئورت قرار دارد و دریچه ریوی بین بطن راست و سرخرگ ریوی قرار دارد. به طور کلی به این دو دریچه دریچه های نیمه هلالی گفته می شود. </a:t>
            </a:r>
          </a:p>
          <a:p>
            <a:pPr lvl="1" algn="r" rtl="1" eaLnBrk="1" hangingPunct="1"/>
            <a:r>
              <a:rPr lang="fa-IR" sz="3200" b="1" smtClean="0">
                <a:cs typeface="B Lotus" pitchFamily="2" charset="-78"/>
              </a:rPr>
              <a:t>هنگامی که بطن ها در حالت استراحت قرار دارند، برگشت خون مهار می شود چرا که دریچه های نیمه هلالی نیز همانند دریچه های دهلیزی بطنی، تنها در یک جهت عمل می کنند. </a:t>
            </a:r>
            <a:endParaRPr lang="en-US" sz="3200" b="1" smtClean="0">
              <a:cs typeface="B Lotus" pitchFamily="2" charset="-78"/>
            </a:endParaRPr>
          </a:p>
        </p:txBody>
      </p:sp>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fa-IR" sz="4000" dirty="0" smtClean="0">
                <a:cs typeface="B Titr" pitchFamily="2" charset="-78"/>
              </a:rPr>
              <a:t>متابولیسم هوازی و بی هوازی</a:t>
            </a:r>
            <a:endParaRPr lang="en-US" sz="4000" dirty="0" smtClean="0">
              <a:cs typeface="B Titr" pitchFamily="2" charset="-78"/>
            </a:endParaRPr>
          </a:p>
        </p:txBody>
      </p:sp>
      <p:sp>
        <p:nvSpPr>
          <p:cNvPr id="44035" name="Rectangle 3"/>
          <p:cNvSpPr>
            <a:spLocks noGrp="1" noChangeArrowheads="1"/>
          </p:cNvSpPr>
          <p:nvPr>
            <p:ph idx="1"/>
          </p:nvPr>
        </p:nvSpPr>
        <p:spPr/>
        <p:txBody>
          <a:bodyPr>
            <a:normAutofit/>
          </a:bodyPr>
          <a:lstStyle/>
          <a:p>
            <a:pPr algn="r" rtl="1" eaLnBrk="1" hangingPunct="1">
              <a:lnSpc>
                <a:spcPct val="90000"/>
              </a:lnSpc>
              <a:defRPr/>
            </a:pPr>
            <a:r>
              <a:rPr lang="fa-IR" b="1" smtClean="0">
                <a:cs typeface="B Lotus" pitchFamily="2" charset="-78"/>
              </a:rPr>
              <a:t>واژه متابولیسم به مفهوم کل واکنش های شیمیایی است که در داخل بدن رخ می دهند</a:t>
            </a:r>
            <a:r>
              <a:rPr lang="en-US" b="1" smtClean="0">
                <a:cs typeface="B Lotus" pitchFamily="2" charset="-78"/>
              </a:rPr>
              <a:t> </a:t>
            </a:r>
            <a:endParaRPr lang="fa-IR" b="1" smtClean="0">
              <a:cs typeface="B Lotus" pitchFamily="2" charset="-78"/>
            </a:endParaRPr>
          </a:p>
          <a:p>
            <a:pPr algn="r" rtl="1" eaLnBrk="1" hangingPunct="1">
              <a:lnSpc>
                <a:spcPct val="90000"/>
              </a:lnSpc>
              <a:defRPr/>
            </a:pPr>
            <a:r>
              <a:rPr lang="fa-IR" sz="2800" b="1" smtClean="0">
                <a:cs typeface="B Lotus" pitchFamily="2" charset="-78"/>
              </a:rPr>
              <a:t>متابولیسم هوازی به یک سری از واکنشهای شیمیایی اشاره دارد که به تجزیه کامل کربوهیدراتها و چربیها به دی اکسید کربن، آب و انرژی در </a:t>
            </a:r>
            <a:r>
              <a:rPr lang="fa-IR" sz="2800" b="1" i="1" smtClean="0">
                <a:cs typeface="B Lotus" pitchFamily="2" charset="-78"/>
              </a:rPr>
              <a:t>حضور اکسیژن</a:t>
            </a:r>
            <a:r>
              <a:rPr lang="fa-IR" sz="2800" b="1" smtClean="0">
                <a:cs typeface="B Lotus" pitchFamily="2" charset="-78"/>
              </a:rPr>
              <a:t> منجر می شود ( این فرایند اکسیداسیون نامیده شده و در میتوکندری رخ می دهد)</a:t>
            </a:r>
            <a:r>
              <a:rPr lang="en-US" sz="2800" b="1" smtClean="0">
                <a:cs typeface="B Lotus" pitchFamily="2" charset="-78"/>
              </a:rPr>
              <a:t> </a:t>
            </a:r>
            <a:endParaRPr lang="fa-IR" sz="2800" b="1" smtClean="0">
              <a:cs typeface="B Lotus" pitchFamily="2" charset="-78"/>
            </a:endParaRPr>
          </a:p>
          <a:p>
            <a:pPr algn="r" rtl="1" eaLnBrk="1" hangingPunct="1">
              <a:lnSpc>
                <a:spcPct val="90000"/>
              </a:lnSpc>
              <a:defRPr/>
            </a:pPr>
            <a:r>
              <a:rPr lang="fa-IR" b="1" smtClean="0">
                <a:cs typeface="B Lotus" pitchFamily="2" charset="-78"/>
              </a:rPr>
              <a:t>متابولیسم بی هوازی به یک سری از واکنشهای شیمیایی اشاره دارد که به تجزیه نسبی کربوهیدرات به ترکیبات واسطه ای و مقدار اندکی انرژی </a:t>
            </a:r>
            <a:r>
              <a:rPr lang="fa-IR" b="1" i="1" smtClean="0">
                <a:cs typeface="B Lotus" pitchFamily="2" charset="-78"/>
              </a:rPr>
              <a:t>بدون حضور اکسیژن</a:t>
            </a:r>
            <a:r>
              <a:rPr lang="fa-IR" b="1" smtClean="0">
                <a:cs typeface="B Lotus" pitchFamily="2" charset="-78"/>
              </a:rPr>
              <a:t> منجر می شود.</a:t>
            </a:r>
            <a:r>
              <a:rPr lang="en-US" b="1" smtClean="0">
                <a:cs typeface="B Lotus" pitchFamily="2" charset="-78"/>
              </a:rPr>
              <a:t> </a:t>
            </a:r>
            <a:br>
              <a:rPr lang="en-US" b="1" smtClean="0">
                <a:cs typeface="B Lotus" pitchFamily="2" charset="-78"/>
              </a:rPr>
            </a:br>
            <a:endParaRPr lang="en-US" b="1"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92150"/>
            <a:ext cx="7931150" cy="433388"/>
          </a:xfrm>
        </p:spPr>
        <p:txBody>
          <a:bodyPr>
            <a:normAutofit fontScale="90000"/>
          </a:bodyPr>
          <a:lstStyle/>
          <a:p>
            <a:pPr algn="r" eaLnBrk="1" hangingPunct="1"/>
            <a:r>
              <a:rPr lang="fa-IR" sz="4000" smtClean="0">
                <a:cs typeface="B Nikoo" pitchFamily="2" charset="-78"/>
              </a:rPr>
              <a:t>جریان خون و سیکل قلبی</a:t>
            </a:r>
            <a:r>
              <a:rPr lang="en-US" sz="4000" smtClean="0"/>
              <a:t/>
            </a:r>
            <a:br>
              <a:rPr lang="en-US" sz="4000" smtClean="0"/>
            </a:br>
            <a:endParaRPr lang="en-US" sz="4000" smtClean="0"/>
          </a:p>
        </p:txBody>
      </p:sp>
      <p:sp>
        <p:nvSpPr>
          <p:cNvPr id="16387" name="Rectangle 3"/>
          <p:cNvSpPr>
            <a:spLocks noGrp="1" noChangeArrowheads="1"/>
          </p:cNvSpPr>
          <p:nvPr>
            <p:ph idx="1"/>
          </p:nvPr>
        </p:nvSpPr>
        <p:spPr>
          <a:xfrm>
            <a:off x="457200" y="1196975"/>
            <a:ext cx="8229600" cy="4670425"/>
          </a:xfrm>
        </p:spPr>
        <p:txBody>
          <a:bodyPr/>
          <a:lstStyle/>
          <a:p>
            <a:pPr algn="r" rtl="1" eaLnBrk="1" hangingPunct="1">
              <a:lnSpc>
                <a:spcPct val="80000"/>
              </a:lnSpc>
            </a:pPr>
            <a:r>
              <a:rPr lang="fa-IR" sz="2800" smtClean="0">
                <a:cs typeface="B Lotus" pitchFamily="2" charset="-78"/>
              </a:rPr>
              <a:t>خونی که اکسیژن آن برداشته شده است از طریق ورید اجوف فوقانی و تحتانی به درون دهلیز راست جریان پیدا کرده و آن را پر می کند</a:t>
            </a:r>
            <a:r>
              <a:rPr lang="en-US" sz="2800" smtClean="0">
                <a:cs typeface="B Lotus" pitchFamily="2" charset="-78"/>
              </a:rPr>
              <a:t> </a:t>
            </a:r>
            <a:endParaRPr lang="fa-IR" sz="2800" smtClean="0">
              <a:cs typeface="B Lotus" pitchFamily="2" charset="-78"/>
            </a:endParaRPr>
          </a:p>
          <a:p>
            <a:pPr algn="r" rtl="1" eaLnBrk="1" hangingPunct="1">
              <a:lnSpc>
                <a:spcPct val="80000"/>
              </a:lnSpc>
            </a:pPr>
            <a:r>
              <a:rPr lang="fa-IR" sz="2800" smtClean="0">
                <a:cs typeface="B Lotus" pitchFamily="2" charset="-78"/>
              </a:rPr>
              <a:t>در همین زمان، خون اکسیژن دار از طریق سیاهرگ های ریوی از ریه ها وارد دهلیز چپ می شود</a:t>
            </a:r>
            <a:r>
              <a:rPr lang="en-US" sz="2800" smtClean="0">
                <a:cs typeface="B Lotus" pitchFamily="2" charset="-78"/>
              </a:rPr>
              <a:t> </a:t>
            </a:r>
            <a:endParaRPr lang="fa-IR" sz="2800" smtClean="0">
              <a:cs typeface="B Lotus" pitchFamily="2" charset="-78"/>
            </a:endParaRPr>
          </a:p>
          <a:p>
            <a:pPr algn="r" rtl="1" eaLnBrk="1" hangingPunct="1">
              <a:lnSpc>
                <a:spcPct val="80000"/>
              </a:lnSpc>
            </a:pPr>
            <a:r>
              <a:rPr lang="fa-IR" sz="2800" smtClean="0">
                <a:cs typeface="B Lotus" pitchFamily="2" charset="-78"/>
              </a:rPr>
              <a:t>هنگامی که بطن های چپ و راست در حالت استراحت هستند خون از دهلیزها به داخل آنها جریان دارد. دهلیزها منقبض می شوند تا اینکه بطن ها کاملاً از خون پر شوند.</a:t>
            </a:r>
            <a:r>
              <a:rPr lang="en-US" sz="2800" smtClean="0">
                <a:cs typeface="B Lotus" pitchFamily="2" charset="-78"/>
              </a:rPr>
              <a:t> </a:t>
            </a:r>
            <a:endParaRPr lang="fa-IR" sz="2800" smtClean="0">
              <a:cs typeface="B Lotus" pitchFamily="2" charset="-78"/>
            </a:endParaRPr>
          </a:p>
          <a:p>
            <a:pPr algn="r" rtl="1" eaLnBrk="1" hangingPunct="1">
              <a:lnSpc>
                <a:spcPct val="80000"/>
              </a:lnSpc>
            </a:pPr>
            <a:r>
              <a:rPr lang="fa-IR" sz="2800" smtClean="0">
                <a:cs typeface="B Lotus" pitchFamily="2" charset="-78"/>
              </a:rPr>
              <a:t>سپس بطن ها منقبض می شوند ( هنگامی که بطن ها منقبض شدند دریچه های دهلیزی بطنی برای جلوگیری از برگشت جریان خون به دهلیزها بسته  می شوند)</a:t>
            </a:r>
            <a:r>
              <a:rPr lang="en-US" sz="2800" smtClean="0">
                <a:cs typeface="B Lotus" pitchFamily="2" charset="-78"/>
              </a:rPr>
              <a:t> </a:t>
            </a:r>
            <a:endParaRPr lang="fa-IR" sz="2800" smtClean="0">
              <a:cs typeface="B Lotus" pitchFamily="2" charset="-78"/>
            </a:endParaRPr>
          </a:p>
          <a:p>
            <a:pPr algn="r" rtl="1" eaLnBrk="1" hangingPunct="1">
              <a:lnSpc>
                <a:spcPct val="80000"/>
              </a:lnSpc>
            </a:pPr>
            <a:r>
              <a:rPr lang="fa-IR" sz="2800" smtClean="0">
                <a:cs typeface="B Lotus" pitchFamily="2" charset="-78"/>
              </a:rPr>
              <a:t>خون با فشار از طریق دریچه های نیمه هلالی به داخل سرخرگ ریوی و آئورت وارد می شود</a:t>
            </a:r>
            <a:r>
              <a:rPr lang="en-US" sz="2800" smtClean="0">
                <a:cs typeface="B Lotus" pitchFamily="2" charset="-78"/>
              </a:rPr>
              <a:t> </a:t>
            </a:r>
          </a:p>
        </p:txBody>
      </p:sp>
    </p:spTree>
  </p:cSld>
  <p:clrMapOvr>
    <a:masterClrMapping/>
  </p:clrMapOvr>
  <p:transition spd="slow">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4213" y="765175"/>
            <a:ext cx="8229600" cy="360363"/>
          </a:xfrm>
        </p:spPr>
        <p:txBody>
          <a:bodyPr>
            <a:normAutofit fontScale="90000"/>
          </a:bodyPr>
          <a:lstStyle/>
          <a:p>
            <a:pPr algn="r" rtl="1" eaLnBrk="1" hangingPunct="1"/>
            <a:r>
              <a:rPr lang="fa-IR" sz="4000" smtClean="0">
                <a:cs typeface="B Titr" pitchFamily="2" charset="-78"/>
              </a:rPr>
              <a:t>فرایند سیکل قلبی</a:t>
            </a:r>
            <a:r>
              <a:rPr lang="en-US" sz="4000" smtClean="0"/>
              <a:t> </a:t>
            </a:r>
            <a:br>
              <a:rPr lang="en-US" sz="4000" smtClean="0"/>
            </a:br>
            <a:endParaRPr lang="en-US" sz="4000" smtClean="0"/>
          </a:p>
        </p:txBody>
      </p:sp>
      <p:sp>
        <p:nvSpPr>
          <p:cNvPr id="17411" name="Rectangle 3"/>
          <p:cNvSpPr>
            <a:spLocks noGrp="1" noChangeArrowheads="1"/>
          </p:cNvSpPr>
          <p:nvPr>
            <p:ph idx="1"/>
          </p:nvPr>
        </p:nvSpPr>
        <p:spPr>
          <a:xfrm>
            <a:off x="457200" y="1196975"/>
            <a:ext cx="8229600" cy="5327650"/>
          </a:xfrm>
        </p:spPr>
        <p:txBody>
          <a:bodyPr/>
          <a:lstStyle/>
          <a:p>
            <a:pPr algn="r" rtl="1" eaLnBrk="1" hangingPunct="1"/>
            <a:r>
              <a:rPr lang="fa-IR" smtClean="0">
                <a:cs typeface="B Lotus" pitchFamily="2" charset="-78"/>
              </a:rPr>
              <a:t>در حالت استراحت در حدود 8/0 ثانیه طول می کشد. سیکل قلبی شامل انقباض و انبساط منظم عضله قلبی است</a:t>
            </a:r>
            <a:r>
              <a:rPr lang="en-US" smtClean="0">
                <a:cs typeface="B Lotus" pitchFamily="2" charset="-78"/>
              </a:rPr>
              <a:t> </a:t>
            </a:r>
            <a:endParaRPr lang="fa-IR" smtClean="0">
              <a:cs typeface="B Lotus" pitchFamily="2" charset="-78"/>
            </a:endParaRPr>
          </a:p>
          <a:p>
            <a:pPr algn="r" rtl="1" eaLnBrk="1" hangingPunct="1"/>
            <a:r>
              <a:rPr lang="fa-IR" smtClean="0">
                <a:cs typeface="B Lotus" pitchFamily="2" charset="-78"/>
              </a:rPr>
              <a:t>مرحله انقباض سیستول نامیده می شود و در حالت استراحت حدود 3/0 ثانیه زمان می برد، مرحله استراحت ( دیاستول) در حالت استراحت تقریباً 5/0 ثانیه طول می کشد.</a:t>
            </a:r>
          </a:p>
          <a:p>
            <a:pPr algn="r" rtl="1" eaLnBrk="1" hangingPunct="1"/>
            <a:r>
              <a:rPr lang="fa-IR" smtClean="0">
                <a:cs typeface="B Lotus" pitchFamily="2" charset="-78"/>
              </a:rPr>
              <a:t>توجه: این دو واژه معمولاً برای اشاره به مراحل انقباض و انبساط بطن ها مورد استفاده قرار می گیرند.</a:t>
            </a:r>
          </a:p>
          <a:p>
            <a:pPr algn="r" rtl="1" eaLnBrk="1" hangingPunct="1"/>
            <a:endParaRPr lang="en-US" smtClean="0">
              <a:cs typeface="B Lotus" pitchFamily="2" charset="-78"/>
            </a:endParaRPr>
          </a:p>
        </p:txBody>
      </p:sp>
    </p:spTree>
  </p:cSld>
  <p:clrMapOvr>
    <a:masterClrMapping/>
  </p:clrMapOvr>
  <p:transition spd="slow">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20713"/>
            <a:ext cx="8229600" cy="792162"/>
          </a:xfrm>
        </p:spPr>
        <p:txBody>
          <a:bodyPr>
            <a:normAutofit fontScale="90000"/>
          </a:bodyPr>
          <a:lstStyle/>
          <a:p>
            <a:pPr algn="r" rtl="1" eaLnBrk="1" hangingPunct="1"/>
            <a:r>
              <a:rPr lang="fa-IR" sz="4000" smtClean="0">
                <a:cs typeface="B Homa" pitchFamily="2" charset="-78"/>
              </a:rPr>
              <a:t>سیستم هدایت قلبی</a:t>
            </a:r>
            <a:r>
              <a:rPr lang="en-US" sz="4000" smtClean="0">
                <a:cs typeface="B Homa" pitchFamily="2" charset="-78"/>
              </a:rPr>
              <a:t/>
            </a:r>
            <a:br>
              <a:rPr lang="en-US" sz="4000" smtClean="0">
                <a:cs typeface="B Homa" pitchFamily="2" charset="-78"/>
              </a:rPr>
            </a:br>
            <a:endParaRPr lang="en-US" sz="4000" smtClean="0">
              <a:cs typeface="B Homa" pitchFamily="2" charset="-78"/>
            </a:endParaRPr>
          </a:p>
        </p:txBody>
      </p:sp>
      <p:sp>
        <p:nvSpPr>
          <p:cNvPr id="20483" name="Rectangle 3"/>
          <p:cNvSpPr>
            <a:spLocks noGrp="1" noChangeArrowheads="1"/>
          </p:cNvSpPr>
          <p:nvPr>
            <p:ph idx="1"/>
          </p:nvPr>
        </p:nvSpPr>
        <p:spPr>
          <a:xfrm>
            <a:off x="457200" y="1196975"/>
            <a:ext cx="8229600" cy="5400675"/>
          </a:xfrm>
        </p:spPr>
        <p:txBody>
          <a:bodyPr/>
          <a:lstStyle/>
          <a:p>
            <a:pPr algn="r" rtl="1" eaLnBrk="1" hangingPunct="1">
              <a:lnSpc>
                <a:spcPct val="90000"/>
              </a:lnSpc>
            </a:pPr>
            <a:r>
              <a:rPr lang="fa-IR" smtClean="0">
                <a:cs typeface="B Lotus" pitchFamily="2" charset="-78"/>
              </a:rPr>
              <a:t>پمپ عضلانی قلب نیاز به تحریکی دارد تا در آن انقباض ایجاد کندبر خلاف عضله اسکلتی، عضله قلبی نیاز به ایجاد یک انقباض موج مانند دارد طوری که دهلیزها قبل از بطن ها منقبض شوند.</a:t>
            </a:r>
          </a:p>
          <a:p>
            <a:pPr algn="r" rtl="1" eaLnBrk="1" hangingPunct="1">
              <a:lnSpc>
                <a:spcPct val="90000"/>
              </a:lnSpc>
            </a:pPr>
            <a:r>
              <a:rPr lang="en-US" smtClean="0">
                <a:cs typeface="B Lotus" pitchFamily="2" charset="-78"/>
              </a:rPr>
              <a:t> </a:t>
            </a:r>
            <a:r>
              <a:rPr lang="fa-IR" smtClean="0">
                <a:cs typeface="B Lotus" pitchFamily="2" charset="-78"/>
              </a:rPr>
              <a:t>موج انقباض از طریق یک گروه تخصص یافته در دیواره دهلیز راست، که گره سینوسی دهلیزی(</a:t>
            </a:r>
            <a:r>
              <a:rPr lang="en-US" smtClean="0">
                <a:cs typeface="B Lotus" pitchFamily="2" charset="-78"/>
              </a:rPr>
              <a:t>SA</a:t>
            </a:r>
            <a:r>
              <a:rPr lang="fa-IR" smtClean="0">
                <a:cs typeface="B Lotus" pitchFamily="2" charset="-78"/>
              </a:rPr>
              <a:t>) یا آغازگر ضربان قلبنامیده می شود شروع می شود.</a:t>
            </a:r>
          </a:p>
          <a:p>
            <a:pPr algn="r" rtl="1" eaLnBrk="1" hangingPunct="1">
              <a:lnSpc>
                <a:spcPct val="90000"/>
              </a:lnSpc>
            </a:pPr>
            <a:r>
              <a:rPr lang="fa-IR" smtClean="0">
                <a:cs typeface="B Lotus" pitchFamily="2" charset="-78"/>
              </a:rPr>
              <a:t>گره سینوسی دهلیزی از طریق سیستم عصبی خودکار تنظیم می شود ). ایمپالس عصبی همانند یک «موج مکزیکی» در میان بافت عضله قلبی پخش می شود، چرا که همه تارهای عضله به یکدیگر اتصال دارند.</a:t>
            </a:r>
          </a:p>
          <a:p>
            <a:pPr algn="r" rtl="1" eaLnBrk="1" hangingPunct="1">
              <a:lnSpc>
                <a:spcPct val="90000"/>
              </a:lnSpc>
            </a:pPr>
            <a:endParaRPr lang="en-US" smtClean="0">
              <a:cs typeface="B Lotus" pitchFamily="2" charset="-78"/>
            </a:endParaRPr>
          </a:p>
        </p:txBody>
      </p:sp>
    </p:spTree>
  </p:cSld>
  <p:clrMapOvr>
    <a:masterClrMapping/>
  </p:clrMapOvr>
  <p:transition spd="slow">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8313" y="692150"/>
            <a:ext cx="8229600" cy="649288"/>
          </a:xfrm>
        </p:spPr>
        <p:txBody>
          <a:bodyPr>
            <a:normAutofit fontScale="90000"/>
          </a:bodyPr>
          <a:lstStyle/>
          <a:p>
            <a:pPr algn="r" rtl="1" eaLnBrk="1" hangingPunct="1"/>
            <a:r>
              <a:rPr lang="fa-IR" sz="4000" smtClean="0">
                <a:cs typeface="B Titr" pitchFamily="2" charset="-78"/>
              </a:rPr>
              <a:t>سیستم هدایت قلبی</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21507" name="Rectangle 3"/>
          <p:cNvSpPr>
            <a:spLocks noGrp="1" noChangeArrowheads="1"/>
          </p:cNvSpPr>
          <p:nvPr>
            <p:ph idx="1"/>
          </p:nvPr>
        </p:nvSpPr>
        <p:spPr>
          <a:xfrm>
            <a:off x="457200" y="1268413"/>
            <a:ext cx="8229600" cy="5256212"/>
          </a:xfrm>
        </p:spPr>
        <p:txBody>
          <a:bodyPr>
            <a:normAutofit fontScale="92500"/>
          </a:bodyPr>
          <a:lstStyle/>
          <a:p>
            <a:pPr algn="r" rtl="1" eaLnBrk="1" hangingPunct="1"/>
            <a:r>
              <a:rPr lang="fa-IR" sz="2800" smtClean="0"/>
              <a:t> </a:t>
            </a:r>
            <a:r>
              <a:rPr lang="fa-IR" sz="2800" smtClean="0">
                <a:cs typeface="B Lotus" pitchFamily="2" charset="-78"/>
              </a:rPr>
              <a:t>این ایمپالس، سپس از طریق قسمت انتهایی قلب (</a:t>
            </a:r>
            <a:r>
              <a:rPr lang="en-US" sz="2800" smtClean="0">
                <a:cs typeface="B Lotus" pitchFamily="2" charset="-78"/>
              </a:rPr>
              <a:t>apex</a:t>
            </a:r>
            <a:r>
              <a:rPr lang="fa-IR" sz="2800" smtClean="0">
                <a:cs typeface="B Lotus" pitchFamily="2" charset="-78"/>
              </a:rPr>
              <a:t>) در بطن ها پخش می شود. این کار از طریق یک گره ثانویه که در دیواره دهلیزی بطنی قرار دارد و گره دهلیزی بطنی(</a:t>
            </a:r>
            <a:r>
              <a:rPr lang="en-US" sz="2800" smtClean="0">
                <a:cs typeface="B Lotus" pitchFamily="2" charset="-78"/>
              </a:rPr>
              <a:t>AV</a:t>
            </a:r>
            <a:r>
              <a:rPr lang="fa-IR" sz="2800" smtClean="0">
                <a:cs typeface="B Lotus" pitchFamily="2" charset="-78"/>
              </a:rPr>
              <a:t>) نام دارد حاصل می شود</a:t>
            </a:r>
            <a:r>
              <a:rPr lang="en-US" sz="2800" smtClean="0">
                <a:cs typeface="B Lotus" pitchFamily="2" charset="-78"/>
              </a:rPr>
              <a:t> </a:t>
            </a:r>
            <a:endParaRPr lang="fa-IR" sz="2800" smtClean="0">
              <a:cs typeface="B Lotus" pitchFamily="2" charset="-78"/>
            </a:endParaRPr>
          </a:p>
          <a:p>
            <a:pPr algn="r" rtl="1" eaLnBrk="1" hangingPunct="1"/>
            <a:r>
              <a:rPr lang="fa-IR" sz="2800" smtClean="0">
                <a:cs typeface="B Lotus" pitchFamily="2" charset="-78"/>
              </a:rPr>
              <a:t>این ایمپالس از دهلیز به سوی گره</a:t>
            </a:r>
            <a:r>
              <a:rPr lang="en-US" sz="2800" smtClean="0">
                <a:cs typeface="B Lotus" pitchFamily="2" charset="-78"/>
              </a:rPr>
              <a:t>AV</a:t>
            </a:r>
            <a:r>
              <a:rPr lang="fa-IR" sz="2800" smtClean="0">
                <a:cs typeface="B Lotus" pitchFamily="2" charset="-78"/>
              </a:rPr>
              <a:t> حرکت می کند و سپس به سوی دسته ای از بافت عصبی تخصص یافته در سپتوم (دسته های هیس) حرکت می کند</a:t>
            </a:r>
            <a:r>
              <a:rPr lang="en-US" sz="2800" smtClean="0">
                <a:cs typeface="B Lotus" pitchFamily="2" charset="-78"/>
              </a:rPr>
              <a:t> </a:t>
            </a:r>
            <a:endParaRPr lang="fa-IR" sz="2800" smtClean="0">
              <a:cs typeface="B Lotus" pitchFamily="2" charset="-78"/>
            </a:endParaRPr>
          </a:p>
          <a:p>
            <a:pPr algn="r" rtl="1" eaLnBrk="1" hangingPunct="1"/>
            <a:r>
              <a:rPr lang="fa-IR" sz="2800" smtClean="0">
                <a:cs typeface="B Lotus" pitchFamily="2" charset="-78"/>
              </a:rPr>
              <a:t>ایمپالس عصبی به سمت نوک قلب، جایی که تارهای تخصص یافته به دسته های کوچکتری به نام تارهای پورکینژه تقسیم می شوند حرکت می نماید.</a:t>
            </a:r>
            <a:r>
              <a:rPr lang="en-US" sz="2800" smtClean="0">
                <a:cs typeface="B Lotus" pitchFamily="2" charset="-78"/>
              </a:rPr>
              <a:t> </a:t>
            </a:r>
            <a:endParaRPr lang="fa-IR" sz="2800" smtClean="0">
              <a:cs typeface="B Lotus" pitchFamily="2" charset="-78"/>
            </a:endParaRPr>
          </a:p>
          <a:p>
            <a:pPr algn="r" rtl="1" eaLnBrk="1" hangingPunct="1"/>
            <a:r>
              <a:rPr lang="fa-IR" sz="2800" smtClean="0">
                <a:cs typeface="B Lotus" pitchFamily="2" charset="-78"/>
              </a:rPr>
              <a:t>تارهای پورکینژه به سمت بالا و در بین بطن ها توسعه یافته اند، و باعث می شوند بطن ها منقبض شوند و خون را به بیرون از قلب پمپ نمایند</a:t>
            </a:r>
            <a:r>
              <a:rPr lang="en-US" sz="2800" smtClean="0">
                <a:cs typeface="B Lotus" pitchFamily="2" charset="-78"/>
              </a:rPr>
              <a:t> </a:t>
            </a:r>
          </a:p>
        </p:txBody>
      </p:sp>
    </p:spTree>
  </p:cSld>
  <p:clrMapOvr>
    <a:masterClrMapping/>
  </p:clrMapOvr>
  <p:transition spd="slow">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908050"/>
            <a:ext cx="8229600" cy="1371600"/>
          </a:xfrm>
        </p:spPr>
        <p:txBody>
          <a:bodyPr>
            <a:normAutofit fontScale="90000"/>
          </a:bodyPr>
          <a:lstStyle/>
          <a:p>
            <a:pPr algn="r" rtl="1" eaLnBrk="1" hangingPunct="1"/>
            <a:r>
              <a:rPr lang="fa-IR" sz="2800" smtClean="0">
                <a:cs typeface="B Homa" pitchFamily="2" charset="-78"/>
              </a:rPr>
              <a:t>انقباض در سلولهای انقباضی در دهلیز راست شروع می شود و به سوی دهلیز چپ منتشر می شود. سمت چپ شروع و خاتمه مراحل انقباض دهلیزی، و سمت راست انقباض بطنی را مشاهده می کنید.</a:t>
            </a:r>
            <a:endParaRPr lang="en-US" sz="2800" smtClean="0">
              <a:cs typeface="B Homa" pitchFamily="2" charset="-78"/>
            </a:endParaRPr>
          </a:p>
        </p:txBody>
      </p:sp>
      <p:pic>
        <p:nvPicPr>
          <p:cNvPr id="22531" name="Picture 4" descr="scan0036"/>
          <p:cNvPicPr>
            <a:picLocks noGrp="1" noChangeAspect="1" noChangeArrowheads="1"/>
          </p:cNvPicPr>
          <p:nvPr>
            <p:ph idx="1"/>
          </p:nvPr>
        </p:nvPicPr>
        <p:blipFill>
          <a:blip r:embed="rId2" cstate="print"/>
          <a:stretch>
            <a:fillRect/>
          </a:stretch>
        </p:blipFill>
        <p:spPr>
          <a:xfrm>
            <a:off x="2276856" y="3231515"/>
            <a:ext cx="4590288" cy="1874520"/>
          </a:xfrm>
          <a:noFill/>
        </p:spPr>
      </p:pic>
    </p:spTree>
  </p:cSld>
  <p:clrMapOvr>
    <a:masterClrMapping/>
  </p:clrMapOvr>
  <p:transition spd="slow">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r" rtl="1" eaLnBrk="1" hangingPunct="1"/>
            <a:r>
              <a:rPr lang="fa-IR" sz="4000" smtClean="0">
                <a:cs typeface="B Titr" pitchFamily="2" charset="-78"/>
              </a:rPr>
              <a:t>برون ده قلبی</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25603" name="Rectangle 3"/>
          <p:cNvSpPr>
            <a:spLocks noGrp="1" noChangeArrowheads="1"/>
          </p:cNvSpPr>
          <p:nvPr>
            <p:ph idx="1"/>
          </p:nvPr>
        </p:nvSpPr>
        <p:spPr/>
        <p:txBody>
          <a:bodyPr/>
          <a:lstStyle/>
          <a:p>
            <a:pPr algn="r" rtl="1" eaLnBrk="1" hangingPunct="1"/>
            <a:r>
              <a:rPr lang="fa-IR" smtClean="0">
                <a:cs typeface="B Lotus" pitchFamily="2" charset="-78"/>
              </a:rPr>
              <a:t>مقدار خونی که قلب در هر دقیقه پمپ می کند برون ده قلبی(</a:t>
            </a:r>
            <a:r>
              <a:rPr lang="en-US" smtClean="0">
                <a:cs typeface="B Lotus" pitchFamily="2" charset="-78"/>
              </a:rPr>
              <a:t>Q</a:t>
            </a:r>
            <a:r>
              <a:rPr lang="fa-IR" smtClean="0">
                <a:cs typeface="B Lotus" pitchFamily="2" charset="-78"/>
              </a:rPr>
              <a:t>) نامیده می شود. برون ده قلبی حاصل حجم ضربه ای</a:t>
            </a:r>
            <a:r>
              <a:rPr lang="en-US" smtClean="0">
                <a:cs typeface="B Lotus" pitchFamily="2" charset="-78"/>
              </a:rPr>
              <a:t>×</a:t>
            </a:r>
            <a:r>
              <a:rPr lang="fa-IR" smtClean="0">
                <a:cs typeface="B Lotus" pitchFamily="2" charset="-78"/>
              </a:rPr>
              <a:t> ضربان قلب است.</a:t>
            </a:r>
          </a:p>
          <a:p>
            <a:pPr algn="r" rtl="1" eaLnBrk="1" hangingPunct="1"/>
            <a:r>
              <a:rPr lang="en-US" smtClean="0">
                <a:cs typeface="B Lotus" pitchFamily="2" charset="-78"/>
              </a:rPr>
              <a:t>Q= SV×HR</a:t>
            </a:r>
            <a:r>
              <a:rPr lang="fa-IR" smtClean="0">
                <a:cs typeface="B Lotus" pitchFamily="2" charset="-78"/>
              </a:rPr>
              <a:t>   </a:t>
            </a:r>
          </a:p>
          <a:p>
            <a:pPr algn="r" rtl="1" eaLnBrk="1" hangingPunct="1"/>
            <a:r>
              <a:rPr lang="fa-IR" smtClean="0">
                <a:cs typeface="B Lotus" pitchFamily="2" charset="-78"/>
              </a:rPr>
              <a:t>ضربان قلب(</a:t>
            </a:r>
            <a:r>
              <a:rPr lang="en-US" smtClean="0">
                <a:cs typeface="B Lotus" pitchFamily="2" charset="-78"/>
              </a:rPr>
              <a:t>HR</a:t>
            </a:r>
            <a:r>
              <a:rPr lang="fa-IR" smtClean="0">
                <a:cs typeface="B Lotus" pitchFamily="2" charset="-78"/>
              </a:rPr>
              <a:t>) تعداد ضربان قلب در یک دقیقه است و حجم ضربه ای(</a:t>
            </a:r>
            <a:r>
              <a:rPr lang="en-US" smtClean="0">
                <a:cs typeface="B Lotus" pitchFamily="2" charset="-78"/>
              </a:rPr>
              <a:t>SV</a:t>
            </a:r>
            <a:r>
              <a:rPr lang="fa-IR" smtClean="0">
                <a:cs typeface="B Lotus" pitchFamily="2" charset="-78"/>
              </a:rPr>
              <a:t>) مقدار خونی است که توسط بطن در هر انقباض به بیرون فرستاده می شود.</a:t>
            </a:r>
            <a:endParaRPr lang="en-US" smtClean="0">
              <a:cs typeface="B Lotus" pitchFamily="2" charset="-78"/>
            </a:endParaRPr>
          </a:p>
          <a:p>
            <a:pPr algn="r" rtl="1" eaLnBrk="1" hangingPunct="1">
              <a:buFont typeface="Wingdings" pitchFamily="2" charset="2"/>
              <a:buNone/>
            </a:pPr>
            <a:endParaRPr lang="en-US" smtClean="0">
              <a:cs typeface="B Lotus" pitchFamily="2" charset="-78"/>
            </a:endParaRPr>
          </a:p>
        </p:txBody>
      </p:sp>
    </p:spTree>
  </p:cSld>
  <p:clrMapOvr>
    <a:masterClrMapping/>
  </p:clrMapOvr>
  <p:transition spd="slow">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algn="r" rtl="1" eaLnBrk="1" hangingPunct="1"/>
            <a:r>
              <a:rPr lang="fa-IR" sz="4000" smtClean="0">
                <a:cs typeface="B Yekan" pitchFamily="2" charset="-78"/>
              </a:rPr>
              <a:t>حجم ضربه ای می تواند بسته به عوامل زیر متفاوت باشد:</a:t>
            </a:r>
            <a:endParaRPr lang="en-US" sz="4000" smtClean="0">
              <a:cs typeface="B Yekan" pitchFamily="2" charset="-78"/>
            </a:endParaRPr>
          </a:p>
        </p:txBody>
      </p:sp>
      <p:sp>
        <p:nvSpPr>
          <p:cNvPr id="26627" name="Rectangle 3"/>
          <p:cNvSpPr>
            <a:spLocks noGrp="1" noChangeArrowheads="1"/>
          </p:cNvSpPr>
          <p:nvPr>
            <p:ph idx="1"/>
          </p:nvPr>
        </p:nvSpPr>
        <p:spPr/>
        <p:txBody>
          <a:bodyPr/>
          <a:lstStyle/>
          <a:p>
            <a:pPr marL="609600" indent="-609600" algn="r" rtl="1" eaLnBrk="1" hangingPunct="1"/>
            <a:r>
              <a:rPr lang="fa-IR" smtClean="0">
                <a:cs typeface="B Nikoo" pitchFamily="2" charset="-78"/>
              </a:rPr>
              <a:t>چه مقدار خون به قلب برگشته است (بازگشت وریدی).</a:t>
            </a:r>
          </a:p>
          <a:p>
            <a:pPr marL="609600" indent="-609600" algn="r" rtl="1" eaLnBrk="1" hangingPunct="1"/>
            <a:r>
              <a:rPr lang="fa-IR" smtClean="0">
                <a:cs typeface="B Nikoo" pitchFamily="2" charset="-78"/>
              </a:rPr>
              <a:t>بطن ها چه مقداری کشش پیدا کرده اند (به خاطر داشته باشید که بافت عضله انعطاف پذیر است)</a:t>
            </a:r>
          </a:p>
          <a:p>
            <a:pPr marL="609600" indent="-609600" algn="r" rtl="1" eaLnBrk="1" hangingPunct="1"/>
            <a:r>
              <a:rPr lang="fa-IR" smtClean="0">
                <a:cs typeface="B Nikoo" pitchFamily="2" charset="-78"/>
              </a:rPr>
              <a:t>انقباض پذیری بطن ها</a:t>
            </a:r>
          </a:p>
          <a:p>
            <a:pPr marL="609600" indent="-609600" algn="r" rtl="1" eaLnBrk="1" hangingPunct="1"/>
            <a:r>
              <a:rPr lang="fa-IR" smtClean="0">
                <a:cs typeface="B Nikoo" pitchFamily="2" charset="-78"/>
              </a:rPr>
              <a:t>فشار سرخرگ های اصلی که از قلب منشاء می گیرند.</a:t>
            </a:r>
            <a:endParaRPr lang="en-US" smtClean="0">
              <a:cs typeface="B Nikoo" pitchFamily="2" charset="-78"/>
            </a:endParaRPr>
          </a:p>
        </p:txBody>
      </p:sp>
    </p:spTree>
  </p:cSld>
  <p:clrMapOvr>
    <a:masterClrMapping/>
  </p:clrMapOvr>
  <p:transition spd="slow">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620713"/>
            <a:ext cx="8229600" cy="1008062"/>
          </a:xfrm>
        </p:spPr>
        <p:txBody>
          <a:bodyPr>
            <a:normAutofit fontScale="90000"/>
          </a:bodyPr>
          <a:lstStyle/>
          <a:p>
            <a:pPr algn="r" rtl="1" eaLnBrk="1" hangingPunct="1"/>
            <a:r>
              <a:rPr lang="fa-IR" sz="4000" smtClean="0">
                <a:cs typeface="B Titr" pitchFamily="2" charset="-78"/>
              </a:rPr>
              <a:t>کنترل ضربان قلب</a:t>
            </a:r>
            <a:r>
              <a:rPr lang="en-US" sz="4000" smtClean="0">
                <a:cs typeface="B Titr" pitchFamily="2" charset="-78"/>
              </a:rPr>
              <a:t/>
            </a:r>
            <a:br>
              <a:rPr lang="en-US" sz="4000" smtClean="0">
                <a:cs typeface="B Titr" pitchFamily="2" charset="-78"/>
              </a:rPr>
            </a:br>
            <a:endParaRPr lang="en-US" sz="4000" smtClean="0">
              <a:cs typeface="B Titr" pitchFamily="2" charset="-78"/>
            </a:endParaRPr>
          </a:p>
        </p:txBody>
      </p:sp>
      <p:sp>
        <p:nvSpPr>
          <p:cNvPr id="29699" name="Rectangle 3"/>
          <p:cNvSpPr>
            <a:spLocks noGrp="1" noChangeArrowheads="1"/>
          </p:cNvSpPr>
          <p:nvPr>
            <p:ph idx="1"/>
          </p:nvPr>
        </p:nvSpPr>
        <p:spPr/>
        <p:txBody>
          <a:bodyPr/>
          <a:lstStyle/>
          <a:p>
            <a:pPr marL="609600" indent="-609600" algn="r" rtl="1" eaLnBrk="1" hangingPunct="1"/>
            <a:r>
              <a:rPr lang="fa-IR" b="1" i="1" smtClean="0"/>
              <a:t>عوامل عصبی </a:t>
            </a:r>
          </a:p>
          <a:p>
            <a:pPr marL="609600" indent="-609600" algn="r" rtl="1" eaLnBrk="1" hangingPunct="1"/>
            <a:r>
              <a:rPr lang="fa-IR" b="1" i="1" smtClean="0"/>
              <a:t>عوامل هومورال                 عوامل خارجی</a:t>
            </a:r>
          </a:p>
          <a:p>
            <a:pPr marL="609600" indent="-609600" algn="r" rtl="1" eaLnBrk="1" hangingPunct="1"/>
            <a:r>
              <a:rPr lang="fa-IR" b="1" i="1" smtClean="0"/>
              <a:t>عوامل داخلی</a:t>
            </a:r>
            <a:endParaRPr lang="en-US" b="1" i="1" smtClean="0"/>
          </a:p>
          <a:p>
            <a:pPr marL="609600" indent="-609600" algn="r" rtl="1" eaLnBrk="1" hangingPunct="1"/>
            <a:endParaRPr lang="en-US" b="1" i="1" smtClean="0"/>
          </a:p>
          <a:p>
            <a:pPr marL="609600" indent="-609600" algn="r" rtl="1" eaLnBrk="1" hangingPunct="1"/>
            <a:r>
              <a:rPr lang="fa-IR" b="1" i="1" smtClean="0"/>
              <a:t>از میان عوامل فوق، کنترل عصبی مهمترین مکانیسم کنترلی است.</a:t>
            </a:r>
            <a:endParaRPr lang="en-US" b="1" i="1" smtClean="0"/>
          </a:p>
        </p:txBody>
      </p:sp>
      <p:sp>
        <p:nvSpPr>
          <p:cNvPr id="29700" name="Line 4"/>
          <p:cNvSpPr>
            <a:spLocks noChangeShapeType="1"/>
          </p:cNvSpPr>
          <p:nvPr/>
        </p:nvSpPr>
        <p:spPr bwMode="auto">
          <a:xfrm flipH="1">
            <a:off x="4067175" y="2420938"/>
            <a:ext cx="1630363" cy="431800"/>
          </a:xfrm>
          <a:prstGeom prst="line">
            <a:avLst/>
          </a:prstGeom>
          <a:noFill/>
          <a:ln w="9525">
            <a:solidFill>
              <a:srgbClr val="000000"/>
            </a:solidFill>
            <a:round/>
            <a:headEnd/>
            <a:tailEnd type="triangle" w="med" len="med"/>
          </a:ln>
        </p:spPr>
        <p:txBody>
          <a:bodyPr/>
          <a:lstStyle/>
          <a:p>
            <a:endParaRPr lang="en-US"/>
          </a:p>
        </p:txBody>
      </p:sp>
      <p:sp>
        <p:nvSpPr>
          <p:cNvPr id="29701" name="Line 5"/>
          <p:cNvSpPr>
            <a:spLocks noChangeShapeType="1"/>
          </p:cNvSpPr>
          <p:nvPr/>
        </p:nvSpPr>
        <p:spPr bwMode="auto">
          <a:xfrm flipH="1" flipV="1">
            <a:off x="4211638" y="2852738"/>
            <a:ext cx="1546225" cy="142875"/>
          </a:xfrm>
          <a:prstGeom prst="line">
            <a:avLst/>
          </a:prstGeom>
          <a:noFill/>
          <a:ln w="9525">
            <a:solidFill>
              <a:srgbClr val="000000"/>
            </a:solidFill>
            <a:round/>
            <a:headEnd/>
            <a:tailEnd/>
          </a:ln>
        </p:spPr>
        <p:txBody>
          <a:bodyPr/>
          <a:lstStyle/>
          <a:p>
            <a:endParaRPr lang="en-US"/>
          </a:p>
        </p:txBody>
      </p:sp>
    </p:spTree>
  </p:cSld>
  <p:clrMapOvr>
    <a:masterClrMapping/>
  </p:clrMapOvr>
  <p:transition spd="slow">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1100138"/>
          </a:xfrm>
        </p:spPr>
        <p:txBody>
          <a:bodyPr>
            <a:normAutofit fontScale="90000"/>
          </a:bodyPr>
          <a:lstStyle/>
          <a:p>
            <a:pPr algn="r" rtl="1" eaLnBrk="1" hangingPunct="1"/>
            <a:r>
              <a:rPr lang="fa-IR" sz="4000" smtClean="0">
                <a:cs typeface="B Yekan" pitchFamily="2" charset="-78"/>
              </a:rPr>
              <a:t>اجزاء تشکیل دهنده خون</a:t>
            </a:r>
            <a:r>
              <a:rPr lang="en-US" sz="4000" smtClean="0"/>
              <a:t/>
            </a:r>
            <a:br>
              <a:rPr lang="en-US" sz="4000" smtClean="0"/>
            </a:br>
            <a:endParaRPr lang="en-US" sz="4000" smtClean="0"/>
          </a:p>
        </p:txBody>
      </p:sp>
      <p:sp>
        <p:nvSpPr>
          <p:cNvPr id="40963" name="Rectangle 3"/>
          <p:cNvSpPr>
            <a:spLocks noGrp="1" noChangeArrowheads="1"/>
          </p:cNvSpPr>
          <p:nvPr>
            <p:ph idx="1"/>
          </p:nvPr>
        </p:nvSpPr>
        <p:spPr/>
        <p:txBody>
          <a:bodyPr/>
          <a:lstStyle/>
          <a:p>
            <a:pPr algn="r" rtl="1" eaLnBrk="1" hangingPunct="1">
              <a:lnSpc>
                <a:spcPct val="90000"/>
              </a:lnSpc>
            </a:pPr>
            <a:r>
              <a:rPr lang="fa-IR" sz="2400" smtClean="0">
                <a:cs typeface="B Lotus" pitchFamily="2" charset="-78"/>
              </a:rPr>
              <a:t>برآورده شده است که خون در حدود 8 درصد کل وزن بدن است. خون از سلولهای خونی و پلاکت های شناور در پلاسما تشکیل شده است.</a:t>
            </a:r>
          </a:p>
          <a:p>
            <a:pPr algn="r" rtl="1" eaLnBrk="1" hangingPunct="1">
              <a:lnSpc>
                <a:spcPct val="90000"/>
              </a:lnSpc>
            </a:pPr>
            <a:r>
              <a:rPr lang="fa-IR" sz="2400" smtClean="0">
                <a:cs typeface="B Lotus" pitchFamily="2" charset="-78"/>
              </a:rPr>
              <a:t>پلاسما 55 درصد حجم خون را تشکیل می دهد. در حدود 90 درصد پلاسما آب است. مواد زیر می توانند به صورت محلول در پلاسما یافت شوند:</a:t>
            </a:r>
            <a:endParaRPr lang="fa-IR" sz="2400" b="1" smtClean="0">
              <a:cs typeface="B Lotus" pitchFamily="2" charset="-78"/>
            </a:endParaRPr>
          </a:p>
          <a:p>
            <a:pPr lvl="1" algn="r" rtl="1" eaLnBrk="1" hangingPunct="1">
              <a:lnSpc>
                <a:spcPct val="90000"/>
              </a:lnSpc>
            </a:pPr>
            <a:r>
              <a:rPr lang="fa-IR" sz="2000" b="1" smtClean="0">
                <a:cs typeface="B Lotus" pitchFamily="2" charset="-78"/>
              </a:rPr>
              <a:t>نمک</a:t>
            </a:r>
          </a:p>
          <a:p>
            <a:pPr lvl="1" algn="r" rtl="1" eaLnBrk="1" hangingPunct="1">
              <a:lnSpc>
                <a:spcPct val="90000"/>
              </a:lnSpc>
            </a:pPr>
            <a:r>
              <a:rPr lang="fa-IR" sz="2000" b="1" smtClean="0">
                <a:cs typeface="B Lotus" pitchFamily="2" charset="-78"/>
              </a:rPr>
              <a:t>گلوکز و اسیدهای چرب</a:t>
            </a:r>
          </a:p>
          <a:p>
            <a:pPr lvl="1" algn="r" rtl="1" eaLnBrk="1" hangingPunct="1">
              <a:lnSpc>
                <a:spcPct val="90000"/>
              </a:lnSpc>
            </a:pPr>
            <a:r>
              <a:rPr lang="fa-IR" sz="2000" b="1" smtClean="0">
                <a:cs typeface="B Lotus" pitchFamily="2" charset="-78"/>
              </a:rPr>
              <a:t>پروتئین های خون</a:t>
            </a:r>
          </a:p>
          <a:p>
            <a:pPr lvl="1" algn="r" rtl="1" eaLnBrk="1" hangingPunct="1">
              <a:lnSpc>
                <a:spcPct val="90000"/>
              </a:lnSpc>
            </a:pPr>
            <a:r>
              <a:rPr lang="fa-IR" sz="2000" b="1" smtClean="0">
                <a:cs typeface="B Lotus" pitchFamily="2" charset="-78"/>
              </a:rPr>
              <a:t>فرآورده های زائد متابولیکی </a:t>
            </a:r>
          </a:p>
          <a:p>
            <a:pPr lvl="1" algn="r" rtl="1" eaLnBrk="1" hangingPunct="1">
              <a:lnSpc>
                <a:spcPct val="90000"/>
              </a:lnSpc>
            </a:pPr>
            <a:r>
              <a:rPr lang="fa-IR" sz="2000" b="1" smtClean="0">
                <a:cs typeface="B Lotus" pitchFamily="2" charset="-78"/>
              </a:rPr>
              <a:t>آنزیم ها</a:t>
            </a:r>
          </a:p>
          <a:p>
            <a:pPr lvl="1" algn="r" rtl="1" eaLnBrk="1" hangingPunct="1">
              <a:lnSpc>
                <a:spcPct val="90000"/>
              </a:lnSpc>
            </a:pPr>
            <a:r>
              <a:rPr lang="fa-IR" sz="2000" b="1" smtClean="0">
                <a:cs typeface="B Lotus" pitchFamily="2" charset="-78"/>
              </a:rPr>
              <a:t>هورمون ها</a:t>
            </a:r>
          </a:p>
          <a:p>
            <a:pPr lvl="1" algn="r" rtl="1" eaLnBrk="1" hangingPunct="1">
              <a:lnSpc>
                <a:spcPct val="90000"/>
              </a:lnSpc>
            </a:pPr>
            <a:r>
              <a:rPr lang="fa-IR" sz="2000" b="1" smtClean="0">
                <a:cs typeface="B Lotus" pitchFamily="2" charset="-78"/>
              </a:rPr>
              <a:t>گازهایی مانند اکسیژن و دی اکسید کربن</a:t>
            </a:r>
            <a:endParaRPr lang="en-US" sz="2000" smtClean="0">
              <a:cs typeface="B Lotus" pitchFamily="2" charset="-78"/>
            </a:endParaRPr>
          </a:p>
        </p:txBody>
      </p:sp>
    </p:spTree>
  </p:cSld>
  <p:clrMapOvr>
    <a:masterClrMapping/>
  </p:clrMapOvr>
  <p:transition spd="slow">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algn="r" rtl="1" eaLnBrk="1" hangingPunct="1"/>
            <a:r>
              <a:rPr lang="fa-IR" sz="4000" smtClean="0">
                <a:cs typeface="B Yekan" pitchFamily="2" charset="-78"/>
              </a:rPr>
              <a:t>جریان خون و فشار خون</a:t>
            </a:r>
            <a:r>
              <a:rPr lang="en-US" sz="4000" smtClean="0">
                <a:cs typeface="B Yekan" pitchFamily="2" charset="-78"/>
              </a:rPr>
              <a:t/>
            </a:r>
            <a:br>
              <a:rPr lang="en-US" sz="4000" smtClean="0">
                <a:cs typeface="B Yekan" pitchFamily="2" charset="-78"/>
              </a:rPr>
            </a:br>
            <a:endParaRPr lang="en-US" sz="4000" smtClean="0">
              <a:cs typeface="B Yekan" pitchFamily="2" charset="-78"/>
            </a:endParaRPr>
          </a:p>
        </p:txBody>
      </p:sp>
      <p:sp>
        <p:nvSpPr>
          <p:cNvPr id="51203" name="Rectangle 3"/>
          <p:cNvSpPr>
            <a:spLocks noGrp="1" noChangeArrowheads="1"/>
          </p:cNvSpPr>
          <p:nvPr>
            <p:ph idx="1"/>
          </p:nvPr>
        </p:nvSpPr>
        <p:spPr/>
        <p:txBody>
          <a:bodyPr/>
          <a:lstStyle/>
          <a:p>
            <a:pPr algn="r" rtl="1" eaLnBrk="1" hangingPunct="1">
              <a:lnSpc>
                <a:spcPct val="90000"/>
              </a:lnSpc>
            </a:pPr>
            <a:r>
              <a:rPr lang="fa-IR" sz="2400" smtClean="0">
                <a:cs typeface="B Lotus" pitchFamily="2" charset="-78"/>
              </a:rPr>
              <a:t>فشار خون معادل با جریان خون</a:t>
            </a:r>
            <a:r>
              <a:rPr lang="en-US" sz="2400" smtClean="0">
                <a:cs typeface="B Lotus" pitchFamily="2" charset="-78"/>
              </a:rPr>
              <a:t>×</a:t>
            </a:r>
            <a:r>
              <a:rPr lang="fa-IR" sz="2400" smtClean="0">
                <a:cs typeface="B Lotus" pitchFamily="2" charset="-78"/>
              </a:rPr>
              <a:t> مقاومت است. این مقاومت به دلیل اصطکاک بین خون و دیواره عروق به وجود می آید.</a:t>
            </a:r>
          </a:p>
          <a:p>
            <a:pPr algn="r" rtl="1" eaLnBrk="1" hangingPunct="1">
              <a:lnSpc>
                <a:spcPct val="90000"/>
              </a:lnSpc>
            </a:pPr>
            <a:r>
              <a:rPr lang="fa-IR" sz="2400" smtClean="0">
                <a:cs typeface="B Lotus" pitchFamily="2" charset="-78"/>
              </a:rPr>
              <a:t>هنگام انقباض بطنی ( سیستول) فشار خون در حالت استراحت برای یک فرد بالغ جوان در حدود </a:t>
            </a:r>
            <a:r>
              <a:rPr lang="en-US" sz="2400" smtClean="0">
                <a:cs typeface="B Lotus" pitchFamily="2" charset="-78"/>
              </a:rPr>
              <a:t>mmHg</a:t>
            </a:r>
            <a:r>
              <a:rPr lang="fa-IR" sz="2400" smtClean="0">
                <a:cs typeface="B Lotus" pitchFamily="2" charset="-78"/>
              </a:rPr>
              <a:t> 120 و هنگام استراحت بطنی ( دیاستول) این فشار تا حدود </a:t>
            </a:r>
            <a:r>
              <a:rPr lang="en-US" sz="2400" smtClean="0">
                <a:cs typeface="B Lotus" pitchFamily="2" charset="-78"/>
              </a:rPr>
              <a:t>mmHg</a:t>
            </a:r>
            <a:r>
              <a:rPr lang="fa-IR" sz="2400" smtClean="0">
                <a:cs typeface="B Lotus" pitchFamily="2" charset="-78"/>
              </a:rPr>
              <a:t> 80 کاهش می یابد.</a:t>
            </a:r>
          </a:p>
          <a:p>
            <a:pPr algn="r" rtl="1" eaLnBrk="1" hangingPunct="1">
              <a:lnSpc>
                <a:spcPct val="90000"/>
              </a:lnSpc>
            </a:pPr>
            <a:r>
              <a:rPr lang="fa-IR" sz="2400" smtClean="0">
                <a:cs typeface="B Lotus" pitchFamily="2" charset="-78"/>
              </a:rPr>
              <a:t>هنگامی که خون در شریانهای بزرگ جریان دارد فشار کاملاً بالایی دارد چرا که حفره بزرگ شریانها مقاومت کمی را در مقابل جریان خون ایجاد می کند.</a:t>
            </a:r>
            <a:r>
              <a:rPr lang="en-US" sz="2400" smtClean="0">
                <a:cs typeface="B Lotus" pitchFamily="2" charset="-78"/>
              </a:rPr>
              <a:t> </a:t>
            </a:r>
            <a:endParaRPr lang="fa-IR" sz="2400" smtClean="0">
              <a:cs typeface="B Lotus" pitchFamily="2" charset="-78"/>
            </a:endParaRPr>
          </a:p>
          <a:p>
            <a:pPr algn="r" rtl="1" eaLnBrk="1" hangingPunct="1">
              <a:lnSpc>
                <a:spcPct val="90000"/>
              </a:lnSpc>
            </a:pPr>
            <a:r>
              <a:rPr lang="fa-IR" sz="2400" smtClean="0">
                <a:cs typeface="B Lotus" pitchFamily="2" charset="-78"/>
              </a:rPr>
              <a:t>همچنانکه خون به سوی سیستم وریدی باز    می گردد فشار خون بازهم به کاهش خود ادامه می دهد، و هنگامی که خون وارد دهلیز راست می شود تقریباً به صفر می رسد.</a:t>
            </a:r>
            <a:endParaRPr lang="en-US" sz="2400" smtClean="0">
              <a:cs typeface="B Lotus" pitchFamily="2" charset="-78"/>
            </a:endParaRPr>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533400"/>
            <a:ext cx="8229600" cy="1066800"/>
          </a:xfrm>
        </p:spPr>
        <p:txBody>
          <a:bodyPr/>
          <a:lstStyle/>
          <a:p>
            <a:pPr algn="ctr" rtl="1" eaLnBrk="1" hangingPunct="1"/>
            <a:r>
              <a:rPr lang="fa-IR" dirty="0" smtClean="0">
                <a:cs typeface="B Titr" pitchFamily="2" charset="-78"/>
              </a:rPr>
              <a:t>سیستم </a:t>
            </a:r>
            <a:r>
              <a:rPr lang="en-US" dirty="0" smtClean="0">
                <a:cs typeface="B Titr" pitchFamily="2" charset="-78"/>
              </a:rPr>
              <a:t>ATP-PC</a:t>
            </a:r>
          </a:p>
        </p:txBody>
      </p:sp>
      <p:sp>
        <p:nvSpPr>
          <p:cNvPr id="32771" name="Rectangle 3"/>
          <p:cNvSpPr>
            <a:spLocks noGrp="1" noChangeArrowheads="1"/>
          </p:cNvSpPr>
          <p:nvPr>
            <p:ph idx="1"/>
          </p:nvPr>
        </p:nvSpPr>
        <p:spPr>
          <a:xfrm>
            <a:off x="468313" y="1773238"/>
            <a:ext cx="8229600" cy="4525962"/>
          </a:xfrm>
        </p:spPr>
        <p:txBody>
          <a:bodyPr/>
          <a:lstStyle/>
          <a:p>
            <a:pPr algn="r" rtl="1" eaLnBrk="1" hangingPunct="1"/>
            <a:r>
              <a:rPr lang="fa-IR" sz="2800" b="1" smtClean="0">
                <a:cs typeface="B Roya" pitchFamily="2" charset="-78"/>
              </a:rPr>
              <a:t>برای ذخیره شدن انرژی در درون سلولها مولکول فسفات پرانرژی دیگری به نام فسفوکراتین(</a:t>
            </a:r>
            <a:r>
              <a:rPr lang="en-US" sz="2800" b="1" smtClean="0">
                <a:cs typeface="B Roya" pitchFamily="2" charset="-78"/>
              </a:rPr>
              <a:t>Pcr</a:t>
            </a:r>
            <a:r>
              <a:rPr lang="fa-IR" sz="2800" b="1" smtClean="0">
                <a:cs typeface="B Roya" pitchFamily="2" charset="-78"/>
              </a:rPr>
              <a:t>)، مورد استفاده قرار می گیرد.</a:t>
            </a:r>
            <a:r>
              <a:rPr lang="en-US" sz="2800" b="1" smtClean="0">
                <a:cs typeface="B Roya" pitchFamily="2" charset="-78"/>
              </a:rPr>
              <a:t> </a:t>
            </a:r>
            <a:endParaRPr lang="fa-IR" sz="2800" b="1" smtClean="0">
              <a:cs typeface="B Roya" pitchFamily="2" charset="-78"/>
            </a:endParaRPr>
          </a:p>
          <a:p>
            <a:pPr algn="r" rtl="1" eaLnBrk="1" hangingPunct="1"/>
            <a:r>
              <a:rPr lang="fa-IR" sz="2800" b="1" smtClean="0">
                <a:cs typeface="B Roya" pitchFamily="2" charset="-78"/>
              </a:rPr>
              <a:t>انرژی حاصل از </a:t>
            </a:r>
            <a:r>
              <a:rPr lang="en-US" sz="2800" b="1" smtClean="0">
                <a:cs typeface="B Roya" pitchFamily="2" charset="-78"/>
              </a:rPr>
              <a:t>Pcr</a:t>
            </a:r>
            <a:r>
              <a:rPr lang="fa-IR" sz="2800" b="1" smtClean="0">
                <a:cs typeface="B Roya" pitchFamily="2" charset="-78"/>
              </a:rPr>
              <a:t> نمی تواند مستقیماً برای انجام کار در سلولها استفاده شود، بلکه این انرژی برای بازسازی مولکول  </a:t>
            </a:r>
            <a:r>
              <a:rPr lang="en-US" sz="2800" b="1" smtClean="0">
                <a:cs typeface="B Roya" pitchFamily="2" charset="-78"/>
              </a:rPr>
              <a:t>ATP</a:t>
            </a:r>
            <a:r>
              <a:rPr lang="fa-IR" sz="2800" b="1" smtClean="0">
                <a:cs typeface="B Roya" pitchFamily="2" charset="-78"/>
              </a:rPr>
              <a:t> مورد استفاده قرار می گیرد</a:t>
            </a:r>
            <a:r>
              <a:rPr lang="en-US" sz="2800" b="1" smtClean="0">
                <a:cs typeface="B Roya" pitchFamily="2" charset="-78"/>
              </a:rPr>
              <a:t> </a:t>
            </a:r>
            <a:endParaRPr lang="fa-IR" sz="2800" b="1" smtClean="0">
              <a:cs typeface="B Roya" pitchFamily="2" charset="-78"/>
            </a:endParaRPr>
          </a:p>
          <a:p>
            <a:pPr algn="r" rtl="1" eaLnBrk="1" hangingPunct="1"/>
            <a:r>
              <a:rPr lang="fa-IR" sz="2800" b="1" smtClean="0">
                <a:cs typeface="B Roya" pitchFamily="2" charset="-78"/>
              </a:rPr>
              <a:t>هنگامی که از طریق جدا شدن گروه فسفات از </a:t>
            </a:r>
            <a:r>
              <a:rPr lang="en-US" sz="2800" b="1" smtClean="0">
                <a:cs typeface="B Roya" pitchFamily="2" charset="-78"/>
              </a:rPr>
              <a:t>ATP</a:t>
            </a:r>
            <a:r>
              <a:rPr lang="fa-IR" sz="2800" b="1" smtClean="0">
                <a:cs typeface="B Roya" pitchFamily="2" charset="-78"/>
              </a:rPr>
              <a:t> انرژی آزاد شد، از طریق شکستن</a:t>
            </a:r>
            <a:r>
              <a:rPr lang="en-US" sz="2800" b="1" smtClean="0">
                <a:cs typeface="B Roya" pitchFamily="2" charset="-78"/>
              </a:rPr>
              <a:t>Pcr</a:t>
            </a:r>
            <a:r>
              <a:rPr lang="fa-IR" sz="2800" b="1" smtClean="0">
                <a:cs typeface="B Roya" pitchFamily="2" charset="-78"/>
              </a:rPr>
              <a:t> به کراتین(</a:t>
            </a:r>
            <a:r>
              <a:rPr lang="en-US" sz="2800" b="1" smtClean="0">
                <a:cs typeface="B Roya" pitchFamily="2" charset="-78"/>
              </a:rPr>
              <a:t>cr</a:t>
            </a:r>
            <a:r>
              <a:rPr lang="fa-IR" sz="2800" b="1" smtClean="0">
                <a:cs typeface="B Roya" pitchFamily="2" charset="-78"/>
              </a:rPr>
              <a:t>) و فسفات غیرآلی (</a:t>
            </a:r>
            <a:r>
              <a:rPr lang="en-US" sz="2800" b="1" smtClean="0">
                <a:cs typeface="B Roya" pitchFamily="2" charset="-78"/>
              </a:rPr>
              <a:t>Pi</a:t>
            </a:r>
            <a:r>
              <a:rPr lang="fa-IR" sz="2800" b="1" smtClean="0">
                <a:cs typeface="B Roya" pitchFamily="2" charset="-78"/>
              </a:rPr>
              <a:t>)که انرژی لازم برای تولید </a:t>
            </a:r>
            <a:r>
              <a:rPr lang="en-US" sz="2800" b="1" smtClean="0">
                <a:cs typeface="B Roya" pitchFamily="2" charset="-78"/>
              </a:rPr>
              <a:t>ATP</a:t>
            </a:r>
            <a:r>
              <a:rPr lang="fa-IR" sz="2800" b="1" smtClean="0">
                <a:cs typeface="B Roya" pitchFamily="2" charset="-78"/>
              </a:rPr>
              <a:t> را فراهم می کند، مولکول </a:t>
            </a:r>
            <a:r>
              <a:rPr lang="en-US" sz="2800" b="1" smtClean="0">
                <a:cs typeface="B Roya" pitchFamily="2" charset="-78"/>
              </a:rPr>
              <a:t>ATP</a:t>
            </a:r>
            <a:r>
              <a:rPr lang="fa-IR" sz="2800" b="1" smtClean="0">
                <a:cs typeface="B Roya" pitchFamily="2" charset="-78"/>
              </a:rPr>
              <a:t> می تواند بازسازی شود.</a:t>
            </a:r>
            <a:endParaRPr lang="en-US" sz="2800" b="1" smtClean="0">
              <a:cs typeface="B Roya" pitchFamily="2" charset="-78"/>
            </a:endParaRPr>
          </a:p>
        </p:txBody>
      </p:sp>
    </p:spTree>
  </p:cSld>
  <p:clrMapOvr>
    <a:masterClrMapping/>
  </p:clrMapOvr>
  <p:transition spd="slow">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pPr eaLnBrk="1" hangingPunct="1"/>
            <a:r>
              <a:rPr lang="fa-IR" sz="3600" smtClean="0">
                <a:cs typeface="B Titr" pitchFamily="2" charset="-78"/>
              </a:rPr>
              <a:t>اثرات فعالیت ورزشی بر فشار خون و حجم خون</a:t>
            </a:r>
            <a:r>
              <a:rPr lang="en-US" smtClean="0"/>
              <a:t/>
            </a:r>
            <a:br>
              <a:rPr lang="en-US" smtClean="0"/>
            </a:br>
            <a:endParaRPr lang="en-US" smtClean="0"/>
          </a:p>
        </p:txBody>
      </p:sp>
      <p:sp>
        <p:nvSpPr>
          <p:cNvPr id="55299" name="Rectangle 3"/>
          <p:cNvSpPr>
            <a:spLocks noGrp="1" noChangeArrowheads="1"/>
          </p:cNvSpPr>
          <p:nvPr>
            <p:ph idx="1"/>
          </p:nvPr>
        </p:nvSpPr>
        <p:spPr/>
        <p:txBody>
          <a:bodyPr/>
          <a:lstStyle/>
          <a:p>
            <a:pPr algn="r" rtl="1" eaLnBrk="1" hangingPunct="1">
              <a:lnSpc>
                <a:spcPct val="90000"/>
              </a:lnSpc>
            </a:pPr>
            <a:r>
              <a:rPr lang="fa-IR" sz="2400" b="1" smtClean="0">
                <a:cs typeface="B Lotus" pitchFamily="2" charset="-78"/>
              </a:rPr>
              <a:t>فشار خون سیستولی هنگام فعالیت ورزشی تمایل به افزایش دارد. اتساع عروقی که در عضلات اسکلتی به دلیل کاهش مقاومت رخ می دهد، باعث کاهش فشار خون می شود اما برون ده قلبی به طور قابل توجهی افزایش می یابد واین اثر اتساع عروقی را از بین می برد.</a:t>
            </a:r>
            <a:r>
              <a:rPr lang="en-US" sz="2400" b="1" smtClean="0">
                <a:cs typeface="B Lotus" pitchFamily="2" charset="-78"/>
              </a:rPr>
              <a:t> </a:t>
            </a:r>
            <a:endParaRPr lang="fa-IR" sz="2400" b="1" smtClean="0">
              <a:cs typeface="B Lotus" pitchFamily="2" charset="-78"/>
            </a:endParaRPr>
          </a:p>
          <a:p>
            <a:pPr algn="r" rtl="1" eaLnBrk="1" hangingPunct="1">
              <a:lnSpc>
                <a:spcPct val="90000"/>
              </a:lnSpc>
            </a:pPr>
            <a:r>
              <a:rPr lang="fa-IR" sz="2400" b="1" smtClean="0">
                <a:cs typeface="B Lotus" pitchFamily="2" charset="-78"/>
              </a:rPr>
              <a:t>هنگام فعالیت ورزشی تغییر اندکی در فشار دیاستولی وجود دارد، فشار دیاستولی تنها هنگام کار ایزومتریک به دلیل مقاومتی که به دلیل انقباض عضله در مقابل جریان خون ایجاد می شود، افزایش می یابد.</a:t>
            </a:r>
          </a:p>
          <a:p>
            <a:pPr algn="r" rtl="1" eaLnBrk="1" hangingPunct="1">
              <a:lnSpc>
                <a:spcPct val="90000"/>
              </a:lnSpc>
            </a:pPr>
            <a:r>
              <a:rPr lang="fa-IR" sz="2400" b="1" smtClean="0">
                <a:cs typeface="B Lotus" pitchFamily="2" charset="-78"/>
              </a:rPr>
              <a:t>حجم خون می تواند هنگام فعالیت ورزشی تغییر کند، اما اینکه آیا حجم خون افزایش یابد یا کاهش یابد بستگی به نوع فعالیت و آمادگی جسمانی فرد دارد.</a:t>
            </a:r>
            <a:r>
              <a:rPr lang="en-US" sz="2400" b="1" smtClean="0">
                <a:cs typeface="B Lotus" pitchFamily="2" charset="-78"/>
              </a:rPr>
              <a:t> </a:t>
            </a:r>
          </a:p>
        </p:txBody>
      </p:sp>
    </p:spTree>
  </p:cSld>
  <p:clrMapOvr>
    <a:masterClrMapping/>
  </p:clrMapOvr>
  <p:transition spd="slow">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57200"/>
            <a:ext cx="8229600" cy="1027113"/>
          </a:xfrm>
        </p:spPr>
        <p:txBody>
          <a:bodyPr>
            <a:normAutofit fontScale="90000"/>
          </a:bodyPr>
          <a:lstStyle/>
          <a:p>
            <a:pPr algn="r" rtl="1" eaLnBrk="1" hangingPunct="1"/>
            <a:r>
              <a:rPr lang="fa-IR" sz="4000" b="1" smtClean="0">
                <a:cs typeface="B Lotus" pitchFamily="2" charset="-78"/>
              </a:rPr>
              <a:t>فشار خون سیستولی و دیاستولی هنگام فعالیت ورزشی و برگشت به حالت اولیه</a:t>
            </a:r>
            <a:r>
              <a:rPr lang="en-US" sz="4000" b="1" smtClean="0">
                <a:cs typeface="B Lotus" pitchFamily="2" charset="-78"/>
              </a:rPr>
              <a:t>.</a:t>
            </a:r>
            <a:r>
              <a:rPr lang="en-US" sz="4000" smtClean="0"/>
              <a:t> </a:t>
            </a:r>
          </a:p>
        </p:txBody>
      </p:sp>
      <p:pic>
        <p:nvPicPr>
          <p:cNvPr id="56323" name="Picture 4" descr="scan0047"/>
          <p:cNvPicPr>
            <a:picLocks noGrp="1" noChangeAspect="1" noChangeArrowheads="1"/>
          </p:cNvPicPr>
          <p:nvPr>
            <p:ph idx="1"/>
          </p:nvPr>
        </p:nvPicPr>
        <p:blipFill>
          <a:blip r:embed="rId2" cstate="print"/>
          <a:srcRect/>
          <a:stretch>
            <a:fillRect/>
          </a:stretch>
        </p:blipFill>
        <p:spPr>
          <a:xfrm>
            <a:off x="1116013" y="1700213"/>
            <a:ext cx="6408737" cy="4670425"/>
          </a:xfrm>
          <a:noFill/>
        </p:spPr>
      </p:pic>
    </p:spTree>
  </p:cSld>
  <p:clrMapOvr>
    <a:masterClrMapping/>
  </p:clrMapOvr>
  <p:transition spd="slow">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r" rtl="1"/>
            <a:r>
              <a:rPr lang="fa-IR">
                <a:cs typeface="B Titr" pitchFamily="2" charset="-78"/>
              </a:rPr>
              <a:t>مقدمه </a:t>
            </a:r>
            <a:endParaRPr lang="en-US">
              <a:cs typeface="B Titr" pitchFamily="2" charset="-78"/>
            </a:endParaRPr>
          </a:p>
        </p:txBody>
      </p:sp>
      <p:sp>
        <p:nvSpPr>
          <p:cNvPr id="6147" name="Rectangle 3"/>
          <p:cNvSpPr>
            <a:spLocks noGrp="1" noChangeArrowheads="1"/>
          </p:cNvSpPr>
          <p:nvPr>
            <p:ph idx="1"/>
          </p:nvPr>
        </p:nvSpPr>
        <p:spPr/>
        <p:txBody>
          <a:bodyPr/>
          <a:lstStyle/>
          <a:p>
            <a:pPr algn="r" rtl="1">
              <a:lnSpc>
                <a:spcPct val="80000"/>
              </a:lnSpc>
            </a:pPr>
            <a:r>
              <a:rPr lang="ar-SA" sz="2800" b="1">
                <a:cs typeface="B Lotus" pitchFamily="2" charset="-78"/>
              </a:rPr>
              <a:t>برای زنده ماندن، ما به طور مداوم به اکسیژن نیاز داریمما نیاز داریم به طور مداوم اکسیژن را از هوا بگیریم و دی اکسید کربن را به هوا تحویل دهیم. این فرایند تبادل هوا تنفس</a:t>
            </a:r>
            <a:r>
              <a:rPr lang="fa-IR" sz="2800" b="1">
                <a:cs typeface="B Lotus" pitchFamily="2" charset="-78"/>
              </a:rPr>
              <a:t> </a:t>
            </a:r>
            <a:r>
              <a:rPr lang="ar-SA" sz="2800" b="1">
                <a:cs typeface="B Lotus" pitchFamily="2" charset="-78"/>
              </a:rPr>
              <a:t>نامیده می شود. </a:t>
            </a:r>
            <a:endParaRPr lang="fa-IR" sz="2800" b="1">
              <a:cs typeface="B Lotus" pitchFamily="2" charset="-78"/>
            </a:endParaRPr>
          </a:p>
          <a:p>
            <a:pPr algn="r" rtl="1">
              <a:lnSpc>
                <a:spcPct val="80000"/>
              </a:lnSpc>
            </a:pPr>
            <a:r>
              <a:rPr lang="ar-SA" sz="2800" b="1">
                <a:cs typeface="B Lotus" pitchFamily="2" charset="-78"/>
              </a:rPr>
              <a:t>تنفس شامل همه فرایندهای زیر است:</a:t>
            </a:r>
            <a:endParaRPr lang="fa-IR" sz="2800" b="1">
              <a:cs typeface="B Lotus" pitchFamily="2" charset="-78"/>
            </a:endParaRPr>
          </a:p>
          <a:p>
            <a:pPr algn="r" rtl="1">
              <a:lnSpc>
                <a:spcPct val="80000"/>
              </a:lnSpc>
            </a:pPr>
            <a:r>
              <a:rPr lang="ar-SA" sz="2800" b="1">
                <a:cs typeface="B Yekan" pitchFamily="2" charset="-78"/>
              </a:rPr>
              <a:t>حرکت فیزیکی هوا به داخل و به خارج ریه ها- تهویه</a:t>
            </a:r>
            <a:endParaRPr lang="fa-IR" sz="2800" b="1">
              <a:cs typeface="B Yekan" pitchFamily="2" charset="-78"/>
            </a:endParaRPr>
          </a:p>
          <a:p>
            <a:pPr algn="r" rtl="1">
              <a:lnSpc>
                <a:spcPct val="80000"/>
              </a:lnSpc>
            </a:pPr>
            <a:r>
              <a:rPr lang="ar-SA" sz="2800" b="1">
                <a:cs typeface="B Yekan" pitchFamily="2" charset="-78"/>
              </a:rPr>
              <a:t>تبادل گازی که بین ریه ها و خون رخ می دهد- تنفس خارجی</a:t>
            </a:r>
            <a:endParaRPr lang="fa-IR" sz="2800" b="1">
              <a:cs typeface="B Yekan" pitchFamily="2" charset="-78"/>
            </a:endParaRPr>
          </a:p>
          <a:p>
            <a:pPr algn="r" rtl="1">
              <a:lnSpc>
                <a:spcPct val="80000"/>
              </a:lnSpc>
            </a:pPr>
            <a:r>
              <a:rPr lang="ar-SA" sz="2800" b="1">
                <a:cs typeface="B Yekan" pitchFamily="2" charset="-78"/>
              </a:rPr>
              <a:t>انتقال گازها در خون</a:t>
            </a:r>
            <a:endParaRPr lang="fa-IR" sz="2800" b="1">
              <a:cs typeface="B Yekan" pitchFamily="2" charset="-78"/>
            </a:endParaRPr>
          </a:p>
          <a:p>
            <a:pPr algn="r" rtl="1">
              <a:lnSpc>
                <a:spcPct val="80000"/>
              </a:lnSpc>
            </a:pPr>
            <a:r>
              <a:rPr lang="ar-SA" sz="2800" b="1">
                <a:cs typeface="B Yekan" pitchFamily="2" charset="-78"/>
              </a:rPr>
              <a:t>تبادل گاز بین خون و سلولها ، که تنفس داخلی</a:t>
            </a:r>
            <a:r>
              <a:rPr lang="fa-IR" sz="2800" b="1">
                <a:cs typeface="B Yekan" pitchFamily="2" charset="-78"/>
              </a:rPr>
              <a:t> </a:t>
            </a:r>
            <a:r>
              <a:rPr lang="ar-SA" sz="2800" b="1">
                <a:cs typeface="B Yekan" pitchFamily="2" charset="-78"/>
              </a:rPr>
              <a:t>نامیده می شود.</a:t>
            </a:r>
            <a:endParaRPr lang="ar-SA" sz="2800">
              <a:cs typeface="B Yekan" pitchFamily="2" charset="-78"/>
            </a:endParaRPr>
          </a:p>
          <a:p>
            <a:pPr algn="r" rtl="1">
              <a:lnSpc>
                <a:spcPct val="80000"/>
              </a:lnSpc>
              <a:buFont typeface="Wingdings" pitchFamily="2" charset="2"/>
              <a:buNone/>
            </a:pPr>
            <a:endParaRPr lang="en-US" sz="2800">
              <a:cs typeface="B Yekan" pitchFamily="2" charset="-78"/>
            </a:endParaRPr>
          </a:p>
        </p:txBody>
      </p:sp>
    </p:spTree>
  </p:cSld>
  <p:clrMapOvr>
    <a:masterClrMapping/>
  </p:clrMapOvr>
  <p:transition spd="slow">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ar-SA" sz="2400">
                <a:cs typeface="B Yekan" pitchFamily="2" charset="-78"/>
              </a:rPr>
              <a:t>هوایی که از اتمسفر گرفته می شود قبل از اینکه به جریان خون برسد ساختارهای متعددی را پشت سر می گذارد</a:t>
            </a:r>
            <a:r>
              <a:rPr lang="en-US" sz="4000"/>
              <a:t> </a:t>
            </a:r>
          </a:p>
        </p:txBody>
      </p:sp>
      <p:sp>
        <p:nvSpPr>
          <p:cNvPr id="20483" name="Rectangle 3"/>
          <p:cNvSpPr>
            <a:spLocks noGrp="1" noChangeArrowheads="1"/>
          </p:cNvSpPr>
          <p:nvPr>
            <p:ph idx="1"/>
          </p:nvPr>
        </p:nvSpPr>
        <p:spPr/>
        <p:txBody>
          <a:bodyPr/>
          <a:lstStyle/>
          <a:p>
            <a:pPr algn="r" rtl="1"/>
            <a:r>
              <a:rPr lang="ar-SA" b="1">
                <a:cs typeface="B Titr" pitchFamily="2" charset="-78"/>
              </a:rPr>
              <a:t>بینی</a:t>
            </a:r>
            <a:r>
              <a:rPr lang="ar-SA">
                <a:cs typeface="B Titr" pitchFamily="2" charset="-78"/>
              </a:rPr>
              <a:t> </a:t>
            </a:r>
            <a:endParaRPr lang="en-US">
              <a:cs typeface="B Titr" pitchFamily="2" charset="-78"/>
            </a:endParaRPr>
          </a:p>
          <a:p>
            <a:pPr algn="r" rtl="1"/>
            <a:r>
              <a:rPr lang="ar-SA" b="1">
                <a:cs typeface="B Titr" pitchFamily="2" charset="-78"/>
              </a:rPr>
              <a:t>گلو</a:t>
            </a:r>
            <a:endParaRPr lang="en-US" b="1">
              <a:cs typeface="B Titr" pitchFamily="2" charset="-78"/>
            </a:endParaRPr>
          </a:p>
          <a:p>
            <a:pPr algn="r" rtl="1"/>
            <a:r>
              <a:rPr lang="fa-IR">
                <a:cs typeface="B Titr" pitchFamily="2" charset="-78"/>
              </a:rPr>
              <a:t> </a:t>
            </a:r>
            <a:r>
              <a:rPr lang="ar-SA" b="1">
                <a:cs typeface="B Titr" pitchFamily="2" charset="-78"/>
              </a:rPr>
              <a:t>حنجره</a:t>
            </a:r>
            <a:endParaRPr lang="en-US" b="1">
              <a:cs typeface="B Titr" pitchFamily="2" charset="-78"/>
            </a:endParaRPr>
          </a:p>
          <a:p>
            <a:pPr algn="r" rtl="1"/>
            <a:r>
              <a:rPr lang="fa-IR">
                <a:cs typeface="B Titr" pitchFamily="2" charset="-78"/>
              </a:rPr>
              <a:t> </a:t>
            </a:r>
            <a:r>
              <a:rPr lang="ar-SA" b="1">
                <a:cs typeface="B Titr" pitchFamily="2" charset="-78"/>
              </a:rPr>
              <a:t>نای</a:t>
            </a:r>
            <a:endParaRPr lang="en-US" b="1">
              <a:cs typeface="B Titr" pitchFamily="2" charset="-78"/>
            </a:endParaRPr>
          </a:p>
          <a:p>
            <a:pPr algn="r" rtl="1"/>
            <a:r>
              <a:rPr lang="ar-SA" b="1">
                <a:cs typeface="B Titr" pitchFamily="2" charset="-78"/>
              </a:rPr>
              <a:t>نایژه</a:t>
            </a:r>
            <a:endParaRPr lang="en-US" b="1">
              <a:cs typeface="B Titr" pitchFamily="2" charset="-78"/>
            </a:endParaRPr>
          </a:p>
          <a:p>
            <a:pPr algn="r" rtl="1"/>
            <a:r>
              <a:rPr lang="ar-SA" b="1">
                <a:cs typeface="B Titr" pitchFamily="2" charset="-78"/>
              </a:rPr>
              <a:t>نایژک ها</a:t>
            </a:r>
            <a:endParaRPr lang="en-US" b="1">
              <a:cs typeface="B Titr" pitchFamily="2" charset="-78"/>
            </a:endParaRPr>
          </a:p>
          <a:p>
            <a:pPr algn="r" rtl="1"/>
            <a:r>
              <a:rPr lang="ar-SA" b="1">
                <a:cs typeface="B Titr" pitchFamily="2" charset="-78"/>
              </a:rPr>
              <a:t>حبابچه</a:t>
            </a:r>
            <a:endParaRPr lang="en-US" b="1">
              <a:cs typeface="B Titr" pitchFamily="2" charset="-78"/>
            </a:endParaRPr>
          </a:p>
        </p:txBody>
      </p:sp>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a:bodyPr>
          <a:lstStyle/>
          <a:p>
            <a:pPr algn="ctr"/>
            <a:r>
              <a:rPr lang="ar-SA" sz="4000" dirty="0">
                <a:cs typeface="B Titr" pitchFamily="2" charset="-78"/>
              </a:rPr>
              <a:t>تهویه ریوی</a:t>
            </a:r>
            <a:r>
              <a:rPr lang="en-US" sz="4000" dirty="0"/>
              <a:t/>
            </a:r>
            <a:br>
              <a:rPr lang="en-US" sz="4000" dirty="0"/>
            </a:br>
            <a:endParaRPr lang="en-US" sz="4000" dirty="0"/>
          </a:p>
        </p:txBody>
      </p:sp>
      <p:sp>
        <p:nvSpPr>
          <p:cNvPr id="21507" name="Rectangle 3"/>
          <p:cNvSpPr>
            <a:spLocks noGrp="1" noChangeArrowheads="1"/>
          </p:cNvSpPr>
          <p:nvPr>
            <p:ph idx="1"/>
          </p:nvPr>
        </p:nvSpPr>
        <p:spPr/>
        <p:txBody>
          <a:bodyPr/>
          <a:lstStyle/>
          <a:p>
            <a:pPr algn="r" rtl="1">
              <a:lnSpc>
                <a:spcPct val="80000"/>
              </a:lnSpc>
            </a:pPr>
            <a:r>
              <a:rPr lang="ar-SA" sz="2800" b="1">
                <a:cs typeface="B Lotus" pitchFamily="2" charset="-78"/>
              </a:rPr>
              <a:t>حرکت هوا به داخل و خارج ریه ها تهویه ریوینام دارد. فرو بردن هوا به درون ریه ها دم</a:t>
            </a:r>
            <a:r>
              <a:rPr lang="en-US" sz="2800" b="1">
                <a:cs typeface="B Lotus" pitchFamily="2" charset="-78"/>
              </a:rPr>
              <a:t> </a:t>
            </a:r>
            <a:r>
              <a:rPr lang="ar-SA" sz="2800" b="1">
                <a:cs typeface="B Lotus" pitchFamily="2" charset="-78"/>
              </a:rPr>
              <a:t>و حرکت هوا به خارج از ریه ها بازدم</a:t>
            </a:r>
            <a:r>
              <a:rPr lang="en-US" sz="2800" b="1">
                <a:cs typeface="B Lotus" pitchFamily="2" charset="-78"/>
              </a:rPr>
              <a:t> </a:t>
            </a:r>
            <a:r>
              <a:rPr lang="ar-SA" sz="2800" b="1">
                <a:cs typeface="B Lotus" pitchFamily="2" charset="-78"/>
              </a:rPr>
              <a:t>نام دارد. </a:t>
            </a:r>
            <a:endParaRPr lang="en-US" sz="2800" b="1">
              <a:cs typeface="B Lotus" pitchFamily="2" charset="-78"/>
            </a:endParaRPr>
          </a:p>
          <a:p>
            <a:pPr algn="r" rtl="1">
              <a:lnSpc>
                <a:spcPct val="80000"/>
              </a:lnSpc>
            </a:pPr>
            <a:r>
              <a:rPr lang="ar-SA" sz="2800" b="1">
                <a:cs typeface="B Lotus" pitchFamily="2" charset="-78"/>
              </a:rPr>
              <a:t>هوایی که در هر دقیقه حرکت می کند(تهویه دقیقه ای، </a:t>
            </a:r>
            <a:r>
              <a:rPr lang="en-US" sz="2800" b="1">
                <a:cs typeface="B Lotus" pitchFamily="2" charset="-78"/>
              </a:rPr>
              <a:t>VE</a:t>
            </a:r>
            <a:r>
              <a:rPr lang="ar-SA" sz="2800" b="1">
                <a:cs typeface="B Lotus" pitchFamily="2" charset="-78"/>
              </a:rPr>
              <a:t>)، بسته به مقدار کاری که انجام می شود متفاوت است. </a:t>
            </a:r>
            <a:endParaRPr lang="en-US" sz="2800" b="1">
              <a:cs typeface="B Lotus" pitchFamily="2" charset="-78"/>
            </a:endParaRPr>
          </a:p>
          <a:p>
            <a:pPr algn="r" rtl="1">
              <a:lnSpc>
                <a:spcPct val="80000"/>
              </a:lnSpc>
            </a:pPr>
            <a:r>
              <a:rPr lang="ar-SA" sz="2800" b="1">
                <a:cs typeface="B Lotus" pitchFamily="2" charset="-78"/>
              </a:rPr>
              <a:t>در حالت استراحت میانگین میزان تنفس 12 تا 15 بار در دقیقه است و میانگین مقدار هوایی که در هر تنفس فرو می بریم یا بیرون می فرستیم ( حجم جاری</a:t>
            </a:r>
            <a:r>
              <a:rPr lang="en-US" sz="2800" b="1">
                <a:cs typeface="B Lotus" pitchFamily="2" charset="-78"/>
              </a:rPr>
              <a:t>  5/0</a:t>
            </a:r>
            <a:r>
              <a:rPr lang="ar-SA" sz="2800" b="1">
                <a:cs typeface="B Lotus" pitchFamily="2" charset="-78"/>
              </a:rPr>
              <a:t> لیتر است، که یک تهویه دقیقه ای 6 تا 5/7 لیتر را به ما</a:t>
            </a:r>
            <a:r>
              <a:rPr lang="fa-IR" sz="2800" b="1">
                <a:cs typeface="B Lotus" pitchFamily="2" charset="-78"/>
              </a:rPr>
              <a:t> </a:t>
            </a:r>
            <a:r>
              <a:rPr lang="ar-SA" sz="2800" b="1">
                <a:cs typeface="B Lotus" pitchFamily="2" charset="-78"/>
              </a:rPr>
              <a:t>می دهد.</a:t>
            </a:r>
            <a:endParaRPr lang="fa-IR" sz="2800" b="1">
              <a:cs typeface="B Lotus" pitchFamily="2" charset="-78"/>
            </a:endParaRPr>
          </a:p>
          <a:p>
            <a:pPr algn="r" rtl="1">
              <a:lnSpc>
                <a:spcPct val="80000"/>
              </a:lnSpc>
            </a:pPr>
            <a:r>
              <a:rPr lang="ar-SA" sz="2800" b="1">
                <a:cs typeface="B Lotus" pitchFamily="2" charset="-78"/>
              </a:rPr>
              <a:t>حجم جاری</a:t>
            </a:r>
            <a:r>
              <a:rPr lang="fa-IR" sz="2800" b="1">
                <a:cs typeface="B Lotus" pitchFamily="2" charset="-78"/>
              </a:rPr>
              <a:t>×</a:t>
            </a:r>
            <a:r>
              <a:rPr lang="ar-SA" sz="2800" b="1">
                <a:cs typeface="B Lotus" pitchFamily="2" charset="-78"/>
              </a:rPr>
              <a:t> تعداد تنفس = </a:t>
            </a:r>
            <a:r>
              <a:rPr lang="en-US" sz="2800" b="1">
                <a:cs typeface="B Lotus" pitchFamily="2" charset="-78"/>
              </a:rPr>
              <a:t>VE</a:t>
            </a:r>
            <a:endParaRPr lang="fa-IR" sz="2800" b="1">
              <a:cs typeface="B Lotus" pitchFamily="2" charset="-78"/>
            </a:endParaRPr>
          </a:p>
          <a:p>
            <a:pPr algn="r" rtl="1">
              <a:lnSpc>
                <a:spcPct val="80000"/>
              </a:lnSpc>
            </a:pPr>
            <a:r>
              <a:rPr lang="ar-SA" sz="2800" b="1">
                <a:cs typeface="B Lotus" pitchFamily="2" charset="-78"/>
              </a:rPr>
              <a:t>لیتر6= 5/0</a:t>
            </a:r>
            <a:r>
              <a:rPr lang="fa-IR" sz="2800" b="1">
                <a:cs typeface="B Lotus" pitchFamily="2" charset="-78"/>
              </a:rPr>
              <a:t>× 12= </a:t>
            </a:r>
            <a:r>
              <a:rPr lang="en-US" sz="2800" b="1">
                <a:cs typeface="B Lotus" pitchFamily="2" charset="-78"/>
              </a:rPr>
              <a:t>VE</a:t>
            </a:r>
            <a:r>
              <a:rPr lang="ar-SA" sz="2800" b="1">
                <a:cs typeface="B Lotus" pitchFamily="2" charset="-78"/>
              </a:rPr>
              <a:t> در حالت استراحت</a:t>
            </a:r>
          </a:p>
        </p:txBody>
      </p:sp>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algn="ctr"/>
            <a:r>
              <a:rPr lang="ar-SA" dirty="0">
                <a:cs typeface="B Titr" pitchFamily="2" charset="-78"/>
              </a:rPr>
              <a:t>تهویه ریوی</a:t>
            </a:r>
            <a:endParaRPr lang="en-US" dirty="0">
              <a:cs typeface="B Titr" pitchFamily="2" charset="-78"/>
            </a:endParaRPr>
          </a:p>
        </p:txBody>
      </p:sp>
      <p:sp>
        <p:nvSpPr>
          <p:cNvPr id="22531" name="Rectangle 3"/>
          <p:cNvSpPr>
            <a:spLocks noGrp="1" noChangeArrowheads="1"/>
          </p:cNvSpPr>
          <p:nvPr>
            <p:ph idx="1"/>
          </p:nvPr>
        </p:nvSpPr>
        <p:spPr/>
        <p:txBody>
          <a:bodyPr/>
          <a:lstStyle/>
          <a:p>
            <a:pPr algn="r" rtl="1"/>
            <a:r>
              <a:rPr lang="ar-SA" b="1">
                <a:cs typeface="B Lotus" pitchFamily="2" charset="-78"/>
              </a:rPr>
              <a:t>هنگام فعالیت ورزشی شدید افزایش حجم هوای تنفسی بطور قابل توجهی تا حدود 80/0 لیتر در بین ورزشکاران مرد غیرعادی نیست. این افزایش از طریق افزایش سرعت و عمق تنفس بدست می آید.</a:t>
            </a:r>
            <a:endParaRPr lang="fa-IR" b="1">
              <a:cs typeface="B Lotus" pitchFamily="2" charset="-78"/>
            </a:endParaRPr>
          </a:p>
          <a:p>
            <a:pPr algn="r" rtl="1"/>
            <a:r>
              <a:rPr lang="ar-SA" b="1">
                <a:cs typeface="B Lotus" pitchFamily="2" charset="-78"/>
              </a:rPr>
              <a:t>برای مثال:</a:t>
            </a:r>
            <a:endParaRPr lang="fa-IR" b="1">
              <a:cs typeface="B Lotus" pitchFamily="2" charset="-78"/>
            </a:endParaRPr>
          </a:p>
          <a:p>
            <a:pPr algn="r" rtl="1"/>
            <a:r>
              <a:rPr lang="ar-SA" b="1">
                <a:cs typeface="B Lotus" pitchFamily="2" charset="-78"/>
              </a:rPr>
              <a:t>حجم جاری</a:t>
            </a:r>
            <a:r>
              <a:rPr lang="fa-IR" b="1">
                <a:cs typeface="B Lotus" pitchFamily="2" charset="-78"/>
              </a:rPr>
              <a:t>×</a:t>
            </a:r>
            <a:r>
              <a:rPr lang="ar-SA" b="1">
                <a:cs typeface="B Lotus" pitchFamily="2" charset="-78"/>
              </a:rPr>
              <a:t> تعداد تنفس= </a:t>
            </a:r>
            <a:r>
              <a:rPr lang="en-US" b="1">
                <a:cs typeface="B Lotus" pitchFamily="2" charset="-78"/>
              </a:rPr>
              <a:t>VE</a:t>
            </a:r>
            <a:endParaRPr lang="fa-IR" b="1">
              <a:cs typeface="B Lotus" pitchFamily="2" charset="-78"/>
            </a:endParaRPr>
          </a:p>
          <a:p>
            <a:pPr algn="r" rtl="1"/>
            <a:r>
              <a:rPr lang="ar-SA" b="1">
                <a:cs typeface="B Lotus" pitchFamily="2" charset="-78"/>
              </a:rPr>
              <a:t>لیتر 5/157 = 5/3 × 45 =</a:t>
            </a:r>
            <a:endParaRPr lang="en-US" b="1">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algn="ctr"/>
            <a:r>
              <a:rPr lang="ar-SA" sz="4000" dirty="0">
                <a:cs typeface="B Titr" pitchFamily="2" charset="-78"/>
              </a:rPr>
              <a:t>مکانیک تنفس</a:t>
            </a:r>
            <a:r>
              <a:rPr lang="en-US" sz="4000" dirty="0"/>
              <a:t/>
            </a:r>
            <a:br>
              <a:rPr lang="en-US" sz="4000" dirty="0"/>
            </a:br>
            <a:endParaRPr lang="en-US" sz="4000" dirty="0"/>
          </a:p>
        </p:txBody>
      </p:sp>
      <p:sp>
        <p:nvSpPr>
          <p:cNvPr id="26627" name="Rectangle 3"/>
          <p:cNvSpPr>
            <a:spLocks noGrp="1" noChangeArrowheads="1"/>
          </p:cNvSpPr>
          <p:nvPr>
            <p:ph idx="1"/>
          </p:nvPr>
        </p:nvSpPr>
        <p:spPr/>
        <p:txBody>
          <a:bodyPr/>
          <a:lstStyle/>
          <a:p>
            <a:pPr algn="r" rtl="1"/>
            <a:r>
              <a:rPr lang="ar-SA" b="1">
                <a:cs typeface="B Lotus" pitchFamily="2" charset="-78"/>
              </a:rPr>
              <a:t>برای اینکه هوا به درون ریه ها حرکت کند، فشار هوای</a:t>
            </a:r>
            <a:r>
              <a:rPr lang="fa-IR" b="1">
                <a:cs typeface="B Lotus" pitchFamily="2" charset="-78"/>
              </a:rPr>
              <a:t>  </a:t>
            </a:r>
            <a:r>
              <a:rPr lang="ar-SA" b="1">
                <a:cs typeface="B Lotus" pitchFamily="2" charset="-78"/>
              </a:rPr>
              <a:t>درون ریه ها باید پایین تر از فشار اتمسفر (جو) باشد. اختلاف فشار بیشتر، باعث حرکت سریعتر هوا به درون ریه ها خواهد شد. </a:t>
            </a:r>
            <a:endParaRPr lang="en-US" b="1">
              <a:cs typeface="B Lotus" pitchFamily="2" charset="-78"/>
            </a:endParaRPr>
          </a:p>
          <a:p>
            <a:pPr algn="r" rtl="1"/>
            <a:r>
              <a:rPr lang="ar-SA" b="1">
                <a:cs typeface="B Lotus" pitchFamily="2" charset="-78"/>
              </a:rPr>
              <a:t>از طریق تغییر حجم قفسه سینه، می توانید فشار هوای درون ریه ها را تغییر دهید. کاهش حجم باعث افزایش فشار درون حبابچه خواهد شد؛ افزایش حجم باعث کاهش فشار درون حبابچه خواهد شد. </a:t>
            </a:r>
            <a:endParaRPr lang="en-US" b="1">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57200" y="274638"/>
            <a:ext cx="8229600" cy="706437"/>
          </a:xfrm>
        </p:spPr>
        <p:txBody>
          <a:bodyPr/>
          <a:lstStyle/>
          <a:p>
            <a:pPr algn="ctr"/>
            <a:r>
              <a:rPr lang="ar-SA" sz="4000" dirty="0">
                <a:cs typeface="B Yekan" pitchFamily="2" charset="-78"/>
              </a:rPr>
              <a:t>فرایند دم و بازدم</a:t>
            </a:r>
            <a:r>
              <a:rPr lang="en-US" sz="4000" dirty="0"/>
              <a:t> </a:t>
            </a:r>
          </a:p>
        </p:txBody>
      </p:sp>
      <p:pic>
        <p:nvPicPr>
          <p:cNvPr id="27652" name="Picture 4" descr="scan0051"/>
          <p:cNvPicPr>
            <a:picLocks noGrp="1" noChangeAspect="1" noChangeArrowheads="1"/>
          </p:cNvPicPr>
          <p:nvPr>
            <p:ph idx="1"/>
          </p:nvPr>
        </p:nvPicPr>
        <p:blipFill>
          <a:blip r:embed="rId2" cstate="print"/>
          <a:stretch>
            <a:fillRect/>
          </a:stretch>
        </p:blipFill>
        <p:spPr>
          <a:xfrm>
            <a:off x="2377440" y="2458847"/>
            <a:ext cx="4389120" cy="3419856"/>
          </a:xfrm>
          <a:noFill/>
          <a:ln/>
        </p:spPr>
      </p:pic>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algn="ctr"/>
            <a:r>
              <a:rPr lang="ar-SA" sz="4000" dirty="0">
                <a:cs typeface="B Titr" pitchFamily="2" charset="-78"/>
              </a:rPr>
              <a:t>دم</a:t>
            </a:r>
            <a:r>
              <a:rPr lang="en-US" sz="4000" dirty="0">
                <a:cs typeface="B Titr" pitchFamily="2" charset="-78"/>
              </a:rPr>
              <a:t/>
            </a:r>
            <a:br>
              <a:rPr lang="en-US" sz="4000" dirty="0">
                <a:cs typeface="B Titr" pitchFamily="2" charset="-78"/>
              </a:rPr>
            </a:br>
            <a:endParaRPr lang="en-US" sz="4000" dirty="0">
              <a:cs typeface="B Titr" pitchFamily="2" charset="-78"/>
            </a:endParaRPr>
          </a:p>
        </p:txBody>
      </p:sp>
      <p:sp>
        <p:nvSpPr>
          <p:cNvPr id="29699" name="Rectangle 3"/>
          <p:cNvSpPr>
            <a:spLocks noGrp="1" noChangeArrowheads="1"/>
          </p:cNvSpPr>
          <p:nvPr>
            <p:ph idx="1"/>
          </p:nvPr>
        </p:nvSpPr>
        <p:spPr/>
        <p:txBody>
          <a:bodyPr/>
          <a:lstStyle/>
          <a:p>
            <a:pPr algn="r" rtl="1">
              <a:lnSpc>
                <a:spcPct val="90000"/>
              </a:lnSpc>
            </a:pPr>
            <a:r>
              <a:rPr lang="ar-SA" sz="2800" b="1">
                <a:cs typeface="B Lotus" pitchFamily="2" charset="-78"/>
              </a:rPr>
              <a:t>هنگام دم، کاهش فشار سینه تا حدودی از طریق انقباض دیافراگم به دست می آید. معمولاً شکل گنبدی عضله دیافراگم هنگام انقباض صاف می شود، و حجم قفسه سینه را افزایش می دهد. در همان زمان عضلات بین</a:t>
            </a:r>
            <a:r>
              <a:rPr lang="fa-IR" sz="2800" b="1">
                <a:cs typeface="B Lotus" pitchFamily="2" charset="-78"/>
              </a:rPr>
              <a:t>  </a:t>
            </a:r>
            <a:r>
              <a:rPr lang="ar-SA" sz="2800" b="1">
                <a:cs typeface="B Lotus" pitchFamily="2" charset="-78"/>
              </a:rPr>
              <a:t>دنده ای خارجی منقبض می شوند، دنده ها را به طرف بالا و بیرون می کشند و به افزایش حجم قفسه سینه کمک می کنند.</a:t>
            </a:r>
            <a:endParaRPr lang="en-US" sz="2800" b="1">
              <a:cs typeface="B Lotus" pitchFamily="2" charset="-78"/>
            </a:endParaRPr>
          </a:p>
          <a:p>
            <a:pPr algn="r" rtl="1">
              <a:lnSpc>
                <a:spcPct val="90000"/>
              </a:lnSpc>
            </a:pPr>
            <a:r>
              <a:rPr lang="ar-SA" sz="2800" b="1">
                <a:cs typeface="B Lotus" pitchFamily="2" charset="-78"/>
              </a:rPr>
              <a:t>هنگام فعالیت ورزشی سه عضله تنفسی دیگر هم در افزایش سرعت و عمق تنفس درگیر هستند، عضله جناغی چنبری پستانی</a:t>
            </a:r>
            <a:r>
              <a:rPr lang="en-US" sz="2800" b="1">
                <a:cs typeface="B Lotus" pitchFamily="2" charset="-78"/>
              </a:rPr>
              <a:t> </a:t>
            </a:r>
            <a:r>
              <a:rPr lang="ar-SA" sz="2800" b="1">
                <a:cs typeface="B Lotus" pitchFamily="2" charset="-78"/>
              </a:rPr>
              <a:t>جناغ را بلند می کند و عضلات نردبانی و سینه ای بزرگ هر دو به بلند شدن بیشتر دنده ها کمک می کنند. </a:t>
            </a:r>
            <a:br>
              <a:rPr lang="ar-SA" sz="2800" b="1">
                <a:cs typeface="B Lotus" pitchFamily="2" charset="-78"/>
              </a:rPr>
            </a:br>
            <a:endParaRPr lang="en-US" sz="2800" b="1">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pPr algn="ctr"/>
            <a:r>
              <a:rPr lang="ar-SA" sz="4000" dirty="0">
                <a:cs typeface="B Titr" pitchFamily="2" charset="-78"/>
              </a:rPr>
              <a:t>بازدم</a:t>
            </a:r>
            <a:r>
              <a:rPr lang="en-US" sz="4000" dirty="0">
                <a:cs typeface="B Titr" pitchFamily="2" charset="-78"/>
              </a:rPr>
              <a:t/>
            </a:r>
            <a:br>
              <a:rPr lang="en-US" sz="4000" dirty="0">
                <a:cs typeface="B Titr" pitchFamily="2" charset="-78"/>
              </a:rPr>
            </a:br>
            <a:endParaRPr lang="en-US" sz="4000" dirty="0">
              <a:cs typeface="B Titr" pitchFamily="2" charset="-78"/>
            </a:endParaRPr>
          </a:p>
        </p:txBody>
      </p:sp>
      <p:sp>
        <p:nvSpPr>
          <p:cNvPr id="30723" name="Rectangle 3"/>
          <p:cNvSpPr>
            <a:spLocks noGrp="1" noChangeArrowheads="1"/>
          </p:cNvSpPr>
          <p:nvPr>
            <p:ph idx="1"/>
          </p:nvPr>
        </p:nvSpPr>
        <p:spPr/>
        <p:txBody>
          <a:bodyPr/>
          <a:lstStyle/>
          <a:p>
            <a:pPr algn="r" rtl="1">
              <a:lnSpc>
                <a:spcPct val="80000"/>
              </a:lnSpc>
            </a:pPr>
            <a:r>
              <a:rPr lang="ar-SA" sz="2800" b="1">
                <a:cs typeface="B Lotus" pitchFamily="2" charset="-78"/>
              </a:rPr>
              <a:t>هنگام تنفس عادی بازدم عملی پاسیو است. دیافراگم و عضلات بین دنده ای داخلی در حالت استراحت قرار</a:t>
            </a:r>
            <a:r>
              <a:rPr lang="fa-IR" sz="2800" b="1">
                <a:cs typeface="B Lotus" pitchFamily="2" charset="-78"/>
              </a:rPr>
              <a:t>     </a:t>
            </a:r>
            <a:r>
              <a:rPr lang="ar-SA" sz="2800" b="1">
                <a:cs typeface="B Lotus" pitchFamily="2" charset="-78"/>
              </a:rPr>
              <a:t>می گیرند، حجم قفسه سینه را کاهش می دهند و بافت ریه ها به وضعیت طبیعی اولیه خود برمی گردد. این کار فشار درون حبابچه ها را افزایش می دهد طوری که از فشار اتمسفر بیشتر می شود و هوا را به بیرون از ریه ها</a:t>
            </a:r>
            <a:r>
              <a:rPr lang="fa-IR" sz="2800" b="1">
                <a:cs typeface="B Lotus" pitchFamily="2" charset="-78"/>
              </a:rPr>
              <a:t>       </a:t>
            </a:r>
            <a:r>
              <a:rPr lang="ar-SA" sz="2800" b="1">
                <a:cs typeface="B Lotus" pitchFamily="2" charset="-78"/>
              </a:rPr>
              <a:t>می فرستد.</a:t>
            </a:r>
            <a:endParaRPr lang="en-US" sz="2800" b="1">
              <a:cs typeface="B Lotus" pitchFamily="2" charset="-78"/>
            </a:endParaRPr>
          </a:p>
          <a:p>
            <a:pPr algn="r" rtl="1">
              <a:lnSpc>
                <a:spcPct val="80000"/>
              </a:lnSpc>
            </a:pPr>
            <a:r>
              <a:rPr lang="ar-SA" sz="2800" b="1">
                <a:cs typeface="B Lotus" pitchFamily="2" charset="-78"/>
              </a:rPr>
              <a:t>هنگام فعالیت ورزشی بازدم عملی فعال می شود طوری که هوا باید با قدرت و سرعت و به طور موثری به بیرون از ریه ها فرستاده شود. عضلات بین دنده ای داخلی به کشش دنده ها به طرف پایین و داخل کمک می کنند و انقباض عضلات شکمی، به برگشت دیافراگم به طرف عقب و بالا کمک می کند- برآیند خالص این نیروها، کاهش حجم قفسه سینه است </a:t>
            </a:r>
            <a:endParaRPr lang="en-US" sz="2800" b="1">
              <a:cs typeface="B Lotus" pitchFamily="2" charset="-78"/>
            </a:endParaRPr>
          </a:p>
          <a:p>
            <a:pPr algn="r" rtl="1">
              <a:lnSpc>
                <a:spcPct val="80000"/>
              </a:lnSpc>
            </a:pPr>
            <a:endParaRPr lang="en-US" sz="2800" b="1">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normAutofit fontScale="90000"/>
          </a:bodyPr>
          <a:lstStyle/>
          <a:p>
            <a:pPr algn="r" rtl="1" eaLnBrk="1" hangingPunct="1">
              <a:defRPr/>
            </a:pPr>
            <a:r>
              <a:rPr lang="fa-IR" sz="2400" dirty="0" smtClean="0">
                <a:cs typeface="B Lotus" pitchFamily="2" charset="-78"/>
              </a:rPr>
              <a:t>شکل 1-2: انرژی و فسفات غیرآلی (</a:t>
            </a:r>
            <a:r>
              <a:rPr lang="en-US" sz="2400" dirty="0" smtClean="0">
                <a:cs typeface="B Lotus" pitchFamily="2" charset="-78"/>
              </a:rPr>
              <a:t>Pi</a:t>
            </a:r>
            <a:r>
              <a:rPr lang="fa-IR" sz="2400" dirty="0" smtClean="0">
                <a:cs typeface="B Lotus" pitchFamily="2" charset="-78"/>
              </a:rPr>
              <a:t>) که از تجزیه کراتین فسفات به دست </a:t>
            </a:r>
            <a:r>
              <a:rPr lang="fa-IR" sz="2400" dirty="0" smtClean="0">
                <a:cs typeface="B Lotus" pitchFamily="2" charset="-78"/>
              </a:rPr>
              <a:t>می </a:t>
            </a:r>
            <a:r>
              <a:rPr lang="fa-IR" sz="2400" dirty="0" smtClean="0">
                <a:cs typeface="B Lotus" pitchFamily="2" charset="-78"/>
              </a:rPr>
              <a:t>آیند برای ترکیب شدن گروه فسفات سوم به آدنوزین دی فسفات مورد استفاده قرار می گیرند تا آدنوزین تری فسفات(</a:t>
            </a:r>
            <a:r>
              <a:rPr lang="en-US" sz="2400" dirty="0" smtClean="0">
                <a:cs typeface="B Lotus" pitchFamily="2" charset="-78"/>
              </a:rPr>
              <a:t>ATP</a:t>
            </a:r>
            <a:r>
              <a:rPr lang="fa-IR" sz="2400" dirty="0" smtClean="0">
                <a:cs typeface="B Lotus" pitchFamily="2" charset="-78"/>
              </a:rPr>
              <a:t>) تشکیل</a:t>
            </a:r>
            <a:r>
              <a:rPr lang="fa-IR" sz="4000" dirty="0" smtClean="0">
                <a:cs typeface="B Lotus" pitchFamily="2" charset="-78"/>
              </a:rPr>
              <a:t> </a:t>
            </a:r>
            <a:r>
              <a:rPr lang="fa-IR" sz="2400" dirty="0" smtClean="0">
                <a:cs typeface="B Lotus" pitchFamily="2" charset="-78"/>
              </a:rPr>
              <a:t>شود.</a:t>
            </a:r>
            <a:r>
              <a:rPr lang="en-US" sz="4000" dirty="0" smtClean="0"/>
              <a:t> </a:t>
            </a:r>
          </a:p>
        </p:txBody>
      </p:sp>
      <p:pic>
        <p:nvPicPr>
          <p:cNvPr id="33795" name="Picture 4" descr="scan0010"/>
          <p:cNvPicPr>
            <a:picLocks noGrp="1" noChangeAspect="1" noChangeArrowheads="1"/>
          </p:cNvPicPr>
          <p:nvPr>
            <p:ph idx="1"/>
          </p:nvPr>
        </p:nvPicPr>
        <p:blipFill>
          <a:blip r:embed="rId2" cstate="print"/>
          <a:stretch>
            <a:fillRect/>
          </a:stretch>
        </p:blipFill>
        <p:spPr>
          <a:xfrm>
            <a:off x="2658618" y="2776601"/>
            <a:ext cx="3826764" cy="2784348"/>
          </a:xfrm>
          <a:noFill/>
        </p:spPr>
      </p:pic>
    </p:spTree>
  </p:cSld>
  <p:clrMapOvr>
    <a:masterClrMapping/>
  </p:clrMapOvr>
  <p:transition spd="slow">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algn="ctr"/>
            <a:r>
              <a:rPr lang="ar-SA" i="1" dirty="0">
                <a:cs typeface="B Titr" pitchFamily="2" charset="-78"/>
              </a:rPr>
              <a:t>حجم های ریه</a:t>
            </a:r>
            <a:r>
              <a:rPr lang="en-US" dirty="0"/>
              <a:t> </a:t>
            </a:r>
          </a:p>
        </p:txBody>
      </p:sp>
      <p:sp>
        <p:nvSpPr>
          <p:cNvPr id="34819" name="Rectangle 3"/>
          <p:cNvSpPr>
            <a:spLocks noGrp="1" noChangeArrowheads="1"/>
          </p:cNvSpPr>
          <p:nvPr>
            <p:ph idx="1"/>
          </p:nvPr>
        </p:nvSpPr>
        <p:spPr/>
        <p:txBody>
          <a:bodyPr/>
          <a:lstStyle/>
          <a:p>
            <a:pPr algn="r" rtl="1">
              <a:lnSpc>
                <a:spcPct val="80000"/>
              </a:lnSpc>
            </a:pPr>
            <a:r>
              <a:rPr lang="ar-SA" sz="2800" b="1">
                <a:cs typeface="B Yekan" pitchFamily="2" charset="-78"/>
              </a:rPr>
              <a:t>حجم جاری</a:t>
            </a:r>
            <a:r>
              <a:rPr lang="en-US" sz="2800" b="1">
                <a:cs typeface="B Lotus" pitchFamily="2" charset="-78"/>
              </a:rPr>
              <a:t> :</a:t>
            </a:r>
            <a:r>
              <a:rPr lang="fa-IR" sz="2800">
                <a:cs typeface="B Lotus" pitchFamily="2" charset="-78"/>
              </a:rPr>
              <a:t>5/0(500)</a:t>
            </a:r>
            <a:r>
              <a:rPr lang="ar-SA" sz="2800">
                <a:cs typeface="B Lotus" pitchFamily="2" charset="-78"/>
              </a:rPr>
              <a:t>مقدار هوایی که در یک بار تنفس به داخل ریه ها فرو برده می شود و یا از آن ها خارج می شود.</a:t>
            </a:r>
            <a:endParaRPr lang="en-US" sz="2800">
              <a:cs typeface="B Lotus" pitchFamily="2" charset="-78"/>
            </a:endParaRPr>
          </a:p>
          <a:p>
            <a:pPr algn="r" rtl="1">
              <a:lnSpc>
                <a:spcPct val="80000"/>
              </a:lnSpc>
            </a:pPr>
            <a:r>
              <a:rPr lang="ar-SA" sz="2800" b="1">
                <a:cs typeface="B Yekan" pitchFamily="2" charset="-78"/>
              </a:rPr>
              <a:t>حجم ذخیره دمی</a:t>
            </a:r>
            <a:r>
              <a:rPr lang="en-US" sz="2800" b="1">
                <a:cs typeface="B Lotus" pitchFamily="2" charset="-78"/>
              </a:rPr>
              <a:t> :</a:t>
            </a:r>
            <a:r>
              <a:rPr lang="fa-IR" sz="2800">
                <a:cs typeface="B Lotus" pitchFamily="2" charset="-78"/>
              </a:rPr>
              <a:t>1/3 (3100)</a:t>
            </a:r>
            <a:r>
              <a:rPr lang="ar-SA" sz="2800">
                <a:cs typeface="B Lotus" pitchFamily="2" charset="-78"/>
              </a:rPr>
              <a:t>مقدار هوایی که می توان با یک دم عمیق علاوه بر حجم جاری وارد ریه ها کرد.</a:t>
            </a:r>
            <a:endParaRPr lang="en-US" sz="2800">
              <a:cs typeface="B Lotus" pitchFamily="2" charset="-78"/>
            </a:endParaRPr>
          </a:p>
          <a:p>
            <a:pPr algn="r" rtl="1">
              <a:lnSpc>
                <a:spcPct val="80000"/>
              </a:lnSpc>
            </a:pPr>
            <a:r>
              <a:rPr lang="ar-SA" sz="2800" b="1">
                <a:cs typeface="B Yekan" pitchFamily="2" charset="-78"/>
              </a:rPr>
              <a:t>حجم ذخیره بازدمی</a:t>
            </a:r>
            <a:r>
              <a:rPr lang="en-US" sz="2800" b="1">
                <a:cs typeface="B Lotus" pitchFamily="2" charset="-78"/>
              </a:rPr>
              <a:t> :</a:t>
            </a:r>
            <a:r>
              <a:rPr lang="fa-IR" sz="2800">
                <a:cs typeface="B Lotus" pitchFamily="2" charset="-78"/>
              </a:rPr>
              <a:t>2/1 (1200)</a:t>
            </a:r>
            <a:r>
              <a:rPr lang="ar-SA" sz="2800">
                <a:cs typeface="B Lotus" pitchFamily="2" charset="-78"/>
              </a:rPr>
              <a:t>مقدار هوایی که می توان با یک بازدم نیرومند علاوه بر بازدم عادی از ریه ها خارج کرد.</a:t>
            </a:r>
            <a:endParaRPr lang="en-US" sz="2800">
              <a:cs typeface="B Lotus" pitchFamily="2" charset="-78"/>
            </a:endParaRPr>
          </a:p>
          <a:p>
            <a:pPr algn="r" rtl="1">
              <a:lnSpc>
                <a:spcPct val="80000"/>
              </a:lnSpc>
            </a:pPr>
            <a:r>
              <a:rPr lang="ar-SA" sz="2800" b="1">
                <a:cs typeface="B Yekan" pitchFamily="2" charset="-78"/>
              </a:rPr>
              <a:t>ظرفیت حیاتی</a:t>
            </a:r>
            <a:r>
              <a:rPr lang="en-US" sz="2800" b="1">
                <a:cs typeface="B Lotus" pitchFamily="2" charset="-78"/>
              </a:rPr>
              <a:t> :</a:t>
            </a:r>
            <a:r>
              <a:rPr lang="fa-IR" sz="2800">
                <a:cs typeface="B Lotus" pitchFamily="2" charset="-78"/>
              </a:rPr>
              <a:t>8/4 (4800)</a:t>
            </a:r>
            <a:r>
              <a:rPr lang="ar-SA" sz="2800">
                <a:cs typeface="B Lotus" pitchFamily="2" charset="-78"/>
              </a:rPr>
              <a:t>حداکثر مقدار هوایی که می توان پس از یک تنفس عمیق تا حد امکان به بیرون فرستاد.</a:t>
            </a:r>
            <a:endParaRPr lang="en-US" sz="2800">
              <a:cs typeface="B Lotus" pitchFamily="2" charset="-78"/>
            </a:endParaRPr>
          </a:p>
          <a:p>
            <a:pPr algn="r" rtl="1">
              <a:lnSpc>
                <a:spcPct val="80000"/>
              </a:lnSpc>
            </a:pPr>
            <a:r>
              <a:rPr lang="ar-SA" sz="2800" b="1">
                <a:cs typeface="B Yekan" pitchFamily="2" charset="-78"/>
              </a:rPr>
              <a:t>حجم باقیمانده</a:t>
            </a:r>
            <a:r>
              <a:rPr lang="en-US" sz="2800" b="1">
                <a:cs typeface="B Lotus" pitchFamily="2" charset="-78"/>
              </a:rPr>
              <a:t> :</a:t>
            </a:r>
            <a:r>
              <a:rPr lang="fa-IR" sz="2800">
                <a:cs typeface="B Lotus" pitchFamily="2" charset="-78"/>
              </a:rPr>
              <a:t>2/1(1200)</a:t>
            </a:r>
            <a:r>
              <a:rPr lang="ar-SA" sz="2800">
                <a:cs typeface="B Lotus" pitchFamily="2" charset="-78"/>
              </a:rPr>
              <a:t>حتی پس از حداکثر بازدم، همیشه مقداری هوا برای جلوگیری از کولاپس در داخل ریه ها باقی می ماند.</a:t>
            </a:r>
            <a:endParaRPr lang="en-US" sz="2800">
              <a:cs typeface="B Lotus" pitchFamily="2" charset="-78"/>
            </a:endParaRPr>
          </a:p>
          <a:p>
            <a:pPr algn="r" rtl="1">
              <a:lnSpc>
                <a:spcPct val="80000"/>
              </a:lnSpc>
            </a:pPr>
            <a:r>
              <a:rPr lang="ar-SA" sz="2800" b="1">
                <a:cs typeface="B Yekan" pitchFamily="2" charset="-78"/>
              </a:rPr>
              <a:t>کل ظرفیت ریه</a:t>
            </a:r>
            <a:r>
              <a:rPr lang="en-US" sz="2800" b="1">
                <a:cs typeface="B Lotus" pitchFamily="2" charset="-78"/>
              </a:rPr>
              <a:t> :</a:t>
            </a:r>
            <a:r>
              <a:rPr lang="fa-IR" sz="2800">
                <a:cs typeface="B Lotus" pitchFamily="2" charset="-78"/>
              </a:rPr>
              <a:t>6(6000)</a:t>
            </a:r>
            <a:r>
              <a:rPr lang="ar-SA" sz="2800">
                <a:cs typeface="B Lotus" pitchFamily="2" charset="-78"/>
              </a:rPr>
              <a:t>ظرفیت حیاتی+ حجم باقیمانده</a:t>
            </a:r>
            <a:endParaRPr lang="en-US" sz="280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algn="ctr"/>
            <a:r>
              <a:rPr lang="ar-SA" dirty="0">
                <a:cs typeface="B Titr" pitchFamily="2" charset="-78"/>
              </a:rPr>
              <a:t>حجم ریه ها</a:t>
            </a:r>
            <a:endParaRPr lang="en-US" dirty="0">
              <a:cs typeface="B Titr" pitchFamily="2" charset="-78"/>
            </a:endParaRPr>
          </a:p>
        </p:txBody>
      </p:sp>
      <p:sp>
        <p:nvSpPr>
          <p:cNvPr id="35843" name="Rectangle 3"/>
          <p:cNvSpPr>
            <a:spLocks noGrp="1" noChangeArrowheads="1"/>
          </p:cNvSpPr>
          <p:nvPr>
            <p:ph idx="1"/>
          </p:nvPr>
        </p:nvSpPr>
        <p:spPr/>
        <p:txBody>
          <a:bodyPr/>
          <a:lstStyle/>
          <a:p>
            <a:pPr algn="r" rtl="1"/>
            <a:r>
              <a:rPr lang="ar-SA" b="1">
                <a:cs typeface="B Lotus" pitchFamily="2" charset="-78"/>
              </a:rPr>
              <a:t>حجم ریه ها با توجه به سن، جنس، ساختار بدنی و آمادگی هوازی متفاوت است- اما، همانطور که قبلاً گفتیم، در بیشتر موارد تهویه ریوی عامل محدود کننده عملکرد ورزشی نیست.</a:t>
            </a:r>
            <a:endParaRPr lang="fa-IR" b="1">
              <a:cs typeface="B Lotus" pitchFamily="2" charset="-78"/>
            </a:endParaRPr>
          </a:p>
          <a:p>
            <a:pPr algn="r" rtl="1"/>
            <a:r>
              <a:rPr lang="ar-SA" b="1">
                <a:cs typeface="B Lotus" pitchFamily="2" charset="-78"/>
              </a:rPr>
              <a:t>به طور خلاصه:</a:t>
            </a:r>
            <a:endParaRPr lang="fa-IR" b="1">
              <a:cs typeface="B Lotus" pitchFamily="2" charset="-78"/>
            </a:endParaRPr>
          </a:p>
          <a:p>
            <a:pPr algn="r" rtl="1"/>
            <a:r>
              <a:rPr lang="fa-IR" b="1"/>
              <a:t> </a:t>
            </a:r>
            <a:r>
              <a:rPr lang="ar-SA" b="1">
                <a:cs typeface="B Yekan" pitchFamily="2" charset="-78"/>
              </a:rPr>
              <a:t>ظرفیت حیاتی</a:t>
            </a:r>
            <a:r>
              <a:rPr lang="fa-IR" b="1">
                <a:cs typeface="B Yekan" pitchFamily="2" charset="-78"/>
              </a:rPr>
              <a:t>     =  </a:t>
            </a:r>
            <a:r>
              <a:rPr lang="ar-SA" b="1">
                <a:cs typeface="B Yekan" pitchFamily="2" charset="-78"/>
              </a:rPr>
              <a:t>حجم جاری</a:t>
            </a:r>
            <a:r>
              <a:rPr lang="fa-IR" b="1">
                <a:cs typeface="B Yekan" pitchFamily="2" charset="-78"/>
              </a:rPr>
              <a:t>  +  </a:t>
            </a:r>
            <a:r>
              <a:rPr lang="ar-SA" b="1">
                <a:cs typeface="B Yekan" pitchFamily="2" charset="-78"/>
              </a:rPr>
              <a:t>ذخیره دمی + </a:t>
            </a:r>
            <a:r>
              <a:rPr lang="fa-IR" b="1">
                <a:cs typeface="B Yekan" pitchFamily="2" charset="-78"/>
              </a:rPr>
              <a:t> </a:t>
            </a:r>
            <a:r>
              <a:rPr lang="en-US" b="1">
                <a:cs typeface="B Yekan" pitchFamily="2" charset="-78"/>
              </a:rPr>
              <a:t>                                 </a:t>
            </a:r>
            <a:r>
              <a:rPr lang="ar-SA" b="1">
                <a:cs typeface="B Yekan" pitchFamily="2" charset="-78"/>
              </a:rPr>
              <a:t>ذخیره بازدمی</a:t>
            </a:r>
            <a:endParaRPr lang="fa-IR" b="1">
              <a:cs typeface="B Yekan" pitchFamily="2" charset="-78"/>
            </a:endParaRPr>
          </a:p>
          <a:p>
            <a:pPr algn="r" rtl="1"/>
            <a:r>
              <a:rPr lang="ar-SA" b="1">
                <a:cs typeface="B Yekan" pitchFamily="2" charset="-78"/>
              </a:rPr>
              <a:t>کل ظرفیت ریه</a:t>
            </a:r>
            <a:r>
              <a:rPr lang="fa-IR" b="1">
                <a:cs typeface="B Yekan" pitchFamily="2" charset="-78"/>
              </a:rPr>
              <a:t>    =  </a:t>
            </a:r>
            <a:r>
              <a:rPr lang="ar-SA" b="1">
                <a:cs typeface="B Yekan" pitchFamily="2" charset="-78"/>
              </a:rPr>
              <a:t>حجم باقیمانده + </a:t>
            </a:r>
            <a:r>
              <a:rPr lang="fa-IR" b="1">
                <a:cs typeface="B Yekan" pitchFamily="2" charset="-78"/>
              </a:rPr>
              <a:t> </a:t>
            </a:r>
            <a:r>
              <a:rPr lang="ar-SA" b="1">
                <a:cs typeface="B Yekan" pitchFamily="2" charset="-78"/>
              </a:rPr>
              <a:t>ظرفیت حیاتی</a:t>
            </a:r>
            <a:endParaRPr lang="en-US" b="1">
              <a:cs typeface="B Yekan" pitchFamily="2" charset="-78"/>
            </a:endParaRPr>
          </a:p>
        </p:txBody>
      </p:sp>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algn="ctr"/>
            <a:r>
              <a:rPr lang="ar-SA" sz="4000" dirty="0">
                <a:cs typeface="B Titr" pitchFamily="2" charset="-78"/>
              </a:rPr>
              <a:t>انتقال گازهای تنفسی</a:t>
            </a:r>
            <a:r>
              <a:rPr lang="en-US" sz="4000" dirty="0"/>
              <a:t/>
            </a:r>
            <a:br>
              <a:rPr lang="en-US" sz="4000" dirty="0"/>
            </a:br>
            <a:endParaRPr lang="en-US" sz="4000" dirty="0"/>
          </a:p>
        </p:txBody>
      </p:sp>
      <p:sp>
        <p:nvSpPr>
          <p:cNvPr id="41987" name="Rectangle 3"/>
          <p:cNvSpPr>
            <a:spLocks noGrp="1" noChangeArrowheads="1"/>
          </p:cNvSpPr>
          <p:nvPr>
            <p:ph idx="1"/>
          </p:nvPr>
        </p:nvSpPr>
        <p:spPr/>
        <p:txBody>
          <a:bodyPr/>
          <a:lstStyle/>
          <a:p>
            <a:pPr algn="r" rtl="1"/>
            <a:r>
              <a:rPr lang="ar-SA" sz="2800">
                <a:cs typeface="B Yekan" pitchFamily="2" charset="-78"/>
              </a:rPr>
              <a:t>اکسیژن به درون مویرگها، جایی که 3 درصد آن به صورت محلول در پلاسما و 97 درصد به صورت ترکیب با هموگلوبین به شکل اکسی هموگلوبین وجود دارد، انتشار پیدا می کند </a:t>
            </a:r>
            <a:endParaRPr lang="en-US" sz="2800">
              <a:cs typeface="B Yekan" pitchFamily="2" charset="-78"/>
            </a:endParaRPr>
          </a:p>
          <a:p>
            <a:pPr algn="r" rtl="1">
              <a:buFont typeface="Wingdings" pitchFamily="2" charset="2"/>
              <a:buNone/>
            </a:pPr>
            <a:endParaRPr lang="en-US" sz="2800">
              <a:cs typeface="B Yekan" pitchFamily="2" charset="-78"/>
            </a:endParaRPr>
          </a:p>
          <a:p>
            <a:pPr algn="r" rtl="1"/>
            <a:r>
              <a:rPr lang="ar-SA" sz="2800">
                <a:cs typeface="B Yekan" pitchFamily="2" charset="-78"/>
              </a:rPr>
              <a:t>هموگلوبین، هنگامی که به طور کامل اشباع باشد، می تواند چهار مولکول اکسیژن را حمل کند و این موضوع در سطح دریا جایی که گرادیان فشار بین حبابچه و خون بالا است به راحتی رخ می دهد. در بافتها، اکسیژن از هموگلوبین جدا می شود چرا که فشار اکسیژن در بافت نسبتاً پایین است.</a:t>
            </a:r>
            <a:endParaRPr lang="en-US" sz="2800">
              <a:cs typeface="B Yekan" pitchFamily="2" charset="-78"/>
            </a:endParaRPr>
          </a:p>
        </p:txBody>
      </p:sp>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algn="ctr"/>
            <a:r>
              <a:rPr lang="ar-SA" dirty="0">
                <a:cs typeface="B Titr" pitchFamily="2" charset="-78"/>
              </a:rPr>
              <a:t>کنترل تنفس</a:t>
            </a:r>
            <a:r>
              <a:rPr lang="en-US" dirty="0"/>
              <a:t> </a:t>
            </a:r>
          </a:p>
        </p:txBody>
      </p:sp>
      <p:sp>
        <p:nvSpPr>
          <p:cNvPr id="47107" name="Rectangle 3"/>
          <p:cNvSpPr>
            <a:spLocks noGrp="1" noChangeArrowheads="1"/>
          </p:cNvSpPr>
          <p:nvPr>
            <p:ph idx="1"/>
          </p:nvPr>
        </p:nvSpPr>
        <p:spPr/>
        <p:txBody>
          <a:bodyPr>
            <a:normAutofit lnSpcReduction="10000"/>
          </a:bodyPr>
          <a:lstStyle/>
          <a:p>
            <a:pPr algn="r" rtl="1">
              <a:lnSpc>
                <a:spcPct val="80000"/>
              </a:lnSpc>
            </a:pPr>
            <a:r>
              <a:rPr lang="ar-SA" sz="2800">
                <a:cs typeface="B Lotus" pitchFamily="2" charset="-78"/>
              </a:rPr>
              <a:t>دو عامل در کنترل تنفس دخالت دارد </a:t>
            </a:r>
            <a:r>
              <a:rPr lang="en-US" sz="2800">
                <a:cs typeface="B Lotus" pitchFamily="2" charset="-78"/>
              </a:rPr>
              <a:t>:</a:t>
            </a:r>
          </a:p>
          <a:p>
            <a:pPr algn="r" rtl="1">
              <a:lnSpc>
                <a:spcPct val="80000"/>
              </a:lnSpc>
            </a:pPr>
            <a:r>
              <a:rPr lang="ar-SA" sz="2800" b="1">
                <a:cs typeface="B Yekan" pitchFamily="2" charset="-78"/>
              </a:rPr>
              <a:t>کنترل عصبی</a:t>
            </a:r>
            <a:r>
              <a:rPr lang="ar-SA" sz="2800">
                <a:cs typeface="B Yekan" pitchFamily="2" charset="-78"/>
              </a:rPr>
              <a:t> </a:t>
            </a:r>
            <a:r>
              <a:rPr lang="en-US" sz="2800">
                <a:cs typeface="B Yekan" pitchFamily="2" charset="-78"/>
              </a:rPr>
              <a:t>:</a:t>
            </a:r>
            <a:r>
              <a:rPr lang="en-US" sz="2800">
                <a:cs typeface="B Lotus" pitchFamily="2" charset="-78"/>
              </a:rPr>
              <a:t> </a:t>
            </a:r>
            <a:r>
              <a:rPr lang="ar-SA" sz="2800">
                <a:cs typeface="B Lotus" pitchFamily="2" charset="-78"/>
              </a:rPr>
              <a:t>مرکز تنفسی در بصل النخاع مغز تنفس را کنترل می کند. این مرکز از دو ناحیه اصلی تشکیل شده است.</a:t>
            </a:r>
            <a:endParaRPr lang="fa-IR" sz="2800" b="1">
              <a:cs typeface="B Lotus" pitchFamily="2" charset="-78"/>
            </a:endParaRPr>
          </a:p>
          <a:p>
            <a:pPr algn="r" rtl="1">
              <a:lnSpc>
                <a:spcPct val="80000"/>
              </a:lnSpc>
            </a:pPr>
            <a:r>
              <a:rPr lang="ar-SA" sz="2800" b="1">
                <a:cs typeface="B Yekan" pitchFamily="2" charset="-78"/>
              </a:rPr>
              <a:t>مرکز دمی</a:t>
            </a:r>
            <a:r>
              <a:rPr lang="en-US" sz="2800" b="1">
                <a:cs typeface="B Lotus" pitchFamily="2" charset="-78"/>
              </a:rPr>
              <a:t> </a:t>
            </a:r>
            <a:r>
              <a:rPr lang="ar-SA" sz="2800">
                <a:cs typeface="B Lotus" pitchFamily="2" charset="-78"/>
              </a:rPr>
              <a:t>مسئول چرخه منظم دم و بازدم است.</a:t>
            </a:r>
            <a:endParaRPr lang="fa-IR" sz="2800" b="1">
              <a:cs typeface="B Lotus" pitchFamily="2" charset="-78"/>
            </a:endParaRPr>
          </a:p>
          <a:p>
            <a:pPr algn="r" rtl="1">
              <a:lnSpc>
                <a:spcPct val="80000"/>
              </a:lnSpc>
            </a:pPr>
            <a:r>
              <a:rPr lang="ar-SA" sz="2800" b="1">
                <a:cs typeface="B Yekan" pitchFamily="2" charset="-78"/>
              </a:rPr>
              <a:t>مرکز بازدمی</a:t>
            </a:r>
            <a:r>
              <a:rPr lang="en-US" sz="2800" b="1">
                <a:cs typeface="B Lotus" pitchFamily="2" charset="-78"/>
              </a:rPr>
              <a:t> </a:t>
            </a:r>
            <a:r>
              <a:rPr lang="ar-SA" sz="2800">
                <a:cs typeface="B Lotus" pitchFamily="2" charset="-78"/>
              </a:rPr>
              <a:t>هنگام تهویه عادی غیرفعال است. هنگامی که سرعت و عمق تنفس افزایش یابد ( که از طریق کشش گیرنده های موجود در ریه ها تشخیص داده می شود) مرکز بازدمی، مرکز دمی را مهار می کند و عضلات بازدمی را تحریک می کند.</a:t>
            </a:r>
            <a:endParaRPr lang="en-US" sz="2800">
              <a:cs typeface="B Lotus" pitchFamily="2" charset="-78"/>
            </a:endParaRPr>
          </a:p>
          <a:p>
            <a:pPr algn="r" rtl="1">
              <a:lnSpc>
                <a:spcPct val="80000"/>
              </a:lnSpc>
            </a:pPr>
            <a:r>
              <a:rPr lang="ar-SA" sz="2800">
                <a:cs typeface="B Lotus" pitchFamily="2" charset="-78"/>
              </a:rPr>
              <a:t> در بیشتر اوقات تنظیم عصبی تنفس غیرارادی است. مرکز تنفسی ایمپالس های عصبی را از طریق عصب فرنیک و اعصاب بین دنده ای به عضلات تنفسی ارسال می کند. این عضلات برای دوره کوتاهی تحریک می شوند و باعث عمل دم می شوند، سپس، هنگامی که تحریک قطع شد، بازدم رخ می دهد.</a:t>
            </a:r>
          </a:p>
        </p:txBody>
      </p:sp>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algn="ctr"/>
            <a:r>
              <a:rPr lang="ar-SA" sz="4000" dirty="0">
                <a:cs typeface="B Yekan" pitchFamily="2" charset="-78"/>
              </a:rPr>
              <a:t>مرکز تنفسی عمدتاً به تغییرات شیمیایی و دمای خون پاسخ می دهد</a:t>
            </a:r>
            <a:r>
              <a:rPr lang="en-US" sz="4000" dirty="0"/>
              <a:t> </a:t>
            </a:r>
          </a:p>
        </p:txBody>
      </p:sp>
      <p:sp>
        <p:nvSpPr>
          <p:cNvPr id="48131" name="Rectangle 3"/>
          <p:cNvSpPr>
            <a:spLocks noGrp="1" noChangeArrowheads="1"/>
          </p:cNvSpPr>
          <p:nvPr>
            <p:ph idx="1"/>
          </p:nvPr>
        </p:nvSpPr>
        <p:spPr/>
        <p:txBody>
          <a:bodyPr/>
          <a:lstStyle/>
          <a:p>
            <a:pPr algn="r" rtl="1"/>
            <a:r>
              <a:rPr lang="ar-SA" sz="4000" b="1">
                <a:cs typeface="B Compset" pitchFamily="2" charset="-78"/>
              </a:rPr>
              <a:t>مهمترین عامل افزایش یون هیدروژن در خون (کاهش</a:t>
            </a:r>
            <a:r>
              <a:rPr lang="en-US" sz="4000" b="1">
                <a:cs typeface="B Compset" pitchFamily="2" charset="-78"/>
              </a:rPr>
              <a:t>PH</a:t>
            </a:r>
            <a:r>
              <a:rPr lang="ar-SA" sz="4000" b="1">
                <a:cs typeface="B Compset" pitchFamily="2" charset="-78"/>
              </a:rPr>
              <a:t> خون) است، که هنگام افزایش مقدار دی اکسید کربن تولید شده توسط سلولها رخ می دهد.</a:t>
            </a:r>
            <a:endParaRPr lang="en-US" sz="4000" b="1">
              <a:cs typeface="B Compset" pitchFamily="2" charset="-78"/>
            </a:endParaRPr>
          </a:p>
          <a:p>
            <a:pPr algn="r" rtl="1"/>
            <a:r>
              <a:rPr lang="ar-SA" sz="4000" b="1">
                <a:cs typeface="B Compset" pitchFamily="2" charset="-78"/>
              </a:rPr>
              <a:t> این افزایش توسط مرکز تنفسی تشخیص داده می شود و به افزایش سرعت و عمق تنفس منجر می شود. </a:t>
            </a:r>
            <a:endParaRPr lang="en-US" sz="4000" b="1">
              <a:cs typeface="B Compset" pitchFamily="2" charset="-78"/>
            </a:endParaRPr>
          </a:p>
          <a:p>
            <a:pPr algn="r" rtl="1"/>
            <a:endParaRPr lang="en-US" sz="4000" b="1">
              <a:cs typeface="B Compset" pitchFamily="2" charset="-78"/>
            </a:endParaRPr>
          </a:p>
        </p:txBody>
      </p:sp>
    </p:spTree>
  </p:cSld>
  <p:clrMapOvr>
    <a:masterClrMapping/>
  </p:clrMapOvr>
  <p:transition spd="slow">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a:xfrm>
            <a:off x="457200" y="476250"/>
            <a:ext cx="8229600" cy="941388"/>
          </a:xfrm>
        </p:spPr>
        <p:txBody>
          <a:bodyPr>
            <a:normAutofit fontScale="90000"/>
          </a:bodyPr>
          <a:lstStyle/>
          <a:p>
            <a:r>
              <a:rPr lang="ar-SA" sz="2800">
                <a:cs typeface="B Yekan" pitchFamily="2" charset="-78"/>
              </a:rPr>
              <a:t>آیا سیستم ریوی حداکثر عملکرد ورزشی را محدود می کند؟</a:t>
            </a:r>
            <a:r>
              <a:rPr lang="en-US" sz="3200"/>
              <a:t/>
            </a:r>
            <a:br>
              <a:rPr lang="en-US" sz="3200"/>
            </a:br>
            <a:endParaRPr lang="en-US" sz="3200"/>
          </a:p>
        </p:txBody>
      </p:sp>
      <p:sp>
        <p:nvSpPr>
          <p:cNvPr id="50179" name="Rectangle 3"/>
          <p:cNvSpPr>
            <a:spLocks noGrp="1" noChangeArrowheads="1"/>
          </p:cNvSpPr>
          <p:nvPr>
            <p:ph idx="1"/>
          </p:nvPr>
        </p:nvSpPr>
        <p:spPr>
          <a:xfrm>
            <a:off x="395288" y="1125538"/>
            <a:ext cx="8229600" cy="4525962"/>
          </a:xfrm>
        </p:spPr>
        <p:txBody>
          <a:bodyPr>
            <a:normAutofit fontScale="92500" lnSpcReduction="20000"/>
          </a:bodyPr>
          <a:lstStyle/>
          <a:p>
            <a:pPr algn="r" rtl="1">
              <a:lnSpc>
                <a:spcPct val="90000"/>
              </a:lnSpc>
            </a:pPr>
            <a:r>
              <a:rPr lang="ar-SA" sz="2800" b="1">
                <a:cs typeface="B Lotus" pitchFamily="2" charset="-78"/>
              </a:rPr>
              <a:t>عموماًَ تصور شده است که سیستم تهویه ای هنگام فعالیت ورزشی بلند مدت نمی تواند عامل محدود کننده فعالیت ورزشی باشد </a:t>
            </a:r>
            <a:r>
              <a:rPr lang="en-US" sz="2800" b="1">
                <a:cs typeface="B Lotus" pitchFamily="2" charset="-78"/>
              </a:rPr>
              <a:t>.</a:t>
            </a:r>
          </a:p>
          <a:p>
            <a:pPr algn="r" rtl="1">
              <a:lnSpc>
                <a:spcPct val="90000"/>
              </a:lnSpc>
            </a:pPr>
            <a:r>
              <a:rPr lang="ar-SA" sz="2800" b="1">
                <a:cs typeface="B Lotus" pitchFamily="2" charset="-78"/>
              </a:rPr>
              <a:t>خستگی عضلات تنفسی فعالیت ورزشی را در افراد سالمی که فعالیت ورزشی سبک تا متوسطی را در سطح دریا انجام می دهند محدود نمی کند. </a:t>
            </a:r>
            <a:endParaRPr lang="en-US" sz="2800" b="1">
              <a:cs typeface="B Lotus" pitchFamily="2" charset="-78"/>
            </a:endParaRPr>
          </a:p>
          <a:p>
            <a:pPr algn="r" rtl="1">
              <a:lnSpc>
                <a:spcPct val="90000"/>
              </a:lnSpc>
            </a:pPr>
            <a:r>
              <a:rPr lang="ar-SA" sz="2800" b="1">
                <a:cs typeface="B Lotus" pitchFamily="2" charset="-78"/>
              </a:rPr>
              <a:t>سیستم ریوی ممکن است عملکرد ورزشی را هنگام فعالیت ورزشی شدید (یعنی 95 تا 100 درصد </a:t>
            </a:r>
            <a:r>
              <a:rPr lang="arn-CL" sz="2800" b="1">
                <a:cs typeface="B Lotus" pitchFamily="2" charset="-78"/>
              </a:rPr>
              <a:t>VO2Max</a:t>
            </a:r>
            <a:r>
              <a:rPr lang="ar-SA" sz="2800" b="1">
                <a:cs typeface="B Lotus" pitchFamily="2" charset="-78"/>
              </a:rPr>
              <a:t>) را در آزمودنیهای سالم تمرین کرده و تمرین نکرده محدود نماید. </a:t>
            </a:r>
            <a:endParaRPr lang="en-US" sz="2800" b="1">
              <a:cs typeface="B Lotus" pitchFamily="2" charset="-78"/>
            </a:endParaRPr>
          </a:p>
          <a:p>
            <a:pPr algn="r" rtl="1">
              <a:lnSpc>
                <a:spcPct val="90000"/>
              </a:lnSpc>
            </a:pPr>
            <a:r>
              <a:rPr lang="ar-SA" sz="2800" b="1">
                <a:cs typeface="B Lotus" pitchFamily="2" charset="-78"/>
              </a:rPr>
              <a:t>کاهش بار عضلات تنفسی هنگام فعالیت سنگین (بیشتر از 90 درصد</a:t>
            </a:r>
            <a:r>
              <a:rPr lang="arn-CL" sz="2800" b="1">
                <a:cs typeface="B Lotus" pitchFamily="2" charset="-78"/>
              </a:rPr>
              <a:t>VO2max</a:t>
            </a:r>
            <a:r>
              <a:rPr lang="ar-SA" sz="2800" b="1">
                <a:cs typeface="B Lotus" pitchFamily="2" charset="-78"/>
              </a:rPr>
              <a:t>) عملکرد ورزشی را بهبود بخشید </a:t>
            </a:r>
            <a:r>
              <a:rPr lang="en-US" sz="2800" b="1">
                <a:cs typeface="B Lotus" pitchFamily="2" charset="-78"/>
              </a:rPr>
              <a:t>.</a:t>
            </a:r>
          </a:p>
          <a:p>
            <a:pPr algn="r" rtl="1">
              <a:lnSpc>
                <a:spcPct val="90000"/>
              </a:lnSpc>
            </a:pPr>
            <a:r>
              <a:rPr lang="ar-SA" sz="2800" b="1">
                <a:cs typeface="B Lotus" pitchFamily="2" charset="-78"/>
              </a:rPr>
              <a:t>این مشاهده نشان می دهد که در شدتهای کاری بسیار شدید خستگی عضلات تنفسی می تواند در محدود کردن عملکرد ورزشی نقش داشته باشد.</a:t>
            </a:r>
            <a:endParaRPr lang="en-US" sz="2800" b="1">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rtl="1" eaLnBrk="1" hangingPunct="1"/>
            <a:r>
              <a:rPr lang="fa-IR" smtClean="0">
                <a:cs typeface="B Titr" pitchFamily="2" charset="-78"/>
              </a:rPr>
              <a:t>سیستم </a:t>
            </a:r>
            <a:r>
              <a:rPr lang="en-US" smtClean="0">
                <a:cs typeface="B Titr" pitchFamily="2" charset="-78"/>
              </a:rPr>
              <a:t>ATP-PC</a:t>
            </a:r>
          </a:p>
        </p:txBody>
      </p:sp>
      <p:sp>
        <p:nvSpPr>
          <p:cNvPr id="34819" name="Rectangle 3"/>
          <p:cNvSpPr>
            <a:spLocks noGrp="1" noChangeArrowheads="1"/>
          </p:cNvSpPr>
          <p:nvPr>
            <p:ph idx="1"/>
          </p:nvPr>
        </p:nvSpPr>
        <p:spPr/>
        <p:txBody>
          <a:bodyPr/>
          <a:lstStyle/>
          <a:p>
            <a:pPr algn="r" rtl="1" eaLnBrk="1" hangingPunct="1">
              <a:lnSpc>
                <a:spcPct val="90000"/>
              </a:lnSpc>
            </a:pPr>
            <a:r>
              <a:rPr lang="fa-IR" sz="3500" b="1" smtClean="0">
                <a:cs typeface="B Roya" pitchFamily="2" charset="-78"/>
              </a:rPr>
              <a:t>ظرفیت حفظ سطح</a:t>
            </a:r>
            <a:r>
              <a:rPr lang="en-US" sz="3500" b="1" smtClean="0">
                <a:cs typeface="B Roya" pitchFamily="2" charset="-78"/>
              </a:rPr>
              <a:t> ATP</a:t>
            </a:r>
            <a:r>
              <a:rPr lang="fa-IR" sz="3500" b="1" smtClean="0">
                <a:cs typeface="B Roya" pitchFamily="2" charset="-78"/>
              </a:rPr>
              <a:t>با استفاده از انرژی برگرفته از فسفوکراتین محدود است</a:t>
            </a:r>
            <a:r>
              <a:rPr lang="en-US" sz="3500" b="1" smtClean="0">
                <a:cs typeface="B Roya" pitchFamily="2" charset="-78"/>
              </a:rPr>
              <a:t>. </a:t>
            </a:r>
          </a:p>
          <a:p>
            <a:pPr algn="r" rtl="1" eaLnBrk="1" hangingPunct="1">
              <a:lnSpc>
                <a:spcPct val="90000"/>
              </a:lnSpc>
              <a:buFont typeface="Wingdings" pitchFamily="2" charset="2"/>
              <a:buNone/>
            </a:pPr>
            <a:endParaRPr lang="fa-IR" sz="3500" b="1" smtClean="0">
              <a:cs typeface="B Roya" pitchFamily="2" charset="-78"/>
            </a:endParaRPr>
          </a:p>
          <a:p>
            <a:pPr algn="r" rtl="1" eaLnBrk="1" hangingPunct="1">
              <a:lnSpc>
                <a:spcPct val="90000"/>
              </a:lnSpc>
            </a:pPr>
            <a:r>
              <a:rPr lang="fa-IR" sz="3500" b="1" smtClean="0">
                <a:cs typeface="B Roya" pitchFamily="2" charset="-78"/>
              </a:rPr>
              <a:t>از آن جایی که ذخایر </a:t>
            </a:r>
            <a:r>
              <a:rPr lang="en-US" sz="3500" b="1" smtClean="0">
                <a:cs typeface="B Roya" pitchFamily="2" charset="-78"/>
              </a:rPr>
              <a:t>ATP</a:t>
            </a:r>
            <a:r>
              <a:rPr lang="fa-IR" sz="3500" b="1" smtClean="0">
                <a:cs typeface="B Roya" pitchFamily="2" charset="-78"/>
              </a:rPr>
              <a:t> و </a:t>
            </a:r>
            <a:r>
              <a:rPr lang="en-US" sz="3500" b="1" smtClean="0">
                <a:cs typeface="B Roya" pitchFamily="2" charset="-78"/>
              </a:rPr>
              <a:t>Pcr</a:t>
            </a:r>
            <a:r>
              <a:rPr lang="fa-IR" sz="3500" b="1" smtClean="0">
                <a:cs typeface="B Roya" pitchFamily="2" charset="-78"/>
              </a:rPr>
              <a:t> تنها می توانند انرژی مورد نیاز عضله را برای چند ثانیه هنگام یک فعالیت شدید حفظ نمایند، عضلات برای تولید </a:t>
            </a:r>
            <a:r>
              <a:rPr lang="en-US" sz="3500" b="1" smtClean="0">
                <a:cs typeface="B Roya" pitchFamily="2" charset="-78"/>
              </a:rPr>
              <a:t>ATP</a:t>
            </a:r>
            <a:r>
              <a:rPr lang="fa-IR" sz="3500" b="1" smtClean="0">
                <a:cs typeface="B Roya" pitchFamily="2" charset="-78"/>
              </a:rPr>
              <a:t> باید به فرایندهای دیگری متکی باشند.</a:t>
            </a:r>
            <a:r>
              <a:rPr lang="en-US" sz="3500" b="1" smtClean="0">
                <a:cs typeface="B Roya" pitchFamily="2" charset="-78"/>
              </a:rPr>
              <a:t> </a:t>
            </a:r>
            <a:endParaRPr lang="fa-IR" sz="3500" b="1" smtClean="0">
              <a:cs typeface="B Roya" pitchFamily="2" charset="-78"/>
            </a:endParaRPr>
          </a:p>
          <a:p>
            <a:pPr algn="r" rtl="1" eaLnBrk="1" hangingPunct="1">
              <a:lnSpc>
                <a:spcPct val="90000"/>
              </a:lnSpc>
            </a:pPr>
            <a:endParaRPr lang="en-US" sz="3500" b="1" smtClean="0">
              <a:cs typeface="B Roya" pitchFamily="2" charset="-78"/>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algn="r" rtl="1" eaLnBrk="1" hangingPunct="1">
              <a:defRPr/>
            </a:pPr>
            <a:r>
              <a:rPr lang="fa-IR" smtClean="0">
                <a:cs typeface="B Titr" pitchFamily="2" charset="-78"/>
              </a:rPr>
              <a:t>سیستم گلیکولیز</a:t>
            </a:r>
            <a:endParaRPr lang="en-US" smtClean="0">
              <a:cs typeface="B Titr" pitchFamily="2" charset="-78"/>
            </a:endParaRPr>
          </a:p>
        </p:txBody>
      </p:sp>
      <p:sp>
        <p:nvSpPr>
          <p:cNvPr id="49155" name="Rectangle 3"/>
          <p:cNvSpPr>
            <a:spLocks noGrp="1" noChangeArrowheads="1"/>
          </p:cNvSpPr>
          <p:nvPr>
            <p:ph idx="1"/>
          </p:nvPr>
        </p:nvSpPr>
        <p:spPr/>
        <p:txBody>
          <a:bodyPr/>
          <a:lstStyle/>
          <a:p>
            <a:pPr algn="r" rtl="1" eaLnBrk="1" hangingPunct="1">
              <a:defRPr/>
            </a:pPr>
            <a:r>
              <a:rPr lang="fa-IR" b="1" smtClean="0">
                <a:cs typeface="B Lotus" pitchFamily="2" charset="-78"/>
              </a:rPr>
              <a:t>گلیکولیز عبارت از تجزیه کربوهیدرات (نشاسته و قند) در غیاب اکسیژن است.</a:t>
            </a:r>
            <a:r>
              <a:rPr lang="en-US" b="1" smtClean="0">
                <a:cs typeface="B Lotus" pitchFamily="2" charset="-78"/>
              </a:rPr>
              <a:t> </a:t>
            </a:r>
            <a:endParaRPr lang="fa-IR" b="1" smtClean="0">
              <a:cs typeface="B Lotus" pitchFamily="2" charset="-78"/>
            </a:endParaRPr>
          </a:p>
          <a:p>
            <a:pPr algn="r" rtl="1" eaLnBrk="1" hangingPunct="1">
              <a:defRPr/>
            </a:pPr>
            <a:r>
              <a:rPr lang="fa-IR" b="1" smtClean="0">
                <a:cs typeface="B Lotus" pitchFamily="2" charset="-78"/>
              </a:rPr>
              <a:t>در این سیستم، گلیکوژن، قندی که درون سلول ذخیره شده است. از طریق عمل آنزیم های گلیکولیزی خاص شکسته می شود که منجر به تولید و تجمع اسیدلاکتیک و تولید انرژی به شکل </a:t>
            </a:r>
            <a:r>
              <a:rPr lang="en-US" b="1" smtClean="0">
                <a:cs typeface="B Lotus" pitchFamily="2" charset="-78"/>
              </a:rPr>
              <a:t>ATP</a:t>
            </a:r>
            <a:r>
              <a:rPr lang="fa-IR" b="1" smtClean="0">
                <a:cs typeface="B Lotus" pitchFamily="2" charset="-78"/>
              </a:rPr>
              <a:t> می شود.</a:t>
            </a:r>
            <a:r>
              <a:rPr lang="en-US" b="1" smtClean="0">
                <a:cs typeface="B Lotus" pitchFamily="2" charset="-78"/>
              </a:rPr>
              <a:t> </a:t>
            </a:r>
            <a:endParaRPr lang="fa-IR" b="1" smtClean="0">
              <a:cs typeface="B Lotus" pitchFamily="2" charset="-78"/>
            </a:endParaRPr>
          </a:p>
          <a:p>
            <a:pPr algn="r" rtl="1" eaLnBrk="1" hangingPunct="1">
              <a:defRPr/>
            </a:pPr>
            <a:r>
              <a:rPr lang="fa-IR" b="1" smtClean="0">
                <a:cs typeface="B Lotus" pitchFamily="2" charset="-78"/>
              </a:rPr>
              <a:t>تنها 3 مول </a:t>
            </a:r>
            <a:r>
              <a:rPr lang="en-US" b="1" smtClean="0">
                <a:cs typeface="B Lotus" pitchFamily="2" charset="-78"/>
              </a:rPr>
              <a:t>ATP</a:t>
            </a:r>
            <a:r>
              <a:rPr lang="fa-IR" b="1" smtClean="0">
                <a:cs typeface="B Lotus" pitchFamily="2" charset="-78"/>
              </a:rPr>
              <a:t> از تجزیه بی هوازی یک مول گلیکوژن (180 گرم) تولید می کند. </a:t>
            </a:r>
            <a:endParaRPr lang="en-US" smtClean="0">
              <a:cs typeface="B Lotus" pitchFamily="2" charset="-78"/>
            </a:endParaRPr>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TotalTime>
  <Words>5881</Words>
  <Application>Microsoft Office PowerPoint</Application>
  <PresentationFormat>On-screen Show (4:3)</PresentationFormat>
  <Paragraphs>283</Paragraphs>
  <Slides>75</Slides>
  <Notes>0</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Verve</vt:lpstr>
      <vt:lpstr>مبانی فیزیولوژی ورزشی</vt:lpstr>
      <vt:lpstr>متابولیسم عضله: انرژی برای فعالیت ورزشی</vt:lpstr>
      <vt:lpstr>انرژی برای فعالیت ورزشی</vt:lpstr>
      <vt:lpstr>شکل 1-1 انرژی رها شده از ATP به وسیله فعال سازی آنزیم ATPase</vt:lpstr>
      <vt:lpstr>متابولیسم هوازی و بی هوازی</vt:lpstr>
      <vt:lpstr>سیستم ATP-PC</vt:lpstr>
      <vt:lpstr>شکل 1-2: انرژی و فسفات غیرآلی (Pi) که از تجزیه کراتین فسفات به دست می آیند برای ترکیب شدن گروه فسفات سوم به آدنوزین دی فسفات مورد استفاده قرار می گیرند تا آدنوزین تری فسفات(ATP) تشکیل شود. </vt:lpstr>
      <vt:lpstr>سیستم ATP-PC</vt:lpstr>
      <vt:lpstr>سیستم گلیکولیز</vt:lpstr>
      <vt:lpstr>سیستم گلیکولیز</vt:lpstr>
      <vt:lpstr>سیستم گلیکولیز</vt:lpstr>
      <vt:lpstr>سیستم انرژی اکسیداتیو ( هوازی)</vt:lpstr>
      <vt:lpstr>تحویل اکسیژن </vt:lpstr>
      <vt:lpstr>برگشت به حالت اولیه از فعالیت ورزشی</vt:lpstr>
      <vt:lpstr>برگشت به حالت اولیه از فعالیت ورزشی</vt:lpstr>
      <vt:lpstr>برگشت به حالت اولیه از فعالیت ورزشی</vt:lpstr>
      <vt:lpstr>عواملی که تصور می شود در « اکسیژن مصرفی اضافی پس از فعالیت ورزشی» دخالت داشته باشند عبارتند از : </vt:lpstr>
      <vt:lpstr>پاسخ های متابولیکی به فعالیت ورزشی:</vt:lpstr>
      <vt:lpstr>فعالیت ورزشی شدید، کوتاه مدت</vt:lpstr>
      <vt:lpstr>فعالیت ورزشی بلند مدت</vt:lpstr>
      <vt:lpstr>ساختار عضله اسکلتی</vt:lpstr>
      <vt:lpstr>ساختار عضله اسکلتی</vt:lpstr>
      <vt:lpstr>Slide 23</vt:lpstr>
      <vt:lpstr>انقباض عضله اسکلتی</vt:lpstr>
      <vt:lpstr>Slide 25</vt:lpstr>
      <vt:lpstr>انواع تارهای عضله اسکلتی</vt:lpstr>
      <vt:lpstr>تارهای عضلانی کند انقباض</vt:lpstr>
      <vt:lpstr>نوع تار و عملکرد ورزشی</vt:lpstr>
      <vt:lpstr>نوع تار و عملکرد ورزشی</vt:lpstr>
      <vt:lpstr>تاثیر تمرین ورزشی بر عضله اسکلتی </vt:lpstr>
      <vt:lpstr>تاثیر تمرین ورزشی بر عضله اسکلتی</vt:lpstr>
      <vt:lpstr>Slide 32</vt:lpstr>
      <vt:lpstr>انقباض عضله اسکلتی</vt:lpstr>
      <vt:lpstr>Slide 34</vt:lpstr>
      <vt:lpstr>انواع تارهای عضله اسکلتی</vt:lpstr>
      <vt:lpstr>تارهای عضلانی کند انقباض</vt:lpstr>
      <vt:lpstr>نوع تار و عملکرد ورزشی</vt:lpstr>
      <vt:lpstr>نوع تار و عملکرد ورزشی</vt:lpstr>
      <vt:lpstr>تاثیر تمرین ورزشی بر عضله اسکلتی </vt:lpstr>
      <vt:lpstr>تاثیر تمرین ورزشی بر عضله اسکلتی</vt:lpstr>
      <vt:lpstr>قلب</vt:lpstr>
      <vt:lpstr>نمای کلی از سیستم گردش خون </vt:lpstr>
      <vt:lpstr>ساختار قلب </vt:lpstr>
      <vt:lpstr>دیواره قلب از سه لایه متفاوت تشکیل شده است:</vt:lpstr>
      <vt:lpstr>سرخرگ ها و سیاهرگ های قلب </vt:lpstr>
      <vt:lpstr>سیاهرگ ها و سرخرگ های ورودی و خروجی به قلب </vt:lpstr>
      <vt:lpstr>حفره های قلب </vt:lpstr>
      <vt:lpstr>دریچه های قلب </vt:lpstr>
      <vt:lpstr>دریچه های قلب </vt:lpstr>
      <vt:lpstr>جریان خون و سیکل قلبی </vt:lpstr>
      <vt:lpstr>فرایند سیکل قلبی  </vt:lpstr>
      <vt:lpstr>سیستم هدایت قلبی </vt:lpstr>
      <vt:lpstr>سیستم هدایت قلبی </vt:lpstr>
      <vt:lpstr>انقباض در سلولهای انقباضی در دهلیز راست شروع می شود و به سوی دهلیز چپ منتشر می شود. سمت چپ شروع و خاتمه مراحل انقباض دهلیزی، و سمت راست انقباض بطنی را مشاهده می کنید.</vt:lpstr>
      <vt:lpstr>برون ده قلبی </vt:lpstr>
      <vt:lpstr>حجم ضربه ای می تواند بسته به عوامل زیر متفاوت باشد:</vt:lpstr>
      <vt:lpstr>کنترل ضربان قلب </vt:lpstr>
      <vt:lpstr>اجزاء تشکیل دهنده خون </vt:lpstr>
      <vt:lpstr>جریان خون و فشار خون </vt:lpstr>
      <vt:lpstr>اثرات فعالیت ورزشی بر فشار خون و حجم خون </vt:lpstr>
      <vt:lpstr>فشار خون سیستولی و دیاستولی هنگام فعالیت ورزشی و برگشت به حالت اولیه. </vt:lpstr>
      <vt:lpstr>مقدمه </vt:lpstr>
      <vt:lpstr>هوایی که از اتمسفر گرفته می شود قبل از اینکه به جریان خون برسد ساختارهای متعددی را پشت سر می گذارد </vt:lpstr>
      <vt:lpstr>تهویه ریوی </vt:lpstr>
      <vt:lpstr>تهویه ریوی</vt:lpstr>
      <vt:lpstr>مکانیک تنفس </vt:lpstr>
      <vt:lpstr>فرایند دم و بازدم </vt:lpstr>
      <vt:lpstr>دم </vt:lpstr>
      <vt:lpstr>بازدم </vt:lpstr>
      <vt:lpstr>حجم های ریه </vt:lpstr>
      <vt:lpstr>حجم ریه ها</vt:lpstr>
      <vt:lpstr>انتقال گازهای تنفسی </vt:lpstr>
      <vt:lpstr>کنترل تنفس </vt:lpstr>
      <vt:lpstr>مرکز تنفسی عمدتاً به تغییرات شیمیایی و دمای خون پاسخ می دهد </vt:lpstr>
      <vt:lpstr>آیا سیستم ریوی حداکثر عملکرد ورزشی را محدود می کند؟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Saeid</dc:creator>
  <cp:lastModifiedBy>Saeid</cp:lastModifiedBy>
  <cp:revision>3</cp:revision>
  <dcterms:created xsi:type="dcterms:W3CDTF">2013-08-25T05:25:36Z</dcterms:created>
  <dcterms:modified xsi:type="dcterms:W3CDTF">2013-08-25T05:42:02Z</dcterms:modified>
</cp:coreProperties>
</file>