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  <p:sldMasterId id="2147483661" r:id="rId2"/>
  </p:sldMasterIdLst>
  <p:sldIdLst>
    <p:sldId id="618" r:id="rId3"/>
    <p:sldId id="257" r:id="rId4"/>
    <p:sldId id="258" r:id="rId5"/>
    <p:sldId id="259" r:id="rId6"/>
    <p:sldId id="260" r:id="rId7"/>
    <p:sldId id="261" r:id="rId8"/>
    <p:sldId id="262" r:id="rId9"/>
    <p:sldId id="607" r:id="rId10"/>
    <p:sldId id="263" r:id="rId11"/>
    <p:sldId id="264" r:id="rId12"/>
    <p:sldId id="265" r:id="rId13"/>
    <p:sldId id="266" r:id="rId14"/>
    <p:sldId id="267" r:id="rId15"/>
    <p:sldId id="432" r:id="rId16"/>
    <p:sldId id="608" r:id="rId17"/>
    <p:sldId id="609" r:id="rId18"/>
    <p:sldId id="610" r:id="rId19"/>
    <p:sldId id="611" r:id="rId20"/>
    <p:sldId id="612" r:id="rId21"/>
    <p:sldId id="613" r:id="rId22"/>
    <p:sldId id="614" r:id="rId23"/>
    <p:sldId id="615" r:id="rId24"/>
    <p:sldId id="616" r:id="rId25"/>
    <p:sldId id="433" r:id="rId26"/>
    <p:sldId id="582" r:id="rId27"/>
    <p:sldId id="434" r:id="rId28"/>
    <p:sldId id="435" r:id="rId29"/>
    <p:sldId id="436" r:id="rId30"/>
    <p:sldId id="441" r:id="rId31"/>
    <p:sldId id="439" r:id="rId32"/>
    <p:sldId id="440" r:id="rId33"/>
    <p:sldId id="442" r:id="rId34"/>
    <p:sldId id="443" r:id="rId35"/>
    <p:sldId id="444" r:id="rId36"/>
    <p:sldId id="445" r:id="rId37"/>
    <p:sldId id="447" r:id="rId38"/>
    <p:sldId id="448" r:id="rId39"/>
    <p:sldId id="449" r:id="rId40"/>
    <p:sldId id="452" r:id="rId41"/>
    <p:sldId id="453" r:id="rId42"/>
    <p:sldId id="454" r:id="rId43"/>
    <p:sldId id="455" r:id="rId44"/>
    <p:sldId id="458" r:id="rId45"/>
    <p:sldId id="459" r:id="rId46"/>
    <p:sldId id="462" r:id="rId47"/>
    <p:sldId id="463" r:id="rId48"/>
    <p:sldId id="464" r:id="rId49"/>
    <p:sldId id="472" r:id="rId50"/>
    <p:sldId id="473" r:id="rId51"/>
    <p:sldId id="474" r:id="rId52"/>
    <p:sldId id="475" r:id="rId53"/>
    <p:sldId id="481" r:id="rId54"/>
    <p:sldId id="483" r:id="rId55"/>
    <p:sldId id="484" r:id="rId56"/>
    <p:sldId id="485" r:id="rId57"/>
    <p:sldId id="487" r:id="rId58"/>
    <p:sldId id="488" r:id="rId59"/>
    <p:sldId id="489" r:id="rId60"/>
    <p:sldId id="494" r:id="rId61"/>
    <p:sldId id="496" r:id="rId62"/>
    <p:sldId id="497" r:id="rId63"/>
    <p:sldId id="499" r:id="rId64"/>
    <p:sldId id="502" r:id="rId65"/>
    <p:sldId id="510" r:id="rId66"/>
    <p:sldId id="513" r:id="rId67"/>
    <p:sldId id="514" r:id="rId68"/>
    <p:sldId id="516" r:id="rId69"/>
    <p:sldId id="517" r:id="rId70"/>
    <p:sldId id="518" r:id="rId71"/>
    <p:sldId id="519" r:id="rId72"/>
    <p:sldId id="520" r:id="rId73"/>
    <p:sldId id="521" r:id="rId74"/>
    <p:sldId id="522" r:id="rId75"/>
    <p:sldId id="523" r:id="rId76"/>
    <p:sldId id="524" r:id="rId77"/>
    <p:sldId id="525" r:id="rId78"/>
    <p:sldId id="526" r:id="rId79"/>
    <p:sldId id="527" r:id="rId80"/>
    <p:sldId id="529" r:id="rId81"/>
    <p:sldId id="530" r:id="rId82"/>
    <p:sldId id="531" r:id="rId83"/>
    <p:sldId id="532" r:id="rId84"/>
    <p:sldId id="533" r:id="rId85"/>
    <p:sldId id="534" r:id="rId86"/>
    <p:sldId id="535" r:id="rId87"/>
    <p:sldId id="536" r:id="rId88"/>
    <p:sldId id="537" r:id="rId89"/>
    <p:sldId id="539" r:id="rId90"/>
    <p:sldId id="540" r:id="rId91"/>
    <p:sldId id="541" r:id="rId92"/>
    <p:sldId id="542" r:id="rId93"/>
    <p:sldId id="543" r:id="rId94"/>
    <p:sldId id="544" r:id="rId95"/>
    <p:sldId id="545" r:id="rId96"/>
    <p:sldId id="546" r:id="rId97"/>
    <p:sldId id="549" r:id="rId98"/>
    <p:sldId id="555" r:id="rId99"/>
    <p:sldId id="556" r:id="rId100"/>
    <p:sldId id="557" r:id="rId101"/>
    <p:sldId id="558" r:id="rId102"/>
    <p:sldId id="559" r:id="rId103"/>
    <p:sldId id="560" r:id="rId104"/>
    <p:sldId id="564" r:id="rId105"/>
    <p:sldId id="565" r:id="rId106"/>
    <p:sldId id="566" r:id="rId107"/>
    <p:sldId id="567" r:id="rId108"/>
    <p:sldId id="572" r:id="rId109"/>
    <p:sldId id="574" r:id="rId110"/>
    <p:sldId id="575" r:id="rId111"/>
    <p:sldId id="576" r:id="rId112"/>
    <p:sldId id="578" r:id="rId113"/>
    <p:sldId id="580" r:id="rId114"/>
    <p:sldId id="589" r:id="rId115"/>
    <p:sldId id="590" r:id="rId116"/>
    <p:sldId id="591" r:id="rId117"/>
    <p:sldId id="592" r:id="rId118"/>
    <p:sldId id="593" r:id="rId119"/>
    <p:sldId id="594" r:id="rId120"/>
    <p:sldId id="598" r:id="rId121"/>
    <p:sldId id="601" r:id="rId122"/>
    <p:sldId id="617" r:id="rId123"/>
  </p:sldIdLst>
  <p:sldSz cx="9144000" cy="6858000" type="screen4x3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93642" autoAdjust="0"/>
    <p:restoredTop sz="94660"/>
  </p:normalViewPr>
  <p:slideViewPr>
    <p:cSldViewPr>
      <p:cViewPr varScale="1">
        <p:scale>
          <a:sx n="60" d="100"/>
          <a:sy n="60" d="100"/>
        </p:scale>
        <p:origin x="-182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117" Type="http://schemas.openxmlformats.org/officeDocument/2006/relationships/slide" Target="slides/slide115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112" Type="http://schemas.openxmlformats.org/officeDocument/2006/relationships/slide" Target="slides/slide110.xml"/><Relationship Id="rId16" Type="http://schemas.openxmlformats.org/officeDocument/2006/relationships/slide" Target="slides/slide14.xml"/><Relationship Id="rId107" Type="http://schemas.openxmlformats.org/officeDocument/2006/relationships/slide" Target="slides/slide105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102" Type="http://schemas.openxmlformats.org/officeDocument/2006/relationships/slide" Target="slides/slide100.xml"/><Relationship Id="rId123" Type="http://schemas.openxmlformats.org/officeDocument/2006/relationships/slide" Target="slides/slide121.xml"/><Relationship Id="rId5" Type="http://schemas.openxmlformats.org/officeDocument/2006/relationships/slide" Target="slides/slide3.xml"/><Relationship Id="rId90" Type="http://schemas.openxmlformats.org/officeDocument/2006/relationships/slide" Target="slides/slide88.xml"/><Relationship Id="rId95" Type="http://schemas.openxmlformats.org/officeDocument/2006/relationships/slide" Target="slides/slide93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100" Type="http://schemas.openxmlformats.org/officeDocument/2006/relationships/slide" Target="slides/slide98.xml"/><Relationship Id="rId105" Type="http://schemas.openxmlformats.org/officeDocument/2006/relationships/slide" Target="slides/slide103.xml"/><Relationship Id="rId113" Type="http://schemas.openxmlformats.org/officeDocument/2006/relationships/slide" Target="slides/slide111.xml"/><Relationship Id="rId118" Type="http://schemas.openxmlformats.org/officeDocument/2006/relationships/slide" Target="slides/slide116.xml"/><Relationship Id="rId126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93" Type="http://schemas.openxmlformats.org/officeDocument/2006/relationships/slide" Target="slides/slide91.xml"/><Relationship Id="rId98" Type="http://schemas.openxmlformats.org/officeDocument/2006/relationships/slide" Target="slides/slide96.xml"/><Relationship Id="rId121" Type="http://schemas.openxmlformats.org/officeDocument/2006/relationships/slide" Target="slides/slide11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103" Type="http://schemas.openxmlformats.org/officeDocument/2006/relationships/slide" Target="slides/slide101.xml"/><Relationship Id="rId108" Type="http://schemas.openxmlformats.org/officeDocument/2006/relationships/slide" Target="slides/slide106.xml"/><Relationship Id="rId116" Type="http://schemas.openxmlformats.org/officeDocument/2006/relationships/slide" Target="slides/slide114.xml"/><Relationship Id="rId124" Type="http://schemas.openxmlformats.org/officeDocument/2006/relationships/presProps" Target="pres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91" Type="http://schemas.openxmlformats.org/officeDocument/2006/relationships/slide" Target="slides/slide89.xml"/><Relationship Id="rId96" Type="http://schemas.openxmlformats.org/officeDocument/2006/relationships/slide" Target="slides/slide94.xml"/><Relationship Id="rId111" Type="http://schemas.openxmlformats.org/officeDocument/2006/relationships/slide" Target="slides/slide10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6" Type="http://schemas.openxmlformats.org/officeDocument/2006/relationships/slide" Target="slides/slide104.xml"/><Relationship Id="rId114" Type="http://schemas.openxmlformats.org/officeDocument/2006/relationships/slide" Target="slides/slide112.xml"/><Relationship Id="rId119" Type="http://schemas.openxmlformats.org/officeDocument/2006/relationships/slide" Target="slides/slide117.xml"/><Relationship Id="rId127" Type="http://schemas.openxmlformats.org/officeDocument/2006/relationships/tableStyles" Target="tableStyles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slide" Target="slides/slide92.xml"/><Relationship Id="rId99" Type="http://schemas.openxmlformats.org/officeDocument/2006/relationships/slide" Target="slides/slide97.xml"/><Relationship Id="rId101" Type="http://schemas.openxmlformats.org/officeDocument/2006/relationships/slide" Target="slides/slide99.xml"/><Relationship Id="rId122" Type="http://schemas.openxmlformats.org/officeDocument/2006/relationships/slide" Target="slides/slide120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109" Type="http://schemas.openxmlformats.org/officeDocument/2006/relationships/slide" Target="slides/slide10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slide" Target="slides/slide95.xml"/><Relationship Id="rId104" Type="http://schemas.openxmlformats.org/officeDocument/2006/relationships/slide" Target="slides/slide102.xml"/><Relationship Id="rId120" Type="http://schemas.openxmlformats.org/officeDocument/2006/relationships/slide" Target="slides/slide118.xml"/><Relationship Id="rId125" Type="http://schemas.openxmlformats.org/officeDocument/2006/relationships/viewProps" Target="viewProps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slide" Target="slides/slide85.xml"/><Relationship Id="rId110" Type="http://schemas.openxmlformats.org/officeDocument/2006/relationships/slide" Target="slides/slide108.xml"/><Relationship Id="rId115" Type="http://schemas.openxmlformats.org/officeDocument/2006/relationships/slide" Target="slides/slide113.xml"/><Relationship Id="rId61" Type="http://schemas.openxmlformats.org/officeDocument/2006/relationships/slide" Target="slides/slide59.xml"/><Relationship Id="rId82" Type="http://schemas.openxmlformats.org/officeDocument/2006/relationships/slide" Target="slides/slide8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781B0-2C6F-457D-B0E2-CD7FCA0994EA}" type="datetimeFigureOut">
              <a:rPr lang="fa-IR" smtClean="0"/>
              <a:t>12/18/1432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51386-DB2D-4957-B6B7-1F6FE721BC3C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7640474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781B0-2C6F-457D-B0E2-CD7FCA0994EA}" type="datetimeFigureOut">
              <a:rPr lang="fa-IR" smtClean="0"/>
              <a:t>12/18/1432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51386-DB2D-4957-B6B7-1F6FE721BC3C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045006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781B0-2C6F-457D-B0E2-CD7FCA0994EA}" type="datetimeFigureOut">
              <a:rPr lang="fa-IR" smtClean="0"/>
              <a:t>12/18/1432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51386-DB2D-4957-B6B7-1F6FE721BC3C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9691373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62" name="AutoShape 2"/>
          <p:cNvSpPr>
            <a:spLocks noChangeArrowheads="1"/>
          </p:cNvSpPr>
          <p:nvPr/>
        </p:nvSpPr>
        <p:spPr bwMode="auto">
          <a:xfrm>
            <a:off x="228600" y="381000"/>
            <a:ext cx="8686800" cy="5638800"/>
          </a:xfrm>
          <a:prstGeom prst="roundRect">
            <a:avLst>
              <a:gd name="adj" fmla="val 7912"/>
            </a:avLst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CCCC99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fa-IR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50563" name="AutoShape 3"/>
          <p:cNvSpPr>
            <a:spLocks noChangeArrowheads="1"/>
          </p:cNvSpPr>
          <p:nvPr/>
        </p:nvSpPr>
        <p:spPr bwMode="white">
          <a:xfrm>
            <a:off x="327025" y="488950"/>
            <a:ext cx="8435975" cy="4768850"/>
          </a:xfrm>
          <a:prstGeom prst="roundRect">
            <a:avLst>
              <a:gd name="adj" fmla="val 7310"/>
            </a:avLst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CCCC99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fa-IR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50564" name="AutoShape 4"/>
          <p:cNvSpPr>
            <a:spLocks noChangeArrowheads="1"/>
          </p:cNvSpPr>
          <p:nvPr/>
        </p:nvSpPr>
        <p:spPr bwMode="blackWhite">
          <a:xfrm>
            <a:off x="1371600" y="3338513"/>
            <a:ext cx="6400800" cy="2286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080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fa-IR">
              <a:solidFill>
                <a:srgbClr val="000000"/>
              </a:solidFill>
            </a:endParaRPr>
          </a:p>
        </p:txBody>
      </p:sp>
      <p:sp>
        <p:nvSpPr>
          <p:cNvPr id="450565" name="Rectangle 5"/>
          <p:cNvSpPr>
            <a:spLocks noGrp="1" noChangeArrowheads="1"/>
          </p:cNvSpPr>
          <p:nvPr>
            <p:ph type="ctrTitle"/>
          </p:nvPr>
        </p:nvSpPr>
        <p:spPr>
          <a:xfrm>
            <a:off x="685800" y="857250"/>
            <a:ext cx="7772400" cy="2266950"/>
          </a:xfrm>
        </p:spPr>
        <p:txBody>
          <a:bodyPr anchor="ctr" anchorCtr="1"/>
          <a:lstStyle>
            <a:lvl1pPr algn="ctr">
              <a:defRPr sz="4100" i="1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450566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752600" y="3567113"/>
            <a:ext cx="5410200" cy="1905000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 sz="33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450567" name="Rectangle 7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50568" name="Rectangle 8"/>
          <p:cNvSpPr>
            <a:spLocks noGrp="1" noChangeArrowheads="1"/>
          </p:cNvSpPr>
          <p:nvPr>
            <p:ph type="ftr" sz="quarter" idx="3"/>
          </p:nvPr>
        </p:nvSpPr>
        <p:spPr>
          <a:xfrm>
            <a:off x="3352800" y="6391275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50569" name="Rectangle 9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391275"/>
            <a:ext cx="1600200" cy="457200"/>
          </a:xfrm>
        </p:spPr>
        <p:txBody>
          <a:bodyPr/>
          <a:lstStyle>
            <a:lvl1pPr>
              <a:defRPr/>
            </a:lvl1pPr>
          </a:lstStyle>
          <a:p>
            <a:fld id="{AA887A93-58ED-40E8-AEF5-C097CB09F61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86964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104994-5197-457B-A094-95E7CAB98D6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32691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16E02F-E44B-46C0-9588-4D83CE5E33A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17349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905000"/>
            <a:ext cx="37719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905000"/>
            <a:ext cx="37719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48C0A7-CBB0-46FA-890E-B31FAA84CB7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79653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E713FF-4DE5-4A32-952D-41C71CD3CA1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96406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AD0EBE-AC81-4CC7-A418-D95ABEA1BDF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06462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DBC225-1EE9-4429-A9EC-560460AB205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47418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AA35AD-127A-402A-A630-11F162846D4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8274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781B0-2C6F-457D-B0E2-CD7FCA0994EA}" type="datetimeFigureOut">
              <a:rPr lang="fa-IR" smtClean="0"/>
              <a:t>12/18/1432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51386-DB2D-4957-B6B7-1F6FE721BC3C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5206183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05504F-3EBF-4BB6-96DF-41056D1E522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14397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70D0FD-DB46-4733-8433-3047CEDEEFA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02869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34150" y="533400"/>
            <a:ext cx="192405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533400"/>
            <a:ext cx="561975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B3BF6F-61CF-4FEF-A9E7-FF74F2C22A4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06979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33400"/>
            <a:ext cx="7696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762000" y="1905000"/>
            <a:ext cx="7696200" cy="4038600"/>
          </a:xfrm>
        </p:spPr>
        <p:txBody>
          <a:bodyPr/>
          <a:lstStyle/>
          <a:p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0" y="6391275"/>
            <a:ext cx="20574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2800" y="6403975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400800"/>
            <a:ext cx="1600200" cy="457200"/>
          </a:xfrm>
        </p:spPr>
        <p:txBody>
          <a:bodyPr/>
          <a:lstStyle>
            <a:lvl1pPr>
              <a:defRPr/>
            </a:lvl1pPr>
          </a:lstStyle>
          <a:p>
            <a:fld id="{F5794982-1EA4-4CA5-80E2-49C77D20B73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43294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781B0-2C6F-457D-B0E2-CD7FCA0994EA}" type="datetimeFigureOut">
              <a:rPr lang="fa-IR" smtClean="0"/>
              <a:t>12/18/1432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51386-DB2D-4957-B6B7-1F6FE721BC3C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042627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781B0-2C6F-457D-B0E2-CD7FCA0994EA}" type="datetimeFigureOut">
              <a:rPr lang="fa-IR" smtClean="0"/>
              <a:t>12/18/1432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51386-DB2D-4957-B6B7-1F6FE721BC3C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040955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781B0-2C6F-457D-B0E2-CD7FCA0994EA}" type="datetimeFigureOut">
              <a:rPr lang="fa-IR" smtClean="0"/>
              <a:t>12/18/1432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51386-DB2D-4957-B6B7-1F6FE721BC3C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104830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781B0-2C6F-457D-B0E2-CD7FCA0994EA}" type="datetimeFigureOut">
              <a:rPr lang="fa-IR" smtClean="0"/>
              <a:t>12/18/1432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51386-DB2D-4957-B6B7-1F6FE721BC3C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2390055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781B0-2C6F-457D-B0E2-CD7FCA0994EA}" type="datetimeFigureOut">
              <a:rPr lang="fa-IR" smtClean="0"/>
              <a:t>12/18/1432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51386-DB2D-4957-B6B7-1F6FE721BC3C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531014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781B0-2C6F-457D-B0E2-CD7FCA0994EA}" type="datetimeFigureOut">
              <a:rPr lang="fa-IR" smtClean="0"/>
              <a:t>12/18/1432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51386-DB2D-4957-B6B7-1F6FE721BC3C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239005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781B0-2C6F-457D-B0E2-CD7FCA0994EA}" type="datetimeFigureOut">
              <a:rPr lang="fa-IR" smtClean="0"/>
              <a:t>12/18/1432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51386-DB2D-4957-B6B7-1F6FE721BC3C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344003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1781B0-2C6F-457D-B0E2-CD7FCA0994EA}" type="datetimeFigureOut">
              <a:rPr lang="fa-IR" smtClean="0"/>
              <a:t>12/18/1432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E51386-DB2D-4957-B6B7-1F6FE721BC3C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648360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5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533400"/>
            <a:ext cx="7696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495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905000"/>
            <a:ext cx="7696200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495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2000" y="6391275"/>
            <a:ext cx="2057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495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403975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495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4008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</a:pPr>
            <a:fld id="{C8C9D655-D978-40F1-907B-3B9A297F9A7B}" type="slidenum">
              <a:rPr lang="en-US">
                <a:solidFill>
                  <a:srgbClr val="000000"/>
                </a:solidFill>
              </a:rPr>
              <a:pPr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449543" name="Group 7"/>
          <p:cNvGrpSpPr>
            <a:grpSpLocks/>
          </p:cNvGrpSpPr>
          <p:nvPr/>
        </p:nvGrpSpPr>
        <p:grpSpPr bwMode="auto">
          <a:xfrm>
            <a:off x="168275" y="228600"/>
            <a:ext cx="8823325" cy="6096000"/>
            <a:chOff x="106" y="144"/>
            <a:chExt cx="5558" cy="3840"/>
          </a:xfrm>
        </p:grpSpPr>
        <p:sp>
          <p:nvSpPr>
            <p:cNvPr id="449544" name="AutoShape 8"/>
            <p:cNvSpPr>
              <a:spLocks noChangeArrowheads="1"/>
            </p:cNvSpPr>
            <p:nvPr/>
          </p:nvSpPr>
          <p:spPr bwMode="auto">
            <a:xfrm>
              <a:off x="106" y="144"/>
              <a:ext cx="5558" cy="3840"/>
            </a:xfrm>
            <a:prstGeom prst="roundRect">
              <a:avLst>
                <a:gd name="adj" fmla="val 11046"/>
              </a:avLst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fa-IR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49545" name="Line 9"/>
            <p:cNvSpPr>
              <a:spLocks noChangeShapeType="1"/>
            </p:cNvSpPr>
            <p:nvPr/>
          </p:nvSpPr>
          <p:spPr bwMode="auto">
            <a:xfrm>
              <a:off x="480" y="1077"/>
              <a:ext cx="4848" cy="0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rtl="0" fontAlgn="base">
                <a:spcBef>
                  <a:spcPct val="0"/>
                </a:spcBef>
                <a:spcAft>
                  <a:spcPct val="0"/>
                </a:spcAft>
              </a:pPr>
              <a:endParaRPr lang="fa-IR" sz="200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64079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pitchFamily="2" charset="2"/>
        <a:buChar char="l"/>
        <a:defRPr sz="31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50000"/>
        <a:buChar char="•"/>
        <a:defRPr sz="26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50000"/>
        <a:buChar char="•"/>
        <a:defRPr sz="22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50000"/>
        <a:buChar char="•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13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jpeg"/><Relationship Id="rId1" Type="http://schemas.openxmlformats.org/officeDocument/2006/relationships/slideLayout" Target="../slideLayouts/slideLayout13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1.jpeg"/><Relationship Id="rId1" Type="http://schemas.openxmlformats.org/officeDocument/2006/relationships/slideLayout" Target="../slideLayouts/slideLayout23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jpeg"/><Relationship Id="rId2" Type="http://schemas.openxmlformats.org/officeDocument/2006/relationships/image" Target="../media/image132.jpeg"/><Relationship Id="rId1" Type="http://schemas.openxmlformats.org/officeDocument/2006/relationships/slideLayout" Target="../slideLayouts/slideLayout13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png"/><Relationship Id="rId2" Type="http://schemas.openxmlformats.org/officeDocument/2006/relationships/image" Target="../media/image134.jpeg"/><Relationship Id="rId1" Type="http://schemas.openxmlformats.org/officeDocument/2006/relationships/slideLayout" Target="../slideLayouts/slideLayout13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6.png"/><Relationship Id="rId1" Type="http://schemas.openxmlformats.org/officeDocument/2006/relationships/slideLayout" Target="../slideLayouts/slideLayout23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7.jpeg"/><Relationship Id="rId1" Type="http://schemas.openxmlformats.org/officeDocument/2006/relationships/slideLayout" Target="../slideLayouts/slideLayout13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jpeg"/><Relationship Id="rId2" Type="http://schemas.openxmlformats.org/officeDocument/2006/relationships/image" Target="../media/image138.png"/><Relationship Id="rId1" Type="http://schemas.openxmlformats.org/officeDocument/2006/relationships/slideLayout" Target="../slideLayouts/slideLayout13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jpeg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1.jpeg"/><Relationship Id="rId1" Type="http://schemas.openxmlformats.org/officeDocument/2006/relationships/slideLayout" Target="../slideLayouts/slideLayout23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2.jpeg"/><Relationship Id="rId1" Type="http://schemas.openxmlformats.org/officeDocument/2006/relationships/slideLayout" Target="../slideLayouts/slideLayout23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3.jpeg"/><Relationship Id="rId1" Type="http://schemas.openxmlformats.org/officeDocument/2006/relationships/slideLayout" Target="../slideLayouts/slideLayout17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4.png"/><Relationship Id="rId1" Type="http://schemas.openxmlformats.org/officeDocument/2006/relationships/slideLayout" Target="../slideLayouts/slideLayout13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6.jpeg"/><Relationship Id="rId2" Type="http://schemas.openxmlformats.org/officeDocument/2006/relationships/image" Target="../media/image145.jpeg"/><Relationship Id="rId1" Type="http://schemas.openxmlformats.org/officeDocument/2006/relationships/slideLayout" Target="../slideLayouts/slideLayout13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7.png"/><Relationship Id="rId1" Type="http://schemas.openxmlformats.org/officeDocument/2006/relationships/slideLayout" Target="../slideLayouts/slideLayout13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8.jpeg"/><Relationship Id="rId1" Type="http://schemas.openxmlformats.org/officeDocument/2006/relationships/slideLayout" Target="../slideLayouts/slideLayout13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4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9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1.jpe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65.jpe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3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3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3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23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23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1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1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1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1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3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23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23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23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23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e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3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3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13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23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jpeg"/><Relationship Id="rId1" Type="http://schemas.openxmlformats.org/officeDocument/2006/relationships/slideLayout" Target="../slideLayouts/slideLayout23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jpeg"/><Relationship Id="rId1" Type="http://schemas.openxmlformats.org/officeDocument/2006/relationships/slideLayout" Target="../slideLayouts/slideLayout23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jpeg"/><Relationship Id="rId2" Type="http://schemas.openxmlformats.org/officeDocument/2006/relationships/image" Target="../media/image99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0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jpeg"/><Relationship Id="rId2" Type="http://schemas.openxmlformats.org/officeDocument/2006/relationships/image" Target="../media/image102.jpeg"/><Relationship Id="rId1" Type="http://schemas.openxmlformats.org/officeDocument/2006/relationships/slideLayout" Target="../slideLayouts/slideLayout17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jpeg"/><Relationship Id="rId2" Type="http://schemas.openxmlformats.org/officeDocument/2006/relationships/image" Target="../media/image104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06.jpe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jpeg"/><Relationship Id="rId2" Type="http://schemas.openxmlformats.org/officeDocument/2006/relationships/image" Target="../media/image107.jpeg"/><Relationship Id="rId1" Type="http://schemas.openxmlformats.org/officeDocument/2006/relationships/slideLayout" Target="../slideLayouts/slideLayout17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jpeg"/><Relationship Id="rId2" Type="http://schemas.openxmlformats.org/officeDocument/2006/relationships/image" Target="../media/image109.jpeg"/><Relationship Id="rId1" Type="http://schemas.openxmlformats.org/officeDocument/2006/relationships/slideLayout" Target="../slideLayouts/slideLayout23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jpeg"/><Relationship Id="rId2" Type="http://schemas.openxmlformats.org/officeDocument/2006/relationships/image" Target="../media/image111.jpeg"/><Relationship Id="rId1" Type="http://schemas.openxmlformats.org/officeDocument/2006/relationships/slideLayout" Target="../slideLayouts/slideLayout13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jpeg"/><Relationship Id="rId1" Type="http://schemas.openxmlformats.org/officeDocument/2006/relationships/slideLayout" Target="../slideLayouts/slideLayout13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image" Target="../media/image114.jpeg"/><Relationship Id="rId1" Type="http://schemas.openxmlformats.org/officeDocument/2006/relationships/slideLayout" Target="../slideLayouts/slideLayout23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6.jpeg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23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15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9.jpeg"/><Relationship Id="rId1" Type="http://schemas.openxmlformats.org/officeDocument/2006/relationships/slideLayout" Target="../slideLayouts/slideLayout17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jpeg"/><Relationship Id="rId1" Type="http://schemas.openxmlformats.org/officeDocument/2006/relationships/slideLayout" Target="../slideLayouts/slideLayout23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1.jpeg"/><Relationship Id="rId1" Type="http://schemas.openxmlformats.org/officeDocument/2006/relationships/slideLayout" Target="../slideLayouts/slideLayout23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2.jpeg"/><Relationship Id="rId1" Type="http://schemas.openxmlformats.org/officeDocument/2006/relationships/slideLayout" Target="../slideLayouts/slideLayout23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png"/><Relationship Id="rId2" Type="http://schemas.openxmlformats.org/officeDocument/2006/relationships/image" Target="../media/image123.jpeg"/><Relationship Id="rId1" Type="http://schemas.openxmlformats.org/officeDocument/2006/relationships/slideLayout" Target="../slideLayouts/slideLayout23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13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6.jpeg"/><Relationship Id="rId1" Type="http://schemas.openxmlformats.org/officeDocument/2006/relationships/slideLayout" Target="../slideLayouts/slideLayout17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jpeg"/><Relationship Id="rId2" Type="http://schemas.openxmlformats.org/officeDocument/2006/relationships/image" Target="../media/image127.jpe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0254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Rectangle 3"/>
          <p:cNvSpPr>
            <a:spLocks noGrp="1" noRot="1" noChangeArrowheads="1"/>
          </p:cNvSpPr>
          <p:nvPr>
            <p:ph type="title"/>
          </p:nvPr>
        </p:nvSpPr>
        <p:spPr>
          <a:xfrm>
            <a:off x="0" y="115888"/>
            <a:ext cx="9121775" cy="1143000"/>
          </a:xfrm>
        </p:spPr>
        <p:txBody>
          <a:bodyPr/>
          <a:lstStyle/>
          <a:p>
            <a:pPr eaLnBrk="1" hangingPunct="1">
              <a:defRPr/>
            </a:pPr>
            <a:r>
              <a:rPr lang="fa-IR" sz="9600" b="0">
                <a:solidFill>
                  <a:schemeClr val="bg1"/>
                </a:solidFill>
                <a:cs typeface="Andalus" pitchFamily="2" charset="-78"/>
              </a:rPr>
              <a:t>بسم الله الرحمن الرحيم</a:t>
            </a:r>
            <a:endParaRPr lang="en-US" sz="9600" b="0">
              <a:solidFill>
                <a:schemeClr val="bg1"/>
              </a:solidFill>
              <a:cs typeface="Andalus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91496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8600" y="-963488"/>
            <a:ext cx="13020600" cy="8784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9347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628650" indent="-628650" algn="r"/>
            <a:r>
              <a:rPr lang="fa-IR"/>
              <a:t>عضلات جلوی ستون مهره ها</a:t>
            </a:r>
            <a:br>
              <a:rPr lang="fa-IR"/>
            </a:br>
            <a:r>
              <a:rPr lang="en-US">
                <a:latin typeface="Georgia" pitchFamily="18" charset="0"/>
              </a:rPr>
              <a:t>(Prevertebra muscles)</a:t>
            </a:r>
            <a:endParaRPr lang="en-US"/>
          </a:p>
        </p:txBody>
      </p:sp>
      <p:sp>
        <p:nvSpPr>
          <p:cNvPr id="530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1700213"/>
            <a:ext cx="7696200" cy="4038600"/>
          </a:xfrm>
        </p:spPr>
        <p:txBody>
          <a:bodyPr/>
          <a:lstStyle/>
          <a:p>
            <a:pPr algn="r" rtl="1">
              <a:buFont typeface="Wingdings" pitchFamily="2" charset="2"/>
              <a:buNone/>
            </a:pPr>
            <a:r>
              <a:rPr lang="fa-IR" sz="2000"/>
              <a:t>1-راست راسی خارجی</a:t>
            </a:r>
            <a:r>
              <a:rPr lang="en-US" sz="2000">
                <a:latin typeface="Georgia" pitchFamily="18" charset="0"/>
              </a:rPr>
              <a:t>(Rectus Capitis Lateralis)</a:t>
            </a:r>
            <a:endParaRPr lang="fa-IR" sz="2000">
              <a:latin typeface="Georgia" pitchFamily="18" charset="0"/>
            </a:endParaRPr>
          </a:p>
          <a:p>
            <a:pPr algn="r" rtl="1">
              <a:buFont typeface="Wingdings" pitchFamily="2" charset="2"/>
              <a:buNone/>
            </a:pPr>
            <a:r>
              <a:rPr lang="fa-IR" sz="2000"/>
              <a:t>2-راست راسی قدامی</a:t>
            </a:r>
            <a:r>
              <a:rPr lang="en-US" sz="2000">
                <a:latin typeface="Georgia" pitchFamily="18" charset="0"/>
              </a:rPr>
              <a:t>(Rectus capitis Anterior)</a:t>
            </a:r>
            <a:endParaRPr lang="fa-IR" sz="2000">
              <a:latin typeface="Georgia" pitchFamily="18" charset="0"/>
            </a:endParaRPr>
          </a:p>
          <a:p>
            <a:pPr algn="r" rtl="1">
              <a:buFont typeface="Wingdings" pitchFamily="2" charset="2"/>
              <a:buNone/>
            </a:pPr>
            <a:r>
              <a:rPr lang="fa-IR" sz="2000"/>
              <a:t>3-طویل راسی</a:t>
            </a:r>
            <a:r>
              <a:rPr lang="en-US" sz="2000">
                <a:latin typeface="Georgia" pitchFamily="18" charset="0"/>
              </a:rPr>
              <a:t>(Longus Capitis)</a:t>
            </a:r>
            <a:endParaRPr lang="fa-IR" sz="2000">
              <a:latin typeface="Georgia" pitchFamily="18" charset="0"/>
            </a:endParaRPr>
          </a:p>
          <a:p>
            <a:pPr algn="r" rtl="1">
              <a:buFont typeface="Wingdings" pitchFamily="2" charset="2"/>
              <a:buNone/>
            </a:pPr>
            <a:r>
              <a:rPr lang="fa-IR" sz="2000"/>
              <a:t>4-طویل گردنی</a:t>
            </a:r>
            <a:r>
              <a:rPr lang="en-US" sz="2000">
                <a:latin typeface="Georgia" pitchFamily="18" charset="0"/>
              </a:rPr>
              <a:t>(Longus Colli)</a:t>
            </a:r>
            <a:endParaRPr lang="en-US" sz="2000"/>
          </a:p>
        </p:txBody>
      </p:sp>
      <p:graphicFrame>
        <p:nvGraphicFramePr>
          <p:cNvPr id="530477" name="Group 45"/>
          <p:cNvGraphicFramePr>
            <a:graphicFrameLocks noGrp="1"/>
          </p:cNvGraphicFramePr>
          <p:nvPr/>
        </p:nvGraphicFramePr>
        <p:xfrm>
          <a:off x="2987675" y="3213100"/>
          <a:ext cx="5808663" cy="457200"/>
        </p:xfrm>
        <a:graphic>
          <a:graphicData uri="http://schemas.openxmlformats.org/drawingml/2006/table">
            <a:tbl>
              <a:tblPr/>
              <a:tblGrid>
                <a:gridCol w="2952750"/>
                <a:gridCol w="1511300"/>
                <a:gridCol w="1344613"/>
              </a:tblGrid>
              <a:tr h="14446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fa-I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       عمل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Arial" charset="0"/>
                          <a:cs typeface="Arial" charset="0"/>
                        </a:rPr>
                        <a:t>سرمتحرک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charset="0"/>
                          <a:cs typeface="Arial" charset="0"/>
                        </a:rPr>
                        <a:t>سر ثابت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30476" name="Group 44"/>
          <p:cNvGraphicFramePr>
            <a:graphicFrameLocks noGrp="1"/>
          </p:cNvGraphicFramePr>
          <p:nvPr/>
        </p:nvGraphicFramePr>
        <p:xfrm>
          <a:off x="2987675" y="3716338"/>
          <a:ext cx="5808663" cy="2346960"/>
        </p:xfrm>
        <a:graphic>
          <a:graphicData uri="http://schemas.openxmlformats.org/drawingml/2006/table">
            <a:tbl>
              <a:tblPr/>
              <a:tblGrid>
                <a:gridCol w="2952750"/>
                <a:gridCol w="1511300"/>
                <a:gridCol w="1344613"/>
              </a:tblGrid>
              <a:tr h="230505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,ضلات هر دو طرف تا شدن مفصل بین مهره های اطلس و آکسیس و استخوان پس سری و مهره های گردنی. عضلات یک طرف تا شدن جانبی.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(Flexion,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 Lateral Flexion)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سطح قدامی استخوان پس سری و مهره های گردنی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سطح قدامی تمام مهره های گردنی و سه مهره پشتی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530480" name="Picture 48" descr="250px-Gray38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908050"/>
            <a:ext cx="2665413" cy="482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230902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30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30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30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30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30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30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30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30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30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30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30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30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30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30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30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0434" grpId="0"/>
      <p:bldP spid="530435" grpId="0" build="p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/>
              <a:t>عضلات نردبانی</a:t>
            </a:r>
            <a:br>
              <a:rPr lang="fa-IR"/>
            </a:br>
            <a:r>
              <a:rPr lang="en-US">
                <a:latin typeface="Georgia" pitchFamily="18" charset="0"/>
              </a:rPr>
              <a:t>(Scalenes)</a:t>
            </a:r>
          </a:p>
        </p:txBody>
      </p:sp>
      <p:sp>
        <p:nvSpPr>
          <p:cNvPr id="533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r">
              <a:buFont typeface="Wingdings" pitchFamily="2" charset="2"/>
              <a:buNone/>
            </a:pPr>
            <a:r>
              <a:rPr lang="fa-IR" sz="2000"/>
              <a:t>این عضلات به سه دسته: قدامی، میانی و خلفی تقسیم می شوند.</a:t>
            </a:r>
          </a:p>
          <a:p>
            <a:pPr algn="r">
              <a:buFont typeface="Wingdings" pitchFamily="2" charset="2"/>
              <a:buNone/>
            </a:pPr>
            <a:r>
              <a:rPr lang="fa-IR" sz="2000"/>
              <a:t>در محل دنده های اول </a:t>
            </a:r>
            <a:r>
              <a:rPr lang="fa-IR" sz="2000" u="sng"/>
              <a:t>نردبانی میانی</a:t>
            </a:r>
            <a:r>
              <a:rPr lang="fa-IR" sz="2000"/>
              <a:t> و </a:t>
            </a:r>
            <a:r>
              <a:rPr lang="fa-IR" sz="2000" u="sng"/>
              <a:t>قدامی </a:t>
            </a:r>
            <a:r>
              <a:rPr lang="fa-IR" sz="2000"/>
              <a:t>ودوم </a:t>
            </a:r>
            <a:r>
              <a:rPr lang="fa-IR" sz="2000" u="sng"/>
              <a:t>نردبانی خلفی</a:t>
            </a:r>
            <a:r>
              <a:rPr lang="fa-IR" sz="2000"/>
              <a:t> </a:t>
            </a:r>
          </a:p>
          <a:p>
            <a:pPr algn="r">
              <a:buFont typeface="Wingdings" pitchFamily="2" charset="2"/>
              <a:buNone/>
            </a:pPr>
            <a:r>
              <a:rPr lang="fa-IR" sz="2000"/>
              <a:t> به زائده های عرضی مهره های گردنی متصل می شوند.</a:t>
            </a:r>
          </a:p>
          <a:p>
            <a:pPr algn="r">
              <a:buFont typeface="Wingdings" pitchFamily="2" charset="2"/>
              <a:buNone/>
            </a:pPr>
            <a:r>
              <a:rPr lang="fa-IR" sz="2000"/>
              <a:t> </a:t>
            </a:r>
            <a:endParaRPr lang="en-US" sz="2000"/>
          </a:p>
        </p:txBody>
      </p:sp>
      <p:graphicFrame>
        <p:nvGraphicFramePr>
          <p:cNvPr id="533540" name="Group 36"/>
          <p:cNvGraphicFramePr>
            <a:graphicFrameLocks noGrp="1"/>
          </p:cNvGraphicFramePr>
          <p:nvPr/>
        </p:nvGraphicFramePr>
        <p:xfrm>
          <a:off x="5508625" y="3141663"/>
          <a:ext cx="3167063" cy="502920"/>
        </p:xfrm>
        <a:graphic>
          <a:graphicData uri="http://schemas.openxmlformats.org/drawingml/2006/table">
            <a:tbl>
              <a:tblPr/>
              <a:tblGrid>
                <a:gridCol w="3167063"/>
              </a:tblGrid>
              <a:tr h="431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عمل</a:t>
                      </a:r>
                      <a:endParaRPr kumimoji="0" lang="en-US" sz="2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33538" name="Group 34"/>
          <p:cNvGraphicFramePr>
            <a:graphicFrameLocks noGrp="1"/>
          </p:cNvGraphicFramePr>
          <p:nvPr/>
        </p:nvGraphicFramePr>
        <p:xfrm>
          <a:off x="5508625" y="3716338"/>
          <a:ext cx="3167063" cy="1296988"/>
        </p:xfrm>
        <a:graphic>
          <a:graphicData uri="http://schemas.openxmlformats.org/drawingml/2006/table">
            <a:tbl>
              <a:tblPr/>
              <a:tblGrid>
                <a:gridCol w="3167063"/>
              </a:tblGrid>
              <a:tr h="129698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تا کردن و تا کردن جانبی مهره های گردنی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(Flexion , Lateral flexion)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33555" name="Group 51"/>
          <p:cNvGraphicFramePr>
            <a:graphicFrameLocks noGrp="1"/>
          </p:cNvGraphicFramePr>
          <p:nvPr/>
        </p:nvGraphicFramePr>
        <p:xfrm>
          <a:off x="3635375" y="5229225"/>
          <a:ext cx="5040313" cy="822960"/>
        </p:xfrm>
        <a:graphic>
          <a:graphicData uri="http://schemas.openxmlformats.org/drawingml/2006/table">
            <a:tbl>
              <a:tblPr/>
              <a:tblGrid>
                <a:gridCol w="5040313"/>
              </a:tblGrid>
              <a:tr h="66357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  <a:cs typeface="Arial" charset="0"/>
                        </a:rPr>
                        <a:t>عمل دیگر این عضلات بالاکشیدن دنده های اول و دوم</a:t>
                      </a:r>
                      <a:r>
                        <a:rPr kumimoji="0" lang="fa-I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</a:t>
                      </a:r>
                      <a:r>
                        <a:rPr kumimoji="0" lang="fa-I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  <a:cs typeface="Arial" charset="0"/>
                        </a:rPr>
                        <a:t>برای کمک به</a:t>
                      </a:r>
                      <a:r>
                        <a:rPr kumimoji="0" lang="fa-I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fa-I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  <a:cs typeface="Arial" charset="0"/>
                        </a:rPr>
                        <a:t> تنفس است.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533556" name="Picture 52" descr="1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620713"/>
            <a:ext cx="2592387" cy="5329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563367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33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33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33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33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33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33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33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33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33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33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33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33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33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33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33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3506" grpId="0"/>
      <p:bldP spid="533507" grpId="0" build="p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/>
              <a:t>جناغی چنبری(دوسر)</a:t>
            </a:r>
            <a:br>
              <a:rPr lang="fa-IR"/>
            </a:br>
            <a:r>
              <a:rPr lang="en-US">
                <a:latin typeface="Georgia" pitchFamily="18" charset="0"/>
              </a:rPr>
              <a:t>(Sternocleidomastoid)</a:t>
            </a:r>
          </a:p>
        </p:txBody>
      </p:sp>
      <p:graphicFrame>
        <p:nvGraphicFramePr>
          <p:cNvPr id="538674" name="Group 50"/>
          <p:cNvGraphicFramePr>
            <a:graphicFrameLocks noGrp="1"/>
          </p:cNvGraphicFramePr>
          <p:nvPr>
            <p:ph idx="1"/>
          </p:nvPr>
        </p:nvGraphicFramePr>
        <p:xfrm>
          <a:off x="2987675" y="1773238"/>
          <a:ext cx="5470525" cy="515938"/>
        </p:xfrm>
        <a:graphic>
          <a:graphicData uri="http://schemas.openxmlformats.org/drawingml/2006/table">
            <a:tbl>
              <a:tblPr/>
              <a:tblGrid>
                <a:gridCol w="2376488"/>
                <a:gridCol w="1655762"/>
                <a:gridCol w="1438275"/>
              </a:tblGrid>
              <a:tr h="51593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 </a:t>
                      </a:r>
                      <a:r>
                        <a:rPr kumimoji="0" lang="fa-IR" sz="2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عمل</a:t>
                      </a:r>
                      <a:endParaRPr kumimoji="0" lang="en-US" sz="2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fa-I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Arial" charset="0"/>
                          <a:cs typeface="Arial" charset="0"/>
                        </a:rPr>
                        <a:t> سرمتحرک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charset="0"/>
                          <a:cs typeface="Arial" charset="0"/>
                        </a:rPr>
                        <a:t>سرثابت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38668" name="Group 44"/>
          <p:cNvGraphicFramePr>
            <a:graphicFrameLocks noGrp="1"/>
          </p:cNvGraphicFramePr>
          <p:nvPr/>
        </p:nvGraphicFramePr>
        <p:xfrm>
          <a:off x="2987675" y="2349500"/>
          <a:ext cx="5448300" cy="3090672"/>
        </p:xfrm>
        <a:graphic>
          <a:graphicData uri="http://schemas.openxmlformats.org/drawingml/2006/table">
            <a:tbl>
              <a:tblPr/>
              <a:tblGrid>
                <a:gridCol w="2405063"/>
                <a:gridCol w="1627187"/>
                <a:gridCol w="1416050"/>
              </a:tblGrid>
              <a:tr h="21590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تا کردن مهره اطلس و استخوان پس سری و در ادامه انقباض تا شدن و تا شدن جانبی مهره های گردنی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(Flexion,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Lateral Flexion)</a:t>
                      </a:r>
                      <a:endParaRPr kumimoji="0" lang="fa-I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cs typeface="Arial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زائده پستانی استخوان گیجگاهی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با دو سر به روی استخوان جناغ و ترقوه متصل می شود.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38669" name="Rectangle 45"/>
          <p:cNvSpPr>
            <a:spLocks noChangeArrowheads="1"/>
          </p:cNvSpPr>
          <p:nvPr/>
        </p:nvSpPr>
        <p:spPr bwMode="auto">
          <a:xfrm>
            <a:off x="2555875" y="5516563"/>
            <a:ext cx="619283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rtl="0" fontAlgn="base">
              <a:spcBef>
                <a:spcPct val="0"/>
              </a:spcBef>
              <a:spcAft>
                <a:spcPct val="0"/>
              </a:spcAft>
            </a:pPr>
            <a:r>
              <a:rPr lang="fa-IR">
                <a:solidFill>
                  <a:srgbClr val="000066"/>
                </a:solidFill>
              </a:rPr>
              <a:t>این عضله در دوطرف ناحیه گردن قرار دارد و هنگامیکه سر را به طرف مخاف</a:t>
            </a:r>
            <a:r>
              <a:rPr lang="fa-IR">
                <a:solidFill>
                  <a:srgbClr val="000000"/>
                </a:solidFill>
              </a:rPr>
              <a:t> </a:t>
            </a:r>
          </a:p>
          <a:p>
            <a:pPr rtl="0" fontAlgn="base">
              <a:spcBef>
                <a:spcPct val="0"/>
              </a:spcBef>
              <a:spcAft>
                <a:spcPct val="0"/>
              </a:spcAft>
            </a:pPr>
            <a:r>
              <a:rPr lang="fa-IR">
                <a:solidFill>
                  <a:srgbClr val="000066"/>
                </a:solidFill>
              </a:rPr>
              <a:t>بچرخانیم می توان آن را لمس کرد.</a:t>
            </a:r>
            <a:r>
              <a:rPr lang="en-US">
                <a:solidFill>
                  <a:srgbClr val="000000"/>
                </a:solidFill>
              </a:rPr>
              <a:t> </a:t>
            </a:r>
          </a:p>
        </p:txBody>
      </p:sp>
      <p:pic>
        <p:nvPicPr>
          <p:cNvPr id="538675" name="Picture 51" descr="1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908050"/>
            <a:ext cx="2447925" cy="4249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484086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38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38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38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8626" grpId="0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50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550916" name="Picture 4" descr="13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76250"/>
            <a:ext cx="4319587" cy="540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0917" name="Picture 5" descr="130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476250"/>
            <a:ext cx="3671888" cy="410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7103155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509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509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50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50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50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50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914" grpId="0"/>
      <p:bldP spid="550915" grpId="0" build="p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/>
              <a:t>عضلات راست کننده ستون مهره ها</a:t>
            </a:r>
            <a:br>
              <a:rPr lang="fa-IR"/>
            </a:br>
            <a:r>
              <a:rPr lang="en-US">
                <a:latin typeface="Georgia" pitchFamily="18" charset="0"/>
              </a:rPr>
              <a:t>(Erector Spinae)</a:t>
            </a:r>
          </a:p>
        </p:txBody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916113"/>
            <a:ext cx="8675688" cy="4038600"/>
          </a:xfrm>
        </p:spPr>
        <p:txBody>
          <a:bodyPr/>
          <a:lstStyle/>
          <a:p>
            <a:pPr algn="r" rtl="1">
              <a:buFont typeface="Wingdings" pitchFamily="2" charset="2"/>
              <a:buNone/>
            </a:pPr>
            <a:r>
              <a:rPr lang="fa-IR" sz="2400"/>
              <a:t>-</a:t>
            </a:r>
            <a:r>
              <a:rPr lang="fa-IR" sz="2400">
                <a:solidFill>
                  <a:srgbClr val="FF00FF"/>
                </a:solidFill>
              </a:rPr>
              <a:t>خاصره ای</a:t>
            </a:r>
            <a:r>
              <a:rPr lang="en-US" sz="2000">
                <a:solidFill>
                  <a:srgbClr val="FF00FF"/>
                </a:solidFill>
                <a:latin typeface="Georgia" pitchFamily="18" charset="0"/>
              </a:rPr>
              <a:t>(Iliocostalis)</a:t>
            </a:r>
            <a:r>
              <a:rPr lang="fa-IR" sz="2000">
                <a:latin typeface="Georgia" pitchFamily="18" charset="0"/>
              </a:rPr>
              <a:t>:</a:t>
            </a:r>
            <a:r>
              <a:rPr lang="fa-IR" sz="1800">
                <a:latin typeface="Georgia" pitchFamily="18" charset="0"/>
              </a:rPr>
              <a:t> خاصره ای گردنی</a:t>
            </a:r>
            <a:r>
              <a:rPr lang="en-US" sz="2000">
                <a:latin typeface="Georgia" pitchFamily="18" charset="0"/>
              </a:rPr>
              <a:t>(cervicis)</a:t>
            </a:r>
            <a:endParaRPr lang="fa-IR" sz="2000">
              <a:latin typeface="Georgia" pitchFamily="18" charset="0"/>
            </a:endParaRPr>
          </a:p>
          <a:p>
            <a:pPr algn="r" rtl="1">
              <a:buFont typeface="Wingdings" pitchFamily="2" charset="2"/>
              <a:buNone/>
            </a:pPr>
            <a:r>
              <a:rPr lang="fa-IR" sz="1800">
                <a:latin typeface="Georgia" pitchFamily="18" charset="0"/>
              </a:rPr>
              <a:t>                                          خاصره ای پشتی</a:t>
            </a:r>
            <a:r>
              <a:rPr lang="en-US" sz="2000">
                <a:latin typeface="Georgia" pitchFamily="18" charset="0"/>
              </a:rPr>
              <a:t>(Thoracis)</a:t>
            </a:r>
            <a:endParaRPr lang="fa-IR" sz="2000">
              <a:latin typeface="Georgia" pitchFamily="18" charset="0"/>
            </a:endParaRPr>
          </a:p>
          <a:p>
            <a:pPr algn="r" rtl="1">
              <a:buFont typeface="Wingdings" pitchFamily="2" charset="2"/>
              <a:buNone/>
            </a:pPr>
            <a:r>
              <a:rPr lang="fa-IR" sz="1800">
                <a:latin typeface="Georgia" pitchFamily="18" charset="0"/>
              </a:rPr>
              <a:t>                                          خاصره ای کمری</a:t>
            </a:r>
            <a:r>
              <a:rPr lang="en-US" sz="2000">
                <a:latin typeface="Georgia" pitchFamily="18" charset="0"/>
              </a:rPr>
              <a:t>(Lumborum)</a:t>
            </a:r>
          </a:p>
          <a:p>
            <a:pPr algn="r" rtl="1">
              <a:buFont typeface="Wingdings" pitchFamily="2" charset="2"/>
              <a:buNone/>
            </a:pPr>
            <a:endParaRPr lang="fa-IR" sz="2000">
              <a:latin typeface="Georgia" pitchFamily="18" charset="0"/>
            </a:endParaRPr>
          </a:p>
          <a:p>
            <a:pPr algn="r" rtl="1">
              <a:buFont typeface="Wingdings" pitchFamily="2" charset="2"/>
              <a:buNone/>
            </a:pPr>
            <a:r>
              <a:rPr lang="fa-IR" sz="2000">
                <a:latin typeface="Georgia" pitchFamily="18" charset="0"/>
              </a:rPr>
              <a:t>                                                       </a:t>
            </a:r>
            <a:r>
              <a:rPr lang="fa-IR" sz="2400">
                <a:latin typeface="Georgia" pitchFamily="18" charset="0"/>
              </a:rPr>
              <a:t>-</a:t>
            </a:r>
            <a:r>
              <a:rPr lang="fa-IR" sz="2400">
                <a:solidFill>
                  <a:srgbClr val="FF0066"/>
                </a:solidFill>
                <a:latin typeface="Georgia" pitchFamily="18" charset="0"/>
              </a:rPr>
              <a:t>طویل</a:t>
            </a:r>
            <a:r>
              <a:rPr lang="en-US" sz="2000">
                <a:solidFill>
                  <a:srgbClr val="FF0066"/>
                </a:solidFill>
                <a:latin typeface="Georgia" pitchFamily="18" charset="0"/>
              </a:rPr>
              <a:t>(Longissimus)</a:t>
            </a:r>
            <a:r>
              <a:rPr lang="fa-IR" sz="2000">
                <a:latin typeface="Georgia" pitchFamily="18" charset="0"/>
              </a:rPr>
              <a:t>:</a:t>
            </a:r>
            <a:r>
              <a:rPr lang="fa-IR" sz="1800">
                <a:latin typeface="Georgia" pitchFamily="18" charset="0"/>
              </a:rPr>
              <a:t>طویل راسی</a:t>
            </a:r>
            <a:r>
              <a:rPr lang="en-US" sz="2000">
                <a:latin typeface="Georgia" pitchFamily="18" charset="0"/>
              </a:rPr>
              <a:t>(Capits)</a:t>
            </a:r>
            <a:endParaRPr lang="fa-IR" sz="2000">
              <a:latin typeface="Georgia" pitchFamily="18" charset="0"/>
            </a:endParaRPr>
          </a:p>
          <a:p>
            <a:pPr algn="r" rtl="1">
              <a:buFont typeface="Wingdings" pitchFamily="2" charset="2"/>
              <a:buNone/>
            </a:pPr>
            <a:r>
              <a:rPr lang="fa-IR" sz="2000">
                <a:latin typeface="Georgia" pitchFamily="18" charset="0"/>
              </a:rPr>
              <a:t>                                                                                        </a:t>
            </a:r>
            <a:r>
              <a:rPr lang="fa-IR" sz="1800">
                <a:latin typeface="Georgia" pitchFamily="18" charset="0"/>
              </a:rPr>
              <a:t>طویل گردنی</a:t>
            </a:r>
            <a:r>
              <a:rPr lang="en-US" sz="2000">
                <a:latin typeface="Georgia" pitchFamily="18" charset="0"/>
              </a:rPr>
              <a:t>(Cervicis)</a:t>
            </a:r>
            <a:endParaRPr lang="fa-IR" sz="2000">
              <a:latin typeface="Georgia" pitchFamily="18" charset="0"/>
            </a:endParaRPr>
          </a:p>
          <a:p>
            <a:pPr algn="r" rtl="1">
              <a:buFont typeface="Wingdings" pitchFamily="2" charset="2"/>
              <a:buNone/>
            </a:pPr>
            <a:r>
              <a:rPr lang="fa-IR" sz="2000">
                <a:latin typeface="Georgia" pitchFamily="18" charset="0"/>
              </a:rPr>
              <a:t>                                                                                        </a:t>
            </a:r>
            <a:r>
              <a:rPr lang="fa-IR" sz="1800">
                <a:latin typeface="Georgia" pitchFamily="18" charset="0"/>
              </a:rPr>
              <a:t>طویل پشتی</a:t>
            </a:r>
            <a:r>
              <a:rPr lang="en-US" sz="2000">
                <a:latin typeface="Georgia" pitchFamily="18" charset="0"/>
              </a:rPr>
              <a:t>(Toracis)</a:t>
            </a:r>
          </a:p>
          <a:p>
            <a:pPr algn="r" rtl="1">
              <a:buFont typeface="Wingdings" pitchFamily="2" charset="2"/>
              <a:buNone/>
            </a:pPr>
            <a:r>
              <a:rPr lang="fa-IR" sz="2400">
                <a:latin typeface="Georgia" pitchFamily="18" charset="0"/>
              </a:rPr>
              <a:t>-</a:t>
            </a:r>
            <a:r>
              <a:rPr lang="fa-IR" sz="2400">
                <a:solidFill>
                  <a:srgbClr val="FF6600"/>
                </a:solidFill>
                <a:latin typeface="Georgia" pitchFamily="18" charset="0"/>
              </a:rPr>
              <a:t>شوکی</a:t>
            </a:r>
            <a:r>
              <a:rPr lang="en-US" sz="2000">
                <a:solidFill>
                  <a:srgbClr val="FF6600"/>
                </a:solidFill>
                <a:latin typeface="Georgia" pitchFamily="18" charset="0"/>
              </a:rPr>
              <a:t>(Spinalis)</a:t>
            </a:r>
            <a:r>
              <a:rPr lang="fa-IR" sz="2000">
                <a:latin typeface="Georgia" pitchFamily="18" charset="0"/>
              </a:rPr>
              <a:t>:شوکی گردنی</a:t>
            </a:r>
            <a:r>
              <a:rPr lang="en-US" sz="2000">
                <a:latin typeface="Georgia" pitchFamily="18" charset="0"/>
              </a:rPr>
              <a:t>(Cervicis)</a:t>
            </a:r>
            <a:endParaRPr lang="fa-IR" sz="2000">
              <a:latin typeface="Georgia" pitchFamily="18" charset="0"/>
            </a:endParaRPr>
          </a:p>
          <a:p>
            <a:pPr algn="r" rtl="1">
              <a:buFont typeface="Wingdings" pitchFamily="2" charset="2"/>
              <a:buNone/>
            </a:pPr>
            <a:r>
              <a:rPr lang="fa-IR" sz="2000">
                <a:latin typeface="Georgia" pitchFamily="18" charset="0"/>
              </a:rPr>
              <a:t>                          شوکی پشتی</a:t>
            </a:r>
            <a:r>
              <a:rPr lang="en-US" sz="2000">
                <a:latin typeface="Georgia" pitchFamily="18" charset="0"/>
              </a:rPr>
              <a:t>(Thoracis)</a:t>
            </a:r>
            <a:endParaRPr lang="en-US" sz="2400">
              <a:latin typeface="Georgia" pitchFamily="18" charset="0"/>
            </a:endParaRPr>
          </a:p>
        </p:txBody>
      </p:sp>
      <p:graphicFrame>
        <p:nvGraphicFramePr>
          <p:cNvPr id="551948" name="Group 12"/>
          <p:cNvGraphicFramePr>
            <a:graphicFrameLocks noGrp="1"/>
          </p:cNvGraphicFramePr>
          <p:nvPr/>
        </p:nvGraphicFramePr>
        <p:xfrm>
          <a:off x="1692275" y="5516563"/>
          <a:ext cx="6096000" cy="701040"/>
        </p:xfrm>
        <a:graphic>
          <a:graphicData uri="http://schemas.openxmlformats.org/drawingml/2006/table">
            <a:tbl>
              <a:tblPr/>
              <a:tblGrid>
                <a:gridCol w="6096000"/>
              </a:tblGrid>
              <a:tr h="51911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charset="0"/>
                          <a:cs typeface="Arial" charset="0"/>
                        </a:rPr>
                        <a:t>این گروه از عضلات در ناحیه پشت قرار دارند که به سه گروه تقسیم می شوند، که این سه گروه نیز به شاخه هایی تقسیم می شوند.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094164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51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51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51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51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51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51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51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51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51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51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51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51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51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51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51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51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51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51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51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51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51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9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519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519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519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9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519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519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519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1938" grpId="0"/>
      <p:bldP spid="551939" grpId="0" build="p"/>
    </p:bld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92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592901" name="Picture 5" descr="132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20713"/>
            <a:ext cx="4319587" cy="540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2903" name="Picture 7" descr="132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549275"/>
            <a:ext cx="3671888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0947854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928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928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92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92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92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92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2898" grpId="0"/>
      <p:bldP spid="592899" grpId="0" build="p"/>
    </p:bld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017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/>
              <a:t>عضلات راست کننده ستون مهره ها</a:t>
            </a:r>
            <a:br>
              <a:rPr lang="fa-IR"/>
            </a:br>
            <a:r>
              <a:rPr lang="en-US">
                <a:latin typeface="Georgia" pitchFamily="18" charset="0"/>
              </a:rPr>
              <a:t>(Erector spinae)</a:t>
            </a:r>
          </a:p>
        </p:txBody>
      </p:sp>
      <p:graphicFrame>
        <p:nvGraphicFramePr>
          <p:cNvPr id="555051" name="Group 43"/>
          <p:cNvGraphicFramePr>
            <a:graphicFrameLocks noGrp="1"/>
          </p:cNvGraphicFramePr>
          <p:nvPr>
            <p:ph idx="1"/>
          </p:nvPr>
        </p:nvGraphicFramePr>
        <p:xfrm>
          <a:off x="1908175" y="1773238"/>
          <a:ext cx="6696075" cy="502920"/>
        </p:xfrm>
        <a:graphic>
          <a:graphicData uri="http://schemas.openxmlformats.org/drawingml/2006/table">
            <a:tbl>
              <a:tblPr/>
              <a:tblGrid>
                <a:gridCol w="2441575"/>
                <a:gridCol w="2051050"/>
                <a:gridCol w="2203450"/>
              </a:tblGrid>
              <a:tr h="444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عمل</a:t>
                      </a:r>
                      <a:endParaRPr kumimoji="0" lang="en-US" sz="2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fa-I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Arial" charset="0"/>
                          <a:cs typeface="Arial" charset="0"/>
                        </a:rPr>
                        <a:t>سرمتحرک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fa-I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سرثابت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55050" name="Group 42"/>
          <p:cNvGraphicFramePr>
            <a:graphicFrameLocks noGrp="1"/>
          </p:cNvGraphicFramePr>
          <p:nvPr/>
        </p:nvGraphicFramePr>
        <p:xfrm>
          <a:off x="1908175" y="2349500"/>
          <a:ext cx="6696075" cy="2663825"/>
        </p:xfrm>
        <a:graphic>
          <a:graphicData uri="http://schemas.openxmlformats.org/drawingml/2006/table">
            <a:tbl>
              <a:tblPr/>
              <a:tblGrid>
                <a:gridCol w="2416175"/>
                <a:gridCol w="2105025"/>
                <a:gridCol w="2174875"/>
              </a:tblGrid>
              <a:tr h="266382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در هر دو طرف سبب باز شدن مفصل استخوان پس سری و به طور کلی ستون مهره ها می شود.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(Extension and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  Hyper Extension)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زائده پستانی استخوان گیجگاهی،بخش خلفی مهره های گردنی،پشتی،کمری ودوازده دنده قفسه سینه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بخش خلفی ستون مهره ها در ناحیه گردنی،پشتی،کمری وسطح خلفی خاجی و نه دنده پایینی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555053" name="Picture 45" descr="132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92150"/>
            <a:ext cx="1584325" cy="4032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847579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550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550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55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5017" grpId="0"/>
    </p:bld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71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571397" name="Picture 5" descr="138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476250"/>
            <a:ext cx="7848600" cy="561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898602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71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71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71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71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71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71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1394" grpId="0"/>
      <p:bldP spid="571395" grpId="0" build="p"/>
    </p:bld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/>
              <a:t>عضلات ناحیه شکم</a:t>
            </a:r>
            <a:br>
              <a:rPr lang="fa-IR"/>
            </a:br>
            <a:r>
              <a:rPr lang="en-US">
                <a:latin typeface="Georgia" pitchFamily="18" charset="0"/>
              </a:rPr>
              <a:t>(Abdominis)</a:t>
            </a:r>
          </a:p>
        </p:txBody>
      </p:sp>
      <p:sp>
        <p:nvSpPr>
          <p:cNvPr id="575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endParaRPr lang="fa-IR"/>
          </a:p>
        </p:txBody>
      </p:sp>
      <p:pic>
        <p:nvPicPr>
          <p:cNvPr id="575492" name="Picture 4" descr="14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404813"/>
            <a:ext cx="4967287" cy="5761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5494" name="Picture 6" descr="trunkrotation_INT_ABD_OBL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2276475"/>
            <a:ext cx="2879725" cy="3744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7091449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75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75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75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75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75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75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5490" grpId="0"/>
      <p:bldP spid="575491" grpId="0" build="p"/>
    </p:bld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/>
              <a:t>راست شکمی</a:t>
            </a:r>
            <a:br>
              <a:rPr lang="fa-IR"/>
            </a:br>
            <a:r>
              <a:rPr lang="en-US">
                <a:latin typeface="Georgia" pitchFamily="18" charset="0"/>
              </a:rPr>
              <a:t>(Rectus Abdominis)</a:t>
            </a:r>
          </a:p>
        </p:txBody>
      </p:sp>
      <p:graphicFrame>
        <p:nvGraphicFramePr>
          <p:cNvPr id="576555" name="Group 43"/>
          <p:cNvGraphicFramePr>
            <a:graphicFrameLocks noGrp="1"/>
          </p:cNvGraphicFramePr>
          <p:nvPr>
            <p:ph idx="1"/>
          </p:nvPr>
        </p:nvGraphicFramePr>
        <p:xfrm>
          <a:off x="3348038" y="1773238"/>
          <a:ext cx="5256212" cy="457200"/>
        </p:xfrm>
        <a:graphic>
          <a:graphicData uri="http://schemas.openxmlformats.org/drawingml/2006/table">
            <a:tbl>
              <a:tblPr/>
              <a:tblGrid>
                <a:gridCol w="2232025"/>
                <a:gridCol w="1944687"/>
                <a:gridCol w="1079500"/>
              </a:tblGrid>
              <a:tr h="444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عمل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fa-I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سرمتحرک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8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سرثابت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76560" name="Group 48"/>
          <p:cNvGraphicFramePr>
            <a:graphicFrameLocks noGrp="1"/>
          </p:cNvGraphicFramePr>
          <p:nvPr/>
        </p:nvGraphicFramePr>
        <p:xfrm>
          <a:off x="3348038" y="2349500"/>
          <a:ext cx="5232400" cy="2359152"/>
        </p:xfrm>
        <a:graphic>
          <a:graphicData uri="http://schemas.openxmlformats.org/drawingml/2006/table">
            <a:tbl>
              <a:tblPr/>
              <a:tblGrid>
                <a:gridCol w="2232025"/>
                <a:gridCol w="1944687"/>
                <a:gridCol w="1055688"/>
              </a:tblGrid>
              <a:tr h="208756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هر دو طرف:تا شدن ستون مهره ها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یک طرف:تا شدن جانبی ستون مهره ها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(Flexion,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 lateral Flexion)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غضروف دنده ای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پنجم،ششم و هفتم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دنده ها 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لبه فوقانی استخوان عانه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76561" name="Rectangle 49"/>
          <p:cNvSpPr>
            <a:spLocks noChangeArrowheads="1"/>
          </p:cNvSpPr>
          <p:nvPr/>
        </p:nvSpPr>
        <p:spPr bwMode="auto">
          <a:xfrm>
            <a:off x="3348038" y="5013325"/>
            <a:ext cx="524351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 </a:t>
            </a:r>
            <a:r>
              <a:rPr lang="fa-IR" b="1" i="1">
                <a:solidFill>
                  <a:srgbClr val="000066"/>
                </a:solidFill>
              </a:rPr>
              <a:t>این عضله در ناحیه سطحی شکم قرار گرفته است و بین جناغ سینه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a-IR" b="1" i="1">
                <a:solidFill>
                  <a:srgbClr val="000066"/>
                </a:solidFill>
              </a:rPr>
              <a:t>و استخوان عانه قابل لمس می باشد.</a:t>
            </a:r>
          </a:p>
        </p:txBody>
      </p:sp>
      <p:pic>
        <p:nvPicPr>
          <p:cNvPr id="576562" name="Picture 50" descr="14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765175"/>
            <a:ext cx="2952750" cy="475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502655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76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76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76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65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76064" y="-2043608"/>
            <a:ext cx="13146432" cy="9816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0020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628650" indent="-628650" algn="r"/>
            <a:r>
              <a:rPr lang="fa-IR"/>
              <a:t>مایل بزرگ(خارجی)</a:t>
            </a:r>
            <a:br>
              <a:rPr lang="fa-IR"/>
            </a:br>
            <a:r>
              <a:rPr lang="en-US">
                <a:latin typeface="Georgia" pitchFamily="18" charset="0"/>
              </a:rPr>
              <a:t>(External Oblique)</a:t>
            </a:r>
          </a:p>
        </p:txBody>
      </p:sp>
      <p:graphicFrame>
        <p:nvGraphicFramePr>
          <p:cNvPr id="579641" name="Group 57"/>
          <p:cNvGraphicFramePr>
            <a:graphicFrameLocks noGrp="1"/>
          </p:cNvGraphicFramePr>
          <p:nvPr>
            <p:ph idx="1"/>
          </p:nvPr>
        </p:nvGraphicFramePr>
        <p:xfrm>
          <a:off x="2484438" y="1844675"/>
          <a:ext cx="6191250" cy="457200"/>
        </p:xfrm>
        <a:graphic>
          <a:graphicData uri="http://schemas.openxmlformats.org/drawingml/2006/table">
            <a:tbl>
              <a:tblPr/>
              <a:tblGrid>
                <a:gridCol w="3455987"/>
                <a:gridCol w="1368425"/>
                <a:gridCol w="1366838"/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عمل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fa-I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سرمتحرک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8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سرثابت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79637" name="Group 53"/>
          <p:cNvGraphicFramePr>
            <a:graphicFrameLocks noGrp="1"/>
          </p:cNvGraphicFramePr>
          <p:nvPr/>
        </p:nvGraphicFramePr>
        <p:xfrm>
          <a:off x="2484438" y="2420938"/>
          <a:ext cx="6221412" cy="2286000"/>
        </p:xfrm>
        <a:graphic>
          <a:graphicData uri="http://schemas.openxmlformats.org/drawingml/2006/table">
            <a:tbl>
              <a:tblPr/>
              <a:tblGrid>
                <a:gridCol w="3421062"/>
                <a:gridCol w="1387475"/>
                <a:gridCol w="1412875"/>
              </a:tblGrid>
              <a:tr h="201612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هر دو طرف تا شدن ستون مهره ها و یک طرف تا شدن جانبی و چرخش ستون مهره ها به طرفین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(flexion,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Lateral Flexion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Rotator)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هشت دنده پایینی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سطح قدامی تاج خاصره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79642" name="Rectangle 58"/>
          <p:cNvSpPr>
            <a:spLocks noChangeArrowheads="1"/>
          </p:cNvSpPr>
          <p:nvPr/>
        </p:nvSpPr>
        <p:spPr bwMode="auto">
          <a:xfrm>
            <a:off x="3276600" y="5013325"/>
            <a:ext cx="55657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 </a:t>
            </a:r>
            <a:r>
              <a:rPr lang="fa-IR" b="1" i="1">
                <a:solidFill>
                  <a:srgbClr val="000066"/>
                </a:solidFill>
              </a:rPr>
              <a:t>در جلو و کنار شکم و در دو طرف عضله راست بزرگ قرار گرفته است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a-IR" b="1" i="1">
                <a:solidFill>
                  <a:srgbClr val="000066"/>
                </a:solidFill>
              </a:rPr>
              <a:t>و قابل لمس نمی باشد.</a:t>
            </a:r>
          </a:p>
        </p:txBody>
      </p:sp>
      <p:pic>
        <p:nvPicPr>
          <p:cNvPr id="579644" name="Picture 60" descr="14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765175"/>
            <a:ext cx="2162175" cy="475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773332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79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79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79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9586" grpId="0"/>
    </p:bld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73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/>
              <a:t>عضله عرضی شکمی</a:t>
            </a:r>
            <a:br>
              <a:rPr lang="fa-IR"/>
            </a:br>
            <a:r>
              <a:rPr lang="en-US">
                <a:latin typeface="Georgia" pitchFamily="18" charset="0"/>
              </a:rPr>
              <a:t>(Transversus abdominis)</a:t>
            </a:r>
          </a:p>
        </p:txBody>
      </p:sp>
      <p:graphicFrame>
        <p:nvGraphicFramePr>
          <p:cNvPr id="585776" name="Group 48"/>
          <p:cNvGraphicFramePr>
            <a:graphicFrameLocks noGrp="1"/>
          </p:cNvGraphicFramePr>
          <p:nvPr>
            <p:ph idx="1"/>
          </p:nvPr>
        </p:nvGraphicFramePr>
        <p:xfrm>
          <a:off x="3492500" y="1844675"/>
          <a:ext cx="4824413" cy="587375"/>
        </p:xfrm>
        <a:graphic>
          <a:graphicData uri="http://schemas.openxmlformats.org/drawingml/2006/table">
            <a:tbl>
              <a:tblPr/>
              <a:tblGrid>
                <a:gridCol w="1654175"/>
                <a:gridCol w="1368425"/>
                <a:gridCol w="1801813"/>
              </a:tblGrid>
              <a:tr h="5873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عمل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 سرمتحرک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8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سرثابت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85775" name="Group 47"/>
          <p:cNvGraphicFramePr>
            <a:graphicFrameLocks noGrp="1"/>
          </p:cNvGraphicFramePr>
          <p:nvPr/>
        </p:nvGraphicFramePr>
        <p:xfrm>
          <a:off x="3492500" y="2492375"/>
          <a:ext cx="4819650" cy="1920240"/>
        </p:xfrm>
        <a:graphic>
          <a:graphicData uri="http://schemas.openxmlformats.org/drawingml/2006/table">
            <a:tbl>
              <a:tblPr/>
              <a:tblGrid>
                <a:gridCol w="1655763"/>
                <a:gridCol w="1368425"/>
                <a:gridCol w="1795462"/>
              </a:tblGrid>
              <a:tr h="151288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کشش دیواره شکم و کمک به بازدم تنفسی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نوار وتری جلوی شکم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لبه داخلی تاج خاصره و سطح غضروف های شش دنده پایینی قفسه سینه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85777" name="Rectangle 49"/>
          <p:cNvSpPr>
            <a:spLocks noChangeArrowheads="1"/>
          </p:cNvSpPr>
          <p:nvPr/>
        </p:nvSpPr>
        <p:spPr bwMode="auto">
          <a:xfrm>
            <a:off x="3348038" y="4724400"/>
            <a:ext cx="54514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 </a:t>
            </a:r>
            <a:r>
              <a:rPr lang="fa-IR" b="1" i="1">
                <a:solidFill>
                  <a:srgbClr val="000066"/>
                </a:solidFill>
              </a:rPr>
              <a:t>این عضله به صورت رشته های عضلانی به طور افقی در کنار پهلوها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a-IR" b="1" i="1">
                <a:solidFill>
                  <a:srgbClr val="000066"/>
                </a:solidFill>
              </a:rPr>
              <a:t>قرار گرفته است.</a:t>
            </a:r>
          </a:p>
        </p:txBody>
      </p:sp>
      <p:pic>
        <p:nvPicPr>
          <p:cNvPr id="585778" name="Picture 50" descr="14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92150"/>
            <a:ext cx="3128963" cy="5113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339957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857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857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85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5732" grpId="0"/>
    </p:bld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94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594949" name="Picture 5" descr="netter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76250"/>
            <a:ext cx="8064500" cy="554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594121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949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949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94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4948" grpId="0"/>
    </p:bld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fa-IR" smtClean="0">
                <a:cs typeface="B Titr" pitchFamily="2" charset="-78"/>
              </a:rPr>
              <a:t>استخوان بندی </a:t>
            </a:r>
            <a:r>
              <a:rPr lang="en-US" smtClean="0"/>
              <a:t>Skeleton)</a:t>
            </a:r>
            <a:r>
              <a:rPr lang="fa-IR" smtClean="0"/>
              <a:t>)</a:t>
            </a:r>
            <a:r>
              <a:rPr lang="fa-IR" smtClean="0">
                <a:cs typeface="B Titr" pitchFamily="2" charset="-78"/>
              </a:rPr>
              <a:t> </a:t>
            </a:r>
            <a:endParaRPr lang="en-US" smtClean="0">
              <a:cs typeface="B Titr" pitchFamily="2" charset="-78"/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229600" cy="4876800"/>
          </a:xfrm>
        </p:spPr>
        <p:txBody>
          <a:bodyPr/>
          <a:lstStyle/>
          <a:p>
            <a:pPr algn="justLow" eaLnBrk="1" hangingPunct="1">
              <a:lnSpc>
                <a:spcPct val="90000"/>
              </a:lnSpc>
              <a:buFontTx/>
              <a:buNone/>
            </a:pPr>
            <a:r>
              <a:rPr lang="fa-IR" sz="2400" smtClean="0">
                <a:cs typeface="B Lotus" pitchFamily="2" charset="-78"/>
              </a:rPr>
              <a:t>مجموعه استخوان های موجود در بدن انسان را استخوان بندی گویند. شامل 206 استخوان بزرگ و کوچک می باشد.</a:t>
            </a:r>
            <a:r>
              <a:rPr lang="en-US" sz="2400" smtClean="0">
                <a:cs typeface="B Lotus" pitchFamily="2" charset="-78"/>
              </a:rPr>
              <a:t> </a:t>
            </a:r>
          </a:p>
          <a:p>
            <a:pPr algn="justLow" eaLnBrk="1" hangingPunct="1">
              <a:lnSpc>
                <a:spcPct val="90000"/>
              </a:lnSpc>
              <a:buFontTx/>
              <a:buNone/>
            </a:pPr>
            <a:endParaRPr lang="fa-IR" sz="2400" smtClean="0">
              <a:cs typeface="B Lotus" pitchFamily="2" charset="-78"/>
            </a:endParaRPr>
          </a:p>
          <a:p>
            <a:pPr algn="justLow" eaLnBrk="1" hangingPunct="1">
              <a:lnSpc>
                <a:spcPct val="90000"/>
              </a:lnSpc>
              <a:buFontTx/>
              <a:buNone/>
            </a:pPr>
            <a:r>
              <a:rPr lang="fa-IR" sz="2400" smtClean="0">
                <a:cs typeface="B Titr" pitchFamily="2" charset="-78"/>
              </a:rPr>
              <a:t>وظایف استخوان بندی</a:t>
            </a:r>
            <a:endParaRPr lang="en-US" sz="2400" smtClean="0">
              <a:cs typeface="B Titr" pitchFamily="2" charset="-78"/>
            </a:endParaRP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fa-IR" sz="2400" smtClean="0">
                <a:cs typeface="B Lotus" pitchFamily="2" charset="-78"/>
              </a:rPr>
              <a:t>1ـ استوار نگاه داشتن قامت و شکل دادن به بدن(</a:t>
            </a:r>
            <a:r>
              <a:rPr lang="en-US" sz="2400" smtClean="0">
                <a:cs typeface="B Lotus" pitchFamily="2" charset="-78"/>
              </a:rPr>
              <a:t>Support</a:t>
            </a:r>
            <a:r>
              <a:rPr lang="fa-IR" sz="2400" smtClean="0">
                <a:cs typeface="B Lotus" pitchFamily="2" charset="-78"/>
              </a:rPr>
              <a:t>).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fa-IR" sz="2400" smtClean="0">
                <a:cs typeface="B Lotus" pitchFamily="2" charset="-78"/>
              </a:rPr>
              <a:t>2ـ محافظت(</a:t>
            </a:r>
            <a:r>
              <a:rPr lang="en-US" sz="2400" smtClean="0">
                <a:cs typeface="B Lotus" pitchFamily="2" charset="-78"/>
              </a:rPr>
              <a:t>Protection</a:t>
            </a:r>
            <a:r>
              <a:rPr lang="fa-IR" sz="2400" smtClean="0">
                <a:cs typeface="B Lotus" pitchFamily="2" charset="-78"/>
              </a:rPr>
              <a:t>) از اعضا درونی بدن مانند قلب، ریه.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fa-IR" sz="2400" smtClean="0">
                <a:cs typeface="B Lotus" pitchFamily="2" charset="-78"/>
              </a:rPr>
              <a:t>3ـ فراهم آوردن حرکت بدن(</a:t>
            </a:r>
            <a:r>
              <a:rPr lang="en-US" sz="2400" smtClean="0">
                <a:cs typeface="B Lotus" pitchFamily="2" charset="-78"/>
              </a:rPr>
              <a:t>Movement</a:t>
            </a:r>
            <a:r>
              <a:rPr lang="fa-IR" sz="2400" smtClean="0">
                <a:cs typeface="B Lotus" pitchFamily="2" charset="-78"/>
              </a:rPr>
              <a:t>). 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fa-IR" sz="2400" smtClean="0">
                <a:cs typeface="B Lotus" pitchFamily="2" charset="-78"/>
              </a:rPr>
              <a:t>4ـ ذخیره ی مواد کانی(</a:t>
            </a:r>
            <a:r>
              <a:rPr lang="en-US" sz="2400" smtClean="0">
                <a:cs typeface="B Lotus" pitchFamily="2" charset="-78"/>
              </a:rPr>
              <a:t>Mineral reservoir</a:t>
            </a:r>
            <a:r>
              <a:rPr lang="fa-IR" sz="2400" smtClean="0">
                <a:cs typeface="B Lotus" pitchFamily="2" charset="-78"/>
              </a:rPr>
              <a:t>). 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fa-IR" sz="2400" smtClean="0">
                <a:cs typeface="B Lotus" pitchFamily="2" charset="-78"/>
              </a:rPr>
              <a:t>5ـ ساخت سلول های خونی(</a:t>
            </a:r>
            <a:r>
              <a:rPr lang="en-US" sz="2400" smtClean="0">
                <a:cs typeface="B Lotus" pitchFamily="2" charset="-78"/>
              </a:rPr>
              <a:t>Hemopoiesis</a:t>
            </a:r>
            <a:r>
              <a:rPr lang="fa-IR" sz="2400" smtClean="0">
                <a:cs typeface="B Lotus" pitchFamily="2" charset="-78"/>
              </a:rPr>
              <a:t>). </a:t>
            </a:r>
            <a:endParaRPr lang="en-US" sz="2400" smtClean="0">
              <a:cs typeface="B Lotus" pitchFamily="2" charset="-78"/>
            </a:endParaRPr>
          </a:p>
          <a:p>
            <a:pPr algn="justLow" eaLnBrk="1" hangingPunct="1">
              <a:lnSpc>
                <a:spcPct val="90000"/>
              </a:lnSpc>
              <a:buFontTx/>
              <a:buNone/>
            </a:pPr>
            <a:endParaRPr lang="fa-IR" sz="2400" smtClean="0">
              <a:cs typeface="B Lotus" pitchFamily="2" charset="-78"/>
            </a:endParaRPr>
          </a:p>
          <a:p>
            <a:pPr algn="justLow" eaLnBrk="1" hangingPunct="1">
              <a:lnSpc>
                <a:spcPct val="90000"/>
              </a:lnSpc>
              <a:buFontTx/>
              <a:buNone/>
            </a:pPr>
            <a:endParaRPr lang="fa-IR" sz="2400" smtClean="0">
              <a:cs typeface="B Lotus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1137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3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3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3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3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3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3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3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3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3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532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32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900" decel="100000" fill="hold"/>
                                        <p:tgtEl>
                                          <p:spTgt spid="532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0" grpId="0"/>
    </p:bld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fa-IR" smtClean="0">
                <a:cs typeface="B Titr" pitchFamily="2" charset="-78"/>
              </a:rPr>
              <a:t>طبقه بندی استخوانها</a:t>
            </a:r>
            <a:endParaRPr lang="en-US" smtClean="0">
              <a:cs typeface="B Titr" pitchFamily="2" charset="-78"/>
            </a:endParaRP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50000"/>
              </a:lnSpc>
              <a:buFontTx/>
              <a:buNone/>
            </a:pPr>
            <a:r>
              <a:rPr lang="fa-IR" sz="2800" smtClean="0">
                <a:cs typeface="B Lotus" pitchFamily="2" charset="-78"/>
              </a:rPr>
              <a:t>1ـ استخوان</a:t>
            </a:r>
            <a:r>
              <a:rPr lang="fa-IR" sz="2800" smtClean="0"/>
              <a:t>‌</a:t>
            </a:r>
            <a:r>
              <a:rPr lang="fa-IR" sz="2800" smtClean="0">
                <a:cs typeface="B Lotus" pitchFamily="2" charset="-78"/>
              </a:rPr>
              <a:t>های دراز</a:t>
            </a:r>
            <a:r>
              <a:rPr lang="en-US" sz="2800" smtClean="0">
                <a:cs typeface="B Lotus" pitchFamily="2" charset="-78"/>
              </a:rPr>
              <a:t>(Long Bones)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fa-IR" sz="2800" smtClean="0">
                <a:cs typeface="B Lotus" pitchFamily="2" charset="-78"/>
              </a:rPr>
              <a:t>2ـ استخوان های کوتاه(</a:t>
            </a:r>
            <a:r>
              <a:rPr lang="en-US" sz="2800" smtClean="0">
                <a:cs typeface="B Lotus" pitchFamily="2" charset="-78"/>
              </a:rPr>
              <a:t>short bones</a:t>
            </a:r>
            <a:r>
              <a:rPr lang="fa-IR" sz="2800" smtClean="0">
                <a:cs typeface="B Lotus" pitchFamily="2" charset="-78"/>
              </a:rPr>
              <a:t>)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fa-IR" sz="2800" smtClean="0">
                <a:cs typeface="B Lotus" pitchFamily="2" charset="-78"/>
              </a:rPr>
              <a:t>3ـ استخوان های پهن(</a:t>
            </a:r>
            <a:r>
              <a:rPr lang="en-US" sz="2800" smtClean="0">
                <a:cs typeface="B Lotus" pitchFamily="2" charset="-78"/>
              </a:rPr>
              <a:t>Flat bones</a:t>
            </a:r>
            <a:r>
              <a:rPr lang="fa-IR" sz="2800" smtClean="0">
                <a:cs typeface="B Lotus" pitchFamily="2" charset="-78"/>
              </a:rPr>
              <a:t>)</a:t>
            </a:r>
            <a:endParaRPr lang="en-US" sz="2800" smtClean="0">
              <a:cs typeface="B Lotus" pitchFamily="2" charset="-78"/>
            </a:endParaRP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fa-IR" sz="2800" smtClean="0">
                <a:cs typeface="B Lotus" pitchFamily="2" charset="-78"/>
              </a:rPr>
              <a:t>4ـ استخوان</a:t>
            </a:r>
            <a:r>
              <a:rPr lang="fa-IR" sz="2800" smtClean="0"/>
              <a:t>‌</a:t>
            </a:r>
            <a:r>
              <a:rPr lang="fa-IR" sz="2800" smtClean="0">
                <a:cs typeface="B Lotus" pitchFamily="2" charset="-78"/>
              </a:rPr>
              <a:t>های نامنظم(</a:t>
            </a:r>
            <a:r>
              <a:rPr lang="en-US" sz="2800" smtClean="0">
                <a:cs typeface="B Lotus" pitchFamily="2" charset="-78"/>
              </a:rPr>
              <a:t>Irregularbones</a:t>
            </a:r>
            <a:r>
              <a:rPr lang="fa-IR" sz="2800" smtClean="0">
                <a:cs typeface="B Lotus" pitchFamily="2" charset="-78"/>
              </a:rPr>
              <a:t>)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fa-IR" sz="2800" smtClean="0">
                <a:cs typeface="B Lotus" pitchFamily="2" charset="-78"/>
              </a:rPr>
              <a:t>5ـ استخوان های کنجدی </a:t>
            </a:r>
            <a:r>
              <a:rPr lang="en-US" sz="2800" smtClean="0">
                <a:cs typeface="B Lotus" pitchFamily="2" charset="-78"/>
              </a:rPr>
              <a:t>(sesamoidbones</a:t>
            </a:r>
            <a:r>
              <a:rPr lang="en-US" sz="280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353759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5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8" grpId="0"/>
    </p:bld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fa-IR" smtClean="0">
                <a:cs typeface="B Titr" pitchFamily="2" charset="-78"/>
              </a:rPr>
              <a:t>استخوان</a:t>
            </a:r>
            <a:r>
              <a:rPr lang="fa-IR" smtClean="0"/>
              <a:t>‌</a:t>
            </a:r>
            <a:r>
              <a:rPr lang="fa-IR" smtClean="0">
                <a:cs typeface="B Titr" pitchFamily="2" charset="-78"/>
              </a:rPr>
              <a:t>های دراز</a:t>
            </a:r>
            <a:r>
              <a:rPr lang="en-US" smtClean="0">
                <a:cs typeface="B Titr" pitchFamily="2" charset="-78"/>
              </a:rPr>
              <a:t> 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916832"/>
            <a:ext cx="8659688" cy="4026768"/>
          </a:xfrm>
        </p:spPr>
        <p:txBody>
          <a:bodyPr/>
          <a:lstStyle/>
          <a:p>
            <a:pPr algn="justLow" eaLnBrk="1" hangingPunct="1">
              <a:lnSpc>
                <a:spcPct val="90000"/>
              </a:lnSpc>
              <a:buFontTx/>
              <a:buNone/>
            </a:pPr>
            <a:r>
              <a:rPr lang="fa-IR" dirty="0" smtClean="0">
                <a:cs typeface="B Lotus" pitchFamily="2" charset="-78"/>
              </a:rPr>
              <a:t>هر استخوان دراز یک تنه</a:t>
            </a:r>
            <a:r>
              <a:rPr lang="fa-IR" dirty="0" smtClean="0"/>
              <a:t>‌</a:t>
            </a:r>
            <a:r>
              <a:rPr lang="fa-IR" dirty="0" smtClean="0">
                <a:cs typeface="B Lotus" pitchFamily="2" charset="-78"/>
              </a:rPr>
              <a:t>ی طویل معروف به دیافیز(</a:t>
            </a:r>
            <a:r>
              <a:rPr lang="en-US" dirty="0" smtClean="0">
                <a:cs typeface="B Lotus" pitchFamily="2" charset="-78"/>
              </a:rPr>
              <a:t>Diaphysis</a:t>
            </a:r>
            <a:r>
              <a:rPr lang="fa-IR" dirty="0" smtClean="0">
                <a:cs typeface="B Lotus" pitchFamily="2" charset="-78"/>
              </a:rPr>
              <a:t>) و دو انتها معروف به اپی</a:t>
            </a:r>
            <a:r>
              <a:rPr lang="fa-IR" dirty="0" smtClean="0"/>
              <a:t>‌</a:t>
            </a:r>
            <a:r>
              <a:rPr lang="fa-IR" dirty="0" smtClean="0">
                <a:cs typeface="B Lotus" pitchFamily="2" charset="-78"/>
              </a:rPr>
              <a:t>فیز</a:t>
            </a:r>
            <a:r>
              <a:rPr lang="en-US" dirty="0" smtClean="0">
                <a:cs typeface="B Lotus" pitchFamily="2" charset="-78"/>
              </a:rPr>
              <a:t> </a:t>
            </a:r>
            <a:r>
              <a:rPr lang="fa-IR" dirty="0" smtClean="0">
                <a:cs typeface="B Lotus" pitchFamily="2" charset="-78"/>
              </a:rPr>
              <a:t>(</a:t>
            </a:r>
            <a:r>
              <a:rPr lang="en-US" dirty="0" smtClean="0">
                <a:cs typeface="B Lotus" pitchFamily="2" charset="-78"/>
              </a:rPr>
              <a:t>Epiphyses</a:t>
            </a:r>
            <a:r>
              <a:rPr lang="fa-IR" dirty="0" smtClean="0">
                <a:cs typeface="B Lotus" pitchFamily="2" charset="-78"/>
              </a:rPr>
              <a:t>) دارد. استخوانهای ران، درشت</a:t>
            </a:r>
            <a:r>
              <a:rPr lang="fa-IR" dirty="0" smtClean="0"/>
              <a:t>‌</a:t>
            </a:r>
            <a:r>
              <a:rPr lang="fa-IR" dirty="0" smtClean="0">
                <a:cs typeface="B Lotus" pitchFamily="2" charset="-78"/>
              </a:rPr>
              <a:t>نی و نازک</a:t>
            </a:r>
            <a:r>
              <a:rPr lang="fa-IR" dirty="0" smtClean="0"/>
              <a:t>‌</a:t>
            </a:r>
            <a:r>
              <a:rPr lang="fa-IR" dirty="0" smtClean="0">
                <a:cs typeface="B Lotus" pitchFamily="2" charset="-78"/>
              </a:rPr>
              <a:t>نی، بازو، زندزیرین و زند زبرین، استخوانهای کف دست و انگشتان</a:t>
            </a:r>
            <a:r>
              <a:rPr lang="en-US" dirty="0" smtClean="0"/>
              <a:t> </a:t>
            </a:r>
          </a:p>
        </p:txBody>
      </p:sp>
      <p:pic>
        <p:nvPicPr>
          <p:cNvPr id="11269" name="Picture 4" descr="Picture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725613"/>
            <a:ext cx="4876800" cy="453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9913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63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2" grpId="0"/>
    </p:bld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5105400" y="0"/>
            <a:ext cx="3581400" cy="1384300"/>
          </a:xfrm>
        </p:spPr>
        <p:txBody>
          <a:bodyPr/>
          <a:lstStyle/>
          <a:p>
            <a:pPr algn="ctr" eaLnBrk="1" hangingPunct="1"/>
            <a:r>
              <a:rPr lang="fa-IR" smtClean="0">
                <a:cs typeface="B Titr" pitchFamily="2" charset="-78"/>
              </a:rPr>
              <a:t>استخوان های کوتاه</a:t>
            </a:r>
            <a:r>
              <a:rPr lang="en-US" smtClean="0">
                <a:cs typeface="B Titr" pitchFamily="2" charset="-78"/>
              </a:rPr>
              <a:t> 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15000" y="1524000"/>
            <a:ext cx="3200400" cy="2362200"/>
          </a:xfrm>
        </p:spPr>
        <p:txBody>
          <a:bodyPr/>
          <a:lstStyle/>
          <a:p>
            <a:pPr algn="justLow" eaLnBrk="1" hangingPunct="1"/>
            <a:r>
              <a:rPr lang="fa-IR" smtClean="0">
                <a:cs typeface="B Lotus" pitchFamily="2" charset="-78"/>
              </a:rPr>
              <a:t>تنه و دو انتها نداشته و اغلب استخوان گرد نامیده می شوند. مچ پا و مچ دست</a:t>
            </a:r>
            <a:r>
              <a:rPr lang="en-US" smtClean="0"/>
              <a:t> </a:t>
            </a:r>
          </a:p>
        </p:txBody>
      </p:sp>
      <p:sp>
        <p:nvSpPr>
          <p:cNvPr id="58372" name="Rectangle 4"/>
          <p:cNvSpPr>
            <a:spLocks noChangeArrowheads="1"/>
          </p:cNvSpPr>
          <p:nvPr/>
        </p:nvSpPr>
        <p:spPr bwMode="auto">
          <a:xfrm>
            <a:off x="0" y="0"/>
            <a:ext cx="41910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fa-IR" sz="44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B Titr" pitchFamily="2" charset="-78"/>
              </a:rPr>
              <a:t>استخوان های پهن</a:t>
            </a:r>
            <a:r>
              <a:rPr lang="en-US" sz="44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B Titr" pitchFamily="2" charset="-78"/>
              </a:rPr>
              <a:t> </a:t>
            </a:r>
          </a:p>
        </p:txBody>
      </p:sp>
      <p:sp>
        <p:nvSpPr>
          <p:cNvPr id="58373" name="Rectangle 5"/>
          <p:cNvSpPr>
            <a:spLocks noChangeArrowheads="1"/>
          </p:cNvSpPr>
          <p:nvPr/>
        </p:nvSpPr>
        <p:spPr bwMode="auto">
          <a:xfrm>
            <a:off x="304800" y="1219200"/>
            <a:ext cx="48768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justLow">
              <a:spcBef>
                <a:spcPct val="20000"/>
              </a:spcBef>
              <a:buClr>
                <a:schemeClr val="hlink"/>
              </a:buClr>
              <a:buSzPct val="120000"/>
              <a:buFontTx/>
              <a:buChar char="•"/>
              <a:defRPr/>
            </a:pPr>
            <a:r>
              <a:rPr lang="fa-IR" sz="3200" dirty="0">
                <a:effectLst>
                  <a:outerShdw blurRad="38100" dist="38100" dir="2700000" algn="tl">
                    <a:srgbClr val="000000"/>
                  </a:outerShdw>
                </a:effectLst>
                <a:cs typeface="B Lotus" pitchFamily="2" charset="-78"/>
              </a:rPr>
              <a:t>مهمترین ویژگی استخوانهای پهن سطح وسیع و صاف آنهاست دارای دو سطح می باشند.استخوان</a:t>
            </a:r>
            <a:r>
              <a:rPr lang="fa-IR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‌</a:t>
            </a:r>
            <a:r>
              <a:rPr lang="fa-IR" sz="3200" dirty="0">
                <a:effectLst>
                  <a:outerShdw blurRad="38100" dist="38100" dir="2700000" algn="tl">
                    <a:srgbClr val="000000"/>
                  </a:outerShdw>
                </a:effectLst>
                <a:cs typeface="B Lotus" pitchFamily="2" charset="-78"/>
              </a:rPr>
              <a:t>های جمجمه، کتف، دنده</a:t>
            </a:r>
            <a:r>
              <a:rPr lang="fa-IR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‌</a:t>
            </a:r>
            <a:r>
              <a:rPr lang="fa-IR" sz="3200" dirty="0">
                <a:effectLst>
                  <a:outerShdw blurRad="38100" dist="38100" dir="2700000" algn="tl">
                    <a:srgbClr val="000000"/>
                  </a:outerShdw>
                </a:effectLst>
                <a:cs typeface="B Lotus" pitchFamily="2" charset="-78"/>
              </a:rPr>
              <a:t>ها، استخوان</a:t>
            </a:r>
            <a:r>
              <a:rPr lang="fa-IR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‌</a:t>
            </a:r>
            <a:r>
              <a:rPr lang="fa-IR" sz="3200" dirty="0">
                <a:effectLst>
                  <a:outerShdw blurRad="38100" dist="38100" dir="2700000" algn="tl">
                    <a:srgbClr val="000000"/>
                  </a:outerShdw>
                </a:effectLst>
                <a:cs typeface="B Lotus" pitchFamily="2" charset="-78"/>
              </a:rPr>
              <a:t>های پیشانی، آهیانه و پس</a:t>
            </a:r>
            <a:r>
              <a:rPr lang="fa-IR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‌</a:t>
            </a:r>
            <a:r>
              <a:rPr lang="fa-IR" sz="3200" dirty="0">
                <a:effectLst>
                  <a:outerShdw blurRad="38100" dist="38100" dir="2700000" algn="tl">
                    <a:srgbClr val="000000"/>
                  </a:outerShdw>
                </a:effectLst>
                <a:cs typeface="B Lotus" pitchFamily="2" charset="-78"/>
              </a:rPr>
              <a:t>سری و استخوان</a:t>
            </a:r>
            <a:r>
              <a:rPr lang="fa-IR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‌</a:t>
            </a:r>
            <a:r>
              <a:rPr lang="fa-IR" sz="3200" dirty="0">
                <a:effectLst>
                  <a:outerShdw blurRad="38100" dist="38100" dir="2700000" algn="tl">
                    <a:srgbClr val="000000"/>
                  </a:outerShdw>
                </a:effectLst>
                <a:cs typeface="B Lotus" pitchFamily="2" charset="-78"/>
              </a:rPr>
              <a:t>های لگن خاصره</a:t>
            </a:r>
            <a:endParaRPr lang="en-US" sz="3200" dirty="0">
              <a:effectLst>
                <a:outerShdw blurRad="38100" dist="38100" dir="2700000" algn="tl">
                  <a:srgbClr val="000000"/>
                </a:outerShdw>
              </a:effectLst>
              <a:cs typeface="B Lotus" pitchFamily="2" charset="-78"/>
            </a:endParaRPr>
          </a:p>
        </p:txBody>
      </p:sp>
      <p:pic>
        <p:nvPicPr>
          <p:cNvPr id="13318" name="Picture 7" descr="E:\wrist_anatomy_bones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886200"/>
            <a:ext cx="2438400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9" descr="E:\power point\shoulder_arthroplasty_anatomy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43400"/>
            <a:ext cx="3709988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8803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8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2000"/>
                                        <p:tgtEl>
                                          <p:spTgt spid="583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58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0" grpId="0"/>
    </p:bld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4191000" y="292100"/>
            <a:ext cx="4495800" cy="1384300"/>
          </a:xfrm>
        </p:spPr>
        <p:txBody>
          <a:bodyPr/>
          <a:lstStyle/>
          <a:p>
            <a:pPr algn="ctr" eaLnBrk="1" hangingPunct="1"/>
            <a:r>
              <a:rPr lang="fa-IR" smtClean="0">
                <a:cs typeface="B Titr" pitchFamily="2" charset="-78"/>
              </a:rPr>
              <a:t>استخوان</a:t>
            </a:r>
            <a:r>
              <a:rPr lang="fa-IR" smtClean="0"/>
              <a:t>‌</a:t>
            </a:r>
            <a:r>
              <a:rPr lang="fa-IR" smtClean="0">
                <a:cs typeface="B Titr" pitchFamily="2" charset="-78"/>
              </a:rPr>
              <a:t>های نامنظم</a:t>
            </a:r>
            <a:r>
              <a:rPr lang="en-US" smtClean="0">
                <a:cs typeface="B Titr" pitchFamily="2" charset="-78"/>
              </a:rPr>
              <a:t> 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57600" y="1676400"/>
            <a:ext cx="5257800" cy="1981200"/>
          </a:xfrm>
        </p:spPr>
        <p:txBody>
          <a:bodyPr/>
          <a:lstStyle/>
          <a:p>
            <a:pPr eaLnBrk="1" hangingPunct="1"/>
            <a:r>
              <a:rPr lang="fa-IR" smtClean="0">
                <a:cs typeface="B Lotus" pitchFamily="2" charset="-78"/>
              </a:rPr>
              <a:t>شکل مشخصی ندارند.استخوان</a:t>
            </a:r>
            <a:r>
              <a:rPr lang="fa-IR" smtClean="0"/>
              <a:t>‌</a:t>
            </a:r>
            <a:r>
              <a:rPr lang="fa-IR" smtClean="0">
                <a:cs typeface="B Lotus" pitchFamily="2" charset="-78"/>
              </a:rPr>
              <a:t>های نواحی صورت و مهره ها</a:t>
            </a:r>
            <a:r>
              <a:rPr lang="en-US" smtClean="0"/>
              <a:t> </a:t>
            </a:r>
          </a:p>
        </p:txBody>
      </p:sp>
      <p:pic>
        <p:nvPicPr>
          <p:cNvPr id="14340" name="Picture 6" descr="E:\power point\bspin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57200"/>
            <a:ext cx="2905125" cy="553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8419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9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4" grpId="0"/>
    </p:bld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4038600" y="1752600"/>
            <a:ext cx="46482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justLow">
              <a:spcBef>
                <a:spcPct val="20000"/>
              </a:spcBef>
              <a:buClr>
                <a:schemeClr val="hlink"/>
              </a:buClr>
              <a:buSzPct val="120000"/>
              <a:buFontTx/>
              <a:buChar char="•"/>
              <a:defRPr/>
            </a:pPr>
            <a:r>
              <a:rPr lang="fa-IR" sz="3200" dirty="0">
                <a:effectLst>
                  <a:outerShdw blurRad="38100" dist="38100" dir="2700000" algn="tl">
                    <a:srgbClr val="000000"/>
                  </a:outerShdw>
                </a:effectLst>
                <a:cs typeface="B Lotus" pitchFamily="2" charset="-78"/>
              </a:rPr>
              <a:t>استخوان های ریز هستند که بیشتر در زردپی ماهیچه ها دیده می</a:t>
            </a:r>
            <a:r>
              <a:rPr lang="fa-IR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‌</a:t>
            </a:r>
            <a:r>
              <a:rPr lang="fa-IR" sz="3200" dirty="0">
                <a:effectLst>
                  <a:outerShdw blurRad="38100" dist="38100" dir="2700000" algn="tl">
                    <a:srgbClr val="000000"/>
                  </a:outerShdw>
                </a:effectLst>
                <a:cs typeface="B Lotus" pitchFamily="2" charset="-78"/>
              </a:rPr>
              <a:t>شوند .از نظر شکل، شبیه استخوان های کوتاهند.بزرگترین این استخوان، استخوان کشکک می باشد.</a:t>
            </a:r>
            <a: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953000" y="304800"/>
            <a:ext cx="38100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fa-IR" sz="44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B Titr" pitchFamily="2" charset="-78"/>
              </a:rPr>
              <a:t>استخوان</a:t>
            </a:r>
            <a:r>
              <a:rPr lang="fa-IR" sz="44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‌</a:t>
            </a:r>
            <a:r>
              <a:rPr lang="fa-IR" sz="44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B Titr" pitchFamily="2" charset="-78"/>
              </a:rPr>
              <a:t>های کنجدی</a:t>
            </a:r>
            <a:endParaRPr lang="en-US" sz="440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cs typeface="B Titr" pitchFamily="2" charset="-78"/>
            </a:endParaRPr>
          </a:p>
        </p:txBody>
      </p:sp>
      <p:pic>
        <p:nvPicPr>
          <p:cNvPr id="15364" name="Picture 2" descr="E:\kneediag1edi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371600"/>
            <a:ext cx="3594100" cy="368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9114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2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4191000" y="152400"/>
            <a:ext cx="4495800" cy="914400"/>
          </a:xfrm>
        </p:spPr>
        <p:txBody>
          <a:bodyPr/>
          <a:lstStyle/>
          <a:p>
            <a:pPr algn="ctr" eaLnBrk="1" hangingPunct="1"/>
            <a:r>
              <a:rPr lang="fa-IR" sz="3600" smtClean="0">
                <a:cs typeface="B Titr" pitchFamily="2" charset="-78"/>
              </a:rPr>
              <a:t>بخش های مختلف استخوان</a:t>
            </a:r>
            <a:endParaRPr lang="en-US" sz="3600" smtClean="0">
              <a:cs typeface="B Titr" pitchFamily="2" charset="-78"/>
            </a:endParaRP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43400" y="990600"/>
            <a:ext cx="4495800" cy="5867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fa-IR" sz="2800" smtClean="0">
                <a:cs typeface="B Lotus" pitchFamily="2" charset="-78"/>
              </a:rPr>
              <a:t>پرده ضریع(</a:t>
            </a:r>
            <a:r>
              <a:rPr lang="en-US" sz="2800" smtClean="0">
                <a:cs typeface="B Lotus" pitchFamily="2" charset="-78"/>
              </a:rPr>
              <a:t>Periosteum</a:t>
            </a:r>
            <a:r>
              <a:rPr lang="fa-IR" sz="2800" smtClean="0">
                <a:cs typeface="B Lotus" pitchFamily="2" charset="-78"/>
              </a:rPr>
              <a:t>): پرده ای از بافت همبند است که سطح بیرونی استخوان را می پوشاند.</a:t>
            </a:r>
          </a:p>
          <a:p>
            <a:pPr eaLnBrk="1" hangingPunct="1">
              <a:lnSpc>
                <a:spcPct val="80000"/>
              </a:lnSpc>
            </a:pPr>
            <a:r>
              <a:rPr lang="fa-IR" sz="2800" smtClean="0">
                <a:cs typeface="B Lotus" pitchFamily="2" charset="-78"/>
              </a:rPr>
              <a:t>اندوستیوم(</a:t>
            </a:r>
            <a:r>
              <a:rPr lang="en-US" sz="2800" smtClean="0">
                <a:cs typeface="B Lotus" pitchFamily="2" charset="-78"/>
              </a:rPr>
              <a:t>Endosteum</a:t>
            </a:r>
            <a:r>
              <a:rPr lang="fa-IR" sz="2800" smtClean="0">
                <a:cs typeface="B Lotus" pitchFamily="2" charset="-78"/>
              </a:rPr>
              <a:t>): لایه ای ظریف از بافت همبند است که دور حفره مغز استخوان را می پوشاند. هم توانایی استخوان سازی و هم استخوان خواری دارد.</a:t>
            </a:r>
          </a:p>
          <a:p>
            <a:pPr eaLnBrk="1" hangingPunct="1">
              <a:lnSpc>
                <a:spcPct val="80000"/>
              </a:lnSpc>
            </a:pPr>
            <a:r>
              <a:rPr lang="fa-IR" sz="2800" smtClean="0">
                <a:cs typeface="B Lotus" pitchFamily="2" charset="-78"/>
              </a:rPr>
              <a:t>مغز استخوان(</a:t>
            </a:r>
            <a:r>
              <a:rPr lang="en-US" sz="2800" smtClean="0">
                <a:cs typeface="B Lotus" pitchFamily="2" charset="-78"/>
              </a:rPr>
              <a:t>Bonemarrow</a:t>
            </a:r>
            <a:r>
              <a:rPr lang="fa-IR" sz="2800" smtClean="0">
                <a:cs typeface="B Lotus" pitchFamily="2" charset="-78"/>
              </a:rPr>
              <a:t>): شامل مغز قرمز و مغز زرد می باشد. مغز قرمز در افراد بالغ در استخوانهای پهن، مهره ها، دنده ها و جناغ سینه وجود دارد. از سه قسمت داربست، عروق خونی و بافت میلوئید تشکیل شده است.</a:t>
            </a:r>
            <a:endParaRPr lang="en-US" sz="2800" smtClean="0">
              <a:cs typeface="B Lotus" pitchFamily="2" charset="-78"/>
            </a:endParaRPr>
          </a:p>
          <a:p>
            <a:pPr eaLnBrk="1" hangingPunct="1">
              <a:lnSpc>
                <a:spcPct val="80000"/>
              </a:lnSpc>
            </a:pPr>
            <a:endParaRPr lang="fa-IR" sz="2800" smtClean="0">
              <a:cs typeface="B Lotus" pitchFamily="2" charset="-78"/>
            </a:endParaRPr>
          </a:p>
        </p:txBody>
      </p:sp>
      <p:pic>
        <p:nvPicPr>
          <p:cNvPr id="19461" name="Picture 5" descr="E:\Picture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14400"/>
            <a:ext cx="36576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5" name="Rectangle 3"/>
          <p:cNvSpPr>
            <a:spLocks noChangeArrowheads="1"/>
          </p:cNvSpPr>
          <p:nvPr/>
        </p:nvSpPr>
        <p:spPr bwMode="auto">
          <a:xfrm>
            <a:off x="457200" y="228600"/>
            <a:ext cx="822960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20000"/>
              <a:buFontTx/>
              <a:buChar char="•"/>
            </a:pPr>
            <a:endParaRPr lang="en-US" sz="320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B Lotus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98555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3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3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3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3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3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72616" y="-1395536"/>
            <a:ext cx="13537504" cy="9289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8650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fa-IR" sz="3600" smtClean="0">
                <a:cs typeface="B Titr" pitchFamily="2" charset="-78"/>
              </a:rPr>
              <a:t>عوامل موثر در استخوان سازی</a:t>
            </a:r>
            <a:endParaRPr lang="en-US" sz="3600" smtClean="0">
              <a:cs typeface="B Titr" pitchFamily="2" charset="-78"/>
            </a:endParaRP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fa-IR" smtClean="0">
                <a:cs typeface="B Lotus" pitchFamily="2" charset="-78"/>
              </a:rPr>
              <a:t>وجود کلسیم و فسفر در برنامه</a:t>
            </a:r>
            <a:r>
              <a:rPr lang="fa-IR" smtClean="0"/>
              <a:t>‌</a:t>
            </a:r>
            <a:r>
              <a:rPr lang="fa-IR" smtClean="0">
                <a:cs typeface="B Lotus" pitchFamily="2" charset="-78"/>
              </a:rPr>
              <a:t>غذایی</a:t>
            </a:r>
            <a:r>
              <a:rPr lang="en-US" smtClean="0">
                <a:cs typeface="B Lotus" pitchFamily="2" charset="-78"/>
              </a:rPr>
              <a:t> </a:t>
            </a:r>
            <a:endParaRPr lang="fa-IR" smtClean="0">
              <a:cs typeface="B Lotus" pitchFamily="2" charset="-78"/>
            </a:endParaRPr>
          </a:p>
          <a:p>
            <a:pPr eaLnBrk="1" hangingPunct="1"/>
            <a:r>
              <a:rPr lang="fa-IR" smtClean="0">
                <a:cs typeface="B Lotus" pitchFamily="2" charset="-78"/>
              </a:rPr>
              <a:t>وجود پرتو خورشید</a:t>
            </a:r>
            <a:r>
              <a:rPr lang="en-US" smtClean="0">
                <a:cs typeface="B Lotus" pitchFamily="2" charset="-78"/>
              </a:rPr>
              <a:t> </a:t>
            </a:r>
            <a:endParaRPr lang="fa-IR" smtClean="0">
              <a:cs typeface="B Lotus" pitchFamily="2" charset="-78"/>
            </a:endParaRPr>
          </a:p>
          <a:p>
            <a:pPr eaLnBrk="1" hangingPunct="1"/>
            <a:r>
              <a:rPr lang="fa-IR" smtClean="0">
                <a:cs typeface="B Lotus" pitchFamily="2" charset="-78"/>
              </a:rPr>
              <a:t>وجود ویتامین های </a:t>
            </a:r>
            <a:r>
              <a:rPr lang="en-US" smtClean="0">
                <a:cs typeface="B Lotus" pitchFamily="2" charset="-78"/>
              </a:rPr>
              <a:t>A</a:t>
            </a:r>
            <a:r>
              <a:rPr lang="fa-IR" smtClean="0">
                <a:cs typeface="B Lotus" pitchFamily="2" charset="-78"/>
              </a:rPr>
              <a:t>، </a:t>
            </a:r>
            <a:r>
              <a:rPr lang="en-US" smtClean="0">
                <a:cs typeface="B Lotus" pitchFamily="2" charset="-78"/>
              </a:rPr>
              <a:t>C</a:t>
            </a:r>
            <a:r>
              <a:rPr lang="fa-IR" smtClean="0">
                <a:cs typeface="B Lotus" pitchFamily="2" charset="-78"/>
              </a:rPr>
              <a:t> و </a:t>
            </a:r>
            <a:r>
              <a:rPr lang="en-US" smtClean="0">
                <a:cs typeface="B Lotus" pitchFamily="2" charset="-78"/>
              </a:rPr>
              <a:t>D</a:t>
            </a:r>
            <a:endParaRPr lang="fa-IR" smtClean="0">
              <a:cs typeface="B Lotus" pitchFamily="2" charset="-78"/>
            </a:endParaRPr>
          </a:p>
          <a:p>
            <a:pPr eaLnBrk="1" hangingPunct="1"/>
            <a:r>
              <a:rPr lang="fa-IR" smtClean="0">
                <a:cs typeface="B Lotus" pitchFamily="2" charset="-78"/>
              </a:rPr>
              <a:t>وجود هورمون های جنسی، هورمون رشد و هورمون غده های تیروئید و پاراتیروئید</a:t>
            </a:r>
            <a:r>
              <a:rPr lang="en-US" smtClean="0">
                <a:cs typeface="B Lotus" pitchFamily="2" charset="-78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10422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6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2" grpId="0"/>
    </p:bld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PCMRT03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ext Box 5"/>
          <p:cNvSpPr txBox="1">
            <a:spLocks noChangeArrowheads="1"/>
          </p:cNvSpPr>
          <p:nvPr/>
        </p:nvSpPr>
        <p:spPr bwMode="auto">
          <a:xfrm rot="-1004197">
            <a:off x="2411413" y="1220788"/>
            <a:ext cx="4319587" cy="186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Gothic" pitchFamily="34" charset="0"/>
                <a:cs typeface="Koodak" pitchFamily="2" charset="-7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itchFamily="34" charset="0"/>
                <a:cs typeface="Koodak" pitchFamily="2" charset="-7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Koodak" pitchFamily="2" charset="-7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Koodak" pitchFamily="2" charset="-7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Koodak" pitchFamily="2" charset="-7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Koodak" pitchFamily="2" charset="-7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Koodak" pitchFamily="2" charset="-7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Koodak" pitchFamily="2" charset="-7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Koodak" pitchFamily="2" charset="-78"/>
              </a:defRPr>
            </a:lvl9pPr>
          </a:lstStyle>
          <a:p>
            <a:pPr eaLnBrk="1" hangingPunct="1"/>
            <a:r>
              <a:rPr lang="en-US" sz="11500">
                <a:solidFill>
                  <a:schemeClr val="bg1"/>
                </a:solidFill>
                <a:latin typeface="Gecko" pitchFamily="2" charset="0"/>
                <a:cs typeface="Arial" charset="0"/>
              </a:rPr>
              <a:t>The End</a:t>
            </a:r>
          </a:p>
        </p:txBody>
      </p:sp>
    </p:spTree>
    <p:extLst>
      <p:ext uri="{BB962C8B-B14F-4D97-AF65-F5344CB8AC3E}">
        <p14:creationId xmlns:p14="http://schemas.microsoft.com/office/powerpoint/2010/main" val="3709200670"/>
      </p:ext>
    </p:extLst>
  </p:cSld>
  <p:clrMapOvr>
    <a:masterClrMapping/>
  </p:clrMapOvr>
  <p:transition advClick="0" advTm="11000"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2576" y="-2015844"/>
            <a:ext cx="12804576" cy="10197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5927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114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260350"/>
            <a:ext cx="7696200" cy="1143000"/>
          </a:xfrm>
        </p:spPr>
        <p:txBody>
          <a:bodyPr/>
          <a:lstStyle/>
          <a:p>
            <a:pPr algn="ctr"/>
            <a:r>
              <a:rPr lang="fa-IR" sz="4800" dirty="0" smtClean="0"/>
              <a:t>عضلات و استحوانهای </a:t>
            </a:r>
            <a:r>
              <a:rPr lang="fa-IR" sz="4800" dirty="0"/>
              <a:t>بدن انسان</a:t>
            </a:r>
            <a:endParaRPr lang="en-US" sz="4800" dirty="0"/>
          </a:p>
        </p:txBody>
      </p:sp>
      <p:pic>
        <p:nvPicPr>
          <p:cNvPr id="602119" name="Picture 7" descr="animated_muscles_in_Gait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284538"/>
            <a:ext cx="8785225" cy="3573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874827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02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02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02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21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4664" y="-1323528"/>
            <a:ext cx="13596664" cy="9649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8149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88640" y="-1107504"/>
            <a:ext cx="13380640" cy="9073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5985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0608" y="-1107504"/>
            <a:ext cx="13092608" cy="9433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2452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72616" y="-1827584"/>
            <a:ext cx="13164616" cy="9361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0996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44624" y="-963488"/>
            <a:ext cx="13236624" cy="9145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2574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40968" y="-1131022"/>
            <a:ext cx="16766370" cy="8938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3869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44624" y="-1395536"/>
            <a:ext cx="13236624" cy="9865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8861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6592" y="-1395536"/>
            <a:ext cx="13537504" cy="9793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4313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44624" y="-1467544"/>
            <a:ext cx="13236624" cy="9793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5349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44624" y="-1827584"/>
            <a:ext cx="13236624" cy="9865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7095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05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605190" name="Picture 6" descr="humanba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04813"/>
            <a:ext cx="4032250" cy="5761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5191" name="Picture 7" descr="pic_muscles_BKO500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260350"/>
            <a:ext cx="4105275" cy="604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9500472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05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05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05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05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05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05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5186" grpId="0"/>
      <p:bldP spid="605187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03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603140" name="Picture 4" descr="Front_muscl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33375"/>
            <a:ext cx="4048125" cy="583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3141" name="Picture 5" descr="710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33375"/>
            <a:ext cx="3927475" cy="5903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6776508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03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03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03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03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03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03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3138" grpId="0"/>
      <p:bldP spid="603139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140200" y="0"/>
            <a:ext cx="4824413" cy="1989138"/>
          </a:xfrm>
        </p:spPr>
        <p:txBody>
          <a:bodyPr/>
          <a:lstStyle/>
          <a:p>
            <a:pPr algn="r"/>
            <a:r>
              <a:rPr lang="fa-IR" sz="3600"/>
              <a:t>عضلات کمربند شانه (کتف)</a:t>
            </a:r>
            <a:r>
              <a:rPr lang="fa-IR"/>
              <a:t/>
            </a:r>
            <a:br>
              <a:rPr lang="fa-IR"/>
            </a:br>
            <a:r>
              <a:rPr lang="fa-IR" sz="2800"/>
              <a:t>)</a:t>
            </a:r>
            <a:r>
              <a:rPr lang="en-US" sz="2800"/>
              <a:t>Shoulder gridle</a:t>
            </a:r>
            <a:r>
              <a:rPr lang="fa-IR" sz="2800"/>
              <a:t>(</a:t>
            </a:r>
            <a:endParaRPr lang="en-US" sz="2800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6087" name="Picture 7" descr="shoulder_anatomy_muscles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052513"/>
            <a:ext cx="4248150" cy="410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088" name="Picture 8" descr="7135-150x15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2205038"/>
            <a:ext cx="2913063" cy="2913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575022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2" grpId="0"/>
      <p:bldP spid="4608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61" name="Rectangle 13"/>
          <p:cNvSpPr>
            <a:spLocks noGrp="1" noChangeArrowheads="1"/>
          </p:cNvSpPr>
          <p:nvPr>
            <p:ph type="title"/>
          </p:nvPr>
        </p:nvSpPr>
        <p:spPr>
          <a:xfrm>
            <a:off x="755650" y="333375"/>
            <a:ext cx="7696200" cy="1143000"/>
          </a:xfrm>
        </p:spPr>
        <p:txBody>
          <a:bodyPr/>
          <a:lstStyle/>
          <a:p>
            <a:pPr algn="r"/>
            <a:r>
              <a:rPr lang="fa-IR"/>
              <a:t>حرکات مهم استخوان کتف:</a:t>
            </a:r>
            <a:r>
              <a:rPr lang="en-US"/>
              <a:t> </a:t>
            </a:r>
          </a:p>
        </p:txBody>
      </p:sp>
      <p:sp>
        <p:nvSpPr>
          <p:cNvPr id="53265" name="Rectangle 17"/>
          <p:cNvSpPr>
            <a:spLocks noChangeArrowheads="1"/>
          </p:cNvSpPr>
          <p:nvPr/>
        </p:nvSpPr>
        <p:spPr bwMode="auto">
          <a:xfrm>
            <a:off x="3663950" y="2652713"/>
            <a:ext cx="242093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53266" name="Rectangle 18"/>
          <p:cNvSpPr>
            <a:spLocks noChangeArrowheads="1"/>
          </p:cNvSpPr>
          <p:nvPr/>
        </p:nvSpPr>
        <p:spPr bwMode="auto">
          <a:xfrm>
            <a:off x="323850" y="2276475"/>
            <a:ext cx="7991475" cy="2928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a-IR" sz="2800">
                <a:solidFill>
                  <a:srgbClr val="990000"/>
                </a:solidFill>
              </a:rPr>
              <a:t>1- کشش بالایی </a:t>
            </a:r>
            <a:r>
              <a:rPr lang="en-US" sz="2800">
                <a:solidFill>
                  <a:srgbClr val="990000"/>
                </a:solidFill>
              </a:rPr>
              <a:t>(Elevation)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a-IR" sz="2800">
                <a:solidFill>
                  <a:srgbClr val="990000"/>
                </a:solidFill>
              </a:rPr>
              <a:t>2-کشش پایینی</a:t>
            </a:r>
            <a:r>
              <a:rPr lang="en-US" sz="2800">
                <a:solidFill>
                  <a:srgbClr val="990000"/>
                </a:solidFill>
              </a:rPr>
              <a:t>(Depression)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a-IR" sz="2800">
                <a:solidFill>
                  <a:srgbClr val="990000"/>
                </a:solidFill>
              </a:rPr>
              <a:t>3-نزدیک شدن به خط میانی بدن</a:t>
            </a:r>
            <a:r>
              <a:rPr lang="en-US" sz="2800">
                <a:solidFill>
                  <a:srgbClr val="990000"/>
                </a:solidFill>
              </a:rPr>
              <a:t>(Adduction or retraction) </a:t>
            </a:r>
            <a:endParaRPr lang="fa-IR" sz="2800">
              <a:solidFill>
                <a:srgbClr val="99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a-IR" sz="2800">
                <a:solidFill>
                  <a:srgbClr val="990000"/>
                </a:solidFill>
              </a:rPr>
              <a:t>4- دور شدن از خط میانی بدن</a:t>
            </a:r>
            <a:r>
              <a:rPr lang="en-US" sz="2800">
                <a:solidFill>
                  <a:srgbClr val="990000"/>
                </a:solidFill>
              </a:rPr>
              <a:t>  (Abduction or protraction) </a:t>
            </a:r>
            <a:endParaRPr lang="fa-IR" sz="2800">
              <a:solidFill>
                <a:srgbClr val="99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a-IR" sz="2800">
                <a:solidFill>
                  <a:srgbClr val="990000"/>
                </a:solidFill>
              </a:rPr>
              <a:t>5-چرخش بالایی</a:t>
            </a:r>
            <a:r>
              <a:rPr lang="en-US" sz="2800">
                <a:solidFill>
                  <a:srgbClr val="990000"/>
                </a:solidFill>
              </a:rPr>
              <a:t>(Upward rotation) </a:t>
            </a:r>
            <a:endParaRPr lang="fa-IR" sz="2800">
              <a:solidFill>
                <a:srgbClr val="99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a-IR" sz="2800">
                <a:solidFill>
                  <a:srgbClr val="990000"/>
                </a:solidFill>
              </a:rPr>
              <a:t>6- چرخش پایینی</a:t>
            </a:r>
            <a:r>
              <a:rPr lang="en-US" sz="2800">
                <a:solidFill>
                  <a:srgbClr val="990000"/>
                </a:solidFill>
              </a:rPr>
              <a:t>(Downward rotation)</a:t>
            </a:r>
            <a:endParaRPr lang="fa-IR" sz="2800">
              <a:solidFill>
                <a:srgbClr val="990000"/>
              </a:solidFill>
            </a:endParaRPr>
          </a:p>
          <a:p>
            <a:pPr rtl="0"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   </a:t>
            </a:r>
          </a:p>
        </p:txBody>
      </p:sp>
      <p:pic>
        <p:nvPicPr>
          <p:cNvPr id="53267" name="Picture 19" descr="shouldermuscles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04813"/>
            <a:ext cx="3095625" cy="273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608949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32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3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3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6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700338" y="188913"/>
            <a:ext cx="7772400" cy="2266950"/>
          </a:xfrm>
        </p:spPr>
        <p:txBody>
          <a:bodyPr/>
          <a:lstStyle/>
          <a:p>
            <a:pPr algn="r"/>
            <a:r>
              <a:rPr lang="fa-IR" sz="3600"/>
              <a:t>عضلات کمربند شانه</a:t>
            </a:r>
            <a:r>
              <a:rPr lang="en-US" sz="3600"/>
              <a:t/>
            </a:r>
            <a:br>
              <a:rPr lang="en-US" sz="3600"/>
            </a:br>
            <a:r>
              <a:rPr lang="fa-IR" sz="3600"/>
              <a:t> به دو گروه تقسیم میشود:</a:t>
            </a:r>
            <a:endParaRPr lang="en-US" sz="3600"/>
          </a:p>
        </p:txBody>
      </p:sp>
      <p:sp>
        <p:nvSpPr>
          <p:cNvPr id="6042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539750" y="3644900"/>
            <a:ext cx="6921500" cy="1905000"/>
          </a:xfrm>
        </p:spPr>
        <p:txBody>
          <a:bodyPr/>
          <a:lstStyle/>
          <a:p>
            <a:pPr algn="r"/>
            <a:r>
              <a:rPr lang="fa-IR" sz="2800"/>
              <a:t>1- عضلاتی که بر استخوان کتف عمل می کنند.</a:t>
            </a:r>
          </a:p>
          <a:p>
            <a:pPr algn="r"/>
            <a:endParaRPr lang="fa-IR" sz="2400"/>
          </a:p>
          <a:p>
            <a:pPr algn="r"/>
            <a:r>
              <a:rPr lang="fa-IR" sz="2800"/>
              <a:t>2-عضلاتی که بر استخوان بازو عمل می کنند.</a:t>
            </a:r>
          </a:p>
          <a:p>
            <a:pPr algn="r"/>
            <a:endParaRPr lang="en-US" sz="2400"/>
          </a:p>
        </p:txBody>
      </p:sp>
      <p:pic>
        <p:nvPicPr>
          <p:cNvPr id="60422" name="Picture 6" descr="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549275"/>
            <a:ext cx="3168650" cy="2735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922164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0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0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0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04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04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04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04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04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04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0" grpId="0"/>
      <p:bldP spid="60421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6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11059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619250" y="3860800"/>
            <a:ext cx="5410200" cy="1905000"/>
          </a:xfrm>
        </p:spPr>
        <p:txBody>
          <a:bodyPr/>
          <a:lstStyle/>
          <a:p>
            <a:pPr algn="r"/>
            <a:r>
              <a:rPr lang="fa-IR" sz="2400"/>
              <a:t>عضله ذوزنقه، عضله تختی است که در ناحیه سطحی بالای پشت قرار دارد،و بین استخوان کتف و ستون فقرات به راحتی قابل لمس می باشد.</a:t>
            </a:r>
          </a:p>
          <a:p>
            <a:pPr algn="r"/>
            <a:r>
              <a:rPr lang="fa-IR" sz="2400"/>
              <a:t>( این عضله دارای چهار قسمت می باشد)</a:t>
            </a:r>
            <a:endParaRPr lang="en-US" sz="2400"/>
          </a:p>
        </p:txBody>
      </p:sp>
      <p:pic>
        <p:nvPicPr>
          <p:cNvPr id="110598" name="Picture 6" descr="3D5080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052513"/>
            <a:ext cx="38163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599" name="Picture 7" descr="31_71120038203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620713"/>
            <a:ext cx="4165600" cy="316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89865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05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05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05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0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05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05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05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05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05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05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05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05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6" grpId="0"/>
      <p:bldP spid="11059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00808" y="-1179512"/>
            <a:ext cx="14892808" cy="9145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7558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/>
              <a:t>عضله ذوزنقه</a:t>
            </a:r>
            <a:br>
              <a:rPr lang="fa-IR"/>
            </a:br>
            <a:r>
              <a:rPr lang="en-US">
                <a:latin typeface="Georgia" pitchFamily="18" charset="0"/>
              </a:rPr>
              <a:t>(Trapezius)</a:t>
            </a:r>
          </a:p>
        </p:txBody>
      </p:sp>
      <p:pic>
        <p:nvPicPr>
          <p:cNvPr id="98309" name="Picture 5" descr="trapmuscle_back_no_tex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33375"/>
            <a:ext cx="2447925" cy="2884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8344" name="Group 40"/>
          <p:cNvGraphicFramePr>
            <a:graphicFrameLocks noGrp="1"/>
          </p:cNvGraphicFramePr>
          <p:nvPr>
            <p:ph idx="1"/>
          </p:nvPr>
        </p:nvGraphicFramePr>
        <p:xfrm>
          <a:off x="2987675" y="1905000"/>
          <a:ext cx="5470525" cy="947738"/>
        </p:xfrm>
        <a:graphic>
          <a:graphicData uri="http://schemas.openxmlformats.org/drawingml/2006/table">
            <a:tbl>
              <a:tblPr/>
              <a:tblGrid>
                <a:gridCol w="1824038"/>
                <a:gridCol w="1822450"/>
                <a:gridCol w="1824037"/>
              </a:tblGrid>
              <a:tr h="94773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fa-IR" sz="2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عمل</a:t>
                      </a:r>
                      <a:endParaRPr kumimoji="0" lang="en-US" sz="2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fa-IR" sz="2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Arial" charset="0"/>
                          <a:cs typeface="Arial" charset="0"/>
                        </a:rPr>
                        <a:t>سر متحرک</a:t>
                      </a:r>
                      <a:endParaRPr kumimoji="0" lang="en-US" sz="2700" b="0" i="0" u="none" strike="noStrike" cap="none" normalizeH="0" baseline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fa-IR" sz="2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fa-IR" sz="2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charset="0"/>
                          <a:cs typeface="Arial" charset="0"/>
                        </a:rPr>
                        <a:t>سر ثابت</a:t>
                      </a:r>
                      <a:endParaRPr kumimoji="0" lang="en-US" sz="2700" b="0" i="0" u="none" strike="noStrike" cap="none" normalizeH="0" baseline="0" smtClean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98387" name="Group 83"/>
          <p:cNvGraphicFramePr>
            <a:graphicFrameLocks noGrp="1"/>
          </p:cNvGraphicFramePr>
          <p:nvPr/>
        </p:nvGraphicFramePr>
        <p:xfrm>
          <a:off x="2051050" y="3284538"/>
          <a:ext cx="6408738" cy="2665413"/>
        </p:xfrm>
        <a:graphic>
          <a:graphicData uri="http://schemas.openxmlformats.org/drawingml/2006/table">
            <a:tbl>
              <a:tblPr/>
              <a:tblGrid>
                <a:gridCol w="2736850"/>
                <a:gridCol w="1871663"/>
                <a:gridCol w="1800225"/>
              </a:tblGrid>
              <a:tr h="266541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fa-IR" sz="2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نزدیک کننده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(retraction)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fa-IR" sz="2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خار کتف</a:t>
                      </a:r>
                      <a:endParaRPr kumimoji="0" lang="en-US" sz="2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زائده شوکی مهره هفتم گردنی و سه مهره پشتی</a:t>
                      </a:r>
                      <a:endParaRPr kumimoji="0" lang="en-US" sz="2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8388" name="Rectangle 84"/>
          <p:cNvSpPr>
            <a:spLocks noChangeArrowheads="1"/>
          </p:cNvSpPr>
          <p:nvPr/>
        </p:nvSpPr>
        <p:spPr bwMode="auto">
          <a:xfrm>
            <a:off x="323850" y="4500563"/>
            <a:ext cx="1584325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rtl="0"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  </a:t>
            </a:r>
            <a:r>
              <a:rPr lang="fa-IR" sz="2800">
                <a:solidFill>
                  <a:srgbClr val="000099"/>
                </a:solidFill>
              </a:rPr>
              <a:t>ذوزنقه</a:t>
            </a:r>
          </a:p>
          <a:p>
            <a:pPr rtl="0" fontAlgn="base">
              <a:spcBef>
                <a:spcPct val="0"/>
              </a:spcBef>
              <a:spcAft>
                <a:spcPct val="0"/>
              </a:spcAft>
            </a:pPr>
            <a:r>
              <a:rPr lang="fa-IR" sz="2800">
                <a:solidFill>
                  <a:srgbClr val="000099"/>
                </a:solidFill>
              </a:rPr>
              <a:t>قسمت سوم</a:t>
            </a:r>
            <a:endParaRPr lang="en-US" sz="280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733382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83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8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8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0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/>
              <a:t>عضله ذوزنقه</a:t>
            </a:r>
            <a:br>
              <a:rPr lang="fa-IR"/>
            </a:br>
            <a:r>
              <a:rPr lang="en-US">
                <a:latin typeface="Georgia" pitchFamily="18" charset="0"/>
              </a:rPr>
              <a:t>(Trapezius)</a:t>
            </a:r>
            <a:endParaRPr lang="en-US"/>
          </a:p>
        </p:txBody>
      </p:sp>
      <p:pic>
        <p:nvPicPr>
          <p:cNvPr id="106501" name="Picture 5" descr="0303_ZHAO_art_fig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476250"/>
            <a:ext cx="2333625" cy="2881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6512" name="Group 16"/>
          <p:cNvGraphicFramePr>
            <a:graphicFrameLocks noGrp="1"/>
          </p:cNvGraphicFramePr>
          <p:nvPr>
            <p:ph idx="1"/>
          </p:nvPr>
        </p:nvGraphicFramePr>
        <p:xfrm>
          <a:off x="3059113" y="1905000"/>
          <a:ext cx="5400675" cy="1308100"/>
        </p:xfrm>
        <a:graphic>
          <a:graphicData uri="http://schemas.openxmlformats.org/drawingml/2006/table">
            <a:tbl>
              <a:tblPr/>
              <a:tblGrid>
                <a:gridCol w="1800225"/>
                <a:gridCol w="1800225"/>
                <a:gridCol w="1800225"/>
              </a:tblGrid>
              <a:tr h="13081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fa-IR" sz="2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عمل</a:t>
                      </a:r>
                      <a:endParaRPr kumimoji="0" lang="en-US" sz="2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fa-IR" sz="2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Arial" charset="0"/>
                          <a:cs typeface="Arial" charset="0"/>
                        </a:rPr>
                        <a:t>سر متحرک</a:t>
                      </a:r>
                      <a:endParaRPr kumimoji="0" lang="en-US" sz="2700" b="0" i="0" u="none" strike="noStrike" cap="none" normalizeH="0" baseline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fa-IR" sz="2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fa-IR" sz="2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charset="0"/>
                          <a:cs typeface="Arial" charset="0"/>
                        </a:rPr>
                        <a:t>سر ثابت</a:t>
                      </a:r>
                      <a:endParaRPr kumimoji="0" lang="en-US" sz="2700" b="0" i="0" u="none" strike="noStrike" cap="none" normalizeH="0" baseline="0" smtClean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06529" name="Group 33"/>
          <p:cNvGraphicFramePr>
            <a:graphicFrameLocks noGrp="1"/>
          </p:cNvGraphicFramePr>
          <p:nvPr/>
        </p:nvGraphicFramePr>
        <p:xfrm>
          <a:off x="1403350" y="3500438"/>
          <a:ext cx="7056438" cy="2665413"/>
        </p:xfrm>
        <a:graphic>
          <a:graphicData uri="http://schemas.openxmlformats.org/drawingml/2006/table">
            <a:tbl>
              <a:tblPr/>
              <a:tblGrid>
                <a:gridCol w="3455988"/>
                <a:gridCol w="1800225"/>
                <a:gridCol w="1800225"/>
              </a:tblGrid>
              <a:tr h="2665413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fa-I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پایین کشیدن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(depression)</a:t>
                      </a:r>
                      <a:endParaRPr kumimoji="0" lang="fa-I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cs typeface="Arial" charset="0"/>
                      </a:endParaRP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نزدیک کننده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(retraction)</a:t>
                      </a:r>
                      <a:endParaRPr kumimoji="0" lang="fa-I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cs typeface="Arial" charset="0"/>
                      </a:endParaRP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چرخش بالایی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(upward rotation)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ریشه خار 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کتف</a:t>
                      </a:r>
                      <a:endParaRPr kumimoji="0" lang="en-US" sz="2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زائده شوکی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چهارمین تا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دوازدهمین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مهره پشتی</a:t>
                      </a:r>
                      <a:endParaRPr kumimoji="0" lang="en-US" sz="2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6530" name="Rectangle 34"/>
          <p:cNvSpPr>
            <a:spLocks noChangeArrowheads="1"/>
          </p:cNvSpPr>
          <p:nvPr/>
        </p:nvSpPr>
        <p:spPr bwMode="auto">
          <a:xfrm>
            <a:off x="323850" y="4652963"/>
            <a:ext cx="936625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rtl="0" fontAlgn="base">
              <a:spcBef>
                <a:spcPct val="0"/>
              </a:spcBef>
              <a:spcAft>
                <a:spcPct val="0"/>
              </a:spcAft>
            </a:pPr>
            <a:r>
              <a:rPr lang="fa-IR" sz="2400">
                <a:solidFill>
                  <a:srgbClr val="000099"/>
                </a:solidFill>
              </a:rPr>
              <a:t>ذوزنقه</a:t>
            </a:r>
          </a:p>
          <a:p>
            <a:pPr rtl="0" fontAlgn="base">
              <a:spcBef>
                <a:spcPct val="0"/>
              </a:spcBef>
              <a:spcAft>
                <a:spcPct val="0"/>
              </a:spcAft>
            </a:pPr>
            <a:r>
              <a:rPr lang="fa-IR" sz="2400">
                <a:solidFill>
                  <a:srgbClr val="000099"/>
                </a:solidFill>
              </a:rPr>
              <a:t>قسمت</a:t>
            </a:r>
          </a:p>
          <a:p>
            <a:pPr rtl="0" fontAlgn="base">
              <a:spcBef>
                <a:spcPct val="0"/>
              </a:spcBef>
              <a:spcAft>
                <a:spcPct val="0"/>
              </a:spcAft>
            </a:pPr>
            <a:r>
              <a:rPr lang="fa-IR" sz="2400">
                <a:solidFill>
                  <a:srgbClr val="000099"/>
                </a:solidFill>
              </a:rPr>
              <a:t>چهارم</a:t>
            </a:r>
            <a:endParaRPr lang="en-US" sz="2400">
              <a:solidFill>
                <a:srgbClr val="000099"/>
              </a:solidFill>
            </a:endParaRPr>
          </a:p>
        </p:txBody>
      </p:sp>
      <p:sp>
        <p:nvSpPr>
          <p:cNvPr id="106531" name="Rectangle 35"/>
          <p:cNvSpPr>
            <a:spLocks noChangeArrowheads="1"/>
          </p:cNvSpPr>
          <p:nvPr/>
        </p:nvSpPr>
        <p:spPr bwMode="auto">
          <a:xfrm>
            <a:off x="395288" y="4252913"/>
            <a:ext cx="7921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fa-I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03719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6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50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/>
              <a:t>عضله متوازی الاضلاع</a:t>
            </a:r>
            <a:br>
              <a:rPr lang="fa-IR"/>
            </a:br>
            <a:r>
              <a:rPr lang="en-US">
                <a:latin typeface="Georgia" pitchFamily="18" charset="0"/>
              </a:rPr>
              <a:t>(Rhomboid)</a:t>
            </a:r>
          </a:p>
        </p:txBody>
      </p:sp>
      <p:pic>
        <p:nvPicPr>
          <p:cNvPr id="112645" name="Picture 5" descr="rhomboi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04813"/>
            <a:ext cx="3167062" cy="295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2656" name="Group 16"/>
          <p:cNvGraphicFramePr>
            <a:graphicFrameLocks noGrp="1"/>
          </p:cNvGraphicFramePr>
          <p:nvPr>
            <p:ph idx="1"/>
          </p:nvPr>
        </p:nvGraphicFramePr>
        <p:xfrm>
          <a:off x="3779838" y="1905000"/>
          <a:ext cx="4679950" cy="1308100"/>
        </p:xfrm>
        <a:graphic>
          <a:graphicData uri="http://schemas.openxmlformats.org/drawingml/2006/table">
            <a:tbl>
              <a:tblPr/>
              <a:tblGrid>
                <a:gridCol w="1560512"/>
                <a:gridCol w="1558925"/>
                <a:gridCol w="1560513"/>
              </a:tblGrid>
              <a:tr h="13081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fa-IR" sz="2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عمل</a:t>
                      </a:r>
                      <a:endParaRPr kumimoji="0" lang="en-US" sz="2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Arial" charset="0"/>
                          <a:cs typeface="Arial" charset="0"/>
                        </a:rPr>
                        <a:t> سرمتحرک</a:t>
                      </a:r>
                      <a:endParaRPr kumimoji="0" lang="en-US" sz="2700" b="0" i="0" u="none" strike="noStrike" cap="none" normalizeH="0" baseline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fa-IR" sz="2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fa-IR" sz="2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charset="0"/>
                          <a:cs typeface="Arial" charset="0"/>
                        </a:rPr>
                        <a:t>سر ثابت</a:t>
                      </a:r>
                      <a:endParaRPr kumimoji="0" lang="en-US" sz="2700" b="0" i="0" u="none" strike="noStrike" cap="none" normalizeH="0" baseline="0" smtClean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12674" name="Group 34"/>
          <p:cNvGraphicFramePr>
            <a:graphicFrameLocks noGrp="1"/>
          </p:cNvGraphicFramePr>
          <p:nvPr/>
        </p:nvGraphicFramePr>
        <p:xfrm>
          <a:off x="2339975" y="3429000"/>
          <a:ext cx="6119813" cy="2592388"/>
        </p:xfrm>
        <a:graphic>
          <a:graphicData uri="http://schemas.openxmlformats.org/drawingml/2006/table">
            <a:tbl>
              <a:tblPr/>
              <a:tblGrid>
                <a:gridCol w="3024188"/>
                <a:gridCol w="1512887"/>
                <a:gridCol w="1582738"/>
              </a:tblGrid>
              <a:tr h="2592388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fa-I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کشش بالایی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(Elevation)</a:t>
                      </a:r>
                      <a:endParaRPr kumimoji="0" lang="fa-I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cs typeface="Arial" charset="0"/>
                      </a:endParaRP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نزدیک کننده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(retraction)</a:t>
                      </a:r>
                      <a:endParaRPr kumimoji="0" lang="fa-I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cs typeface="Arial" charset="0"/>
                      </a:endParaRP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چرخش پایینی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(downward rotation)</a:t>
                      </a:r>
                      <a:endParaRPr kumimoji="0" lang="fa-I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cs typeface="Arial" charset="0"/>
                      </a:endParaRP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لبه داخلی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استخوان کتف</a:t>
                      </a:r>
                      <a:endParaRPr kumimoji="0" lang="en-US" sz="2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زائده های 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شوکی هفتمین مهره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گردنی و پنج مهره پشتی</a:t>
                      </a:r>
                      <a:endParaRPr kumimoji="0" lang="en-US" sz="2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206791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6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2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40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11674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835150" y="3860800"/>
            <a:ext cx="5410200" cy="1584325"/>
          </a:xfrm>
        </p:spPr>
        <p:txBody>
          <a:bodyPr/>
          <a:lstStyle/>
          <a:p>
            <a:pPr algn="r">
              <a:lnSpc>
                <a:spcPct val="90000"/>
              </a:lnSpc>
            </a:pPr>
            <a:r>
              <a:rPr lang="fa-IR" sz="2400"/>
              <a:t>این عضله در زیر عضله ذوزنقه قرار گرفته است و به دو قسمت متوازی الاضلاع کوچک و بزرگ تقسیم </a:t>
            </a:r>
          </a:p>
          <a:p>
            <a:pPr algn="r">
              <a:lnSpc>
                <a:spcPct val="90000"/>
              </a:lnSpc>
            </a:pPr>
            <a:r>
              <a:rPr lang="fa-IR" sz="2400"/>
              <a:t>میشود، اما به طور کلی تحت عنوان یک عضله بررسی میشود.</a:t>
            </a:r>
            <a:endParaRPr lang="en-US" sz="2400"/>
          </a:p>
        </p:txBody>
      </p:sp>
      <p:pic>
        <p:nvPicPr>
          <p:cNvPr id="116742" name="Picture 6" descr="latpulldown_RHOM_MajorMin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692150"/>
            <a:ext cx="3959225" cy="295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743" name="Picture 7" descr="rhomboids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692150"/>
            <a:ext cx="4321175" cy="3024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9656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67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67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67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6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67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67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67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67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67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67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67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67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40" grpId="0"/>
      <p:bldP spid="116741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9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/>
              <a:t>عضله گوشه ای</a:t>
            </a:r>
            <a:br>
              <a:rPr lang="fa-IR"/>
            </a:br>
            <a:r>
              <a:rPr lang="en-US">
                <a:latin typeface="Georgia" pitchFamily="18" charset="0"/>
              </a:rPr>
              <a:t>(Levator scapulae)</a:t>
            </a:r>
          </a:p>
        </p:txBody>
      </p:sp>
      <p:pic>
        <p:nvPicPr>
          <p:cNvPr id="118791" name="Picture 7" descr="3D5080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04813"/>
            <a:ext cx="3024187" cy="3024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8802" name="Group 18"/>
          <p:cNvGraphicFramePr>
            <a:graphicFrameLocks noGrp="1"/>
          </p:cNvGraphicFramePr>
          <p:nvPr>
            <p:ph idx="1"/>
          </p:nvPr>
        </p:nvGraphicFramePr>
        <p:xfrm>
          <a:off x="3563938" y="1905000"/>
          <a:ext cx="4894262" cy="1379538"/>
        </p:xfrm>
        <a:graphic>
          <a:graphicData uri="http://schemas.openxmlformats.org/drawingml/2006/table">
            <a:tbl>
              <a:tblPr/>
              <a:tblGrid>
                <a:gridCol w="1631950"/>
                <a:gridCol w="1630362"/>
                <a:gridCol w="1631950"/>
              </a:tblGrid>
              <a:tr h="137953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fa-IR" sz="2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CC33"/>
                          </a:solidFill>
                          <a:effectLst/>
                          <a:latin typeface="Arial" charset="0"/>
                          <a:cs typeface="Arial" charset="0"/>
                        </a:rPr>
                        <a:t> عمل</a:t>
                      </a:r>
                      <a:endParaRPr kumimoji="0" lang="en-US" sz="2700" b="0" i="0" u="none" strike="noStrike" cap="none" normalizeH="0" baseline="0" smtClean="0">
                        <a:ln>
                          <a:noFill/>
                        </a:ln>
                        <a:solidFill>
                          <a:srgbClr val="33CC33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fa-IR" sz="2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Arial" charset="0"/>
                          <a:cs typeface="Arial" charset="0"/>
                        </a:rPr>
                        <a:t>سر متحرک</a:t>
                      </a:r>
                      <a:endParaRPr kumimoji="0" lang="en-US" sz="2700" b="0" i="0" u="none" strike="noStrike" cap="none" normalizeH="0" baseline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fa-IR" sz="2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charset="0"/>
                          <a:cs typeface="Arial" charset="0"/>
                        </a:rPr>
                        <a:t>سر ثابت</a:t>
                      </a:r>
                      <a:endParaRPr kumimoji="0" lang="en-US" sz="2700" b="0" i="0" u="none" strike="noStrike" cap="none" normalizeH="0" baseline="0" smtClean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18818" name="Group 34"/>
          <p:cNvGraphicFramePr>
            <a:graphicFrameLocks noGrp="1"/>
          </p:cNvGraphicFramePr>
          <p:nvPr/>
        </p:nvGraphicFramePr>
        <p:xfrm>
          <a:off x="2268538" y="3500438"/>
          <a:ext cx="6191250" cy="2663825"/>
        </p:xfrm>
        <a:graphic>
          <a:graphicData uri="http://schemas.openxmlformats.org/drawingml/2006/table">
            <a:tbl>
              <a:tblPr/>
              <a:tblGrid>
                <a:gridCol w="2951162"/>
                <a:gridCol w="1584325"/>
                <a:gridCol w="1655763"/>
              </a:tblGrid>
              <a:tr h="2663825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کشش بالایی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(Elevation)</a:t>
                      </a:r>
                      <a:endParaRPr kumimoji="0" lang="fa-I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cs typeface="Arial" charset="0"/>
                      </a:endParaRP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نزدیک کننده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(retraction)</a:t>
                      </a:r>
                      <a:endParaRPr kumimoji="0" lang="fa-I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cs typeface="Arial" charset="0"/>
                      </a:endParaRP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چرخش پایینی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(downward rotation)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لبه داخلی استخوان کتف،بین زاویه فوقانی و ریشه خار کتف</a:t>
                      </a:r>
                      <a:endParaRPr kumimoji="0" lang="en-US" sz="2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زائده عرضی چهار مهره اول گردنی</a:t>
                      </a:r>
                      <a:endParaRPr kumimoji="0" lang="en-US" sz="2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330999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87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87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8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90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8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12390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692275" y="4005263"/>
            <a:ext cx="5410200" cy="1905000"/>
          </a:xfrm>
        </p:spPr>
        <p:txBody>
          <a:bodyPr/>
          <a:lstStyle/>
          <a:p>
            <a:pPr algn="r"/>
            <a:r>
              <a:rPr lang="fa-IR" sz="2400"/>
              <a:t>عضله ذوزنقه در قسمت خارجی و خلفی گردن،در زیر قسمت اول ذوزنقه قرار گرفته است و قابل لمس نیست.</a:t>
            </a:r>
            <a:endParaRPr lang="en-US" sz="2400"/>
          </a:p>
        </p:txBody>
      </p:sp>
      <p:pic>
        <p:nvPicPr>
          <p:cNvPr id="123910" name="Picture 6" descr="3D5080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92150"/>
            <a:ext cx="3959225" cy="338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911" name="Picture 7" descr="levatorscapulae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549275"/>
            <a:ext cx="4321175" cy="381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1724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39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39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39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3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39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39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39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39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08" grpId="0"/>
      <p:bldP spid="123909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95288" y="908050"/>
            <a:ext cx="4968875" cy="2266950"/>
          </a:xfrm>
        </p:spPr>
        <p:txBody>
          <a:bodyPr/>
          <a:lstStyle/>
          <a:p>
            <a:pPr algn="r"/>
            <a:r>
              <a:rPr lang="fa-IR" sz="2400"/>
              <a:t>لبه های این عضله با موقعیت چسبندگی آن بر روی دنده ها دندانه ای شکل است. </a:t>
            </a:r>
            <a:endParaRPr lang="en-US" sz="2400"/>
          </a:p>
        </p:txBody>
      </p:sp>
      <p:sp>
        <p:nvSpPr>
          <p:cNvPr id="130053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fa-IR" sz="2400"/>
              <a:t>این عضله در زیر استخوان کتف قرار دارد و هنگامیکه دست در مقابل مقاومتی به بالای سر برده می شود،در منطقه زیر لبه خارجی کتف قابل لمس </a:t>
            </a:r>
          </a:p>
          <a:p>
            <a:pPr algn="r"/>
            <a:r>
              <a:rPr lang="fa-IR" sz="2400"/>
              <a:t>می باشد.</a:t>
            </a:r>
            <a:endParaRPr lang="en-US" sz="2400"/>
          </a:p>
        </p:txBody>
      </p:sp>
      <p:pic>
        <p:nvPicPr>
          <p:cNvPr id="130054" name="Picture 6" descr="SerratusAnteriorPu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549275"/>
            <a:ext cx="3311525" cy="3024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1294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0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0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0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0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0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0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0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0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00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00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00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00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52" grpId="0"/>
      <p:bldP spid="13005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1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/>
              <a:t>عضله سینه ای کوچک</a:t>
            </a:r>
            <a:br>
              <a:rPr lang="fa-IR"/>
            </a:br>
            <a:r>
              <a:rPr lang="en-US">
                <a:latin typeface="Georgia" pitchFamily="18" charset="0"/>
              </a:rPr>
              <a:t>(Pectoralis minor)</a:t>
            </a:r>
          </a:p>
        </p:txBody>
      </p:sp>
      <p:pic>
        <p:nvPicPr>
          <p:cNvPr id="132102" name="Picture 6" descr="PectoralisMin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04813"/>
            <a:ext cx="3024188" cy="295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32115" name="Group 19"/>
          <p:cNvGraphicFramePr>
            <a:graphicFrameLocks noGrp="1"/>
          </p:cNvGraphicFramePr>
          <p:nvPr>
            <p:ph idx="1"/>
          </p:nvPr>
        </p:nvGraphicFramePr>
        <p:xfrm>
          <a:off x="3635375" y="1905000"/>
          <a:ext cx="4822825" cy="1092200"/>
        </p:xfrm>
        <a:graphic>
          <a:graphicData uri="http://schemas.openxmlformats.org/drawingml/2006/table">
            <a:tbl>
              <a:tblPr/>
              <a:tblGrid>
                <a:gridCol w="1608138"/>
                <a:gridCol w="1606550"/>
                <a:gridCol w="1608137"/>
              </a:tblGrid>
              <a:tr h="10922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 عمل</a:t>
                      </a:r>
                      <a:endParaRPr kumimoji="0" lang="en-US" sz="2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fa-IR" sz="2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Arial" charset="0"/>
                          <a:cs typeface="Arial" charset="0"/>
                        </a:rPr>
                        <a:t>سر متحرک</a:t>
                      </a:r>
                      <a:endParaRPr kumimoji="0" lang="en-US" sz="2700" b="0" i="0" u="none" strike="noStrike" cap="none" normalizeH="0" baseline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fa-IR" sz="2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charset="0"/>
                          <a:cs typeface="Arial" charset="0"/>
                        </a:rPr>
                        <a:t>سر ثابت</a:t>
                      </a:r>
                      <a:endParaRPr kumimoji="0" lang="en-US" sz="2700" b="0" i="0" u="none" strike="noStrike" cap="none" normalizeH="0" baseline="0" smtClean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32131" name="Group 35"/>
          <p:cNvGraphicFramePr>
            <a:graphicFrameLocks noGrp="1"/>
          </p:cNvGraphicFramePr>
          <p:nvPr/>
        </p:nvGraphicFramePr>
        <p:xfrm>
          <a:off x="2051050" y="3213100"/>
          <a:ext cx="6408738" cy="2952750"/>
        </p:xfrm>
        <a:graphic>
          <a:graphicData uri="http://schemas.openxmlformats.org/drawingml/2006/table">
            <a:tbl>
              <a:tblPr/>
              <a:tblGrid>
                <a:gridCol w="3168650"/>
                <a:gridCol w="1584325"/>
                <a:gridCol w="1655763"/>
              </a:tblGrid>
              <a:tr h="2952750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دور کننده 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(protraction)</a:t>
                      </a:r>
                      <a:endParaRPr kumimoji="0" lang="fa-I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cs typeface="Arial" charset="0"/>
                      </a:endParaRP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پایین کشنده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(depression)</a:t>
                      </a:r>
                      <a:endParaRPr kumimoji="0" lang="fa-I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cs typeface="Arial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چرخش پایینی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(downward rotation)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fa-I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زائده غرابی استخوان کتف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fa-I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دنده های 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سوم،چهارم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و پنجم</a:t>
                      </a:r>
                      <a:endParaRPr kumimoji="0" lang="en-US" sz="2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2135503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2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2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32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100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20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13722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763713" y="4005263"/>
            <a:ext cx="5410200" cy="1905000"/>
          </a:xfrm>
        </p:spPr>
        <p:txBody>
          <a:bodyPr/>
          <a:lstStyle/>
          <a:p>
            <a:pPr algn="r"/>
            <a:r>
              <a:rPr lang="fa-IR" sz="2400"/>
              <a:t>این عضله در جلوی سینه و در زیر عضله سینه ای بزرگ قرار دارد و به صورت مستقیم قابل لمس نیست.</a:t>
            </a:r>
            <a:endParaRPr lang="en-US" sz="2400"/>
          </a:p>
        </p:txBody>
      </p:sp>
      <p:pic>
        <p:nvPicPr>
          <p:cNvPr id="137222" name="Picture 6" descr="pectoralismin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549275"/>
            <a:ext cx="7056437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7789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7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7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72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7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7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7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7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7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220" grpId="0"/>
      <p:bldP spid="137221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2916238" y="620713"/>
            <a:ext cx="3024187" cy="503237"/>
          </a:xfrm>
        </p:spPr>
        <p:txBody>
          <a:bodyPr/>
          <a:lstStyle/>
          <a:p>
            <a:pPr algn="r"/>
            <a:r>
              <a:rPr lang="fa-IR" sz="2400">
                <a:solidFill>
                  <a:srgbClr val="3333CC"/>
                </a:solidFill>
              </a:rPr>
              <a:t>متوازی الاضلاع،ذوزنقه 1و2،گوشه ای</a:t>
            </a:r>
            <a:endParaRPr lang="en-US" sz="2400">
              <a:solidFill>
                <a:srgbClr val="3333CC"/>
              </a:solidFill>
            </a:endParaRPr>
          </a:p>
        </p:txBody>
      </p:sp>
      <p:sp>
        <p:nvSpPr>
          <p:cNvPr id="145414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187450" y="3644900"/>
            <a:ext cx="2817813" cy="1728788"/>
          </a:xfrm>
          <a:noFill/>
        </p:spPr>
        <p:txBody>
          <a:bodyPr/>
          <a:lstStyle/>
          <a:p>
            <a:pPr algn="r">
              <a:lnSpc>
                <a:spcPct val="90000"/>
              </a:lnSpc>
            </a:pPr>
            <a:r>
              <a:rPr lang="fa-IR" sz="2000">
                <a:solidFill>
                  <a:srgbClr val="F1737C"/>
                </a:solidFill>
                <a:latin typeface="Georgia" pitchFamily="18" charset="0"/>
              </a:rPr>
              <a:t>چرخش بالایی:ذوزنقه2و4</a:t>
            </a:r>
          </a:p>
          <a:p>
            <a:pPr algn="r">
              <a:lnSpc>
                <a:spcPct val="90000"/>
              </a:lnSpc>
            </a:pPr>
            <a:r>
              <a:rPr lang="fa-IR" sz="2000">
                <a:solidFill>
                  <a:srgbClr val="F1737C"/>
                </a:solidFill>
                <a:latin typeface="Georgia" pitchFamily="18" charset="0"/>
              </a:rPr>
              <a:t>و دندانه ای</a:t>
            </a:r>
          </a:p>
          <a:p>
            <a:pPr algn="r">
              <a:lnSpc>
                <a:spcPct val="90000"/>
              </a:lnSpc>
            </a:pPr>
            <a:r>
              <a:rPr lang="fa-IR" sz="2000">
                <a:solidFill>
                  <a:srgbClr val="A50021"/>
                </a:solidFill>
              </a:rPr>
              <a:t>چرخش پایینی:متوازی الاضلاع،سینه ای کوچک،</a:t>
            </a:r>
          </a:p>
          <a:p>
            <a:pPr algn="r">
              <a:lnSpc>
                <a:spcPct val="90000"/>
              </a:lnSpc>
            </a:pPr>
            <a:r>
              <a:rPr lang="fa-IR" sz="2000">
                <a:solidFill>
                  <a:srgbClr val="A50021"/>
                </a:solidFill>
              </a:rPr>
              <a:t>گوشه ای</a:t>
            </a:r>
            <a:endParaRPr lang="en-US" sz="2000">
              <a:solidFill>
                <a:srgbClr val="A50021"/>
              </a:solidFill>
            </a:endParaRPr>
          </a:p>
        </p:txBody>
      </p:sp>
      <p:pic>
        <p:nvPicPr>
          <p:cNvPr id="145412" name="Picture 4" descr="shoulder_anatomy_bones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1268413"/>
            <a:ext cx="4246562" cy="252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5415" name="Rectangle 7"/>
          <p:cNvSpPr>
            <a:spLocks noChangeArrowheads="1"/>
          </p:cNvSpPr>
          <p:nvPr/>
        </p:nvSpPr>
        <p:spPr bwMode="auto">
          <a:xfrm>
            <a:off x="5867400" y="1557338"/>
            <a:ext cx="1871663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rtl="0" fontAlgn="base">
              <a:spcBef>
                <a:spcPct val="0"/>
              </a:spcBef>
              <a:spcAft>
                <a:spcPct val="0"/>
              </a:spcAft>
            </a:pPr>
            <a:r>
              <a:rPr lang="fa-IR" sz="2400">
                <a:solidFill>
                  <a:srgbClr val="CC0000"/>
                </a:solidFill>
              </a:rPr>
              <a:t>متوازی الاضلاع</a:t>
            </a:r>
          </a:p>
          <a:p>
            <a:pPr rtl="0" fontAlgn="base">
              <a:spcBef>
                <a:spcPct val="0"/>
              </a:spcBef>
              <a:spcAft>
                <a:spcPct val="0"/>
              </a:spcAft>
            </a:pPr>
            <a:r>
              <a:rPr lang="fa-IR" sz="2400">
                <a:solidFill>
                  <a:srgbClr val="CC0000"/>
                </a:solidFill>
              </a:rPr>
              <a:t>ذوزنقه1،2،3و4</a:t>
            </a:r>
          </a:p>
          <a:p>
            <a:pPr rtl="0" fontAlgn="base">
              <a:spcBef>
                <a:spcPct val="0"/>
              </a:spcBef>
              <a:spcAft>
                <a:spcPct val="0"/>
              </a:spcAft>
            </a:pPr>
            <a:r>
              <a:rPr lang="fa-IR" sz="2400">
                <a:solidFill>
                  <a:srgbClr val="CC0000"/>
                </a:solidFill>
              </a:rPr>
              <a:t>گوشه ای</a:t>
            </a:r>
          </a:p>
          <a:p>
            <a:pPr rtl="0" fontAlgn="base">
              <a:spcBef>
                <a:spcPct val="0"/>
              </a:spcBef>
              <a:spcAft>
                <a:spcPct val="0"/>
              </a:spcAft>
            </a:pPr>
            <a:endParaRPr lang="fa-IR" sz="2400">
              <a:solidFill>
                <a:srgbClr val="CC0000"/>
              </a:solidFill>
            </a:endParaRPr>
          </a:p>
          <a:p>
            <a:pPr rtl="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45417" name="Rectangle 9"/>
          <p:cNvSpPr>
            <a:spLocks noChangeArrowheads="1"/>
          </p:cNvSpPr>
          <p:nvPr/>
        </p:nvSpPr>
        <p:spPr bwMode="auto">
          <a:xfrm>
            <a:off x="611188" y="1773238"/>
            <a:ext cx="18923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rtl="0"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  </a:t>
            </a:r>
            <a:r>
              <a:rPr lang="fa-IR" sz="2400">
                <a:solidFill>
                  <a:srgbClr val="FF5050"/>
                </a:solidFill>
              </a:rPr>
              <a:t>دندانه ای بزرگ</a:t>
            </a:r>
          </a:p>
          <a:p>
            <a:pPr rtl="0" fontAlgn="base">
              <a:spcBef>
                <a:spcPct val="0"/>
              </a:spcBef>
              <a:spcAft>
                <a:spcPct val="0"/>
              </a:spcAft>
            </a:pPr>
            <a:r>
              <a:rPr lang="fa-IR" sz="2400">
                <a:solidFill>
                  <a:srgbClr val="FF5050"/>
                </a:solidFill>
              </a:rPr>
              <a:t>سینه ای کوچک</a:t>
            </a:r>
            <a:endParaRPr lang="en-US" sz="2400">
              <a:solidFill>
                <a:srgbClr val="FF5050"/>
              </a:solidFill>
            </a:endParaRPr>
          </a:p>
        </p:txBody>
      </p:sp>
      <p:sp>
        <p:nvSpPr>
          <p:cNvPr id="145418" name="Rectangle 10"/>
          <p:cNvSpPr>
            <a:spLocks noChangeArrowheads="1"/>
          </p:cNvSpPr>
          <p:nvPr/>
        </p:nvSpPr>
        <p:spPr bwMode="auto">
          <a:xfrm>
            <a:off x="4973638" y="3698875"/>
            <a:ext cx="1735137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rtl="0" fontAlgn="base">
              <a:spcBef>
                <a:spcPct val="0"/>
              </a:spcBef>
              <a:spcAft>
                <a:spcPct val="0"/>
              </a:spcAft>
            </a:pPr>
            <a:r>
              <a:rPr lang="fa-IR" sz="2400">
                <a:solidFill>
                  <a:srgbClr val="FF9900"/>
                </a:solidFill>
              </a:rPr>
              <a:t>ذوزنقه 4</a:t>
            </a:r>
          </a:p>
          <a:p>
            <a:pPr rtl="0" fontAlgn="base">
              <a:spcBef>
                <a:spcPct val="0"/>
              </a:spcBef>
              <a:spcAft>
                <a:spcPct val="0"/>
              </a:spcAft>
            </a:pPr>
            <a:r>
              <a:rPr lang="fa-IR" sz="2400">
                <a:solidFill>
                  <a:srgbClr val="FF9900"/>
                </a:solidFill>
              </a:rPr>
              <a:t>سینه ای کوچک</a:t>
            </a:r>
            <a:endParaRPr lang="en-US" sz="2400">
              <a:solidFill>
                <a:srgbClr val="FF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774646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5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5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5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54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54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54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54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54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54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54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54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454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54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54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54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413" grpId="0"/>
      <p:bldP spid="14541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56792" y="-1035496"/>
            <a:ext cx="15913768" cy="8784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9744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63" name="Rectangle 7"/>
          <p:cNvSpPr>
            <a:spLocks noGrp="1" noChangeArrowheads="1"/>
          </p:cNvSpPr>
          <p:nvPr>
            <p:ph type="title"/>
          </p:nvPr>
        </p:nvSpPr>
        <p:spPr>
          <a:xfrm>
            <a:off x="827088" y="549275"/>
            <a:ext cx="7696200" cy="1143000"/>
          </a:xfrm>
        </p:spPr>
        <p:txBody>
          <a:bodyPr/>
          <a:lstStyle/>
          <a:p>
            <a:pPr algn="r"/>
            <a:r>
              <a:rPr lang="fa-IR" sz="2800"/>
              <a:t>عضلات حرکت دهنده استخوان</a:t>
            </a:r>
            <a:r>
              <a:rPr lang="fa-IR" sz="2400"/>
              <a:t/>
            </a:r>
            <a:br>
              <a:rPr lang="fa-IR" sz="2400"/>
            </a:br>
            <a:r>
              <a:rPr lang="fa-IR" sz="2800"/>
              <a:t>بازو:</a:t>
            </a:r>
            <a:endParaRPr lang="en-US" sz="2800"/>
          </a:p>
        </p:txBody>
      </p:sp>
      <p:pic>
        <p:nvPicPr>
          <p:cNvPr id="147464" name="Picture 8" descr="Should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76250"/>
            <a:ext cx="4176712" cy="3240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7465" name="Picture 9" descr="elbow_latepi_anatomy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2852738"/>
            <a:ext cx="2952750" cy="3097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7466" name="Rectangle 10"/>
          <p:cNvSpPr>
            <a:spLocks noChangeArrowheads="1"/>
          </p:cNvSpPr>
          <p:nvPr/>
        </p:nvSpPr>
        <p:spPr bwMode="auto">
          <a:xfrm>
            <a:off x="250825" y="4068763"/>
            <a:ext cx="56896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rtl="0" fontAlgn="base">
              <a:spcBef>
                <a:spcPct val="0"/>
              </a:spcBef>
              <a:spcAft>
                <a:spcPct val="0"/>
              </a:spcAft>
            </a:pPr>
            <a:r>
              <a:rPr lang="fa-IR" sz="2000" b="1" i="1">
                <a:solidFill>
                  <a:srgbClr val="663300"/>
                </a:solidFill>
              </a:rPr>
              <a:t>هماهنگی بسیار موزونی بین حرکت های استخوان های کتف و بازو وجود دارد. به طوریکه حرکات بازو در جهات مختلف باعث حرکات ترقوه و به خصوص کتف می شود.</a:t>
            </a:r>
          </a:p>
          <a:p>
            <a:pPr rtl="0" fontAlgn="base">
              <a:spcBef>
                <a:spcPct val="0"/>
              </a:spcBef>
              <a:spcAft>
                <a:spcPct val="0"/>
              </a:spcAft>
            </a:pPr>
            <a:endParaRPr lang="en-US" sz="2000" b="1" i="1">
              <a:solidFill>
                <a:srgbClr val="66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05021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7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7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7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463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/>
              <a:t>عضله دالی</a:t>
            </a:r>
            <a:br>
              <a:rPr lang="fa-IR"/>
            </a:br>
            <a:r>
              <a:rPr lang="en-US">
                <a:latin typeface="Georgia" pitchFamily="18" charset="0"/>
              </a:rPr>
              <a:t>(Deltoid)</a:t>
            </a:r>
          </a:p>
        </p:txBody>
      </p:sp>
      <p:pic>
        <p:nvPicPr>
          <p:cNvPr id="150534" name="Picture 6" descr="deltoidant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04813"/>
            <a:ext cx="3384550" cy="244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50545" name="Group 17"/>
          <p:cNvGraphicFramePr>
            <a:graphicFrameLocks noGrp="1"/>
          </p:cNvGraphicFramePr>
          <p:nvPr>
            <p:ph idx="1"/>
          </p:nvPr>
        </p:nvGraphicFramePr>
        <p:xfrm>
          <a:off x="4140200" y="1916113"/>
          <a:ext cx="4462463" cy="947738"/>
        </p:xfrm>
        <a:graphic>
          <a:graphicData uri="http://schemas.openxmlformats.org/drawingml/2006/table">
            <a:tbl>
              <a:tblPr/>
              <a:tblGrid>
                <a:gridCol w="1487488"/>
                <a:gridCol w="1487487"/>
                <a:gridCol w="1487488"/>
              </a:tblGrid>
              <a:tr h="94773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fa-I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CC33"/>
                          </a:solidFill>
                          <a:effectLst/>
                          <a:latin typeface="Arial" charset="0"/>
                          <a:cs typeface="Arial" charset="0"/>
                        </a:rPr>
                        <a:t> عمل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33CC33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fa-I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Arial" charset="0"/>
                          <a:cs typeface="Arial" charset="0"/>
                        </a:rPr>
                        <a:t>سر متحرک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fa-I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charset="0"/>
                          <a:cs typeface="Arial" charset="0"/>
                        </a:rPr>
                        <a:t>سر ثابت</a:t>
                      </a:r>
                      <a:r>
                        <a:rPr kumimoji="0" lang="en-US" sz="2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50584" name="Group 56"/>
          <p:cNvGraphicFramePr>
            <a:graphicFrameLocks noGrp="1"/>
          </p:cNvGraphicFramePr>
          <p:nvPr/>
        </p:nvGraphicFramePr>
        <p:xfrm>
          <a:off x="250825" y="2997200"/>
          <a:ext cx="8353425" cy="2663825"/>
        </p:xfrm>
        <a:graphic>
          <a:graphicData uri="http://schemas.openxmlformats.org/drawingml/2006/table">
            <a:tbl>
              <a:tblPr/>
              <a:tblGrid>
                <a:gridCol w="5400675"/>
                <a:gridCol w="1441450"/>
                <a:gridCol w="1511300"/>
              </a:tblGrid>
              <a:tr h="2663825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5050"/>
                          </a:solidFill>
                          <a:effectLst/>
                          <a:latin typeface="Arial" charset="0"/>
                          <a:cs typeface="Arial" charset="0"/>
                        </a:rPr>
                        <a:t>بخش</a:t>
                      </a:r>
                      <a:r>
                        <a:rPr kumimoji="0" lang="fa-I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fa-I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5050"/>
                          </a:solidFill>
                          <a:effectLst/>
                          <a:latin typeface="Arial" charset="0"/>
                          <a:cs typeface="Arial" charset="0"/>
                        </a:rPr>
                        <a:t>میانی</a:t>
                      </a:r>
                      <a:r>
                        <a:rPr kumimoji="0" lang="fa-I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:دور کردن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(Abduction)</a:t>
                      </a:r>
                      <a:endParaRPr kumimoji="0" lang="fa-I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cs typeface="Arial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5050"/>
                          </a:solidFill>
                          <a:effectLst/>
                          <a:latin typeface="Arial" charset="0"/>
                          <a:cs typeface="Arial" charset="0"/>
                        </a:rPr>
                        <a:t>بخش</a:t>
                      </a:r>
                      <a:r>
                        <a:rPr kumimoji="0" lang="fa-I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fa-I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5050"/>
                          </a:solidFill>
                          <a:effectLst/>
                          <a:latin typeface="Arial" charset="0"/>
                          <a:cs typeface="Arial" charset="0"/>
                        </a:rPr>
                        <a:t>قدامی</a:t>
                      </a:r>
                      <a:r>
                        <a:rPr kumimoji="0" lang="fa-I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:تا شدن،تا شدن افقی،چرخش داخلی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(Flexion,Horizontal flexion,Inward rotation)</a:t>
                      </a:r>
                      <a:endParaRPr kumimoji="0" lang="fa-I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cs typeface="Arial" charset="0"/>
                      </a:endParaRP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5050"/>
                          </a:solidFill>
                          <a:effectLst/>
                          <a:latin typeface="Arial" charset="0"/>
                          <a:cs typeface="Arial" charset="0"/>
                        </a:rPr>
                        <a:t>بخش</a:t>
                      </a:r>
                      <a:r>
                        <a:rPr kumimoji="0" lang="fa-I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fa-I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5050"/>
                          </a:solidFill>
                          <a:effectLst/>
                          <a:latin typeface="Arial" charset="0"/>
                          <a:cs typeface="Arial" charset="0"/>
                        </a:rPr>
                        <a:t>خلفی</a:t>
                      </a:r>
                      <a:r>
                        <a:rPr kumimoji="0" lang="fa-I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:باز شدن،باز شدن افقی،چرخش خارجی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(Extension, Horizontal extension,outward rotation)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وسط سطح خارجی استخوان بازو</a:t>
                      </a:r>
                      <a:endParaRPr kumimoji="0" lang="en-US" sz="2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یک سوم بخش خارجی استخوان ترقوه،بالای زائده اخرمی و خار کتف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624042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0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0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50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53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4" name="Rectangle 6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160775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2195513" y="4005263"/>
            <a:ext cx="5410200" cy="1905000"/>
          </a:xfrm>
        </p:spPr>
        <p:txBody>
          <a:bodyPr/>
          <a:lstStyle/>
          <a:p>
            <a:pPr algn="r"/>
            <a:r>
              <a:rPr lang="fa-IR" sz="2400"/>
              <a:t>عضله دالی از عضله های سطحی</a:t>
            </a:r>
          </a:p>
          <a:p>
            <a:pPr algn="r"/>
            <a:r>
              <a:rPr lang="fa-IR" sz="2400"/>
              <a:t>بدن می باشد. این عضله سه قسمت است</a:t>
            </a:r>
          </a:p>
          <a:p>
            <a:pPr algn="r"/>
            <a:r>
              <a:rPr lang="fa-IR" sz="2400"/>
              <a:t>و به راحتی لمس می شود.</a:t>
            </a:r>
            <a:endParaRPr lang="en-US" sz="2400"/>
          </a:p>
        </p:txBody>
      </p:sp>
      <p:pic>
        <p:nvPicPr>
          <p:cNvPr id="160773" name="Picture 5" descr="deltoi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620713"/>
            <a:ext cx="3960812" cy="432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0776" name="Picture 8" descr="latpulldown_POST_DELTOI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692150"/>
            <a:ext cx="2967037" cy="165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0777" name="Picture 9" descr="chestfly_ANT_DELTOI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2349500"/>
            <a:ext cx="3455988" cy="1874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5075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07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07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07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0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07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07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07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07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07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07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07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07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07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07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07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07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774" grpId="0"/>
      <p:bldP spid="160775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4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/>
              <a:t>عضله سینه ای بزرگ</a:t>
            </a:r>
            <a:br>
              <a:rPr lang="fa-IR"/>
            </a:br>
            <a:r>
              <a:rPr lang="en-US">
                <a:latin typeface="Georgia" pitchFamily="18" charset="0"/>
              </a:rPr>
              <a:t>(Pectoralis major)</a:t>
            </a:r>
          </a:p>
        </p:txBody>
      </p:sp>
      <p:pic>
        <p:nvPicPr>
          <p:cNvPr id="167941" name="Picture 5" descr="pectoralismaj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33375"/>
            <a:ext cx="2879725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67976" name="Group 40"/>
          <p:cNvGraphicFramePr>
            <a:graphicFrameLocks noGrp="1"/>
          </p:cNvGraphicFramePr>
          <p:nvPr>
            <p:ph idx="1"/>
          </p:nvPr>
        </p:nvGraphicFramePr>
        <p:xfrm>
          <a:off x="3348038" y="1773238"/>
          <a:ext cx="5400675" cy="1163638"/>
        </p:xfrm>
        <a:graphic>
          <a:graphicData uri="http://schemas.openxmlformats.org/drawingml/2006/table">
            <a:tbl>
              <a:tblPr/>
              <a:tblGrid>
                <a:gridCol w="1460500"/>
                <a:gridCol w="1866900"/>
                <a:gridCol w="2073275"/>
              </a:tblGrid>
              <a:tr h="116363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fa-IR" sz="2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CC33"/>
                          </a:solidFill>
                          <a:effectLst/>
                          <a:latin typeface="Arial" charset="0"/>
                          <a:cs typeface="Arial" charset="0"/>
                        </a:rPr>
                        <a:t> عمل</a:t>
                      </a:r>
                      <a:endParaRPr kumimoji="0" lang="en-US" sz="2700" b="0" i="0" u="none" strike="noStrike" cap="none" normalizeH="0" baseline="0" smtClean="0">
                        <a:ln>
                          <a:noFill/>
                        </a:ln>
                        <a:solidFill>
                          <a:srgbClr val="33CC33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fa-IR" sz="2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Arial" charset="0"/>
                          <a:cs typeface="Arial" charset="0"/>
                        </a:rPr>
                        <a:t>سر متحرک</a:t>
                      </a:r>
                      <a:endParaRPr kumimoji="0" lang="en-US" sz="2700" b="0" i="0" u="none" strike="noStrike" cap="none" normalizeH="0" baseline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fa-IR" sz="2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charset="0"/>
                          <a:cs typeface="Arial" charset="0"/>
                        </a:rPr>
                        <a:t>سر ثابت</a:t>
                      </a:r>
                      <a:endParaRPr kumimoji="0" lang="en-US" sz="2700" b="0" i="0" u="none" strike="noStrike" cap="none" normalizeH="0" baseline="0" smtClean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67992" name="Group 56"/>
          <p:cNvGraphicFramePr>
            <a:graphicFrameLocks noGrp="1"/>
          </p:cNvGraphicFramePr>
          <p:nvPr/>
        </p:nvGraphicFramePr>
        <p:xfrm>
          <a:off x="250825" y="2997200"/>
          <a:ext cx="8570913" cy="2956560"/>
        </p:xfrm>
        <a:graphic>
          <a:graphicData uri="http://schemas.openxmlformats.org/drawingml/2006/table">
            <a:tbl>
              <a:tblPr/>
              <a:tblGrid>
                <a:gridCol w="4502150"/>
                <a:gridCol w="1960563"/>
                <a:gridCol w="2108200"/>
              </a:tblGrid>
              <a:tr h="266541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Arial" charset="0"/>
                          <a:cs typeface="Arial" charset="0"/>
                        </a:rPr>
                        <a:t>بخش ترقوه</a:t>
                      </a:r>
                      <a:r>
                        <a:rPr kumimoji="0" lang="fa-I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fa-I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Arial" charset="0"/>
                          <a:cs typeface="Arial" charset="0"/>
                        </a:rPr>
                        <a:t>ای</a:t>
                      </a:r>
                      <a:r>
                        <a:rPr kumimoji="0" lang="fa-I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:تا شدن،تا شدن افقی،چرخش داخلی.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دور کردن بازو در صورتیکه بیش از 90 درجه باشد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(Flexion, Horizontal flexion                  </a:t>
                      </a:r>
                    </a:p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fa-I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      Inward rotation) 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1737C"/>
                          </a:solidFill>
                          <a:effectLst/>
                          <a:latin typeface="Arial" charset="0"/>
                          <a:cs typeface="Arial" charset="0"/>
                        </a:rPr>
                        <a:t>بخش</a:t>
                      </a:r>
                      <a:r>
                        <a:rPr kumimoji="0" lang="fa-I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fa-I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1737C"/>
                          </a:solidFill>
                          <a:effectLst/>
                          <a:latin typeface="Arial" charset="0"/>
                          <a:cs typeface="Arial" charset="0"/>
                        </a:rPr>
                        <a:t>جناغی:</a:t>
                      </a:r>
                      <a:r>
                        <a:rPr kumimoji="0" lang="fa-I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نزدیک کردن،تا شدن افقی،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چرخش داخلی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(Adduction,Horizontal flexion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          </a:t>
                      </a:r>
                    </a:p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Inward rotation)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هر دو بخش: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سطح خارجی استخوان بازو و در فاصله تقریبی 5 سانتی متری از سر استخوان بازو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Arial" charset="0"/>
                          <a:cs typeface="Arial" charset="0"/>
                        </a:rPr>
                        <a:t>بخش ترقوه ای: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دو سوم سطح داخلی و قدامی ترقوه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5050"/>
                          </a:solidFill>
                          <a:effectLst/>
                          <a:latin typeface="Arial" charset="0"/>
                          <a:cs typeface="Arial" charset="0"/>
                        </a:rPr>
                        <a:t>بخش جناغی: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لبه سطح قدامی استخوان جناغ سینه و غضروف6 دنده اول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239449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79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7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67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940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8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17510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763713" y="3716338"/>
            <a:ext cx="5410200" cy="1905000"/>
          </a:xfrm>
        </p:spPr>
        <p:txBody>
          <a:bodyPr/>
          <a:lstStyle/>
          <a:p>
            <a:pPr algn="r"/>
            <a:r>
              <a:rPr lang="fa-IR" sz="2400"/>
              <a:t>عضله بزرگی است و به صورت سطحی در جلوی قفسه سینه قرار گرفته است و قابل لمس می باشد.این عضله به دو بخش جناغی وترقوه ای تقسیم می شود ودر پرتاب ها نقش مهمی ایفا می کند.</a:t>
            </a:r>
            <a:endParaRPr lang="en-US" sz="2400"/>
          </a:p>
        </p:txBody>
      </p:sp>
      <p:pic>
        <p:nvPicPr>
          <p:cNvPr id="175110" name="Picture 6" descr="pectoral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549275"/>
            <a:ext cx="4570413" cy="338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5111" name="Picture 7" descr="pecmaj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20713"/>
            <a:ext cx="3743325" cy="325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202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5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5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51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5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5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5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5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5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108" grpId="0"/>
      <p:bldP spid="175109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/>
              <a:t>عضله پشتی بزرگ</a:t>
            </a:r>
            <a:br>
              <a:rPr lang="fa-IR"/>
            </a:br>
            <a:r>
              <a:rPr lang="en-US">
                <a:latin typeface="Georgia" pitchFamily="18" charset="0"/>
              </a:rPr>
              <a:t>(Latissimus Dorsi)</a:t>
            </a:r>
          </a:p>
        </p:txBody>
      </p:sp>
      <p:pic>
        <p:nvPicPr>
          <p:cNvPr id="184325" name="Picture 5" descr="3D5080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04813"/>
            <a:ext cx="2584450" cy="2519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84340" name="Group 20"/>
          <p:cNvGraphicFramePr>
            <a:graphicFrameLocks noGrp="1"/>
          </p:cNvGraphicFramePr>
          <p:nvPr>
            <p:ph idx="1"/>
          </p:nvPr>
        </p:nvGraphicFramePr>
        <p:xfrm>
          <a:off x="3059113" y="1905000"/>
          <a:ext cx="5689600" cy="1092200"/>
        </p:xfrm>
        <a:graphic>
          <a:graphicData uri="http://schemas.openxmlformats.org/drawingml/2006/table">
            <a:tbl>
              <a:tblPr/>
              <a:tblGrid>
                <a:gridCol w="1584325"/>
                <a:gridCol w="1657350"/>
                <a:gridCol w="2447925"/>
              </a:tblGrid>
              <a:tr h="10922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fa-IR" sz="2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CC33"/>
                          </a:solidFill>
                          <a:effectLst/>
                          <a:latin typeface="Arial" charset="0"/>
                          <a:cs typeface="Arial" charset="0"/>
                        </a:rPr>
                        <a:t>  عمل</a:t>
                      </a:r>
                      <a:endParaRPr kumimoji="0" lang="en-US" sz="2700" b="0" i="0" u="none" strike="noStrike" cap="none" normalizeH="0" baseline="0" smtClean="0">
                        <a:ln>
                          <a:noFill/>
                        </a:ln>
                        <a:solidFill>
                          <a:srgbClr val="33CC33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fa-IR" sz="2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Arial" charset="0"/>
                          <a:cs typeface="Arial" charset="0"/>
                        </a:rPr>
                        <a:t>سر متحرک</a:t>
                      </a:r>
                      <a:endParaRPr kumimoji="0" lang="en-US" sz="2700" b="0" i="0" u="none" strike="noStrike" cap="none" normalizeH="0" baseline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fa-IR" sz="2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 </a:t>
                      </a:r>
                      <a:r>
                        <a:rPr kumimoji="0" lang="fa-IR" sz="2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charset="0"/>
                          <a:cs typeface="Arial" charset="0"/>
                        </a:rPr>
                        <a:t>سر ثابت</a:t>
                      </a:r>
                      <a:endParaRPr kumimoji="0" lang="en-US" sz="2700" b="0" i="0" u="none" strike="noStrike" cap="none" normalizeH="0" baseline="0" smtClean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84356" name="Group 36"/>
          <p:cNvGraphicFramePr>
            <a:graphicFrameLocks noGrp="1"/>
          </p:cNvGraphicFramePr>
          <p:nvPr/>
        </p:nvGraphicFramePr>
        <p:xfrm>
          <a:off x="539750" y="3213100"/>
          <a:ext cx="8183563" cy="2895600"/>
        </p:xfrm>
        <a:graphic>
          <a:graphicData uri="http://schemas.openxmlformats.org/drawingml/2006/table">
            <a:tbl>
              <a:tblPr/>
              <a:tblGrid>
                <a:gridCol w="4103688"/>
                <a:gridCol w="1657350"/>
                <a:gridCol w="2422525"/>
              </a:tblGrid>
              <a:tr h="280828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نزدیک کننده،باز کننده،پایین کشنده کتف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باز کردن بیش از حد،باز کردن افقی،چرخش داخلی استخوان بازو.</a:t>
                      </a:r>
                    </a:p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(Adduction.depression,</a:t>
                      </a:r>
                    </a:p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Hyperextension,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</a:p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Horizontal extension</a:t>
                      </a:r>
                    </a:p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Inward rotation)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سطح قدامی استخوان بازو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موازی با تاندون عضله سینه ای بزرگ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زائده های شوکی تمام مهرهای پشتی،تمام مهره های کمری،سطح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خلفی استخوان خاجی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(ساکروم)تاج خاصره و سه دنده پایینی و زاویه تحتانی کتف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562743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4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84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24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20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18842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763713" y="3860800"/>
            <a:ext cx="5410200" cy="1905000"/>
          </a:xfrm>
        </p:spPr>
        <p:txBody>
          <a:bodyPr/>
          <a:lstStyle/>
          <a:p>
            <a:pPr algn="r"/>
            <a:r>
              <a:rPr lang="fa-IR" sz="2400"/>
              <a:t>عضله بسیار قوی می باشد ودر قسمت پایین پشت قرار دارد و قابل لمس است.چون سر متحرک این عضله بالاتر از سر ثابت آن قرار دارد،این عضله </a:t>
            </a:r>
          </a:p>
          <a:p>
            <a:pPr algn="r"/>
            <a:r>
              <a:rPr lang="fa-IR" sz="2400"/>
              <a:t>اکستنسور بسیار قوی می باشد.</a:t>
            </a:r>
            <a:endParaRPr lang="en-US" sz="2400"/>
          </a:p>
        </p:txBody>
      </p:sp>
      <p:pic>
        <p:nvPicPr>
          <p:cNvPr id="188422" name="Picture 6" descr="3D5080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620713"/>
            <a:ext cx="6264275" cy="338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59928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84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84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84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8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84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84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84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84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84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84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84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84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420" grpId="0"/>
      <p:bldP spid="188421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/>
              <a:t>عضله گرد بزرگ</a:t>
            </a:r>
            <a:br>
              <a:rPr lang="fa-IR"/>
            </a:br>
            <a:r>
              <a:rPr lang="en-US">
                <a:latin typeface="Georgia" pitchFamily="18" charset="0"/>
              </a:rPr>
              <a:t>(Teresmajor)</a:t>
            </a:r>
          </a:p>
        </p:txBody>
      </p:sp>
      <p:pic>
        <p:nvPicPr>
          <p:cNvPr id="190470" name="Picture 6" descr="INTrotation_TERES_MAJ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549275"/>
            <a:ext cx="3095625" cy="2519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90500" name="Group 36"/>
          <p:cNvGraphicFramePr>
            <a:graphicFrameLocks noGrp="1"/>
          </p:cNvGraphicFramePr>
          <p:nvPr>
            <p:ph idx="1"/>
          </p:nvPr>
        </p:nvGraphicFramePr>
        <p:xfrm>
          <a:off x="3708400" y="1916113"/>
          <a:ext cx="4965700" cy="1092200"/>
        </p:xfrm>
        <a:graphic>
          <a:graphicData uri="http://schemas.openxmlformats.org/drawingml/2006/table">
            <a:tbl>
              <a:tblPr/>
              <a:tblGrid>
                <a:gridCol w="1295400"/>
                <a:gridCol w="2014538"/>
                <a:gridCol w="1655762"/>
              </a:tblGrid>
              <a:tr h="10922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CC33"/>
                          </a:solidFill>
                          <a:effectLst/>
                          <a:latin typeface="Arial" charset="0"/>
                          <a:cs typeface="Arial" charset="0"/>
                        </a:rPr>
                        <a:t> عمل</a:t>
                      </a:r>
                      <a:endParaRPr kumimoji="0" lang="en-US" sz="2700" b="0" i="0" u="none" strike="noStrike" cap="none" normalizeH="0" baseline="0" smtClean="0">
                        <a:ln>
                          <a:noFill/>
                        </a:ln>
                        <a:solidFill>
                          <a:srgbClr val="33CC33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fa-IR" sz="2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Arial" charset="0"/>
                          <a:cs typeface="Arial" charset="0"/>
                        </a:rPr>
                        <a:t>سر متحرک</a:t>
                      </a:r>
                      <a:endParaRPr kumimoji="0" lang="en-US" sz="2700" b="0" i="0" u="none" strike="noStrike" cap="none" normalizeH="0" baseline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fa-IR" sz="2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charset="0"/>
                          <a:cs typeface="Arial" charset="0"/>
                        </a:rPr>
                        <a:t>سر ثابت</a:t>
                      </a:r>
                      <a:endParaRPr kumimoji="0" lang="en-US" sz="2700" b="0" i="0" u="none" strike="noStrike" cap="none" normalizeH="0" baseline="0" smtClean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90501" name="Group 37"/>
          <p:cNvGraphicFramePr>
            <a:graphicFrameLocks noGrp="1"/>
          </p:cNvGraphicFramePr>
          <p:nvPr/>
        </p:nvGraphicFramePr>
        <p:xfrm>
          <a:off x="1835150" y="3213100"/>
          <a:ext cx="6840538" cy="2808288"/>
        </p:xfrm>
        <a:graphic>
          <a:graphicData uri="http://schemas.openxmlformats.org/drawingml/2006/table">
            <a:tbl>
              <a:tblPr/>
              <a:tblGrid>
                <a:gridCol w="3168650"/>
                <a:gridCol w="2016125"/>
                <a:gridCol w="1655763"/>
              </a:tblGrid>
              <a:tr h="280828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عمل این عضله همانند عضله پشتی بزرگ می باشد و به همین دلیل به آن کمک کننده کوچک پشتی بزرگ لقب 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داده اند.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سطح قدامی استخوان بازو کمی 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جلوتر از محل چسبندگی تاندون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عضله پشتی بزرگ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زاویه تحتانی 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استخوان 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کتف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721527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0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0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90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468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/>
              <a:t>عضله دوسر بازویی</a:t>
            </a:r>
            <a:br>
              <a:rPr lang="fa-IR"/>
            </a:br>
            <a:r>
              <a:rPr lang="en-US">
                <a:latin typeface="Georgia" pitchFamily="18" charset="0"/>
              </a:rPr>
              <a:t>(Biceps)</a:t>
            </a:r>
          </a:p>
        </p:txBody>
      </p:sp>
      <p:pic>
        <p:nvPicPr>
          <p:cNvPr id="223237" name="Picture 5" descr="bicepscurl_muscle_midd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76250"/>
            <a:ext cx="2232025" cy="187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23267" name="Group 35"/>
          <p:cNvGraphicFramePr>
            <a:graphicFrameLocks noGrp="1"/>
          </p:cNvGraphicFramePr>
          <p:nvPr>
            <p:ph idx="1"/>
          </p:nvPr>
        </p:nvGraphicFramePr>
        <p:xfrm>
          <a:off x="2700338" y="1844675"/>
          <a:ext cx="6048375" cy="587375"/>
        </p:xfrm>
        <a:graphic>
          <a:graphicData uri="http://schemas.openxmlformats.org/drawingml/2006/table">
            <a:tbl>
              <a:tblPr/>
              <a:tblGrid>
                <a:gridCol w="2232025"/>
                <a:gridCol w="1800225"/>
                <a:gridCol w="2016125"/>
              </a:tblGrid>
              <a:tr h="58737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</a:t>
                      </a:r>
                      <a:r>
                        <a:rPr kumimoji="0" lang="fa-I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عمل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Arial" charset="0"/>
                          <a:cs typeface="Arial" charset="0"/>
                        </a:rPr>
                        <a:t>سرمتحرک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charset="0"/>
                          <a:cs typeface="Arial" charset="0"/>
                        </a:rPr>
                        <a:t>سر ثابت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23278" name="Group 46"/>
          <p:cNvGraphicFramePr>
            <a:graphicFrameLocks noGrp="1"/>
          </p:cNvGraphicFramePr>
          <p:nvPr/>
        </p:nvGraphicFramePr>
        <p:xfrm>
          <a:off x="468313" y="2492375"/>
          <a:ext cx="8280400" cy="3529013"/>
        </p:xfrm>
        <a:graphic>
          <a:graphicData uri="http://schemas.openxmlformats.org/drawingml/2006/table">
            <a:tbl>
              <a:tblPr/>
              <a:tblGrid>
                <a:gridCol w="4464050"/>
                <a:gridCol w="1800225"/>
                <a:gridCol w="2016125"/>
              </a:tblGrid>
              <a:tr h="3529013"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سر</a:t>
                      </a:r>
                      <a:r>
                        <a:rPr kumimoji="0" lang="fa-I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fa-I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دراز</a:t>
                      </a:r>
                      <a:r>
                        <a:rPr kumimoji="0" lang="fa-I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:دور کننده و چرخش خارجی استخوان بازو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(Abduction and outward</a:t>
                      </a:r>
                      <a:r>
                        <a:rPr kumimoji="0" lang="en-US" sz="2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rotation)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charset="0"/>
                          <a:cs typeface="Arial" charset="0"/>
                        </a:rPr>
                        <a:t>سر</a:t>
                      </a:r>
                      <a:r>
                        <a:rPr kumimoji="0" lang="fa-I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fa-I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charset="0"/>
                          <a:cs typeface="Arial" charset="0"/>
                        </a:rPr>
                        <a:t>کوتاه:</a:t>
                      </a:r>
                      <a:r>
                        <a:rPr kumimoji="0" lang="fa-I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تا کننده ،نزدیک کننده، چرخش داخلی و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همچنین تا شدن افقی بازو.</a:t>
                      </a:r>
                    </a:p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(flexion,Adduction,Inward rotation,</a:t>
                      </a:r>
                    </a:p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Horizontal flexion)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fa-IR" sz="2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برجستگی استخوان </a:t>
                      </a:r>
                      <a:r>
                        <a:rPr kumimoji="0" lang="en-US" sz="2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fa-IR" sz="2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زند زبرین</a:t>
                      </a:r>
                      <a:endParaRPr kumimoji="0" lang="en-US" sz="2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سر دراز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: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بالای حفره دوری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fa-I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کتف</a:t>
                      </a:r>
                      <a:endParaRPr kumimoji="0" lang="en-US" sz="2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charset="0"/>
                          <a:cs typeface="Arial" charset="0"/>
                        </a:rPr>
                        <a:t>سر کوتاه:</a:t>
                      </a:r>
                      <a:r>
                        <a:rPr kumimoji="0" lang="fa-I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زائده غرابی استخوان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کتف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052938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3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3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23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3236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2555875" y="1052513"/>
            <a:ext cx="7772400" cy="2266950"/>
          </a:xfrm>
        </p:spPr>
        <p:txBody>
          <a:bodyPr/>
          <a:lstStyle/>
          <a:p>
            <a:endParaRPr lang="fa-IR"/>
          </a:p>
        </p:txBody>
      </p:sp>
      <p:sp>
        <p:nvSpPr>
          <p:cNvPr id="227334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763713" y="3860800"/>
            <a:ext cx="5410200" cy="1905000"/>
          </a:xfrm>
        </p:spPr>
        <p:txBody>
          <a:bodyPr/>
          <a:lstStyle/>
          <a:p>
            <a:r>
              <a:rPr lang="fa-IR" sz="2400"/>
              <a:t>این عضله در سطح قدامی</a:t>
            </a:r>
          </a:p>
          <a:p>
            <a:pPr algn="r"/>
            <a:r>
              <a:rPr lang="fa-IR" sz="2400"/>
              <a:t> استخوان بازو قرار گرفته است و به خوبی قابل لمس و مشاهده می باشد.</a:t>
            </a:r>
            <a:endParaRPr lang="en-US" sz="2400"/>
          </a:p>
        </p:txBody>
      </p:sp>
      <p:pic>
        <p:nvPicPr>
          <p:cNvPr id="227335" name="Picture 7" descr="bicep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765175"/>
            <a:ext cx="2663825" cy="316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7336" name="Picture 8" descr="biceps_head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549275"/>
            <a:ext cx="2736850" cy="3527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7337" name="Picture 9" descr="bicep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76250"/>
            <a:ext cx="3455988" cy="432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542370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73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73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27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73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73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273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73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73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73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7333" grpId="0"/>
      <p:bldP spid="22733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92696" y="-1035496"/>
            <a:ext cx="14257584" cy="9505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8415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31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/>
              <a:t>عضله سه سر بازویی</a:t>
            </a:r>
            <a:br>
              <a:rPr lang="fa-IR"/>
            </a:br>
            <a:r>
              <a:rPr lang="en-US">
                <a:latin typeface="Georgia" pitchFamily="18" charset="0"/>
              </a:rPr>
              <a:t>(Triceps)</a:t>
            </a:r>
          </a:p>
        </p:txBody>
      </p:sp>
      <p:pic>
        <p:nvPicPr>
          <p:cNvPr id="231432" name="Picture 8" descr="1armoverhead_tricep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76250"/>
            <a:ext cx="2376487" cy="2087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31474" name="Group 50"/>
          <p:cNvGraphicFramePr>
            <a:graphicFrameLocks noGrp="1"/>
          </p:cNvGraphicFramePr>
          <p:nvPr>
            <p:ph idx="1"/>
          </p:nvPr>
        </p:nvGraphicFramePr>
        <p:xfrm>
          <a:off x="2916238" y="1844675"/>
          <a:ext cx="5902325" cy="914400"/>
        </p:xfrm>
        <a:graphic>
          <a:graphicData uri="http://schemas.openxmlformats.org/drawingml/2006/table">
            <a:tbl>
              <a:tblPr/>
              <a:tblGrid>
                <a:gridCol w="1295400"/>
                <a:gridCol w="1944687"/>
                <a:gridCol w="2662238"/>
              </a:tblGrid>
              <a:tr h="57626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</a:t>
                      </a:r>
                      <a:r>
                        <a:rPr kumimoji="0" lang="fa-IR" sz="2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عمل</a:t>
                      </a:r>
                      <a:endParaRPr kumimoji="0" lang="en-US" sz="2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   </a:t>
                      </a:r>
                      <a:r>
                        <a:rPr kumimoji="0" lang="fa-IR" sz="2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Arial" charset="0"/>
                          <a:cs typeface="Arial" charset="0"/>
                        </a:rPr>
                        <a:t>سرمتحرک    </a:t>
                      </a:r>
                      <a:endParaRPr kumimoji="0" lang="en-US" sz="2700" b="0" i="0" u="none" strike="noStrike" cap="none" normalizeH="0" baseline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charset="0"/>
                          <a:cs typeface="Arial" charset="0"/>
                        </a:rPr>
                        <a:t>سر ثابت</a:t>
                      </a:r>
                      <a:endParaRPr kumimoji="0" lang="en-US" sz="2700" b="0" i="0" u="none" strike="noStrike" cap="none" normalizeH="0" baseline="0" smtClean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31478" name="Group 54"/>
          <p:cNvGraphicFramePr>
            <a:graphicFrameLocks noGrp="1"/>
          </p:cNvGraphicFramePr>
          <p:nvPr/>
        </p:nvGraphicFramePr>
        <p:xfrm>
          <a:off x="611188" y="2852738"/>
          <a:ext cx="8208962" cy="3240088"/>
        </p:xfrm>
        <a:graphic>
          <a:graphicData uri="http://schemas.openxmlformats.org/drawingml/2006/table">
            <a:tbl>
              <a:tblPr/>
              <a:tblGrid>
                <a:gridCol w="3600450"/>
                <a:gridCol w="1944687"/>
                <a:gridCol w="2663825"/>
              </a:tblGrid>
              <a:tr h="324008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Arial" charset="0"/>
                          <a:cs typeface="Arial" charset="0"/>
                        </a:rPr>
                        <a:t>بر روی مفصل شانه: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باز شدن و نزدیک شدن.</a:t>
                      </a:r>
                    </a:p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(Extension ,Adduction)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" charset="0"/>
                          <a:cs typeface="Arial" charset="0"/>
                        </a:rPr>
                        <a:t>بر روی استخوان با زو: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باز کننده آرنج</a:t>
                      </a:r>
                    </a:p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(Extension)</a:t>
                      </a:r>
                      <a:endParaRPr kumimoji="0" lang="fa-I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cs typeface="Arial" charset="0"/>
                      </a:endParaRP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fa-I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زائده آرنجی استخوان زند زبرین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  <a:cs typeface="Arial" charset="0"/>
                        </a:rPr>
                        <a:t>سردراز:</a:t>
                      </a:r>
                      <a:r>
                        <a:rPr kumimoji="0" lang="fa-I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زیر حفره دوری کتف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Arial" charset="0"/>
                          <a:cs typeface="Arial" charset="0"/>
                        </a:rPr>
                        <a:t>سربیرونی:</a:t>
                      </a:r>
                      <a:r>
                        <a:rPr kumimoji="0" lang="fa-I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نیمه بالایی سطح خلفی استخوان بازو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سرمیانی:</a:t>
                      </a:r>
                      <a:r>
                        <a:rPr kumimoji="0" lang="fa-I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دوسوم بخش پایینی سطح خلفی استخوان بازو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466125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14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14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31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1431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2" name="Rectangle 4"/>
          <p:cNvSpPr>
            <a:spLocks noGrp="1" noChangeArrowheads="1"/>
          </p:cNvSpPr>
          <p:nvPr>
            <p:ph type="title"/>
          </p:nvPr>
        </p:nvSpPr>
        <p:spPr>
          <a:xfrm>
            <a:off x="3419475" y="4724400"/>
            <a:ext cx="4995863" cy="1503363"/>
          </a:xfrm>
        </p:spPr>
        <p:txBody>
          <a:bodyPr/>
          <a:lstStyle/>
          <a:p>
            <a:pPr algn="r"/>
            <a:r>
              <a:rPr lang="fa-IR" sz="2400">
                <a:solidFill>
                  <a:schemeClr val="tx1"/>
                </a:solidFill>
              </a:rPr>
              <a:t>این عضله دارای سه سر ثابت می باشد</a:t>
            </a:r>
            <a:r>
              <a:rPr lang="fa-IR" sz="2400"/>
              <a:t/>
            </a:r>
            <a:br>
              <a:rPr lang="fa-IR" sz="2400"/>
            </a:br>
            <a:r>
              <a:rPr lang="fa-IR" sz="2400">
                <a:solidFill>
                  <a:schemeClr val="tx1"/>
                </a:solidFill>
              </a:rPr>
              <a:t>و در سطح خلفی استخوان بازو قرار</a:t>
            </a:r>
            <a:r>
              <a:rPr lang="fa-IR" sz="2400"/>
              <a:t/>
            </a:r>
            <a:br>
              <a:rPr lang="fa-IR" sz="2400"/>
            </a:br>
            <a:r>
              <a:rPr lang="fa-IR" sz="2400">
                <a:solidFill>
                  <a:schemeClr val="tx1"/>
                </a:solidFill>
              </a:rPr>
              <a:t>گرفته است.</a:t>
            </a:r>
            <a:endParaRPr lang="en-US" sz="2400">
              <a:solidFill>
                <a:schemeClr val="tx1"/>
              </a:solidFill>
            </a:endParaRPr>
          </a:p>
        </p:txBody>
      </p:sp>
      <p:pic>
        <p:nvPicPr>
          <p:cNvPr id="237573" name="Picture 5" descr="elbow_anatomy06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04813"/>
            <a:ext cx="3887787" cy="316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7574" name="Picture 6" descr="elbow_anatomy0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333375"/>
            <a:ext cx="4103688" cy="417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7575" name="Picture 7" descr="02010700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3644900"/>
            <a:ext cx="3600450" cy="262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068020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75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75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37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7572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/>
              <a:t>عضله مربع درون گرداننده</a:t>
            </a:r>
            <a:br>
              <a:rPr lang="fa-IR"/>
            </a:br>
            <a:r>
              <a:rPr lang="en-US">
                <a:latin typeface="Georgia" pitchFamily="18" charset="0"/>
              </a:rPr>
              <a:t>(Pronator quadratus)</a:t>
            </a:r>
          </a:p>
        </p:txBody>
      </p:sp>
      <p:pic>
        <p:nvPicPr>
          <p:cNvPr id="257029" name="Picture 5" descr="pronatorquadrat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04813"/>
            <a:ext cx="3624262" cy="5761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57040" name="Group 16"/>
          <p:cNvGraphicFramePr>
            <a:graphicFrameLocks noGrp="1"/>
          </p:cNvGraphicFramePr>
          <p:nvPr>
            <p:ph idx="1"/>
          </p:nvPr>
        </p:nvGraphicFramePr>
        <p:xfrm>
          <a:off x="3635375" y="1844675"/>
          <a:ext cx="4822825" cy="660400"/>
        </p:xfrm>
        <a:graphic>
          <a:graphicData uri="http://schemas.openxmlformats.org/drawingml/2006/table">
            <a:tbl>
              <a:tblPr/>
              <a:tblGrid>
                <a:gridCol w="1608138"/>
                <a:gridCol w="1606550"/>
                <a:gridCol w="1608137"/>
              </a:tblGrid>
              <a:tr h="6604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</a:t>
                      </a:r>
                      <a:r>
                        <a:rPr kumimoji="0" lang="fa-IR" sz="2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عمل</a:t>
                      </a:r>
                      <a:endParaRPr kumimoji="0" lang="en-US" sz="2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Arial" charset="0"/>
                          <a:cs typeface="Arial" charset="0"/>
                        </a:rPr>
                        <a:t>سر متحرک</a:t>
                      </a:r>
                      <a:endParaRPr kumimoji="0" lang="en-US" sz="2700" b="0" i="0" u="none" strike="noStrike" cap="none" normalizeH="0" baseline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charset="0"/>
                          <a:cs typeface="Arial" charset="0"/>
                        </a:rPr>
                        <a:t>سر ثابت</a:t>
                      </a:r>
                      <a:endParaRPr kumimoji="0" lang="en-US" sz="2700" b="0" i="0" u="none" strike="noStrike" cap="none" normalizeH="0" baseline="0" smtClean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57063" name="Group 39"/>
          <p:cNvGraphicFramePr>
            <a:graphicFrameLocks noGrp="1"/>
          </p:cNvGraphicFramePr>
          <p:nvPr/>
        </p:nvGraphicFramePr>
        <p:xfrm>
          <a:off x="3635375" y="2565400"/>
          <a:ext cx="4824413" cy="2121408"/>
        </p:xfrm>
        <a:graphic>
          <a:graphicData uri="http://schemas.openxmlformats.org/drawingml/2006/table">
            <a:tbl>
              <a:tblPr/>
              <a:tblGrid>
                <a:gridCol w="1584325"/>
                <a:gridCol w="1655763"/>
                <a:gridCol w="1584325"/>
              </a:tblGrid>
              <a:tr h="208915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چرخش داخلی ساعد</a:t>
                      </a:r>
                    </a:p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(Inward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rotation)</a:t>
                      </a:r>
                      <a:endParaRPr kumimoji="0" lang="fa-I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cs typeface="Arial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یک چهارم پایین سطح قدامی زند زبرین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یک چهارم پایین سطح قدامی زند زبرین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57064" name="Rectangle 40"/>
          <p:cNvSpPr>
            <a:spLocks noChangeArrowheads="1"/>
          </p:cNvSpPr>
          <p:nvPr/>
        </p:nvSpPr>
        <p:spPr bwMode="auto">
          <a:xfrm>
            <a:off x="3563938" y="5229225"/>
            <a:ext cx="47847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 </a:t>
            </a:r>
            <a:r>
              <a:rPr lang="fa-IR" b="1" i="1">
                <a:solidFill>
                  <a:srgbClr val="663300"/>
                </a:solidFill>
              </a:rPr>
              <a:t>این عضله در قسمت پایین ساعد به صورت عمقی قرار گرفته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a-IR" b="1" i="1">
                <a:solidFill>
                  <a:srgbClr val="663300"/>
                </a:solidFill>
              </a:rPr>
              <a:t>است و قابل لمس نمی باشد.</a:t>
            </a:r>
          </a:p>
        </p:txBody>
      </p:sp>
    </p:spTree>
    <p:extLst>
      <p:ext uri="{BB962C8B-B14F-4D97-AF65-F5344CB8AC3E}">
        <p14:creationId xmlns:p14="http://schemas.microsoft.com/office/powerpoint/2010/main" val="40316676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7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7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57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7028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/>
              <a:t>عضله سه گوش آرنجی</a:t>
            </a:r>
            <a:br>
              <a:rPr lang="fa-IR"/>
            </a:br>
            <a:r>
              <a:rPr lang="en-US">
                <a:latin typeface="Georgia" pitchFamily="18" charset="0"/>
              </a:rPr>
              <a:t>(Anconeus)</a:t>
            </a:r>
          </a:p>
        </p:txBody>
      </p:sp>
      <p:graphicFrame>
        <p:nvGraphicFramePr>
          <p:cNvPr id="279588" name="Group 36"/>
          <p:cNvGraphicFramePr>
            <a:graphicFrameLocks noGrp="1"/>
          </p:cNvGraphicFramePr>
          <p:nvPr>
            <p:ph idx="1"/>
          </p:nvPr>
        </p:nvGraphicFramePr>
        <p:xfrm>
          <a:off x="3276600" y="1916113"/>
          <a:ext cx="5184775" cy="660400"/>
        </p:xfrm>
        <a:graphic>
          <a:graphicData uri="http://schemas.openxmlformats.org/drawingml/2006/table">
            <a:tbl>
              <a:tblPr/>
              <a:tblGrid>
                <a:gridCol w="1990725"/>
                <a:gridCol w="1560513"/>
                <a:gridCol w="1633537"/>
              </a:tblGrid>
              <a:tr h="6604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</a:t>
                      </a:r>
                      <a:r>
                        <a:rPr kumimoji="0" lang="fa-IR" sz="2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عمل</a:t>
                      </a:r>
                      <a:endParaRPr kumimoji="0" lang="en-US" sz="2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Arial" charset="0"/>
                          <a:cs typeface="Arial" charset="0"/>
                        </a:rPr>
                        <a:t>سر متحرک</a:t>
                      </a:r>
                      <a:endParaRPr kumimoji="0" lang="en-US" sz="2700" b="0" i="0" u="none" strike="noStrike" cap="none" normalizeH="0" baseline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charset="0"/>
                          <a:cs typeface="Arial" charset="0"/>
                        </a:rPr>
                        <a:t>سر ثابت</a:t>
                      </a:r>
                      <a:endParaRPr kumimoji="0" lang="en-US" sz="2700" b="0" i="0" u="none" strike="noStrike" cap="none" normalizeH="0" baseline="0" smtClean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79589" name="Group 37"/>
          <p:cNvGraphicFramePr>
            <a:graphicFrameLocks noGrp="1"/>
          </p:cNvGraphicFramePr>
          <p:nvPr/>
        </p:nvGraphicFramePr>
        <p:xfrm>
          <a:off x="3276600" y="2781300"/>
          <a:ext cx="5256213" cy="2003425"/>
        </p:xfrm>
        <a:graphic>
          <a:graphicData uri="http://schemas.openxmlformats.org/drawingml/2006/table">
            <a:tbl>
              <a:tblPr/>
              <a:tblGrid>
                <a:gridCol w="1827213"/>
                <a:gridCol w="1674812"/>
                <a:gridCol w="1754188"/>
              </a:tblGrid>
              <a:tr h="200342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باز کننده آرنج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(Extension)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سطح خارجی زائده آرنجی وسطح خلفی استخوان زند زیرین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سطح خلفی برجستگی خارجی استخوان بازو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79590" name="Rectangle 38"/>
          <p:cNvSpPr>
            <a:spLocks noChangeArrowheads="1"/>
          </p:cNvSpPr>
          <p:nvPr/>
        </p:nvSpPr>
        <p:spPr bwMode="auto">
          <a:xfrm>
            <a:off x="4787900" y="5300663"/>
            <a:ext cx="35687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 </a:t>
            </a:r>
            <a:r>
              <a:rPr lang="fa-IR" b="1" i="1">
                <a:solidFill>
                  <a:srgbClr val="663300"/>
                </a:solidFill>
              </a:rPr>
              <a:t>عضله کوچک و سه گوشی است که در بالای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a-IR" b="1" i="1">
                <a:solidFill>
                  <a:srgbClr val="663300"/>
                </a:solidFill>
              </a:rPr>
              <a:t>سطح خلفی ساعد قرار دارد.</a:t>
            </a:r>
          </a:p>
        </p:txBody>
      </p:sp>
      <p:pic>
        <p:nvPicPr>
          <p:cNvPr id="279592" name="Picture 40" descr="anconeus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76250"/>
            <a:ext cx="2887662" cy="5605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331131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9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9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79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9556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/>
              <a:t>عضلات مچ و انگشتان</a:t>
            </a:r>
            <a:br>
              <a:rPr lang="fa-IR"/>
            </a:br>
            <a:r>
              <a:rPr lang="en-US">
                <a:latin typeface="Georgia" pitchFamily="18" charset="0"/>
              </a:rPr>
              <a:t>(Wrist and fingers)</a:t>
            </a:r>
          </a:p>
        </p:txBody>
      </p:sp>
      <p:pic>
        <p:nvPicPr>
          <p:cNvPr id="261127" name="Picture 7" descr="median_nerv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844675"/>
            <a:ext cx="7489825" cy="413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1128" name="Picture 8" descr="untitl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476250"/>
            <a:ext cx="4103687" cy="165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804380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1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1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61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1124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2" name="Rectangle 4"/>
          <p:cNvSpPr>
            <a:spLocks noGrp="1" noChangeArrowheads="1"/>
          </p:cNvSpPr>
          <p:nvPr>
            <p:ph type="title"/>
          </p:nvPr>
        </p:nvSpPr>
        <p:spPr>
          <a:xfrm>
            <a:off x="755650" y="549275"/>
            <a:ext cx="7696200" cy="1143000"/>
          </a:xfrm>
        </p:spPr>
        <p:txBody>
          <a:bodyPr/>
          <a:lstStyle/>
          <a:p>
            <a:pPr algn="r"/>
            <a:r>
              <a:rPr lang="fa-IR" sz="4000"/>
              <a:t>1-عضلات مچ دست:</a:t>
            </a:r>
            <a:endParaRPr lang="en-US" sz="4000"/>
          </a:p>
        </p:txBody>
      </p:sp>
      <p:pic>
        <p:nvPicPr>
          <p:cNvPr id="263173" name="Picture 5" descr="Wri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844675"/>
            <a:ext cx="7416800" cy="410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392562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3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3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63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3172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/>
              <a:t>عضله زند اعلایی قدامی</a:t>
            </a:r>
            <a:br>
              <a:rPr lang="fa-IR"/>
            </a:br>
            <a:r>
              <a:rPr lang="en-US">
                <a:latin typeface="Georgia" pitchFamily="18" charset="0"/>
              </a:rPr>
              <a:t>(Flexor carpi radialis)</a:t>
            </a:r>
          </a:p>
        </p:txBody>
      </p:sp>
      <p:graphicFrame>
        <p:nvGraphicFramePr>
          <p:cNvPr id="269327" name="Group 15"/>
          <p:cNvGraphicFramePr>
            <a:graphicFrameLocks noGrp="1"/>
          </p:cNvGraphicFramePr>
          <p:nvPr>
            <p:ph idx="1"/>
          </p:nvPr>
        </p:nvGraphicFramePr>
        <p:xfrm>
          <a:off x="3419475" y="1905000"/>
          <a:ext cx="5038725" cy="515938"/>
        </p:xfrm>
        <a:graphic>
          <a:graphicData uri="http://schemas.openxmlformats.org/drawingml/2006/table">
            <a:tbl>
              <a:tblPr/>
              <a:tblGrid>
                <a:gridCol w="1679575"/>
                <a:gridCol w="1679575"/>
                <a:gridCol w="1679575"/>
              </a:tblGrid>
              <a:tr h="51593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fa-IR" sz="2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عمل</a:t>
                      </a:r>
                      <a:endParaRPr kumimoji="0" lang="en-US" sz="2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Arial" charset="0"/>
                          <a:cs typeface="Arial" charset="0"/>
                        </a:rPr>
                        <a:t>سر متحرک</a:t>
                      </a:r>
                      <a:endParaRPr kumimoji="0" lang="en-US" sz="2700" b="0" i="0" u="none" strike="noStrike" cap="none" normalizeH="0" baseline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charset="0"/>
                          <a:cs typeface="Arial" charset="0"/>
                        </a:rPr>
                        <a:t>سر ثابت</a:t>
                      </a:r>
                      <a:r>
                        <a:rPr kumimoji="0" lang="fa-IR" sz="2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endParaRPr kumimoji="0" lang="en-US" sz="2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69345" name="Group 33"/>
          <p:cNvGraphicFramePr>
            <a:graphicFrameLocks noGrp="1"/>
          </p:cNvGraphicFramePr>
          <p:nvPr/>
        </p:nvGraphicFramePr>
        <p:xfrm>
          <a:off x="3419475" y="2565400"/>
          <a:ext cx="5040313" cy="1993392"/>
        </p:xfrm>
        <a:graphic>
          <a:graphicData uri="http://schemas.openxmlformats.org/drawingml/2006/table">
            <a:tbl>
              <a:tblPr/>
              <a:tblGrid>
                <a:gridCol w="1657350"/>
                <a:gridCol w="1727200"/>
                <a:gridCol w="1655763"/>
              </a:tblGrid>
              <a:tr h="19431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فلکشن مچ دست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(Flexion)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پایه دوم استخوان کف دست و لبه پایین استخوان 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سوم کف دست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فوق قرقره داخلی استخوان بازو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69346" name="Rectangle 34"/>
          <p:cNvSpPr>
            <a:spLocks noChangeArrowheads="1"/>
          </p:cNvSpPr>
          <p:nvPr/>
        </p:nvSpPr>
        <p:spPr bwMode="auto">
          <a:xfrm>
            <a:off x="4427538" y="5084763"/>
            <a:ext cx="38496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 </a:t>
            </a:r>
            <a:r>
              <a:rPr lang="fa-IR" b="1" i="1">
                <a:solidFill>
                  <a:srgbClr val="663300"/>
                </a:solidFill>
              </a:rPr>
              <a:t>این عضله در ناحیه ساعد به صورت مورب قرار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a-IR" b="1" i="1">
                <a:solidFill>
                  <a:srgbClr val="663300"/>
                </a:solidFill>
              </a:rPr>
              <a:t>گرفته است</a:t>
            </a:r>
          </a:p>
        </p:txBody>
      </p:sp>
      <p:pic>
        <p:nvPicPr>
          <p:cNvPr id="269348" name="Picture 36" descr="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20713"/>
            <a:ext cx="2879725" cy="540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566847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9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9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69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9316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/>
              <a:t>عضله زند اسفلی قدامی</a:t>
            </a:r>
            <a:br>
              <a:rPr lang="fa-IR"/>
            </a:br>
            <a:r>
              <a:rPr lang="en-US">
                <a:latin typeface="Georgia" pitchFamily="18" charset="0"/>
              </a:rPr>
              <a:t>(flexor carpi ulnaris)</a:t>
            </a:r>
          </a:p>
        </p:txBody>
      </p:sp>
      <p:graphicFrame>
        <p:nvGraphicFramePr>
          <p:cNvPr id="273438" name="Group 30"/>
          <p:cNvGraphicFramePr>
            <a:graphicFrameLocks noGrp="1"/>
          </p:cNvGraphicFramePr>
          <p:nvPr>
            <p:ph idx="1"/>
          </p:nvPr>
        </p:nvGraphicFramePr>
        <p:xfrm>
          <a:off x="3419475" y="1916113"/>
          <a:ext cx="5256213" cy="660400"/>
        </p:xfrm>
        <a:graphic>
          <a:graphicData uri="http://schemas.openxmlformats.org/drawingml/2006/table">
            <a:tbl>
              <a:tblPr/>
              <a:tblGrid>
                <a:gridCol w="1728788"/>
                <a:gridCol w="1727200"/>
                <a:gridCol w="1800225"/>
              </a:tblGrid>
              <a:tr h="6604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fa-IR" sz="2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 عمل</a:t>
                      </a:r>
                      <a:endParaRPr kumimoji="0" lang="en-US" sz="2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Arial" charset="0"/>
                          <a:cs typeface="Arial" charset="0"/>
                        </a:rPr>
                        <a:t> سرمتحرک </a:t>
                      </a:r>
                      <a:endParaRPr kumimoji="0" lang="en-US" sz="2700" b="0" i="0" u="none" strike="noStrike" cap="none" normalizeH="0" baseline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charset="0"/>
                          <a:cs typeface="Arial" charset="0"/>
                        </a:rPr>
                        <a:t>سر ثابت</a:t>
                      </a:r>
                      <a:endParaRPr kumimoji="0" lang="en-US" sz="2700" b="0" i="0" u="none" strike="noStrike" cap="none" normalizeH="0" baseline="0" smtClean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73441" name="Group 33"/>
          <p:cNvGraphicFramePr>
            <a:graphicFrameLocks noGrp="1"/>
          </p:cNvGraphicFramePr>
          <p:nvPr/>
        </p:nvGraphicFramePr>
        <p:xfrm>
          <a:off x="3419475" y="2708275"/>
          <a:ext cx="5256213" cy="2724912"/>
        </p:xfrm>
        <a:graphic>
          <a:graphicData uri="http://schemas.openxmlformats.org/drawingml/2006/table">
            <a:tbl>
              <a:tblPr/>
              <a:tblGrid>
                <a:gridCol w="1768475"/>
                <a:gridCol w="1697038"/>
                <a:gridCol w="1790700"/>
              </a:tblGrid>
              <a:tr h="214788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تا کننده مچ دست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(flexion)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fa-I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پنجمین استخوان کف دستی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  <a:r>
                        <a:rPr kumimoji="0" lang="fa-I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-فوق قرقره داخلی استخوان بازو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  <a:r>
                        <a:rPr kumimoji="0" lang="fa-I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-دوسوم بالای استخوان زند زیرین و زائده آرنجی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73442" name="Rectangle 34"/>
          <p:cNvSpPr>
            <a:spLocks noChangeArrowheads="1"/>
          </p:cNvSpPr>
          <p:nvPr/>
        </p:nvSpPr>
        <p:spPr bwMode="auto">
          <a:xfrm>
            <a:off x="3132138" y="5619750"/>
            <a:ext cx="51879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1714500" lvl="3" indent="-342900" rtl="0" fontAlgn="base">
              <a:spcBef>
                <a:spcPct val="0"/>
              </a:spcBef>
              <a:spcAft>
                <a:spcPct val="0"/>
              </a:spcAft>
            </a:pPr>
            <a:r>
              <a:rPr lang="fa-IR" b="1" i="1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این عضله به صور</a:t>
            </a:r>
            <a:r>
              <a:rPr lang="fa-IR" b="1" i="1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ت سطحی بر روی زند زیرین قرار گرفته است.</a:t>
            </a:r>
            <a:endParaRPr lang="fa-IR" b="1" i="1">
              <a:solidFill>
                <a:srgbClr val="66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3443" name="Picture 35" descr="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549275"/>
            <a:ext cx="2887663" cy="540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740622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3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3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73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3412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/>
              <a:t>عضله تا کننده سطحی انگشتان دست</a:t>
            </a:r>
            <a:br>
              <a:rPr lang="fa-IR"/>
            </a:br>
            <a:r>
              <a:rPr lang="en-US">
                <a:latin typeface="Georgia" pitchFamily="18" charset="0"/>
              </a:rPr>
              <a:t>(Flexor digitorum superficialis)</a:t>
            </a:r>
          </a:p>
        </p:txBody>
      </p:sp>
      <p:graphicFrame>
        <p:nvGraphicFramePr>
          <p:cNvPr id="286735" name="Group 15"/>
          <p:cNvGraphicFramePr>
            <a:graphicFrameLocks noGrp="1"/>
          </p:cNvGraphicFramePr>
          <p:nvPr>
            <p:ph idx="1"/>
          </p:nvPr>
        </p:nvGraphicFramePr>
        <p:xfrm>
          <a:off x="4284663" y="1905000"/>
          <a:ext cx="4173537" cy="587375"/>
        </p:xfrm>
        <a:graphic>
          <a:graphicData uri="http://schemas.openxmlformats.org/drawingml/2006/table">
            <a:tbl>
              <a:tblPr/>
              <a:tblGrid>
                <a:gridCol w="1390650"/>
                <a:gridCol w="1392237"/>
                <a:gridCol w="1390650"/>
              </a:tblGrid>
              <a:tr h="58737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fa-I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عمل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Arial" charset="0"/>
                          <a:cs typeface="Arial" charset="0"/>
                        </a:rPr>
                        <a:t>سرمتحرک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charset="0"/>
                          <a:cs typeface="Arial" charset="0"/>
                        </a:rPr>
                        <a:t>سر ثابت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86753" name="Group 33"/>
          <p:cNvGraphicFramePr>
            <a:graphicFrameLocks noGrp="1"/>
          </p:cNvGraphicFramePr>
          <p:nvPr/>
        </p:nvGraphicFramePr>
        <p:xfrm>
          <a:off x="4284663" y="2565400"/>
          <a:ext cx="4175125" cy="2651760"/>
        </p:xfrm>
        <a:graphic>
          <a:graphicData uri="http://schemas.openxmlformats.org/drawingml/2006/table">
            <a:tbl>
              <a:tblPr/>
              <a:tblGrid>
                <a:gridCol w="1366837"/>
                <a:gridCol w="1441450"/>
                <a:gridCol w="1366838"/>
              </a:tblGrid>
              <a:tr h="244792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تا کننده بند دوم انگشتان و تا کننده مچ دست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(flexion)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به وسیله 4 تاندون به کنار بند دوم چهار انگشت دست متصل میشود.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استخوان بازو،زند زیرین و زبرین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86754" name="Rectangle 34"/>
          <p:cNvSpPr>
            <a:spLocks noChangeArrowheads="1"/>
          </p:cNvSpPr>
          <p:nvPr/>
        </p:nvSpPr>
        <p:spPr bwMode="auto">
          <a:xfrm>
            <a:off x="4356100" y="5373688"/>
            <a:ext cx="3819525" cy="88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fa-IR" b="1" i="1">
              <a:solidFill>
                <a:srgbClr val="6633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a-IR" b="1" i="1">
                <a:solidFill>
                  <a:srgbClr val="663300"/>
                </a:solidFill>
              </a:rPr>
              <a:t>این عضله بزرگترین عضله تا کننده مچ دست در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a-IR" b="1" i="1">
                <a:solidFill>
                  <a:srgbClr val="663300"/>
                </a:solidFill>
              </a:rPr>
              <a:t>ناحیه ساعد می باشد.</a:t>
            </a:r>
          </a:p>
        </p:txBody>
      </p:sp>
      <p:pic>
        <p:nvPicPr>
          <p:cNvPr id="286755" name="Picture 35" descr="ta konande sthi hk'ajh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20713"/>
            <a:ext cx="2057400" cy="5256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239735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6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6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86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24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2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sz="4000"/>
              <a:t>2- عضلات ناحیه ساعد:</a:t>
            </a:r>
            <a:endParaRPr lang="en-US" sz="4000"/>
          </a:p>
        </p:txBody>
      </p:sp>
      <p:pic>
        <p:nvPicPr>
          <p:cNvPr id="308229" name="Picture 5" descr="elbow%20muscle%20grou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1916113"/>
            <a:ext cx="4592638" cy="3960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30" name="Picture 6" descr="h555107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836613"/>
            <a:ext cx="3743325" cy="4897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8912892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8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8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8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2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80728" y="-1716541"/>
            <a:ext cx="14689632" cy="9721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940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37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/>
              <a:t>عضله باز کننده کوتاه شست دست</a:t>
            </a:r>
            <a:br>
              <a:rPr lang="fa-IR"/>
            </a:br>
            <a:r>
              <a:rPr lang="en-US">
                <a:latin typeface="Georgia" pitchFamily="18" charset="0"/>
              </a:rPr>
              <a:t>(Extensorpollicis brevis)</a:t>
            </a:r>
          </a:p>
        </p:txBody>
      </p:sp>
      <p:graphicFrame>
        <p:nvGraphicFramePr>
          <p:cNvPr id="314403" name="Group 35"/>
          <p:cNvGraphicFramePr>
            <a:graphicFrameLocks noGrp="1"/>
          </p:cNvGraphicFramePr>
          <p:nvPr>
            <p:ph idx="1"/>
          </p:nvPr>
        </p:nvGraphicFramePr>
        <p:xfrm>
          <a:off x="3851275" y="1916113"/>
          <a:ext cx="4606925" cy="660400"/>
        </p:xfrm>
        <a:graphic>
          <a:graphicData uri="http://schemas.openxmlformats.org/drawingml/2006/table">
            <a:tbl>
              <a:tblPr/>
              <a:tblGrid>
                <a:gridCol w="1873250"/>
                <a:gridCol w="1439863"/>
                <a:gridCol w="1293812"/>
              </a:tblGrid>
              <a:tr h="6604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 </a:t>
                      </a:r>
                      <a:r>
                        <a:rPr kumimoji="0" lang="fa-IR" sz="2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عمل</a:t>
                      </a:r>
                      <a:endParaRPr kumimoji="0" lang="en-US" sz="2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Arial" charset="0"/>
                          <a:cs typeface="Arial" charset="0"/>
                        </a:rPr>
                        <a:t>سرمتحرک</a:t>
                      </a:r>
                      <a:endParaRPr kumimoji="0" lang="en-US" sz="2700" b="0" i="0" u="none" strike="noStrike" cap="none" normalizeH="0" baseline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charset="0"/>
                          <a:cs typeface="Arial" charset="0"/>
                        </a:rPr>
                        <a:t>سرثابت</a:t>
                      </a:r>
                      <a:endParaRPr kumimoji="0" lang="en-US" sz="2700" b="0" i="0" u="none" strike="noStrike" cap="none" normalizeH="0" baseline="0" smtClean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14405" name="Group 37"/>
          <p:cNvGraphicFramePr>
            <a:graphicFrameLocks noGrp="1"/>
          </p:cNvGraphicFramePr>
          <p:nvPr/>
        </p:nvGraphicFramePr>
        <p:xfrm>
          <a:off x="3851275" y="2636838"/>
          <a:ext cx="4584700" cy="1993392"/>
        </p:xfrm>
        <a:graphic>
          <a:graphicData uri="http://schemas.openxmlformats.org/drawingml/2006/table">
            <a:tbl>
              <a:tblPr/>
              <a:tblGrid>
                <a:gridCol w="1873250"/>
                <a:gridCol w="1439863"/>
                <a:gridCol w="1271587"/>
              </a:tblGrid>
              <a:tr h="172878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باز کننده مفصل بند انگشت شست و استخوان کف دست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(Extension)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پایه بند اول شست دست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دوسوم سطح بالی استخوان زند زبرین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14406" name="Rectangle 38"/>
          <p:cNvSpPr>
            <a:spLocks noChangeArrowheads="1"/>
          </p:cNvSpPr>
          <p:nvPr/>
        </p:nvSpPr>
        <p:spPr bwMode="auto">
          <a:xfrm>
            <a:off x="3851275" y="5084763"/>
            <a:ext cx="49545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 </a:t>
            </a:r>
            <a:r>
              <a:rPr lang="fa-IR" b="1" i="1">
                <a:solidFill>
                  <a:srgbClr val="663300"/>
                </a:solidFill>
                <a:latin typeface="Georgia" pitchFamily="18" charset="0"/>
              </a:rPr>
              <a:t>این عضله در زیر عضله باز کننده دراز شست قرار گرفته است.</a:t>
            </a:r>
          </a:p>
        </p:txBody>
      </p:sp>
      <p:pic>
        <p:nvPicPr>
          <p:cNvPr id="314407" name="Picture 39" descr="2extensorpollic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04813"/>
            <a:ext cx="3095625" cy="5761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175546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4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4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14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4372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46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/>
              <a:t>عضله دور کننده دراز شست دست</a:t>
            </a:r>
            <a:br>
              <a:rPr lang="fa-IR"/>
            </a:br>
            <a:r>
              <a:rPr lang="en-US">
                <a:latin typeface="Georgia" pitchFamily="18" charset="0"/>
              </a:rPr>
              <a:t>(Abductor pollicis longus)</a:t>
            </a:r>
          </a:p>
        </p:txBody>
      </p:sp>
      <p:graphicFrame>
        <p:nvGraphicFramePr>
          <p:cNvPr id="318505" name="Group 41"/>
          <p:cNvGraphicFramePr>
            <a:graphicFrameLocks noGrp="1"/>
          </p:cNvGraphicFramePr>
          <p:nvPr>
            <p:ph idx="1"/>
          </p:nvPr>
        </p:nvGraphicFramePr>
        <p:xfrm>
          <a:off x="3635375" y="1916113"/>
          <a:ext cx="4824413" cy="660400"/>
        </p:xfrm>
        <a:graphic>
          <a:graphicData uri="http://schemas.openxmlformats.org/drawingml/2006/table">
            <a:tbl>
              <a:tblPr/>
              <a:tblGrid>
                <a:gridCol w="1871663"/>
                <a:gridCol w="1512887"/>
                <a:gridCol w="1439863"/>
              </a:tblGrid>
              <a:tr h="6604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</a:t>
                      </a:r>
                      <a:r>
                        <a:rPr kumimoji="0" lang="fa-IR" sz="2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عمل</a:t>
                      </a:r>
                      <a:endParaRPr kumimoji="0" lang="en-US" sz="2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Arial" charset="0"/>
                          <a:cs typeface="Arial" charset="0"/>
                        </a:rPr>
                        <a:t>سرمتحرک</a:t>
                      </a:r>
                      <a:endParaRPr kumimoji="0" lang="en-US" sz="2700" b="0" i="0" u="none" strike="noStrike" cap="none" normalizeH="0" baseline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charset="0"/>
                          <a:cs typeface="Arial" charset="0"/>
                        </a:rPr>
                        <a:t>سرثابت</a:t>
                      </a:r>
                      <a:endParaRPr kumimoji="0" lang="en-US" sz="2700" b="0" i="0" u="none" strike="noStrike" cap="none" normalizeH="0" baseline="0" smtClean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18506" name="Group 42"/>
          <p:cNvGraphicFramePr>
            <a:graphicFrameLocks noGrp="1"/>
          </p:cNvGraphicFramePr>
          <p:nvPr/>
        </p:nvGraphicFramePr>
        <p:xfrm>
          <a:off x="3635375" y="2636838"/>
          <a:ext cx="4824413" cy="2160588"/>
        </p:xfrm>
        <a:graphic>
          <a:graphicData uri="http://schemas.openxmlformats.org/drawingml/2006/table">
            <a:tbl>
              <a:tblPr/>
              <a:tblGrid>
                <a:gridCol w="1871663"/>
                <a:gridCol w="1511300"/>
                <a:gridCol w="1441450"/>
              </a:tblGrid>
              <a:tr h="216058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دور کردن شست از مفصل استخوان کف ومچ دست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(Abduction)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سطح بیرونی پایه اولین استخوان کف دستی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تقریبا در وسطاستخون زند زیرین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18507" name="Rectangle 43"/>
          <p:cNvSpPr>
            <a:spLocks noChangeArrowheads="1"/>
          </p:cNvSpPr>
          <p:nvPr/>
        </p:nvSpPr>
        <p:spPr bwMode="auto">
          <a:xfrm>
            <a:off x="3924300" y="5300663"/>
            <a:ext cx="473233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  </a:t>
            </a:r>
            <a:r>
              <a:rPr lang="fa-IR" b="1" i="1">
                <a:solidFill>
                  <a:srgbClr val="663300"/>
                </a:solidFill>
                <a:latin typeface="Georgia" pitchFamily="18" charset="0"/>
              </a:rPr>
              <a:t>این عضله به صورت عمقی در ناحیه ساعد قرار گرفته است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i="1">
                <a:solidFill>
                  <a:srgbClr val="663300"/>
                </a:solidFill>
                <a:latin typeface="Georgia" pitchFamily="18" charset="0"/>
              </a:rPr>
              <a:t>  </a:t>
            </a:r>
            <a:r>
              <a:rPr lang="fa-IR" b="1" i="1">
                <a:solidFill>
                  <a:srgbClr val="663300"/>
                </a:solidFill>
                <a:latin typeface="Georgia" pitchFamily="18" charset="0"/>
              </a:rPr>
              <a:t>و قابل لمس نمی باشد.</a:t>
            </a:r>
          </a:p>
        </p:txBody>
      </p:sp>
      <p:pic>
        <p:nvPicPr>
          <p:cNvPr id="318509" name="Picture 45" descr="abductorpollon64g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33375"/>
            <a:ext cx="2879725" cy="561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792099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8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8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18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8468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66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/>
              <a:t>عضله باز کننده انگشت سبابه</a:t>
            </a:r>
            <a:br>
              <a:rPr lang="fa-IR"/>
            </a:br>
            <a:r>
              <a:rPr lang="en-US">
                <a:latin typeface="Georgia" pitchFamily="18" charset="0"/>
              </a:rPr>
              <a:t>(Extensor indicis)</a:t>
            </a:r>
          </a:p>
        </p:txBody>
      </p:sp>
      <p:graphicFrame>
        <p:nvGraphicFramePr>
          <p:cNvPr id="326716" name="Group 60"/>
          <p:cNvGraphicFramePr>
            <a:graphicFrameLocks noGrp="1"/>
          </p:cNvGraphicFramePr>
          <p:nvPr>
            <p:ph idx="1"/>
          </p:nvPr>
        </p:nvGraphicFramePr>
        <p:xfrm>
          <a:off x="3132138" y="1916113"/>
          <a:ext cx="5326062" cy="649288"/>
        </p:xfrm>
        <a:graphic>
          <a:graphicData uri="http://schemas.openxmlformats.org/drawingml/2006/table">
            <a:tbl>
              <a:tblPr/>
              <a:tblGrid>
                <a:gridCol w="1800225"/>
                <a:gridCol w="2160587"/>
                <a:gridCol w="1365250"/>
              </a:tblGrid>
              <a:tr h="64928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 </a:t>
                      </a:r>
                      <a:r>
                        <a:rPr kumimoji="0" lang="fa-IR" sz="2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عمل</a:t>
                      </a:r>
                      <a:endParaRPr kumimoji="0" lang="en-US" sz="2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Arial" charset="0"/>
                          <a:cs typeface="Arial" charset="0"/>
                        </a:rPr>
                        <a:t>سرمتحرک</a:t>
                      </a:r>
                      <a:endParaRPr kumimoji="0" lang="en-US" sz="2700" b="0" i="0" u="none" strike="noStrike" cap="none" normalizeH="0" baseline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charset="0"/>
                          <a:cs typeface="Arial" charset="0"/>
                        </a:rPr>
                        <a:t>سرثابت</a:t>
                      </a:r>
                      <a:endParaRPr kumimoji="0" lang="en-US" sz="2700" b="0" i="0" u="none" strike="noStrike" cap="none" normalizeH="0" baseline="0" smtClean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26714" name="Group 58"/>
          <p:cNvGraphicFramePr>
            <a:graphicFrameLocks noGrp="1"/>
          </p:cNvGraphicFramePr>
          <p:nvPr/>
        </p:nvGraphicFramePr>
        <p:xfrm>
          <a:off x="3132138" y="2636838"/>
          <a:ext cx="5327650" cy="2286000"/>
        </p:xfrm>
        <a:graphic>
          <a:graphicData uri="http://schemas.openxmlformats.org/drawingml/2006/table">
            <a:tbl>
              <a:tblPr/>
              <a:tblGrid>
                <a:gridCol w="1817687"/>
                <a:gridCol w="2143125"/>
                <a:gridCol w="1366838"/>
              </a:tblGrid>
              <a:tr h="164306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باز کننده مفصل انگشت سبابه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(Extension)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تاندون باز کننده مشترک انگشتان،در کنار استخوان دوم کف دست و بند اول انگشت سبابه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بخش انتهایی استخوان زند زبرین در سطح خلفی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26717" name="Rectangle 61"/>
          <p:cNvSpPr>
            <a:spLocks noChangeArrowheads="1"/>
          </p:cNvSpPr>
          <p:nvPr/>
        </p:nvSpPr>
        <p:spPr bwMode="auto">
          <a:xfrm>
            <a:off x="3348038" y="5300663"/>
            <a:ext cx="54768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fa-IR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در ناحیه ساعد به صورت عمقی قرار گرفته است و قابل لمس نمی باشد</a:t>
            </a:r>
            <a:r>
              <a:rPr lang="fa-IR" sz="16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 </a:t>
            </a:r>
            <a:r>
              <a:rPr lang="en-US" sz="16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 </a:t>
            </a:r>
          </a:p>
        </p:txBody>
      </p:sp>
      <p:pic>
        <p:nvPicPr>
          <p:cNvPr id="326718" name="Picture 62" descr="extensorindicis6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76250"/>
            <a:ext cx="2447925" cy="5278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24580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66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66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26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6660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94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sz="4000"/>
              <a:t>3-عضلات دست :</a:t>
            </a:r>
            <a:r>
              <a:rPr lang="en-US" sz="4000"/>
              <a:t> </a:t>
            </a:r>
          </a:p>
        </p:txBody>
      </p:sp>
      <p:sp>
        <p:nvSpPr>
          <p:cNvPr id="338949" name="Rectangle 5"/>
          <p:cNvSpPr>
            <a:spLocks noChangeArrowheads="1"/>
          </p:cNvSpPr>
          <p:nvPr/>
        </p:nvSpPr>
        <p:spPr bwMode="auto">
          <a:xfrm>
            <a:off x="4500563" y="1844675"/>
            <a:ext cx="4022725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rtl="0" fontAlgn="base">
              <a:spcBef>
                <a:spcPct val="0"/>
              </a:spcBef>
              <a:spcAft>
                <a:spcPct val="0"/>
              </a:spcAft>
            </a:pPr>
            <a:r>
              <a:rPr lang="fa-IR" sz="28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این عضلات در ناحیه کف دست و انگشتان قرار گرفته اند.</a:t>
            </a:r>
            <a:r>
              <a:rPr lang="en-US" sz="16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 </a:t>
            </a:r>
            <a:r>
              <a:rPr lang="fa-IR" sz="16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  </a:t>
            </a:r>
            <a:endParaRPr lang="en-US" sz="160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eorgia" pitchFamily="18" charset="0"/>
            </a:endParaRPr>
          </a:p>
        </p:txBody>
      </p:sp>
      <p:pic>
        <p:nvPicPr>
          <p:cNvPr id="338950" name="Picture 6" descr="hand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836613"/>
            <a:ext cx="4321175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8951" name="Picture 7" descr="hand_cov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2781300"/>
            <a:ext cx="3960813" cy="331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8426270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89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89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38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948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38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268538" y="188913"/>
            <a:ext cx="7772400" cy="2266950"/>
          </a:xfrm>
        </p:spPr>
        <p:txBody>
          <a:bodyPr/>
          <a:lstStyle/>
          <a:p>
            <a:pPr algn="r"/>
            <a:r>
              <a:rPr lang="fa-IR" sz="3200"/>
              <a:t>عضلات بین استخوانی پشت دستی</a:t>
            </a:r>
            <a:br>
              <a:rPr lang="fa-IR" sz="3200"/>
            </a:br>
            <a:r>
              <a:rPr lang="en-US" sz="3200">
                <a:latin typeface="Georgia" pitchFamily="18" charset="0"/>
              </a:rPr>
              <a:t>(Dorsal interossei)</a:t>
            </a:r>
          </a:p>
        </p:txBody>
      </p:sp>
      <p:sp>
        <p:nvSpPr>
          <p:cNvPr id="35738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2195513" y="4005263"/>
            <a:ext cx="5410200" cy="1905000"/>
          </a:xfrm>
        </p:spPr>
        <p:txBody>
          <a:bodyPr/>
          <a:lstStyle/>
          <a:p>
            <a:pPr algn="r" rtl="1"/>
            <a:r>
              <a:rPr lang="fa-IR" sz="2400">
                <a:solidFill>
                  <a:srgbClr val="000066"/>
                </a:solidFill>
              </a:rPr>
              <a:t>دور کننده مفاصل انگشتان دست.</a:t>
            </a:r>
            <a:r>
              <a:rPr lang="en-US" sz="2400">
                <a:solidFill>
                  <a:srgbClr val="000066"/>
                </a:solidFill>
                <a:latin typeface="Georgia" pitchFamily="18" charset="0"/>
              </a:rPr>
              <a:t>(Abduction)</a:t>
            </a:r>
            <a:endParaRPr lang="fa-IR" sz="2400">
              <a:solidFill>
                <a:srgbClr val="000066"/>
              </a:solidFill>
              <a:latin typeface="Georgia" pitchFamily="18" charset="0"/>
            </a:endParaRPr>
          </a:p>
          <a:p>
            <a:pPr algn="r"/>
            <a:r>
              <a:rPr lang="fa-IR" sz="2400">
                <a:solidFill>
                  <a:srgbClr val="000066"/>
                </a:solidFill>
              </a:rPr>
              <a:t>چهار عضله سطحی هستند که در ناحیه پشت دست </a:t>
            </a:r>
          </a:p>
          <a:p>
            <a:pPr algn="r"/>
            <a:r>
              <a:rPr lang="fa-IR" sz="2400">
                <a:solidFill>
                  <a:srgbClr val="000066"/>
                </a:solidFill>
              </a:rPr>
              <a:t>قرار گرفته اند.</a:t>
            </a:r>
            <a:endParaRPr lang="en-US" sz="2400">
              <a:solidFill>
                <a:srgbClr val="000066"/>
              </a:solidFill>
            </a:endParaRPr>
          </a:p>
        </p:txBody>
      </p:sp>
      <p:pic>
        <p:nvPicPr>
          <p:cNvPr id="357382" name="Picture 6" descr="dorsalinterosse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765175"/>
            <a:ext cx="3311525" cy="3455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583545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573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73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57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573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573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573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573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573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573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573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573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573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7380" grpId="0"/>
      <p:bldP spid="357381" grpId="0" build="p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526" name="Rectangle 6"/>
          <p:cNvSpPr>
            <a:spLocks noGrp="1" noChangeArrowheads="1"/>
          </p:cNvSpPr>
          <p:nvPr>
            <p:ph type="title"/>
          </p:nvPr>
        </p:nvSpPr>
        <p:spPr>
          <a:xfrm>
            <a:off x="539750" y="2565400"/>
            <a:ext cx="7696200" cy="3529013"/>
          </a:xfrm>
        </p:spPr>
        <p:txBody>
          <a:bodyPr/>
          <a:lstStyle/>
          <a:p>
            <a:pPr algn="r"/>
            <a:r>
              <a:rPr lang="fa-IR" sz="2400">
                <a:solidFill>
                  <a:srgbClr val="000066"/>
                </a:solidFill>
              </a:rPr>
              <a:t>دست ها از مهمترین اندام های بدن انسان می باشد.</a:t>
            </a:r>
            <a:br>
              <a:rPr lang="fa-IR" sz="2400">
                <a:solidFill>
                  <a:srgbClr val="000066"/>
                </a:solidFill>
              </a:rPr>
            </a:br>
            <a:r>
              <a:rPr lang="fa-IR" sz="2400">
                <a:solidFill>
                  <a:srgbClr val="000066"/>
                </a:solidFill>
              </a:rPr>
              <a:t>یکی از مهمترین عملکرد دست ها گرفتن است،</a:t>
            </a:r>
            <a:r>
              <a:rPr lang="fa-IR" sz="2400"/>
              <a:t/>
            </a:r>
            <a:br>
              <a:rPr lang="fa-IR" sz="2400"/>
            </a:br>
            <a:r>
              <a:rPr lang="fa-IR" sz="2400">
                <a:solidFill>
                  <a:srgbClr val="000066"/>
                </a:solidFill>
              </a:rPr>
              <a:t>که در بسیاری از ورزش ها لازم و ضروری می باشد.</a:t>
            </a:r>
            <a:r>
              <a:rPr lang="fa-IR" sz="2400"/>
              <a:t/>
            </a:r>
            <a:br>
              <a:rPr lang="fa-IR" sz="2400"/>
            </a:br>
            <a:r>
              <a:rPr lang="fa-IR" sz="2400">
                <a:solidFill>
                  <a:srgbClr val="000066"/>
                </a:solidFill>
              </a:rPr>
              <a:t>عضلات مهمی که در عمل گرفتن دخاتت دارند:</a:t>
            </a:r>
            <a:br>
              <a:rPr lang="fa-IR" sz="2400">
                <a:solidFill>
                  <a:srgbClr val="000066"/>
                </a:solidFill>
              </a:rPr>
            </a:br>
            <a:r>
              <a:rPr lang="fa-IR" sz="2400">
                <a:solidFill>
                  <a:srgbClr val="000066"/>
                </a:solidFill>
              </a:rPr>
              <a:t>1-تا کننده عمقی انگشتان       2-تاکننده دراز شست</a:t>
            </a:r>
            <a:br>
              <a:rPr lang="fa-IR" sz="2400">
                <a:solidFill>
                  <a:srgbClr val="000066"/>
                </a:solidFill>
              </a:rPr>
            </a:br>
            <a:r>
              <a:rPr lang="fa-IR" sz="2400">
                <a:solidFill>
                  <a:srgbClr val="000066"/>
                </a:solidFill>
              </a:rPr>
              <a:t>3-تا کننده انگشتان دست       4-عضلات دودی دست</a:t>
            </a:r>
            <a:br>
              <a:rPr lang="fa-IR" sz="2400">
                <a:solidFill>
                  <a:srgbClr val="000066"/>
                </a:solidFill>
              </a:rPr>
            </a:br>
            <a:r>
              <a:rPr lang="fa-IR" sz="2400">
                <a:solidFill>
                  <a:srgbClr val="000066"/>
                </a:solidFill>
              </a:rPr>
              <a:t>5-تاکننده کوتاه شست          6-نزدیک کننده شست</a:t>
            </a:r>
            <a:br>
              <a:rPr lang="fa-IR" sz="2400">
                <a:solidFill>
                  <a:srgbClr val="000066"/>
                </a:solidFill>
              </a:rPr>
            </a:br>
            <a:r>
              <a:rPr lang="fa-IR" sz="2400">
                <a:solidFill>
                  <a:srgbClr val="000066"/>
                </a:solidFill>
              </a:rPr>
              <a:t>                  7-دور کننده شست</a:t>
            </a:r>
            <a:endParaRPr lang="en-US" sz="2400">
              <a:solidFill>
                <a:srgbClr val="000066"/>
              </a:solidFill>
            </a:endParaRPr>
          </a:p>
        </p:txBody>
      </p:sp>
      <p:sp>
        <p:nvSpPr>
          <p:cNvPr id="363527" name="Rectangle 7"/>
          <p:cNvSpPr>
            <a:spLocks noChangeArrowheads="1"/>
          </p:cNvSpPr>
          <p:nvPr/>
        </p:nvSpPr>
        <p:spPr bwMode="auto">
          <a:xfrm>
            <a:off x="6732588" y="692150"/>
            <a:ext cx="1355725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fa-IR" sz="480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گرفتن</a:t>
            </a:r>
            <a:r>
              <a:rPr 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 </a:t>
            </a:r>
          </a:p>
        </p:txBody>
      </p:sp>
      <p:pic>
        <p:nvPicPr>
          <p:cNvPr id="363530" name="Picture 10" descr="hand_anatomy_muscles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04813"/>
            <a:ext cx="4824412" cy="2606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24818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63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3526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66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sz="4400"/>
              <a:t>عضلات ران</a:t>
            </a:r>
            <a:br>
              <a:rPr lang="fa-IR" sz="4400"/>
            </a:br>
            <a:r>
              <a:rPr lang="en-US" sz="4400">
                <a:latin typeface="Georgia" pitchFamily="18" charset="0"/>
              </a:rPr>
              <a:t>(Hip)</a:t>
            </a:r>
          </a:p>
        </p:txBody>
      </p:sp>
      <p:pic>
        <p:nvPicPr>
          <p:cNvPr id="369670" name="Picture 6" descr="hip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76250"/>
            <a:ext cx="4391025" cy="547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9671" name="Picture 7" descr="hip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1844675"/>
            <a:ext cx="3960812" cy="432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0186035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696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96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69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9668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81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/>
              <a:t>عضله خاصره ای</a:t>
            </a:r>
            <a:br>
              <a:rPr lang="fa-IR"/>
            </a:br>
            <a:r>
              <a:rPr lang="en-US">
                <a:latin typeface="Georgia" pitchFamily="18" charset="0"/>
              </a:rPr>
              <a:t>(Iliacus)</a:t>
            </a:r>
          </a:p>
        </p:txBody>
      </p:sp>
      <p:graphicFrame>
        <p:nvGraphicFramePr>
          <p:cNvPr id="375848" name="Group 40"/>
          <p:cNvGraphicFramePr>
            <a:graphicFrameLocks noGrp="1"/>
          </p:cNvGraphicFramePr>
          <p:nvPr>
            <p:ph idx="1"/>
          </p:nvPr>
        </p:nvGraphicFramePr>
        <p:xfrm>
          <a:off x="3924300" y="1844675"/>
          <a:ext cx="4533900" cy="576263"/>
        </p:xfrm>
        <a:graphic>
          <a:graphicData uri="http://schemas.openxmlformats.org/drawingml/2006/table">
            <a:tbl>
              <a:tblPr/>
              <a:tblGrid>
                <a:gridCol w="1439863"/>
                <a:gridCol w="1728787"/>
                <a:gridCol w="1365250"/>
              </a:tblGrid>
              <a:tr h="57626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</a:t>
                      </a:r>
                      <a:r>
                        <a:rPr kumimoji="0" lang="fa-I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عمل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Arial" charset="0"/>
                          <a:cs typeface="Arial" charset="0"/>
                        </a:rPr>
                        <a:t>سرمتحرک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charset="0"/>
                          <a:cs typeface="Arial" charset="0"/>
                        </a:rPr>
                        <a:t>سرثابت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75847" name="Group 39"/>
          <p:cNvGraphicFramePr>
            <a:graphicFrameLocks noGrp="1"/>
          </p:cNvGraphicFramePr>
          <p:nvPr/>
        </p:nvGraphicFramePr>
        <p:xfrm>
          <a:off x="3924300" y="2492375"/>
          <a:ext cx="4535488" cy="1584325"/>
        </p:xfrm>
        <a:graphic>
          <a:graphicData uri="http://schemas.openxmlformats.org/drawingml/2006/table">
            <a:tbl>
              <a:tblPr/>
              <a:tblGrid>
                <a:gridCol w="1439863"/>
                <a:gridCol w="1684337"/>
                <a:gridCol w="1411288"/>
              </a:tblGrid>
              <a:tr h="158432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تا کردن ران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(Flexion)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تاندون عضله سوئز روی بر آمدگی کوچک استخوان ران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سطح قدامی حفره خاصره ای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75849" name="Rectangle 41"/>
          <p:cNvSpPr>
            <a:spLocks noChangeArrowheads="1"/>
          </p:cNvSpPr>
          <p:nvPr/>
        </p:nvSpPr>
        <p:spPr bwMode="auto">
          <a:xfrm>
            <a:off x="2695575" y="4665663"/>
            <a:ext cx="6124575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rtl="0" fontAlgn="base">
              <a:spcBef>
                <a:spcPct val="0"/>
              </a:spcBef>
              <a:spcAft>
                <a:spcPct val="0"/>
              </a:spcAft>
            </a:pPr>
            <a:r>
              <a:rPr lang="fa-IR" b="1" i="1">
                <a:solidFill>
                  <a:srgbClr val="000066"/>
                </a:solidFill>
                <a:latin typeface="Georgia" pitchFamily="18" charset="0"/>
              </a:rPr>
              <a:t>این عضله در قسمت قدامی لگن خاصره قرار گرفته است و قابل لمس نمی باشد.</a:t>
            </a:r>
          </a:p>
          <a:p>
            <a:pPr rtl="0" fontAlgn="base">
              <a:spcBef>
                <a:spcPct val="0"/>
              </a:spcBef>
              <a:spcAft>
                <a:spcPct val="0"/>
              </a:spcAft>
            </a:pPr>
            <a:r>
              <a:rPr lang="fa-IR" b="1" i="1">
                <a:solidFill>
                  <a:srgbClr val="000066"/>
                </a:solidFill>
                <a:latin typeface="Georgia" pitchFamily="18" charset="0"/>
              </a:rPr>
              <a:t>در بیشتر مواقع عضله خاصره ای و عضله سوئز را تحت عنوان یک عضله نام</a:t>
            </a:r>
          </a:p>
          <a:p>
            <a:pPr rtl="0" fontAlgn="base">
              <a:spcBef>
                <a:spcPct val="0"/>
              </a:spcBef>
              <a:spcAft>
                <a:spcPct val="0"/>
              </a:spcAft>
            </a:pPr>
            <a:r>
              <a:rPr lang="fa-IR" b="1" i="1">
                <a:solidFill>
                  <a:srgbClr val="000066"/>
                </a:solidFill>
                <a:latin typeface="Georgia" pitchFamily="18" charset="0"/>
              </a:rPr>
              <a:t>می برند.هر دوی این عضلات(سوئز-خاصره ای قادرند در عمل تا کردن نیروی</a:t>
            </a:r>
          </a:p>
          <a:p>
            <a:pPr rtl="0" fontAlgn="base">
              <a:spcBef>
                <a:spcPct val="0"/>
              </a:spcBef>
              <a:spcAft>
                <a:spcPct val="0"/>
              </a:spcAft>
            </a:pPr>
            <a:r>
              <a:rPr lang="fa-IR" b="1" i="1">
                <a:solidFill>
                  <a:srgbClr val="000066"/>
                </a:solidFill>
                <a:latin typeface="Georgia" pitchFamily="18" charset="0"/>
              </a:rPr>
              <a:t>بسیاری را به وجود بیاورند.</a:t>
            </a:r>
            <a:r>
              <a:rPr lang="fa-IR" sz="1600" b="1" i="1">
                <a:solidFill>
                  <a:srgbClr val="000066"/>
                </a:solidFill>
                <a:latin typeface="Georgia" pitchFamily="18" charset="0"/>
              </a:rPr>
              <a:t> )</a:t>
            </a:r>
          </a:p>
        </p:txBody>
      </p:sp>
      <p:pic>
        <p:nvPicPr>
          <p:cNvPr id="375851" name="Picture 43" descr="250px-Anterior_Hip_Muscles_2    8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76250"/>
            <a:ext cx="3382962" cy="410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237827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758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58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75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5812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90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/>
              <a:t>عضله راست قدامی</a:t>
            </a:r>
            <a:br>
              <a:rPr lang="fa-IR"/>
            </a:br>
            <a:r>
              <a:rPr lang="en-US">
                <a:latin typeface="Georgia" pitchFamily="18" charset="0"/>
              </a:rPr>
              <a:t>(Rectus femoris)</a:t>
            </a:r>
          </a:p>
        </p:txBody>
      </p:sp>
      <p:graphicFrame>
        <p:nvGraphicFramePr>
          <p:cNvPr id="379943" name="Group 39"/>
          <p:cNvGraphicFramePr>
            <a:graphicFrameLocks noGrp="1"/>
          </p:cNvGraphicFramePr>
          <p:nvPr>
            <p:ph idx="1"/>
          </p:nvPr>
        </p:nvGraphicFramePr>
        <p:xfrm>
          <a:off x="3851275" y="1905000"/>
          <a:ext cx="4752975" cy="587375"/>
        </p:xfrm>
        <a:graphic>
          <a:graphicData uri="http://schemas.openxmlformats.org/drawingml/2006/table">
            <a:tbl>
              <a:tblPr/>
              <a:tblGrid>
                <a:gridCol w="1441450"/>
                <a:gridCol w="1295400"/>
                <a:gridCol w="2016125"/>
              </a:tblGrid>
              <a:tr h="58737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fa-I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عمل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Arial" charset="0"/>
                          <a:cs typeface="Arial" charset="0"/>
                        </a:rPr>
                        <a:t>سرمتحرک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charset="0"/>
                          <a:cs typeface="Arial" charset="0"/>
                        </a:rPr>
                        <a:t>سر ثابت</a:t>
                      </a:r>
                      <a:endParaRPr kumimoji="0" lang="en-US" sz="2700" b="0" i="0" u="none" strike="noStrike" cap="none" normalizeH="0" baseline="0" smtClean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79942" name="Group 38"/>
          <p:cNvGraphicFramePr>
            <a:graphicFrameLocks noGrp="1"/>
          </p:cNvGraphicFramePr>
          <p:nvPr/>
        </p:nvGraphicFramePr>
        <p:xfrm>
          <a:off x="3851275" y="2565400"/>
          <a:ext cx="4752975" cy="2016125"/>
        </p:xfrm>
        <a:graphic>
          <a:graphicData uri="http://schemas.openxmlformats.org/drawingml/2006/table">
            <a:tbl>
              <a:tblPr/>
              <a:tblGrid>
                <a:gridCol w="1441450"/>
                <a:gridCol w="1295400"/>
                <a:gridCol w="2016125"/>
              </a:tblGrid>
              <a:tr h="201612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تا کننده ران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(Flexion)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لبه بالایی استخوان کشکک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1- خارخاصره ای تحتانی قدامی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2- بالای حفره حقه ای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79944" name="Rectangle 40"/>
          <p:cNvSpPr>
            <a:spLocks noChangeArrowheads="1"/>
          </p:cNvSpPr>
          <p:nvPr/>
        </p:nvSpPr>
        <p:spPr bwMode="auto">
          <a:xfrm>
            <a:off x="3363913" y="4881563"/>
            <a:ext cx="525145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rtl="0" fontAlgn="base">
              <a:spcBef>
                <a:spcPct val="0"/>
              </a:spcBef>
              <a:spcAft>
                <a:spcPct val="0"/>
              </a:spcAft>
            </a:pPr>
            <a:r>
              <a:rPr lang="fa-IR" sz="16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 </a:t>
            </a:r>
            <a:r>
              <a:rPr lang="fa-IR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این عضله نیز از تا کننده های اصلی ران می باشد</a:t>
            </a:r>
          </a:p>
          <a:p>
            <a:pPr rtl="0" fontAlgn="base">
              <a:spcBef>
                <a:spcPct val="0"/>
              </a:spcBef>
              <a:spcAft>
                <a:spcPct val="0"/>
              </a:spcAft>
            </a:pPr>
            <a:r>
              <a:rPr lang="fa-IR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این عضله در سطح قدامی ران قرار گرفته است و بین دو مفصل ران</a:t>
            </a:r>
          </a:p>
          <a:p>
            <a:pPr rtl="0" fontAlgn="base">
              <a:spcBef>
                <a:spcPct val="0"/>
              </a:spcBef>
              <a:spcAft>
                <a:spcPct val="0"/>
              </a:spcAft>
            </a:pPr>
            <a:r>
              <a:rPr lang="fa-IR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و زانو قابل لمس می باشد.</a:t>
            </a:r>
          </a:p>
          <a:p>
            <a:pPr rtl="0" fontAlgn="base">
              <a:spcBef>
                <a:spcPct val="0"/>
              </a:spcBef>
              <a:spcAft>
                <a:spcPct val="0"/>
              </a:spcAft>
            </a:pPr>
            <a:r>
              <a:rPr lang="fa-IR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(این عضله از باز کننده های مفصل زانو نیز می باشد.)</a:t>
            </a:r>
          </a:p>
        </p:txBody>
      </p:sp>
      <p:pic>
        <p:nvPicPr>
          <p:cNvPr id="379945" name="Picture 41" descr="3D702001  8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789363"/>
            <a:ext cx="2808287" cy="2376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9947" name="Picture 43" descr="quadrifemo01amax    8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04813"/>
            <a:ext cx="2951162" cy="306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429814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799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99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79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908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00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/>
              <a:t>عضله شانه ای</a:t>
            </a:r>
            <a:br>
              <a:rPr lang="fa-IR"/>
            </a:br>
            <a:r>
              <a:rPr lang="en-US">
                <a:latin typeface="Georgia" pitchFamily="18" charset="0"/>
              </a:rPr>
              <a:t>(Pectineus)</a:t>
            </a:r>
          </a:p>
        </p:txBody>
      </p:sp>
      <p:graphicFrame>
        <p:nvGraphicFramePr>
          <p:cNvPr id="384035" name="Group 35"/>
          <p:cNvGraphicFramePr>
            <a:graphicFrameLocks noGrp="1"/>
          </p:cNvGraphicFramePr>
          <p:nvPr>
            <p:ph idx="1"/>
          </p:nvPr>
        </p:nvGraphicFramePr>
        <p:xfrm>
          <a:off x="4356100" y="1905000"/>
          <a:ext cx="4102100" cy="457200"/>
        </p:xfrm>
        <a:graphic>
          <a:graphicData uri="http://schemas.openxmlformats.org/drawingml/2006/table">
            <a:tbl>
              <a:tblPr/>
              <a:tblGrid>
                <a:gridCol w="1439863"/>
                <a:gridCol w="1295400"/>
                <a:gridCol w="1366837"/>
              </a:tblGrid>
              <a:tr h="4445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</a:t>
                      </a:r>
                      <a:r>
                        <a:rPr kumimoji="0" lang="fa-I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عمل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Arial" charset="0"/>
                          <a:cs typeface="Arial" charset="0"/>
                        </a:rPr>
                        <a:t>سرمتحرک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charset="0"/>
                          <a:cs typeface="Arial" charset="0"/>
                        </a:rPr>
                        <a:t>سرثابت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84034" name="Group 34"/>
          <p:cNvGraphicFramePr>
            <a:graphicFrameLocks noGrp="1"/>
          </p:cNvGraphicFramePr>
          <p:nvPr/>
        </p:nvGraphicFramePr>
        <p:xfrm>
          <a:off x="4356100" y="2492375"/>
          <a:ext cx="4079875" cy="1800225"/>
        </p:xfrm>
        <a:graphic>
          <a:graphicData uri="http://schemas.openxmlformats.org/drawingml/2006/table">
            <a:tbl>
              <a:tblPr/>
              <a:tblGrid>
                <a:gridCol w="1439863"/>
                <a:gridCol w="1296987"/>
                <a:gridCol w="1343025"/>
              </a:tblGrid>
              <a:tr h="180022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تا کردن ران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(Flexion)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سطح خلفی استخوان ران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روی استخوان عانه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84036" name="Rectangle 36"/>
          <p:cNvSpPr>
            <a:spLocks noChangeArrowheads="1"/>
          </p:cNvSpPr>
          <p:nvPr/>
        </p:nvSpPr>
        <p:spPr bwMode="auto">
          <a:xfrm>
            <a:off x="3924300" y="4797425"/>
            <a:ext cx="49212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rtl="0" fontAlgn="base">
              <a:spcBef>
                <a:spcPct val="0"/>
              </a:spcBef>
              <a:spcAft>
                <a:spcPct val="0"/>
              </a:spcAft>
            </a:pPr>
            <a:r>
              <a:rPr lang="fa-IR" b="1" i="1">
                <a:solidFill>
                  <a:srgbClr val="000066"/>
                </a:solidFill>
                <a:latin typeface="Georgia" pitchFamily="18" charset="0"/>
              </a:rPr>
              <a:t>این عضله در زیر عضله راست قدامی و خیاطه قرار گرفته است</a:t>
            </a:r>
          </a:p>
          <a:p>
            <a:pPr rtl="0" fontAlgn="base">
              <a:spcBef>
                <a:spcPct val="0"/>
              </a:spcBef>
              <a:spcAft>
                <a:spcPct val="0"/>
              </a:spcAft>
            </a:pPr>
            <a:r>
              <a:rPr lang="fa-IR" b="1" i="1">
                <a:solidFill>
                  <a:srgbClr val="000066"/>
                </a:solidFill>
                <a:latin typeface="Georgia" pitchFamily="18" charset="0"/>
              </a:rPr>
              <a:t>و لمس کردن آن مشکل است. </a:t>
            </a:r>
          </a:p>
        </p:txBody>
      </p:sp>
      <p:pic>
        <p:nvPicPr>
          <p:cNvPr id="384038" name="Picture 38" descr="3D704016  8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549275"/>
            <a:ext cx="3600450" cy="424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129162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840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40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84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400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6632" y="-963488"/>
            <a:ext cx="13897544" cy="9217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4127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1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/>
              <a:t>عضله خیاطه</a:t>
            </a:r>
            <a:br>
              <a:rPr lang="fa-IR"/>
            </a:br>
            <a:r>
              <a:rPr lang="en-US">
                <a:latin typeface="Georgia" pitchFamily="18" charset="0"/>
              </a:rPr>
              <a:t>(Sartorius)</a:t>
            </a:r>
          </a:p>
        </p:txBody>
      </p:sp>
      <p:graphicFrame>
        <p:nvGraphicFramePr>
          <p:cNvPr id="388149" name="Group 53"/>
          <p:cNvGraphicFramePr>
            <a:graphicFrameLocks noGrp="1"/>
          </p:cNvGraphicFramePr>
          <p:nvPr>
            <p:ph idx="1"/>
          </p:nvPr>
        </p:nvGraphicFramePr>
        <p:xfrm>
          <a:off x="2987675" y="1773238"/>
          <a:ext cx="5761038" cy="502920"/>
        </p:xfrm>
        <a:graphic>
          <a:graphicData uri="http://schemas.openxmlformats.org/drawingml/2006/table">
            <a:tbl>
              <a:tblPr/>
              <a:tblGrid>
                <a:gridCol w="2309813"/>
                <a:gridCol w="1676400"/>
                <a:gridCol w="1774825"/>
              </a:tblGrid>
              <a:tr h="4445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</a:t>
                      </a:r>
                      <a:r>
                        <a:rPr kumimoji="0" lang="fa-IR" sz="2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عمل</a:t>
                      </a:r>
                      <a:endParaRPr kumimoji="0" lang="en-US" sz="2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Arial" charset="0"/>
                          <a:cs typeface="Arial" charset="0"/>
                        </a:rPr>
                        <a:t>سرمتحرک</a:t>
                      </a:r>
                      <a:endParaRPr kumimoji="0" lang="en-US" sz="2700" b="0" i="0" u="none" strike="noStrike" cap="none" normalizeH="0" baseline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charset="0"/>
                          <a:cs typeface="Arial" charset="0"/>
                        </a:rPr>
                        <a:t>سرثابت</a:t>
                      </a:r>
                      <a:endParaRPr kumimoji="0" lang="en-US" sz="2700" b="0" i="0" u="none" strike="noStrike" cap="none" normalizeH="0" baseline="0" smtClean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88151" name="Group 55"/>
          <p:cNvGraphicFramePr>
            <a:graphicFrameLocks noGrp="1"/>
          </p:cNvGraphicFramePr>
          <p:nvPr/>
        </p:nvGraphicFramePr>
        <p:xfrm>
          <a:off x="2987675" y="2349500"/>
          <a:ext cx="5761038" cy="3163824"/>
        </p:xfrm>
        <a:graphic>
          <a:graphicData uri="http://schemas.openxmlformats.org/drawingml/2006/table">
            <a:tbl>
              <a:tblPr/>
              <a:tblGrid>
                <a:gridCol w="2376488"/>
                <a:gridCol w="1579562"/>
                <a:gridCol w="1804988"/>
              </a:tblGrid>
              <a:tr h="23749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تا کردن،دور کردن وچرخش خارجی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(Flexion,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 Abduction and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 Outward rotation)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fa-I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cs typeface="Arial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fa-I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cs typeface="Arial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قسمت بالا و داخلی استخوان درشت نی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بریدگی بین خار خصره قدامی فوقانی و خار خاصره ای تحتانی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88152" name="Rectangle 56"/>
          <p:cNvSpPr>
            <a:spLocks noChangeArrowheads="1"/>
          </p:cNvSpPr>
          <p:nvPr/>
        </p:nvSpPr>
        <p:spPr bwMode="auto">
          <a:xfrm>
            <a:off x="684213" y="5661025"/>
            <a:ext cx="794702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rtl="0" fontAlgn="base">
              <a:spcBef>
                <a:spcPct val="0"/>
              </a:spcBef>
              <a:spcAft>
                <a:spcPct val="0"/>
              </a:spcAft>
            </a:pPr>
            <a:r>
              <a:rPr lang="fa-IR" sz="16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 </a:t>
            </a:r>
            <a:r>
              <a:rPr lang="fa-IR" sz="160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این عضله بلندترین عضله بدن می باشد و به صورت مورب ازقسمت خارجی ران به سمت داخل ران  کشیده شده است</a:t>
            </a:r>
          </a:p>
          <a:p>
            <a:pPr rtl="0" fontAlgn="base">
              <a:spcBef>
                <a:spcPct val="0"/>
              </a:spcBef>
              <a:spcAft>
                <a:spcPct val="0"/>
              </a:spcAft>
            </a:pPr>
            <a:r>
              <a:rPr lang="fa-IR" sz="16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              </a:t>
            </a:r>
            <a:r>
              <a:rPr lang="fa-IR" sz="16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(این عضله تا کننده مفصل زانو نیز می باشد.)</a:t>
            </a:r>
          </a:p>
        </p:txBody>
      </p:sp>
      <p:pic>
        <p:nvPicPr>
          <p:cNvPr id="388153" name="Picture 57" descr="3D702004  8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908050"/>
            <a:ext cx="2592388" cy="3960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37644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88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8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88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8100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19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/>
              <a:t>عضله کشنده پهن نیام</a:t>
            </a:r>
            <a:br>
              <a:rPr lang="fa-IR"/>
            </a:br>
            <a:r>
              <a:rPr lang="en-US">
                <a:latin typeface="Georgia" pitchFamily="18" charset="0"/>
              </a:rPr>
              <a:t>(Tensor facsia latae)</a:t>
            </a:r>
          </a:p>
        </p:txBody>
      </p:sp>
      <p:graphicFrame>
        <p:nvGraphicFramePr>
          <p:cNvPr id="392242" name="Group 50"/>
          <p:cNvGraphicFramePr>
            <a:graphicFrameLocks noGrp="1"/>
          </p:cNvGraphicFramePr>
          <p:nvPr>
            <p:ph idx="1"/>
          </p:nvPr>
        </p:nvGraphicFramePr>
        <p:xfrm>
          <a:off x="2771775" y="1905000"/>
          <a:ext cx="5686425" cy="587375"/>
        </p:xfrm>
        <a:graphic>
          <a:graphicData uri="http://schemas.openxmlformats.org/drawingml/2006/table">
            <a:tbl>
              <a:tblPr/>
              <a:tblGrid>
                <a:gridCol w="2232025"/>
                <a:gridCol w="2089150"/>
                <a:gridCol w="1365250"/>
              </a:tblGrid>
              <a:tr h="58737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    </a:t>
                      </a:r>
                      <a:r>
                        <a:rPr kumimoji="0" lang="fa-IR" sz="2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 عمل</a:t>
                      </a:r>
                      <a:endParaRPr kumimoji="0" lang="en-US" sz="2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Arial" charset="0"/>
                          <a:cs typeface="Arial" charset="0"/>
                        </a:rPr>
                        <a:t>سرمتحرک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charset="0"/>
                          <a:cs typeface="Arial" charset="0"/>
                        </a:rPr>
                        <a:t>سرثابت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92241" name="Group 49"/>
          <p:cNvGraphicFramePr>
            <a:graphicFrameLocks noGrp="1"/>
          </p:cNvGraphicFramePr>
          <p:nvPr/>
        </p:nvGraphicFramePr>
        <p:xfrm>
          <a:off x="2771775" y="2565400"/>
          <a:ext cx="5688013" cy="2724912"/>
        </p:xfrm>
        <a:graphic>
          <a:graphicData uri="http://schemas.openxmlformats.org/drawingml/2006/table">
            <a:tbl>
              <a:tblPr/>
              <a:tblGrid>
                <a:gridCol w="2232025"/>
                <a:gridCol w="2089150"/>
                <a:gridCol w="1366838"/>
              </a:tblGrid>
              <a:tr h="19431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تا کردن،دور کردن و چرخش داخلی به مقدار جزئی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(Flexion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  Abduction and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  Inward rotation)</a:t>
                      </a:r>
                      <a:endParaRPr kumimoji="0" lang="fa-I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cs typeface="Arial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رباط کناری خارجی برجستگی خارجی درشت نی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بخش قدامی تاج خاصره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92243" name="Rectangle 51"/>
          <p:cNvSpPr>
            <a:spLocks noChangeArrowheads="1"/>
          </p:cNvSpPr>
          <p:nvPr/>
        </p:nvSpPr>
        <p:spPr bwMode="auto">
          <a:xfrm>
            <a:off x="3352800" y="5127625"/>
            <a:ext cx="4991100" cy="88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rtl="0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Georgia" pitchFamily="18" charset="0"/>
            </a:endParaRPr>
          </a:p>
          <a:p>
            <a:pPr rtl="0" fontAlgn="base">
              <a:spcBef>
                <a:spcPct val="0"/>
              </a:spcBef>
              <a:spcAft>
                <a:spcPct val="0"/>
              </a:spcAft>
            </a:pPr>
            <a:r>
              <a:rPr lang="fa-IR" sz="1600" b="1" i="1">
                <a:solidFill>
                  <a:srgbClr val="000000"/>
                </a:solidFill>
                <a:latin typeface="Georgia" pitchFamily="18" charset="0"/>
              </a:rPr>
              <a:t> </a:t>
            </a:r>
            <a:endParaRPr lang="en-US" sz="1600" b="1" i="1">
              <a:solidFill>
                <a:srgbClr val="000000"/>
              </a:solidFill>
              <a:latin typeface="Georgia" pitchFamily="18" charset="0"/>
            </a:endParaRPr>
          </a:p>
          <a:p>
            <a:pPr rtl="0" fontAlgn="base">
              <a:spcBef>
                <a:spcPct val="0"/>
              </a:spcBef>
              <a:spcAft>
                <a:spcPct val="0"/>
              </a:spcAft>
            </a:pPr>
            <a:r>
              <a:rPr lang="fa-IR" sz="200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این عضله در بخش قدامی، خارجی و بالای ران قرار دارد</a:t>
            </a:r>
            <a:r>
              <a:rPr lang="fa-IR" sz="160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.</a:t>
            </a:r>
            <a:r>
              <a:rPr lang="en-US" sz="16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 </a:t>
            </a:r>
          </a:p>
        </p:txBody>
      </p:sp>
      <p:pic>
        <p:nvPicPr>
          <p:cNvPr id="392244" name="Picture 52" descr="3D702007  8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765175"/>
            <a:ext cx="2303463" cy="381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501483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92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2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92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2196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29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/>
              <a:t>عضله سرینی بزرگ</a:t>
            </a:r>
            <a:br>
              <a:rPr lang="fa-IR"/>
            </a:br>
            <a:r>
              <a:rPr lang="en-US">
                <a:latin typeface="Georgia" pitchFamily="18" charset="0"/>
              </a:rPr>
              <a:t>(Glutes maximus)</a:t>
            </a:r>
          </a:p>
        </p:txBody>
      </p:sp>
      <p:graphicFrame>
        <p:nvGraphicFramePr>
          <p:cNvPr id="396339" name="Group 51"/>
          <p:cNvGraphicFramePr>
            <a:graphicFrameLocks noGrp="1"/>
          </p:cNvGraphicFramePr>
          <p:nvPr>
            <p:ph idx="1"/>
          </p:nvPr>
        </p:nvGraphicFramePr>
        <p:xfrm>
          <a:off x="2916238" y="1916113"/>
          <a:ext cx="5688012" cy="822960"/>
        </p:xfrm>
        <a:graphic>
          <a:graphicData uri="http://schemas.openxmlformats.org/drawingml/2006/table">
            <a:tbl>
              <a:tblPr/>
              <a:tblGrid>
                <a:gridCol w="2376487"/>
                <a:gridCol w="1490663"/>
                <a:gridCol w="1820862"/>
              </a:tblGrid>
              <a:tr h="51593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</a:t>
                      </a:r>
                      <a:r>
                        <a:rPr kumimoji="0" lang="fa-IR" sz="2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عمل</a:t>
                      </a:r>
                      <a:endParaRPr kumimoji="0" lang="en-US" sz="2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fa-I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Arial" charset="0"/>
                          <a:cs typeface="Arial" charset="0"/>
                        </a:rPr>
                        <a:t>سرمتحرک</a:t>
                      </a:r>
                      <a:r>
                        <a:rPr kumimoji="0" lang="fa-I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charset="0"/>
                          <a:cs typeface="Arial" charset="0"/>
                        </a:rPr>
                        <a:t>سرثابت</a:t>
                      </a:r>
                      <a:endParaRPr kumimoji="0" lang="en-US" sz="2700" b="0" i="0" u="none" strike="noStrike" cap="none" normalizeH="0" baseline="0" smtClean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96336" name="Group 48"/>
          <p:cNvGraphicFramePr>
            <a:graphicFrameLocks noGrp="1"/>
          </p:cNvGraphicFramePr>
          <p:nvPr/>
        </p:nvGraphicFramePr>
        <p:xfrm>
          <a:off x="2916238" y="2852738"/>
          <a:ext cx="5688012" cy="2505456"/>
        </p:xfrm>
        <a:graphic>
          <a:graphicData uri="http://schemas.openxmlformats.org/drawingml/2006/table">
            <a:tbl>
              <a:tblPr/>
              <a:tblGrid>
                <a:gridCol w="2376487"/>
                <a:gridCol w="1492250"/>
                <a:gridCol w="1819275"/>
              </a:tblGrid>
              <a:tr h="180022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باز کننده ران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چرخش خارجی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(Extension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 hyperextension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 Outward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rotation)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fa-I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بخش خلفی استخوان ران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بخش خلفی استخوان خاصره و سطح خلفی استخوان خاجی و کنار استخوان دنبالچه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96340" name="Rectangle 52"/>
          <p:cNvSpPr>
            <a:spLocks noChangeArrowheads="1"/>
          </p:cNvSpPr>
          <p:nvPr/>
        </p:nvSpPr>
        <p:spPr bwMode="auto">
          <a:xfrm>
            <a:off x="2946400" y="5516563"/>
            <a:ext cx="5832475" cy="611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rtl="0" fontAlgn="base">
              <a:spcBef>
                <a:spcPct val="0"/>
              </a:spcBef>
              <a:spcAft>
                <a:spcPct val="0"/>
              </a:spcAft>
            </a:pPr>
            <a:r>
              <a:rPr lang="fa-IR" sz="16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 </a:t>
            </a:r>
            <a:endParaRPr lang="en-US" sz="1600" b="1" i="1">
              <a:solidFill>
                <a:srgbClr val="000000"/>
              </a:solidFill>
              <a:latin typeface="Georgia" pitchFamily="18" charset="0"/>
            </a:endParaRPr>
          </a:p>
          <a:p>
            <a:pPr rtl="0" fontAlgn="base">
              <a:spcBef>
                <a:spcPct val="0"/>
              </a:spcBef>
              <a:spcAft>
                <a:spcPct val="0"/>
              </a:spcAft>
            </a:pPr>
            <a:r>
              <a:rPr lang="fa-IR" b="1" i="1">
                <a:solidFill>
                  <a:srgbClr val="000066"/>
                </a:solidFill>
                <a:latin typeface="Georgia" pitchFamily="18" charset="0"/>
              </a:rPr>
              <a:t>بزرگترین عضله ناحیه باسن است و در بخش خلفی ران قابل لمس می باشد.</a:t>
            </a:r>
            <a:endParaRPr lang="en-US" b="1" i="1">
              <a:solidFill>
                <a:srgbClr val="000066"/>
              </a:solidFill>
              <a:latin typeface="Georgia" pitchFamily="18" charset="0"/>
            </a:endParaRPr>
          </a:p>
        </p:txBody>
      </p:sp>
      <p:pic>
        <p:nvPicPr>
          <p:cNvPr id="396341" name="Picture 53" descr="glutes-anatomy   8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692150"/>
            <a:ext cx="2519363" cy="518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728460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96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6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96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6292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38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/>
              <a:t>عضله سرینی میانی</a:t>
            </a:r>
            <a:br>
              <a:rPr lang="fa-IR"/>
            </a:br>
            <a:r>
              <a:rPr lang="en-US">
                <a:latin typeface="Georgia" pitchFamily="18" charset="0"/>
              </a:rPr>
              <a:t>(Glutes medius)</a:t>
            </a:r>
          </a:p>
        </p:txBody>
      </p:sp>
      <p:graphicFrame>
        <p:nvGraphicFramePr>
          <p:cNvPr id="400399" name="Group 15"/>
          <p:cNvGraphicFramePr>
            <a:graphicFrameLocks noGrp="1"/>
          </p:cNvGraphicFramePr>
          <p:nvPr>
            <p:ph idx="1"/>
          </p:nvPr>
        </p:nvGraphicFramePr>
        <p:xfrm>
          <a:off x="3779838" y="1916113"/>
          <a:ext cx="4745037" cy="503238"/>
        </p:xfrm>
        <a:graphic>
          <a:graphicData uri="http://schemas.openxmlformats.org/drawingml/2006/table">
            <a:tbl>
              <a:tblPr/>
              <a:tblGrid>
                <a:gridCol w="1581150"/>
                <a:gridCol w="1582737"/>
                <a:gridCol w="1581150"/>
              </a:tblGrid>
              <a:tr h="50323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</a:t>
                      </a:r>
                      <a:r>
                        <a:rPr kumimoji="0" lang="fa-I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عمل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Arial" charset="0"/>
                          <a:cs typeface="Arial" charset="0"/>
                        </a:rPr>
                        <a:t>سرمتحرک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charset="0"/>
                          <a:cs typeface="Arial" charset="0"/>
                        </a:rPr>
                        <a:t>سرثابت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00415" name="Group 31"/>
          <p:cNvGraphicFramePr>
            <a:graphicFrameLocks noGrp="1"/>
          </p:cNvGraphicFramePr>
          <p:nvPr/>
        </p:nvGraphicFramePr>
        <p:xfrm>
          <a:off x="3779838" y="2492375"/>
          <a:ext cx="4727575" cy="2376488"/>
        </p:xfrm>
        <a:graphic>
          <a:graphicData uri="http://schemas.openxmlformats.org/drawingml/2006/table">
            <a:tbl>
              <a:tblPr/>
              <a:tblGrid>
                <a:gridCol w="1584325"/>
                <a:gridCol w="1584325"/>
                <a:gridCol w="1558925"/>
              </a:tblGrid>
              <a:tr h="237648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دور کردن مفصل ران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(Abduction)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سطح خارجی برجستگی بزرگ ران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سطح خلفی حفره خاصره در پایین تاج خاصره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00416" name="Rectangle 32"/>
          <p:cNvSpPr>
            <a:spLocks noChangeArrowheads="1"/>
          </p:cNvSpPr>
          <p:nvPr/>
        </p:nvSpPr>
        <p:spPr bwMode="auto">
          <a:xfrm>
            <a:off x="3563938" y="4581525"/>
            <a:ext cx="5100637" cy="1649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rtl="0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Georgia" pitchFamily="18" charset="0"/>
            </a:endParaRPr>
          </a:p>
          <a:p>
            <a:pPr rtl="0" fontAlgn="base">
              <a:spcBef>
                <a:spcPct val="0"/>
              </a:spcBef>
              <a:spcAft>
                <a:spcPct val="0"/>
              </a:spcAft>
            </a:pPr>
            <a:r>
              <a:rPr lang="fa-IR" sz="1600" b="1" i="1">
                <a:solidFill>
                  <a:srgbClr val="000000"/>
                </a:solidFill>
                <a:latin typeface="Georgia" pitchFamily="18" charset="0"/>
              </a:rPr>
              <a:t> </a:t>
            </a:r>
            <a:endParaRPr lang="en-US" sz="1600" b="1" i="1">
              <a:solidFill>
                <a:srgbClr val="000000"/>
              </a:solidFill>
              <a:latin typeface="Georgia" pitchFamily="18" charset="0"/>
            </a:endParaRPr>
          </a:p>
          <a:p>
            <a:pPr rtl="0" fontAlgn="base">
              <a:spcBef>
                <a:spcPct val="0"/>
              </a:spcBef>
              <a:spcAft>
                <a:spcPct val="0"/>
              </a:spcAft>
            </a:pPr>
            <a:r>
              <a:rPr lang="fa-IR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قسمتی از این عضله در زیر عضله سرینی بزرگ قرار گرفته است</a:t>
            </a:r>
          </a:p>
          <a:p>
            <a:pPr rtl="0" fontAlgn="base">
              <a:spcBef>
                <a:spcPct val="0"/>
              </a:spcBef>
              <a:spcAft>
                <a:spcPct val="0"/>
              </a:spcAft>
            </a:pPr>
            <a:r>
              <a:rPr lang="fa-IR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الیاف عضلانی بخش قدامی: عمل تا شدن</a:t>
            </a:r>
          </a:p>
          <a:p>
            <a:pPr rtl="0" fontAlgn="base">
              <a:spcBef>
                <a:spcPct val="0"/>
              </a:spcBef>
              <a:spcAft>
                <a:spcPct val="0"/>
              </a:spcAft>
            </a:pPr>
            <a:r>
              <a:rPr lang="fa-IR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الیاف عضلانی بخش خلفی: باز شدن و چرخش خارجی</a:t>
            </a:r>
          </a:p>
          <a:p>
            <a:pPr rtl="0" fontAlgn="base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 </a:t>
            </a:r>
          </a:p>
        </p:txBody>
      </p:sp>
      <p:pic>
        <p:nvPicPr>
          <p:cNvPr id="400418" name="Picture 34" descr="GluteusMedius    8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04813"/>
            <a:ext cx="2951163" cy="2643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0419" name="Picture 35" descr="8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3357563"/>
            <a:ext cx="2520950" cy="265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325719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0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0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00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0388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48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/>
              <a:t>عضله سرینی کوچک</a:t>
            </a:r>
            <a:br>
              <a:rPr lang="fa-IR"/>
            </a:br>
            <a:r>
              <a:rPr lang="en-US">
                <a:latin typeface="Georgia" pitchFamily="18" charset="0"/>
              </a:rPr>
              <a:t>(Glutes minimus)</a:t>
            </a:r>
          </a:p>
        </p:txBody>
      </p:sp>
      <p:graphicFrame>
        <p:nvGraphicFramePr>
          <p:cNvPr id="404541" name="Group 61"/>
          <p:cNvGraphicFramePr>
            <a:graphicFrameLocks noGrp="1"/>
          </p:cNvGraphicFramePr>
          <p:nvPr>
            <p:ph idx="1"/>
          </p:nvPr>
        </p:nvGraphicFramePr>
        <p:xfrm>
          <a:off x="2916238" y="1916113"/>
          <a:ext cx="5903912" cy="515938"/>
        </p:xfrm>
        <a:graphic>
          <a:graphicData uri="http://schemas.openxmlformats.org/drawingml/2006/table">
            <a:tbl>
              <a:tblPr/>
              <a:tblGrid>
                <a:gridCol w="2735262"/>
                <a:gridCol w="1657350"/>
                <a:gridCol w="1511300"/>
              </a:tblGrid>
              <a:tr h="51593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 </a:t>
                      </a:r>
                      <a:r>
                        <a:rPr kumimoji="0" lang="fa-I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 عمل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Arial" charset="0"/>
                          <a:cs typeface="Arial" charset="0"/>
                        </a:rPr>
                        <a:t>سرمتحرک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charset="0"/>
                          <a:cs typeface="Arial" charset="0"/>
                        </a:rPr>
                        <a:t>سرثابت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04542" name="Group 62"/>
          <p:cNvGraphicFramePr>
            <a:graphicFrameLocks noGrp="1"/>
          </p:cNvGraphicFramePr>
          <p:nvPr/>
        </p:nvGraphicFramePr>
        <p:xfrm>
          <a:off x="2916238" y="2565400"/>
          <a:ext cx="5975350" cy="1627632"/>
        </p:xfrm>
        <a:graphic>
          <a:graphicData uri="http://schemas.openxmlformats.org/drawingml/2006/table">
            <a:tbl>
              <a:tblPr/>
              <a:tblGrid>
                <a:gridCol w="2741612"/>
                <a:gridCol w="1617663"/>
                <a:gridCol w="1616075"/>
              </a:tblGrid>
              <a:tr h="136842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چرخش داخلی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ابداکشن استخوان ران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(Outward rotation,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 Abduction)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سطح قدامی برآمدگی بزرگ استخوان ران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سطح خلفی استخوان لگن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04543" name="Rectangle 63"/>
          <p:cNvSpPr>
            <a:spLocks noChangeArrowheads="1"/>
          </p:cNvSpPr>
          <p:nvPr/>
        </p:nvSpPr>
        <p:spPr bwMode="auto">
          <a:xfrm>
            <a:off x="3806825" y="4681538"/>
            <a:ext cx="4776788" cy="1160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rtl="0" fontAlgn="base">
              <a:spcBef>
                <a:spcPct val="0"/>
              </a:spcBef>
              <a:spcAft>
                <a:spcPct val="0"/>
              </a:spcAft>
            </a:pPr>
            <a:r>
              <a:rPr lang="fa-IR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  </a:t>
            </a:r>
            <a:r>
              <a:rPr lang="fa-IR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کوچکترین عضله ناحیه باسن می باشد</a:t>
            </a:r>
          </a:p>
          <a:p>
            <a:pPr rtl="0" fontAlgn="base">
              <a:spcBef>
                <a:spcPct val="0"/>
              </a:spcBef>
              <a:spcAft>
                <a:spcPct val="0"/>
              </a:spcAft>
            </a:pPr>
            <a:r>
              <a:rPr lang="fa-IR" sz="16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  </a:t>
            </a:r>
            <a:r>
              <a:rPr lang="fa-IR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و به طور کامل توسط عضله سرینی میانی پوشیده  شده است</a:t>
            </a:r>
            <a:r>
              <a:rPr lang="fa-IR" sz="16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 </a:t>
            </a:r>
          </a:p>
          <a:p>
            <a:pPr rtl="0" fontAlgn="base">
              <a:spcBef>
                <a:spcPct val="0"/>
              </a:spcBef>
              <a:spcAft>
                <a:spcPct val="0"/>
              </a:spcAft>
            </a:pPr>
            <a:r>
              <a:rPr lang="fa-IR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  </a:t>
            </a:r>
            <a:r>
              <a:rPr lang="fa-IR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و قابل لمس نمی باشد.</a:t>
            </a:r>
            <a:endParaRPr lang="en-US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eorgia" pitchFamily="18" charset="0"/>
            </a:endParaRPr>
          </a:p>
          <a:p>
            <a:pPr rtl="0" fontAlgn="base">
              <a:spcBef>
                <a:spcPct val="0"/>
              </a:spcBef>
              <a:spcAft>
                <a:spcPct val="0"/>
              </a:spcAft>
            </a:pPr>
            <a:r>
              <a:rPr lang="fa-IR" sz="1600" b="1" i="1">
                <a:solidFill>
                  <a:srgbClr val="000000"/>
                </a:solidFill>
                <a:latin typeface="Georgia" pitchFamily="18" charset="0"/>
              </a:rPr>
              <a:t> </a:t>
            </a:r>
            <a:endParaRPr lang="en-US" sz="160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eorgia" pitchFamily="18" charset="0"/>
            </a:endParaRPr>
          </a:p>
        </p:txBody>
      </p:sp>
      <p:pic>
        <p:nvPicPr>
          <p:cNvPr id="404544" name="Picture 64" descr="GluteusMinimus9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908050"/>
            <a:ext cx="2519363" cy="3960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386171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4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4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04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4484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22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522244" name="Picture 4" descr="gluteus  9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381000"/>
            <a:ext cx="8128000" cy="5640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6529782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22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2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22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22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22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22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42" grpId="0"/>
      <p:bldP spid="522243" grpId="0" build="p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8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/>
              <a:t>عضله نزدیک کنده بزرگ</a:t>
            </a:r>
            <a:br>
              <a:rPr lang="fa-IR"/>
            </a:br>
            <a:r>
              <a:rPr lang="en-US">
                <a:latin typeface="Georgia" pitchFamily="18" charset="0"/>
              </a:rPr>
              <a:t>(Adductor magnus)</a:t>
            </a:r>
          </a:p>
        </p:txBody>
      </p:sp>
      <p:graphicFrame>
        <p:nvGraphicFramePr>
          <p:cNvPr id="408615" name="Group 39"/>
          <p:cNvGraphicFramePr>
            <a:graphicFrameLocks noGrp="1"/>
          </p:cNvGraphicFramePr>
          <p:nvPr>
            <p:ph idx="1"/>
          </p:nvPr>
        </p:nvGraphicFramePr>
        <p:xfrm>
          <a:off x="2987675" y="1905000"/>
          <a:ext cx="5545138" cy="515938"/>
        </p:xfrm>
        <a:graphic>
          <a:graphicData uri="http://schemas.openxmlformats.org/drawingml/2006/table">
            <a:tbl>
              <a:tblPr/>
              <a:tblGrid>
                <a:gridCol w="2230438"/>
                <a:gridCol w="1577975"/>
                <a:gridCol w="1736725"/>
              </a:tblGrid>
              <a:tr h="51593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 </a:t>
                      </a:r>
                      <a:r>
                        <a:rPr kumimoji="0" lang="fa-I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عمل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Arial" charset="0"/>
                          <a:cs typeface="Arial" charset="0"/>
                        </a:rPr>
                        <a:t>سرمتحرک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charset="0"/>
                          <a:cs typeface="Arial" charset="0"/>
                        </a:rPr>
                        <a:t>سرثابت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08614" name="Group 38"/>
          <p:cNvGraphicFramePr>
            <a:graphicFrameLocks noGrp="1"/>
          </p:cNvGraphicFramePr>
          <p:nvPr/>
        </p:nvGraphicFramePr>
        <p:xfrm>
          <a:off x="2987675" y="2492375"/>
          <a:ext cx="5519738" cy="1920240"/>
        </p:xfrm>
        <a:graphic>
          <a:graphicData uri="http://schemas.openxmlformats.org/drawingml/2006/table">
            <a:tbl>
              <a:tblPr/>
              <a:tblGrid>
                <a:gridCol w="2232025"/>
                <a:gridCol w="1550988"/>
                <a:gridCol w="1736725"/>
              </a:tblGrid>
              <a:tr h="180022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نزدیک کردن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چرخش داخلی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(Adduction,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 Inward rotation)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تقریبا سرتاسر طول بخش داخلی و قدامی استخوان ران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جلوی استخوان عانه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08616" name="Rectangle 40"/>
          <p:cNvSpPr>
            <a:spLocks noChangeArrowheads="1"/>
          </p:cNvSpPr>
          <p:nvPr/>
        </p:nvSpPr>
        <p:spPr bwMode="auto">
          <a:xfrm>
            <a:off x="3276600" y="4868863"/>
            <a:ext cx="5221288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rtl="0" fontAlgn="base">
              <a:spcBef>
                <a:spcPct val="0"/>
              </a:spcBef>
              <a:spcAft>
                <a:spcPct val="0"/>
              </a:spcAft>
            </a:pPr>
            <a:r>
              <a:rPr lang="fa-IR" sz="16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 </a:t>
            </a:r>
            <a:r>
              <a:rPr lang="fa-IR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این عضله در بخش میانی ران قرار گرفته است و بزرگترین عضله </a:t>
            </a:r>
          </a:p>
          <a:p>
            <a:pPr rtl="0" fontAlgn="base">
              <a:spcBef>
                <a:spcPct val="0"/>
              </a:spcBef>
              <a:spcAft>
                <a:spcPct val="0"/>
              </a:spcAft>
            </a:pPr>
            <a:r>
              <a:rPr lang="fa-IR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از گروه نزدیک کننده ها می باشد.این عضله قابل لمس نمی باشد </a:t>
            </a:r>
          </a:p>
          <a:p>
            <a:pPr rtl="0" fontAlgn="base">
              <a:spcBef>
                <a:spcPct val="0"/>
              </a:spcBef>
              <a:spcAft>
                <a:spcPct val="0"/>
              </a:spcAft>
            </a:pPr>
            <a:r>
              <a:rPr lang="fa-IR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چون توسط عضلات مختلف پوشیده شده است.</a:t>
            </a:r>
          </a:p>
        </p:txBody>
      </p:sp>
      <p:pic>
        <p:nvPicPr>
          <p:cNvPr id="408617" name="Picture 41" descr="3D704007   9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692150"/>
            <a:ext cx="2447925" cy="3433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764712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8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8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08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8580" grpId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67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/>
              <a:t>عضله نزدیک کننده طویل</a:t>
            </a:r>
            <a:br>
              <a:rPr lang="fa-IR"/>
            </a:br>
            <a:r>
              <a:rPr lang="en-US">
                <a:latin typeface="Georgia" pitchFamily="18" charset="0"/>
              </a:rPr>
              <a:t>(Adductor longus)</a:t>
            </a:r>
          </a:p>
        </p:txBody>
      </p:sp>
      <p:graphicFrame>
        <p:nvGraphicFramePr>
          <p:cNvPr id="412687" name="Group 15"/>
          <p:cNvGraphicFramePr>
            <a:graphicFrameLocks noGrp="1"/>
          </p:cNvGraphicFramePr>
          <p:nvPr>
            <p:ph idx="1"/>
          </p:nvPr>
        </p:nvGraphicFramePr>
        <p:xfrm>
          <a:off x="3635375" y="1905000"/>
          <a:ext cx="4822825" cy="515938"/>
        </p:xfrm>
        <a:graphic>
          <a:graphicData uri="http://schemas.openxmlformats.org/drawingml/2006/table">
            <a:tbl>
              <a:tblPr/>
              <a:tblGrid>
                <a:gridCol w="1608138"/>
                <a:gridCol w="1606550"/>
                <a:gridCol w="1608137"/>
              </a:tblGrid>
              <a:tr h="51593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</a:t>
                      </a:r>
                      <a:r>
                        <a:rPr kumimoji="0" lang="fa-IR" sz="2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عمل</a:t>
                      </a:r>
                      <a:endParaRPr kumimoji="0" lang="en-US" sz="2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Arial" charset="0"/>
                          <a:cs typeface="Arial" charset="0"/>
                        </a:rPr>
                        <a:t>سرمتحرک</a:t>
                      </a:r>
                      <a:endParaRPr kumimoji="0" lang="en-US" sz="2700" b="0" i="0" u="none" strike="noStrike" cap="none" normalizeH="0" baseline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charset="0"/>
                          <a:cs typeface="Arial" charset="0"/>
                        </a:rPr>
                        <a:t>سرثابت</a:t>
                      </a:r>
                      <a:endParaRPr kumimoji="0" lang="en-US" sz="2700" b="0" i="0" u="none" strike="noStrike" cap="none" normalizeH="0" baseline="0" smtClean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2699" name="Group 27"/>
          <p:cNvGraphicFramePr>
            <a:graphicFrameLocks noGrp="1"/>
          </p:cNvGraphicFramePr>
          <p:nvPr/>
        </p:nvGraphicFramePr>
        <p:xfrm>
          <a:off x="3635375" y="2492375"/>
          <a:ext cx="4800600" cy="2016125"/>
        </p:xfrm>
        <a:graphic>
          <a:graphicData uri="http://schemas.openxmlformats.org/drawingml/2006/table">
            <a:tbl>
              <a:tblPr/>
              <a:tblGrid>
                <a:gridCol w="1600200"/>
                <a:gridCol w="1600200"/>
                <a:gridCol w="1600200"/>
              </a:tblGrid>
              <a:tr h="201612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نزدیک کننده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(Adduction)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بخش میانی استخوان ران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سطح قدامی استخوان عانه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12701" name="Rectangle 29"/>
          <p:cNvSpPr>
            <a:spLocks noChangeArrowheads="1"/>
          </p:cNvSpPr>
          <p:nvPr/>
        </p:nvSpPr>
        <p:spPr bwMode="auto">
          <a:xfrm>
            <a:off x="3276600" y="5013325"/>
            <a:ext cx="54467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rtl="0" fontAlgn="base">
              <a:spcBef>
                <a:spcPct val="0"/>
              </a:spcBef>
              <a:spcAft>
                <a:spcPct val="0"/>
              </a:spcAft>
            </a:pPr>
            <a:r>
              <a:rPr lang="fa-IR" b="1" i="1">
                <a:solidFill>
                  <a:srgbClr val="000066"/>
                </a:solidFill>
                <a:latin typeface="Georgia" pitchFamily="18" charset="0"/>
              </a:rPr>
              <a:t>این عضله در بخش داخلی ران قرار گرفته است و قابل لمس نمی باشد.</a:t>
            </a:r>
          </a:p>
        </p:txBody>
      </p:sp>
      <p:pic>
        <p:nvPicPr>
          <p:cNvPr id="412702" name="Picture 30" descr="addlong  9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620713"/>
            <a:ext cx="2520950" cy="5256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262791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2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2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12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2676" grpId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77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/>
              <a:t>عضله نزدیک کننده کوتاه</a:t>
            </a:r>
            <a:br>
              <a:rPr lang="fa-IR"/>
            </a:br>
            <a:r>
              <a:rPr lang="en-US">
                <a:latin typeface="Georgia" pitchFamily="18" charset="0"/>
              </a:rPr>
              <a:t>(Adductor brevis)</a:t>
            </a:r>
          </a:p>
        </p:txBody>
      </p:sp>
      <p:graphicFrame>
        <p:nvGraphicFramePr>
          <p:cNvPr id="416802" name="Group 34"/>
          <p:cNvGraphicFramePr>
            <a:graphicFrameLocks noGrp="1"/>
          </p:cNvGraphicFramePr>
          <p:nvPr>
            <p:ph idx="1"/>
          </p:nvPr>
        </p:nvGraphicFramePr>
        <p:xfrm>
          <a:off x="3995738" y="1905000"/>
          <a:ext cx="4462462" cy="457200"/>
        </p:xfrm>
        <a:graphic>
          <a:graphicData uri="http://schemas.openxmlformats.org/drawingml/2006/table">
            <a:tbl>
              <a:tblPr/>
              <a:tblGrid>
                <a:gridCol w="1679575"/>
                <a:gridCol w="1560512"/>
                <a:gridCol w="1222375"/>
              </a:tblGrid>
              <a:tr h="4445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</a:t>
                      </a:r>
                      <a:r>
                        <a:rPr kumimoji="0" lang="fa-I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 عمل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Arial" charset="0"/>
                          <a:cs typeface="Arial" charset="0"/>
                        </a:rPr>
                        <a:t>سرمتحرک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charset="0"/>
                          <a:cs typeface="Arial" charset="0"/>
                        </a:rPr>
                        <a:t>سرثابت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6801" name="Group 33"/>
          <p:cNvGraphicFramePr>
            <a:graphicFrameLocks noGrp="1"/>
          </p:cNvGraphicFramePr>
          <p:nvPr/>
        </p:nvGraphicFramePr>
        <p:xfrm>
          <a:off x="3995738" y="2492375"/>
          <a:ext cx="4511675" cy="1655763"/>
        </p:xfrm>
        <a:graphic>
          <a:graphicData uri="http://schemas.openxmlformats.org/drawingml/2006/table">
            <a:tbl>
              <a:tblPr/>
              <a:tblGrid>
                <a:gridCol w="1697037"/>
                <a:gridCol w="1543050"/>
                <a:gridCol w="1271588"/>
              </a:tblGrid>
              <a:tr h="165576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نزدیک کننده مفصل ران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(Adductor)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بخش بالایی خط خشن استخوان ران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استخوان عانه در قسمت قدامی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16803" name="Rectangle 35"/>
          <p:cNvSpPr>
            <a:spLocks noChangeArrowheads="1"/>
          </p:cNvSpPr>
          <p:nvPr/>
        </p:nvSpPr>
        <p:spPr bwMode="auto">
          <a:xfrm>
            <a:off x="3851275" y="4508500"/>
            <a:ext cx="4930775" cy="611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rtl="0" fontAlgn="base">
              <a:spcBef>
                <a:spcPct val="0"/>
              </a:spcBef>
              <a:spcAft>
                <a:spcPct val="0"/>
              </a:spcAft>
            </a:pPr>
            <a:r>
              <a:rPr lang="fa-IR" sz="16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 </a:t>
            </a:r>
            <a:r>
              <a:rPr lang="fa-IR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کوچکترین عضله نزدیک کننده ران می باشد و قابل لمس نیست.</a:t>
            </a:r>
            <a:endParaRPr lang="en-US" sz="1600" b="1" i="1">
              <a:solidFill>
                <a:srgbClr val="000066"/>
              </a:solidFill>
              <a:latin typeface="Georgia" pitchFamily="18" charset="0"/>
            </a:endParaRPr>
          </a:p>
          <a:p>
            <a:pPr rtl="0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i="1">
                <a:solidFill>
                  <a:srgbClr val="000000"/>
                </a:solidFill>
                <a:latin typeface="Georgia" pitchFamily="18" charset="0"/>
              </a:rPr>
              <a:t> </a:t>
            </a:r>
            <a:endParaRPr lang="en-US" sz="160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eorgia" pitchFamily="18" charset="0"/>
            </a:endParaRPr>
          </a:p>
        </p:txBody>
      </p:sp>
      <p:pic>
        <p:nvPicPr>
          <p:cNvPr id="416805" name="Picture 37" descr="9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836613"/>
            <a:ext cx="3529012" cy="4897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604338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6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6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16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6772" grpId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96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/>
              <a:t>گروه عضلات همسترینگ</a:t>
            </a:r>
            <a:br>
              <a:rPr lang="fa-IR"/>
            </a:br>
            <a:r>
              <a:rPr lang="en-US">
                <a:latin typeface="Georgia" pitchFamily="18" charset="0"/>
              </a:rPr>
              <a:t>(Hamstring)</a:t>
            </a:r>
          </a:p>
        </p:txBody>
      </p:sp>
      <p:sp>
        <p:nvSpPr>
          <p:cNvPr id="424965" name="Rectangle 5"/>
          <p:cNvSpPr>
            <a:spLocks noChangeArrowheads="1"/>
          </p:cNvSpPr>
          <p:nvPr/>
        </p:nvSpPr>
        <p:spPr bwMode="auto">
          <a:xfrm>
            <a:off x="1692275" y="1806575"/>
            <a:ext cx="682625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rtl="0" fontAlgn="base">
              <a:spcBef>
                <a:spcPct val="0"/>
              </a:spcBef>
              <a:spcAft>
                <a:spcPct val="0"/>
              </a:spcAft>
            </a:pPr>
            <a:r>
              <a:rPr lang="fa-IR" sz="24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این عضلات 3تا هستند ،</a:t>
            </a:r>
          </a:p>
          <a:p>
            <a:pPr rtl="0" fontAlgn="base">
              <a:spcBef>
                <a:spcPct val="0"/>
              </a:spcBef>
              <a:spcAft>
                <a:spcPct val="0"/>
              </a:spcAft>
            </a:pPr>
            <a:r>
              <a:rPr lang="fa-IR" sz="24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و سر ثابت هر سه عضله برجستگی ورکی استخوان ورک می باشد.</a:t>
            </a:r>
          </a:p>
          <a:p>
            <a:pPr rtl="0" fontAlgn="base">
              <a:spcBef>
                <a:spcPct val="0"/>
              </a:spcBef>
              <a:spcAft>
                <a:spcPct val="0"/>
              </a:spcAft>
            </a:pPr>
            <a:r>
              <a:rPr lang="fa-IR" sz="24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این عضلات در بخش خلفی ران قرار گرفته اند.</a:t>
            </a:r>
            <a:r>
              <a:rPr lang="en-US" sz="16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 </a:t>
            </a:r>
          </a:p>
        </p:txBody>
      </p:sp>
      <p:pic>
        <p:nvPicPr>
          <p:cNvPr id="424966" name="Picture 6" descr="hamstring_    9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636838"/>
            <a:ext cx="3024187" cy="3529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4967" name="Picture 7" descr="hamstrings-anatomy   9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3068638"/>
            <a:ext cx="5329238" cy="3097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4968" name="Picture 8" descr="hasrr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260350"/>
            <a:ext cx="3384550" cy="2016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321668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249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249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24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496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32656"/>
            <a:ext cx="4725988" cy="587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5436678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01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/>
              <a:t>1- عضله نیم وتری</a:t>
            </a:r>
            <a:br>
              <a:rPr lang="fa-IR"/>
            </a:br>
            <a:r>
              <a:rPr lang="en-US">
                <a:latin typeface="Georgia" pitchFamily="18" charset="0"/>
              </a:rPr>
              <a:t>(Semitendinosus)</a:t>
            </a:r>
          </a:p>
        </p:txBody>
      </p:sp>
      <p:sp>
        <p:nvSpPr>
          <p:cNvPr id="427025" name="Rectangle 17"/>
          <p:cNvSpPr>
            <a:spLocks noChangeArrowheads="1"/>
          </p:cNvSpPr>
          <p:nvPr/>
        </p:nvSpPr>
        <p:spPr bwMode="auto">
          <a:xfrm>
            <a:off x="1835150" y="1844675"/>
            <a:ext cx="6869113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rtl="0" fontAlgn="base">
              <a:spcBef>
                <a:spcPct val="0"/>
              </a:spcBef>
              <a:spcAft>
                <a:spcPct val="0"/>
              </a:spcAft>
            </a:pPr>
            <a:r>
              <a:rPr lang="fa-IR" sz="2000" b="1" i="1">
                <a:solidFill>
                  <a:srgbClr val="000000"/>
                </a:solidFill>
                <a:latin typeface="Georgia" pitchFamily="18" charset="0"/>
              </a:rPr>
              <a:t>سر متحرک این عضله، بخش قدامی و داخلی استخوان درشت نی،</a:t>
            </a:r>
          </a:p>
          <a:p>
            <a:pPr rtl="0" fontAlgn="base">
              <a:spcBef>
                <a:spcPct val="0"/>
              </a:spcBef>
              <a:spcAft>
                <a:spcPct val="0"/>
              </a:spcAft>
            </a:pPr>
            <a:r>
              <a:rPr lang="fa-IR" sz="2000" b="1" i="1">
                <a:solidFill>
                  <a:srgbClr val="000000"/>
                </a:solidFill>
                <a:latin typeface="Georgia" pitchFamily="18" charset="0"/>
              </a:rPr>
              <a:t>در کنار تاندون عضله راست داخلی می باشد.</a:t>
            </a:r>
          </a:p>
          <a:p>
            <a:pPr rtl="0" fontAlgn="base">
              <a:spcBef>
                <a:spcPct val="0"/>
              </a:spcBef>
              <a:spcAft>
                <a:spcPct val="0"/>
              </a:spcAft>
            </a:pPr>
            <a:r>
              <a:rPr lang="fa-IR" sz="2000" b="1" i="1">
                <a:solidFill>
                  <a:srgbClr val="000000"/>
                </a:solidFill>
                <a:latin typeface="Georgia" pitchFamily="18" charset="0"/>
              </a:rPr>
              <a:t>عمل این عضله باز کردن،و کمک به </a:t>
            </a:r>
            <a:r>
              <a:rPr lang="fa-IR" sz="2000" b="1" i="1" u="sng">
                <a:solidFill>
                  <a:srgbClr val="000000"/>
                </a:solidFill>
                <a:latin typeface="Georgia" pitchFamily="18" charset="0"/>
              </a:rPr>
              <a:t>چرخش داخلی</a:t>
            </a:r>
            <a:r>
              <a:rPr lang="fa-IR" sz="2000" b="1" i="1">
                <a:solidFill>
                  <a:srgbClr val="000000"/>
                </a:solidFill>
                <a:latin typeface="Georgia" pitchFamily="18" charset="0"/>
              </a:rPr>
              <a:t> ران می باشد.</a:t>
            </a:r>
          </a:p>
          <a:p>
            <a:pPr rtl="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i="1">
                <a:solidFill>
                  <a:srgbClr val="000000"/>
                </a:solidFill>
                <a:latin typeface="Georgia" pitchFamily="18" charset="0"/>
              </a:rPr>
              <a:t>(Extension, Hyper extension and Inward rotation)</a:t>
            </a:r>
          </a:p>
          <a:p>
            <a:pPr rtl="0" fontAlgn="base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 </a:t>
            </a:r>
          </a:p>
        </p:txBody>
      </p:sp>
      <p:pic>
        <p:nvPicPr>
          <p:cNvPr id="427026" name="Picture 18" descr="semitendinosus  9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549275"/>
            <a:ext cx="1584325" cy="539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7028" name="Picture 20" descr="postmus   9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3141663"/>
            <a:ext cx="4679950" cy="309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946074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27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27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27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7012" grpId="0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13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/>
              <a:t>2-عضله نیم غشایی</a:t>
            </a:r>
            <a:br>
              <a:rPr lang="fa-IR"/>
            </a:br>
            <a:r>
              <a:rPr lang="en-US">
                <a:latin typeface="Georgia" pitchFamily="18" charset="0"/>
              </a:rPr>
              <a:t>(Semimembranons)</a:t>
            </a:r>
          </a:p>
        </p:txBody>
      </p:sp>
      <p:sp>
        <p:nvSpPr>
          <p:cNvPr id="432133" name="Rectangle 5"/>
          <p:cNvSpPr>
            <a:spLocks noChangeArrowheads="1"/>
          </p:cNvSpPr>
          <p:nvPr/>
        </p:nvSpPr>
        <p:spPr bwMode="auto">
          <a:xfrm>
            <a:off x="1331913" y="2060575"/>
            <a:ext cx="7129462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rtl="0" fontAlgn="base">
              <a:spcBef>
                <a:spcPct val="0"/>
              </a:spcBef>
              <a:spcAft>
                <a:spcPct val="0"/>
              </a:spcAft>
            </a:pPr>
            <a:r>
              <a:rPr lang="fa-IR" sz="2000" b="1" i="1">
                <a:solidFill>
                  <a:srgbClr val="000000"/>
                </a:solidFill>
                <a:latin typeface="Georgia" pitchFamily="18" charset="0"/>
              </a:rPr>
              <a:t>سر متحرک این عضله در بخش خلفی و داخلی استخوان درشت نی قرار دارد.</a:t>
            </a:r>
          </a:p>
          <a:p>
            <a:pPr rtl="0" fontAlgn="base">
              <a:spcBef>
                <a:spcPct val="0"/>
              </a:spcBef>
              <a:spcAft>
                <a:spcPct val="0"/>
              </a:spcAft>
            </a:pPr>
            <a:r>
              <a:rPr lang="fa-IR" sz="2000" b="1" i="1">
                <a:solidFill>
                  <a:srgbClr val="000000"/>
                </a:solidFill>
                <a:latin typeface="Georgia" pitchFamily="18" charset="0"/>
              </a:rPr>
              <a:t>عمل این عضله باز کردن و کمک به </a:t>
            </a:r>
            <a:r>
              <a:rPr lang="fa-IR" sz="2000" b="1" i="1" u="sng">
                <a:solidFill>
                  <a:srgbClr val="000000"/>
                </a:solidFill>
                <a:latin typeface="Georgia" pitchFamily="18" charset="0"/>
              </a:rPr>
              <a:t>چرخش داخلی</a:t>
            </a:r>
            <a:r>
              <a:rPr lang="fa-IR" sz="2000" b="1" i="1">
                <a:solidFill>
                  <a:srgbClr val="000000"/>
                </a:solidFill>
                <a:latin typeface="Georgia" pitchFamily="18" charset="0"/>
              </a:rPr>
              <a:t> استخوان ران می باشد.</a:t>
            </a:r>
          </a:p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i="1">
                <a:solidFill>
                  <a:srgbClr val="000000"/>
                </a:solidFill>
                <a:latin typeface="Georgia" pitchFamily="18" charset="0"/>
              </a:rPr>
              <a:t>(Extension, Hyper Extension and Inward rotation)</a:t>
            </a:r>
          </a:p>
        </p:txBody>
      </p:sp>
      <p:pic>
        <p:nvPicPr>
          <p:cNvPr id="432134" name="Picture 6" descr="3D703006  9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3213100"/>
            <a:ext cx="4103688" cy="295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2135" name="Picture 7" descr="3D703005  9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04813"/>
            <a:ext cx="2519362" cy="1655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2136" name="Picture 8" descr="Seif_hamstring%20graf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3213100"/>
            <a:ext cx="3767137" cy="287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803160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32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2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32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2132" grpId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27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/>
              <a:t>3-عضله دو سر رانی</a:t>
            </a:r>
            <a:br>
              <a:rPr lang="fa-IR"/>
            </a:br>
            <a:r>
              <a:rPr lang="en-US">
                <a:latin typeface="Georgia" pitchFamily="18" charset="0"/>
              </a:rPr>
              <a:t>(Biceps femoris)</a:t>
            </a:r>
          </a:p>
        </p:txBody>
      </p:sp>
      <p:sp>
        <p:nvSpPr>
          <p:cNvPr id="438277" name="Rectangle 5"/>
          <p:cNvSpPr>
            <a:spLocks noChangeArrowheads="1"/>
          </p:cNvSpPr>
          <p:nvPr/>
        </p:nvSpPr>
        <p:spPr bwMode="auto">
          <a:xfrm>
            <a:off x="1258888" y="1592263"/>
            <a:ext cx="72263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rtl="0" fontAlgn="base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 </a:t>
            </a:r>
            <a:endParaRPr lang="fa-IR" sz="160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eorgia" pitchFamily="18" charset="0"/>
            </a:endParaRPr>
          </a:p>
          <a:p>
            <a:pPr rtl="0" fontAlgn="base">
              <a:spcBef>
                <a:spcPct val="0"/>
              </a:spcBef>
              <a:spcAft>
                <a:spcPct val="0"/>
              </a:spcAft>
            </a:pPr>
            <a:r>
              <a:rPr lang="fa-IR" sz="2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سرمتحرک این عضله برجستگی خارجی درشت نی و سر استخوان نازک نی می باشد.</a:t>
            </a:r>
          </a:p>
          <a:p>
            <a:pPr rtl="0" fontAlgn="base">
              <a:spcBef>
                <a:spcPct val="0"/>
              </a:spcBef>
              <a:spcAft>
                <a:spcPct val="0"/>
              </a:spcAft>
            </a:pPr>
            <a:r>
              <a:rPr lang="fa-IR" sz="16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عمل این عضله باز کردن و کمک به </a:t>
            </a:r>
            <a:r>
              <a:rPr lang="fa-IR" sz="1600" u="sng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چرخش خارجی</a:t>
            </a:r>
            <a:r>
              <a:rPr lang="fa-IR" sz="16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 استخوان ران می باشد</a:t>
            </a:r>
          </a:p>
          <a:p>
            <a:pPr rtl="0" fontAlgn="base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(Extension, hyper Extension and Outward rotation) </a:t>
            </a:r>
          </a:p>
        </p:txBody>
      </p:sp>
      <p:pic>
        <p:nvPicPr>
          <p:cNvPr id="438278" name="Picture 6" descr="3D703001   9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2852738"/>
            <a:ext cx="4392613" cy="3433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8280" name="Picture 8" descr="bicepsfemlong   9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349500"/>
            <a:ext cx="1944688" cy="3849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903355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38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8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38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8276" grpId="0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37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/>
              <a:t>عضلات چرخش دهنده خارجی</a:t>
            </a:r>
            <a:br>
              <a:rPr lang="fa-IR"/>
            </a:br>
            <a:r>
              <a:rPr lang="en-US">
                <a:latin typeface="Georgia" pitchFamily="18" charset="0"/>
              </a:rPr>
              <a:t>(Outward rotators)</a:t>
            </a:r>
          </a:p>
        </p:txBody>
      </p:sp>
      <p:graphicFrame>
        <p:nvGraphicFramePr>
          <p:cNvPr id="442411" name="Group 43"/>
          <p:cNvGraphicFramePr>
            <a:graphicFrameLocks noGrp="1"/>
          </p:cNvGraphicFramePr>
          <p:nvPr>
            <p:ph idx="1"/>
          </p:nvPr>
        </p:nvGraphicFramePr>
        <p:xfrm>
          <a:off x="2916238" y="1916113"/>
          <a:ext cx="5614987" cy="515938"/>
        </p:xfrm>
        <a:graphic>
          <a:graphicData uri="http://schemas.openxmlformats.org/drawingml/2006/table">
            <a:tbl>
              <a:tblPr/>
              <a:tblGrid>
                <a:gridCol w="2447925"/>
                <a:gridCol w="1584325"/>
                <a:gridCol w="1582737"/>
              </a:tblGrid>
              <a:tr h="51593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</a:t>
                      </a:r>
                      <a:r>
                        <a:rPr kumimoji="0" lang="fa-I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عمل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Arial" charset="0"/>
                          <a:cs typeface="Arial" charset="0"/>
                        </a:rPr>
                        <a:t>سرمتحرک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charset="0"/>
                          <a:cs typeface="Arial" charset="0"/>
                        </a:rPr>
                        <a:t>سرثابت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42410" name="Group 42"/>
          <p:cNvGraphicFramePr>
            <a:graphicFrameLocks noGrp="1"/>
          </p:cNvGraphicFramePr>
          <p:nvPr/>
        </p:nvGraphicFramePr>
        <p:xfrm>
          <a:off x="2916238" y="2565400"/>
          <a:ext cx="5591175" cy="1439863"/>
        </p:xfrm>
        <a:graphic>
          <a:graphicData uri="http://schemas.openxmlformats.org/drawingml/2006/table">
            <a:tbl>
              <a:tblPr/>
              <a:tblGrid>
                <a:gridCol w="2447925"/>
                <a:gridCol w="1522412"/>
                <a:gridCol w="1620838"/>
              </a:tblGrid>
              <a:tr h="143986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چرخش خارجی مفصل ران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(Outward rotation)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برجستگی بزرگ استخوان ران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بخش خلفی و قدامی خاجی و خاصره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42412" name="Rectangle 44"/>
          <p:cNvSpPr>
            <a:spLocks noChangeArrowheads="1"/>
          </p:cNvSpPr>
          <p:nvPr/>
        </p:nvSpPr>
        <p:spPr bwMode="auto">
          <a:xfrm>
            <a:off x="3851275" y="4098925"/>
            <a:ext cx="4683125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rtl="0" fontAlgn="base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 </a:t>
            </a:r>
            <a:r>
              <a:rPr lang="fa-IR" sz="200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این </a:t>
            </a:r>
            <a:r>
              <a:rPr lang="fa-IR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عضلات 6تا هستند</a:t>
            </a:r>
            <a:r>
              <a:rPr lang="fa-IR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 </a:t>
            </a:r>
          </a:p>
          <a:p>
            <a:pPr rtl="0" fontAlgn="base">
              <a:spcBef>
                <a:spcPct val="0"/>
              </a:spcBef>
              <a:spcAft>
                <a:spcPct val="0"/>
              </a:spcAft>
            </a:pPr>
            <a:r>
              <a:rPr lang="fa-IR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که در ناحیه لگن و ران به طور عمقی و افقی قرار گرفته اند.</a:t>
            </a:r>
            <a:endParaRPr lang="en-US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eorgia" pitchFamily="18" charset="0"/>
            </a:endParaRPr>
          </a:p>
          <a:p>
            <a:pPr rtl="0" fontAlgn="base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 </a:t>
            </a:r>
          </a:p>
        </p:txBody>
      </p:sp>
      <p:pic>
        <p:nvPicPr>
          <p:cNvPr id="442413" name="Picture 45" descr="4448W  9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797425"/>
            <a:ext cx="2232025" cy="151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2414" name="Picture 46" descr="quadriceps-anatomy  9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765175"/>
            <a:ext cx="2449513" cy="5176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031365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42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2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42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2372" grpId="0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/>
              <a:t>عضلات زانو</a:t>
            </a:r>
            <a:br>
              <a:rPr lang="fa-IR"/>
            </a:br>
            <a:r>
              <a:rPr lang="en-US">
                <a:latin typeface="Georgia" pitchFamily="18" charset="0"/>
              </a:rPr>
              <a:t>(knee)</a:t>
            </a:r>
          </a:p>
        </p:txBody>
      </p:sp>
      <p:sp>
        <p:nvSpPr>
          <p:cNvPr id="448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90550" indent="-590550" algn="r">
              <a:buFont typeface="Wingdings" pitchFamily="2" charset="2"/>
              <a:buNone/>
            </a:pPr>
            <a:endParaRPr lang="fa-IR"/>
          </a:p>
        </p:txBody>
      </p:sp>
      <p:pic>
        <p:nvPicPr>
          <p:cNvPr id="448516" name="Picture 4" descr="b_pfap 1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04813"/>
            <a:ext cx="4248150" cy="5761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8517" name="Picture 5" descr="back-of-knee08  1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1844675"/>
            <a:ext cx="3960813" cy="410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4893270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485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85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48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48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48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48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8514" grpId="0"/>
      <p:bldP spid="448515" grpId="0" build="p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628650" indent="-628650" algn="r"/>
            <a:r>
              <a:rPr lang="fa-IR"/>
              <a:t>عضلات عمل کننده بر مفصل زانو:</a:t>
            </a:r>
            <a:endParaRPr lang="en-US"/>
          </a:p>
        </p:txBody>
      </p:sp>
      <p:sp>
        <p:nvSpPr>
          <p:cNvPr id="452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905000"/>
            <a:ext cx="8353425" cy="4038600"/>
          </a:xfrm>
        </p:spPr>
        <p:txBody>
          <a:bodyPr/>
          <a:lstStyle/>
          <a:p>
            <a:pPr marL="590550" indent="-590550" algn="r" rtl="1">
              <a:buFontTx/>
              <a:buNone/>
            </a:pPr>
            <a:r>
              <a:rPr lang="en-US" sz="2400"/>
              <a:t> </a:t>
            </a:r>
            <a:r>
              <a:rPr lang="fa-IR" sz="2400">
                <a:solidFill>
                  <a:srgbClr val="663300"/>
                </a:solidFill>
              </a:rPr>
              <a:t>-عضله راست قدامی</a:t>
            </a:r>
            <a:r>
              <a:rPr lang="fa-IR" sz="2000">
                <a:solidFill>
                  <a:srgbClr val="663300"/>
                </a:solidFill>
              </a:rPr>
              <a:t>(علاوه بر عملکرد بر روی ران باز کننده زانو نیز می باشد)</a:t>
            </a:r>
            <a:r>
              <a:rPr lang="en-US" sz="2000" u="sng">
                <a:solidFill>
                  <a:srgbClr val="663300"/>
                </a:solidFill>
                <a:latin typeface="Georgia" pitchFamily="18" charset="0"/>
              </a:rPr>
              <a:t>Extension</a:t>
            </a:r>
            <a:endParaRPr lang="fa-IR" sz="2000">
              <a:solidFill>
                <a:srgbClr val="663300"/>
              </a:solidFill>
              <a:latin typeface="Georgia" pitchFamily="18" charset="0"/>
            </a:endParaRPr>
          </a:p>
          <a:p>
            <a:pPr marL="590550" indent="-590550" algn="r" rtl="1">
              <a:buFontTx/>
              <a:buNone/>
            </a:pPr>
            <a:r>
              <a:rPr lang="fa-IR" sz="2000">
                <a:solidFill>
                  <a:srgbClr val="663300"/>
                </a:solidFill>
              </a:rPr>
              <a:t>-</a:t>
            </a:r>
            <a:r>
              <a:rPr lang="fa-IR" sz="2400">
                <a:solidFill>
                  <a:srgbClr val="663300"/>
                </a:solidFill>
              </a:rPr>
              <a:t>عضله خیاطه</a:t>
            </a:r>
            <a:r>
              <a:rPr lang="fa-IR" sz="2000">
                <a:solidFill>
                  <a:srgbClr val="663300"/>
                </a:solidFill>
              </a:rPr>
              <a:t>(علاوه بر عملکرد بر روی مفصل ران تا کننده زانو نیز می</a:t>
            </a:r>
            <a:r>
              <a:rPr lang="fa-IR" sz="2400">
                <a:solidFill>
                  <a:srgbClr val="663300"/>
                </a:solidFill>
              </a:rPr>
              <a:t> </a:t>
            </a:r>
            <a:r>
              <a:rPr lang="fa-IR" sz="2000">
                <a:solidFill>
                  <a:srgbClr val="663300"/>
                </a:solidFill>
              </a:rPr>
              <a:t>باشد)</a:t>
            </a:r>
            <a:r>
              <a:rPr lang="en-US" sz="2000" u="sng">
                <a:solidFill>
                  <a:srgbClr val="663300"/>
                </a:solidFill>
                <a:latin typeface="Georgia" pitchFamily="18" charset="0"/>
              </a:rPr>
              <a:t>Flexion</a:t>
            </a:r>
            <a:endParaRPr lang="fa-IR" sz="2000">
              <a:solidFill>
                <a:srgbClr val="663300"/>
              </a:solidFill>
              <a:latin typeface="Georgia" pitchFamily="18" charset="0"/>
            </a:endParaRPr>
          </a:p>
          <a:p>
            <a:pPr marL="590550" indent="-590550" algn="r" rtl="1">
              <a:buFontTx/>
              <a:buNone/>
            </a:pPr>
            <a:r>
              <a:rPr lang="fa-IR" sz="2400">
                <a:solidFill>
                  <a:srgbClr val="663300"/>
                </a:solidFill>
              </a:rPr>
              <a:t>-عضله راست داخلی</a:t>
            </a:r>
            <a:r>
              <a:rPr lang="fa-IR" sz="2000">
                <a:solidFill>
                  <a:srgbClr val="663300"/>
                </a:solidFill>
              </a:rPr>
              <a:t>(علاوه بر عملکرد بر روی فصل ران تا کننده زانو نیز می باشد)</a:t>
            </a:r>
            <a:r>
              <a:rPr lang="en-US" sz="2000" u="sng">
                <a:solidFill>
                  <a:srgbClr val="663300"/>
                </a:solidFill>
                <a:latin typeface="Georgia" pitchFamily="18" charset="0"/>
              </a:rPr>
              <a:t>Flexion</a:t>
            </a:r>
            <a:endParaRPr lang="fa-IR" sz="2000" u="sng">
              <a:solidFill>
                <a:srgbClr val="663300"/>
              </a:solidFill>
              <a:latin typeface="Georgia" pitchFamily="18" charset="0"/>
            </a:endParaRPr>
          </a:p>
          <a:p>
            <a:pPr marL="590550" indent="-590550" algn="r" rtl="1">
              <a:buFontTx/>
              <a:buNone/>
            </a:pPr>
            <a:r>
              <a:rPr lang="fa-IR" sz="2400">
                <a:solidFill>
                  <a:srgbClr val="663300"/>
                </a:solidFill>
              </a:rPr>
              <a:t>-عضله نیم وتری</a:t>
            </a:r>
            <a:r>
              <a:rPr lang="fa-IR" sz="2000">
                <a:solidFill>
                  <a:srgbClr val="663300"/>
                </a:solidFill>
              </a:rPr>
              <a:t>(علاوه بر باز کردن ران تا کننده زانو نیز می باشد)</a:t>
            </a:r>
            <a:r>
              <a:rPr lang="en-US" sz="2000" u="sng">
                <a:solidFill>
                  <a:srgbClr val="663300"/>
                </a:solidFill>
                <a:latin typeface="Georgia" pitchFamily="18" charset="0"/>
              </a:rPr>
              <a:t>Flexion</a:t>
            </a:r>
            <a:endParaRPr lang="fa-IR" sz="2000">
              <a:solidFill>
                <a:srgbClr val="663300"/>
              </a:solidFill>
              <a:latin typeface="Georgia" pitchFamily="18" charset="0"/>
            </a:endParaRPr>
          </a:p>
          <a:p>
            <a:pPr marL="590550" indent="-590550" algn="r" rtl="1">
              <a:buFontTx/>
              <a:buNone/>
            </a:pPr>
            <a:r>
              <a:rPr lang="fa-IR" sz="2400">
                <a:solidFill>
                  <a:srgbClr val="663300"/>
                </a:solidFill>
              </a:rPr>
              <a:t>-عضله نیم غشایی(</a:t>
            </a:r>
            <a:r>
              <a:rPr lang="fa-IR" sz="2000">
                <a:solidFill>
                  <a:srgbClr val="663300"/>
                </a:solidFill>
              </a:rPr>
              <a:t>علاوه برباز کردن ران تا کننده زانو نیز می باشد)</a:t>
            </a:r>
            <a:r>
              <a:rPr lang="en-US" sz="2000" u="sng">
                <a:solidFill>
                  <a:srgbClr val="663300"/>
                </a:solidFill>
                <a:latin typeface="Georgia" pitchFamily="18" charset="0"/>
              </a:rPr>
              <a:t>Flexion</a:t>
            </a:r>
            <a:endParaRPr lang="fa-IR" sz="2000" u="sng">
              <a:solidFill>
                <a:srgbClr val="663300"/>
              </a:solidFill>
              <a:latin typeface="Georgia" pitchFamily="18" charset="0"/>
            </a:endParaRPr>
          </a:p>
          <a:p>
            <a:pPr marL="590550" indent="-590550" algn="r" rtl="1">
              <a:buFontTx/>
              <a:buNone/>
            </a:pPr>
            <a:r>
              <a:rPr lang="fa-IR" sz="2400">
                <a:solidFill>
                  <a:srgbClr val="663300"/>
                </a:solidFill>
              </a:rPr>
              <a:t>-عضله دوسر رانی</a:t>
            </a:r>
            <a:r>
              <a:rPr lang="fa-IR" sz="2000">
                <a:solidFill>
                  <a:srgbClr val="663300"/>
                </a:solidFill>
              </a:rPr>
              <a:t>(علاوه بر باز کردن ران تا کننده زانو نیز می باشد)</a:t>
            </a:r>
            <a:r>
              <a:rPr lang="en-US" sz="2000" u="sng">
                <a:solidFill>
                  <a:srgbClr val="663300"/>
                </a:solidFill>
                <a:latin typeface="Georgia" pitchFamily="18" charset="0"/>
              </a:rPr>
              <a:t>Flexion</a:t>
            </a:r>
            <a:endParaRPr lang="fa-IR" sz="2400" u="sng">
              <a:solidFill>
                <a:srgbClr val="663300"/>
              </a:solidFill>
              <a:latin typeface="Georgia" pitchFamily="18" charset="0"/>
            </a:endParaRPr>
          </a:p>
          <a:p>
            <a:pPr marL="590550" indent="-590550" algn="ctr">
              <a:buFontTx/>
              <a:buChar char="-"/>
            </a:pPr>
            <a:endParaRPr lang="fa-IR" sz="2400" u="sng">
              <a:solidFill>
                <a:srgbClr val="663300"/>
              </a:solidFill>
              <a:latin typeface="Georgia" pitchFamily="18" charset="0"/>
            </a:endParaRPr>
          </a:p>
          <a:p>
            <a:pPr marL="590550" indent="-590550" algn="ctr">
              <a:buFontTx/>
              <a:buChar char="-"/>
            </a:pPr>
            <a:r>
              <a:rPr lang="fa-IR" sz="2400" u="sng">
                <a:solidFill>
                  <a:srgbClr val="CC3300"/>
                </a:solidFill>
                <a:latin typeface="Georgia" pitchFamily="18" charset="0"/>
              </a:rPr>
              <a:t>تمامی عضلات فوق بر هر دو مفصل ران و زانو عمل</a:t>
            </a:r>
          </a:p>
          <a:p>
            <a:pPr marL="590550" indent="-590550" algn="ctr">
              <a:buFontTx/>
              <a:buChar char="-"/>
            </a:pPr>
            <a:r>
              <a:rPr lang="fa-IR" sz="2400" u="sng">
                <a:solidFill>
                  <a:srgbClr val="CC3300"/>
                </a:solidFill>
                <a:latin typeface="Georgia" pitchFamily="18" charset="0"/>
              </a:rPr>
              <a:t>می کنند</a:t>
            </a:r>
            <a:r>
              <a:rPr lang="en-US" sz="2400" u="sng">
                <a:solidFill>
                  <a:srgbClr val="CC3300"/>
                </a:solidFill>
                <a:latin typeface="Georgia" pitchFamily="18" charset="0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267518098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2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2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52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52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52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52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52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52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52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52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52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52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52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52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52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52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52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52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52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52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52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526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526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526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526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526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526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2610" grpId="0"/>
      <p:bldP spid="452611" grpId="0" build="p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23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523270" name="Picture 6" descr="2599_f2  1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76250"/>
            <a:ext cx="7993062" cy="547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9886134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23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3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23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23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23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23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3266" grpId="0"/>
      <p:bldP spid="523267" grpId="0" build="p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/>
              <a:t>عضلات رانی</a:t>
            </a:r>
            <a:br>
              <a:rPr lang="fa-IR"/>
            </a:br>
            <a:r>
              <a:rPr lang="en-US">
                <a:latin typeface="Georgia" pitchFamily="18" charset="0"/>
              </a:rPr>
              <a:t>(Vasti)</a:t>
            </a:r>
          </a:p>
        </p:txBody>
      </p:sp>
      <p:graphicFrame>
        <p:nvGraphicFramePr>
          <p:cNvPr id="453648" name="Group 16"/>
          <p:cNvGraphicFramePr>
            <a:graphicFrameLocks noGrp="1"/>
          </p:cNvGraphicFramePr>
          <p:nvPr>
            <p:ph idx="1"/>
          </p:nvPr>
        </p:nvGraphicFramePr>
        <p:xfrm>
          <a:off x="7596188" y="2349500"/>
          <a:ext cx="933450" cy="2808289"/>
        </p:xfrm>
        <a:graphic>
          <a:graphicData uri="http://schemas.openxmlformats.org/drawingml/2006/table">
            <a:tbl>
              <a:tblPr/>
              <a:tblGrid>
                <a:gridCol w="933450"/>
              </a:tblGrid>
              <a:tr h="93503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پهن خارجی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3821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پهن داخلی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3503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پهن میانی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53666" name="Group 34"/>
          <p:cNvGraphicFramePr>
            <a:graphicFrameLocks noGrp="1"/>
          </p:cNvGraphicFramePr>
          <p:nvPr/>
        </p:nvGraphicFramePr>
        <p:xfrm>
          <a:off x="2627313" y="2349500"/>
          <a:ext cx="4800600" cy="2808288"/>
        </p:xfrm>
        <a:graphic>
          <a:graphicData uri="http://schemas.openxmlformats.org/drawingml/2006/table">
            <a:tbl>
              <a:tblPr/>
              <a:tblGrid>
                <a:gridCol w="4800600"/>
              </a:tblGrid>
              <a:tr h="93503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لبه سطح خارجی استخوان ران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3662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سرتاسر خط خشن استخوان ران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3662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دوسوم بالای سطح قدامی استخوان ران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53676" name="Group 44"/>
          <p:cNvGraphicFramePr>
            <a:graphicFrameLocks noGrp="1"/>
          </p:cNvGraphicFramePr>
          <p:nvPr/>
        </p:nvGraphicFramePr>
        <p:xfrm>
          <a:off x="3924300" y="1773238"/>
          <a:ext cx="2374900" cy="502920"/>
        </p:xfrm>
        <a:graphic>
          <a:graphicData uri="http://schemas.openxmlformats.org/drawingml/2006/table">
            <a:tbl>
              <a:tblPr/>
              <a:tblGrid>
                <a:gridCol w="2374900"/>
              </a:tblGrid>
              <a:tr h="2873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fa-IR" sz="2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charset="0"/>
                          <a:cs typeface="Arial" charset="0"/>
                        </a:rPr>
                        <a:t>سرثابت</a:t>
                      </a:r>
                      <a:endParaRPr kumimoji="0" lang="en-US" sz="2700" b="0" i="0" u="none" strike="noStrike" cap="none" normalizeH="0" baseline="0" smtClean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53687" name="Group 55"/>
          <p:cNvGraphicFramePr>
            <a:graphicFrameLocks noGrp="1"/>
          </p:cNvGraphicFramePr>
          <p:nvPr/>
        </p:nvGraphicFramePr>
        <p:xfrm>
          <a:off x="395288" y="2349500"/>
          <a:ext cx="2039937" cy="2808288"/>
        </p:xfrm>
        <a:graphic>
          <a:graphicData uri="http://schemas.openxmlformats.org/drawingml/2006/table">
            <a:tbl>
              <a:tblPr/>
              <a:tblGrid>
                <a:gridCol w="2039937"/>
              </a:tblGrid>
              <a:tr h="280828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هر سه عضله به لبه های استخوان کشکک متصل مشود.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53699" name="Group 67"/>
          <p:cNvGraphicFramePr>
            <a:graphicFrameLocks noGrp="1"/>
          </p:cNvGraphicFramePr>
          <p:nvPr/>
        </p:nvGraphicFramePr>
        <p:xfrm>
          <a:off x="755650" y="1773238"/>
          <a:ext cx="1368425" cy="457200"/>
        </p:xfrm>
        <a:graphic>
          <a:graphicData uri="http://schemas.openxmlformats.org/drawingml/2006/table">
            <a:tbl>
              <a:tblPr/>
              <a:tblGrid>
                <a:gridCol w="1368425"/>
              </a:tblGrid>
              <a:tr h="30321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Arial" charset="0"/>
                          <a:cs typeface="Arial" charset="0"/>
                        </a:rPr>
                        <a:t>سرمتحرک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53706" name="Group 74"/>
          <p:cNvGraphicFramePr>
            <a:graphicFrameLocks noGrp="1"/>
          </p:cNvGraphicFramePr>
          <p:nvPr/>
        </p:nvGraphicFramePr>
        <p:xfrm>
          <a:off x="6443663" y="5445125"/>
          <a:ext cx="2089150" cy="576263"/>
        </p:xfrm>
        <a:graphic>
          <a:graphicData uri="http://schemas.openxmlformats.org/drawingml/2006/table">
            <a:tbl>
              <a:tblPr/>
              <a:tblGrid>
                <a:gridCol w="2089150"/>
              </a:tblGrid>
              <a:tr h="57626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  </a:t>
                      </a:r>
                      <a:r>
                        <a:rPr kumimoji="0" lang="fa-IR" sz="2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عمل</a:t>
                      </a:r>
                      <a:endParaRPr kumimoji="0" lang="en-US" sz="2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53716" name="Group 84"/>
          <p:cNvGraphicFramePr>
            <a:graphicFrameLocks noGrp="1"/>
          </p:cNvGraphicFramePr>
          <p:nvPr/>
        </p:nvGraphicFramePr>
        <p:xfrm>
          <a:off x="1979613" y="5300663"/>
          <a:ext cx="4127500" cy="914400"/>
        </p:xfrm>
        <a:graphic>
          <a:graphicData uri="http://schemas.openxmlformats.org/drawingml/2006/table">
            <a:tbl>
              <a:tblPr/>
              <a:tblGrid>
                <a:gridCol w="4127500"/>
              </a:tblGrid>
              <a:tr h="863600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عمل هر 3عضله باز کردن مفصل زانو می باشد</a:t>
                      </a:r>
                      <a:r>
                        <a:rPr kumimoji="0" lang="en-US" sz="2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(Extension)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434439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36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36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53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3634" grpId="0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/>
              <a:t>عضله رکبی</a:t>
            </a:r>
            <a:br>
              <a:rPr lang="fa-IR"/>
            </a:br>
            <a:r>
              <a:rPr lang="en-US">
                <a:latin typeface="Georgia" pitchFamily="18" charset="0"/>
              </a:rPr>
              <a:t>(Popliteus)</a:t>
            </a:r>
          </a:p>
        </p:txBody>
      </p:sp>
      <p:graphicFrame>
        <p:nvGraphicFramePr>
          <p:cNvPr id="464949" name="Group 53"/>
          <p:cNvGraphicFramePr>
            <a:graphicFrameLocks noGrp="1"/>
          </p:cNvGraphicFramePr>
          <p:nvPr>
            <p:ph idx="1"/>
          </p:nvPr>
        </p:nvGraphicFramePr>
        <p:xfrm>
          <a:off x="3779838" y="1844675"/>
          <a:ext cx="4678362" cy="587375"/>
        </p:xfrm>
        <a:graphic>
          <a:graphicData uri="http://schemas.openxmlformats.org/drawingml/2006/table">
            <a:tbl>
              <a:tblPr/>
              <a:tblGrid>
                <a:gridCol w="2112962"/>
                <a:gridCol w="1336675"/>
                <a:gridCol w="1228725"/>
              </a:tblGrid>
              <a:tr h="58737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</a:t>
                      </a:r>
                      <a:r>
                        <a:rPr kumimoji="0" lang="fa-IR" sz="2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عمل</a:t>
                      </a:r>
                      <a:endParaRPr kumimoji="0" lang="en-US" sz="2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Arial" charset="0"/>
                          <a:cs typeface="Arial" charset="0"/>
                        </a:rPr>
                        <a:t>سرمتحرک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charset="0"/>
                          <a:cs typeface="Arial" charset="0"/>
                        </a:rPr>
                        <a:t>سرثابت</a:t>
                      </a:r>
                      <a:endParaRPr kumimoji="0" lang="en-US" sz="2700" b="0" i="0" u="none" strike="noStrike" cap="none" normalizeH="0" baseline="0" smtClean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64948" name="Group 52"/>
          <p:cNvGraphicFramePr>
            <a:graphicFrameLocks noGrp="1"/>
          </p:cNvGraphicFramePr>
          <p:nvPr/>
        </p:nvGraphicFramePr>
        <p:xfrm>
          <a:off x="3779838" y="2492375"/>
          <a:ext cx="4679950" cy="2359152"/>
        </p:xfrm>
        <a:graphic>
          <a:graphicData uri="http://schemas.openxmlformats.org/drawingml/2006/table">
            <a:tbl>
              <a:tblPr/>
              <a:tblGrid>
                <a:gridCol w="2154237"/>
                <a:gridCol w="1314450"/>
                <a:gridCol w="1211263"/>
              </a:tblGrid>
              <a:tr h="21590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تا کردن زانو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چرخش داخلی استخوان درشت نی از مفصل زانو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(Flexion,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 Inward rotation)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بخش خلفی استخوان درشت نی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لقمه خارجی استخوان ران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64950" name="Rectangle 54"/>
          <p:cNvSpPr>
            <a:spLocks noChangeArrowheads="1"/>
          </p:cNvSpPr>
          <p:nvPr/>
        </p:nvSpPr>
        <p:spPr bwMode="auto">
          <a:xfrm>
            <a:off x="3708400" y="5157788"/>
            <a:ext cx="5035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rtl="0"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 </a:t>
            </a:r>
            <a:r>
              <a:rPr lang="fa-IR">
                <a:solidFill>
                  <a:srgbClr val="000066"/>
                </a:solidFill>
              </a:rPr>
              <a:t>این عضله در ناحیه خلفی زانو به صورت عمقی قرار گرفته است</a:t>
            </a:r>
          </a:p>
          <a:p>
            <a:pPr rtl="0" fontAlgn="base">
              <a:spcBef>
                <a:spcPct val="0"/>
              </a:spcBef>
              <a:spcAft>
                <a:spcPct val="0"/>
              </a:spcAft>
            </a:pPr>
            <a:r>
              <a:rPr lang="fa-IR">
                <a:solidFill>
                  <a:srgbClr val="000066"/>
                </a:solidFill>
              </a:rPr>
              <a:t>و قابل لمس نمی باشد.</a:t>
            </a:r>
            <a:r>
              <a:rPr lang="en-US">
                <a:solidFill>
                  <a:srgbClr val="000000"/>
                </a:solidFill>
              </a:rPr>
              <a:t> </a:t>
            </a:r>
          </a:p>
        </p:txBody>
      </p:sp>
      <p:pic>
        <p:nvPicPr>
          <p:cNvPr id="464951" name="Picture 55" descr="1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333375"/>
            <a:ext cx="2667000" cy="2600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4952" name="Picture 56" descr="10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3141663"/>
            <a:ext cx="2519362" cy="3021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162431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648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48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64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4898" grpId="0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/>
              <a:t>عضله دوقلو</a:t>
            </a:r>
            <a:br>
              <a:rPr lang="fa-IR"/>
            </a:br>
            <a:r>
              <a:rPr lang="en-US">
                <a:latin typeface="Georgia" pitchFamily="18" charset="0"/>
              </a:rPr>
              <a:t>(Gastrocnemius)</a:t>
            </a:r>
          </a:p>
        </p:txBody>
      </p:sp>
      <p:graphicFrame>
        <p:nvGraphicFramePr>
          <p:cNvPr id="470062" name="Group 46"/>
          <p:cNvGraphicFramePr>
            <a:graphicFrameLocks noGrp="1"/>
          </p:cNvGraphicFramePr>
          <p:nvPr>
            <p:ph idx="1"/>
          </p:nvPr>
        </p:nvGraphicFramePr>
        <p:xfrm>
          <a:off x="4067175" y="1844675"/>
          <a:ext cx="4465638" cy="515938"/>
        </p:xfrm>
        <a:graphic>
          <a:graphicData uri="http://schemas.openxmlformats.org/drawingml/2006/table">
            <a:tbl>
              <a:tblPr/>
              <a:tblGrid>
                <a:gridCol w="1225550"/>
                <a:gridCol w="1584325"/>
                <a:gridCol w="1655763"/>
              </a:tblGrid>
              <a:tr h="51593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عمل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سرمتحرک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سرثابت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70065" name="Group 49"/>
          <p:cNvGraphicFramePr>
            <a:graphicFrameLocks noGrp="1"/>
          </p:cNvGraphicFramePr>
          <p:nvPr/>
        </p:nvGraphicFramePr>
        <p:xfrm>
          <a:off x="4067175" y="2420938"/>
          <a:ext cx="4465638" cy="2651760"/>
        </p:xfrm>
        <a:graphic>
          <a:graphicData uri="http://schemas.openxmlformats.org/drawingml/2006/table">
            <a:tbl>
              <a:tblPr/>
              <a:tblGrid>
                <a:gridCol w="1252538"/>
                <a:gridCol w="1544637"/>
                <a:gridCol w="1668463"/>
              </a:tblGrid>
              <a:tr h="194468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به هنگام وجود مقاومت به فلکشن زانو کمک می کند.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(Flexion)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تاندون آشیل و سطح خلفی استخوان پاشنه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1- برجستگی داخلی استخوان ران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2-برجستگی خارجی استخوان ران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470066" name="Picture 50" descr="1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549275"/>
            <a:ext cx="3313112" cy="540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041978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700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00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70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00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40768" y="-747464"/>
            <a:ext cx="15121680" cy="8280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2535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/>
              <a:t>عضله کف پایی</a:t>
            </a:r>
            <a:br>
              <a:rPr lang="fa-IR"/>
            </a:br>
            <a:r>
              <a:rPr lang="en-US">
                <a:latin typeface="Georgia" pitchFamily="18" charset="0"/>
              </a:rPr>
              <a:t>(Plantaris)</a:t>
            </a:r>
          </a:p>
        </p:txBody>
      </p:sp>
      <p:graphicFrame>
        <p:nvGraphicFramePr>
          <p:cNvPr id="473121" name="Group 33"/>
          <p:cNvGraphicFramePr>
            <a:graphicFrameLocks noGrp="1"/>
          </p:cNvGraphicFramePr>
          <p:nvPr>
            <p:ph idx="1"/>
          </p:nvPr>
        </p:nvGraphicFramePr>
        <p:xfrm>
          <a:off x="4140200" y="1844675"/>
          <a:ext cx="4392613" cy="502920"/>
        </p:xfrm>
        <a:graphic>
          <a:graphicData uri="http://schemas.openxmlformats.org/drawingml/2006/table">
            <a:tbl>
              <a:tblPr/>
              <a:tblGrid>
                <a:gridCol w="1438275"/>
                <a:gridCol w="1441450"/>
                <a:gridCol w="1512888"/>
              </a:tblGrid>
              <a:tr h="37147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</a:t>
                      </a:r>
                      <a:r>
                        <a:rPr kumimoji="0" lang="fa-I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عمل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Arial" charset="0"/>
                          <a:cs typeface="Arial" charset="0"/>
                        </a:rPr>
                        <a:t>سرمتحرک</a:t>
                      </a:r>
                      <a:endParaRPr kumimoji="0" lang="en-US" sz="2700" b="0" i="0" u="none" strike="noStrike" cap="none" normalizeH="0" baseline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charset="0"/>
                          <a:cs typeface="Arial" charset="0"/>
                        </a:rPr>
                        <a:t>سرثابت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73120" name="Group 32"/>
          <p:cNvGraphicFramePr>
            <a:graphicFrameLocks noGrp="1"/>
          </p:cNvGraphicFramePr>
          <p:nvPr/>
        </p:nvGraphicFramePr>
        <p:xfrm>
          <a:off x="4140200" y="2420938"/>
          <a:ext cx="4367213" cy="1944688"/>
        </p:xfrm>
        <a:graphic>
          <a:graphicData uri="http://schemas.openxmlformats.org/drawingml/2006/table">
            <a:tbl>
              <a:tblPr/>
              <a:tblGrid>
                <a:gridCol w="1439863"/>
                <a:gridCol w="1439862"/>
                <a:gridCol w="1487488"/>
              </a:tblGrid>
              <a:tr h="194468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تا کردن زانو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eorgia" pitchFamily="18" charset="0"/>
                          <a:cs typeface="Arial" charset="0"/>
                        </a:rPr>
                        <a:t>(Flexion)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بخش خلفی استخوان پاشنه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بخش خلفی استخوان ران در بالای مفصل زانو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73122" name="Rectangle 34"/>
          <p:cNvSpPr>
            <a:spLocks noChangeArrowheads="1"/>
          </p:cNvSpPr>
          <p:nvPr/>
        </p:nvSpPr>
        <p:spPr bwMode="auto">
          <a:xfrm>
            <a:off x="4635500" y="4694238"/>
            <a:ext cx="395128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rtl="0" fontAlgn="base">
              <a:spcBef>
                <a:spcPct val="0"/>
              </a:spcBef>
              <a:spcAft>
                <a:spcPct val="0"/>
              </a:spcAft>
            </a:pPr>
            <a:r>
              <a:rPr lang="fa-IR" sz="2000">
                <a:solidFill>
                  <a:srgbClr val="000066"/>
                </a:solidFill>
              </a:rPr>
              <a:t>عضله بسیار کوچکی می باشد و بین دو عضله</a:t>
            </a:r>
          </a:p>
          <a:p>
            <a:pPr rtl="0" fontAlgn="base">
              <a:spcBef>
                <a:spcPct val="0"/>
              </a:spcBef>
              <a:spcAft>
                <a:spcPct val="0"/>
              </a:spcAft>
            </a:pPr>
            <a:r>
              <a:rPr lang="fa-IR" sz="2000">
                <a:solidFill>
                  <a:srgbClr val="000066"/>
                </a:solidFill>
              </a:rPr>
              <a:t>نعلی و دوقلو قرار گرفته است</a:t>
            </a:r>
            <a:r>
              <a:rPr lang="fa-IR">
                <a:solidFill>
                  <a:srgbClr val="000000"/>
                </a:solidFill>
              </a:rPr>
              <a:t>.</a:t>
            </a:r>
            <a:r>
              <a:rPr lang="en-US">
                <a:solidFill>
                  <a:srgbClr val="000000"/>
                </a:solidFill>
              </a:rPr>
              <a:t> </a:t>
            </a:r>
          </a:p>
        </p:txBody>
      </p:sp>
      <p:pic>
        <p:nvPicPr>
          <p:cNvPr id="473123" name="Picture 35" descr="1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76250"/>
            <a:ext cx="3455988" cy="561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032443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73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3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73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3090" grpId="0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16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sz="2400"/>
              <a:t>-عضلات شرکت کننده                       -عضلات شرکت کننده</a:t>
            </a:r>
            <a:br>
              <a:rPr lang="fa-IR" sz="2400"/>
            </a:br>
            <a:r>
              <a:rPr lang="fa-IR" sz="2400"/>
              <a:t> در چرخش داخلی درشت نی :                در چرخش خارجی درشت نی:</a:t>
            </a:r>
            <a:endParaRPr lang="en-US" sz="2400"/>
          </a:p>
        </p:txBody>
      </p:sp>
      <p:sp>
        <p:nvSpPr>
          <p:cNvPr id="476166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827088" y="765175"/>
            <a:ext cx="3771900" cy="4038600"/>
          </a:xfrm>
        </p:spPr>
        <p:txBody>
          <a:bodyPr/>
          <a:lstStyle/>
          <a:p>
            <a:pPr algn="r">
              <a:buFont typeface="Wingdings" pitchFamily="2" charset="2"/>
              <a:buNone/>
            </a:pPr>
            <a:endParaRPr lang="fa-IR" sz="2700"/>
          </a:p>
          <a:p>
            <a:pPr algn="r">
              <a:buFont typeface="Wingdings" pitchFamily="2" charset="2"/>
              <a:buNone/>
            </a:pPr>
            <a:endParaRPr lang="fa-IR" sz="2700"/>
          </a:p>
          <a:p>
            <a:pPr algn="ctr">
              <a:buFont typeface="Wingdings" pitchFamily="2" charset="2"/>
              <a:buNone/>
            </a:pPr>
            <a:r>
              <a:rPr lang="fa-IR" sz="2700"/>
              <a:t>عضله دو سر رانی در این حرکت منقبض می شود.</a:t>
            </a:r>
            <a:endParaRPr lang="en-US" sz="2700"/>
          </a:p>
        </p:txBody>
      </p:sp>
      <p:sp>
        <p:nvSpPr>
          <p:cNvPr id="476167" name="Rectangle 7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algn="r">
              <a:buFont typeface="Wingdings" pitchFamily="2" charset="2"/>
              <a:buNone/>
            </a:pPr>
            <a:r>
              <a:rPr lang="fa-IR" sz="2700"/>
              <a:t>1- عضله نیم وتری</a:t>
            </a:r>
          </a:p>
          <a:p>
            <a:pPr algn="r">
              <a:buFont typeface="Wingdings" pitchFamily="2" charset="2"/>
              <a:buNone/>
            </a:pPr>
            <a:r>
              <a:rPr lang="fa-IR" sz="2700"/>
              <a:t>2-عضله نیم غشایی</a:t>
            </a:r>
          </a:p>
          <a:p>
            <a:pPr algn="r">
              <a:buFont typeface="Wingdings" pitchFamily="2" charset="2"/>
              <a:buNone/>
            </a:pPr>
            <a:r>
              <a:rPr lang="fa-IR" sz="2700"/>
              <a:t>3-عضله خیاطه</a:t>
            </a:r>
          </a:p>
          <a:p>
            <a:pPr algn="r">
              <a:buFont typeface="Wingdings" pitchFamily="2" charset="2"/>
              <a:buNone/>
            </a:pPr>
            <a:r>
              <a:rPr lang="fa-IR" sz="2700"/>
              <a:t>4-عضله راست داخلی</a:t>
            </a:r>
          </a:p>
          <a:p>
            <a:pPr algn="r">
              <a:buFont typeface="Wingdings" pitchFamily="2" charset="2"/>
              <a:buNone/>
            </a:pPr>
            <a:r>
              <a:rPr lang="fa-IR" sz="2700"/>
              <a:t>5-عضله رکبی</a:t>
            </a:r>
            <a:endParaRPr lang="en-US" sz="2700"/>
          </a:p>
        </p:txBody>
      </p:sp>
      <p:pic>
        <p:nvPicPr>
          <p:cNvPr id="476168" name="Picture 8" descr="10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2708275"/>
            <a:ext cx="4464050" cy="3602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464354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76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6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76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761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761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761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761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761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761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761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761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761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761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761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761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761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761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761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761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761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761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6165" grpId="0"/>
      <p:bldP spid="476166" grpId="0" build="p"/>
      <p:bldP spid="476167" grpId="0" build="p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23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/>
              <a:t>عضلات مچ پا</a:t>
            </a:r>
            <a:br>
              <a:rPr lang="fa-IR"/>
            </a:br>
            <a:r>
              <a:rPr lang="en-US">
                <a:latin typeface="Georgia" pitchFamily="18" charset="0"/>
              </a:rPr>
              <a:t>(Ankle and foot)</a:t>
            </a:r>
          </a:p>
        </p:txBody>
      </p:sp>
      <p:pic>
        <p:nvPicPr>
          <p:cNvPr id="479237" name="Picture 5" descr="1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844675"/>
            <a:ext cx="7920038" cy="433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8267023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79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9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79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9236" grpId="0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/>
              <a:t>عضله ساقی قدامی</a:t>
            </a:r>
            <a:br>
              <a:rPr lang="fa-IR"/>
            </a:br>
            <a:r>
              <a:rPr lang="en-US">
                <a:latin typeface="Georgia" pitchFamily="18" charset="0"/>
              </a:rPr>
              <a:t>(Tibialis Anterior)</a:t>
            </a:r>
          </a:p>
        </p:txBody>
      </p:sp>
      <p:graphicFrame>
        <p:nvGraphicFramePr>
          <p:cNvPr id="482341" name="Group 37"/>
          <p:cNvGraphicFramePr>
            <a:graphicFrameLocks noGrp="1"/>
          </p:cNvGraphicFramePr>
          <p:nvPr>
            <p:ph idx="1"/>
          </p:nvPr>
        </p:nvGraphicFramePr>
        <p:xfrm>
          <a:off x="2987675" y="1773238"/>
          <a:ext cx="5470525" cy="515938"/>
        </p:xfrm>
        <a:graphic>
          <a:graphicData uri="http://schemas.openxmlformats.org/drawingml/2006/table">
            <a:tbl>
              <a:tblPr/>
              <a:tblGrid>
                <a:gridCol w="1871663"/>
                <a:gridCol w="1800225"/>
                <a:gridCol w="1798637"/>
              </a:tblGrid>
              <a:tr h="51593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fa-IR" sz="2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 </a:t>
                      </a:r>
                      <a:r>
                        <a:rPr kumimoji="0" lang="fa-I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عمل</a:t>
                      </a:r>
                      <a:endParaRPr kumimoji="0" lang="en-US" sz="2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fa-IR" sz="2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fa-I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Arial" charset="0"/>
                          <a:cs typeface="Arial" charset="0"/>
                        </a:rPr>
                        <a:t>سرمتحرک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</a:t>
                      </a:r>
                      <a:r>
                        <a:rPr kumimoji="0" lang="fa-I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charset="0"/>
                          <a:cs typeface="Arial" charset="0"/>
                        </a:rPr>
                        <a:t>سرثابت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82346" name="Group 42"/>
          <p:cNvGraphicFramePr>
            <a:graphicFrameLocks noGrp="1"/>
          </p:cNvGraphicFramePr>
          <p:nvPr/>
        </p:nvGraphicFramePr>
        <p:xfrm>
          <a:off x="2987675" y="2349500"/>
          <a:ext cx="5472113" cy="2286000"/>
        </p:xfrm>
        <a:graphic>
          <a:graphicData uri="http://schemas.openxmlformats.org/drawingml/2006/table">
            <a:tbl>
              <a:tblPr/>
              <a:tblGrid>
                <a:gridCol w="1871663"/>
                <a:gridCol w="1800225"/>
                <a:gridCol w="1800225"/>
              </a:tblGrid>
              <a:tr h="208756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دورسی فلکشن و اینورشن مچ پا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(dorsi Flexion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 Inversion)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سطح داخلی کف پایی،اولین استخوان میخی و پایه اوتین استخوان کف پایی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دوسوم بالای بخش خارجی درشت نی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82342" name="Rectangle 38"/>
          <p:cNvSpPr>
            <a:spLocks noChangeArrowheads="1"/>
          </p:cNvSpPr>
          <p:nvPr/>
        </p:nvSpPr>
        <p:spPr bwMode="auto">
          <a:xfrm>
            <a:off x="2916238" y="5013325"/>
            <a:ext cx="55403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a-IR" b="1" i="1">
                <a:solidFill>
                  <a:srgbClr val="000066"/>
                </a:solidFill>
              </a:rPr>
              <a:t>این عضله در بخش قدامی ساق پا قرار دارد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a-IR" b="1" i="1">
                <a:solidFill>
                  <a:srgbClr val="000066"/>
                </a:solidFill>
              </a:rPr>
              <a:t>عمل دورسی فلکشن و اینورشن از مفصل قاپ و ناوی صورت می گیرد.</a:t>
            </a:r>
          </a:p>
        </p:txBody>
      </p:sp>
      <p:pic>
        <p:nvPicPr>
          <p:cNvPr id="482347" name="Picture 43" descr="tibialis1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620713"/>
            <a:ext cx="2159000" cy="511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689327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823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82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82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2306" grpId="0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38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/>
              <a:t>عضله باز کننده طویل انگشتان پا</a:t>
            </a:r>
            <a:br>
              <a:rPr lang="fa-IR"/>
            </a:br>
            <a:r>
              <a:rPr lang="en-US">
                <a:latin typeface="Georgia" pitchFamily="18" charset="0"/>
              </a:rPr>
              <a:t>(Extensor digitorum longus)</a:t>
            </a:r>
          </a:p>
        </p:txBody>
      </p:sp>
      <p:graphicFrame>
        <p:nvGraphicFramePr>
          <p:cNvPr id="485412" name="Group 36"/>
          <p:cNvGraphicFramePr>
            <a:graphicFrameLocks noGrp="1"/>
          </p:cNvGraphicFramePr>
          <p:nvPr>
            <p:ph idx="1"/>
          </p:nvPr>
        </p:nvGraphicFramePr>
        <p:xfrm>
          <a:off x="3203575" y="1844675"/>
          <a:ext cx="5254625" cy="587375"/>
        </p:xfrm>
        <a:graphic>
          <a:graphicData uri="http://schemas.openxmlformats.org/drawingml/2006/table">
            <a:tbl>
              <a:tblPr/>
              <a:tblGrid>
                <a:gridCol w="1895475"/>
                <a:gridCol w="1679575"/>
                <a:gridCol w="1679575"/>
              </a:tblGrid>
              <a:tr h="58737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</a:t>
                      </a:r>
                      <a:r>
                        <a:rPr kumimoji="0" lang="fa-I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عمل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fa-IR" sz="2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Arial" charset="0"/>
                          <a:cs typeface="Arial" charset="0"/>
                        </a:rPr>
                        <a:t> سرمتحرک</a:t>
                      </a:r>
                      <a:endParaRPr kumimoji="0" lang="en-US" sz="2700" b="0" i="0" u="none" strike="noStrike" cap="none" normalizeH="0" baseline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</a:t>
                      </a:r>
                      <a:r>
                        <a:rPr kumimoji="0" lang="fa-I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charset="0"/>
                          <a:cs typeface="Arial" charset="0"/>
                        </a:rPr>
                        <a:t> سرثابت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85411" name="Group 35"/>
          <p:cNvGraphicFramePr>
            <a:graphicFrameLocks noGrp="1"/>
          </p:cNvGraphicFramePr>
          <p:nvPr/>
        </p:nvGraphicFramePr>
        <p:xfrm>
          <a:off x="3203575" y="2492375"/>
          <a:ext cx="5232400" cy="2724912"/>
        </p:xfrm>
        <a:graphic>
          <a:graphicData uri="http://schemas.openxmlformats.org/drawingml/2006/table">
            <a:tbl>
              <a:tblPr/>
              <a:tblGrid>
                <a:gridCol w="1873250"/>
                <a:gridCol w="1616075"/>
                <a:gridCol w="1743075"/>
              </a:tblGrid>
              <a:tr h="216058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باز کردن بند انگشتان 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دورسی فلکشن و اورشن مچ پا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(Extension,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 Dorsi flexion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 Eversion)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استخوان های بند دوم و سوم و چهار انگشت پا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لقمه خارجی استخوان درشت نی و سه چهارم قسمت بالای استخوان نازک نی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85408" name="Rectangle 32"/>
          <p:cNvSpPr>
            <a:spLocks noChangeArrowheads="1"/>
          </p:cNvSpPr>
          <p:nvPr/>
        </p:nvSpPr>
        <p:spPr bwMode="auto">
          <a:xfrm>
            <a:off x="4211638" y="5516563"/>
            <a:ext cx="407511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 </a:t>
            </a:r>
            <a:r>
              <a:rPr lang="fa-IR">
                <a:solidFill>
                  <a:srgbClr val="000066"/>
                </a:solidFill>
              </a:rPr>
              <a:t>این عضله در قسمت قدامی ساق پا قرار گرفته است.</a:t>
            </a:r>
          </a:p>
        </p:txBody>
      </p:sp>
      <p:pic>
        <p:nvPicPr>
          <p:cNvPr id="485413" name="Picture 37" descr="1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76250"/>
            <a:ext cx="2663825" cy="547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428199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853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853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85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5380" grpId="0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47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/>
              <a:t>باز کننده دراز شست پا</a:t>
            </a:r>
            <a:br>
              <a:rPr lang="fa-IR"/>
            </a:br>
            <a:r>
              <a:rPr lang="en-US">
                <a:latin typeface="Georgia" pitchFamily="18" charset="0"/>
              </a:rPr>
              <a:t>(Extensor hallucis longus)</a:t>
            </a:r>
          </a:p>
        </p:txBody>
      </p:sp>
      <p:graphicFrame>
        <p:nvGraphicFramePr>
          <p:cNvPr id="489512" name="Group 40"/>
          <p:cNvGraphicFramePr>
            <a:graphicFrameLocks noGrp="1"/>
          </p:cNvGraphicFramePr>
          <p:nvPr>
            <p:ph idx="1"/>
          </p:nvPr>
        </p:nvGraphicFramePr>
        <p:xfrm>
          <a:off x="2700338" y="1773238"/>
          <a:ext cx="5757862" cy="660400"/>
        </p:xfrm>
        <a:graphic>
          <a:graphicData uri="http://schemas.openxmlformats.org/drawingml/2006/table">
            <a:tbl>
              <a:tblPr/>
              <a:tblGrid>
                <a:gridCol w="2236787"/>
                <a:gridCol w="1803400"/>
                <a:gridCol w="1717675"/>
              </a:tblGrid>
              <a:tr h="6604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fa-I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عمل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Arial" charset="0"/>
                          <a:cs typeface="Arial" charset="0"/>
                        </a:rPr>
                        <a:t>  </a:t>
                      </a:r>
                      <a:r>
                        <a:rPr kumimoji="0" lang="fa-I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Arial" charset="0"/>
                          <a:cs typeface="Arial" charset="0"/>
                        </a:rPr>
                        <a:t>سرمتحرک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</a:t>
                      </a:r>
                      <a:r>
                        <a:rPr kumimoji="0" lang="fa-I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charset="0"/>
                          <a:cs typeface="Arial" charset="0"/>
                        </a:rPr>
                        <a:t>سر ثابت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89517" name="Group 45"/>
          <p:cNvGraphicFramePr>
            <a:graphicFrameLocks noGrp="1"/>
          </p:cNvGraphicFramePr>
          <p:nvPr/>
        </p:nvGraphicFramePr>
        <p:xfrm>
          <a:off x="2700338" y="2492375"/>
          <a:ext cx="5759450" cy="2651760"/>
        </p:xfrm>
        <a:graphic>
          <a:graphicData uri="http://schemas.openxmlformats.org/drawingml/2006/table">
            <a:tbl>
              <a:tblPr/>
              <a:tblGrid>
                <a:gridCol w="2236787"/>
                <a:gridCol w="1803400"/>
                <a:gridCol w="1719263"/>
              </a:tblGrid>
              <a:tr h="143986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باز کننده مفصل بند شست پا و بند شست پا و استخوان های کف پا و دورسی فلکشن مچ پا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(Extension,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  Dorsi flexion)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پایه استخوان بند اول شست پا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بخش میانی و قدامی نازک نی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89518" name="Rectangle 46"/>
          <p:cNvSpPr>
            <a:spLocks noChangeArrowheads="1"/>
          </p:cNvSpPr>
          <p:nvPr/>
        </p:nvSpPr>
        <p:spPr bwMode="auto">
          <a:xfrm>
            <a:off x="3101975" y="5237163"/>
            <a:ext cx="533558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 </a:t>
            </a:r>
            <a:r>
              <a:rPr lang="fa-IR">
                <a:solidFill>
                  <a:srgbClr val="000066"/>
                </a:solidFill>
              </a:rPr>
              <a:t>در بین عضله باز کننده انگشتان و ساقی قدامی در قسمت پایین ساق پا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a-IR">
                <a:solidFill>
                  <a:srgbClr val="000066"/>
                </a:solidFill>
              </a:rPr>
              <a:t>قرار گرفته است.</a:t>
            </a:r>
            <a:endParaRPr lang="fa-IR" b="1" i="1">
              <a:solidFill>
                <a:srgbClr val="000066"/>
              </a:solidFill>
            </a:endParaRPr>
          </a:p>
        </p:txBody>
      </p:sp>
      <p:pic>
        <p:nvPicPr>
          <p:cNvPr id="489519" name="Picture 47" descr="1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76250"/>
            <a:ext cx="2160587" cy="545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981735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894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894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89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9476" grpId="0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6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/>
              <a:t>عضله نعلی</a:t>
            </a:r>
            <a:br>
              <a:rPr lang="fa-IR"/>
            </a:br>
            <a:r>
              <a:rPr lang="en-US">
                <a:latin typeface="Georgia" pitchFamily="18" charset="0"/>
              </a:rPr>
              <a:t>(Soleus)</a:t>
            </a:r>
          </a:p>
        </p:txBody>
      </p:sp>
      <p:graphicFrame>
        <p:nvGraphicFramePr>
          <p:cNvPr id="501807" name="Group 47"/>
          <p:cNvGraphicFramePr>
            <a:graphicFrameLocks noGrp="1"/>
          </p:cNvGraphicFramePr>
          <p:nvPr>
            <p:ph idx="1"/>
          </p:nvPr>
        </p:nvGraphicFramePr>
        <p:xfrm>
          <a:off x="3492500" y="1844675"/>
          <a:ext cx="5111750" cy="515938"/>
        </p:xfrm>
        <a:graphic>
          <a:graphicData uri="http://schemas.openxmlformats.org/drawingml/2006/table">
            <a:tbl>
              <a:tblPr/>
              <a:tblGrid>
                <a:gridCol w="2087563"/>
                <a:gridCol w="1512887"/>
                <a:gridCol w="1511300"/>
              </a:tblGrid>
              <a:tr h="51593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fa-I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  </a:t>
                      </a:r>
                      <a:r>
                        <a:rPr kumimoji="0" lang="fa-I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عمل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</a:t>
                      </a:r>
                      <a:r>
                        <a:rPr kumimoji="0" lang="fa-I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Arial" charset="0"/>
                          <a:cs typeface="Arial" charset="0"/>
                        </a:rPr>
                        <a:t>سرمتحرک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سرثابت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01809" name="Group 49"/>
          <p:cNvGraphicFramePr>
            <a:graphicFrameLocks noGrp="1"/>
          </p:cNvGraphicFramePr>
          <p:nvPr/>
        </p:nvGraphicFramePr>
        <p:xfrm>
          <a:off x="3492500" y="2420938"/>
          <a:ext cx="5111750" cy="3017520"/>
        </p:xfrm>
        <a:graphic>
          <a:graphicData uri="http://schemas.openxmlformats.org/drawingml/2006/table">
            <a:tbl>
              <a:tblPr/>
              <a:tblGrid>
                <a:gridCol w="2087563"/>
                <a:gridCol w="1512887"/>
                <a:gridCol w="1511300"/>
              </a:tblGrid>
              <a:tr h="216058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پلانتار فلکشن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(Plantar flexion)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سطح خلفی استخوان پاشنه با تاندون آشیل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یک سوم سطح خلفی و بالایی نازک نی و یک سوم بخش میانی و داخلی درشت نی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01810" name="Rectangle 50"/>
          <p:cNvSpPr>
            <a:spLocks noChangeArrowheads="1"/>
          </p:cNvSpPr>
          <p:nvPr/>
        </p:nvSpPr>
        <p:spPr bwMode="auto">
          <a:xfrm>
            <a:off x="4498975" y="5661025"/>
            <a:ext cx="37941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 </a:t>
            </a:r>
            <a:r>
              <a:rPr lang="fa-IR">
                <a:solidFill>
                  <a:srgbClr val="000066"/>
                </a:solidFill>
              </a:rPr>
              <a:t>این عضله در زیر عضله دوقلو قرار گرفته است</a:t>
            </a:r>
            <a:endParaRPr lang="fa-IR" b="1" i="1">
              <a:solidFill>
                <a:srgbClr val="000066"/>
              </a:solidFill>
            </a:endParaRPr>
          </a:p>
        </p:txBody>
      </p:sp>
      <p:pic>
        <p:nvPicPr>
          <p:cNvPr id="501811" name="Picture 51" descr="116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04813"/>
            <a:ext cx="2879725" cy="2087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1812" name="Picture 52" descr="1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2636838"/>
            <a:ext cx="2381250" cy="3529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659011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017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017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01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64" grpId="0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/>
              <a:t>ستون مهره ها</a:t>
            </a:r>
            <a:br>
              <a:rPr lang="fa-IR"/>
            </a:br>
            <a:r>
              <a:rPr lang="en-US">
                <a:latin typeface="Georgia" pitchFamily="18" charset="0"/>
              </a:rPr>
              <a:t>(Spinal column)</a:t>
            </a:r>
          </a:p>
        </p:txBody>
      </p:sp>
      <p:sp>
        <p:nvSpPr>
          <p:cNvPr id="528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r">
              <a:buFont typeface="Wingdings" pitchFamily="2" charset="2"/>
              <a:buNone/>
            </a:pPr>
            <a:r>
              <a:rPr lang="fa-IR" sz="2400"/>
              <a:t>ستون مهره ها از 33 مهره تشکیل شده است و بنه بر موقعیت قرار گرفتن به </a:t>
            </a:r>
            <a:r>
              <a:rPr lang="fa-IR" sz="2400" u="sng"/>
              <a:t>مهره های گردنی</a:t>
            </a:r>
            <a:r>
              <a:rPr lang="fa-IR" sz="2400"/>
              <a:t> ، </a:t>
            </a:r>
            <a:r>
              <a:rPr lang="fa-IR" sz="2400" u="sng"/>
              <a:t>مهره های پشتی</a:t>
            </a:r>
            <a:r>
              <a:rPr lang="fa-IR" sz="2400"/>
              <a:t>،</a:t>
            </a:r>
            <a:r>
              <a:rPr lang="fa-IR" sz="2400" u="sng"/>
              <a:t>مهره های کمری</a:t>
            </a:r>
            <a:r>
              <a:rPr lang="fa-IR" sz="2400"/>
              <a:t>،</a:t>
            </a:r>
            <a:r>
              <a:rPr lang="fa-IR" sz="2400" u="sng"/>
              <a:t>استخوان های خاجی </a:t>
            </a:r>
            <a:r>
              <a:rPr lang="fa-IR" sz="2400"/>
              <a:t>و</a:t>
            </a:r>
            <a:r>
              <a:rPr lang="fa-IR" sz="2400" u="sng"/>
              <a:t> دنبالچه </a:t>
            </a:r>
            <a:r>
              <a:rPr lang="fa-IR" sz="2400"/>
              <a:t>نام گذاری می شوند.</a:t>
            </a:r>
          </a:p>
          <a:p>
            <a:pPr algn="r">
              <a:buFont typeface="Wingdings" pitchFamily="2" charset="2"/>
              <a:buNone/>
            </a:pPr>
            <a:r>
              <a:rPr lang="fa-IR" sz="2400"/>
              <a:t>-هفت مهره گردنی</a:t>
            </a:r>
          </a:p>
          <a:p>
            <a:pPr algn="r">
              <a:buFont typeface="Wingdings" pitchFamily="2" charset="2"/>
              <a:buNone/>
            </a:pPr>
            <a:r>
              <a:rPr lang="fa-IR" sz="2400"/>
              <a:t>-دوازده مهره پشتی</a:t>
            </a:r>
          </a:p>
          <a:p>
            <a:pPr algn="r">
              <a:buFont typeface="Wingdings" pitchFamily="2" charset="2"/>
              <a:buNone/>
            </a:pPr>
            <a:r>
              <a:rPr lang="fa-IR" sz="2400"/>
              <a:t>-پنج مهره کمری</a:t>
            </a:r>
          </a:p>
          <a:p>
            <a:pPr algn="r">
              <a:buFont typeface="Wingdings" pitchFamily="2" charset="2"/>
              <a:buNone/>
            </a:pPr>
            <a:r>
              <a:rPr lang="fa-IR" sz="2400"/>
              <a:t>-پنج مهره به هم جوش خورده خاجی</a:t>
            </a:r>
          </a:p>
          <a:p>
            <a:pPr algn="r">
              <a:buFont typeface="Wingdings" pitchFamily="2" charset="2"/>
              <a:buNone/>
            </a:pPr>
            <a:r>
              <a:rPr lang="fa-IR" sz="2400"/>
              <a:t>-چهار مهره به هم جوش خورده دنبالچه</a:t>
            </a:r>
            <a:endParaRPr lang="en-US" sz="2400"/>
          </a:p>
        </p:txBody>
      </p:sp>
      <p:pic>
        <p:nvPicPr>
          <p:cNvPr id="528388" name="Picture 4" descr="1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068638"/>
            <a:ext cx="3810000" cy="299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494317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28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8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28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28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28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28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28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28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28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28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28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28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28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28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28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28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28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28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28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28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28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8386" grpId="0"/>
      <p:bldP spid="528387" grpId="0" build="p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99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597000" name="Picture 8" descr="1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04813"/>
            <a:ext cx="8128000" cy="556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3579893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969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969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96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6996" grpId="0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/>
              <a:t>عضلات عمل کننده بر ستون مهره ها</a:t>
            </a:r>
            <a:endParaRPr lang="en-US"/>
          </a:p>
        </p:txBody>
      </p:sp>
      <p:pic>
        <p:nvPicPr>
          <p:cNvPr id="529412" name="Picture 4" descr="123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844675"/>
            <a:ext cx="3960813" cy="424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9414" name="Picture 6" descr="123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1844675"/>
            <a:ext cx="3757612" cy="4249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5945218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29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9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29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94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Studio">
  <a:themeElements>
    <a:clrScheme name="1_Studio 1">
      <a:dk1>
        <a:srgbClr val="000000"/>
      </a:dk1>
      <a:lt1>
        <a:srgbClr val="FFFFFF"/>
      </a:lt1>
      <a:dk2>
        <a:srgbClr val="336666"/>
      </a:dk2>
      <a:lt2>
        <a:srgbClr val="CCCC99"/>
      </a:lt2>
      <a:accent1>
        <a:srgbClr val="97CDCC"/>
      </a:accent1>
      <a:accent2>
        <a:srgbClr val="D6E0E0"/>
      </a:accent2>
      <a:accent3>
        <a:srgbClr val="FFFFFF"/>
      </a:accent3>
      <a:accent4>
        <a:srgbClr val="000000"/>
      </a:accent4>
      <a:accent5>
        <a:srgbClr val="C9E3E2"/>
      </a:accent5>
      <a:accent6>
        <a:srgbClr val="C2CBCB"/>
      </a:accent6>
      <a:hlink>
        <a:srgbClr val="99CC00"/>
      </a:hlink>
      <a:folHlink>
        <a:srgbClr val="336666"/>
      </a:folHlink>
    </a:clrScheme>
    <a:fontScheme name="1_Studio">
      <a:majorFont>
        <a:latin typeface="Arial Black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1_Studio 1">
        <a:dk1>
          <a:srgbClr val="000000"/>
        </a:dk1>
        <a:lt1>
          <a:srgbClr val="FFFFFF"/>
        </a:lt1>
        <a:dk2>
          <a:srgbClr val="336666"/>
        </a:dk2>
        <a:lt2>
          <a:srgbClr val="CCCC99"/>
        </a:lt2>
        <a:accent1>
          <a:srgbClr val="97CDCC"/>
        </a:accent1>
        <a:accent2>
          <a:srgbClr val="D6E0E0"/>
        </a:accent2>
        <a:accent3>
          <a:srgbClr val="FFFFFF"/>
        </a:accent3>
        <a:accent4>
          <a:srgbClr val="000000"/>
        </a:accent4>
        <a:accent5>
          <a:srgbClr val="C9E3E2"/>
        </a:accent5>
        <a:accent6>
          <a:srgbClr val="C2CBCB"/>
        </a:accent6>
        <a:hlink>
          <a:srgbClr val="99CC00"/>
        </a:hlink>
        <a:folHlink>
          <a:srgbClr val="3366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udio 2">
        <a:dk1>
          <a:srgbClr val="000000"/>
        </a:dk1>
        <a:lt1>
          <a:srgbClr val="FFFFFF"/>
        </a:lt1>
        <a:dk2>
          <a:srgbClr val="3732A0"/>
        </a:dk2>
        <a:lt2>
          <a:srgbClr val="666699"/>
        </a:lt2>
        <a:accent1>
          <a:srgbClr val="CCCCFF"/>
        </a:accent1>
        <a:accent2>
          <a:srgbClr val="009999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8A8A"/>
        </a:accent6>
        <a:hlink>
          <a:srgbClr val="3366CC"/>
        </a:hlink>
        <a:folHlink>
          <a:srgbClr val="9094B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udio 3">
        <a:dk1>
          <a:srgbClr val="000000"/>
        </a:dk1>
        <a:lt1>
          <a:srgbClr val="FFFFFF"/>
        </a:lt1>
        <a:dk2>
          <a:srgbClr val="CD0505"/>
        </a:dk2>
        <a:lt2>
          <a:srgbClr val="5F5F5F"/>
        </a:lt2>
        <a:accent1>
          <a:srgbClr val="D2D5DE"/>
        </a:accent1>
        <a:accent2>
          <a:srgbClr val="D55757"/>
        </a:accent2>
        <a:accent3>
          <a:srgbClr val="FFFFFF"/>
        </a:accent3>
        <a:accent4>
          <a:srgbClr val="000000"/>
        </a:accent4>
        <a:accent5>
          <a:srgbClr val="E5E7EC"/>
        </a:accent5>
        <a:accent6>
          <a:srgbClr val="C14E4E"/>
        </a:accent6>
        <a:hlink>
          <a:srgbClr val="F42D1E"/>
        </a:hlink>
        <a:folHlink>
          <a:srgbClr val="7C849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udio 4">
        <a:dk1>
          <a:srgbClr val="000000"/>
        </a:dk1>
        <a:lt1>
          <a:srgbClr val="FFFFFF"/>
        </a:lt1>
        <a:dk2>
          <a:srgbClr val="551A07"/>
        </a:dk2>
        <a:lt2>
          <a:srgbClr val="CC3300"/>
        </a:lt2>
        <a:accent1>
          <a:srgbClr val="F4B400"/>
        </a:accent1>
        <a:accent2>
          <a:srgbClr val="993300"/>
        </a:accent2>
        <a:accent3>
          <a:srgbClr val="FFFFFF"/>
        </a:accent3>
        <a:accent4>
          <a:srgbClr val="000000"/>
        </a:accent4>
        <a:accent5>
          <a:srgbClr val="F8D6AA"/>
        </a:accent5>
        <a:accent6>
          <a:srgbClr val="8A2D00"/>
        </a:accent6>
        <a:hlink>
          <a:srgbClr val="FF33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udio 5">
        <a:dk1>
          <a:srgbClr val="000000"/>
        </a:dk1>
        <a:lt1>
          <a:srgbClr val="FFFFFF"/>
        </a:lt1>
        <a:dk2>
          <a:srgbClr val="FF0000"/>
        </a:dk2>
        <a:lt2>
          <a:srgbClr val="FFCC00"/>
        </a:lt2>
        <a:accent1>
          <a:srgbClr val="66CC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008A00"/>
        </a:accent6>
        <a:hlink>
          <a:srgbClr val="FF3300"/>
        </a:hlink>
        <a:folHlink>
          <a:srgbClr val="66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udio 6">
        <a:dk1>
          <a:srgbClr val="666633"/>
        </a:dk1>
        <a:lt1>
          <a:srgbClr val="FFFFFF"/>
        </a:lt1>
        <a:dk2>
          <a:srgbClr val="000000"/>
        </a:dk2>
        <a:lt2>
          <a:srgbClr val="CC3300"/>
        </a:lt2>
        <a:accent1>
          <a:srgbClr val="8080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C0C0AA"/>
        </a:accent5>
        <a:accent6>
          <a:srgbClr val="E78A00"/>
        </a:accent6>
        <a:hlink>
          <a:srgbClr val="CC6600"/>
        </a:hlink>
        <a:folHlink>
          <a:srgbClr val="434B1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udio 7">
        <a:dk1>
          <a:srgbClr val="766997"/>
        </a:dk1>
        <a:lt1>
          <a:srgbClr val="FFFFFF"/>
        </a:lt1>
        <a:dk2>
          <a:srgbClr val="530901"/>
        </a:dk2>
        <a:lt2>
          <a:srgbClr val="FFFFFF"/>
        </a:lt2>
        <a:accent1>
          <a:srgbClr val="FF3300"/>
        </a:accent1>
        <a:accent2>
          <a:srgbClr val="CC6600"/>
        </a:accent2>
        <a:accent3>
          <a:srgbClr val="B3AAAA"/>
        </a:accent3>
        <a:accent4>
          <a:srgbClr val="DADADA"/>
        </a:accent4>
        <a:accent5>
          <a:srgbClr val="FFADAA"/>
        </a:accent5>
        <a:accent6>
          <a:srgbClr val="B95C00"/>
        </a:accent6>
        <a:hlink>
          <a:srgbClr val="FF9900"/>
        </a:hlink>
        <a:folHlink>
          <a:srgbClr val="99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udio 8">
        <a:dk1>
          <a:srgbClr val="666699"/>
        </a:dk1>
        <a:lt1>
          <a:srgbClr val="FFFFFF"/>
        </a:lt1>
        <a:dk2>
          <a:srgbClr val="4C004C"/>
        </a:dk2>
        <a:lt2>
          <a:srgbClr val="FFFFFF"/>
        </a:lt2>
        <a:accent1>
          <a:srgbClr val="0099CC"/>
        </a:accent1>
        <a:accent2>
          <a:srgbClr val="993366"/>
        </a:accent2>
        <a:accent3>
          <a:srgbClr val="B2AAB2"/>
        </a:accent3>
        <a:accent4>
          <a:srgbClr val="DADADA"/>
        </a:accent4>
        <a:accent5>
          <a:srgbClr val="AACAE2"/>
        </a:accent5>
        <a:accent6>
          <a:srgbClr val="8A2D5C"/>
        </a:accent6>
        <a:hlink>
          <a:srgbClr val="99CC00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udio 9">
        <a:dk1>
          <a:srgbClr val="565682"/>
        </a:dk1>
        <a:lt1>
          <a:srgbClr val="FFFFFF"/>
        </a:lt1>
        <a:dk2>
          <a:srgbClr val="1E1551"/>
        </a:dk2>
        <a:lt2>
          <a:srgbClr val="CCFFFF"/>
        </a:lt2>
        <a:accent1>
          <a:srgbClr val="33CCCC"/>
        </a:accent1>
        <a:accent2>
          <a:srgbClr val="009999"/>
        </a:accent2>
        <a:accent3>
          <a:srgbClr val="ABAAB3"/>
        </a:accent3>
        <a:accent4>
          <a:srgbClr val="DADADA"/>
        </a:accent4>
        <a:accent5>
          <a:srgbClr val="ADE2E2"/>
        </a:accent5>
        <a:accent6>
          <a:srgbClr val="008A8A"/>
        </a:accent6>
        <a:hlink>
          <a:srgbClr val="FF9900"/>
        </a:hlink>
        <a:folHlink>
          <a:srgbClr val="00598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udio 10">
        <a:dk1>
          <a:srgbClr val="CCCC99"/>
        </a:dk1>
        <a:lt1>
          <a:srgbClr val="FFFFFF"/>
        </a:lt1>
        <a:dk2>
          <a:srgbClr val="2E5D5C"/>
        </a:dk2>
        <a:lt2>
          <a:srgbClr val="FFFFFF"/>
        </a:lt2>
        <a:accent1>
          <a:srgbClr val="0099CC"/>
        </a:accent1>
        <a:accent2>
          <a:srgbClr val="D6E0E0"/>
        </a:accent2>
        <a:accent3>
          <a:srgbClr val="ADB6B5"/>
        </a:accent3>
        <a:accent4>
          <a:srgbClr val="DADADA"/>
        </a:accent4>
        <a:accent5>
          <a:srgbClr val="AACAE2"/>
        </a:accent5>
        <a:accent6>
          <a:srgbClr val="C2CBCB"/>
        </a:accent6>
        <a:hlink>
          <a:srgbClr val="CCCC99"/>
        </a:hlink>
        <a:folHlink>
          <a:srgbClr val="428A8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</TotalTime>
  <Words>3960</Words>
  <Application>Microsoft Office PowerPoint</Application>
  <PresentationFormat>On-screen Show (4:3)</PresentationFormat>
  <Paragraphs>701</Paragraphs>
  <Slides>121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121</vt:i4>
      </vt:variant>
    </vt:vector>
  </HeadingPairs>
  <TitlesOfParts>
    <vt:vector size="123" baseType="lpstr">
      <vt:lpstr>Office Theme</vt:lpstr>
      <vt:lpstr>1_Studio</vt:lpstr>
      <vt:lpstr>بسم الله الرحمن الرحيم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عضلات و استحوانهای بدن انسان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عضلات کمربند شانه (کتف) )Shoulder gridle(</vt:lpstr>
      <vt:lpstr>حرکات مهم استخوان کتف: </vt:lpstr>
      <vt:lpstr>عضلات کمربند شانه  به دو گروه تقسیم میشود:</vt:lpstr>
      <vt:lpstr>PowerPoint Presentation</vt:lpstr>
      <vt:lpstr>عضله ذوزنقه (Trapezius)</vt:lpstr>
      <vt:lpstr>عضله ذوزنقه (Trapezius)</vt:lpstr>
      <vt:lpstr>عضله متوازی الاضلاع (Rhomboid)</vt:lpstr>
      <vt:lpstr>PowerPoint Presentation</vt:lpstr>
      <vt:lpstr>عضله گوشه ای (Levator scapulae)</vt:lpstr>
      <vt:lpstr>PowerPoint Presentation</vt:lpstr>
      <vt:lpstr>لبه های این عضله با موقعیت چسبندگی آن بر روی دنده ها دندانه ای شکل است. </vt:lpstr>
      <vt:lpstr>عضله سینه ای کوچک (Pectoralis minor)</vt:lpstr>
      <vt:lpstr>PowerPoint Presentation</vt:lpstr>
      <vt:lpstr>متوازی الاضلاع،ذوزنقه 1و2،گوشه ای</vt:lpstr>
      <vt:lpstr>عضلات حرکت دهنده استخوان بازو:</vt:lpstr>
      <vt:lpstr>عضله دالی (Deltoid)</vt:lpstr>
      <vt:lpstr>PowerPoint Presentation</vt:lpstr>
      <vt:lpstr>عضله سینه ای بزرگ (Pectoralis major)</vt:lpstr>
      <vt:lpstr>PowerPoint Presentation</vt:lpstr>
      <vt:lpstr>عضله پشتی بزرگ (Latissimus Dorsi)</vt:lpstr>
      <vt:lpstr>PowerPoint Presentation</vt:lpstr>
      <vt:lpstr>عضله گرد بزرگ (Teresmajor)</vt:lpstr>
      <vt:lpstr>عضله دوسر بازویی (Biceps)</vt:lpstr>
      <vt:lpstr>PowerPoint Presentation</vt:lpstr>
      <vt:lpstr>عضله سه سر بازویی (Triceps)</vt:lpstr>
      <vt:lpstr>این عضله دارای سه سر ثابت می باشد و در سطح خلفی استخوان بازو قرار گرفته است.</vt:lpstr>
      <vt:lpstr>عضله مربع درون گرداننده (Pronator quadratus)</vt:lpstr>
      <vt:lpstr>عضله سه گوش آرنجی (Anconeus)</vt:lpstr>
      <vt:lpstr>عضلات مچ و انگشتان (Wrist and fingers)</vt:lpstr>
      <vt:lpstr>1-عضلات مچ دست:</vt:lpstr>
      <vt:lpstr>عضله زند اعلایی قدامی (Flexor carpi radialis)</vt:lpstr>
      <vt:lpstr>عضله زند اسفلی قدامی (flexor carpi ulnaris)</vt:lpstr>
      <vt:lpstr>عضله تا کننده سطحی انگشتان دست (Flexor digitorum superficialis)</vt:lpstr>
      <vt:lpstr>2- عضلات ناحیه ساعد:</vt:lpstr>
      <vt:lpstr>عضله باز کننده کوتاه شست دست (Extensorpollicis brevis)</vt:lpstr>
      <vt:lpstr>عضله دور کننده دراز شست دست (Abductor pollicis longus)</vt:lpstr>
      <vt:lpstr>عضله باز کننده انگشت سبابه (Extensor indicis)</vt:lpstr>
      <vt:lpstr>3-عضلات دست : </vt:lpstr>
      <vt:lpstr>عضلات بین استخوانی پشت دستی (Dorsal interossei)</vt:lpstr>
      <vt:lpstr>دست ها از مهمترین اندام های بدن انسان می باشد. یکی از مهمترین عملکرد دست ها گرفتن است، که در بسیاری از ورزش ها لازم و ضروری می باشد. عضلات مهمی که در عمل گرفتن دخاتت دارند: 1-تا کننده عمقی انگشتان       2-تاکننده دراز شست 3-تا کننده انگشتان دست       4-عضلات دودی دست 5-تاکننده کوتاه شست          6-نزدیک کننده شست                   7-دور کننده شست</vt:lpstr>
      <vt:lpstr>عضلات ران (Hip)</vt:lpstr>
      <vt:lpstr>عضله خاصره ای (Iliacus)</vt:lpstr>
      <vt:lpstr>عضله راست قدامی (Rectus femoris)</vt:lpstr>
      <vt:lpstr>عضله شانه ای (Pectineus)</vt:lpstr>
      <vt:lpstr>عضله خیاطه (Sartorius)</vt:lpstr>
      <vt:lpstr>عضله کشنده پهن نیام (Tensor facsia latae)</vt:lpstr>
      <vt:lpstr>عضله سرینی بزرگ (Glutes maximus)</vt:lpstr>
      <vt:lpstr>عضله سرینی میانی (Glutes medius)</vt:lpstr>
      <vt:lpstr>عضله سرینی کوچک (Glutes minimus)</vt:lpstr>
      <vt:lpstr>PowerPoint Presentation</vt:lpstr>
      <vt:lpstr>عضله نزدیک کنده بزرگ (Adductor magnus)</vt:lpstr>
      <vt:lpstr>عضله نزدیک کننده طویل (Adductor longus)</vt:lpstr>
      <vt:lpstr>عضله نزدیک کننده کوتاه (Adductor brevis)</vt:lpstr>
      <vt:lpstr>گروه عضلات همسترینگ (Hamstring)</vt:lpstr>
      <vt:lpstr>1- عضله نیم وتری (Semitendinosus)</vt:lpstr>
      <vt:lpstr>2-عضله نیم غشایی (Semimembranons)</vt:lpstr>
      <vt:lpstr>3-عضله دو سر رانی (Biceps femoris)</vt:lpstr>
      <vt:lpstr>عضلات چرخش دهنده خارجی (Outward rotators)</vt:lpstr>
      <vt:lpstr>عضلات زانو (knee)</vt:lpstr>
      <vt:lpstr>عضلات عمل کننده بر مفصل زانو:</vt:lpstr>
      <vt:lpstr>PowerPoint Presentation</vt:lpstr>
      <vt:lpstr>عضلات رانی (Vasti)</vt:lpstr>
      <vt:lpstr>عضله رکبی (Popliteus)</vt:lpstr>
      <vt:lpstr>عضله دوقلو (Gastrocnemius)</vt:lpstr>
      <vt:lpstr>عضله کف پایی (Plantaris)</vt:lpstr>
      <vt:lpstr>-عضلات شرکت کننده                       -عضلات شرکت کننده  در چرخش داخلی درشت نی :                در چرخش خارجی درشت نی:</vt:lpstr>
      <vt:lpstr>عضلات مچ پا (Ankle and foot)</vt:lpstr>
      <vt:lpstr>عضله ساقی قدامی (Tibialis Anterior)</vt:lpstr>
      <vt:lpstr>عضله باز کننده طویل انگشتان پا (Extensor digitorum longus)</vt:lpstr>
      <vt:lpstr>باز کننده دراز شست پا (Extensor hallucis longus)</vt:lpstr>
      <vt:lpstr>عضله نعلی (Soleus)</vt:lpstr>
      <vt:lpstr>ستون مهره ها (Spinal column)</vt:lpstr>
      <vt:lpstr>PowerPoint Presentation</vt:lpstr>
      <vt:lpstr>عضلات عمل کننده بر ستون مهره ها</vt:lpstr>
      <vt:lpstr>عضلات جلوی ستون مهره ها (Prevertebra muscles)</vt:lpstr>
      <vt:lpstr>عضلات نردبانی (Scalenes)</vt:lpstr>
      <vt:lpstr>جناغی چنبری(دوسر) (Sternocleidomastoid)</vt:lpstr>
      <vt:lpstr>PowerPoint Presentation</vt:lpstr>
      <vt:lpstr>عضلات راست کننده ستون مهره ها (Erector Spinae)</vt:lpstr>
      <vt:lpstr>PowerPoint Presentation</vt:lpstr>
      <vt:lpstr>عضلات راست کننده ستون مهره ها (Erector spinae)</vt:lpstr>
      <vt:lpstr>PowerPoint Presentation</vt:lpstr>
      <vt:lpstr>عضلات ناحیه شکم (Abdominis)</vt:lpstr>
      <vt:lpstr>راست شکمی (Rectus Abdominis)</vt:lpstr>
      <vt:lpstr>مایل بزرگ(خارجی) (External Oblique)</vt:lpstr>
      <vt:lpstr>عضله عرضی شکمی (Transversus abdominis)</vt:lpstr>
      <vt:lpstr>PowerPoint Presentation</vt:lpstr>
      <vt:lpstr>استخوان بندی Skeleton)) </vt:lpstr>
      <vt:lpstr>طبقه بندی استخوانها</vt:lpstr>
      <vt:lpstr>استخوان‌های دراز </vt:lpstr>
      <vt:lpstr>استخوان های کوتاه </vt:lpstr>
      <vt:lpstr>استخوان‌های نامنظم </vt:lpstr>
      <vt:lpstr>PowerPoint Presentation</vt:lpstr>
      <vt:lpstr>بخش های مختلف استخوان</vt:lpstr>
      <vt:lpstr>عوامل موثر در استخوان سازی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mahdi</dc:creator>
  <cp:lastModifiedBy>mahdi</cp:lastModifiedBy>
  <cp:revision>42</cp:revision>
  <dcterms:created xsi:type="dcterms:W3CDTF">2011-11-08T08:32:10Z</dcterms:created>
  <dcterms:modified xsi:type="dcterms:W3CDTF">2011-11-14T06:09:36Z</dcterms:modified>
</cp:coreProperties>
</file>