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firstSlideNum="1" rtl="0" saveSubsetFonts="0" serverZoom="0" showSpecialPlsOnTitleSld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type="screen4x3" cy="6858000" cx="9144000"/>
  <p:notesSz cx="6858000" cy="9144000"/>
  <p:defaultTextStyle>
    <a:lvl1pPr algn="l" fontAlgn="base" indent="0" latinLnBrk="1" marL="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>
        <a:solidFill>
          <a:schemeClr val="dk1"/>
        </a:solidFill>
        <a:latin typeface="Arial" pitchFamily="0" charset="0"/>
        <a:ea typeface="Arial" pitchFamily="0" charset="0"/>
        <a:sym typeface="Arial" pitchFamily="0" charset="0"/>
      </a:defRPr>
    </a:lvl1pPr>
    <a:lvl2pPr algn="l" fontAlgn="base" indent="0" latinLnBrk="1" marL="4572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>
        <a:solidFill>
          <a:schemeClr val="dk1"/>
        </a:solidFill>
        <a:latin typeface="Arial" pitchFamily="0" charset="0"/>
        <a:ea typeface="Arial" pitchFamily="0" charset="0"/>
        <a:sym typeface="Arial" pitchFamily="0" charset="0"/>
      </a:defRPr>
    </a:lvl2pPr>
    <a:lvl3pPr algn="l" fontAlgn="base" indent="0" latinLnBrk="1" marL="9144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>
        <a:solidFill>
          <a:schemeClr val="dk1"/>
        </a:solidFill>
        <a:latin typeface="Arial" pitchFamily="0" charset="0"/>
        <a:ea typeface="Arial" pitchFamily="0" charset="0"/>
        <a:sym typeface="Arial" pitchFamily="0" charset="0"/>
      </a:defRPr>
    </a:lvl3pPr>
    <a:lvl4pPr algn="l" fontAlgn="base" indent="0" latinLnBrk="1" marL="13716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>
        <a:solidFill>
          <a:schemeClr val="dk1"/>
        </a:solidFill>
        <a:latin typeface="Arial" pitchFamily="0" charset="0"/>
        <a:ea typeface="Arial" pitchFamily="0" charset="0"/>
        <a:sym typeface="Arial" pitchFamily="0" charset="0"/>
      </a:defRPr>
    </a:lvl4pPr>
    <a:lvl5pPr algn="l" fontAlgn="base" indent="0" latinLnBrk="1" marL="18288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>
        <a:solidFill>
          <a:schemeClr val="dk1"/>
        </a:solidFill>
        <a:latin typeface="Arial" pitchFamily="0" charset="0"/>
        <a:ea typeface="Arial" pitchFamily="0" charset="0"/>
        <a:sym typeface="Arial" pitchFamily="0" charset="0"/>
      </a:defRPr>
    </a:lvl5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showOutlineIcons="1" snapVertSplitter="0" vertBarState="restored" horzBarState="restored" preferSingleView="0">
    <p:restoredLeft sz="15617" autoAdjust="0"/>
    <p:restoredTop sz="94673" autoAdjust="0"/>
  </p:normalViewPr>
  <p:slideViewPr>
    <p:cSldViewPr showGuides="0" snapToGrid="1" snapToObjects="0">
      <p:cViewPr varScale="1">
        <p:scale>
          <a:sx n="70" d="100"/>
          <a:sy n="70" d="100"/>
        </p:scale>
        <p:origin x="-516" y="-108"/>
      </p:cViewPr>
      <p:guideLst>
        <p:guide orient="horz" pos="2160"/>
        <p:guide orient="vert" pos="2880"/>
      </p:guideLst>
    </p:cSldViewPr>
  </p:slideViewPr>
  <p:gridSpacing cx="0" cy="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tableStyles" Target="tableStyles.xml"/><Relationship Id="rId42" Type="http://schemas.openxmlformats.org/officeDocument/2006/relationships/presProps" Target="presProps.xml"/><Relationship Id="rId43" Type="http://schemas.openxmlformats.org/officeDocument/2006/relationships/viewProps" Target="viewProps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67" name=""/>
          <p:cNvSpPr/>
          <p:nvPr>
            <p:ph type="hdr" sz="quarter" idx="0"/>
          </p:nvPr>
        </p:nvSpPr>
        <p:spPr>
          <a:xfrm rot="0">
            <a:off x="0" y="0"/>
            <a:ext cx="2971800" cy="457200"/>
          </a:xfrm>
          <a:prstGeom prst="rect"/>
          <a:noFill/>
          <a:ln>
            <a:noFill/>
          </a:ln>
        </p:spPr>
        <p:txBody>
          <a:bodyPr bIns="45720" lIns="91440" rIns="91440" tIns="45720"/>
          <a:p>
            <a:pPr eaLnBrk="1" hangingPunct="1" latinLnBrk="1" lvl="0"/>
            <a:endParaRPr altLang="en-US" sz="1200" lang="en-US"/>
          </a:p>
        </p:txBody>
      </p:sp>
      <p:sp>
        <p:nvSpPr>
          <p:cNvPr id="1048768" name=""/>
          <p:cNvSpPr/>
          <p:nvPr>
            <p:ph type="dt" sz="full" idx="1"/>
          </p:nvPr>
        </p:nvSpPr>
        <p:spPr>
          <a:xfrm rot="0">
            <a:off x="3884612" y="0"/>
            <a:ext cx="2971800" cy="457200"/>
          </a:xfrm>
          <a:prstGeom prst="rect"/>
          <a:noFill/>
          <a:ln>
            <a:noFill/>
          </a:ln>
        </p:spPr>
        <p:txBody>
          <a:bodyPr bIns="45720" lIns="91440" rIns="91440" tIns="45720"/>
          <a:p>
            <a:pPr algn="r" eaLnBrk="1" hangingPunct="1" latinLnBrk="1" lvl="0"/>
            <a:fld id="{566ABCEB-ACFC-4714-9973-3DA970169C29}" type="datetime1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  <p:sp>
        <p:nvSpPr>
          <p:cNvPr id="1048769" name=""/>
          <p:cNvSpPr/>
          <p:nvPr>
            <p:ph type="sldImg" sz="full" idx="2"/>
          </p:nvPr>
        </p:nvSpPr>
        <p:spPr>
          <a:xfrm rot="0">
            <a:off x="1143000" y="685800"/>
            <a:ext cx="4572000" cy="342900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/>
          <a:p/>
        </p:txBody>
      </p:sp>
      <p:sp>
        <p:nvSpPr>
          <p:cNvPr id="1048770" name=""/>
          <p:cNvSpPr/>
          <p:nvPr>
            <p:ph type="body" sz="quarter" idx="3"/>
          </p:nvPr>
        </p:nvSpPr>
        <p:spPr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bIns="45720" lIns="91440" rIns="91440" tIns="45720"/>
          <a:p>
            <a:pPr lvl="0"/>
            <a:r>
              <a:rPr altLang="en-US" lang="en-US"/>
              <a:t>Click to edit Master text styles</a:t>
            </a:r>
          </a:p>
          <a:p>
            <a:pPr lvl="1"/>
            <a:r>
              <a:rPr altLang="en-US" lang="en-US"/>
              <a:t>Second level</a:t>
            </a:r>
          </a:p>
          <a:p>
            <a:pPr lvl="2"/>
            <a:r>
              <a:rPr altLang="en-US" lang="en-US"/>
              <a:t>Third level</a:t>
            </a:r>
          </a:p>
          <a:p>
            <a:pPr lvl="3"/>
            <a:r>
              <a:rPr altLang="en-US" lang="en-US"/>
              <a:t>Fourth level</a:t>
            </a:r>
          </a:p>
          <a:p>
            <a:pPr lvl="4"/>
            <a:r>
              <a:rPr altLang="en-US" lang="en-US"/>
              <a:t>Fifth level</a:t>
            </a:r>
          </a:p>
        </p:txBody>
      </p:sp>
      <p:sp>
        <p:nvSpPr>
          <p:cNvPr id="1048771" name=""/>
          <p:cNvSpPr/>
          <p:nvPr>
            <p:ph type="ftr" sz="quarter" idx="4"/>
          </p:nvPr>
        </p:nvSpPr>
        <p:spPr>
          <a:xfrm rot="0">
            <a:off x="0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eaLnBrk="1" hangingPunct="1" latinLnBrk="1" lvl="0"/>
            <a:endParaRPr altLang="en-US" sz="1200" lang="en-US"/>
          </a:p>
        </p:txBody>
      </p:sp>
      <p:sp>
        <p:nvSpPr>
          <p:cNvPr id="1048772" name=""/>
          <p:cNvSpPr/>
          <p:nvPr>
            <p:ph type="sldNum" sz="quarter" idx="5"/>
          </p:nvPr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/>
          <a:p>
            <a:pPr algn="r" eaLnBrk="1" hangingPunct="1" latinLnBrk="1" lvl="0"/>
            <a:fld id="{566ABCEB-ACFC-4714-9973-3DA970169C29}" type="slidenum">
              <a:rPr altLang="en-US" sz="1200" lang="en-US"/>
              <a:pPr algn="r" eaLnBrk="1" hangingPunct="1" latinLnBrk="1" lvl="0"/>
            </a:fld>
            <a:endParaRPr altLang="en-US" sz="1200" lang="en-US"/>
          </a:p>
        </p:txBody>
      </p:sp>
    </p:spTree>
  </p:cSld>
  <p:clrMap accent1="dk1" accent2="dk1" accent3="dk1" accent4="dk1" accent5="dk1" accent6="dk1" bg1="dk1" bg2="dk1" tx1="dk1" tx2="dk1" hlink="dk1" folHlink="dk1"/>
  <p:notesStyle>
    <a:lvl1pPr algn="l" eaLnBrk="1" fontAlgn="base" hangingPunct="1" indent="0" latinLnBrk="1" marL="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>
        <a:solidFill>
          <a:schemeClr val="dk1"/>
        </a:solidFill>
        <a:latin typeface="Calibri" pitchFamily="34" charset="0"/>
        <a:sym typeface="Arial" pitchFamily="0" charset="0"/>
      </a:defRPr>
    </a:lvl1pPr>
    <a:lvl2pPr algn="l" eaLnBrk="1" fontAlgn="base" hangingPunct="1" indent="0" latinLnBrk="1" marL="4572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>
        <a:solidFill>
          <a:schemeClr val="dk1"/>
        </a:solidFill>
        <a:latin typeface="Calibri" pitchFamily="34" charset="0"/>
        <a:sym typeface="Arial" pitchFamily="0" charset="0"/>
      </a:defRPr>
    </a:lvl2pPr>
    <a:lvl3pPr algn="l" eaLnBrk="1" fontAlgn="base" hangingPunct="1" indent="0" latinLnBrk="1" marL="9144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>
        <a:solidFill>
          <a:schemeClr val="dk1"/>
        </a:solidFill>
        <a:latin typeface="Calibri" pitchFamily="34" charset="0"/>
        <a:sym typeface="Arial" pitchFamily="0" charset="0"/>
      </a:defRPr>
    </a:lvl3pPr>
    <a:lvl4pPr algn="l" eaLnBrk="1" fontAlgn="base" hangingPunct="1" indent="0" latinLnBrk="1" marL="13716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>
        <a:solidFill>
          <a:schemeClr val="dk1"/>
        </a:solidFill>
        <a:latin typeface="Calibri" pitchFamily="34" charset="0"/>
        <a:sym typeface="Arial" pitchFamily="0" charset="0"/>
      </a:defRPr>
    </a:lvl4pPr>
    <a:lvl5pPr algn="l" eaLnBrk="1" fontAlgn="base" hangingPunct="1" indent="0" latinLnBrk="1" marL="18288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>
        <a:solidFill>
          <a:schemeClr val="dk1"/>
        </a:solidFill>
        <a:latin typeface="Calibri" pitchFamily="34" charset="0"/>
        <a:sym typeface="Arial" pitchFamily="0" charset="0"/>
      </a:defRPr>
    </a:lvl5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4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9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6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9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0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5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9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0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61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/>
            </a:lvl1pPr>
            <a:lvl2pPr indent="0" marL="457200">
              <a:buNone/>
              <a:defRPr sz="1800"/>
            </a:lvl2pPr>
            <a:lvl3pPr indent="0" marL="914400">
              <a:buNone/>
              <a:defRPr sz="1600"/>
            </a:lvl3pPr>
            <a:lvl4pPr indent="0" marL="1371600">
              <a:buNone/>
              <a:defRPr sz="1400"/>
            </a:lvl4pPr>
            <a:lvl5pPr indent="0" marL="1828800">
              <a:buNone/>
              <a:defRPr sz="1400"/>
            </a:lvl5pPr>
            <a:lvl6pPr indent="0" marL="2286000">
              <a:buNone/>
              <a:defRPr sz="1400"/>
            </a:lvl6pPr>
            <a:lvl7pPr indent="0" marL="2743200">
              <a:buNone/>
              <a:defRPr sz="1400"/>
            </a:lvl7pPr>
            <a:lvl8pPr indent="0" marL="3200400">
              <a:buNone/>
              <a:defRPr sz="1400"/>
            </a:lvl8pPr>
            <a:lvl9pPr indent="0" marL="365760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9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6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6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9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56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57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5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759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9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9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7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48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749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9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75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anchor="t" anchorCtr="0" bIns="45720" compatLnSpc="1" lIns="91440" numCol="1" rIns="91440" tIns="45720" vert="horz" wrap="square">
            <a:prstTxWarp prst="textNoShape"/>
          </a:bodyPr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endParaRPr baseline="0" b="0" cap="none" sz="3200" i="0" kern="0" kumimoji="0" lang="en-US" noProof="0" normalizeH="0" spc="0" strike="noStrike" u="none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75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solidFill>
          <a:schemeClr val="lt1"/>
        </a:solidFill>
      </p:bgPr>
    </p:bg>
    <p:spTree>
      <p:nvGrpSpPr>
        <p:cNvPr id="2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76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p>
            <a:pPr lvl="0"/>
            <a:r>
              <a:rPr altLang="en-US" lang="en-US"/>
              <a:t>Click to edit Master title style</a:t>
            </a:r>
          </a:p>
        </p:txBody>
      </p:sp>
      <p:sp>
        <p:nvSpPr>
          <p:cNvPr id="1048577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bIns="45720" lIns="91440" rIns="91440" tIns="45720"/>
          <a:p>
            <a:pPr lvl="0"/>
            <a:r>
              <a:rPr altLang="en-US" lang="en-US"/>
              <a:t>Click to edit Master text styles</a:t>
            </a:r>
          </a:p>
          <a:p>
            <a:pPr lvl="1"/>
            <a:r>
              <a:rPr altLang="en-US" lang="en-US"/>
              <a:t>Second level</a:t>
            </a:r>
          </a:p>
          <a:p>
            <a:pPr lvl="2"/>
            <a:r>
              <a:rPr altLang="en-US" lang="en-US"/>
              <a:t>Third level</a:t>
            </a:r>
          </a:p>
          <a:p>
            <a:pPr lvl="3"/>
            <a:r>
              <a:rPr altLang="en-US" lang="en-US"/>
              <a:t>Fourth level</a:t>
            </a:r>
          </a:p>
          <a:p>
            <a:pPr lvl="4"/>
            <a:r>
              <a:rPr altLang="en-US" lang="en-US"/>
              <a:t>Fifth level</a:t>
            </a:r>
          </a:p>
        </p:txBody>
      </p:sp>
      <p:sp>
        <p:nvSpPr>
          <p:cNvPr id="1048578" name=""/>
          <p:cNvSpPr/>
          <p:nvPr>
            <p:ph type="dt" sz="half" idx="2"/>
          </p:nvPr>
        </p:nvSpPr>
        <p:spPr>
          <a:xfrm rot="0">
            <a:off x="457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sz="1400" lang="en-US"/>
          </a:p>
        </p:txBody>
      </p:sp>
      <p:sp>
        <p:nvSpPr>
          <p:cNvPr id="1048579" name=""/>
          <p:cNvSpPr/>
          <p:nvPr>
            <p:ph type="ftr" sz="quarter" idx="3"/>
          </p:nvPr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  <p:sp>
        <p:nvSpPr>
          <p:cNvPr id="1048580" name=""/>
          <p:cNvSpPr/>
          <p:nvPr>
            <p:ph type="sldNum" sz="quarter" idx="4"/>
          </p:nvPr>
        </p:nvSpPr>
        <p:spPr>
          <a:xfrm rot="0">
            <a:off x="6553200" y="6245225"/>
            <a:ext cx="2133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eaLnBrk="1" fontAlgn="base" hangingPunct="1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eaLnBrk="1" fontAlgn="base" hangingPunct="1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eaLnBrk="1" fontAlgn="base" hangingPunct="1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eaLnBrk="1" fontAlgn="base" hangingPunct="1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eaLnBrk="1" fontAlgn="base" hangingPunct="1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fld id="{566ABCEB-ACFC-4714-9973-3DA970169C29}" type="slidenum">
              <a:rPr altLang="en-US" sz="1400" lang="en-US"/>
              <a:pPr algn="r" eaLnBrk="1" hangingPunct="1" latinLnBrk="1" lvl="0"/>
            </a:fld>
            <a:endParaRPr altLang="en-US" sz="1400" lang="en-US"/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1" hdr="0" sldNum="0"/>
  <p:txStyles>
    <p:titleStyle>
      <a:lvl1pPr algn="ctr" fontAlgn="base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fontAlgn="base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fontAlgn="base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fontAlgn="base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fontAlgn="base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algn="ctr" fontAlgn="base" marL="45720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algn="ctr" fontAlgn="base" marL="91440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algn="ctr" fontAlgn="base" marL="137160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algn="ctr" fontAlgn="base" marL="1828800" rtl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fontAlgn="base" indent="-342900" marL="342900" rtl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algn="l" fontAlgn="base" indent="-285750" marL="742950" rtl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algn="l" fontAlgn="base" indent="-228600" marL="1143000" rtl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algn="l" fontAlgn="base" indent="-228600" marL="1600200" rtl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algn="l" fontAlgn="base" indent="-228600" marL="20574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algn="l" fontAlgn="base" indent="-228600" marL="25146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algn="l" fontAlgn="base" indent="-228600" marL="29718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algn="l" fontAlgn="base" indent="-228600" marL="34290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algn="l" fontAlgn="base" indent="-228600" marL="3886200" rtl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6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</Relationships>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2.xml"/></Relationships>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2.xml"/></Relationships>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slideLayout" Target="../slideLayouts/slideLayout2.xml"/></Relationships>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2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1" name=""/>
          <p:cNvSpPr/>
          <p:nvPr>
            <p:ph type="ctrTitle" sz="full" idx="0"/>
          </p:nvPr>
        </p:nvSpPr>
        <p:spPr>
          <a:xfrm rot="0">
            <a:off x="228600" y="2130425"/>
            <a:ext cx="8686800" cy="1470025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>
              <a:defRPr sz="4400"/>
            </a:lvl1pPr>
          </a:lstStyle>
          <a:p>
            <a:pPr eaLnBrk="1" hangingPunct="1" latinLnBrk="1" lvl="0"/>
            <a:r>
              <a:rPr altLang="en-US" sz="8800" lang="en-US">
                <a:latin typeface="NASTALIQ" pitchFamily="2" charset="-78"/>
              </a:rPr>
              <a:t>بسم الله الرحمن الرحیم</a:t>
            </a:r>
          </a:p>
        </p:txBody>
      </p:sp>
      <p:sp>
        <p:nvSpPr>
          <p:cNvPr id="1048582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6" name=""/>
          <p:cNvSpPr/>
          <p:nvPr>
            <p:ph type="body" sz="full" idx="1"/>
          </p:nvPr>
        </p:nvSpPr>
        <p:spPr>
          <a:xfrm rot="0">
            <a:off x="0" y="3352800"/>
            <a:ext cx="91440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endParaRPr altLang="en-US" b="1" lang="en-US"/>
          </a:p>
          <a:p>
            <a:pPr algn="r" eaLnBrk="1" hangingPunct="1" latinLnBrk="1" lvl="0">
              <a:buFontTx/>
              <a:buNone/>
            </a:pPr>
            <a:r>
              <a:rPr altLang="en-US" b="1" lang="en-US"/>
              <a:t>(Fibro-fatty tissue</a:t>
            </a:r>
            <a:r>
              <a:rPr altLang="en-US" b="1" lang="en-US"/>
              <a:t>نسج فایبری – شحمی(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دو عدد در دو طرف بینی که دو نیمه خارجی پره های بینی(محل تلاقی پره ها وصورت) را تشکیل میدهد.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pic>
        <p:nvPicPr>
          <p:cNvPr id="2097155" name=""/>
          <p:cNvPicPr>
            <a:picLocks/>
          </p:cNvPicPr>
          <p:nvPr/>
        </p:nvPicPr>
        <p:blipFill>
          <a:blip xmlns:r="http://schemas.openxmlformats.org/officeDocument/2006/relationships" r:embed="rId1">
            <a:lum bright="6000"/>
          </a:blip>
          <a:srcRect l="0" t="0" r="0" b="0"/>
          <a:stretch>
            <a:fillRect/>
          </a:stretch>
        </p:blipFill>
        <p:spPr>
          <a:xfrm rot="0">
            <a:off x="0" y="0"/>
            <a:ext cx="9144000" cy="3276600"/>
          </a:xfrm>
          <a:prstGeom prst="rect"/>
          <a:noFill/>
          <a:ln>
            <a:noFill/>
          </a:ln>
        </p:spPr>
      </p:pic>
      <p:sp>
        <p:nvSpPr>
          <p:cNvPr id="1048617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8" name=""/>
          <p:cNvSpPr/>
          <p:nvPr>
            <p:ph type="body" sz="full" idx="1"/>
          </p:nvPr>
        </p:nvSpPr>
        <p:spPr>
          <a:xfrm rot="0">
            <a:off x="4800600" y="0"/>
            <a:ext cx="4343400" cy="571500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b="1" sz="3600" lang="en-US"/>
              <a:t>اسکلت استخوانی بینی: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استخوان بینی،زائده های  پیشانی فک بالا،استخوان اتموئید،وومر و کامی می باشد.</a:t>
            </a:r>
          </a:p>
        </p:txBody>
      </p:sp>
      <p:pic>
        <p:nvPicPr>
          <p:cNvPr id="2097156" name=""/>
          <p:cNvPicPr>
            <a:picLocks/>
          </p:cNvPicPr>
          <p:nvPr/>
        </p:nvPicPr>
        <p:blipFill>
          <a:blip xmlns:r="http://schemas.openxmlformats.org/officeDocument/2006/relationships" r:embed="rId1">
            <a:lum bright="6000"/>
          </a:blip>
          <a:srcRect l="0" t="0" r="0" b="0"/>
          <a:stretch>
            <a:fillRect/>
          </a:stretch>
        </p:blipFill>
        <p:spPr>
          <a:xfrm rot="0">
            <a:off x="0" y="0"/>
            <a:ext cx="5410200" cy="5100637"/>
          </a:xfrm>
          <a:prstGeom prst="rect"/>
          <a:noFill/>
          <a:ln>
            <a:noFill/>
          </a:ln>
        </p:spPr>
      </p:pic>
      <p:sp>
        <p:nvSpPr>
          <p:cNvPr id="1048619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6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57" name="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762000" y="381000"/>
            <a:ext cx="7696200" cy="5943600"/>
          </a:xfrm>
          <a:prstGeom prst="rect"/>
          <a:noFill/>
          <a:ln>
            <a:noFill/>
          </a:ln>
        </p:spPr>
      </p:pic>
      <p:sp>
        <p:nvSpPr>
          <p:cNvPr id="1048620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097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6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1" name=""/>
          <p:cNvSpPr/>
          <p:nvPr/>
        </p:nvSpPr>
        <p:spPr>
          <a:xfrm rot="0">
            <a:off x="2590800" y="533400"/>
            <a:ext cx="3962400" cy="685800"/>
          </a:xfrm>
          <a:prstGeom prst="rect"/>
          <a:solidFill>
            <a:srgbClr val="FF0066"/>
          </a:solidFill>
          <a:ln w="9525" cap="flat" cmpd="sng">
            <a:solidFill>
              <a:schemeClr val="hlink">
                <a:alpha val="100000"/>
              </a:schemeClr>
            </a:solidFill>
            <a:prstDash val="solid"/>
            <a:miter/>
          </a:ln>
          <a:effectLst>
            <a:outerShdw algn="b" dir="0" dist="0" kx="2453608" sx="100000" sy="-50000">
              <a:schemeClr val="dk2">
                <a:alpha val="50000"/>
              </a:schemeClr>
            </a:outerShdw>
          </a:effectLst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22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اروای بینی خارجی:</a:t>
            </a:r>
          </a:p>
        </p:txBody>
      </p:sp>
      <p:sp>
        <p:nvSpPr>
          <p:cNvPr id="1048623" name=""/>
          <p:cNvSpPr/>
          <p:nvPr>
            <p:ph type="body" sz="full" idx="1"/>
          </p:nvPr>
        </p:nvSpPr>
        <p:spPr>
          <a:xfrm rot="0">
            <a:off x="228600" y="1600200"/>
            <a:ext cx="89154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توسط شعبات شرایین وجهی              و اوردۀ آن تأمین می شود.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لمف آن به عقدات لمفاوی                و                     میریزد.</a:t>
            </a:r>
          </a:p>
        </p:txBody>
      </p:sp>
      <p:sp>
        <p:nvSpPr>
          <p:cNvPr id="1048624" name=""/>
          <p:cNvSpPr txBox="1"/>
          <p:nvPr/>
        </p:nvSpPr>
        <p:spPr>
          <a:xfrm rot="0">
            <a:off x="3810000" y="1752600"/>
            <a:ext cx="2133600" cy="396875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000" lang="en-US"/>
              <a:t>ophthaimic</a:t>
            </a:r>
          </a:p>
        </p:txBody>
      </p:sp>
      <p:sp>
        <p:nvSpPr>
          <p:cNvPr id="1048625" name=""/>
          <p:cNvSpPr txBox="1"/>
          <p:nvPr/>
        </p:nvSpPr>
        <p:spPr>
          <a:xfrm rot="0">
            <a:off x="3962400" y="2362200"/>
            <a:ext cx="1905000" cy="396875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000" lang="en-US"/>
              <a:t>Pre articular</a:t>
            </a:r>
          </a:p>
        </p:txBody>
      </p:sp>
      <p:sp>
        <p:nvSpPr>
          <p:cNvPr id="1048626" name=""/>
          <p:cNvSpPr txBox="1"/>
          <p:nvPr/>
        </p:nvSpPr>
        <p:spPr>
          <a:xfrm rot="0">
            <a:off x="1600200" y="2362200"/>
            <a:ext cx="2743200" cy="396875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000" lang="en-US"/>
              <a:t>Sub mandibular</a:t>
            </a:r>
          </a:p>
        </p:txBody>
      </p:sp>
      <p:pic>
        <p:nvPicPr>
          <p:cNvPr id="2097158" name="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685800" y="3276600"/>
            <a:ext cx="2514600" cy="3581400"/>
          </a:xfrm>
          <a:prstGeom prst="rect"/>
          <a:noFill/>
          <a:ln>
            <a:noFill/>
          </a:ln>
        </p:spPr>
      </p:pic>
      <p:sp>
        <p:nvSpPr>
          <p:cNvPr id="1048627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dur="1000" id="12"/>
                                        <p:tgtEl>
                                          <p:spTgt spid="209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4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>
                                            <p:txEl>
                                              <p:charRg st="0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48623">
                                            <p:txEl>
                                              <p:charRg st="0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048623">
                                            <p:txEl>
                                              <p:charRg st="0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1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>
                                            <p:txEl>
                                              <p:charRg st="61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048623">
                                            <p:txEl>
                                              <p:charRg st="61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1048623">
                                            <p:txEl>
                                              <p:charRg st="61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2" grpId="0" uiExpand="0" build="whole"/>
      <p:bldP spid="1048623" grpId="0" uiExpand="0" build="p" bldLvl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6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28" name=""/>
          <p:cNvSpPr/>
          <p:nvPr/>
        </p:nvSpPr>
        <p:spPr>
          <a:xfrm rot="0">
            <a:off x="228600" y="381000"/>
            <a:ext cx="8610600" cy="1066800"/>
          </a:xfrm>
          <a:prstGeom prst="rect"/>
          <a:gradFill rotWithShape="1">
            <a:gsLst>
              <a:gs pos="0">
                <a:srgbClr val="EA2A45">
                  <a:alpha val="100000"/>
                </a:srgbClr>
              </a:gs>
              <a:gs pos="100000">
                <a:schemeClr val="lt1">
                  <a:alpha val="100000"/>
                </a:schemeClr>
              </a:gs>
            </a:gsLst>
            <a:lin ang="5400000" scaled="1"/>
          </a:gradFill>
          <a:ln w="9525" cap="flat" cmpd="sng">
            <a:noFill/>
            <a:prstDash val="solid"/>
            <a:miter/>
          </a:ln>
          <a:scene3d>
            <a:camera prst="legacyObliqueTopRight">
              <a:rot lat="0" lon="0" rev="0"/>
            </a:camera>
            <a:lightRig dir="b" rig="legacyFlat3"/>
          </a:scene3d>
          <a:sp3d extrusionH="457200" prstMaterial="legacyMatte">
            <a:bevelT w="13500" h="13500" prst="angle"/>
            <a:bevelB w="13500" h="13500" prst="angle"/>
            <a:extrusionClr>
              <a:srgbClr val="EA2A45"/>
            </a:extrusionClr>
          </a:sp3d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29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Nasal Cavity</a:t>
            </a:r>
          </a:p>
        </p:txBody>
      </p:sp>
      <p:sp>
        <p:nvSpPr>
          <p:cNvPr id="1048630" name=""/>
          <p:cNvSpPr/>
          <p:nvPr>
            <p:ph type="body" sz="full" idx="1"/>
          </p:nvPr>
        </p:nvSpPr>
        <p:spPr>
          <a:xfrm rot="0">
            <a:off x="0" y="1752600"/>
            <a:ext cx="9144000" cy="48307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از سوراخ های خارجی بینی            درجلو تا سوراخ های خلفی بینی              امتداد داشته و توسط یک دیوارۀ میانی به دو نیمه چپ و راست تقسیم می گردد. 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ابعاد هر حفره: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ارتفاع: 5 سانتی متر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طول: 7.5-5 سانتی متر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نزدیکی کف: 1.25 سانتی متر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سقف بینی: 2سانتی متر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شامل :جدارتحتانی،جدارفوقانی،جدارداخلی، جدار خارجی</a:t>
            </a:r>
          </a:p>
        </p:txBody>
      </p:sp>
      <p:sp>
        <p:nvSpPr>
          <p:cNvPr id="1048631" name=""/>
          <p:cNvSpPr txBox="1"/>
          <p:nvPr/>
        </p:nvSpPr>
        <p:spPr>
          <a:xfrm rot="0">
            <a:off x="4114800" y="1828800"/>
            <a:ext cx="1524000" cy="45720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400" lang="en-US"/>
              <a:t>nosries</a:t>
            </a:r>
          </a:p>
        </p:txBody>
      </p:sp>
      <p:sp>
        <p:nvSpPr>
          <p:cNvPr id="1048632" name=""/>
          <p:cNvSpPr txBox="1"/>
          <p:nvPr/>
        </p:nvSpPr>
        <p:spPr>
          <a:xfrm rot="0">
            <a:off x="7010400" y="2209800"/>
            <a:ext cx="1676400" cy="45720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400" lang="en-US"/>
              <a:t>choanae</a:t>
            </a:r>
          </a:p>
        </p:txBody>
      </p:sp>
      <p:sp>
        <p:nvSpPr>
          <p:cNvPr id="1048633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4" name=""/>
          <p:cNvSpPr/>
          <p:nvPr/>
        </p:nvSpPr>
        <p:spPr>
          <a:xfrm rot="0">
            <a:off x="7086600" y="3124200"/>
            <a:ext cx="2057400" cy="990600"/>
          </a:xfrm>
          <a:prstGeom prst="cloudCallout">
            <a:avLst>
              <a:gd name="adj1" fmla="val -29861"/>
              <a:gd name="adj2" fmla="val 57694"/>
            </a:avLst>
          </a:prstGeom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chemeClr val="dk1">
                  <a:alpha val="100000"/>
                </a:scheme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lang="en-US"/>
          </a:p>
        </p:txBody>
      </p:sp>
      <p:sp>
        <p:nvSpPr>
          <p:cNvPr id="1048635" name=""/>
          <p:cNvSpPr/>
          <p:nvPr/>
        </p:nvSpPr>
        <p:spPr>
          <a:xfrm rot="0">
            <a:off x="6248400" y="304800"/>
            <a:ext cx="2667000" cy="1143000"/>
          </a:xfrm>
          <a:prstGeom prst="ellipse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chemeClr val="dk1">
                  <a:alpha val="100000"/>
                </a:scheme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36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lang="en-US"/>
              <a:t>موقعیت:</a:t>
            </a:r>
          </a:p>
        </p:txBody>
      </p:sp>
      <p:sp>
        <p:nvSpPr>
          <p:cNvPr id="1048637" name=""/>
          <p:cNvSpPr/>
          <p:nvPr>
            <p:ph type="body" sz="full" idx="4294967295"/>
          </p:nvPr>
        </p:nvSpPr>
        <p:spPr>
          <a:xfrm rot="0">
            <a:off x="0" y="1600200"/>
            <a:ext cx="9144000" cy="487680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حفرات بینی در تحت حفرۀ دماغی در فوق حفره دهن و دربین دو جوف حجاب قرار دارد.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ارتباطات: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ازطریق سوراخ های قدامی بینی به محیط خارجی و از طریق سوراخ های خلفی به نزوفرنگس و از طریق فوحات بالخاصه جیوف (سینوس ها) مجاور انفی ارتباط دارد.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638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charRg st="0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048637">
                                            <p:txEl>
                                              <p:charRg st="0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048637">
                                            <p:txEl>
                                              <p:charRg st="0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charRg st="77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048637">
                                            <p:txEl>
                                              <p:charRg st="77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048637">
                                            <p:txEl>
                                              <p:charRg st="77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charRg st="88" end="2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1048637">
                                            <p:txEl>
                                              <p:charRg st="88" end="2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048637">
                                            <p:txEl>
                                              <p:charRg st="88" end="2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6" grpId="0" uiExpand="0" build="whole"/>
      <p:bldP spid="1048637" grpId="0" uiExpand="0" build="p" bldLvl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solidFill>
          <a:schemeClr val="lt1"/>
        </a:solidFill>
      </p:bgPr>
    </p:bg>
    <p:spTree>
      <p:nvGrpSpPr>
        <p:cNvPr id="6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40" name=""/>
          <p:cNvSpPr/>
          <p:nvPr/>
        </p:nvSpPr>
        <p:spPr>
          <a:xfrm rot="0">
            <a:off x="304800" y="381000"/>
            <a:ext cx="8610600" cy="914400"/>
          </a:xfrm>
          <a:prstGeom prst="rect"/>
          <a:gradFill rotWithShape="1">
            <a:gsLst>
              <a:gs pos="0">
                <a:srgbClr val="EA2A45">
                  <a:alpha val="100000"/>
                </a:srgbClr>
              </a:gs>
              <a:gs pos="100000">
                <a:schemeClr val="lt1">
                  <a:alpha val="100000"/>
                </a:scheme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pic>
        <p:nvPicPr>
          <p:cNvPr id="2097159" name="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0" y="1447800"/>
            <a:ext cx="4548187" cy="5410200"/>
          </a:xfrm>
          <a:prstGeom prst="rect"/>
          <a:noFill/>
          <a:ln>
            <a:noFill/>
          </a:ln>
        </p:spPr>
      </p:pic>
      <p:sp>
        <p:nvSpPr>
          <p:cNvPr id="1048641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آناتومی                                         </a:t>
            </a:r>
          </a:p>
        </p:txBody>
      </p:sp>
      <p:sp>
        <p:nvSpPr>
          <p:cNvPr id="1048642" name=""/>
          <p:cNvSpPr txBox="1"/>
          <p:nvPr/>
        </p:nvSpPr>
        <p:spPr>
          <a:xfrm rot="0">
            <a:off x="1752600" y="3352800"/>
            <a:ext cx="3749675" cy="366712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43" name=""/>
          <p:cNvSpPr txBox="1"/>
          <p:nvPr/>
        </p:nvSpPr>
        <p:spPr>
          <a:xfrm rot="0">
            <a:off x="3124200" y="533400"/>
            <a:ext cx="4724400" cy="76200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4400" lang="en-US"/>
              <a:t>Nasal cavity</a:t>
            </a:r>
          </a:p>
        </p:txBody>
      </p:sp>
      <p:sp>
        <p:nvSpPr>
          <p:cNvPr id="1048644" name=""/>
          <p:cNvSpPr txBox="1"/>
          <p:nvPr/>
        </p:nvSpPr>
        <p:spPr>
          <a:xfrm rot="0">
            <a:off x="0" y="1676400"/>
            <a:ext cx="8686800" cy="3506787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/>
            <a:r>
              <a:rPr altLang="en-US" sz="3200" lang="en-US"/>
              <a:t>از چهار قسمت تشکیل شده است:</a:t>
            </a:r>
          </a:p>
          <a:p>
            <a:pPr algn="r" eaLnBrk="1" hangingPunct="1" latinLnBrk="1" lvl="0"/>
            <a:r>
              <a:rPr altLang="en-US" sz="4800" lang="en-US"/>
              <a:t>Vestibule</a:t>
            </a:r>
          </a:p>
          <a:p>
            <a:pPr algn="r" eaLnBrk="1" hangingPunct="1" latinLnBrk="1" lvl="0"/>
            <a:r>
              <a:rPr altLang="en-US" sz="4800" lang="en-US"/>
              <a:t>Atrium</a:t>
            </a:r>
          </a:p>
          <a:p>
            <a:pPr algn="r" eaLnBrk="1" hangingPunct="1" latinLnBrk="1" lvl="0"/>
            <a:r>
              <a:rPr altLang="en-US" sz="4800" lang="en-US"/>
              <a:t>ناحیه شامعه ای</a:t>
            </a:r>
          </a:p>
          <a:p>
            <a:pPr algn="r" eaLnBrk="1" hangingPunct="1" latinLnBrk="1" lvl="0"/>
            <a:r>
              <a:rPr altLang="en-US" sz="4800" lang="en-US"/>
              <a:t>ناحیه تنفسی</a:t>
            </a:r>
          </a:p>
        </p:txBody>
      </p:sp>
      <p:sp>
        <p:nvSpPr>
          <p:cNvPr id="1048645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7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46" name=""/>
          <p:cNvSpPr/>
          <p:nvPr/>
        </p:nvSpPr>
        <p:spPr>
          <a:xfrm rot="0">
            <a:off x="381000" y="990600"/>
            <a:ext cx="8458200" cy="838200"/>
          </a:xfrm>
          <a:prstGeom prst="rect"/>
          <a:gradFill rotWithShape="1">
            <a:gsLst>
              <a:gs pos="0">
                <a:srgbClr val="FF0066">
                  <a:alpha val="100000"/>
                </a:srgbClr>
              </a:gs>
              <a:gs pos="100000">
                <a:schemeClr val="accent2">
                  <a:alpha val="100000"/>
                </a:schemeClr>
              </a:gs>
            </a:gsLst>
            <a:lin ang="5400000" scaled="1"/>
          </a:gradFill>
          <a:ln w="9525" cap="flat" cmpd="sng">
            <a:noFill/>
            <a:prstDash val="solid"/>
            <a:miter/>
          </a:ln>
          <a:scene3d>
            <a:camera prst="legacyObliqueTopRight">
              <a:rot lat="0" lon="0" rev="0"/>
            </a:camera>
            <a:lightRig dir="b" rig="legacyFlat3"/>
          </a:scene3d>
          <a:sp3d extrusionH="457200" prstMaterial="legacyMatte">
            <a:bevelT w="13500" h="13500" prst="angle"/>
            <a:bevelB w="13500" h="13500" prst="angle"/>
            <a:extrusionClr>
              <a:srgbClr val="FF0066"/>
            </a:extrusionClr>
          </a:sp3d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47" name=""/>
          <p:cNvSpPr/>
          <p:nvPr>
            <p:ph type="body" sz="full" idx="1"/>
          </p:nvPr>
        </p:nvSpPr>
        <p:spPr>
          <a:xfrm rot="0">
            <a:off x="0" y="1219200"/>
            <a:ext cx="88392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>
              <a:buFontTx/>
              <a:buNone/>
            </a:pPr>
            <a:r>
              <a:rPr altLang="en-US" lang="en-US"/>
              <a:t>             vestibule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قسمت قدامی حفرات انف است که توسط جلد پوشانیده شده ودر دوطرف جانبی توسط                   احاطه گردیده است.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648" name=""/>
          <p:cNvSpPr txBox="1"/>
          <p:nvPr/>
        </p:nvSpPr>
        <p:spPr>
          <a:xfrm rot="0">
            <a:off x="3810000" y="2895600"/>
            <a:ext cx="2133600" cy="579437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sz="3200" lang="en-US"/>
              <a:t>Alae nasi</a:t>
            </a:r>
          </a:p>
        </p:txBody>
      </p:sp>
      <p:sp>
        <p:nvSpPr>
          <p:cNvPr id="1048649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7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50" name=""/>
          <p:cNvSpPr/>
          <p:nvPr/>
        </p:nvSpPr>
        <p:spPr>
          <a:xfrm rot="0">
            <a:off x="6858000" y="2438400"/>
            <a:ext cx="2057400" cy="1143000"/>
          </a:xfrm>
          <a:prstGeom prst="cloudCallout">
            <a:avLst>
              <a:gd name="adj1" fmla="val -39505"/>
              <a:gd name="adj2" fmla="val 73472"/>
            </a:avLst>
          </a:prstGeom>
          <a:gradFill rotWithShape="1">
            <a:gsLst>
              <a:gs pos="0">
                <a:srgbClr val="FF0066">
                  <a:alpha val="100000"/>
                </a:srgbClr>
              </a:gs>
              <a:gs pos="100000">
                <a:schemeClr val="accent1">
                  <a:alpha val="100000"/>
                </a:scheme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lang="en-US"/>
          </a:p>
        </p:txBody>
      </p:sp>
      <p:sp>
        <p:nvSpPr>
          <p:cNvPr id="1048651" name=""/>
          <p:cNvSpPr/>
          <p:nvPr/>
        </p:nvSpPr>
        <p:spPr>
          <a:xfrm rot="0">
            <a:off x="228600" y="838200"/>
            <a:ext cx="8686800" cy="685800"/>
          </a:xfrm>
          <a:prstGeom prst="rect"/>
          <a:gradFill rotWithShape="1">
            <a:gsLst>
              <a:gs pos="0">
                <a:srgbClr val="FF0066">
                  <a:alpha val="100000"/>
                </a:srgb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52" name=""/>
          <p:cNvSpPr/>
          <p:nvPr>
            <p:ph type="body" sz="full" idx="1"/>
          </p:nvPr>
        </p:nvSpPr>
        <p:spPr>
          <a:xfrm rot="0">
            <a:off x="609600" y="304800"/>
            <a:ext cx="8229600" cy="563880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: </a:t>
            </a:r>
            <a:r>
              <a:rPr altLang="en-US" lang="en-US"/>
              <a:t>Atrium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قسمتی است که در قدام قرین متوسط قرار دارد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ناحیه شمی: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ناحیه بالای جوف انف را ساخته وتوسط اپیتل مخصوص بنام 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                                       زرد رنگ پوشانیده شده که حاوی حجرات حسی  </a:t>
            </a:r>
            <a:r>
              <a:rPr altLang="en-US" lang="en-US"/>
              <a:t>  </a:t>
            </a:r>
          </a:p>
        </p:txBody>
      </p:sp>
      <p:sp>
        <p:nvSpPr>
          <p:cNvPr id="1048653" name=""/>
          <p:cNvSpPr txBox="1"/>
          <p:nvPr/>
        </p:nvSpPr>
        <p:spPr>
          <a:xfrm rot="0">
            <a:off x="4419600" y="4419600"/>
            <a:ext cx="4321175" cy="519112"/>
          </a:xfrm>
          <a:prstGeom prst="rect"/>
          <a:noFill/>
          <a:ln>
            <a:noFill/>
          </a:ln>
        </p:spPr>
        <p:txBody>
          <a:bodyPr bIns="45720" lIns="91440" rIns="91440" tIns="45720" wrap="none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r>
              <a:rPr altLang="en-US" sz="2800" lang="en-US"/>
              <a:t>Olfactory Neuro Epithilium</a:t>
            </a:r>
          </a:p>
        </p:txBody>
      </p:sp>
      <p:sp>
        <p:nvSpPr>
          <p:cNvPr id="1048654" name=""/>
          <p:cNvSpPr txBox="1"/>
          <p:nvPr/>
        </p:nvSpPr>
        <p:spPr>
          <a:xfrm rot="10740000" flipV="1">
            <a:off x="4724400" y="4953000"/>
            <a:ext cx="1600200" cy="519112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sz="2800" lang="en-US"/>
              <a:t>Bipolar</a:t>
            </a:r>
          </a:p>
        </p:txBody>
      </p:sp>
      <p:sp>
        <p:nvSpPr>
          <p:cNvPr id="1048655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7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56" name=""/>
          <p:cNvSpPr/>
          <p:nvPr/>
        </p:nvSpPr>
        <p:spPr>
          <a:xfrm rot="0">
            <a:off x="533400" y="1905000"/>
            <a:ext cx="8153400" cy="3733800"/>
          </a:xfrm>
          <a:prstGeom prst="rect"/>
          <a:solidFill>
            <a:srgbClr val="EBF0AE"/>
          </a:solidFill>
          <a:ln w="9525" cap="flat" cmpd="sng">
            <a:noFill/>
            <a:prstDash val="solid"/>
            <a:miter/>
          </a:ln>
          <a:scene3d>
            <a:camera prst="legacyObliqueTopLeft">
              <a:rot lat="0" lon="0" rev="0"/>
            </a:camera>
            <a:lightRig dir="t" rig="legacyFlat3"/>
          </a:scene3d>
          <a:sp3d extrusionH="457200" prstMaterial="legacyMatte">
            <a:bevelT w="13500" h="13500" prst="angle"/>
            <a:bevelB w="13500" h="13500" prst="angle"/>
            <a:extrusionClr>
              <a:srgbClr val="EBF0AE"/>
            </a:extrusionClr>
          </a:sp3d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57" name=""/>
          <p:cNvSpPr/>
          <p:nvPr/>
        </p:nvSpPr>
        <p:spPr>
          <a:xfrm rot="0">
            <a:off x="304800" y="381000"/>
            <a:ext cx="8458200" cy="990600"/>
          </a:xfrm>
          <a:prstGeom prst="rect"/>
          <a:gradFill rotWithShape="1">
            <a:gsLst>
              <a:gs pos="0">
                <a:srgbClr val="FF0066">
                  <a:alpha val="100000"/>
                </a:srgbClr>
              </a:gs>
              <a:gs pos="100000">
                <a:schemeClr val="accent1">
                  <a:alpha val="100000"/>
                </a:schemeClr>
              </a:gs>
            </a:gsLst>
            <a:lin ang="5400000" scaled="1"/>
          </a:gradFill>
          <a:ln w="9525" cap="flat" cmpd="sng">
            <a:noFill/>
            <a:prstDash val="solid"/>
            <a:miter/>
          </a:ln>
          <a:scene3d>
            <a:camera prst="legacyObliqueTopLeft">
              <a:rot lat="0" lon="0" rev="0"/>
            </a:camera>
            <a:lightRig dir="t" rig="legacyFlat3"/>
          </a:scene3d>
          <a:sp3d extrusionH="457200" prstMaterial="legacyMatte">
            <a:bevelT w="13500" h="13500" prst="angle"/>
            <a:bevelB w="13500" h="13500" prst="angle"/>
            <a:extrusionClr>
              <a:srgbClr val="FF0066"/>
            </a:extrusionClr>
          </a:sp3d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58" name=""/>
          <p:cNvSpPr/>
          <p:nvPr>
            <p:ph type="title" sz="full" idx="0"/>
          </p:nvPr>
        </p:nvSpPr>
        <p:spPr>
          <a:xfrm rot="0">
            <a:off x="457200" y="228600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lang="en-US"/>
              <a:t>ناحیه تنفسی:</a:t>
            </a:r>
          </a:p>
        </p:txBody>
      </p:sp>
      <p:sp>
        <p:nvSpPr>
          <p:cNvPr id="1048659" name=""/>
          <p:cNvSpPr/>
          <p:nvPr>
            <p:ph type="body" sz="full" idx="1"/>
          </p:nvPr>
        </p:nvSpPr>
        <p:spPr>
          <a:xfrm rot="0">
            <a:off x="457200" y="1874837"/>
            <a:ext cx="8229600" cy="49831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بقیه قسمت های حفرات انف که توسط مخاط تنفسی گلابی رنگ استوانه ای احداب دار پوش شده.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حرکت احداب مخاط افرازات انفی را به طرف خلف یعنی به طرف ونزوفرنگس می راند. نسج تحت المخاطی سست،بسیار وعایی و (انتعاذی) و همچنان حاوی تعداد زیاد غدوات مخاطی و مصلی است.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660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5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5" name=""/>
          <p:cNvSpPr/>
          <p:nvPr>
            <p:ph type="title" sz="full" idx="0"/>
          </p:nvPr>
        </p:nvSpPr>
        <p:spPr>
          <a:xfrm rot="0">
            <a:off x="0" y="1295400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sz="9600" lang="en-US"/>
              <a:t>آناتومی بینی</a:t>
            </a:r>
            <a:br>
              <a:rPr altLang="fa-IR" sz="9600" lang="en-US"/>
            </a:br>
            <a:endParaRPr altLang="en-US" lang="zh-CN"/>
          </a:p>
        </p:txBody>
      </p:sp>
      <p:sp>
        <p:nvSpPr>
          <p:cNvPr id="1048586" name=""/>
          <p:cNvSpPr/>
          <p:nvPr>
            <p:ph type="body" sz="full" idx="1"/>
          </p:nvPr>
        </p:nvSpPr>
        <p:spPr>
          <a:xfrm rot="0">
            <a:off x="533400" y="4610020"/>
            <a:ext cx="8229600" cy="1943179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Clr>
                <a:schemeClr val="dk1"/>
              </a:buClr>
              <a:buFontTx/>
              <a:buNone/>
            </a:pPr>
            <a:r>
              <a:rPr lang="en-US"/>
              <a:t>@</a:t>
            </a:r>
            <a:r>
              <a:rPr lang="en-US"/>
              <a:t>p</a:t>
            </a:r>
            <a:r>
              <a:rPr lang="en-US"/>
              <a:t>d</a:t>
            </a:r>
            <a:r>
              <a:rPr lang="en-US"/>
              <a:t>f</a:t>
            </a:r>
            <a:r>
              <a:rPr lang="en-US"/>
              <a:t>_</a:t>
            </a:r>
            <a:r>
              <a:rPr lang="en-US"/>
              <a:t>sport</a:t>
            </a:r>
            <a:r>
              <a:rPr lang="en-US"/>
              <a:t>_</a:t>
            </a:r>
            <a:r>
              <a:rPr lang="en-US"/>
              <a:t>m</a:t>
            </a:r>
            <a:r>
              <a:rPr lang="en-US"/>
              <a:t>a</a:t>
            </a:r>
            <a:r>
              <a:rPr lang="en-US"/>
              <a:t>n</a:t>
            </a:r>
            <a:r>
              <a:rPr lang="en-US"/>
              <a:t>s</a:t>
            </a:r>
            <a:r>
              <a:rPr lang="en-US"/>
              <a:t>o</a:t>
            </a:r>
            <a:r>
              <a:rPr lang="en-US"/>
              <a:t>r</a:t>
            </a:r>
            <a:r>
              <a:rPr lang="en-US"/>
              <a:t>i</a:t>
            </a:r>
            <a:endParaRPr altLang="en-US" lang="zh-CN"/>
          </a:p>
          <a:p>
            <a:pPr algn="r" eaLnBrk="1" hangingPunct="1" latinLnBrk="1" lvl="0">
              <a:buClr>
                <a:schemeClr val="dk1"/>
              </a:buClr>
              <a:buFontTx/>
              <a:buNone/>
            </a:pPr>
            <a:r>
              <a:rPr altLang="en-US" lang="en-US"/>
              <a:t>گردآورنده: نجیب الله ”حکیمی“</a:t>
            </a:r>
            <a:endParaRPr altLang="en-US" lang="zh-CN"/>
          </a:p>
          <a:p>
            <a:pPr algn="r" eaLnBrk="1" hangingPunct="1" latinLnBrk="1" lvl="0">
              <a:buClr>
                <a:schemeClr val="dk1"/>
              </a:buClr>
              <a:buFontTx/>
              <a:buNone/>
            </a:pPr>
            <a:r>
              <a:rPr altLang="en-US" lang="en-US"/>
              <a:t>استاد راهنما: پوهنمل آغا محمد ” ژکفر“</a:t>
            </a:r>
          </a:p>
        </p:txBody>
      </p:sp>
      <p:sp>
        <p:nvSpPr>
          <p:cNvPr id="1048587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7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61" name=""/>
          <p:cNvSpPr/>
          <p:nvPr/>
        </p:nvSpPr>
        <p:spPr>
          <a:xfrm rot="0">
            <a:off x="1447800" y="533400"/>
            <a:ext cx="7467600" cy="1295400"/>
          </a:xfrm>
          <a:prstGeom prst="ellipse"/>
          <a:gradFill rotWithShape="1">
            <a:gsLst>
              <a:gs pos="0">
                <a:srgbClr val="FF0066">
                  <a:alpha val="100000"/>
                </a:srgbClr>
              </a:gs>
              <a:gs pos="100000">
                <a:schemeClr val="accent1">
                  <a:alpha val="100000"/>
                </a:scheme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  <a:effectLst>
            <a:outerShdw algn="b" dir="3806097" dist="56796" kx="2453608" sx="100000" sy="50000">
              <a:schemeClr val="folHlink">
                <a:alpha val="50000"/>
              </a:schemeClr>
            </a:outerShdw>
          </a:effectLst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62" name=""/>
          <p:cNvSpPr/>
          <p:nvPr>
            <p:ph type="title" sz="full" idx="0"/>
          </p:nvPr>
        </p:nvSpPr>
        <p:spPr>
          <a:xfrm rot="0">
            <a:off x="0" y="457200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lang="en-US"/>
              <a:t> حجاب انف:</a:t>
            </a:r>
            <a:r>
              <a:rPr altLang="en-US" lang="en-US"/>
              <a:t>tubercle</a:t>
            </a:r>
            <a:r>
              <a:rPr altLang="en-US" lang="en-US"/>
              <a:t>ناحیه </a:t>
            </a:r>
          </a:p>
        </p:txBody>
      </p:sp>
      <p:sp>
        <p:nvSpPr>
          <p:cNvPr id="1048663" name=""/>
          <p:cNvSpPr/>
          <p:nvPr>
            <p:ph type="body" sz="full" idx="1"/>
          </p:nvPr>
        </p:nvSpPr>
        <p:spPr>
          <a:xfrm rot="0">
            <a:off x="304800" y="2332037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به ناحیه ای اطلاق می شود که غشای مخاطی درآنجا ضخیم گردیده واین ناحیه بالای حجاب انف مقابل صماخ متوسط قرار دارد.</a:t>
            </a:r>
          </a:p>
        </p:txBody>
      </p:sp>
      <p:sp>
        <p:nvSpPr>
          <p:cNvPr id="1048664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7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65" name=""/>
          <p:cNvSpPr/>
          <p:nvPr/>
        </p:nvSpPr>
        <p:spPr>
          <a:xfrm rot="0">
            <a:off x="304800" y="381000"/>
            <a:ext cx="8382000" cy="990600"/>
          </a:xfrm>
          <a:prstGeom prst="rect"/>
          <a:gradFill rotWithShape="1">
            <a:gsLst>
              <a:gs pos="0">
                <a:srgbClr val="FF0066">
                  <a:alpha val="100000"/>
                </a:srgb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noFill/>
            <a:prstDash val="solid"/>
            <a:miter/>
          </a:ln>
          <a:scene3d>
            <a:camera prst="legacyObliqueTopRight">
              <a:rot lat="0" lon="0" rev="0"/>
            </a:camera>
            <a:lightRig dir="b" rig="legacyFlat3"/>
          </a:scene3d>
          <a:sp3d extrusionH="457200" prstMaterial="legacyMatte">
            <a:bevelT w="13500" h="13500" prst="angle"/>
            <a:bevelB w="13500" h="13500" prst="angle"/>
            <a:extrusionClr>
              <a:srgbClr val="FF3300"/>
            </a:extrusionClr>
          </a:sp3d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66" name=""/>
          <p:cNvSpPr/>
          <p:nvPr>
            <p:ph type="title" sz="full" idx="0"/>
          </p:nvPr>
        </p:nvSpPr>
        <p:spPr>
          <a:xfrm rot="0">
            <a:off x="304800" y="304800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lang="en-US"/>
              <a:t>( سرحدات):</a:t>
            </a:r>
            <a:r>
              <a:rPr altLang="en-US" lang="en-US"/>
              <a:t>boundaries</a:t>
            </a:r>
          </a:p>
        </p:txBody>
      </p:sp>
      <p:sp>
        <p:nvSpPr>
          <p:cNvPr id="1048667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هر حفره انف توسط :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                   زمین</a:t>
            </a:r>
            <a:r>
              <a:rPr altLang="en-US" lang="en-US"/>
              <a:t>Floor</a:t>
            </a:r>
            <a:r>
              <a:rPr altLang="en-US" lang="en-US"/>
              <a:t>1-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                     سقف </a:t>
            </a:r>
            <a:r>
              <a:rPr altLang="en-US" lang="en-US"/>
              <a:t>Roof</a:t>
            </a:r>
            <a:r>
              <a:rPr altLang="en-US" lang="en-US"/>
              <a:t>2-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       جدار انسی</a:t>
            </a:r>
            <a:r>
              <a:rPr altLang="en-US" lang="en-US"/>
              <a:t>Medial wall</a:t>
            </a:r>
            <a:r>
              <a:rPr altLang="en-US" lang="en-US"/>
              <a:t>3-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    جدار وحشی</a:t>
            </a:r>
            <a:r>
              <a:rPr altLang="en-US" lang="en-US"/>
              <a:t>Lathernal wall</a:t>
            </a:r>
            <a:r>
              <a:rPr altLang="en-US" lang="en-US"/>
              <a:t>4-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668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7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69" name=""/>
          <p:cNvSpPr/>
          <p:nvPr/>
        </p:nvSpPr>
        <p:spPr>
          <a:xfrm rot="0">
            <a:off x="457200" y="3657600"/>
            <a:ext cx="8458200" cy="685800"/>
          </a:xfrm>
          <a:prstGeom prst="rect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70" name=""/>
          <p:cNvSpPr/>
          <p:nvPr/>
        </p:nvSpPr>
        <p:spPr>
          <a:xfrm rot="0">
            <a:off x="533400" y="762000"/>
            <a:ext cx="8229600" cy="914400"/>
          </a:xfrm>
          <a:prstGeom prst="rect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71" name=""/>
          <p:cNvSpPr/>
          <p:nvPr>
            <p:ph type="title" sz="full" idx="0"/>
          </p:nvPr>
        </p:nvSpPr>
        <p:spPr>
          <a:xfrm rot="0">
            <a:off x="457200" y="685800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sz="3600" lang="en-US"/>
              <a:t>) </a:t>
            </a:r>
            <a:r>
              <a:rPr altLang="en-US" lang="en-US"/>
              <a:t>شامل:</a:t>
            </a:r>
            <a:r>
              <a:rPr altLang="en-US" sz="3600" lang="en-US"/>
              <a:t> </a:t>
            </a:r>
            <a:r>
              <a:rPr altLang="en-US" sz="3600" lang="en-US"/>
              <a:t>Floor</a:t>
            </a:r>
            <a:r>
              <a:rPr altLang="en-US" sz="3600" lang="en-US"/>
              <a:t>1- زمین(</a:t>
            </a:r>
          </a:p>
        </p:txBody>
      </p:sp>
      <p:sp>
        <p:nvSpPr>
          <p:cNvPr id="1048672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lnSpc>
                <a:spcPct val="90000"/>
              </a:lnSpc>
              <a:buFontTx/>
              <a:buNone/>
            </a:pPr>
            <a:endParaRPr altLang="en-US" lang="en-US"/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  استخوان الاشه بالایی</a:t>
            </a:r>
            <a:r>
              <a:rPr altLang="en-US" lang="en-US"/>
              <a:t>Palatine process●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  استخوان زنخ</a:t>
            </a:r>
            <a:r>
              <a:rPr altLang="en-US" lang="en-US"/>
              <a:t>Horizontal process ●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endParaRPr altLang="en-US" lang="en-US"/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) بسیار باریک بوده شامل: </a:t>
            </a:r>
            <a:r>
              <a:rPr altLang="en-US" lang="en-US"/>
              <a:t>Roof</a:t>
            </a:r>
            <a:r>
              <a:rPr altLang="en-US" lang="en-US"/>
              <a:t>2- سقف(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   </a:t>
            </a:r>
            <a:r>
              <a:rPr altLang="en-US" lang="en-US"/>
              <a:t>استخوان های مخصوص انف و استخوان پیشانی </a:t>
            </a:r>
            <a:r>
              <a:rPr altLang="en-US" lang="en-US"/>
              <a:t>●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در قسمت متوسط                     استخوان غربالی </a:t>
            </a:r>
            <a:r>
              <a:rPr altLang="en-US" lang="en-US"/>
              <a:t>● 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  </a:t>
            </a:r>
            <a:r>
              <a:rPr altLang="en-US" lang="en-US"/>
              <a:t>جسم خلفی استخوان میخ مانند  </a:t>
            </a:r>
            <a:r>
              <a:rPr altLang="en-US" lang="en-US"/>
              <a:t>● </a:t>
            </a:r>
          </a:p>
        </p:txBody>
      </p:sp>
      <p:sp>
        <p:nvSpPr>
          <p:cNvPr id="1048673" name=""/>
          <p:cNvSpPr txBox="1"/>
          <p:nvPr/>
        </p:nvSpPr>
        <p:spPr>
          <a:xfrm rot="0">
            <a:off x="3733800" y="4876800"/>
            <a:ext cx="2438400" cy="396875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000" lang="en-US"/>
              <a:t>Cribriform plate</a:t>
            </a:r>
          </a:p>
        </p:txBody>
      </p:sp>
      <p:sp>
        <p:nvSpPr>
          <p:cNvPr id="1048674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7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75" name=""/>
          <p:cNvSpPr/>
          <p:nvPr/>
        </p:nvSpPr>
        <p:spPr>
          <a:xfrm rot="0">
            <a:off x="533400" y="304800"/>
            <a:ext cx="8229600" cy="990600"/>
          </a:xfrm>
          <a:prstGeom prst="rect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76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sz="4000" lang="en-US"/>
              <a:t>)</a:t>
            </a:r>
            <a:r>
              <a:rPr altLang="en-US" sz="4000" lang="en-US"/>
              <a:t>Medial wall</a:t>
            </a:r>
            <a:r>
              <a:rPr altLang="en-US" sz="4000" lang="en-US"/>
              <a:t>3- جدار انسی(</a:t>
            </a:r>
          </a:p>
        </p:txBody>
      </p:sp>
      <p:sp>
        <p:nvSpPr>
          <p:cNvPr id="1048677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sz="2800" lang="en-US"/>
              <a:t>حجاب انف جدار انسی حفرات انف را می سازد و ندرتا در خط متوسط قرار داشته و متشکل از:</a:t>
            </a:r>
          </a:p>
          <a:p>
            <a:pPr algn="r" eaLnBrk="1" hangingPunct="1" latinLnBrk="1" lvl="0">
              <a:buFontTx/>
              <a:buNone/>
            </a:pPr>
            <a:r>
              <a:rPr altLang="en-US" sz="2800" lang="en-US"/>
              <a:t>غضروف چهارضلعی در قدام</a:t>
            </a:r>
          </a:p>
          <a:p>
            <a:pPr algn="r" eaLnBrk="1" hangingPunct="1" latinLnBrk="1" lvl="0">
              <a:buFontTx/>
              <a:buNone/>
            </a:pPr>
            <a:r>
              <a:rPr altLang="en-US" sz="2800" lang="en-US"/>
              <a:t>                           استخوان غربا لی درپشت و رو</a:t>
            </a:r>
          </a:p>
          <a:p>
            <a:pPr algn="r" eaLnBrk="1" hangingPunct="1" latinLnBrk="1" lvl="0">
              <a:buFontTx/>
              <a:buNone/>
            </a:pPr>
            <a:r>
              <a:rPr altLang="en-US" sz="2800" lang="en-US"/>
              <a:t>استخوان          در پشت و پایین </a:t>
            </a:r>
          </a:p>
        </p:txBody>
      </p:sp>
      <p:sp>
        <p:nvSpPr>
          <p:cNvPr id="1048678" name=""/>
          <p:cNvSpPr txBox="1"/>
          <p:nvPr/>
        </p:nvSpPr>
        <p:spPr>
          <a:xfrm rot="0">
            <a:off x="5943600" y="3124200"/>
            <a:ext cx="3200400" cy="396875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000" lang="en-US"/>
              <a:t>Prependicular plate</a:t>
            </a:r>
          </a:p>
        </p:txBody>
      </p:sp>
      <p:sp>
        <p:nvSpPr>
          <p:cNvPr id="1048679" name=""/>
          <p:cNvSpPr txBox="1"/>
          <p:nvPr/>
        </p:nvSpPr>
        <p:spPr>
          <a:xfrm rot="0">
            <a:off x="6553200" y="3581400"/>
            <a:ext cx="1219200" cy="45720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400" lang="en-US"/>
              <a:t>vomer</a:t>
            </a:r>
          </a:p>
        </p:txBody>
      </p:sp>
      <p:sp>
        <p:nvSpPr>
          <p:cNvPr id="1048680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7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81" name=""/>
          <p:cNvSpPr/>
          <p:nvPr/>
        </p:nvSpPr>
        <p:spPr>
          <a:xfrm rot="0">
            <a:off x="7239000" y="1981200"/>
            <a:ext cx="1676400" cy="685800"/>
          </a:xfrm>
          <a:prstGeom prst="ellipse"/>
          <a:solidFill>
            <a:srgbClr val="F9A5AD"/>
          </a:solidFill>
          <a:ln w="9525" cap="flat" cmpd="sng">
            <a:noFill/>
            <a:prstDash val="solid"/>
            <a:miter/>
          </a:ln>
          <a:scene3d>
            <a:camera prst="legacyObliqueTopLeft">
              <a:rot lat="0" lon="0" rev="0"/>
            </a:camera>
            <a:lightRig dir="t" rig="legacyFlat3"/>
          </a:scene3d>
          <a:sp3d extrusionH="457200" prstMaterial="legacyMatte">
            <a:bevelT w="13500" h="13500" prst="angle"/>
            <a:bevelB w="13500" h="13500" prst="angle"/>
            <a:extrusionClr>
              <a:srgbClr val="F9A5AD"/>
            </a:extrusionClr>
          </a:sp3d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82" name=""/>
          <p:cNvSpPr/>
          <p:nvPr/>
        </p:nvSpPr>
        <p:spPr>
          <a:xfrm rot="0">
            <a:off x="3124200" y="2057400"/>
            <a:ext cx="1752600" cy="609600"/>
          </a:xfrm>
          <a:prstGeom prst="ellipse"/>
          <a:solidFill>
            <a:srgbClr val="F9A5AD"/>
          </a:solidFill>
          <a:ln w="9525" cap="flat" cmpd="sng">
            <a:noFill/>
            <a:prstDash val="solid"/>
            <a:miter/>
          </a:ln>
          <a:scene3d>
            <a:camera prst="legacyObliqueTopLeft">
              <a:rot lat="0" lon="0" rev="0"/>
            </a:camera>
            <a:lightRig dir="t" rig="legacyFlat3"/>
          </a:scene3d>
          <a:sp3d extrusionH="457200" prstMaterial="legacyMatte">
            <a:bevelT w="13500" h="13500" prst="angle"/>
            <a:bevelB w="13500" h="13500" prst="angle"/>
            <a:extrusionClr>
              <a:srgbClr val="F9A5AD"/>
            </a:extrusionClr>
          </a:sp3d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83" name=""/>
          <p:cNvSpPr/>
          <p:nvPr/>
        </p:nvSpPr>
        <p:spPr>
          <a:xfrm rot="0">
            <a:off x="304800" y="0"/>
            <a:ext cx="8382000" cy="1524000"/>
          </a:xfrm>
          <a:prstGeom prst="rect"/>
          <a:gradFill rotWithShape="1">
            <a:gsLst>
              <a:gs pos="0">
                <a:srgbClr val="AEEDF0">
                  <a:alpha val="100000"/>
                </a:srgbClr>
              </a:gs>
              <a:gs pos="100000">
                <a:schemeClr val="folHlink">
                  <a:alpha val="100000"/>
                </a:scheme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84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sz="3200" lang="en-US"/>
              <a:t>این سه ساختمان با عظام ذیل مفصل میسازند برای تکمیل نمودن حجاب انف</a:t>
            </a:r>
          </a:p>
        </p:txBody>
      </p:sp>
      <p:sp>
        <p:nvSpPr>
          <p:cNvPr id="1048685" name=""/>
          <p:cNvSpPr/>
          <p:nvPr>
            <p:ph type="body" sz="full" idx="1"/>
          </p:nvPr>
        </p:nvSpPr>
        <p:spPr>
          <a:xfrm rot="0">
            <a:off x="609600" y="20574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sz="2800" lang="en-US"/>
              <a:t>درعلوی:                                در سفلی:     </a:t>
            </a:r>
          </a:p>
          <a:p>
            <a:pPr algn="r" eaLnBrk="1" hangingPunct="1" latinLnBrk="1" lvl="0">
              <a:buFontTx/>
              <a:buNone/>
            </a:pPr>
            <a:r>
              <a:rPr altLang="en-US" sz="2800" lang="en-US"/>
              <a:t>  </a:t>
            </a:r>
          </a:p>
          <a:p>
            <a:pPr algn="r" eaLnBrk="1" hangingPunct="1" latinLnBrk="1" lvl="0">
              <a:buFontTx/>
              <a:buNone/>
            </a:pPr>
            <a:r>
              <a:rPr altLang="en-US" sz="2800" lang="en-US"/>
              <a:t>استخوان مخصوص بینی                </a:t>
            </a:r>
            <a:r>
              <a:rPr altLang="en-US" sz="2800" lang="en-US"/>
              <a:t>•</a:t>
            </a:r>
          </a:p>
          <a:p>
            <a:pPr algn="r" eaLnBrk="1" hangingPunct="1" latinLnBrk="1" lvl="0">
              <a:buFontTx/>
              <a:buNone/>
            </a:pPr>
            <a:r>
              <a:rPr altLang="en-US" sz="2800" lang="en-US"/>
              <a:t>استخوان پیشانی </a:t>
            </a:r>
            <a:r>
              <a:rPr altLang="en-US" sz="2800" lang="en-US"/>
              <a:t>•</a:t>
            </a:r>
            <a:r>
              <a:rPr altLang="en-US" sz="2800" lang="en-US"/>
              <a:t> استخوان الاشه بالایی و زنخ            </a:t>
            </a:r>
            <a:r>
              <a:rPr altLang="en-US" sz="2800" lang="en-US"/>
              <a:t>• </a:t>
            </a:r>
          </a:p>
          <a:p>
            <a:pPr algn="r" eaLnBrk="1" hangingPunct="1" latinLnBrk="1" lvl="0">
              <a:buFontTx/>
              <a:buNone/>
            </a:pPr>
            <a:r>
              <a:rPr altLang="en-US" sz="2800" lang="en-US"/>
              <a:t> استخوان میخ مانند          </a:t>
            </a:r>
            <a:r>
              <a:rPr altLang="en-US" sz="2800" lang="en-US"/>
              <a:t>Rostrum •</a:t>
            </a:r>
          </a:p>
          <a:p>
            <a:pPr algn="r" eaLnBrk="1" hangingPunct="1" latinLnBrk="1" lvl="0">
              <a:buFontTx/>
              <a:buNone/>
            </a:pPr>
            <a:r>
              <a:rPr altLang="en-US" sz="2800" lang="en-US"/>
              <a:t> غضاریف        </a:t>
            </a:r>
            <a:r>
              <a:rPr altLang="en-US" sz="2800" lang="en-US"/>
              <a:t>Medial crura •</a:t>
            </a:r>
          </a:p>
        </p:txBody>
      </p:sp>
      <p:sp>
        <p:nvSpPr>
          <p:cNvPr id="1048686" name=""/>
          <p:cNvSpPr txBox="1"/>
          <p:nvPr/>
        </p:nvSpPr>
        <p:spPr>
          <a:xfrm rot="0">
            <a:off x="838200" y="2971800"/>
            <a:ext cx="3597275" cy="45720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r>
              <a:rPr altLang="en-US" b="1" sz="2400" lang="en-US"/>
              <a:t>Anterior nasal spine </a:t>
            </a:r>
            <a:r>
              <a:rPr altLang="en-US" lang="en-US"/>
              <a:t>•</a:t>
            </a:r>
          </a:p>
        </p:txBody>
      </p:sp>
      <p:sp>
        <p:nvSpPr>
          <p:cNvPr id="1048687" name=""/>
          <p:cNvSpPr txBox="1"/>
          <p:nvPr/>
        </p:nvSpPr>
        <p:spPr>
          <a:xfrm rot="0">
            <a:off x="4343400" y="4114800"/>
            <a:ext cx="838200" cy="45720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400" lang="en-US"/>
              <a:t>alar</a:t>
            </a:r>
          </a:p>
        </p:txBody>
      </p:sp>
      <p:sp>
        <p:nvSpPr>
          <p:cNvPr id="1048688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7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89" name=""/>
          <p:cNvSpPr/>
          <p:nvPr/>
        </p:nvSpPr>
        <p:spPr>
          <a:xfrm rot="0">
            <a:off x="6705600" y="2209800"/>
            <a:ext cx="2057400" cy="685800"/>
          </a:xfrm>
          <a:prstGeom prst="cloudCallout">
            <a:avLst>
              <a:gd name="adj1" fmla="val 34028"/>
              <a:gd name="adj2" fmla="val 100463"/>
            </a:avLst>
          </a:prstGeom>
          <a:solidFill>
            <a:srgbClr val="FF0066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lang="en-US"/>
          </a:p>
        </p:txBody>
      </p:sp>
      <p:sp>
        <p:nvSpPr>
          <p:cNvPr id="1048690" name=""/>
          <p:cNvSpPr/>
          <p:nvPr/>
        </p:nvSpPr>
        <p:spPr>
          <a:xfrm rot="0">
            <a:off x="609600" y="533400"/>
            <a:ext cx="8305800" cy="762000"/>
          </a:xfrm>
          <a:prstGeom prst="rect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91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lang="en-US"/>
              <a:t>4- جدار وحشی</a:t>
            </a:r>
          </a:p>
        </p:txBody>
      </p:sp>
      <p:sp>
        <p:nvSpPr>
          <p:cNvPr id="1048692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توسط استخوان های ذیل تشکیل گردیده: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َـ  در قدام </a:t>
            </a:r>
            <a:r>
              <a:rPr altLang="en-US" lang="en-US"/>
              <a:t>A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استخوان الاشه بالایی</a:t>
            </a:r>
            <a:r>
              <a:rPr altLang="en-US" lang="en-US"/>
              <a:t>Ascending process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استخوان مخصوص بینی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پایینی در پایینی</a:t>
            </a:r>
            <a:r>
              <a:rPr altLang="en-US" lang="en-US"/>
              <a:t>Turbinate</a:t>
            </a:r>
          </a:p>
        </p:txBody>
      </p:sp>
      <p:sp>
        <p:nvSpPr>
          <p:cNvPr id="1048693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7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94" name=""/>
          <p:cNvSpPr/>
          <p:nvPr/>
        </p:nvSpPr>
        <p:spPr>
          <a:xfrm rot="0">
            <a:off x="6172200" y="3657600"/>
            <a:ext cx="2590800" cy="990600"/>
          </a:xfrm>
          <a:prstGeom prst="cloudCallout">
            <a:avLst>
              <a:gd name="adj1" fmla="val 46690"/>
              <a:gd name="adj2" fmla="val 95032"/>
            </a:avLst>
          </a:prstGeom>
          <a:solidFill>
            <a:srgbClr val="FF0066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lang="en-US"/>
          </a:p>
        </p:txBody>
      </p:sp>
      <p:sp>
        <p:nvSpPr>
          <p:cNvPr id="1048695" name=""/>
          <p:cNvSpPr/>
          <p:nvPr/>
        </p:nvSpPr>
        <p:spPr>
          <a:xfrm rot="0">
            <a:off x="5638800" y="0"/>
            <a:ext cx="3505200" cy="1295400"/>
          </a:xfrm>
          <a:prstGeom prst="cloudCallout">
            <a:avLst>
              <a:gd name="adj1" fmla="val 36278"/>
              <a:gd name="adj2" fmla="val 75245"/>
            </a:avLst>
          </a:prstGeom>
          <a:solidFill>
            <a:srgbClr val="FF0066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lang="en-US"/>
          </a:p>
        </p:txBody>
      </p:sp>
      <p:sp>
        <p:nvSpPr>
          <p:cNvPr id="1048696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lang="en-US"/>
              <a:t>ـ در متوسط</a:t>
            </a:r>
            <a:r>
              <a:rPr altLang="en-US" lang="en-US"/>
              <a:t>B</a:t>
            </a:r>
          </a:p>
        </p:txBody>
      </p:sp>
      <p:sp>
        <p:nvSpPr>
          <p:cNvPr id="1048697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استخوان غربالی در قسمت بالایی </a:t>
            </a:r>
            <a:r>
              <a:rPr altLang="en-US" lang="en-US"/>
              <a:t>•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جدار انسی استخوان الاشه بالایی در متوسط </a:t>
            </a:r>
            <a:r>
              <a:rPr altLang="en-US" lang="en-US"/>
              <a:t>•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 سفلی در سفلی</a:t>
            </a:r>
            <a:r>
              <a:rPr altLang="en-US" lang="en-US"/>
              <a:t>Turbinate •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endParaRPr altLang="en-US" lang="en-US"/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sz="4400" lang="en-US"/>
              <a:t>ـ</a:t>
            </a:r>
            <a:r>
              <a:rPr altLang="en-US" lang="en-US"/>
              <a:t> </a:t>
            </a:r>
            <a:r>
              <a:rPr altLang="en-US" sz="4400" lang="en-US"/>
              <a:t>در پشت</a:t>
            </a:r>
            <a:r>
              <a:rPr altLang="en-US" sz="4400" lang="en-US"/>
              <a:t>C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endParaRPr altLang="en-US" lang="en-US"/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 استخوان زنخ</a:t>
            </a:r>
            <a:r>
              <a:rPr altLang="en-US" lang="en-US"/>
              <a:t>Prependicular plate •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Medial pterygoid plate •</a:t>
            </a:r>
          </a:p>
        </p:txBody>
      </p:sp>
      <p:sp>
        <p:nvSpPr>
          <p:cNvPr id="1048698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8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99" name=""/>
          <p:cNvSpPr/>
          <p:nvPr/>
        </p:nvSpPr>
        <p:spPr>
          <a:xfrm rot="0">
            <a:off x="457200" y="457200"/>
            <a:ext cx="8382000" cy="762000"/>
          </a:xfrm>
          <a:prstGeom prst="rect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700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lang="en-US"/>
              <a:t>ساختمان های جدار وحشی</a:t>
            </a:r>
          </a:p>
        </p:txBody>
      </p:sp>
      <p:sp>
        <p:nvSpPr>
          <p:cNvPr id="1048701" name=""/>
          <p:cNvSpPr/>
          <p:nvPr>
            <p:ph type="body" sz="full" idx="1"/>
          </p:nvPr>
        </p:nvSpPr>
        <p:spPr>
          <a:xfrm rot="0">
            <a:off x="609600" y="1219200"/>
            <a:ext cx="8229600" cy="525780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) و یا شاخک ها</a:t>
            </a:r>
            <a:r>
              <a:rPr altLang="en-US" lang="en-US"/>
              <a:t>Turbinate</a:t>
            </a:r>
            <a:r>
              <a:rPr altLang="en-US" lang="en-US"/>
              <a:t>ـ قرنیات (</a:t>
            </a:r>
            <a:r>
              <a:rPr altLang="en-US" lang="en-US"/>
              <a:t>A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عبارت از سه عدد ساختمان متبارز استخوانی است که بطرف پایین و انسی از جدار وحشی بینی سیر دارد.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قرین علوی </a:t>
            </a:r>
            <a:r>
              <a:rPr altLang="en-US" lang="en-US"/>
              <a:t>•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قسمتی از استخوان غربالی است و کوچکترین قرنیات است.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قرین متوسط: </a:t>
            </a:r>
            <a:r>
              <a:rPr altLang="en-US" lang="en-US"/>
              <a:t>•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قسمتی از عظم غربالی است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قرین سفلی: </a:t>
            </a:r>
            <a:r>
              <a:rPr altLang="en-US" lang="en-US"/>
              <a:t>•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یک استخوان جداگانه است.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702" name=""/>
          <p:cNvSpPr txBox="1"/>
          <p:nvPr/>
        </p:nvSpPr>
        <p:spPr>
          <a:xfrm rot="0">
            <a:off x="2057400" y="2971800"/>
            <a:ext cx="5486400" cy="45720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400" lang="en-US"/>
              <a:t>Suppressor turbinate and meatus</a:t>
            </a:r>
          </a:p>
        </p:txBody>
      </p:sp>
      <p:sp>
        <p:nvSpPr>
          <p:cNvPr id="1048703" name=""/>
          <p:cNvSpPr txBox="1"/>
          <p:nvPr/>
        </p:nvSpPr>
        <p:spPr>
          <a:xfrm rot="0">
            <a:off x="2590800" y="4114800"/>
            <a:ext cx="4724400" cy="1004887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400" lang="en-US"/>
              <a:t>Middle turbinate and meatus</a:t>
            </a:r>
          </a:p>
          <a:p>
            <a:pPr eaLnBrk="1" hangingPunct="1" latinLnBrk="1" lvl="0">
              <a:spcBef>
                <a:spcPct val="50000"/>
              </a:spcBef>
            </a:pPr>
            <a:endParaRPr altLang="en-US" b="1" sz="2400" lang="en-US"/>
          </a:p>
        </p:txBody>
      </p:sp>
      <p:sp>
        <p:nvSpPr>
          <p:cNvPr id="1048704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8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05" name=""/>
          <p:cNvSpPr/>
          <p:nvPr/>
        </p:nvSpPr>
        <p:spPr>
          <a:xfrm rot="0">
            <a:off x="6629400" y="457200"/>
            <a:ext cx="2209800" cy="914400"/>
          </a:xfrm>
          <a:prstGeom prst="rect"/>
          <a:gradFill rotWithShape="1">
            <a:gsLst>
              <a:gs pos="0">
                <a:schemeClr val="accent1">
                  <a:alpha val="100000"/>
                </a:schemeClr>
              </a:gs>
              <a:gs pos="100000">
                <a:schemeClr val="lt1">
                  <a:alpha val="100000"/>
                </a:scheme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706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lang="en-US"/>
              <a:t>وظایف:</a:t>
            </a:r>
          </a:p>
        </p:txBody>
      </p:sp>
      <p:sp>
        <p:nvSpPr>
          <p:cNvPr id="1048707" name=""/>
          <p:cNvSpPr/>
          <p:nvPr>
            <p:ph type="body" sz="full" idx="1"/>
          </p:nvPr>
        </p:nvSpPr>
        <p:spPr>
          <a:xfrm rot="0">
            <a:off x="5715000" y="1600200"/>
            <a:ext cx="3429000" cy="4906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این استخوانها توسط مخاط پوش شده اند.</a:t>
            </a:r>
          </a:p>
          <a:p>
            <a:pPr algn="r" eaLnBrk="1" hangingPunct="1" latinLnBrk="1" lvl="0">
              <a:buFontTx/>
              <a:buNone/>
            </a:pPr>
            <a:r>
              <a:rPr altLang="en-US" b="1" sz="7200" lang="en-US"/>
              <a:t>.</a:t>
            </a:r>
            <a:r>
              <a:rPr altLang="en-US" lang="en-US"/>
              <a:t>وظیفه آنها گرم نمودن هوای استنشاقی</a:t>
            </a:r>
          </a:p>
          <a:p>
            <a:pPr algn="r" eaLnBrk="1" hangingPunct="1" latinLnBrk="1" lvl="0">
              <a:buFontTx/>
              <a:buNone/>
            </a:pPr>
            <a:r>
              <a:rPr altLang="en-US" b="1" sz="6600" lang="en-US"/>
              <a:t>.</a:t>
            </a:r>
            <a:r>
              <a:rPr altLang="en-US" lang="en-US"/>
              <a:t>به دام انداختن ذرات خارجی</a:t>
            </a:r>
          </a:p>
        </p:txBody>
      </p:sp>
      <p:pic>
        <p:nvPicPr>
          <p:cNvPr id="2097160" name=""/>
          <p:cNvPicPr>
            <a:picLocks/>
          </p:cNvPicPr>
          <p:nvPr/>
        </p:nvPicPr>
        <p:blipFill>
          <a:blip xmlns:r="http://schemas.openxmlformats.org/officeDocument/2006/relationships" r:embed="rId1">
            <a:lum bright="6000"/>
          </a:blip>
          <a:srcRect l="0" t="0" r="0" b="0"/>
          <a:stretch>
            <a:fillRect/>
          </a:stretch>
        </p:blipFill>
        <p:spPr>
          <a:xfrm rot="0">
            <a:off x="0" y="0"/>
            <a:ext cx="5791200" cy="6858000"/>
          </a:xfrm>
          <a:prstGeom prst="rect"/>
          <a:noFill/>
          <a:ln>
            <a:noFill/>
          </a:ln>
        </p:spPr>
      </p:pic>
      <p:sp>
        <p:nvSpPr>
          <p:cNvPr id="1048708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8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09" name=""/>
          <p:cNvSpPr/>
          <p:nvPr/>
        </p:nvSpPr>
        <p:spPr>
          <a:xfrm rot="0">
            <a:off x="381000" y="381000"/>
            <a:ext cx="8534400" cy="685800"/>
          </a:xfrm>
          <a:prstGeom prst="rect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710" name=""/>
          <p:cNvSpPr/>
          <p:nvPr>
            <p:ph type="body" sz="full" idx="1"/>
          </p:nvPr>
        </p:nvSpPr>
        <p:spPr>
          <a:xfrm rot="0">
            <a:off x="533400" y="457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711" name=""/>
          <p:cNvSpPr txBox="1"/>
          <p:nvPr/>
        </p:nvSpPr>
        <p:spPr>
          <a:xfrm rot="0">
            <a:off x="304800" y="381000"/>
            <a:ext cx="8458200" cy="366712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endParaRPr altLang="en-US" lang="en-US"/>
          </a:p>
        </p:txBody>
      </p:sp>
      <p:sp>
        <p:nvSpPr>
          <p:cNvPr id="1048712" name=""/>
          <p:cNvSpPr txBox="1"/>
          <p:nvPr/>
        </p:nvSpPr>
        <p:spPr>
          <a:xfrm rot="0">
            <a:off x="0" y="381000"/>
            <a:ext cx="8915400" cy="64135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spcBef>
                <a:spcPct val="50000"/>
              </a:spcBef>
            </a:pPr>
            <a:r>
              <a:rPr altLang="en-US" sz="3600" lang="en-US"/>
              <a:t>)</a:t>
            </a:r>
            <a:r>
              <a:rPr altLang="en-US" sz="3600" lang="en-US"/>
              <a:t>Meatues </a:t>
            </a:r>
            <a:r>
              <a:rPr altLang="en-US" sz="3600" lang="en-US"/>
              <a:t>صماخ ها (</a:t>
            </a:r>
          </a:p>
        </p:txBody>
      </p:sp>
      <p:sp>
        <p:nvSpPr>
          <p:cNvPr id="1048713" name=""/>
          <p:cNvSpPr txBox="1"/>
          <p:nvPr/>
        </p:nvSpPr>
        <p:spPr>
          <a:xfrm rot="0">
            <a:off x="0" y="1143000"/>
            <a:ext cx="9144000" cy="479425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spcBef>
                <a:spcPct val="50000"/>
              </a:spcBef>
            </a:pPr>
            <a:r>
              <a:rPr altLang="en-US" sz="2800" lang="en-US"/>
              <a:t>صماخ علوی </a:t>
            </a:r>
          </a:p>
          <a:p>
            <a:pPr algn="r" eaLnBrk="1" hangingPunct="1" latinLnBrk="1" lvl="0">
              <a:spcBef>
                <a:spcPct val="50000"/>
              </a:spcBef>
            </a:pPr>
            <a:r>
              <a:rPr altLang="en-US" sz="2800" lang="en-US"/>
              <a:t>صماخ متوسط:</a:t>
            </a:r>
          </a:p>
          <a:p>
            <a:pPr algn="r" eaLnBrk="1" hangingPunct="1" latinLnBrk="1" lvl="0">
              <a:spcBef>
                <a:spcPct val="50000"/>
              </a:spcBef>
            </a:pPr>
            <a:r>
              <a:rPr altLang="en-US" sz="2800" lang="en-US"/>
              <a:t>Bulla ethmoidalis </a:t>
            </a:r>
            <a:r>
              <a:rPr altLang="en-US" lang="en-US"/>
              <a:t>•</a:t>
            </a:r>
          </a:p>
          <a:p>
            <a:pPr algn="r" eaLnBrk="1" hangingPunct="1" latinLnBrk="1" lvl="0">
              <a:spcBef>
                <a:spcPct val="50000"/>
              </a:spcBef>
            </a:pPr>
            <a:r>
              <a:rPr altLang="en-US" sz="2800" lang="en-US"/>
              <a:t>Hiutus semilunaris </a:t>
            </a:r>
            <a:r>
              <a:rPr altLang="en-US" lang="en-US"/>
              <a:t>•</a:t>
            </a:r>
          </a:p>
          <a:p>
            <a:pPr algn="r" eaLnBrk="1" hangingPunct="1" latinLnBrk="1" lvl="0">
              <a:spcBef>
                <a:spcPct val="50000"/>
              </a:spcBef>
            </a:pPr>
            <a:r>
              <a:rPr altLang="en-US" sz="2800" lang="en-US"/>
              <a:t>Infundibulum </a:t>
            </a:r>
            <a:r>
              <a:rPr altLang="en-US" lang="en-US"/>
              <a:t>•</a:t>
            </a:r>
          </a:p>
          <a:p>
            <a:pPr algn="r" eaLnBrk="1" hangingPunct="1" latinLnBrk="1" lvl="0">
              <a:spcBef>
                <a:spcPct val="50000"/>
              </a:spcBef>
            </a:pPr>
            <a:r>
              <a:rPr altLang="en-US" sz="2800" lang="en-US"/>
              <a:t> </a:t>
            </a:r>
            <a:r>
              <a:rPr altLang="en-US" sz="2800" lang="en-US"/>
              <a:t>صماخ سفلی:</a:t>
            </a:r>
          </a:p>
          <a:p>
            <a:pPr algn="r" eaLnBrk="1" hangingPunct="1" latinLnBrk="1" lvl="0">
              <a:spcBef>
                <a:spcPct val="50000"/>
              </a:spcBef>
            </a:pPr>
            <a:r>
              <a:rPr altLang="en-US" sz="2800" lang="en-US"/>
              <a:t>بزرگترین صماخ بوده فوحه قنات انفی دمعی                                  در آن بازمیشود</a:t>
            </a:r>
          </a:p>
        </p:txBody>
      </p:sp>
      <p:sp>
        <p:nvSpPr>
          <p:cNvPr id="1048714" name=""/>
          <p:cNvSpPr txBox="1"/>
          <p:nvPr/>
        </p:nvSpPr>
        <p:spPr>
          <a:xfrm rot="0">
            <a:off x="1143000" y="5029200"/>
            <a:ext cx="2743200" cy="45720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400" lang="en-US"/>
              <a:t>Nasolactinal duct</a:t>
            </a:r>
          </a:p>
        </p:txBody>
      </p:sp>
      <p:sp>
        <p:nvSpPr>
          <p:cNvPr id="1048715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0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sz="4800" lang="en-US"/>
              <a:t>بینی: </a:t>
            </a:r>
          </a:p>
        </p:txBody>
      </p:sp>
      <p:sp>
        <p:nvSpPr>
          <p:cNvPr id="1048591" name=""/>
          <p:cNvSpPr/>
          <p:nvPr>
            <p:ph type="body" sz="full" idx="1"/>
          </p:nvPr>
        </p:nvSpPr>
        <p:spPr>
          <a:xfrm rot="0">
            <a:off x="0" y="2332037"/>
            <a:ext cx="91440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اصلی ترین راه ورود هوا است. </a:t>
            </a:r>
            <a:r>
              <a:rPr altLang="en-US" lang="en-US"/>
              <a:t>●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3 /2 بخش تحتانی آن پهنتر از بخش فوقانی بوده توسط مخاط تنفسی ضخیم پرعروق پوش شده.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3/1 بخش فوقانی که باریکتر است توسط مخاط بویایی پوش شده است.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</a:t>
            </a:r>
            <a:r>
              <a:rPr altLang="en-US" lang="en-US"/>
              <a:t>                :استخوانی که بصورت جفت ومستطیلی در طرفین خط واسط و در زیر استخوان پیشانی قرار گرفته،اندازه و شکل آن در افراد مختلف ،متفاوت است.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592" name=""/>
          <p:cNvSpPr txBox="1"/>
          <p:nvPr/>
        </p:nvSpPr>
        <p:spPr>
          <a:xfrm rot="0">
            <a:off x="7239000" y="5105400"/>
            <a:ext cx="3200400" cy="45720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400" lang="en-US"/>
              <a:t>Nasal Bone</a:t>
            </a:r>
          </a:p>
        </p:txBody>
      </p:sp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>
            <a:lum bright="6000"/>
          </a:blip>
          <a:srcRect l="0" t="0" r="0" b="0"/>
          <a:stretch>
            <a:fillRect/>
          </a:stretch>
        </p:blipFill>
        <p:spPr>
          <a:xfrm rot="0">
            <a:off x="0" y="304800"/>
            <a:ext cx="6705600" cy="1676400"/>
          </a:xfrm>
          <a:prstGeom prst="rect"/>
          <a:noFill/>
          <a:ln>
            <a:noFill/>
          </a:ln>
        </p:spPr>
      </p:pic>
      <p:sp>
        <p:nvSpPr>
          <p:cNvPr id="1048593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048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0" grpId="0" uiExpand="0" build="whole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8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16" name=""/>
          <p:cNvSpPr/>
          <p:nvPr/>
        </p:nvSpPr>
        <p:spPr>
          <a:xfrm rot="0">
            <a:off x="6553200" y="3505200"/>
            <a:ext cx="2286000" cy="685800"/>
          </a:xfrm>
          <a:prstGeom prst="rect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717" name=""/>
          <p:cNvSpPr/>
          <p:nvPr/>
        </p:nvSpPr>
        <p:spPr>
          <a:xfrm rot="0">
            <a:off x="7086600" y="1600200"/>
            <a:ext cx="1676400" cy="533400"/>
          </a:xfrm>
          <a:prstGeom prst="rect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718" name=""/>
          <p:cNvSpPr/>
          <p:nvPr/>
        </p:nvSpPr>
        <p:spPr>
          <a:xfrm rot="0">
            <a:off x="381000" y="228600"/>
            <a:ext cx="8458200" cy="685800"/>
          </a:xfrm>
          <a:prstGeom prst="rect"/>
          <a:gradFill rotWithShape="1">
            <a:gsLst>
              <a:gs pos="0">
                <a:schemeClr val="folHlink">
                  <a:alpha val="100000"/>
                </a:scheme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719" name=""/>
          <p:cNvSpPr/>
          <p:nvPr>
            <p:ph type="body" sz="full" idx="1"/>
          </p:nvPr>
        </p:nvSpPr>
        <p:spPr>
          <a:xfrm rot="0">
            <a:off x="0" y="228600"/>
            <a:ext cx="8839200" cy="548640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sz="3600" lang="en-US"/>
              <a:t>:</a:t>
            </a:r>
            <a:r>
              <a:rPr altLang="en-US" sz="3600" lang="en-US"/>
              <a:t>Sphenoethmoidol racess</a:t>
            </a:r>
          </a:p>
          <a:p>
            <a:pPr algn="r" eaLnBrk="1" hangingPunct="1" latinLnBrk="1" lvl="0">
              <a:buFontTx/>
              <a:buNone/>
            </a:pPr>
            <a:r>
              <a:rPr altLang="en-US" sz="3600" lang="en-US"/>
              <a:t>یک حفره مثلثی بالاتراز قرین علوی و فوحه جیب ووتدی </a:t>
            </a:r>
          </a:p>
          <a:p>
            <a:pPr algn="r" eaLnBrk="1" hangingPunct="1" latinLnBrk="1" lvl="0">
              <a:buFontTx/>
              <a:buNone/>
            </a:pPr>
            <a:r>
              <a:rPr altLang="en-US" sz="3600" lang="en-US"/>
              <a:t>:</a:t>
            </a:r>
            <a:r>
              <a:rPr altLang="en-US" sz="3600" lang="en-US"/>
              <a:t>Atrium </a:t>
            </a:r>
          </a:p>
          <a:p>
            <a:pPr algn="r" eaLnBrk="1" hangingPunct="1" latinLnBrk="1" lvl="0">
              <a:buFontTx/>
              <a:buNone/>
            </a:pPr>
            <a:r>
              <a:rPr altLang="en-US" sz="3600" lang="en-US"/>
              <a:t>یک فرورفتگی کم عمق در قدام متوسط بالاتر از            و در پایین قنزعه استخوانی بنام                 قرار دارد.</a:t>
            </a:r>
          </a:p>
          <a:p>
            <a:pPr algn="r" eaLnBrk="1" hangingPunct="1" latinLnBrk="1" lvl="0">
              <a:buFontTx/>
              <a:buNone/>
            </a:pPr>
            <a:r>
              <a:rPr altLang="en-US" sz="3600" lang="en-US"/>
              <a:t>:</a:t>
            </a:r>
            <a:r>
              <a:rPr altLang="en-US" sz="3600" lang="en-US"/>
              <a:t>Vstibule</a:t>
            </a:r>
          </a:p>
          <a:p>
            <a:pPr algn="r" eaLnBrk="1" hangingPunct="1" latinLnBrk="1" lvl="0">
              <a:buFontTx/>
              <a:buNone/>
            </a:pPr>
            <a:r>
              <a:rPr altLang="en-US" sz="3600" lang="en-US"/>
              <a:t>قسمتی که توسط جلد پوشانیده شده ودر انسی جناح انف موقعیت دارد.</a:t>
            </a:r>
          </a:p>
        </p:txBody>
      </p:sp>
      <p:sp>
        <p:nvSpPr>
          <p:cNvPr id="1048720" name=""/>
          <p:cNvSpPr txBox="1"/>
          <p:nvPr/>
        </p:nvSpPr>
        <p:spPr>
          <a:xfrm rot="0">
            <a:off x="0" y="2286000"/>
            <a:ext cx="2209800" cy="519112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800" lang="en-US"/>
              <a:t>vestibule</a:t>
            </a:r>
          </a:p>
        </p:txBody>
      </p:sp>
      <p:sp>
        <p:nvSpPr>
          <p:cNvPr id="1048721" name=""/>
          <p:cNvSpPr txBox="1"/>
          <p:nvPr/>
        </p:nvSpPr>
        <p:spPr>
          <a:xfrm rot="0">
            <a:off x="2057400" y="2819400"/>
            <a:ext cx="3048000" cy="519112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sz="2800" lang="en-US"/>
              <a:t>Aggar nasi</a:t>
            </a:r>
          </a:p>
        </p:txBody>
      </p:sp>
      <p:sp>
        <p:nvSpPr>
          <p:cNvPr id="1048722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8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23" name=""/>
          <p:cNvSpPr/>
          <p:nvPr/>
        </p:nvSpPr>
        <p:spPr>
          <a:xfrm rot="0">
            <a:off x="533400" y="533400"/>
            <a:ext cx="8229600" cy="838200"/>
          </a:xfrm>
          <a:prstGeom prst="rect"/>
          <a:gradFill rotWithShape="1">
            <a:gsLst>
              <a:gs pos="0">
                <a:srgbClr val="FF0066">
                  <a:alpha val="100000"/>
                </a:srgb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rgbClr val="EBF0AE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724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lang="en-US"/>
              <a:t>)</a:t>
            </a:r>
            <a:r>
              <a:rPr altLang="en-US" lang="en-US"/>
              <a:t>Blood supply</a:t>
            </a:r>
            <a:r>
              <a:rPr altLang="en-US" lang="en-US"/>
              <a:t> اروإ : (</a:t>
            </a:r>
          </a:p>
        </p:txBody>
      </p:sp>
      <p:sp>
        <p:nvSpPr>
          <p:cNvPr id="1048725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بینی اروإ غنی دارد توسط: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شعبات شریان ثباتی ظاهر: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Sphenopalatine Artery •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Greater palatine Artery •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Sup. Labial branch •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شعبات شریان ثباتی باطن: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Ant.ethmoidal Artery •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 (تنها جدارانسی)</a:t>
            </a:r>
            <a:r>
              <a:rPr altLang="en-US" lang="en-US"/>
              <a:t>Post.enthmoidal Artery •</a:t>
            </a:r>
          </a:p>
        </p:txBody>
      </p:sp>
      <p:sp>
        <p:nvSpPr>
          <p:cNvPr id="1048726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8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61" name="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0" y="0"/>
            <a:ext cx="9144000" cy="6858000"/>
          </a:xfrm>
          <a:prstGeom prst="rect"/>
          <a:noFill/>
          <a:ln>
            <a:noFill/>
          </a:ln>
        </p:spPr>
      </p:pic>
      <p:sp>
        <p:nvSpPr>
          <p:cNvPr id="1048727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8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28" name=""/>
          <p:cNvSpPr/>
          <p:nvPr/>
        </p:nvSpPr>
        <p:spPr>
          <a:xfrm rot="0">
            <a:off x="457200" y="457200"/>
            <a:ext cx="8305800" cy="762000"/>
          </a:xfrm>
          <a:prstGeom prst="rect"/>
          <a:gradFill rotWithShape="1">
            <a:gsLst>
              <a:gs pos="0">
                <a:srgbClr val="FF0066">
                  <a:alpha val="100000"/>
                </a:srgb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729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lang="en-US"/>
              <a:t>ضمایم حفره بینی:</a:t>
            </a:r>
          </a:p>
        </p:txBody>
      </p:sp>
      <p:sp>
        <p:nvSpPr>
          <p:cNvPr id="1048730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در قسمت قدامی: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اپی تلیوم همراه پوست ودارای موهای درشت وکوتاه،غدد چربی و عرق 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در قسمت خلفی: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اپی تلیوم تنفسی (ناحیه تنفسی)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در زیر ناحیه تنفسی حاوی غدد مختلط سروزی، موکوسی و اجسام توموری (                ) 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731" name=""/>
          <p:cNvSpPr txBox="1"/>
          <p:nvPr/>
        </p:nvSpPr>
        <p:spPr>
          <a:xfrm rot="0">
            <a:off x="4648200" y="5029200"/>
            <a:ext cx="1773237" cy="457200"/>
          </a:xfrm>
          <a:prstGeom prst="rect"/>
          <a:noFill/>
          <a:ln>
            <a:noFill/>
          </a:ln>
        </p:spPr>
        <p:txBody>
          <a:bodyPr bIns="45720" lIns="91440" rIns="91440" tIns="45720" wrap="none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r>
              <a:rPr altLang="en-US" b="1" sz="2400" lang="en-US"/>
              <a:t>Swell body</a:t>
            </a:r>
          </a:p>
        </p:txBody>
      </p:sp>
      <p:sp>
        <p:nvSpPr>
          <p:cNvPr id="1048732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8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33" name=""/>
          <p:cNvSpPr/>
          <p:nvPr/>
        </p:nvSpPr>
        <p:spPr>
          <a:xfrm rot="0">
            <a:off x="7239000" y="1295400"/>
            <a:ext cx="1524000" cy="838200"/>
          </a:xfrm>
          <a:prstGeom prst="cloudCallout">
            <a:avLst>
              <a:gd name="adj1" fmla="val -40000"/>
              <a:gd name="adj2" fmla="val 86741"/>
            </a:avLst>
          </a:prstGeom>
          <a:solidFill>
            <a:srgbClr val="FF0066"/>
          </a:solidFill>
          <a:ln w="9525" cap="flat" cmpd="sng">
            <a:solidFill>
              <a:srgbClr val="EBF0AE">
                <a:alpha val="100000"/>
              </a:srgbClr>
            </a:solidFill>
            <a:prstDash val="solid"/>
            <a:miter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endParaRPr altLang="en-US" lang="en-US"/>
          </a:p>
        </p:txBody>
      </p:sp>
      <p:sp>
        <p:nvSpPr>
          <p:cNvPr id="1048734" name=""/>
          <p:cNvSpPr/>
          <p:nvPr/>
        </p:nvSpPr>
        <p:spPr>
          <a:xfrm rot="0">
            <a:off x="457200" y="457200"/>
            <a:ext cx="8382000" cy="762000"/>
          </a:xfrm>
          <a:prstGeom prst="rect"/>
          <a:gradFill rotWithShape="1">
            <a:gsLst>
              <a:gs pos="0">
                <a:srgbClr val="FF0066">
                  <a:alpha val="100000"/>
                </a:srgbClr>
              </a:gs>
              <a:gs pos="100000">
                <a:srgbClr val="AEEDF0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735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ناحیه بویایی</a:t>
            </a:r>
          </a:p>
        </p:txBody>
      </p:sp>
      <p:sp>
        <p:nvSpPr>
          <p:cNvPr id="1048736" name=""/>
          <p:cNvSpPr/>
          <p:nvPr>
            <p:ph type="body" sz="full" idx="1"/>
          </p:nvPr>
        </p:nvSpPr>
        <p:spPr>
          <a:xfrm rot="0">
            <a:off x="0" y="1371600"/>
            <a:ext cx="86868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شامل: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endParaRPr altLang="en-US" lang="en-US"/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سقف حفره بینی، قسمت فوقانی دیواره بینی و سطح شاخک های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فوقانی است که توسط اپی تلیوم خاص بویایی پوش شده است.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اپی تلیوم منظره کاذب داشته دارای حجرات ذیل است: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حجرات بویایی</a:t>
            </a:r>
            <a:r>
              <a:rPr altLang="en-US" lang="en-US"/>
              <a:t>•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حجرات پشتیبان </a:t>
            </a:r>
            <a:r>
              <a:rPr altLang="en-US" lang="en-US"/>
              <a:t>•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حجرات قاعده ای </a:t>
            </a:r>
            <a:r>
              <a:rPr altLang="en-US" lang="en-US"/>
              <a:t>•</a:t>
            </a:r>
          </a:p>
        </p:txBody>
      </p:sp>
      <p:sp>
        <p:nvSpPr>
          <p:cNvPr id="1048737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8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38" name=""/>
          <p:cNvSpPr/>
          <p:nvPr/>
        </p:nvSpPr>
        <p:spPr>
          <a:xfrm rot="0">
            <a:off x="304800" y="457200"/>
            <a:ext cx="8534400" cy="914400"/>
          </a:xfrm>
          <a:prstGeom prst="rect"/>
          <a:gradFill rotWithShape="1">
            <a:gsLst>
              <a:gs pos="0">
                <a:srgbClr val="FF0066">
                  <a:alpha val="100000"/>
                </a:srgbClr>
              </a:gs>
              <a:gs pos="100000">
                <a:schemeClr val="lt2">
                  <a:alpha val="100000"/>
                </a:schemeClr>
              </a:gs>
            </a:gsLst>
            <a:lin ang="5400000" scaled="1"/>
          </a:gra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739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sz="3600" lang="en-US"/>
              <a:t>)</a:t>
            </a:r>
            <a:r>
              <a:rPr altLang="en-US" sz="3600" lang="en-US"/>
              <a:t>Paranasal Sinuses</a:t>
            </a:r>
            <a:r>
              <a:rPr altLang="en-US" sz="3600" lang="en-US"/>
              <a:t>(</a:t>
            </a:r>
            <a:r>
              <a:rPr altLang="en-US" sz="3600" lang="en-US"/>
              <a:t> </a:t>
            </a:r>
            <a:r>
              <a:rPr altLang="en-US" sz="3600" lang="en-US"/>
              <a:t>سینوس های اطراف بینی</a:t>
            </a:r>
          </a:p>
        </p:txBody>
      </p:sp>
      <p:sp>
        <p:nvSpPr>
          <p:cNvPr id="1048740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فضاهای مملوء از هوا بوده و در ضخامت استخوانهای :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پیشانی ، فک بالا ، پرونزی و اسفنوئید قرار دارد. </a:t>
            </a:r>
            <a:r>
              <a:rPr altLang="en-US" lang="en-US"/>
              <a:t>•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آستر زیرین آن در امتداد پریوست استخوان قرار دارد. </a:t>
            </a:r>
            <a:r>
              <a:rPr altLang="en-US" lang="en-US"/>
              <a:t>•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حاوی تعداد کم غدد سروزی است </a:t>
            </a:r>
            <a:r>
              <a:rPr altLang="en-US" lang="en-US"/>
              <a:t>•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ترشحات آن توسط منافذ کوچک با حفره بینی ارتباط دارد دفع می شود.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انسداد منافذ تخلیوی توسط التهاب باعث سینوزیت می گردد. </a:t>
            </a:r>
            <a:r>
              <a:rPr altLang="en-US" lang="en-US"/>
              <a:t>•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741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8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62" name="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304800" y="1143000"/>
            <a:ext cx="3190875" cy="3962400"/>
          </a:xfrm>
          <a:prstGeom prst="rect"/>
          <a:noFill/>
          <a:ln>
            <a:noFill/>
          </a:ln>
        </p:spPr>
      </p:pic>
      <p:pic>
        <p:nvPicPr>
          <p:cNvPr id="2097163" name=""/>
          <p:cNvPicPr>
            <a:picLocks/>
          </p:cNvPicPr>
          <p:nvPr/>
        </p:nvPicPr>
        <p:blipFill>
          <a:blip xmlns:r="http://schemas.openxmlformats.org/officeDocument/2006/relationships" r:embed="rId2">
            <a:lum bright="-6000"/>
          </a:blip>
          <a:srcRect l="0" t="0" r="0" b="0"/>
          <a:stretch>
            <a:fillRect/>
          </a:stretch>
        </p:blipFill>
        <p:spPr>
          <a:xfrm rot="0">
            <a:off x="4962525" y="990600"/>
            <a:ext cx="4181475" cy="4191000"/>
          </a:xfrm>
          <a:prstGeom prst="rect"/>
          <a:noFill/>
          <a:ln>
            <a:noFill/>
          </a:ln>
        </p:spPr>
      </p:pic>
      <p:sp>
        <p:nvSpPr>
          <p:cNvPr id="1048742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9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43" name=""/>
          <p:cNvSpPr/>
          <p:nvPr>
            <p:ph type="title" sz="full" idx="0"/>
          </p:nvPr>
        </p:nvSpPr>
        <p:spPr>
          <a:xfrm rot="0">
            <a:off x="609600" y="0"/>
            <a:ext cx="8229600" cy="6858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sz="4000" lang="en-US"/>
              <a:t>Rhinoplasty </a:t>
            </a:r>
            <a:r>
              <a:rPr altLang="en-US" sz="4000" lang="en-US"/>
              <a:t>جراحی پلاستیک</a:t>
            </a:r>
          </a:p>
        </p:txBody>
      </p:sp>
      <p:pic>
        <p:nvPicPr>
          <p:cNvPr id="2097164" name="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0" y="838200"/>
            <a:ext cx="3657600" cy="2743200"/>
          </a:xfrm>
          <a:prstGeom prst="rect"/>
          <a:noFill/>
          <a:ln>
            <a:noFill/>
          </a:ln>
        </p:spPr>
      </p:pic>
      <p:pic>
        <p:nvPicPr>
          <p:cNvPr id="2097165" name=""/>
          <p:cNvPicPr>
            <a:picLocks/>
          </p:cNvPicPr>
          <p:nvPr/>
        </p:nvPicPr>
        <p:blipFill>
          <a:blip xmlns:r="http://schemas.openxmlformats.org/officeDocument/2006/relationships" r:embed="rId2"/>
          <a:srcRect l="0" t="0" r="0" b="0"/>
          <a:stretch>
            <a:fillRect/>
          </a:stretch>
        </p:blipFill>
        <p:spPr>
          <a:xfrm rot="0">
            <a:off x="3276600" y="4800600"/>
            <a:ext cx="2514600" cy="2057400"/>
          </a:xfrm>
          <a:prstGeom prst="rect"/>
          <a:noFill/>
          <a:ln>
            <a:noFill/>
          </a:ln>
        </p:spPr>
      </p:pic>
      <p:pic>
        <p:nvPicPr>
          <p:cNvPr id="2097166" name=""/>
          <p:cNvPicPr>
            <a:picLocks/>
          </p:cNvPicPr>
          <p:nvPr/>
        </p:nvPicPr>
        <p:blipFill>
          <a:blip xmlns:r="http://schemas.openxmlformats.org/officeDocument/2006/relationships" r:embed="rId3"/>
          <a:srcRect l="0" t="0" r="0" b="0"/>
          <a:stretch>
            <a:fillRect/>
          </a:stretch>
        </p:blipFill>
        <p:spPr>
          <a:xfrm rot="0">
            <a:off x="0" y="3657600"/>
            <a:ext cx="3178175" cy="3200400"/>
          </a:xfrm>
          <a:prstGeom prst="rect"/>
          <a:noFill/>
          <a:ln>
            <a:noFill/>
          </a:ln>
        </p:spPr>
      </p:pic>
      <p:pic>
        <p:nvPicPr>
          <p:cNvPr id="2097167" name=""/>
          <p:cNvPicPr>
            <a:picLocks/>
          </p:cNvPicPr>
          <p:nvPr/>
        </p:nvPicPr>
        <p:blipFill>
          <a:blip xmlns:r="http://schemas.openxmlformats.org/officeDocument/2006/relationships" r:embed="rId4"/>
          <a:srcRect l="0" t="0" r="0" b="0"/>
          <a:stretch>
            <a:fillRect/>
          </a:stretch>
        </p:blipFill>
        <p:spPr>
          <a:xfrm rot="0">
            <a:off x="6019800" y="1143000"/>
            <a:ext cx="2857500" cy="3848100"/>
          </a:xfrm>
          <a:prstGeom prst="rect"/>
          <a:noFill/>
          <a:ln>
            <a:noFill/>
          </a:ln>
        </p:spPr>
      </p:pic>
      <p:sp>
        <p:nvSpPr>
          <p:cNvPr id="1048744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9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745" name=""/>
          <p:cNvSpPr/>
          <p:nvPr>
            <p:ph type="body" sz="full" idx="1"/>
          </p:nvPr>
        </p:nvSpPr>
        <p:spPr>
          <a:xfrm rot="0">
            <a:off x="457200" y="1981200"/>
            <a:ext cx="8229600" cy="205740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sz="9600" lang="en-US"/>
              <a:t>سپاس از توجه تان</a:t>
            </a:r>
          </a:p>
        </p:txBody>
      </p:sp>
      <p:sp>
        <p:nvSpPr>
          <p:cNvPr id="1048746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>
    <p:tnLst>
      <p:par>
        <p:cTn dur="indefinite" id="1" nodeType="tmRoot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5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 fill="hold" id="7"/>
                                        <p:tgtEl>
                                          <p:spTgt spid="1048745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0" fill="hold" id="8"/>
                                        <p:tgtEl>
                                          <p:spTgt spid="1048745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45" grpId="0" uiExpand="0" build="p" bldLvl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5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4" name=""/>
          <p:cNvSpPr/>
          <p:nvPr/>
        </p:nvSpPr>
        <p:spPr>
          <a:xfrm rot="0">
            <a:off x="533400" y="381000"/>
            <a:ext cx="8153400" cy="914400"/>
          </a:xfrm>
          <a:prstGeom prst="rect"/>
          <a:solidFill>
            <a:srgbClr val="FF0066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595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ساختمان بینی</a:t>
            </a:r>
          </a:p>
        </p:txBody>
      </p:sp>
      <p:sp>
        <p:nvSpPr>
          <p:cNvPr id="1048596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شامل دو بخش است: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sz="3600" lang="en-US"/>
              <a:t>بینی خارجی</a:t>
            </a:r>
            <a:r>
              <a:rPr altLang="en-US" lang="en-US"/>
              <a:t> 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sz="4000" lang="en-US"/>
              <a:t>حفره بینی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597" name=""/>
          <p:cNvSpPr txBox="1"/>
          <p:nvPr/>
        </p:nvSpPr>
        <p:spPr>
          <a:xfrm rot="0">
            <a:off x="1905000" y="2819400"/>
            <a:ext cx="4664075" cy="579437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r>
              <a:rPr altLang="en-US" b="1" sz="3200" lang="en-US" u="sng"/>
              <a:t>External Nose</a:t>
            </a:r>
          </a:p>
        </p:txBody>
      </p:sp>
      <p:sp>
        <p:nvSpPr>
          <p:cNvPr id="1048598" name=""/>
          <p:cNvSpPr txBox="1"/>
          <p:nvPr/>
        </p:nvSpPr>
        <p:spPr>
          <a:xfrm rot="0">
            <a:off x="1905000" y="4038600"/>
            <a:ext cx="4495800" cy="641350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3600" lang="en-US" u="sng"/>
              <a:t>Nasal Cavity</a:t>
            </a:r>
          </a:p>
        </p:txBody>
      </p:sp>
      <p:sp>
        <p:nvSpPr>
          <p:cNvPr id="1048599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5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0" name=""/>
          <p:cNvSpPr/>
          <p:nvPr/>
        </p:nvSpPr>
        <p:spPr>
          <a:xfrm rot="0">
            <a:off x="533400" y="304800"/>
            <a:ext cx="8229600" cy="990600"/>
          </a:xfrm>
          <a:prstGeom prst="rect"/>
          <a:solidFill>
            <a:srgbClr val="FF0066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01" name=""/>
          <p:cNvSpPr/>
          <p:nvPr>
            <p:ph type="title" sz="full" idx="0"/>
          </p:nvPr>
        </p:nvSpPr>
        <p:spPr>
          <a:xfrm rot="0">
            <a:off x="457200" y="274637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eaLnBrk="1" hangingPunct="1" latinLnBrk="1" lvl="0"/>
            <a:r>
              <a:rPr altLang="en-US" lang="en-US"/>
              <a:t>External Nose</a:t>
            </a:r>
          </a:p>
        </p:txBody>
      </p:sp>
      <p:sp>
        <p:nvSpPr>
          <p:cNvPr id="1048602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شکل هرمی داشته،جذر آن در علوی قرار دارد و قاعده آن بطرف اسفل متوجه است.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شکل آن توسط چوکات عظمی و غضروفی تأمین گردیده است.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استخوان قسمت مرکزی بینی               یاد می شود.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سوراخ های نهایی بینی درقسمت قاعده آن موقعیت داشته و به طرف پایین متوجه است و بواسطه                 ازهمدیگر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جدا می شود.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</p:txBody>
      </p:sp>
      <p:sp>
        <p:nvSpPr>
          <p:cNvPr id="1048603" name=""/>
          <p:cNvSpPr txBox="1"/>
          <p:nvPr/>
        </p:nvSpPr>
        <p:spPr>
          <a:xfrm rot="0">
            <a:off x="3352800" y="3810000"/>
            <a:ext cx="1828800" cy="519112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800" lang="en-US"/>
              <a:t>bridge</a:t>
            </a:r>
          </a:p>
        </p:txBody>
      </p:sp>
      <p:sp>
        <p:nvSpPr>
          <p:cNvPr id="1048604" name=""/>
          <p:cNvSpPr txBox="1"/>
          <p:nvPr/>
        </p:nvSpPr>
        <p:spPr>
          <a:xfrm rot="0">
            <a:off x="2209800" y="4876800"/>
            <a:ext cx="2209800" cy="519112"/>
          </a:xfrm>
          <a:prstGeom prst="rect"/>
          <a:noFill/>
          <a:ln>
            <a:noFill/>
          </a:ln>
        </p:spPr>
        <p:txBody>
          <a:bodyPr bIns="45720" lIns="91440" rIns="91440" tIns="45720">
            <a:spAutoFit/>
          </a:bodyPr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>
              <a:spcBef>
                <a:spcPct val="50000"/>
              </a:spcBef>
            </a:pPr>
            <a:r>
              <a:rPr altLang="en-US" b="1" sz="2800" lang="en-US"/>
              <a:t>columella</a:t>
            </a:r>
          </a:p>
        </p:txBody>
      </p:sp>
      <p:sp>
        <p:nvSpPr>
          <p:cNvPr id="1048605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5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6" name=""/>
          <p:cNvSpPr/>
          <p:nvPr/>
        </p:nvSpPr>
        <p:spPr>
          <a:xfrm rot="0">
            <a:off x="762000" y="3429000"/>
            <a:ext cx="7924800" cy="685800"/>
          </a:xfrm>
          <a:prstGeom prst="rect"/>
          <a:solidFill>
            <a:srgbClr val="FF0066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07" name=""/>
          <p:cNvSpPr/>
          <p:nvPr/>
        </p:nvSpPr>
        <p:spPr>
          <a:xfrm rot="0">
            <a:off x="762000" y="685800"/>
            <a:ext cx="8077200" cy="838200"/>
          </a:xfrm>
          <a:prstGeom prst="rect"/>
          <a:solidFill>
            <a:srgbClr val="FF0066"/>
          </a:solidFill>
          <a:ln w="9525" cap="flat" cmpd="sng">
            <a:solidFill>
              <a:schemeClr val="dk1">
                <a:alpha val="100000"/>
              </a:schemeClr>
            </a:solidFill>
            <a:prstDash val="solid"/>
            <a:miter/>
          </a:ln>
        </p:spPr>
        <p:txBody>
          <a:bodyPr anchor="ctr" bIns="45720" lIns="91440" rIns="91440" tIns="45720" wrap="none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eaLnBrk="1" hangingPunct="1" latinLnBrk="1" lvl="0"/>
            <a:endParaRPr altLang="en-US" lang="en-US"/>
          </a:p>
        </p:txBody>
      </p:sp>
      <p:sp>
        <p:nvSpPr>
          <p:cNvPr id="1048608" name=""/>
          <p:cNvSpPr/>
          <p:nvPr>
            <p:ph type="title" sz="full" idx="0"/>
          </p:nvPr>
        </p:nvSpPr>
        <p:spPr>
          <a:xfrm rot="0">
            <a:off x="457200" y="457200"/>
            <a:ext cx="8229600" cy="1143000"/>
          </a:xfrm>
          <a:prstGeom prst="rect"/>
          <a:noFill/>
          <a:ln>
            <a:noFill/>
          </a:ln>
        </p:spPr>
        <p:txBody>
          <a:bodyPr anchor="ctr" bIns="45720" lIns="91440" rIns="91440" tIns="45720"/>
          <a:lstStyle>
            <a:lvl1pPr algn="ctr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>
                <a:solidFill>
                  <a:schemeClr val="lt2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</a:lstStyle>
          <a:p>
            <a:pPr algn="r" eaLnBrk="1" hangingPunct="1" latinLnBrk="1" lvl="0"/>
            <a:r>
              <a:rPr altLang="en-US" sz="3200" lang="en-US"/>
              <a:t>چوکات عظمی بینی خارجی:</a:t>
            </a:r>
          </a:p>
        </p:txBody>
      </p:sp>
      <p:sp>
        <p:nvSpPr>
          <p:cNvPr id="1048609" name=""/>
          <p:cNvSpPr/>
          <p:nvPr>
            <p:ph type="body" sz="full" idx="1"/>
          </p:nvPr>
        </p:nvSpPr>
        <p:spPr>
          <a:xfrm rot="0">
            <a:off x="457200" y="1600200"/>
            <a:ext cx="8229600" cy="4525962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lang="en-US"/>
              <a:t> استخوانهای مخصوص بینی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استخوان وجه</a:t>
            </a:r>
            <a:r>
              <a:rPr altLang="en-US" lang="en-US"/>
              <a:t>Nasal Process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 یا ضمایم پیشین استخوان الاشه بالایی</a:t>
            </a:r>
            <a:r>
              <a:rPr altLang="en-US" lang="en-US"/>
              <a:t>Frontal Process</a:t>
            </a:r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چوکات غضروفی : </a:t>
            </a:r>
          </a:p>
          <a:p>
            <a:pPr algn="r" eaLnBrk="1" hangingPunct="1" latinLnBrk="1" lvl="0">
              <a:buFontTx/>
              <a:buNone/>
            </a:pPr>
            <a:endParaRPr altLang="en-US" lang="en-US"/>
          </a:p>
          <a:p>
            <a:pPr algn="r" eaLnBrk="1" hangingPunct="1" latinLnBrk="1" lvl="0">
              <a:buFontTx/>
              <a:buNone/>
            </a:pPr>
            <a:r>
              <a:rPr altLang="en-US" lang="en-US"/>
              <a:t>شامل غضاریف کوچک و غضروف چهار ضلعی تیغه بینی می باشد.</a:t>
            </a:r>
          </a:p>
        </p:txBody>
      </p:sp>
      <p:sp>
        <p:nvSpPr>
          <p:cNvPr id="1048610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bg bwMode="white">
      <p:bgPr>
        <a:gradFill rotWithShape="0">
          <a:gsLst>
            <a:gs pos="0">
              <a:schemeClr val="folHlink">
                <a:alpha val="100000"/>
              </a:schemeClr>
            </a:gs>
            <a:gs pos="100000">
              <a:srgbClr val="AEEDF0">
                <a:alpha val="100000"/>
              </a:srgbClr>
            </a:gs>
          </a:gsLst>
          <a:lin ang="5400000" scaled="1"/>
        </a:gradFill>
      </p:bgPr>
    </p:bg>
    <p:spTree>
      <p:nvGrpSpPr>
        <p:cNvPr id="5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1" name=""/>
          <p:cNvSpPr/>
          <p:nvPr>
            <p:ph type="body" sz="full" idx="1"/>
          </p:nvPr>
        </p:nvSpPr>
        <p:spPr>
          <a:xfrm rot="0">
            <a:off x="0" y="0"/>
            <a:ext cx="9144000" cy="647700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buFontTx/>
              <a:buNone/>
            </a:pPr>
            <a:r>
              <a:rPr altLang="en-US" b="1" sz="2000" lang="en-US"/>
              <a:t>برآمدگی پیشانی میان دو ابرو میباش</a:t>
            </a:r>
            <a:r>
              <a:rPr altLang="en-US" b="1" sz="2000" lang="en-US"/>
              <a:t>د</a:t>
            </a:r>
            <a:r>
              <a:rPr altLang="en-US" b="1" sz="2000" lang="en-US"/>
              <a:t> :(gelabella)-1</a:t>
            </a:r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r>
              <a:rPr altLang="en-US" b="1" sz="2000" lang="en-US"/>
              <a:t>گودی انتهای بینی که پایین گلابلا قرار دارد</a:t>
            </a:r>
            <a:r>
              <a:rPr altLang="en-US" b="1" sz="2000" lang="en-US"/>
              <a:t>  :(NASION OR BRIDGE)</a:t>
            </a:r>
            <a:r>
              <a:rPr altLang="en-US" b="1" sz="2000" lang="en-US"/>
              <a:t>ریشه یا پل بینی</a:t>
            </a:r>
            <a:r>
              <a:rPr altLang="en-US" b="1" sz="2000" lang="en-US"/>
              <a:t>-2</a:t>
            </a:r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r>
              <a:rPr altLang="en-US" b="1" sz="2000" lang="en-US"/>
              <a:t>شیب میان بینی ونوک بینی دورسم بینی نام دارد.</a:t>
            </a:r>
            <a:r>
              <a:rPr altLang="en-US" b="1" sz="2000" lang="en-US"/>
              <a:t> :(Dorsum </a:t>
            </a:r>
            <a:r>
              <a:rPr altLang="en-US" b="1" sz="2000" lang="en-US"/>
              <a:t>3- دورسوم بینی(</a:t>
            </a:r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r>
              <a:rPr altLang="en-US" b="1" sz="2000" lang="en-US"/>
              <a:t> </a:t>
            </a:r>
            <a:r>
              <a:rPr altLang="en-US" b="1" sz="2000" lang="en-US"/>
              <a:t> </a:t>
            </a:r>
            <a:r>
              <a:rPr altLang="en-US" b="1" sz="2000" lang="en-US"/>
              <a:t>:(Apex=nose tip</a:t>
            </a:r>
            <a:r>
              <a:rPr altLang="en-US" b="1" sz="2000" lang="en-US"/>
              <a:t>4- نوک بینی (</a:t>
            </a:r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r>
              <a:rPr altLang="en-US" b="1" sz="2000" lang="en-US"/>
              <a:t> </a:t>
            </a:r>
            <a:r>
              <a:rPr altLang="en-US" b="1" sz="2000" lang="en-US"/>
              <a:t>گودی و شیار میان لب بالا و پایین</a:t>
            </a:r>
            <a:r>
              <a:rPr altLang="en-US" b="1" sz="2000" lang="en-US"/>
              <a:t>:(Philtrum</a:t>
            </a:r>
            <a:r>
              <a:rPr altLang="en-US" b="1" sz="2000" lang="en-US"/>
              <a:t>5- بوسه گاه (</a:t>
            </a:r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r>
              <a:rPr altLang="en-US" b="1" sz="2000" lang="en-US"/>
              <a:t>  </a:t>
            </a:r>
            <a:r>
              <a:rPr altLang="en-US" b="1" sz="2000" lang="en-US"/>
              <a:t> ستون و پوستی که دو سطح بینی را ازهم جدا میکند.</a:t>
            </a:r>
            <a:r>
              <a:rPr altLang="en-US" b="1" sz="2000" lang="en-US"/>
              <a:t>:(Columella /columena</a:t>
            </a:r>
            <a:r>
              <a:rPr altLang="en-US" b="1" sz="2000" lang="en-US"/>
              <a:t>6- کالومل (</a:t>
            </a:r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r>
              <a:rPr altLang="en-US" b="1" sz="2000" lang="en-US"/>
              <a:t> </a:t>
            </a:r>
            <a:r>
              <a:rPr altLang="en-US" b="1" sz="2000" lang="en-US"/>
              <a:t> حفره بینی را به خارج مرتبط می سازد.</a:t>
            </a:r>
            <a:r>
              <a:rPr altLang="en-US" b="1" sz="2000" lang="en-US"/>
              <a:t>:(Nostrils or naris</a:t>
            </a:r>
            <a:r>
              <a:rPr altLang="en-US" b="1" sz="2000" lang="en-US"/>
              <a:t>7- سوراخ های قدامی بینی (</a:t>
            </a:r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  <a:p>
            <a:pPr algn="r" eaLnBrk="1" hangingPunct="1" latinLnBrk="1" lvl="0">
              <a:buFontTx/>
              <a:buNone/>
            </a:pPr>
            <a:endParaRPr altLang="en-US" b="1" sz="2000" lang="en-US"/>
          </a:p>
        </p:txBody>
      </p:sp>
      <p:sp>
        <p:nvSpPr>
          <p:cNvPr id="1048612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53" name="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381000" y="533400"/>
            <a:ext cx="8305800" cy="6324600"/>
          </a:xfrm>
          <a:prstGeom prst="rect"/>
          <a:noFill/>
          <a:ln>
            <a:noFill/>
          </a:ln>
        </p:spPr>
      </p:pic>
      <p:sp>
        <p:nvSpPr>
          <p:cNvPr id="1048613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6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4" name=""/>
          <p:cNvSpPr/>
          <p:nvPr>
            <p:ph type="body" sz="full" idx="1"/>
          </p:nvPr>
        </p:nvSpPr>
        <p:spPr>
          <a:xfrm rot="0">
            <a:off x="3352800" y="0"/>
            <a:ext cx="5791200" cy="6858000"/>
          </a:xfrm>
          <a:prstGeom prst="rect"/>
          <a:noFill/>
          <a:ln>
            <a:noFill/>
          </a:ln>
        </p:spPr>
        <p:txBody>
          <a:bodyPr anchor="t" bIns="45720" lIns="91440" rIns="91440" tIns="45720"/>
          <a:lstStyle>
            <a:lvl1pPr algn="l" fontAlgn="base" indent="-342900" latinLnBrk="1" marL="3429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32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-285750" latinLnBrk="1" marL="74295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-228600" latinLnBrk="1" marL="11430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•"/>
              <a:defRPr baseline="0" b="0" sz="24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-228600" latinLnBrk="1" marL="16002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-228600" latinLnBrk="1" marL="205740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»"/>
              <a:defRPr baseline="0" b="0" sz="20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(Septum</a:t>
            </a:r>
            <a:r>
              <a:rPr altLang="en-US" lang="en-US"/>
              <a:t>تیغه بینی( 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lang="en-US"/>
              <a:t>دیواره داخلی بینی که مجرای بینی را به دوقسمت تقسیم میکند.بخش قدامی ومرکزی آن ازغضروف و بخش خلفی آن از استخوان نازکی به نام اتموئید و وومر تشکیل شده، تیغه بینی به عنوان تکیه گاه وهدایت جریان هوا عمل میکند.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sz="2800" lang="en-US"/>
              <a:t>Lower lateral cartilage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sz="2800" lang="en-US"/>
              <a:t>دوغضروف که بصورت ناقص بوده و پره های بینی را میسازند که غضروف های بالی یاد میشود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sz="2800" lang="en-US"/>
              <a:t>Upper lateral cartiage</a:t>
            </a:r>
          </a:p>
          <a:p>
            <a:pPr algn="r" eaLnBrk="1" hangingPunct="1" latinLnBrk="1" lvl="0">
              <a:lnSpc>
                <a:spcPct val="90000"/>
              </a:lnSpc>
              <a:buFontTx/>
              <a:buNone/>
            </a:pPr>
            <a:r>
              <a:rPr altLang="en-US" sz="2800" lang="en-US"/>
              <a:t>دو غضرف طولی و مثلثی شکل دردو طرف تیغه بینی</a:t>
            </a:r>
          </a:p>
        </p:txBody>
      </p:sp>
      <p:pic>
        <p:nvPicPr>
          <p:cNvPr id="2097154" name="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0" y="0"/>
            <a:ext cx="3219450" cy="6858000"/>
          </a:xfrm>
          <a:prstGeom prst="rect"/>
          <a:noFill/>
          <a:ln>
            <a:noFill/>
          </a:ln>
        </p:spPr>
      </p:pic>
      <p:sp>
        <p:nvSpPr>
          <p:cNvPr id="1048615" name=""/>
          <p:cNvSpPr txBox="1"/>
          <p:nvPr/>
        </p:nvSpPr>
        <p:spPr>
          <a:xfrm rot="0">
            <a:off x="3124200" y="6245225"/>
            <a:ext cx="2895600" cy="476250"/>
          </a:xfrm>
          <a:prstGeom prst="rect"/>
          <a:noFill/>
          <a:ln>
            <a:noFill/>
          </a:ln>
        </p:spPr>
        <p:txBody>
          <a:bodyPr bIns="45720" lIns="91440" rIns="91440" tIns="45720"/>
          <a:lstStyle>
            <a:lvl1pPr algn="l" fontAlgn="base" indent="0" latinLnBrk="1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1pPr>
            <a:lvl2pPr algn="l" fontAlgn="base" indent="0" latinLnBrk="1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2pPr>
            <a:lvl3pPr algn="l" fontAlgn="base" indent="0" latinLnBrk="1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3pPr>
            <a:lvl4pPr algn="l" fontAlgn="base" indent="0" latinLnBrk="1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4pPr>
            <a:lvl5pPr algn="l" fontAlgn="base" indent="0" latinLnBrk="1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>
                <a:solidFill>
                  <a:schemeClr val="dk1"/>
                </a:solidFill>
                <a:latin typeface="Arial" pitchFamily="0" charset="0"/>
                <a:ea typeface="Arial" pitchFamily="0" charset="0"/>
                <a:sym typeface="Arial" pitchFamily="0" charset="0"/>
              </a:defRPr>
            </a:lvl5pPr>
          </a:lstStyle>
          <a:p>
            <a:pPr algn="ctr" eaLnBrk="1" hangingPunct="1" latinLnBrk="1" lvl="0"/>
            <a:r>
              <a:rPr altLang="en-US" sz="1400" lang="en-US"/>
              <a:t>Downloaded from www.pharmacy123.blogfa.com</a:t>
            </a:r>
          </a:p>
        </p:txBody>
      </p:sp>
    </p:spTree>
  </p:cSld>
  <p:clrMapOvr>
    <a:masterClrMapping/>
  </p:clrMapOvr>
  <p:timing/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80808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Color Scheme 1">
        <a:dk1>
          <a:srgbClr val="000000"/>
        </a:dk1>
        <a:lt1>
          <a:srgbClr val="FFFFFF"/>
        </a:lt1>
        <a:dk2>
          <a:srgbClr val="808080"/>
        </a:dk2>
        <a:lt2>
          <a:srgbClr val="00000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009999"/>
        </a:hlink>
        <a:folHlink>
          <a:srgbClr val="99CC00"/>
        </a:folHlink>
      </a:clrScheme>
    </a:extraClrScheme>
    <a:extraClrScheme>
      <a:clrScheme name="Default Color Scheme 2">
        <a:dk1>
          <a:srgbClr val="000000"/>
        </a:dk1>
        <a:lt1>
          <a:srgbClr val="FFFFFF"/>
        </a:lt1>
        <a:dk2>
          <a:srgbClr val="969696"/>
        </a:dk2>
        <a:lt2>
          <a:srgbClr val="000000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CC3300"/>
        </a:hlink>
        <a:folHlink>
          <a:srgbClr val="996600"/>
        </a:folHlink>
      </a:clrScheme>
    </a:extraClrScheme>
    <a:extraClrScheme>
      <a:clrScheme name="Default Color Scheme 3">
        <a:dk1>
          <a:srgbClr val="000000"/>
        </a:dk1>
        <a:lt1>
          <a:srgbClr val="FFFFFF"/>
        </a:lt1>
        <a:dk2>
          <a:srgbClr val="808080"/>
        </a:dk2>
        <a:lt2>
          <a:srgbClr val="00000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3333CC"/>
        </a:hlink>
        <a:folHlink>
          <a:srgbClr val="AF67FF"/>
        </a:folHlink>
      </a:clrScheme>
    </a:extraClrScheme>
    <a:extraClrScheme>
      <a:clrScheme name="Default Color Scheme 4">
        <a:dk1>
          <a:srgbClr val="000000"/>
        </a:dk1>
        <a:lt1>
          <a:srgbClr val="DEF6F1"/>
        </a:lt1>
        <a:dk2>
          <a:srgbClr val="969696"/>
        </a:dk2>
        <a:lt2>
          <a:srgbClr val="000000"/>
        </a:lt2>
        <a:accent1>
          <a:srgbClr val="FFFFFF"/>
        </a:accent1>
        <a:accent2>
          <a:srgbClr val="8DC6FF"/>
        </a:accent2>
        <a:accent3>
          <a:srgbClr val="DEF6F1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0066CC"/>
        </a:hlink>
        <a:folHlink>
          <a:srgbClr val="00A800"/>
        </a:folHlink>
      </a:clrScheme>
    </a:extraClrScheme>
    <a:extraClrScheme>
      <a:clrScheme name="Default Color Scheme 5">
        <a:dk1>
          <a:srgbClr val="000000"/>
        </a:dk1>
        <a:lt1>
          <a:srgbClr val="FFFFD9"/>
        </a:lt1>
        <a:dk2>
          <a:srgbClr val="777777"/>
        </a:dk2>
        <a:lt2>
          <a:srgbClr val="000000"/>
        </a:lt2>
        <a:accent1>
          <a:srgbClr val="FFFFF7"/>
        </a:accent1>
        <a:accent2>
          <a:srgbClr val="33CCCC"/>
        </a:accent2>
        <a:accent3>
          <a:srgbClr val="FFFFD9"/>
        </a:accent3>
        <a:accent4>
          <a:srgbClr val="000000"/>
        </a:accent4>
        <a:accent5>
          <a:srgbClr val="000000"/>
        </a:accent5>
        <a:accent6>
          <a:srgbClr val="000000"/>
        </a:accent6>
        <a:hlink>
          <a:srgbClr val="FF5050"/>
        </a:hlink>
        <a:folHlink>
          <a:srgbClr val="FF9900"/>
        </a:folHlink>
      </a:clrScheme>
    </a:extraClrScheme>
    <a:extraClrScheme>
      <a:clrScheme name="Default Color Scheme 6">
        <a:dk1>
          <a:srgbClr val="FFFFFF"/>
        </a:dk1>
        <a:lt1>
          <a:srgbClr val="008080"/>
        </a:lt1>
        <a:dk2>
          <a:srgbClr val="005A58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008080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00FFFF"/>
        </a:hlink>
        <a:folHlink>
          <a:srgbClr val="00FF00"/>
        </a:folHlink>
      </a:clrScheme>
    </a:extraClrScheme>
    <a:extraClrScheme>
      <a:clrScheme name="Default Color Scheme 7">
        <a:dk1>
          <a:srgbClr val="FFFFFF"/>
        </a:dk1>
        <a:lt1>
          <a:srgbClr val="800000"/>
        </a:lt1>
        <a:dk2>
          <a:srgbClr val="5C1F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800000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FFFF99"/>
        </a:hlink>
        <a:folHlink>
          <a:srgbClr val="D3A219"/>
        </a:folHlink>
      </a:clrScheme>
    </a:extraClrScheme>
    <a:extraClrScheme>
      <a:clrScheme name="Default Color Scheme 8">
        <a:dk1>
          <a:srgbClr val="FFFFFF"/>
        </a:dk1>
        <a:lt1>
          <a:srgbClr val="000099"/>
        </a:lt1>
        <a:dk2>
          <a:srgbClr val="003366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000099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66CCFF"/>
        </a:hlink>
        <a:folHlink>
          <a:srgbClr val="FFE701"/>
        </a:folHlink>
      </a:clrScheme>
    </a:extraClrScheme>
    <a:extraClrScheme>
      <a:clrScheme name="Default Color Scheme 9">
        <a:dk1>
          <a:srgbClr val="FFFFFF"/>
        </a:dk1>
        <a:lt1>
          <a:srgbClr val="000000"/>
        </a:lt1>
        <a:dk2>
          <a:srgbClr val="336699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000000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66CCFF"/>
        </a:hlink>
        <a:folHlink>
          <a:srgbClr val="F0E500"/>
        </a:folHlink>
      </a:clrScheme>
    </a:extraClrScheme>
    <a:extraClrScheme>
      <a:clrScheme name="Default Color Scheme 10">
        <a:dk1>
          <a:srgbClr val="FFFFFF"/>
        </a:dk1>
        <a:lt1>
          <a:srgbClr val="686B5D"/>
        </a:lt1>
        <a:dk2>
          <a:srgbClr val="777777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686B5D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FFCC66"/>
        </a:hlink>
        <a:folHlink>
          <a:srgbClr val="E9DCB9"/>
        </a:folHlink>
      </a:clrScheme>
    </a:extraClrScheme>
    <a:extraClrScheme>
      <a:clrScheme name="Default Color Scheme 11">
        <a:dk1>
          <a:srgbClr val="FFFFFF"/>
        </a:dk1>
        <a:lt1>
          <a:srgbClr val="666699"/>
        </a:lt1>
        <a:dk2>
          <a:srgbClr val="3E3E5C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666699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99CCFF"/>
        </a:hlink>
        <a:folHlink>
          <a:srgbClr val="FFFF99"/>
        </a:folHlink>
      </a:clrScheme>
    </a:extraClrScheme>
    <a:extraClrScheme>
      <a:clrScheme name="Default Color Scheme 12">
        <a:dk1>
          <a:srgbClr val="FFFFFF"/>
        </a:dk1>
        <a:lt1>
          <a:srgbClr val="523E26"/>
        </a:lt1>
        <a:dk2>
          <a:srgbClr val="2D2015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523E26"/>
        </a:accent3>
        <a:accent4>
          <a:srgbClr val="FFFFFF"/>
        </a:accent4>
        <a:accent5>
          <a:srgbClr val="000000"/>
        </a:accent5>
        <a:accent6>
          <a:srgbClr val="000000"/>
        </a:accent6>
        <a:hlink>
          <a:srgbClr val="CCB400"/>
        </a:hlink>
        <a:folHlink>
          <a:srgbClr val="8C9EA0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بسم الله الرحمن الرحیم</dc:title>
  <dc:creator>basir</dc:creator>
  <cp:lastModifiedBy>Najibullah</cp:lastModifiedBy>
  <dcterms:created xsi:type="dcterms:W3CDTF">۲۰۰۹-۱۰-۰۴T۱۹:۵۰:۵۵Z</dcterms:created>
  <dcterms:modified xsi:type="dcterms:W3CDTF">۲۰۱۸-۰۹-۱۴T۰۳:۵۸:۰۰Z</dcterms:modified>
</cp:coreProperties>
</file>