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5"/>
  </p:notesMasterIdLst>
  <p:sldIdLst>
    <p:sldId id="292" r:id="rId2"/>
    <p:sldId id="310" r:id="rId3"/>
    <p:sldId id="311" r:id="rId4"/>
    <p:sldId id="293" r:id="rId5"/>
    <p:sldId id="290" r:id="rId6"/>
    <p:sldId id="257" r:id="rId7"/>
    <p:sldId id="296" r:id="rId8"/>
    <p:sldId id="258" r:id="rId9"/>
    <p:sldId id="259" r:id="rId10"/>
    <p:sldId id="294" r:id="rId11"/>
    <p:sldId id="260" r:id="rId12"/>
    <p:sldId id="261" r:id="rId13"/>
    <p:sldId id="297" r:id="rId14"/>
    <p:sldId id="295" r:id="rId15"/>
    <p:sldId id="262" r:id="rId16"/>
    <p:sldId id="263" r:id="rId17"/>
    <p:sldId id="264" r:id="rId18"/>
    <p:sldId id="265" r:id="rId19"/>
    <p:sldId id="299" r:id="rId20"/>
    <p:sldId id="298" r:id="rId21"/>
    <p:sldId id="266" r:id="rId22"/>
    <p:sldId id="300" r:id="rId23"/>
    <p:sldId id="268" r:id="rId24"/>
    <p:sldId id="269" r:id="rId25"/>
    <p:sldId id="270" r:id="rId26"/>
    <p:sldId id="271" r:id="rId27"/>
    <p:sldId id="301" r:id="rId28"/>
    <p:sldId id="272" r:id="rId29"/>
    <p:sldId id="302" r:id="rId30"/>
    <p:sldId id="273" r:id="rId31"/>
    <p:sldId id="274" r:id="rId32"/>
    <p:sldId id="303" r:id="rId33"/>
    <p:sldId id="275" r:id="rId34"/>
    <p:sldId id="304" r:id="rId35"/>
    <p:sldId id="276" r:id="rId36"/>
    <p:sldId id="305" r:id="rId37"/>
    <p:sldId id="277" r:id="rId38"/>
    <p:sldId id="278" r:id="rId39"/>
    <p:sldId id="279" r:id="rId40"/>
    <p:sldId id="313" r:id="rId41"/>
    <p:sldId id="280" r:id="rId42"/>
    <p:sldId id="281" r:id="rId43"/>
    <p:sldId id="282" r:id="rId44"/>
    <p:sldId id="283" r:id="rId45"/>
    <p:sldId id="284" r:id="rId46"/>
    <p:sldId id="308" r:id="rId47"/>
    <p:sldId id="285" r:id="rId48"/>
    <p:sldId id="286" r:id="rId49"/>
    <p:sldId id="309" r:id="rId50"/>
    <p:sldId id="287" r:id="rId51"/>
    <p:sldId id="306" r:id="rId52"/>
    <p:sldId id="307" r:id="rId53"/>
    <p:sldId id="28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A0585-EEE5-4230-97C9-6121ED9D23F0}"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D429F3C5-A165-41B2-8CC8-F058A51A09E8}">
      <dgm:prSet phldrT="[Text]" custT="1"/>
      <dgm:spPr/>
      <dgm:t>
        <a:bodyPr/>
        <a:lstStyle/>
        <a:p>
          <a:r>
            <a:rPr lang="fa-IR" sz="2400" b="1" dirty="0" smtClean="0">
              <a:solidFill>
                <a:schemeClr val="tx1"/>
              </a:solidFill>
              <a:cs typeface="B Nazanin" pitchFamily="2" charset="-78"/>
            </a:rPr>
            <a:t>سطوح تشریحی بدن انسان</a:t>
          </a:r>
          <a:endParaRPr lang="en-US" sz="2400" b="1" dirty="0">
            <a:solidFill>
              <a:schemeClr val="tx1"/>
            </a:solidFill>
            <a:cs typeface="B Nazanin" pitchFamily="2" charset="-78"/>
          </a:endParaRPr>
        </a:p>
      </dgm:t>
    </dgm:pt>
    <dgm:pt modelId="{8F2B672F-CA4A-4D02-A036-240C2828556B}" type="parTrans" cxnId="{3D6E8203-54AF-4587-B853-F4BBE2EA9188}">
      <dgm:prSet/>
      <dgm:spPr/>
      <dgm:t>
        <a:bodyPr/>
        <a:lstStyle/>
        <a:p>
          <a:endParaRPr lang="en-US"/>
        </a:p>
      </dgm:t>
    </dgm:pt>
    <dgm:pt modelId="{0B16EC21-5460-4A37-A513-EF15E9AF5EAC}" type="sibTrans" cxnId="{3D6E8203-54AF-4587-B853-F4BBE2EA9188}">
      <dgm:prSet/>
      <dgm:spPr/>
      <dgm:t>
        <a:bodyPr/>
        <a:lstStyle/>
        <a:p>
          <a:endParaRPr lang="en-US"/>
        </a:p>
      </dgm:t>
    </dgm:pt>
    <dgm:pt modelId="{D81203F4-CC2A-4118-A1F0-56AA9261B016}">
      <dgm:prSet phldrT="[Text]" custT="1"/>
      <dgm:spPr/>
      <dgm:t>
        <a:bodyPr/>
        <a:lstStyle/>
        <a:p>
          <a:r>
            <a:rPr lang="fa-IR" sz="2400" b="1" dirty="0" smtClean="0">
              <a:cs typeface="B Nazanin" pitchFamily="2" charset="-78"/>
            </a:rPr>
            <a:t>سطح سهمی</a:t>
          </a:r>
          <a:endParaRPr lang="en-US" sz="2400" b="1" dirty="0">
            <a:cs typeface="B Nazanin" pitchFamily="2" charset="-78"/>
          </a:endParaRPr>
        </a:p>
      </dgm:t>
    </dgm:pt>
    <dgm:pt modelId="{C42E9681-DAF9-4D52-A1C5-35C962927C95}" type="parTrans" cxnId="{321AF69A-DDB6-4AAE-9467-5B7C351E2461}">
      <dgm:prSet/>
      <dgm:spPr/>
      <dgm:t>
        <a:bodyPr/>
        <a:lstStyle/>
        <a:p>
          <a:endParaRPr lang="en-US"/>
        </a:p>
      </dgm:t>
    </dgm:pt>
    <dgm:pt modelId="{DEB7F592-F60A-46D2-8FD5-1CC422C70789}" type="sibTrans" cxnId="{321AF69A-DDB6-4AAE-9467-5B7C351E2461}">
      <dgm:prSet/>
      <dgm:spPr/>
      <dgm:t>
        <a:bodyPr/>
        <a:lstStyle/>
        <a:p>
          <a:endParaRPr lang="en-US"/>
        </a:p>
      </dgm:t>
    </dgm:pt>
    <dgm:pt modelId="{DE9231A7-59FE-4B5C-B708-D90D8ACEB90D}">
      <dgm:prSet phldrT="[Text]" custT="1"/>
      <dgm:spPr/>
      <dgm:t>
        <a:bodyPr/>
        <a:lstStyle/>
        <a:p>
          <a:r>
            <a:rPr lang="fa-IR" sz="2400" b="1" dirty="0" smtClean="0">
              <a:cs typeface="B Nazanin" pitchFamily="2" charset="-78"/>
            </a:rPr>
            <a:t>سطح افقی</a:t>
          </a:r>
          <a:endParaRPr lang="en-US" sz="2400" b="1" dirty="0">
            <a:cs typeface="B Nazanin" pitchFamily="2" charset="-78"/>
          </a:endParaRPr>
        </a:p>
      </dgm:t>
    </dgm:pt>
    <dgm:pt modelId="{69B6537E-520B-425D-88DE-8428FDC4D983}" type="parTrans" cxnId="{CE7F92E6-5B7F-426A-83A9-E8CE1D4A3592}">
      <dgm:prSet/>
      <dgm:spPr/>
      <dgm:t>
        <a:bodyPr/>
        <a:lstStyle/>
        <a:p>
          <a:endParaRPr lang="en-US"/>
        </a:p>
      </dgm:t>
    </dgm:pt>
    <dgm:pt modelId="{64DF1542-BA26-46BF-A09A-64121E8423B6}" type="sibTrans" cxnId="{CE7F92E6-5B7F-426A-83A9-E8CE1D4A3592}">
      <dgm:prSet/>
      <dgm:spPr/>
      <dgm:t>
        <a:bodyPr/>
        <a:lstStyle/>
        <a:p>
          <a:endParaRPr lang="en-US"/>
        </a:p>
      </dgm:t>
    </dgm:pt>
    <dgm:pt modelId="{5DE9B176-02F4-4EBF-8AA1-96B0D79D81E2}">
      <dgm:prSet custT="1"/>
      <dgm:spPr/>
      <dgm:t>
        <a:bodyPr/>
        <a:lstStyle/>
        <a:p>
          <a:r>
            <a:rPr lang="fa-IR" sz="2400" b="1" dirty="0" smtClean="0">
              <a:cs typeface="B Nazanin" pitchFamily="2" charset="-78"/>
            </a:rPr>
            <a:t>سطح عرضی </a:t>
          </a:r>
          <a:endParaRPr lang="en-US" sz="2400" b="1" dirty="0">
            <a:cs typeface="B Nazanin" pitchFamily="2" charset="-78"/>
          </a:endParaRPr>
        </a:p>
      </dgm:t>
    </dgm:pt>
    <dgm:pt modelId="{F73ACFA5-4337-4D33-9466-0847C52F956D}" type="parTrans" cxnId="{474D0238-E27D-45F0-B5A9-E86B880CA1B4}">
      <dgm:prSet/>
      <dgm:spPr/>
      <dgm:t>
        <a:bodyPr/>
        <a:lstStyle/>
        <a:p>
          <a:endParaRPr lang="en-US"/>
        </a:p>
      </dgm:t>
    </dgm:pt>
    <dgm:pt modelId="{EB1B1A7C-602C-4F3F-9DDC-490411ED1E8B}" type="sibTrans" cxnId="{474D0238-E27D-45F0-B5A9-E86B880CA1B4}">
      <dgm:prSet/>
      <dgm:spPr/>
      <dgm:t>
        <a:bodyPr/>
        <a:lstStyle/>
        <a:p>
          <a:endParaRPr lang="en-US"/>
        </a:p>
      </dgm:t>
    </dgm:pt>
    <dgm:pt modelId="{DA86FA35-B3BD-4BBA-B0A3-70D753D0991D}" type="pres">
      <dgm:prSet presAssocID="{9DDA0585-EEE5-4230-97C9-6121ED9D23F0}" presName="hierChild1" presStyleCnt="0">
        <dgm:presLayoutVars>
          <dgm:chPref val="1"/>
          <dgm:dir/>
          <dgm:animOne val="branch"/>
          <dgm:animLvl val="lvl"/>
          <dgm:resizeHandles/>
        </dgm:presLayoutVars>
      </dgm:prSet>
      <dgm:spPr/>
      <dgm:t>
        <a:bodyPr/>
        <a:lstStyle/>
        <a:p>
          <a:endParaRPr lang="en-US"/>
        </a:p>
      </dgm:t>
    </dgm:pt>
    <dgm:pt modelId="{E4ABBCF0-09EF-4314-8504-ED83609A5124}" type="pres">
      <dgm:prSet presAssocID="{D429F3C5-A165-41B2-8CC8-F058A51A09E8}" presName="hierRoot1" presStyleCnt="0"/>
      <dgm:spPr/>
    </dgm:pt>
    <dgm:pt modelId="{34FB1EE0-6507-4EDB-9158-B86D93FF32F0}" type="pres">
      <dgm:prSet presAssocID="{D429F3C5-A165-41B2-8CC8-F058A51A09E8}" presName="composite" presStyleCnt="0"/>
      <dgm:spPr/>
    </dgm:pt>
    <dgm:pt modelId="{66C956AD-8CC7-42CB-BBC6-3F5E4D00250D}" type="pres">
      <dgm:prSet presAssocID="{D429F3C5-A165-41B2-8CC8-F058A51A09E8}" presName="background" presStyleLbl="node0" presStyleIdx="0" presStyleCnt="1"/>
      <dgm:spPr/>
    </dgm:pt>
    <dgm:pt modelId="{64806B1E-E951-4D7D-A412-D26A8BCD1F9E}" type="pres">
      <dgm:prSet presAssocID="{D429F3C5-A165-41B2-8CC8-F058A51A09E8}" presName="text" presStyleLbl="fgAcc0" presStyleIdx="0" presStyleCnt="1" custScaleX="171928">
        <dgm:presLayoutVars>
          <dgm:chPref val="3"/>
        </dgm:presLayoutVars>
      </dgm:prSet>
      <dgm:spPr/>
      <dgm:t>
        <a:bodyPr/>
        <a:lstStyle/>
        <a:p>
          <a:endParaRPr lang="en-US"/>
        </a:p>
      </dgm:t>
    </dgm:pt>
    <dgm:pt modelId="{E0BC108F-C472-4AE9-A947-F00E2CCB46D7}" type="pres">
      <dgm:prSet presAssocID="{D429F3C5-A165-41B2-8CC8-F058A51A09E8}" presName="hierChild2" presStyleCnt="0"/>
      <dgm:spPr/>
    </dgm:pt>
    <dgm:pt modelId="{41E4311C-AD8F-4577-A8E1-8286FBCD07C7}" type="pres">
      <dgm:prSet presAssocID="{C42E9681-DAF9-4D52-A1C5-35C962927C95}" presName="Name10" presStyleLbl="parChTrans1D2" presStyleIdx="0" presStyleCnt="3"/>
      <dgm:spPr/>
      <dgm:t>
        <a:bodyPr/>
        <a:lstStyle/>
        <a:p>
          <a:endParaRPr lang="en-US"/>
        </a:p>
      </dgm:t>
    </dgm:pt>
    <dgm:pt modelId="{14896BE9-1256-48E1-B831-D78035F8BBE4}" type="pres">
      <dgm:prSet presAssocID="{D81203F4-CC2A-4118-A1F0-56AA9261B016}" presName="hierRoot2" presStyleCnt="0"/>
      <dgm:spPr/>
    </dgm:pt>
    <dgm:pt modelId="{BF3409AF-1B90-455A-877A-D4A39857626A}" type="pres">
      <dgm:prSet presAssocID="{D81203F4-CC2A-4118-A1F0-56AA9261B016}" presName="composite2" presStyleCnt="0"/>
      <dgm:spPr/>
    </dgm:pt>
    <dgm:pt modelId="{F85963EE-C8BD-4A6C-A463-E70747A29487}" type="pres">
      <dgm:prSet presAssocID="{D81203F4-CC2A-4118-A1F0-56AA9261B016}" presName="background2" presStyleLbl="node2" presStyleIdx="0" presStyleCnt="3"/>
      <dgm:spPr/>
    </dgm:pt>
    <dgm:pt modelId="{EE78E65C-0E14-4D09-9A5E-075B84FAD783}" type="pres">
      <dgm:prSet presAssocID="{D81203F4-CC2A-4118-A1F0-56AA9261B016}" presName="text2" presStyleLbl="fgAcc2" presStyleIdx="0" presStyleCnt="3">
        <dgm:presLayoutVars>
          <dgm:chPref val="3"/>
        </dgm:presLayoutVars>
      </dgm:prSet>
      <dgm:spPr/>
      <dgm:t>
        <a:bodyPr/>
        <a:lstStyle/>
        <a:p>
          <a:endParaRPr lang="en-US"/>
        </a:p>
      </dgm:t>
    </dgm:pt>
    <dgm:pt modelId="{A5DD9BBD-B097-4764-99BB-9C933FAB8E4E}" type="pres">
      <dgm:prSet presAssocID="{D81203F4-CC2A-4118-A1F0-56AA9261B016}" presName="hierChild3" presStyleCnt="0"/>
      <dgm:spPr/>
    </dgm:pt>
    <dgm:pt modelId="{299747D2-C5D5-4910-AC77-911F2B8483CE}" type="pres">
      <dgm:prSet presAssocID="{F73ACFA5-4337-4D33-9466-0847C52F956D}" presName="Name10" presStyleLbl="parChTrans1D2" presStyleIdx="1" presStyleCnt="3"/>
      <dgm:spPr/>
      <dgm:t>
        <a:bodyPr/>
        <a:lstStyle/>
        <a:p>
          <a:endParaRPr lang="en-US"/>
        </a:p>
      </dgm:t>
    </dgm:pt>
    <dgm:pt modelId="{B9485323-0283-4852-AFA5-BDAAFAC3D666}" type="pres">
      <dgm:prSet presAssocID="{5DE9B176-02F4-4EBF-8AA1-96B0D79D81E2}" presName="hierRoot2" presStyleCnt="0"/>
      <dgm:spPr/>
    </dgm:pt>
    <dgm:pt modelId="{66E2EB96-BA90-4ADA-98C5-7D93F064FC0B}" type="pres">
      <dgm:prSet presAssocID="{5DE9B176-02F4-4EBF-8AA1-96B0D79D81E2}" presName="composite2" presStyleCnt="0"/>
      <dgm:spPr/>
    </dgm:pt>
    <dgm:pt modelId="{EF3B3462-5D14-427F-AC3D-5D8599EA201D}" type="pres">
      <dgm:prSet presAssocID="{5DE9B176-02F4-4EBF-8AA1-96B0D79D81E2}" presName="background2" presStyleLbl="node2" presStyleIdx="1" presStyleCnt="3"/>
      <dgm:spPr/>
    </dgm:pt>
    <dgm:pt modelId="{69183C72-BF93-4EF6-9D68-261EE67CAA97}" type="pres">
      <dgm:prSet presAssocID="{5DE9B176-02F4-4EBF-8AA1-96B0D79D81E2}" presName="text2" presStyleLbl="fgAcc2" presStyleIdx="1" presStyleCnt="3">
        <dgm:presLayoutVars>
          <dgm:chPref val="3"/>
        </dgm:presLayoutVars>
      </dgm:prSet>
      <dgm:spPr/>
      <dgm:t>
        <a:bodyPr/>
        <a:lstStyle/>
        <a:p>
          <a:endParaRPr lang="en-US"/>
        </a:p>
      </dgm:t>
    </dgm:pt>
    <dgm:pt modelId="{3F7FB3A5-D64D-4DA0-9062-0DED24B58E75}" type="pres">
      <dgm:prSet presAssocID="{5DE9B176-02F4-4EBF-8AA1-96B0D79D81E2}" presName="hierChild3" presStyleCnt="0"/>
      <dgm:spPr/>
    </dgm:pt>
    <dgm:pt modelId="{C7BABF42-AA6A-4725-8366-C0E66C60CA07}" type="pres">
      <dgm:prSet presAssocID="{69B6537E-520B-425D-88DE-8428FDC4D983}" presName="Name10" presStyleLbl="parChTrans1D2" presStyleIdx="2" presStyleCnt="3"/>
      <dgm:spPr/>
      <dgm:t>
        <a:bodyPr/>
        <a:lstStyle/>
        <a:p>
          <a:endParaRPr lang="en-US"/>
        </a:p>
      </dgm:t>
    </dgm:pt>
    <dgm:pt modelId="{E9DC75E8-5461-4489-921E-347146CCFB86}" type="pres">
      <dgm:prSet presAssocID="{DE9231A7-59FE-4B5C-B708-D90D8ACEB90D}" presName="hierRoot2" presStyleCnt="0"/>
      <dgm:spPr/>
    </dgm:pt>
    <dgm:pt modelId="{5178B163-390F-496F-B187-2EF2B55EABD7}" type="pres">
      <dgm:prSet presAssocID="{DE9231A7-59FE-4B5C-B708-D90D8ACEB90D}" presName="composite2" presStyleCnt="0"/>
      <dgm:spPr/>
    </dgm:pt>
    <dgm:pt modelId="{92C092A3-B075-4A11-B8A6-1437CF60D707}" type="pres">
      <dgm:prSet presAssocID="{DE9231A7-59FE-4B5C-B708-D90D8ACEB90D}" presName="background2" presStyleLbl="node2" presStyleIdx="2" presStyleCnt="3"/>
      <dgm:spPr/>
    </dgm:pt>
    <dgm:pt modelId="{0DF9DC5C-216F-45B9-A62A-32EC9DED72DE}" type="pres">
      <dgm:prSet presAssocID="{DE9231A7-59FE-4B5C-B708-D90D8ACEB90D}" presName="text2" presStyleLbl="fgAcc2" presStyleIdx="2" presStyleCnt="3">
        <dgm:presLayoutVars>
          <dgm:chPref val="3"/>
        </dgm:presLayoutVars>
      </dgm:prSet>
      <dgm:spPr/>
      <dgm:t>
        <a:bodyPr/>
        <a:lstStyle/>
        <a:p>
          <a:endParaRPr lang="en-US"/>
        </a:p>
      </dgm:t>
    </dgm:pt>
    <dgm:pt modelId="{61660D07-A0AF-43DE-96D0-25EDA6110BEB}" type="pres">
      <dgm:prSet presAssocID="{DE9231A7-59FE-4B5C-B708-D90D8ACEB90D}" presName="hierChild3" presStyleCnt="0"/>
      <dgm:spPr/>
    </dgm:pt>
  </dgm:ptLst>
  <dgm:cxnLst>
    <dgm:cxn modelId="{CE7F92E6-5B7F-426A-83A9-E8CE1D4A3592}" srcId="{D429F3C5-A165-41B2-8CC8-F058A51A09E8}" destId="{DE9231A7-59FE-4B5C-B708-D90D8ACEB90D}" srcOrd="2" destOrd="0" parTransId="{69B6537E-520B-425D-88DE-8428FDC4D983}" sibTransId="{64DF1542-BA26-46BF-A09A-64121E8423B6}"/>
    <dgm:cxn modelId="{481E7404-756B-4BED-9600-A4F41E73E48F}" type="presOf" srcId="{D81203F4-CC2A-4118-A1F0-56AA9261B016}" destId="{EE78E65C-0E14-4D09-9A5E-075B84FAD783}" srcOrd="0" destOrd="0" presId="urn:microsoft.com/office/officeart/2005/8/layout/hierarchy1"/>
    <dgm:cxn modelId="{474D0238-E27D-45F0-B5A9-E86B880CA1B4}" srcId="{D429F3C5-A165-41B2-8CC8-F058A51A09E8}" destId="{5DE9B176-02F4-4EBF-8AA1-96B0D79D81E2}" srcOrd="1" destOrd="0" parTransId="{F73ACFA5-4337-4D33-9466-0847C52F956D}" sibTransId="{EB1B1A7C-602C-4F3F-9DDC-490411ED1E8B}"/>
    <dgm:cxn modelId="{B4589E27-5461-4D37-95E2-3D548869F4DF}" type="presOf" srcId="{F73ACFA5-4337-4D33-9466-0847C52F956D}" destId="{299747D2-C5D5-4910-AC77-911F2B8483CE}" srcOrd="0" destOrd="0" presId="urn:microsoft.com/office/officeart/2005/8/layout/hierarchy1"/>
    <dgm:cxn modelId="{321AF69A-DDB6-4AAE-9467-5B7C351E2461}" srcId="{D429F3C5-A165-41B2-8CC8-F058A51A09E8}" destId="{D81203F4-CC2A-4118-A1F0-56AA9261B016}" srcOrd="0" destOrd="0" parTransId="{C42E9681-DAF9-4D52-A1C5-35C962927C95}" sibTransId="{DEB7F592-F60A-46D2-8FD5-1CC422C70789}"/>
    <dgm:cxn modelId="{2CBAEBDB-8EA2-42E0-8C6C-B6E49E61B780}" type="presOf" srcId="{9DDA0585-EEE5-4230-97C9-6121ED9D23F0}" destId="{DA86FA35-B3BD-4BBA-B0A3-70D753D0991D}" srcOrd="0" destOrd="0" presId="urn:microsoft.com/office/officeart/2005/8/layout/hierarchy1"/>
    <dgm:cxn modelId="{85D02412-40CF-4C03-AACC-91C4C08B6DAB}" type="presOf" srcId="{69B6537E-520B-425D-88DE-8428FDC4D983}" destId="{C7BABF42-AA6A-4725-8366-C0E66C60CA07}" srcOrd="0" destOrd="0" presId="urn:microsoft.com/office/officeart/2005/8/layout/hierarchy1"/>
    <dgm:cxn modelId="{D21F22DE-4EF1-4766-AC74-61EAB1E9FE68}" type="presOf" srcId="{C42E9681-DAF9-4D52-A1C5-35C962927C95}" destId="{41E4311C-AD8F-4577-A8E1-8286FBCD07C7}" srcOrd="0" destOrd="0" presId="urn:microsoft.com/office/officeart/2005/8/layout/hierarchy1"/>
    <dgm:cxn modelId="{CCBECF65-29A0-4CC9-9B07-C7EED789C246}" type="presOf" srcId="{D429F3C5-A165-41B2-8CC8-F058A51A09E8}" destId="{64806B1E-E951-4D7D-A412-D26A8BCD1F9E}" srcOrd="0" destOrd="0" presId="urn:microsoft.com/office/officeart/2005/8/layout/hierarchy1"/>
    <dgm:cxn modelId="{61B88452-8B5B-4355-BE16-ACDBAC48E75F}" type="presOf" srcId="{5DE9B176-02F4-4EBF-8AA1-96B0D79D81E2}" destId="{69183C72-BF93-4EF6-9D68-261EE67CAA97}" srcOrd="0" destOrd="0" presId="urn:microsoft.com/office/officeart/2005/8/layout/hierarchy1"/>
    <dgm:cxn modelId="{3D6E8203-54AF-4587-B853-F4BBE2EA9188}" srcId="{9DDA0585-EEE5-4230-97C9-6121ED9D23F0}" destId="{D429F3C5-A165-41B2-8CC8-F058A51A09E8}" srcOrd="0" destOrd="0" parTransId="{8F2B672F-CA4A-4D02-A036-240C2828556B}" sibTransId="{0B16EC21-5460-4A37-A513-EF15E9AF5EAC}"/>
    <dgm:cxn modelId="{0A1E3F52-CC0D-4E98-A769-C0B738789C6A}" type="presOf" srcId="{DE9231A7-59FE-4B5C-B708-D90D8ACEB90D}" destId="{0DF9DC5C-216F-45B9-A62A-32EC9DED72DE}" srcOrd="0" destOrd="0" presId="urn:microsoft.com/office/officeart/2005/8/layout/hierarchy1"/>
    <dgm:cxn modelId="{B2F76FEA-166F-459F-B1A1-B270A06BE2B1}" type="presParOf" srcId="{DA86FA35-B3BD-4BBA-B0A3-70D753D0991D}" destId="{E4ABBCF0-09EF-4314-8504-ED83609A5124}" srcOrd="0" destOrd="0" presId="urn:microsoft.com/office/officeart/2005/8/layout/hierarchy1"/>
    <dgm:cxn modelId="{5BC1FA10-4AE2-4810-BC3A-833D3472FDCA}" type="presParOf" srcId="{E4ABBCF0-09EF-4314-8504-ED83609A5124}" destId="{34FB1EE0-6507-4EDB-9158-B86D93FF32F0}" srcOrd="0" destOrd="0" presId="urn:microsoft.com/office/officeart/2005/8/layout/hierarchy1"/>
    <dgm:cxn modelId="{7EAB6C75-1675-4742-B3DC-AD3C9D337DC2}" type="presParOf" srcId="{34FB1EE0-6507-4EDB-9158-B86D93FF32F0}" destId="{66C956AD-8CC7-42CB-BBC6-3F5E4D00250D}" srcOrd="0" destOrd="0" presId="urn:microsoft.com/office/officeart/2005/8/layout/hierarchy1"/>
    <dgm:cxn modelId="{527F109E-8212-46A2-A377-06044DD1863C}" type="presParOf" srcId="{34FB1EE0-6507-4EDB-9158-B86D93FF32F0}" destId="{64806B1E-E951-4D7D-A412-D26A8BCD1F9E}" srcOrd="1" destOrd="0" presId="urn:microsoft.com/office/officeart/2005/8/layout/hierarchy1"/>
    <dgm:cxn modelId="{22BE5DE5-F6D2-4ADF-81EB-057B6473F6FA}" type="presParOf" srcId="{E4ABBCF0-09EF-4314-8504-ED83609A5124}" destId="{E0BC108F-C472-4AE9-A947-F00E2CCB46D7}" srcOrd="1" destOrd="0" presId="urn:microsoft.com/office/officeart/2005/8/layout/hierarchy1"/>
    <dgm:cxn modelId="{4BDD875D-1876-4A05-9722-F5E54A673708}" type="presParOf" srcId="{E0BC108F-C472-4AE9-A947-F00E2CCB46D7}" destId="{41E4311C-AD8F-4577-A8E1-8286FBCD07C7}" srcOrd="0" destOrd="0" presId="urn:microsoft.com/office/officeart/2005/8/layout/hierarchy1"/>
    <dgm:cxn modelId="{CA7FBC59-19DF-40CA-99DE-B63D4EAA2F9F}" type="presParOf" srcId="{E0BC108F-C472-4AE9-A947-F00E2CCB46D7}" destId="{14896BE9-1256-48E1-B831-D78035F8BBE4}" srcOrd="1" destOrd="0" presId="urn:microsoft.com/office/officeart/2005/8/layout/hierarchy1"/>
    <dgm:cxn modelId="{8999BB26-DF91-4796-AF48-DC7D1AF8D9E2}" type="presParOf" srcId="{14896BE9-1256-48E1-B831-D78035F8BBE4}" destId="{BF3409AF-1B90-455A-877A-D4A39857626A}" srcOrd="0" destOrd="0" presId="urn:microsoft.com/office/officeart/2005/8/layout/hierarchy1"/>
    <dgm:cxn modelId="{BEA2456F-4328-4F07-84A0-2730B345C32F}" type="presParOf" srcId="{BF3409AF-1B90-455A-877A-D4A39857626A}" destId="{F85963EE-C8BD-4A6C-A463-E70747A29487}" srcOrd="0" destOrd="0" presId="urn:microsoft.com/office/officeart/2005/8/layout/hierarchy1"/>
    <dgm:cxn modelId="{028B85F8-B98C-4F13-83B3-3F6F9F37EA9A}" type="presParOf" srcId="{BF3409AF-1B90-455A-877A-D4A39857626A}" destId="{EE78E65C-0E14-4D09-9A5E-075B84FAD783}" srcOrd="1" destOrd="0" presId="urn:microsoft.com/office/officeart/2005/8/layout/hierarchy1"/>
    <dgm:cxn modelId="{594F6C1A-63AD-4394-A99A-4FDD86C4141F}" type="presParOf" srcId="{14896BE9-1256-48E1-B831-D78035F8BBE4}" destId="{A5DD9BBD-B097-4764-99BB-9C933FAB8E4E}" srcOrd="1" destOrd="0" presId="urn:microsoft.com/office/officeart/2005/8/layout/hierarchy1"/>
    <dgm:cxn modelId="{9583A1D0-0C49-4F9E-95E1-10DC431607A5}" type="presParOf" srcId="{E0BC108F-C472-4AE9-A947-F00E2CCB46D7}" destId="{299747D2-C5D5-4910-AC77-911F2B8483CE}" srcOrd="2" destOrd="0" presId="urn:microsoft.com/office/officeart/2005/8/layout/hierarchy1"/>
    <dgm:cxn modelId="{53647235-659C-4D23-9DE8-29FB5D348A34}" type="presParOf" srcId="{E0BC108F-C472-4AE9-A947-F00E2CCB46D7}" destId="{B9485323-0283-4852-AFA5-BDAAFAC3D666}" srcOrd="3" destOrd="0" presId="urn:microsoft.com/office/officeart/2005/8/layout/hierarchy1"/>
    <dgm:cxn modelId="{D0C1CB7D-CBD3-49AB-A360-AC08809CE36D}" type="presParOf" srcId="{B9485323-0283-4852-AFA5-BDAAFAC3D666}" destId="{66E2EB96-BA90-4ADA-98C5-7D93F064FC0B}" srcOrd="0" destOrd="0" presId="urn:microsoft.com/office/officeart/2005/8/layout/hierarchy1"/>
    <dgm:cxn modelId="{B56E3653-64FF-4DF2-A4BA-007DD74243AE}" type="presParOf" srcId="{66E2EB96-BA90-4ADA-98C5-7D93F064FC0B}" destId="{EF3B3462-5D14-427F-AC3D-5D8599EA201D}" srcOrd="0" destOrd="0" presId="urn:microsoft.com/office/officeart/2005/8/layout/hierarchy1"/>
    <dgm:cxn modelId="{7F4BEB5F-DD8C-4C39-8C7E-8C2315A81BE9}" type="presParOf" srcId="{66E2EB96-BA90-4ADA-98C5-7D93F064FC0B}" destId="{69183C72-BF93-4EF6-9D68-261EE67CAA97}" srcOrd="1" destOrd="0" presId="urn:microsoft.com/office/officeart/2005/8/layout/hierarchy1"/>
    <dgm:cxn modelId="{D7943613-8DAD-42C7-BEF9-278701C8AFE5}" type="presParOf" srcId="{B9485323-0283-4852-AFA5-BDAAFAC3D666}" destId="{3F7FB3A5-D64D-4DA0-9062-0DED24B58E75}" srcOrd="1" destOrd="0" presId="urn:microsoft.com/office/officeart/2005/8/layout/hierarchy1"/>
    <dgm:cxn modelId="{5EAA84B0-6860-4F9B-B6FC-872D1A081532}" type="presParOf" srcId="{E0BC108F-C472-4AE9-A947-F00E2CCB46D7}" destId="{C7BABF42-AA6A-4725-8366-C0E66C60CA07}" srcOrd="4" destOrd="0" presId="urn:microsoft.com/office/officeart/2005/8/layout/hierarchy1"/>
    <dgm:cxn modelId="{385915EB-C1E4-4C6D-8E22-31ADE755F335}" type="presParOf" srcId="{E0BC108F-C472-4AE9-A947-F00E2CCB46D7}" destId="{E9DC75E8-5461-4489-921E-347146CCFB86}" srcOrd="5" destOrd="0" presId="urn:microsoft.com/office/officeart/2005/8/layout/hierarchy1"/>
    <dgm:cxn modelId="{7A724C15-151E-4F0F-82A4-6188C2FD9B08}" type="presParOf" srcId="{E9DC75E8-5461-4489-921E-347146CCFB86}" destId="{5178B163-390F-496F-B187-2EF2B55EABD7}" srcOrd="0" destOrd="0" presId="urn:microsoft.com/office/officeart/2005/8/layout/hierarchy1"/>
    <dgm:cxn modelId="{CD52A354-B220-4591-8A7A-2C1BCE8F8D36}" type="presParOf" srcId="{5178B163-390F-496F-B187-2EF2B55EABD7}" destId="{92C092A3-B075-4A11-B8A6-1437CF60D707}" srcOrd="0" destOrd="0" presId="urn:microsoft.com/office/officeart/2005/8/layout/hierarchy1"/>
    <dgm:cxn modelId="{7FD70455-6073-4535-8299-233B5B423A7C}" type="presParOf" srcId="{5178B163-390F-496F-B187-2EF2B55EABD7}" destId="{0DF9DC5C-216F-45B9-A62A-32EC9DED72DE}" srcOrd="1" destOrd="0" presId="urn:microsoft.com/office/officeart/2005/8/layout/hierarchy1"/>
    <dgm:cxn modelId="{284E0CE8-8F60-4082-8BAD-8AF4DC7B3C17}" type="presParOf" srcId="{E9DC75E8-5461-4489-921E-347146CCFB86}" destId="{61660D07-A0AF-43DE-96D0-25EDA6110B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ABF42-AA6A-4725-8366-C0E66C60CA07}">
      <dsp:nvSpPr>
        <dsp:cNvPr id="0" name=""/>
        <dsp:cNvSpPr/>
      </dsp:nvSpPr>
      <dsp:spPr>
        <a:xfrm>
          <a:off x="3949303" y="1793411"/>
          <a:ext cx="2802731" cy="666922"/>
        </a:xfrm>
        <a:custGeom>
          <a:avLst/>
          <a:gdLst/>
          <a:ahLst/>
          <a:cxnLst/>
          <a:rect l="0" t="0" r="0" b="0"/>
          <a:pathLst>
            <a:path>
              <a:moveTo>
                <a:pt x="0" y="0"/>
              </a:moveTo>
              <a:lnTo>
                <a:pt x="0" y="454488"/>
              </a:lnTo>
              <a:lnTo>
                <a:pt x="2802731" y="454488"/>
              </a:lnTo>
              <a:lnTo>
                <a:pt x="2802731" y="66692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747D2-C5D5-4910-AC77-911F2B8483CE}">
      <dsp:nvSpPr>
        <dsp:cNvPr id="0" name=""/>
        <dsp:cNvSpPr/>
      </dsp:nvSpPr>
      <dsp:spPr>
        <a:xfrm>
          <a:off x="3903583" y="1793411"/>
          <a:ext cx="91440" cy="666922"/>
        </a:xfrm>
        <a:custGeom>
          <a:avLst/>
          <a:gdLst/>
          <a:ahLst/>
          <a:cxnLst/>
          <a:rect l="0" t="0" r="0" b="0"/>
          <a:pathLst>
            <a:path>
              <a:moveTo>
                <a:pt x="45720" y="0"/>
              </a:moveTo>
              <a:lnTo>
                <a:pt x="45720" y="66692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4311C-AD8F-4577-A8E1-8286FBCD07C7}">
      <dsp:nvSpPr>
        <dsp:cNvPr id="0" name=""/>
        <dsp:cNvSpPr/>
      </dsp:nvSpPr>
      <dsp:spPr>
        <a:xfrm>
          <a:off x="1146571" y="1793411"/>
          <a:ext cx="2802731" cy="666922"/>
        </a:xfrm>
        <a:custGeom>
          <a:avLst/>
          <a:gdLst/>
          <a:ahLst/>
          <a:cxnLst/>
          <a:rect l="0" t="0" r="0" b="0"/>
          <a:pathLst>
            <a:path>
              <a:moveTo>
                <a:pt x="2802731" y="0"/>
              </a:moveTo>
              <a:lnTo>
                <a:pt x="2802731" y="454488"/>
              </a:lnTo>
              <a:lnTo>
                <a:pt x="0" y="454488"/>
              </a:lnTo>
              <a:lnTo>
                <a:pt x="0" y="66692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C956AD-8CC7-42CB-BBC6-3F5E4D00250D}">
      <dsp:nvSpPr>
        <dsp:cNvPr id="0" name=""/>
        <dsp:cNvSpPr/>
      </dsp:nvSpPr>
      <dsp:spPr>
        <a:xfrm>
          <a:off x="1978025" y="337265"/>
          <a:ext cx="3942556" cy="14561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06B1E-E951-4D7D-A412-D26A8BCD1F9E}">
      <dsp:nvSpPr>
        <dsp:cNvPr id="0" name=""/>
        <dsp:cNvSpPr/>
      </dsp:nvSpPr>
      <dsp:spPr>
        <a:xfrm>
          <a:off x="2232818" y="579319"/>
          <a:ext cx="3942556" cy="14561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cs typeface="B Nazanin" pitchFamily="2" charset="-78"/>
            </a:rPr>
            <a:t>سطوح تشریحی بدن انسان</a:t>
          </a:r>
          <a:endParaRPr lang="en-US" sz="2400" b="1" kern="1200" dirty="0">
            <a:solidFill>
              <a:schemeClr val="tx1"/>
            </a:solidFill>
            <a:cs typeface="B Nazanin" pitchFamily="2" charset="-78"/>
          </a:endParaRPr>
        </a:p>
      </dsp:txBody>
      <dsp:txXfrm>
        <a:off x="2275467" y="621968"/>
        <a:ext cx="3857258" cy="1370848"/>
      </dsp:txXfrm>
    </dsp:sp>
    <dsp:sp modelId="{F85963EE-C8BD-4A6C-A463-E70747A29487}">
      <dsp:nvSpPr>
        <dsp:cNvPr id="0" name=""/>
        <dsp:cNvSpPr/>
      </dsp:nvSpPr>
      <dsp:spPr>
        <a:xfrm>
          <a:off x="0" y="2460334"/>
          <a:ext cx="2293143" cy="14561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8E65C-0E14-4D09-9A5E-075B84FAD783}">
      <dsp:nvSpPr>
        <dsp:cNvPr id="0" name=""/>
        <dsp:cNvSpPr/>
      </dsp:nvSpPr>
      <dsp:spPr>
        <a:xfrm>
          <a:off x="254793" y="2702388"/>
          <a:ext cx="2293143" cy="14561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سطح سهمی</a:t>
          </a:r>
          <a:endParaRPr lang="en-US" sz="2400" b="1" kern="1200" dirty="0">
            <a:cs typeface="B Nazanin" pitchFamily="2" charset="-78"/>
          </a:endParaRPr>
        </a:p>
      </dsp:txBody>
      <dsp:txXfrm>
        <a:off x="297442" y="2745037"/>
        <a:ext cx="2207845" cy="1370848"/>
      </dsp:txXfrm>
    </dsp:sp>
    <dsp:sp modelId="{EF3B3462-5D14-427F-AC3D-5D8599EA201D}">
      <dsp:nvSpPr>
        <dsp:cNvPr id="0" name=""/>
        <dsp:cNvSpPr/>
      </dsp:nvSpPr>
      <dsp:spPr>
        <a:xfrm>
          <a:off x="2802731" y="2460334"/>
          <a:ext cx="2293143" cy="14561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183C72-BF93-4EF6-9D68-261EE67CAA97}">
      <dsp:nvSpPr>
        <dsp:cNvPr id="0" name=""/>
        <dsp:cNvSpPr/>
      </dsp:nvSpPr>
      <dsp:spPr>
        <a:xfrm>
          <a:off x="3057524" y="2702388"/>
          <a:ext cx="2293143" cy="14561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سطح عرضی </a:t>
          </a:r>
          <a:endParaRPr lang="en-US" sz="2400" b="1" kern="1200" dirty="0">
            <a:cs typeface="B Nazanin" pitchFamily="2" charset="-78"/>
          </a:endParaRPr>
        </a:p>
      </dsp:txBody>
      <dsp:txXfrm>
        <a:off x="3100173" y="2745037"/>
        <a:ext cx="2207845" cy="1370848"/>
      </dsp:txXfrm>
    </dsp:sp>
    <dsp:sp modelId="{92C092A3-B075-4A11-B8A6-1437CF60D707}">
      <dsp:nvSpPr>
        <dsp:cNvPr id="0" name=""/>
        <dsp:cNvSpPr/>
      </dsp:nvSpPr>
      <dsp:spPr>
        <a:xfrm>
          <a:off x="5605462" y="2460334"/>
          <a:ext cx="2293143" cy="14561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DC5C-216F-45B9-A62A-32EC9DED72DE}">
      <dsp:nvSpPr>
        <dsp:cNvPr id="0" name=""/>
        <dsp:cNvSpPr/>
      </dsp:nvSpPr>
      <dsp:spPr>
        <a:xfrm>
          <a:off x="5860256" y="2702388"/>
          <a:ext cx="2293143" cy="14561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سطح افقی</a:t>
          </a:r>
          <a:endParaRPr lang="en-US" sz="2400" b="1" kern="1200" dirty="0">
            <a:cs typeface="B Nazanin" pitchFamily="2" charset="-78"/>
          </a:endParaRPr>
        </a:p>
      </dsp:txBody>
      <dsp:txXfrm>
        <a:off x="5902905" y="2745037"/>
        <a:ext cx="2207845" cy="13708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0EFAE11-4638-4191-8260-C26BBA863E54}" type="datetimeFigureOut">
              <a:rPr lang="fa-IR" smtClean="0"/>
              <a:t>3/16/1434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CCB72B3-A190-4D6C-86CE-D501D6CD3BB9}" type="slidenum">
              <a:rPr lang="fa-IR" smtClean="0"/>
              <a:t>‹#›</a:t>
            </a:fld>
            <a:endParaRPr lang="fa-IR"/>
          </a:p>
        </p:txBody>
      </p:sp>
    </p:spTree>
    <p:extLst>
      <p:ext uri="{BB962C8B-B14F-4D97-AF65-F5344CB8AC3E}">
        <p14:creationId xmlns:p14="http://schemas.microsoft.com/office/powerpoint/2010/main" val="39390937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1</a:t>
            </a:fld>
            <a:endParaRPr lang="fa-IR"/>
          </a:p>
        </p:txBody>
      </p:sp>
    </p:spTree>
    <p:extLst>
      <p:ext uri="{BB962C8B-B14F-4D97-AF65-F5344CB8AC3E}">
        <p14:creationId xmlns:p14="http://schemas.microsoft.com/office/powerpoint/2010/main" val="466211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10</a:t>
            </a:fld>
            <a:endParaRPr lang="fa-IR"/>
          </a:p>
        </p:txBody>
      </p:sp>
    </p:spTree>
    <p:extLst>
      <p:ext uri="{BB962C8B-B14F-4D97-AF65-F5344CB8AC3E}">
        <p14:creationId xmlns:p14="http://schemas.microsoft.com/office/powerpoint/2010/main" val="288893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11</a:t>
            </a:fld>
            <a:endParaRPr lang="fa-IR"/>
          </a:p>
        </p:txBody>
      </p:sp>
    </p:spTree>
    <p:extLst>
      <p:ext uri="{BB962C8B-B14F-4D97-AF65-F5344CB8AC3E}">
        <p14:creationId xmlns:p14="http://schemas.microsoft.com/office/powerpoint/2010/main" val="515260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12</a:t>
            </a:fld>
            <a:endParaRPr lang="fa-IR"/>
          </a:p>
        </p:txBody>
      </p:sp>
    </p:spTree>
    <p:extLst>
      <p:ext uri="{BB962C8B-B14F-4D97-AF65-F5344CB8AC3E}">
        <p14:creationId xmlns:p14="http://schemas.microsoft.com/office/powerpoint/2010/main" val="3369935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13</a:t>
            </a:fld>
            <a:endParaRPr lang="fa-IR"/>
          </a:p>
        </p:txBody>
      </p:sp>
    </p:spTree>
    <p:extLst>
      <p:ext uri="{BB962C8B-B14F-4D97-AF65-F5344CB8AC3E}">
        <p14:creationId xmlns:p14="http://schemas.microsoft.com/office/powerpoint/2010/main" val="1663633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14</a:t>
            </a:fld>
            <a:endParaRPr lang="fa-IR"/>
          </a:p>
        </p:txBody>
      </p:sp>
    </p:spTree>
    <p:extLst>
      <p:ext uri="{BB962C8B-B14F-4D97-AF65-F5344CB8AC3E}">
        <p14:creationId xmlns:p14="http://schemas.microsoft.com/office/powerpoint/2010/main" val="902468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15</a:t>
            </a:fld>
            <a:endParaRPr lang="fa-IR"/>
          </a:p>
        </p:txBody>
      </p:sp>
    </p:spTree>
    <p:extLst>
      <p:ext uri="{BB962C8B-B14F-4D97-AF65-F5344CB8AC3E}">
        <p14:creationId xmlns:p14="http://schemas.microsoft.com/office/powerpoint/2010/main" val="1538506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16</a:t>
            </a:fld>
            <a:endParaRPr lang="fa-IR"/>
          </a:p>
        </p:txBody>
      </p:sp>
    </p:spTree>
    <p:extLst>
      <p:ext uri="{BB962C8B-B14F-4D97-AF65-F5344CB8AC3E}">
        <p14:creationId xmlns:p14="http://schemas.microsoft.com/office/powerpoint/2010/main" val="1777678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17</a:t>
            </a:fld>
            <a:endParaRPr lang="fa-IR"/>
          </a:p>
        </p:txBody>
      </p:sp>
    </p:spTree>
    <p:extLst>
      <p:ext uri="{BB962C8B-B14F-4D97-AF65-F5344CB8AC3E}">
        <p14:creationId xmlns:p14="http://schemas.microsoft.com/office/powerpoint/2010/main" val="94779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18</a:t>
            </a:fld>
            <a:endParaRPr lang="fa-IR"/>
          </a:p>
        </p:txBody>
      </p:sp>
    </p:spTree>
    <p:extLst>
      <p:ext uri="{BB962C8B-B14F-4D97-AF65-F5344CB8AC3E}">
        <p14:creationId xmlns:p14="http://schemas.microsoft.com/office/powerpoint/2010/main" val="3135088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19</a:t>
            </a:fld>
            <a:endParaRPr lang="fa-IR"/>
          </a:p>
        </p:txBody>
      </p:sp>
    </p:spTree>
    <p:extLst>
      <p:ext uri="{BB962C8B-B14F-4D97-AF65-F5344CB8AC3E}">
        <p14:creationId xmlns:p14="http://schemas.microsoft.com/office/powerpoint/2010/main" val="98673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2</a:t>
            </a:fld>
            <a:endParaRPr lang="fa-IR"/>
          </a:p>
        </p:txBody>
      </p:sp>
    </p:spTree>
    <p:extLst>
      <p:ext uri="{BB962C8B-B14F-4D97-AF65-F5344CB8AC3E}">
        <p14:creationId xmlns:p14="http://schemas.microsoft.com/office/powerpoint/2010/main" val="1464955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20</a:t>
            </a:fld>
            <a:endParaRPr lang="fa-IR"/>
          </a:p>
        </p:txBody>
      </p:sp>
    </p:spTree>
    <p:extLst>
      <p:ext uri="{BB962C8B-B14F-4D97-AF65-F5344CB8AC3E}">
        <p14:creationId xmlns:p14="http://schemas.microsoft.com/office/powerpoint/2010/main" val="2811888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21</a:t>
            </a:fld>
            <a:endParaRPr lang="fa-IR"/>
          </a:p>
        </p:txBody>
      </p:sp>
    </p:spTree>
    <p:extLst>
      <p:ext uri="{BB962C8B-B14F-4D97-AF65-F5344CB8AC3E}">
        <p14:creationId xmlns:p14="http://schemas.microsoft.com/office/powerpoint/2010/main" val="145573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22</a:t>
            </a:fld>
            <a:endParaRPr lang="fa-IR"/>
          </a:p>
        </p:txBody>
      </p:sp>
    </p:spTree>
    <p:extLst>
      <p:ext uri="{BB962C8B-B14F-4D97-AF65-F5344CB8AC3E}">
        <p14:creationId xmlns:p14="http://schemas.microsoft.com/office/powerpoint/2010/main" val="292961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23</a:t>
            </a:fld>
            <a:endParaRPr lang="fa-IR"/>
          </a:p>
        </p:txBody>
      </p:sp>
    </p:spTree>
    <p:extLst>
      <p:ext uri="{BB962C8B-B14F-4D97-AF65-F5344CB8AC3E}">
        <p14:creationId xmlns:p14="http://schemas.microsoft.com/office/powerpoint/2010/main" val="617060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24</a:t>
            </a:fld>
            <a:endParaRPr lang="fa-IR"/>
          </a:p>
        </p:txBody>
      </p:sp>
    </p:spTree>
    <p:extLst>
      <p:ext uri="{BB962C8B-B14F-4D97-AF65-F5344CB8AC3E}">
        <p14:creationId xmlns:p14="http://schemas.microsoft.com/office/powerpoint/2010/main" val="4229617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25</a:t>
            </a:fld>
            <a:endParaRPr lang="fa-IR"/>
          </a:p>
        </p:txBody>
      </p:sp>
    </p:spTree>
    <p:extLst>
      <p:ext uri="{BB962C8B-B14F-4D97-AF65-F5344CB8AC3E}">
        <p14:creationId xmlns:p14="http://schemas.microsoft.com/office/powerpoint/2010/main" val="905612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26</a:t>
            </a:fld>
            <a:endParaRPr lang="fa-IR"/>
          </a:p>
        </p:txBody>
      </p:sp>
    </p:spTree>
    <p:extLst>
      <p:ext uri="{BB962C8B-B14F-4D97-AF65-F5344CB8AC3E}">
        <p14:creationId xmlns:p14="http://schemas.microsoft.com/office/powerpoint/2010/main" val="370882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27</a:t>
            </a:fld>
            <a:endParaRPr lang="fa-IR"/>
          </a:p>
        </p:txBody>
      </p:sp>
    </p:spTree>
    <p:extLst>
      <p:ext uri="{BB962C8B-B14F-4D97-AF65-F5344CB8AC3E}">
        <p14:creationId xmlns:p14="http://schemas.microsoft.com/office/powerpoint/2010/main" val="393252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28</a:t>
            </a:fld>
            <a:endParaRPr lang="fa-IR"/>
          </a:p>
        </p:txBody>
      </p:sp>
    </p:spTree>
    <p:extLst>
      <p:ext uri="{BB962C8B-B14F-4D97-AF65-F5344CB8AC3E}">
        <p14:creationId xmlns:p14="http://schemas.microsoft.com/office/powerpoint/2010/main" val="1766747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29</a:t>
            </a:fld>
            <a:endParaRPr lang="fa-IR"/>
          </a:p>
        </p:txBody>
      </p:sp>
    </p:spTree>
    <p:extLst>
      <p:ext uri="{BB962C8B-B14F-4D97-AF65-F5344CB8AC3E}">
        <p14:creationId xmlns:p14="http://schemas.microsoft.com/office/powerpoint/2010/main" val="143531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3</a:t>
            </a:fld>
            <a:endParaRPr lang="fa-IR"/>
          </a:p>
        </p:txBody>
      </p:sp>
    </p:spTree>
    <p:extLst>
      <p:ext uri="{BB962C8B-B14F-4D97-AF65-F5344CB8AC3E}">
        <p14:creationId xmlns:p14="http://schemas.microsoft.com/office/powerpoint/2010/main" val="3379144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30</a:t>
            </a:fld>
            <a:endParaRPr lang="fa-IR"/>
          </a:p>
        </p:txBody>
      </p:sp>
    </p:spTree>
    <p:extLst>
      <p:ext uri="{BB962C8B-B14F-4D97-AF65-F5344CB8AC3E}">
        <p14:creationId xmlns:p14="http://schemas.microsoft.com/office/powerpoint/2010/main" val="1327209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31</a:t>
            </a:fld>
            <a:endParaRPr lang="fa-IR"/>
          </a:p>
        </p:txBody>
      </p:sp>
    </p:spTree>
    <p:extLst>
      <p:ext uri="{BB962C8B-B14F-4D97-AF65-F5344CB8AC3E}">
        <p14:creationId xmlns:p14="http://schemas.microsoft.com/office/powerpoint/2010/main" val="3292260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32</a:t>
            </a:fld>
            <a:endParaRPr lang="fa-IR"/>
          </a:p>
        </p:txBody>
      </p:sp>
    </p:spTree>
    <p:extLst>
      <p:ext uri="{BB962C8B-B14F-4D97-AF65-F5344CB8AC3E}">
        <p14:creationId xmlns:p14="http://schemas.microsoft.com/office/powerpoint/2010/main" val="1618888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33</a:t>
            </a:fld>
            <a:endParaRPr lang="fa-IR"/>
          </a:p>
        </p:txBody>
      </p:sp>
    </p:spTree>
    <p:extLst>
      <p:ext uri="{BB962C8B-B14F-4D97-AF65-F5344CB8AC3E}">
        <p14:creationId xmlns:p14="http://schemas.microsoft.com/office/powerpoint/2010/main" val="3343091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34</a:t>
            </a:fld>
            <a:endParaRPr lang="fa-IR"/>
          </a:p>
        </p:txBody>
      </p:sp>
    </p:spTree>
    <p:extLst>
      <p:ext uri="{BB962C8B-B14F-4D97-AF65-F5344CB8AC3E}">
        <p14:creationId xmlns:p14="http://schemas.microsoft.com/office/powerpoint/2010/main" val="3685121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35</a:t>
            </a:fld>
            <a:endParaRPr lang="fa-IR"/>
          </a:p>
        </p:txBody>
      </p:sp>
    </p:spTree>
    <p:extLst>
      <p:ext uri="{BB962C8B-B14F-4D97-AF65-F5344CB8AC3E}">
        <p14:creationId xmlns:p14="http://schemas.microsoft.com/office/powerpoint/2010/main" val="1064102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36</a:t>
            </a:fld>
            <a:endParaRPr lang="fa-IR"/>
          </a:p>
        </p:txBody>
      </p:sp>
    </p:spTree>
    <p:extLst>
      <p:ext uri="{BB962C8B-B14F-4D97-AF65-F5344CB8AC3E}">
        <p14:creationId xmlns:p14="http://schemas.microsoft.com/office/powerpoint/2010/main" val="2872681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37</a:t>
            </a:fld>
            <a:endParaRPr lang="fa-IR"/>
          </a:p>
        </p:txBody>
      </p:sp>
    </p:spTree>
    <p:extLst>
      <p:ext uri="{BB962C8B-B14F-4D97-AF65-F5344CB8AC3E}">
        <p14:creationId xmlns:p14="http://schemas.microsoft.com/office/powerpoint/2010/main" val="794639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38</a:t>
            </a:fld>
            <a:endParaRPr lang="fa-IR"/>
          </a:p>
        </p:txBody>
      </p:sp>
    </p:spTree>
    <p:extLst>
      <p:ext uri="{BB962C8B-B14F-4D97-AF65-F5344CB8AC3E}">
        <p14:creationId xmlns:p14="http://schemas.microsoft.com/office/powerpoint/2010/main" val="1046739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39</a:t>
            </a:fld>
            <a:endParaRPr lang="fa-IR"/>
          </a:p>
        </p:txBody>
      </p:sp>
    </p:spTree>
    <p:extLst>
      <p:ext uri="{BB962C8B-B14F-4D97-AF65-F5344CB8AC3E}">
        <p14:creationId xmlns:p14="http://schemas.microsoft.com/office/powerpoint/2010/main" val="410215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4</a:t>
            </a:fld>
            <a:endParaRPr lang="fa-IR"/>
          </a:p>
        </p:txBody>
      </p:sp>
    </p:spTree>
    <p:extLst>
      <p:ext uri="{BB962C8B-B14F-4D97-AF65-F5344CB8AC3E}">
        <p14:creationId xmlns:p14="http://schemas.microsoft.com/office/powerpoint/2010/main" val="192624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40</a:t>
            </a:fld>
            <a:endParaRPr lang="fa-IR"/>
          </a:p>
        </p:txBody>
      </p:sp>
    </p:spTree>
    <p:extLst>
      <p:ext uri="{BB962C8B-B14F-4D97-AF65-F5344CB8AC3E}">
        <p14:creationId xmlns:p14="http://schemas.microsoft.com/office/powerpoint/2010/main" val="3098662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41</a:t>
            </a:fld>
            <a:endParaRPr lang="fa-IR"/>
          </a:p>
        </p:txBody>
      </p:sp>
    </p:spTree>
    <p:extLst>
      <p:ext uri="{BB962C8B-B14F-4D97-AF65-F5344CB8AC3E}">
        <p14:creationId xmlns:p14="http://schemas.microsoft.com/office/powerpoint/2010/main" val="479628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42</a:t>
            </a:fld>
            <a:endParaRPr lang="fa-IR"/>
          </a:p>
        </p:txBody>
      </p:sp>
    </p:spTree>
    <p:extLst>
      <p:ext uri="{BB962C8B-B14F-4D97-AF65-F5344CB8AC3E}">
        <p14:creationId xmlns:p14="http://schemas.microsoft.com/office/powerpoint/2010/main" val="2200459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43</a:t>
            </a:fld>
            <a:endParaRPr lang="fa-IR"/>
          </a:p>
        </p:txBody>
      </p:sp>
    </p:spTree>
    <p:extLst>
      <p:ext uri="{BB962C8B-B14F-4D97-AF65-F5344CB8AC3E}">
        <p14:creationId xmlns:p14="http://schemas.microsoft.com/office/powerpoint/2010/main" val="2765550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44</a:t>
            </a:fld>
            <a:endParaRPr lang="fa-IR"/>
          </a:p>
        </p:txBody>
      </p:sp>
    </p:spTree>
    <p:extLst>
      <p:ext uri="{BB962C8B-B14F-4D97-AF65-F5344CB8AC3E}">
        <p14:creationId xmlns:p14="http://schemas.microsoft.com/office/powerpoint/2010/main" val="2005153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45</a:t>
            </a:fld>
            <a:endParaRPr lang="fa-IR"/>
          </a:p>
        </p:txBody>
      </p:sp>
    </p:spTree>
    <p:extLst>
      <p:ext uri="{BB962C8B-B14F-4D97-AF65-F5344CB8AC3E}">
        <p14:creationId xmlns:p14="http://schemas.microsoft.com/office/powerpoint/2010/main" val="15490760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46</a:t>
            </a:fld>
            <a:endParaRPr lang="fa-IR"/>
          </a:p>
        </p:txBody>
      </p:sp>
    </p:spTree>
    <p:extLst>
      <p:ext uri="{BB962C8B-B14F-4D97-AF65-F5344CB8AC3E}">
        <p14:creationId xmlns:p14="http://schemas.microsoft.com/office/powerpoint/2010/main" val="4066910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47</a:t>
            </a:fld>
            <a:endParaRPr lang="fa-IR"/>
          </a:p>
        </p:txBody>
      </p:sp>
    </p:spTree>
    <p:extLst>
      <p:ext uri="{BB962C8B-B14F-4D97-AF65-F5344CB8AC3E}">
        <p14:creationId xmlns:p14="http://schemas.microsoft.com/office/powerpoint/2010/main" val="245297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48</a:t>
            </a:fld>
            <a:endParaRPr lang="fa-IR"/>
          </a:p>
        </p:txBody>
      </p:sp>
    </p:spTree>
    <p:extLst>
      <p:ext uri="{BB962C8B-B14F-4D97-AF65-F5344CB8AC3E}">
        <p14:creationId xmlns:p14="http://schemas.microsoft.com/office/powerpoint/2010/main" val="28594591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49</a:t>
            </a:fld>
            <a:endParaRPr lang="fa-IR"/>
          </a:p>
        </p:txBody>
      </p:sp>
    </p:spTree>
    <p:extLst>
      <p:ext uri="{BB962C8B-B14F-4D97-AF65-F5344CB8AC3E}">
        <p14:creationId xmlns:p14="http://schemas.microsoft.com/office/powerpoint/2010/main" val="46968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5</a:t>
            </a:fld>
            <a:endParaRPr lang="fa-IR"/>
          </a:p>
        </p:txBody>
      </p:sp>
    </p:spTree>
    <p:extLst>
      <p:ext uri="{BB962C8B-B14F-4D97-AF65-F5344CB8AC3E}">
        <p14:creationId xmlns:p14="http://schemas.microsoft.com/office/powerpoint/2010/main" val="3353338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50</a:t>
            </a:fld>
            <a:endParaRPr lang="fa-IR"/>
          </a:p>
        </p:txBody>
      </p:sp>
    </p:spTree>
    <p:extLst>
      <p:ext uri="{BB962C8B-B14F-4D97-AF65-F5344CB8AC3E}">
        <p14:creationId xmlns:p14="http://schemas.microsoft.com/office/powerpoint/2010/main" val="13164935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51</a:t>
            </a:fld>
            <a:endParaRPr lang="fa-IR"/>
          </a:p>
        </p:txBody>
      </p:sp>
    </p:spTree>
    <p:extLst>
      <p:ext uri="{BB962C8B-B14F-4D97-AF65-F5344CB8AC3E}">
        <p14:creationId xmlns:p14="http://schemas.microsoft.com/office/powerpoint/2010/main" val="10236022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52</a:t>
            </a:fld>
            <a:endParaRPr lang="fa-IR"/>
          </a:p>
        </p:txBody>
      </p:sp>
    </p:spTree>
    <p:extLst>
      <p:ext uri="{BB962C8B-B14F-4D97-AF65-F5344CB8AC3E}">
        <p14:creationId xmlns:p14="http://schemas.microsoft.com/office/powerpoint/2010/main" val="38641815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53</a:t>
            </a:fld>
            <a:endParaRPr lang="fa-IR"/>
          </a:p>
        </p:txBody>
      </p:sp>
    </p:spTree>
    <p:extLst>
      <p:ext uri="{BB962C8B-B14F-4D97-AF65-F5344CB8AC3E}">
        <p14:creationId xmlns:p14="http://schemas.microsoft.com/office/powerpoint/2010/main" val="311760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6</a:t>
            </a:fld>
            <a:endParaRPr lang="fa-IR"/>
          </a:p>
        </p:txBody>
      </p:sp>
    </p:spTree>
    <p:extLst>
      <p:ext uri="{BB962C8B-B14F-4D97-AF65-F5344CB8AC3E}">
        <p14:creationId xmlns:p14="http://schemas.microsoft.com/office/powerpoint/2010/main" val="126977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7</a:t>
            </a:fld>
            <a:endParaRPr lang="fa-IR"/>
          </a:p>
        </p:txBody>
      </p:sp>
    </p:spTree>
    <p:extLst>
      <p:ext uri="{BB962C8B-B14F-4D97-AF65-F5344CB8AC3E}">
        <p14:creationId xmlns:p14="http://schemas.microsoft.com/office/powerpoint/2010/main" val="294653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8</a:t>
            </a:fld>
            <a:endParaRPr lang="fa-IR"/>
          </a:p>
        </p:txBody>
      </p:sp>
    </p:spTree>
    <p:extLst>
      <p:ext uri="{BB962C8B-B14F-4D97-AF65-F5344CB8AC3E}">
        <p14:creationId xmlns:p14="http://schemas.microsoft.com/office/powerpoint/2010/main" val="163558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CCB72B3-A190-4D6C-86CE-D501D6CD3BB9}" type="slidenum">
              <a:rPr lang="fa-IR" smtClean="0"/>
              <a:t>9</a:t>
            </a:fld>
            <a:endParaRPr lang="fa-IR"/>
          </a:p>
        </p:txBody>
      </p:sp>
    </p:spTree>
    <p:extLst>
      <p:ext uri="{BB962C8B-B14F-4D97-AF65-F5344CB8AC3E}">
        <p14:creationId xmlns:p14="http://schemas.microsoft.com/office/powerpoint/2010/main" val="2418642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3962400"/>
            <a:ext cx="9144000" cy="609600"/>
          </a:xfrm>
        </p:spPr>
        <p:txBody>
          <a:bodyPr/>
          <a:lstStyle>
            <a:lvl1pPr>
              <a:defRPr sz="4800"/>
            </a:lvl1pPr>
          </a:lstStyle>
          <a:p>
            <a:pPr lvl="0"/>
            <a:r>
              <a:rPr lang="en-US" noProof="0" smtClean="0"/>
              <a:t>Click to edit Master title style</a:t>
            </a:r>
          </a:p>
        </p:txBody>
      </p:sp>
      <p:sp>
        <p:nvSpPr>
          <p:cNvPr id="11267" name="Rectangle 3"/>
          <p:cNvSpPr>
            <a:spLocks noGrp="1" noChangeArrowheads="1"/>
          </p:cNvSpPr>
          <p:nvPr>
            <p:ph type="subTitle" idx="1"/>
          </p:nvPr>
        </p:nvSpPr>
        <p:spPr>
          <a:xfrm>
            <a:off x="0" y="4572000"/>
            <a:ext cx="6934200" cy="381000"/>
          </a:xfrm>
        </p:spPr>
        <p:txBody>
          <a:bodyPr/>
          <a:lstStyle>
            <a:lvl1pPr marL="0" indent="0">
              <a:defRPr sz="2000"/>
            </a:lvl1pPr>
          </a:lstStyle>
          <a:p>
            <a:pPr lvl="0"/>
            <a:r>
              <a:rPr lang="en-US" noProof="0" smtClean="0"/>
              <a:t>Click to edit Master subtitle style</a:t>
            </a:r>
          </a:p>
        </p:txBody>
      </p:sp>
      <p:sp>
        <p:nvSpPr>
          <p:cNvPr id="11268" name="Rectangle 4"/>
          <p:cNvSpPr>
            <a:spLocks noGrp="1" noChangeArrowheads="1"/>
          </p:cNvSpPr>
          <p:nvPr>
            <p:ph type="dt" sz="half" idx="2"/>
          </p:nvPr>
        </p:nvSpPr>
        <p:spPr>
          <a:xfrm>
            <a:off x="0" y="6689725"/>
            <a:ext cx="2133600" cy="168275"/>
          </a:xfrm>
        </p:spPr>
        <p:txBody>
          <a:bodyPr/>
          <a:lstStyle>
            <a:lvl1pPr>
              <a:defRPr b="0"/>
            </a:lvl1pPr>
          </a:lstStyle>
          <a:p>
            <a:fld id="{5571EA33-ABA7-44D1-ADC2-93D4B4422616}" type="datetimeFigureOut">
              <a:rPr lang="en-US" smtClean="0"/>
              <a:t>1/27/2013</a:t>
            </a:fld>
            <a:endParaRPr lang="en-US"/>
          </a:p>
        </p:txBody>
      </p:sp>
      <p:sp>
        <p:nvSpPr>
          <p:cNvPr id="11269" name="Rectangle 5"/>
          <p:cNvSpPr>
            <a:spLocks noGrp="1" noChangeArrowheads="1"/>
          </p:cNvSpPr>
          <p:nvPr>
            <p:ph type="ftr" sz="quarter" idx="3"/>
          </p:nvPr>
        </p:nvSpPr>
        <p:spPr/>
        <p:txBody>
          <a:bodyPr/>
          <a:lstStyle>
            <a:lvl1pPr>
              <a:defRPr b="0"/>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vl1pPr>
          </a:lstStyle>
          <a:p>
            <a:fld id="{4A0F6AC0-1E49-448E-8EE6-E61DC7EB136B}" type="slidenum">
              <a:rPr lang="en-US" smtClean="0"/>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571EA33-ABA7-44D1-ADC2-93D4B4422616}" type="datetimeFigureOut">
              <a:rPr lang="en-US" smtClean="0"/>
              <a:t>1/27/2013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0F6AC0-1E49-448E-8EE6-E61DC7EB136B}" type="slidenum">
              <a:rPr lang="en-US" smtClean="0"/>
              <a:t>‹#›</a:t>
            </a:fld>
            <a:endParaRPr lang="en-US"/>
          </a:p>
        </p:txBody>
      </p:sp>
    </p:spTree>
    <p:extLst>
      <p:ext uri="{BB962C8B-B14F-4D97-AF65-F5344CB8AC3E}">
        <p14:creationId xmlns:p14="http://schemas.microsoft.com/office/powerpoint/2010/main" val="3866455189"/>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81000"/>
            <a:ext cx="19240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6197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571EA33-ABA7-44D1-ADC2-93D4B4422616}" type="datetimeFigureOut">
              <a:rPr lang="en-US" smtClean="0"/>
              <a:t>1/27/2013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0F6AC0-1E49-448E-8EE6-E61DC7EB136B}" type="slidenum">
              <a:rPr lang="en-US" smtClean="0"/>
              <a:t>‹#›</a:t>
            </a:fld>
            <a:endParaRPr lang="en-US"/>
          </a:p>
        </p:txBody>
      </p:sp>
    </p:spTree>
    <p:extLst>
      <p:ext uri="{BB962C8B-B14F-4D97-AF65-F5344CB8AC3E}">
        <p14:creationId xmlns:p14="http://schemas.microsoft.com/office/powerpoint/2010/main" val="535823682"/>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628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990600"/>
            <a:ext cx="37719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91100" y="990600"/>
            <a:ext cx="37719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91100" y="3695700"/>
            <a:ext cx="37719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661150"/>
            <a:ext cx="2133600" cy="196850"/>
          </a:xfrm>
        </p:spPr>
        <p:txBody>
          <a:bodyPr/>
          <a:lstStyle>
            <a:lvl1pPr>
              <a:defRPr/>
            </a:lvl1pPr>
          </a:lstStyle>
          <a:p>
            <a:fld id="{5571EA33-ABA7-44D1-ADC2-93D4B4422616}" type="datetimeFigureOut">
              <a:rPr lang="en-US" smtClean="0"/>
              <a:t>1/27/2013</a:t>
            </a:fld>
            <a:endParaRPr lang="en-US"/>
          </a:p>
        </p:txBody>
      </p:sp>
      <p:sp>
        <p:nvSpPr>
          <p:cNvPr id="7" name="Footer Placeholder 6"/>
          <p:cNvSpPr>
            <a:spLocks noGrp="1"/>
          </p:cNvSpPr>
          <p:nvPr>
            <p:ph type="ftr" sz="quarter" idx="11"/>
          </p:nvPr>
        </p:nvSpPr>
        <p:spPr>
          <a:xfrm>
            <a:off x="3124200" y="6689725"/>
            <a:ext cx="2895600" cy="168275"/>
          </a:xfrm>
        </p:spPr>
        <p:txBody>
          <a:bodyPr/>
          <a:lstStyle>
            <a:lvl1pPr>
              <a:defRPr/>
            </a:lvl1pPr>
          </a:lstStyle>
          <a:p>
            <a:endParaRPr lang="en-US"/>
          </a:p>
        </p:txBody>
      </p:sp>
      <p:sp>
        <p:nvSpPr>
          <p:cNvPr id="8" name="Slide Number Placeholder 7"/>
          <p:cNvSpPr>
            <a:spLocks noGrp="1"/>
          </p:cNvSpPr>
          <p:nvPr>
            <p:ph type="sldNum" sz="quarter" idx="12"/>
          </p:nvPr>
        </p:nvSpPr>
        <p:spPr>
          <a:xfrm>
            <a:off x="7010400" y="6689725"/>
            <a:ext cx="2133600" cy="136525"/>
          </a:xfrm>
        </p:spPr>
        <p:txBody>
          <a:bodyPr/>
          <a:lstStyle>
            <a:lvl1pPr>
              <a:defRPr/>
            </a:lvl1pPr>
          </a:lstStyle>
          <a:p>
            <a:fld id="{4A0F6AC0-1E49-448E-8EE6-E61DC7EB136B}" type="slidenum">
              <a:rPr lang="en-US" smtClean="0"/>
              <a:t>‹#›</a:t>
            </a:fld>
            <a:endParaRPr lang="en-US"/>
          </a:p>
        </p:txBody>
      </p:sp>
    </p:spTree>
    <p:extLst>
      <p:ext uri="{BB962C8B-B14F-4D97-AF65-F5344CB8AC3E}">
        <p14:creationId xmlns:p14="http://schemas.microsoft.com/office/powerpoint/2010/main" val="2249236898"/>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571EA33-ABA7-44D1-ADC2-93D4B4422616}" type="datetimeFigureOut">
              <a:rPr lang="en-US" smtClean="0"/>
              <a:t>1/27/2013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0F6AC0-1E49-448E-8EE6-E61DC7EB136B}" type="slidenum">
              <a:rPr lang="en-US" smtClean="0"/>
              <a:t>‹#›</a:t>
            </a:fld>
            <a:endParaRPr lang="en-US"/>
          </a:p>
        </p:txBody>
      </p:sp>
    </p:spTree>
    <p:extLst>
      <p:ext uri="{BB962C8B-B14F-4D97-AF65-F5344CB8AC3E}">
        <p14:creationId xmlns:p14="http://schemas.microsoft.com/office/powerpoint/2010/main" val="1747859101"/>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571EA33-ABA7-44D1-ADC2-93D4B4422616}" type="datetimeFigureOut">
              <a:rPr lang="en-US" smtClean="0"/>
              <a:t>1/27/2013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0F6AC0-1E49-448E-8EE6-E61DC7EB136B}" type="slidenum">
              <a:rPr lang="en-US" smtClean="0"/>
              <a:t>‹#›</a:t>
            </a:fld>
            <a:endParaRPr lang="en-US"/>
          </a:p>
        </p:txBody>
      </p:sp>
    </p:spTree>
    <p:extLst>
      <p:ext uri="{BB962C8B-B14F-4D97-AF65-F5344CB8AC3E}">
        <p14:creationId xmlns:p14="http://schemas.microsoft.com/office/powerpoint/2010/main" val="388589451"/>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990600"/>
            <a:ext cx="37719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990600"/>
            <a:ext cx="37719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571EA33-ABA7-44D1-ADC2-93D4B4422616}" type="datetimeFigureOut">
              <a:rPr lang="en-US" smtClean="0"/>
              <a:t>1/27/2013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0F6AC0-1E49-448E-8EE6-E61DC7EB136B}" type="slidenum">
              <a:rPr lang="en-US" smtClean="0"/>
              <a:t>‹#›</a:t>
            </a:fld>
            <a:endParaRPr lang="en-US"/>
          </a:p>
        </p:txBody>
      </p:sp>
    </p:spTree>
    <p:extLst>
      <p:ext uri="{BB962C8B-B14F-4D97-AF65-F5344CB8AC3E}">
        <p14:creationId xmlns:p14="http://schemas.microsoft.com/office/powerpoint/2010/main" val="206263681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571EA33-ABA7-44D1-ADC2-93D4B4422616}" type="datetimeFigureOut">
              <a:rPr lang="en-US" smtClean="0"/>
              <a:t>1/27/2013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A0F6AC0-1E49-448E-8EE6-E61DC7EB136B}" type="slidenum">
              <a:rPr lang="en-US" smtClean="0"/>
              <a:t>‹#›</a:t>
            </a:fld>
            <a:endParaRPr lang="en-US"/>
          </a:p>
        </p:txBody>
      </p:sp>
    </p:spTree>
    <p:extLst>
      <p:ext uri="{BB962C8B-B14F-4D97-AF65-F5344CB8AC3E}">
        <p14:creationId xmlns:p14="http://schemas.microsoft.com/office/powerpoint/2010/main" val="2980167347"/>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571EA33-ABA7-44D1-ADC2-93D4B4422616}" type="datetimeFigureOut">
              <a:rPr lang="en-US" smtClean="0"/>
              <a:t>1/27/2013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A0F6AC0-1E49-448E-8EE6-E61DC7EB136B}" type="slidenum">
              <a:rPr lang="en-US" smtClean="0"/>
              <a:t>‹#›</a:t>
            </a:fld>
            <a:endParaRPr lang="en-US"/>
          </a:p>
        </p:txBody>
      </p:sp>
    </p:spTree>
    <p:extLst>
      <p:ext uri="{BB962C8B-B14F-4D97-AF65-F5344CB8AC3E}">
        <p14:creationId xmlns:p14="http://schemas.microsoft.com/office/powerpoint/2010/main" val="192661196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571EA33-ABA7-44D1-ADC2-93D4B4422616}" type="datetimeFigureOut">
              <a:rPr lang="en-US" smtClean="0"/>
              <a:t>1/27/2013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A0F6AC0-1E49-448E-8EE6-E61DC7EB136B}" type="slidenum">
              <a:rPr lang="en-US" smtClean="0"/>
              <a:t>‹#›</a:t>
            </a:fld>
            <a:endParaRPr lang="en-US"/>
          </a:p>
        </p:txBody>
      </p:sp>
    </p:spTree>
    <p:extLst>
      <p:ext uri="{BB962C8B-B14F-4D97-AF65-F5344CB8AC3E}">
        <p14:creationId xmlns:p14="http://schemas.microsoft.com/office/powerpoint/2010/main" val="39114034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571EA33-ABA7-44D1-ADC2-93D4B4422616}" type="datetimeFigureOut">
              <a:rPr lang="en-US" smtClean="0"/>
              <a:t>1/27/2013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0F6AC0-1E49-448E-8EE6-E61DC7EB136B}" type="slidenum">
              <a:rPr lang="en-US" smtClean="0"/>
              <a:t>‹#›</a:t>
            </a:fld>
            <a:endParaRPr lang="en-US"/>
          </a:p>
        </p:txBody>
      </p:sp>
    </p:spTree>
    <p:extLst>
      <p:ext uri="{BB962C8B-B14F-4D97-AF65-F5344CB8AC3E}">
        <p14:creationId xmlns:p14="http://schemas.microsoft.com/office/powerpoint/2010/main" val="2610378336"/>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571EA33-ABA7-44D1-ADC2-93D4B4422616}" type="datetimeFigureOut">
              <a:rPr lang="en-US" smtClean="0"/>
              <a:t>1/27/2013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0F6AC0-1E49-448E-8EE6-E61DC7EB136B}" type="slidenum">
              <a:rPr lang="en-US" smtClean="0"/>
              <a:t>‹#›</a:t>
            </a:fld>
            <a:endParaRPr lang="en-US"/>
          </a:p>
        </p:txBody>
      </p:sp>
    </p:spTree>
    <p:extLst>
      <p:ext uri="{BB962C8B-B14F-4D97-AF65-F5344CB8AC3E}">
        <p14:creationId xmlns:p14="http://schemas.microsoft.com/office/powerpoint/2010/main" val="104104701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381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990600"/>
            <a:ext cx="7696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1">
                <a:latin typeface="+mj-lt"/>
              </a:defRPr>
            </a:lvl1pPr>
          </a:lstStyle>
          <a:p>
            <a:fld id="{5571EA33-ABA7-44D1-ADC2-93D4B4422616}" type="datetimeFigureOut">
              <a:rPr lang="en-US" smtClean="0"/>
              <a:t>1/27/2013</a:t>
            </a:fld>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atin typeface="+mj-lt"/>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atin typeface="+mj-lt"/>
              </a:defRPr>
            </a:lvl1pPr>
          </a:lstStyle>
          <a:p>
            <a:fld id="{4A0F6AC0-1E49-448E-8EE6-E61DC7EB13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spd="med">
    <p:fade thruBlk="1"/>
  </p:transition>
  <p:txStyles>
    <p:title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Eurostile" pitchFamily="34" charset="0"/>
        </a:defRPr>
      </a:lvl2pPr>
      <a:lvl3pPr algn="l" rtl="0" eaLnBrk="1" fontAlgn="base" hangingPunct="1">
        <a:spcBef>
          <a:spcPct val="0"/>
        </a:spcBef>
        <a:spcAft>
          <a:spcPct val="0"/>
        </a:spcAft>
        <a:defRPr sz="4000" b="1">
          <a:solidFill>
            <a:schemeClr val="bg1"/>
          </a:solidFill>
          <a:latin typeface="Eurostile" pitchFamily="34" charset="0"/>
        </a:defRPr>
      </a:lvl3pPr>
      <a:lvl4pPr algn="l" rtl="0" eaLnBrk="1" fontAlgn="base" hangingPunct="1">
        <a:spcBef>
          <a:spcPct val="0"/>
        </a:spcBef>
        <a:spcAft>
          <a:spcPct val="0"/>
        </a:spcAft>
        <a:defRPr sz="4000" b="1">
          <a:solidFill>
            <a:schemeClr val="bg1"/>
          </a:solidFill>
          <a:latin typeface="Eurostile" pitchFamily="34" charset="0"/>
        </a:defRPr>
      </a:lvl4pPr>
      <a:lvl5pPr algn="l" rtl="0" eaLnBrk="1" fontAlgn="base" hangingPunct="1">
        <a:spcBef>
          <a:spcPct val="0"/>
        </a:spcBef>
        <a:spcAft>
          <a:spcPct val="0"/>
        </a:spcAft>
        <a:defRPr sz="4000" b="1">
          <a:solidFill>
            <a:schemeClr val="bg1"/>
          </a:solidFill>
          <a:latin typeface="Eurostile" pitchFamily="34" charset="0"/>
        </a:defRPr>
      </a:lvl5pPr>
      <a:lvl6pPr marL="457200" algn="l" rtl="0" eaLnBrk="1" fontAlgn="base" hangingPunct="1">
        <a:spcBef>
          <a:spcPct val="0"/>
        </a:spcBef>
        <a:spcAft>
          <a:spcPct val="0"/>
        </a:spcAft>
        <a:defRPr sz="4000" b="1">
          <a:solidFill>
            <a:schemeClr val="bg1"/>
          </a:solidFill>
          <a:latin typeface="Eurostile" pitchFamily="34" charset="0"/>
        </a:defRPr>
      </a:lvl6pPr>
      <a:lvl7pPr marL="914400" algn="l" rtl="0" eaLnBrk="1" fontAlgn="base" hangingPunct="1">
        <a:spcBef>
          <a:spcPct val="0"/>
        </a:spcBef>
        <a:spcAft>
          <a:spcPct val="0"/>
        </a:spcAft>
        <a:defRPr sz="4000" b="1">
          <a:solidFill>
            <a:schemeClr val="bg1"/>
          </a:solidFill>
          <a:latin typeface="Eurostile" pitchFamily="34" charset="0"/>
        </a:defRPr>
      </a:lvl7pPr>
      <a:lvl8pPr marL="1371600" algn="l" rtl="0" eaLnBrk="1" fontAlgn="base" hangingPunct="1">
        <a:spcBef>
          <a:spcPct val="0"/>
        </a:spcBef>
        <a:spcAft>
          <a:spcPct val="0"/>
        </a:spcAft>
        <a:defRPr sz="4000" b="1">
          <a:solidFill>
            <a:schemeClr val="bg1"/>
          </a:solidFill>
          <a:latin typeface="Eurostile" pitchFamily="34" charset="0"/>
        </a:defRPr>
      </a:lvl8pPr>
      <a:lvl9pPr marL="1828800" algn="l" rtl="0" eaLnBrk="1" fontAlgn="base" hangingPunct="1">
        <a:spcBef>
          <a:spcPct val="0"/>
        </a:spcBef>
        <a:spcAft>
          <a:spcPct val="0"/>
        </a:spcAft>
        <a:defRPr sz="4000" b="1">
          <a:solidFill>
            <a:schemeClr val="bg1"/>
          </a:solidFill>
          <a:latin typeface="Eurostile" pitchFamily="34" charset="0"/>
        </a:defRPr>
      </a:lvl9pPr>
    </p:titleStyle>
    <p:bodyStyle>
      <a:lvl1pPr marL="342900" indent="-342900" algn="l" rtl="0" eaLnBrk="1" fontAlgn="base" hangingPunct="1">
        <a:spcBef>
          <a:spcPct val="20000"/>
        </a:spcBef>
        <a:spcAft>
          <a:spcPct val="0"/>
        </a:spcAft>
        <a:buSzPct val="200000"/>
        <a:defRPr sz="2400" b="1">
          <a:solidFill>
            <a:schemeClr val="tx1"/>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tx1"/>
          </a:solidFill>
          <a:latin typeface="+mn-lt"/>
        </a:defRPr>
      </a:lvl2pPr>
      <a:lvl3pPr marL="1143000" indent="-228600" algn="l" rtl="0" eaLnBrk="1" fontAlgn="base" hangingPunct="1">
        <a:spcBef>
          <a:spcPct val="20000"/>
        </a:spcBef>
        <a:spcAft>
          <a:spcPct val="0"/>
        </a:spcAft>
        <a:buSzPct val="200000"/>
        <a:defRPr b="1">
          <a:solidFill>
            <a:schemeClr val="tx1"/>
          </a:solidFill>
          <a:latin typeface="+mn-lt"/>
        </a:defRPr>
      </a:lvl3pPr>
      <a:lvl4pPr marL="1600200" indent="-228600" algn="l" rtl="0" eaLnBrk="1" fontAlgn="base" hangingPunct="1">
        <a:spcBef>
          <a:spcPct val="20000"/>
        </a:spcBef>
        <a:spcAft>
          <a:spcPct val="0"/>
        </a:spcAft>
        <a:buSzPct val="200000"/>
        <a:defRPr sz="1600" b="1">
          <a:solidFill>
            <a:schemeClr val="tx1"/>
          </a:solidFill>
          <a:latin typeface="+mn-lt"/>
        </a:defRPr>
      </a:lvl4pPr>
      <a:lvl5pPr marL="2057400" indent="-228600" algn="l" rtl="0" eaLnBrk="1" fontAlgn="base" hangingPunct="1">
        <a:spcBef>
          <a:spcPct val="20000"/>
        </a:spcBef>
        <a:spcAft>
          <a:spcPct val="0"/>
        </a:spcAft>
        <a:buSzPct val="200000"/>
        <a:defRPr sz="1600" b="1">
          <a:solidFill>
            <a:schemeClr val="tx1"/>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52.gif"/><Relationship Id="rId3" Type="http://schemas.openxmlformats.org/officeDocument/2006/relationships/hyperlink" Target="http://azitamedical.com/index.php?option=com_content&amp;view=article&amp;id=426:1389-12-16-04-32-21&amp;catid=6:1389-12-05-10-39-39&amp;Itemid=17&amp;vsig426_0=1" TargetMode="External"/><Relationship Id="rId7" Type="http://schemas.openxmlformats.org/officeDocument/2006/relationships/hyperlink" Target="http://azitamedical.com/index.php?option=com_content&amp;view=article&amp;id=426:1389-12-16-04-32-21&amp;catid=6:1389-12-05-10-39-39&amp;Itemid=17&amp;vsig426_0=3" TargetMode="External"/><Relationship Id="rId12" Type="http://schemas.openxmlformats.org/officeDocument/2006/relationships/image" Target="../media/image54.gi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gif"/><Relationship Id="rId11" Type="http://schemas.openxmlformats.org/officeDocument/2006/relationships/hyperlink" Target="http://azitamedical.com/index.php?option=com_content&amp;view=article&amp;id=426:1389-12-16-04-32-21&amp;catid=6:1389-12-05-10-39-39&amp;Itemid=17&amp;vsig426_0=5" TargetMode="External"/><Relationship Id="rId5" Type="http://schemas.openxmlformats.org/officeDocument/2006/relationships/hyperlink" Target="http://azitamedical.com/index.php?option=com_content&amp;view=article&amp;id=426:1389-12-16-04-32-21&amp;catid=6:1389-12-05-10-39-39&amp;Itemid=17&amp;vsig426_0=2" TargetMode="External"/><Relationship Id="rId10" Type="http://schemas.openxmlformats.org/officeDocument/2006/relationships/image" Target="../media/image53.gif"/><Relationship Id="rId4" Type="http://schemas.openxmlformats.org/officeDocument/2006/relationships/image" Target="../media/image50.gif"/><Relationship Id="rId9" Type="http://schemas.openxmlformats.org/officeDocument/2006/relationships/hyperlink" Target="http://azitamedical.com/index.php?option=com_content&amp;view=article&amp;id=426:1389-12-16-04-32-21&amp;catid=6:1389-12-05-10-39-39&amp;Itemid=17&amp;vsig426_0=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b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5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tebyan.net/wiki/%D9%BE%D8%B1%D9%88%D9%86%D8%AF%D9%87:%D8%AC%D9%85%D8%AC%D9%85%D9%87_%D8%A7%D9%86%D8%B3%D8%A7%D9%86.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1026" name="Picture 2" descr="E:\UNIVERSITY\DIO\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2" y="-15567"/>
            <a:ext cx="9114757" cy="687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9566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162800" cy="1371600"/>
          </a:xfrm>
        </p:spPr>
        <p:txBody>
          <a:bodyPr/>
          <a:lstStyle/>
          <a:p>
            <a:pPr algn="ctr"/>
            <a:r>
              <a:rPr lang="fa-IR" dirty="0" smtClean="0">
                <a:solidFill>
                  <a:srgbClr val="C00000"/>
                </a:solidFill>
                <a:cs typeface="B Nazanin" pitchFamily="2" charset="-78"/>
              </a:rPr>
              <a:t>اشکال مفاصل :</a:t>
            </a:r>
            <a:r>
              <a:rPr lang="en-US" dirty="0" smtClean="0">
                <a:solidFill>
                  <a:srgbClr val="C00000"/>
                </a:solidFill>
                <a:cs typeface="B Nazanin" pitchFamily="2" charset="-78"/>
              </a:rPr>
              <a:t/>
            </a:r>
            <a:br>
              <a:rPr lang="en-US" dirty="0" smtClean="0">
                <a:solidFill>
                  <a:srgbClr val="C00000"/>
                </a:solidFill>
                <a:cs typeface="B Nazanin" pitchFamily="2" charset="-78"/>
              </a:rPr>
            </a:br>
            <a:endParaRPr lang="en-US" dirty="0"/>
          </a:p>
        </p:txBody>
      </p:sp>
      <p:pic>
        <p:nvPicPr>
          <p:cNvPr id="4" name="Content Placeholder 3" descr="C:\Documents and Settings\rana\Desktop\New Folder\semsema_Plane_Joint_or_Gliding_joint.gif"/>
          <p:cNvPicPr>
            <a:picLocks noGrp="1" noChangeAspect="1" noChangeArrowheads="1"/>
          </p:cNvPicPr>
          <p:nvPr>
            <p:ph idx="1"/>
          </p:nvPr>
        </p:nvPicPr>
        <p:blipFill>
          <a:blip r:embed="rId3" cstate="print"/>
          <a:srcRect/>
          <a:stretch>
            <a:fillRect/>
          </a:stretch>
        </p:blipFill>
        <p:spPr bwMode="auto">
          <a:xfrm>
            <a:off x="990600" y="990600"/>
            <a:ext cx="3505200" cy="22860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C:\Documents and Settings\rana\Desktop\New Folder\Image591.gif"/>
          <p:cNvPicPr>
            <a:picLocks noChangeAspect="1" noChangeArrowheads="1"/>
          </p:cNvPicPr>
          <p:nvPr/>
        </p:nvPicPr>
        <p:blipFill>
          <a:blip r:embed="rId4" cstate="print"/>
          <a:srcRect/>
          <a:stretch>
            <a:fillRect/>
          </a:stretch>
        </p:blipFill>
        <p:spPr bwMode="auto">
          <a:xfrm>
            <a:off x="1828800" y="3505200"/>
            <a:ext cx="5647899" cy="33528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C:\Documents and Settings\rana\Desktop\New Folder\Image823.gif"/>
          <p:cNvPicPr>
            <a:picLocks noChangeAspect="1" noChangeArrowheads="1"/>
          </p:cNvPicPr>
          <p:nvPr/>
        </p:nvPicPr>
        <p:blipFill>
          <a:blip r:embed="rId5" cstate="print"/>
          <a:srcRect/>
          <a:stretch>
            <a:fillRect/>
          </a:stretch>
        </p:blipFill>
        <p:spPr bwMode="auto">
          <a:xfrm>
            <a:off x="5105400" y="914400"/>
            <a:ext cx="3581400" cy="2362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61203441"/>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914400"/>
            <a:ext cx="3733800" cy="5410200"/>
          </a:xfrm>
        </p:spPr>
        <p:txBody>
          <a:bodyPr>
            <a:normAutofit fontScale="70000" lnSpcReduction="20000"/>
          </a:bodyPr>
          <a:lstStyle/>
          <a:p>
            <a:pPr marL="0" indent="0" algn="r" rtl="1">
              <a:buNone/>
            </a:pPr>
            <a:r>
              <a:rPr lang="fa-IR" dirty="0" smtClean="0"/>
              <a:t>حفره :</a:t>
            </a:r>
          </a:p>
          <a:p>
            <a:pPr marL="0" indent="0" algn="r" rtl="1">
              <a:buNone/>
            </a:pPr>
            <a:r>
              <a:rPr lang="fa-IR" dirty="0" smtClean="0"/>
              <a:t> یک فرو رفتگی یا حفره گرد یا بیضی شکل است که ممکن است یک سطح مفصلی نیز باشد.</a:t>
            </a:r>
          </a:p>
          <a:p>
            <a:pPr marL="0" indent="0" algn="r" rtl="1">
              <a:buNone/>
            </a:pPr>
            <a:r>
              <a:rPr lang="fa-IR" dirty="0" smtClean="0"/>
              <a:t>بریدگی : </a:t>
            </a:r>
          </a:p>
          <a:p>
            <a:pPr marL="0" indent="0" algn="r" rtl="1">
              <a:buNone/>
            </a:pPr>
            <a:r>
              <a:rPr lang="fa-IR" dirty="0" smtClean="0"/>
              <a:t>( شکاف ) ک یک فرو رفتگی بیضی شکل است که غالباٌ محلی برای مفصل شدن میباشد  شکاف یا بریدگی همچنین ممکن است یک ناحیه فرو رفته را بر روی لبه یک استخوان پهن ایجاد کند .</a:t>
            </a:r>
          </a:p>
          <a:p>
            <a:pPr marL="0" indent="0" algn="r" rtl="1">
              <a:buNone/>
            </a:pPr>
            <a:r>
              <a:rPr lang="fa-IR" dirty="0" smtClean="0"/>
              <a:t>ناودان یا شیار :</a:t>
            </a:r>
          </a:p>
          <a:p>
            <a:pPr marL="0" indent="0" algn="r" rtl="1">
              <a:buNone/>
            </a:pPr>
            <a:r>
              <a:rPr lang="fa-IR" dirty="0" smtClean="0"/>
              <a:t>فرو رفتگی باریک و دراز ( همانند یک شیار دراز )است و معمولا یک یا چند وتر از درون ناودان عبور میکنند.</a:t>
            </a:r>
          </a:p>
          <a:p>
            <a:pPr marL="0" indent="0" algn="r" rtl="1">
              <a:buNone/>
            </a:pPr>
            <a:r>
              <a:rPr lang="fa-IR" dirty="0" smtClean="0"/>
              <a:t>لبه یا خط :</a:t>
            </a:r>
          </a:p>
          <a:p>
            <a:pPr marL="0" indent="0" algn="r" rtl="1">
              <a:buNone/>
            </a:pPr>
            <a:r>
              <a:rPr lang="fa-IR" dirty="0" smtClean="0"/>
              <a:t> بر آمدگی باریک ودراز  است . لبه یا خط معمولاٌ محل اتصال و چسبندگی یک یا چند نیام ماهیچه ای است.</a:t>
            </a:r>
          </a:p>
          <a:p>
            <a:pPr marL="0" indent="0" algn="r" rtl="1">
              <a:buNone/>
            </a:pPr>
            <a:endParaRPr lang="en-US" dirty="0" smtClean="0"/>
          </a:p>
          <a:p>
            <a:pPr marL="0" indent="0" algn="r" rtl="1">
              <a:buNone/>
            </a:pPr>
            <a:endParaRPr lang="fa-IR" dirty="0" smtClean="0"/>
          </a:p>
        </p:txBody>
      </p:sp>
      <p:pic>
        <p:nvPicPr>
          <p:cNvPr id="1026" name="Picture 2" descr="http://media.isna.ir/content/23-20.jp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70535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8050"/>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14400"/>
            <a:ext cx="3048000" cy="5334000"/>
          </a:xfrm>
        </p:spPr>
        <p:txBody>
          <a:bodyPr>
            <a:normAutofit fontScale="85000" lnSpcReduction="10000"/>
          </a:bodyPr>
          <a:lstStyle/>
          <a:p>
            <a:pPr marL="0" indent="0" algn="r" rtl="1">
              <a:buNone/>
            </a:pPr>
            <a:r>
              <a:rPr lang="fa-IR" dirty="0" smtClean="0"/>
              <a:t>ستیغ :</a:t>
            </a:r>
          </a:p>
          <a:p>
            <a:pPr marL="0" indent="0" algn="r" rtl="1">
              <a:buNone/>
            </a:pPr>
            <a:r>
              <a:rPr lang="fa-IR" dirty="0" smtClean="0"/>
              <a:t> برآمدگی پهن را گویند .</a:t>
            </a:r>
          </a:p>
          <a:p>
            <a:pPr marL="0" indent="0" algn="r" rtl="1">
              <a:buNone/>
            </a:pPr>
            <a:r>
              <a:rPr lang="fa-IR" dirty="0" smtClean="0"/>
              <a:t>زائده : </a:t>
            </a:r>
          </a:p>
          <a:p>
            <a:pPr marL="0" indent="0" algn="r" rtl="1">
              <a:buNone/>
            </a:pPr>
            <a:r>
              <a:rPr lang="fa-IR" dirty="0" smtClean="0"/>
              <a:t>بر آمدگی استخوانی بر روی تنه اصلی استخوان است که معمولا محل اتصال و چسبندگی وتر ها یا رباط ها می باشد.</a:t>
            </a:r>
          </a:p>
          <a:p>
            <a:pPr marL="0" indent="0" algn="r" rtl="1">
              <a:buNone/>
            </a:pPr>
            <a:r>
              <a:rPr lang="fa-IR" dirty="0" smtClean="0"/>
              <a:t> خار :</a:t>
            </a:r>
          </a:p>
          <a:p>
            <a:pPr marL="0" indent="0" algn="r" rtl="1">
              <a:buNone/>
            </a:pPr>
            <a:r>
              <a:rPr lang="fa-IR" dirty="0" smtClean="0"/>
              <a:t>  زائده صافی است که ممکن است تیز و باریک و یا پهن باشد.</a:t>
            </a:r>
          </a:p>
          <a:p>
            <a:pPr marL="0" indent="0" algn="r" rtl="1">
              <a:buNone/>
            </a:pPr>
            <a:r>
              <a:rPr lang="fa-IR" dirty="0" smtClean="0"/>
              <a:t>اپی کونیدل :</a:t>
            </a:r>
          </a:p>
          <a:p>
            <a:pPr marL="0" indent="0" algn="r" rtl="1">
              <a:buNone/>
            </a:pPr>
            <a:r>
              <a:rPr lang="fa-IR" dirty="0" smtClean="0"/>
              <a:t>برامدگی کوچک و مجاور لقمه (کونیدل ) را گویند.</a:t>
            </a:r>
          </a:p>
          <a:p>
            <a:pPr marL="0" indent="0" algn="r" rtl="1">
              <a:buNone/>
            </a:pPr>
            <a:endParaRPr lang="en-US" dirty="0"/>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990066"/>
                </a:solidFill>
                <a:effectLst/>
                <a:latin typeface="Arial" charset="0"/>
                <a:cs typeface="Arial" charset="0"/>
              </a:rPr>
              <a:t>تصویر مفصل زانو</a:t>
            </a:r>
            <a:r>
              <a:rPr kumimoji="0" lang="en-US" sz="1400" b="0" i="0" u="none" strike="noStrike" cap="none" normalizeH="0" baseline="0" smtClean="0">
                <a:ln>
                  <a:noFill/>
                </a:ln>
                <a:solidFill>
                  <a:srgbClr val="990066"/>
                </a:solidFill>
                <a:effectLst/>
                <a:latin typeface="Arial" charset="0"/>
                <a:cs typeface="Arial" charset="0"/>
              </a:rPr>
              <a:t>:</a:t>
            </a:r>
            <a:endParaRPr kumimoji="0" lang="en-US" sz="1100" b="0" i="0" u="none" strike="noStrike" cap="none" normalizeH="0" baseline="0" smtClean="0">
              <a:ln>
                <a:noFill/>
              </a:ln>
              <a:solidFill>
                <a:schemeClr val="tx1"/>
              </a:solidFill>
              <a:effectLst/>
              <a:latin typeface="Arial"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9700" b="0" i="0" u="none" strike="noStrike" cap="none" normalizeH="0" baseline="0" smtClean="0">
              <a:ln>
                <a:noFill/>
              </a:ln>
              <a:solidFill>
                <a:schemeClr val="tx1"/>
              </a:solidFill>
              <a:effectLst/>
              <a:latin typeface="Arial" charset="0"/>
              <a:cs typeface="Arial" charset="0"/>
            </a:endParaRPr>
          </a:p>
        </p:txBody>
      </p:sp>
      <p:pic>
        <p:nvPicPr>
          <p:cNvPr id="4098" name="Picture 2" descr="http://www.arthroscopy.com/kneef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71020"/>
            <a:ext cx="4114800" cy="4201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62600" y="1447800"/>
            <a:ext cx="2873990" cy="523220"/>
          </a:xfrm>
          <a:prstGeom prst="rect">
            <a:avLst/>
          </a:prstGeom>
        </p:spPr>
        <p:txBody>
          <a:bodyPr wrap="square">
            <a:spAutoFit/>
          </a:bodyPr>
          <a:lstStyle/>
          <a:p>
            <a:r>
              <a:rPr lang="fa-IR" sz="2800" b="1" dirty="0">
                <a:solidFill>
                  <a:srgbClr val="C00000"/>
                </a:solidFill>
              </a:rPr>
              <a:t>تصویر مفصل زانو:</a:t>
            </a:r>
            <a:endParaRPr lang="en-US" sz="2800" b="1" dirty="0">
              <a:solidFill>
                <a:srgbClr val="C00000"/>
              </a:solidFill>
            </a:endParaRPr>
          </a:p>
        </p:txBody>
      </p:sp>
    </p:spTree>
    <p:extLst>
      <p:ext uri="{BB962C8B-B14F-4D97-AF65-F5344CB8AC3E}">
        <p14:creationId xmlns:p14="http://schemas.microsoft.com/office/powerpoint/2010/main" val="2271569921"/>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C00000"/>
                </a:solidFill>
              </a:rPr>
              <a:t>نمای کلی مفاصل</a:t>
            </a:r>
            <a:endParaRPr lang="en-US" dirty="0">
              <a:solidFill>
                <a:srgbClr val="C00000"/>
              </a:solidFill>
            </a:endParaRPr>
          </a:p>
        </p:txBody>
      </p:sp>
      <p:pic>
        <p:nvPicPr>
          <p:cNvPr id="4" name="Content Placeholder 3" descr="C:\Documents and Settings\rana\Desktop\New Folder\joint_types.jpg"/>
          <p:cNvPicPr>
            <a:picLocks noGrp="1" noChangeAspect="1" noChangeArrowheads="1"/>
          </p:cNvPicPr>
          <p:nvPr>
            <p:ph idx="1"/>
          </p:nvPr>
        </p:nvPicPr>
        <p:blipFill>
          <a:blip r:embed="rId3" cstate="print"/>
          <a:srcRect/>
          <a:stretch>
            <a:fillRect/>
          </a:stretch>
        </p:blipFill>
        <p:spPr bwMode="auto">
          <a:xfrm>
            <a:off x="990600" y="990600"/>
            <a:ext cx="7848600" cy="5181600"/>
          </a:xfrm>
          <a:prstGeom prst="rect">
            <a:avLst/>
          </a:prstGeom>
          <a:ln w="889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3970112138"/>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62800" cy="990600"/>
          </a:xfrm>
        </p:spPr>
        <p:txBody>
          <a:bodyPr/>
          <a:lstStyle/>
          <a:p>
            <a:pPr algn="ctr"/>
            <a:r>
              <a:rPr lang="fa-IR" sz="2000" dirty="0" smtClean="0">
                <a:solidFill>
                  <a:srgbClr val="C00000"/>
                </a:solidFill>
                <a:cs typeface="B Nazanin" pitchFamily="2" charset="-78"/>
              </a:rPr>
              <a:t>کشکک (پاتلا) یک استخوان کوچک و نسبتاً پهن که قسمت قدامی مفصل زانو را مورد حفاظت قرار می دهد</a:t>
            </a:r>
            <a:r>
              <a:rPr lang="fa-IR" dirty="0" smtClean="0">
                <a:solidFill>
                  <a:srgbClr val="7030A0"/>
                </a:solidFill>
                <a:cs typeface="B Nazanin" pitchFamily="2" charset="-78"/>
              </a:rPr>
              <a:t/>
            </a:r>
            <a:br>
              <a:rPr lang="fa-IR" dirty="0" smtClean="0">
                <a:solidFill>
                  <a:srgbClr val="7030A0"/>
                </a:solidFill>
                <a:cs typeface="B Nazanin" pitchFamily="2" charset="-78"/>
              </a:rPr>
            </a:br>
            <a:endParaRPr lang="en-US" dirty="0"/>
          </a:p>
        </p:txBody>
      </p:sp>
      <p:pic>
        <p:nvPicPr>
          <p:cNvPr id="4" name="Content Placeholder 3" descr="C:\Documents and Settings\Administrator\Desktop\2\0a178d1ea1d95d579251cf9d770d9b34.jpg"/>
          <p:cNvPicPr>
            <a:picLocks noGrp="1" noChangeAspect="1" noChangeArrowheads="1"/>
          </p:cNvPicPr>
          <p:nvPr>
            <p:ph idx="1"/>
          </p:nvPr>
        </p:nvPicPr>
        <p:blipFill>
          <a:blip r:embed="rId3"/>
          <a:srcRect/>
          <a:stretch>
            <a:fillRect/>
          </a:stretch>
        </p:blipFill>
        <p:spPr bwMode="auto">
          <a:xfrm>
            <a:off x="0" y="990600"/>
            <a:ext cx="3009900" cy="3048000"/>
          </a:xfrm>
          <a:prstGeom prst="rect">
            <a:avLst/>
          </a:prstGeom>
          <a:noFill/>
        </p:spPr>
      </p:pic>
      <p:pic>
        <p:nvPicPr>
          <p:cNvPr id="5" name="Picture 4" descr="C:\Documents and Settings\Administrator\Desktop\2\herndisc-BB1.jpg"/>
          <p:cNvPicPr>
            <a:picLocks noChangeAspect="1" noChangeArrowheads="1"/>
          </p:cNvPicPr>
          <p:nvPr/>
        </p:nvPicPr>
        <p:blipFill>
          <a:blip r:embed="rId4"/>
          <a:srcRect t="5178" b="4821"/>
          <a:stretch>
            <a:fillRect/>
          </a:stretch>
        </p:blipFill>
        <p:spPr bwMode="auto">
          <a:xfrm>
            <a:off x="3124200" y="990600"/>
            <a:ext cx="5562600" cy="3048000"/>
          </a:xfrm>
          <a:prstGeom prst="rect">
            <a:avLst/>
          </a:prstGeom>
          <a:noFill/>
        </p:spPr>
      </p:pic>
      <p:pic>
        <p:nvPicPr>
          <p:cNvPr id="6" name="Picture 5" descr="C:\Documents and Settings\Administrator\Desktop\2\lateral-glide_b.jpg"/>
          <p:cNvPicPr>
            <a:picLocks noChangeAspect="1" noChangeArrowheads="1"/>
          </p:cNvPicPr>
          <p:nvPr/>
        </p:nvPicPr>
        <p:blipFill>
          <a:blip r:embed="rId5"/>
          <a:srcRect/>
          <a:stretch>
            <a:fillRect/>
          </a:stretch>
        </p:blipFill>
        <p:spPr bwMode="auto">
          <a:xfrm>
            <a:off x="685800" y="4180766"/>
            <a:ext cx="2590818" cy="2428892"/>
          </a:xfrm>
          <a:prstGeom prst="rect">
            <a:avLst/>
          </a:prstGeom>
          <a:ln>
            <a:noFill/>
          </a:ln>
          <a:effectLst>
            <a:softEdge rad="112500"/>
          </a:effectLst>
        </p:spPr>
      </p:pic>
      <p:pic>
        <p:nvPicPr>
          <p:cNvPr id="7" name="Picture 6" descr="C:\Documents and Settings\Administrator\Desktop\2\لسل.jpg"/>
          <p:cNvPicPr>
            <a:picLocks noChangeAspect="1" noChangeArrowheads="1"/>
          </p:cNvPicPr>
          <p:nvPr/>
        </p:nvPicPr>
        <p:blipFill>
          <a:blip r:embed="rId6"/>
          <a:srcRect/>
          <a:stretch>
            <a:fillRect/>
          </a:stretch>
        </p:blipFill>
        <p:spPr bwMode="auto">
          <a:xfrm>
            <a:off x="3807157" y="4317244"/>
            <a:ext cx="2819400" cy="1828800"/>
          </a:xfrm>
          <a:prstGeom prst="rect">
            <a:avLst/>
          </a:prstGeom>
          <a:noFill/>
        </p:spPr>
      </p:pic>
    </p:spTree>
    <p:extLst>
      <p:ext uri="{BB962C8B-B14F-4D97-AF65-F5344CB8AC3E}">
        <p14:creationId xmlns:p14="http://schemas.microsoft.com/office/powerpoint/2010/main" val="1865275572"/>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pPr algn="ctr" rtl="1"/>
            <a:r>
              <a:rPr lang="fa-IR" sz="3200" b="1" dirty="0" smtClean="0">
                <a:solidFill>
                  <a:srgbClr val="C00000"/>
                </a:solidFill>
              </a:rPr>
              <a:t>علائم و مشخصات مشترک استخوان ها :</a:t>
            </a:r>
            <a:endParaRPr lang="en-US" sz="3200" b="1" dirty="0">
              <a:solidFill>
                <a:srgbClr val="C00000"/>
              </a:solidFill>
            </a:endParaRPr>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990600"/>
            <a:ext cx="7620000" cy="5257800"/>
          </a:xfrm>
        </p:spPr>
      </p:pic>
    </p:spTree>
    <p:extLst>
      <p:ext uri="{BB962C8B-B14F-4D97-AF65-F5344CB8AC3E}">
        <p14:creationId xmlns:p14="http://schemas.microsoft.com/office/powerpoint/2010/main" val="1164157981"/>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467600" cy="5788152"/>
          </a:xfrm>
        </p:spPr>
        <p:txBody>
          <a:bodyPr/>
          <a:lstStyle/>
          <a:p>
            <a:pPr algn="r" rtl="1"/>
            <a:endParaRPr lang="fa-IR" dirty="0" smtClean="0"/>
          </a:p>
          <a:p>
            <a:pPr algn="r" rtl="1"/>
            <a:r>
              <a:rPr lang="fa-IR" dirty="0" smtClean="0"/>
              <a:t>تکمه : زائده کوچک گرد را گویند.</a:t>
            </a:r>
          </a:p>
          <a:p>
            <a:pPr algn="r" rtl="1"/>
            <a:r>
              <a:rPr lang="fa-IR" dirty="0" smtClean="0"/>
              <a:t>برجستگی : زائده بزرگ گرد را گویند</a:t>
            </a:r>
          </a:p>
          <a:p>
            <a:pPr marL="0" indent="0" algn="r" rtl="1">
              <a:buNone/>
            </a:pPr>
            <a:r>
              <a:rPr lang="fa-IR" dirty="0" smtClean="0"/>
              <a:t>برآمدگی ( تروکانتر ) نام دیگر برجستگی است که به طور ویژه و تخصصی برای توصیف استخون ران به کار میرود .</a:t>
            </a:r>
          </a:p>
          <a:p>
            <a:pPr marL="0" indent="0" algn="r" rtl="1">
              <a:buNone/>
            </a:pPr>
            <a:r>
              <a:rPr lang="fa-IR" dirty="0" smtClean="0"/>
              <a:t>سوراخ : مجرای وسط استخوان است که محل عبور عروق خونی و اعصاب است.</a:t>
            </a:r>
            <a:endParaRPr lang="en-US" dirty="0"/>
          </a:p>
        </p:txBody>
      </p:sp>
      <p:pic>
        <p:nvPicPr>
          <p:cNvPr id="4" name="Picture 2" descr="http://pelvis.iranorthoped.ir/Components/General/ShowImage.aspx?imagepath=/iranorthoped_content/media/image/2011/08/2153_orig.jpg&amp;mode=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3927050"/>
            <a:ext cx="2895599" cy="2321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1440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307" y="3962400"/>
            <a:ext cx="33337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442901"/>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990600"/>
            <a:ext cx="4800600" cy="5257800"/>
          </a:xfrm>
        </p:spPr>
        <p:txBody>
          <a:bodyPr/>
          <a:lstStyle/>
          <a:p>
            <a:pPr marL="0" indent="0" algn="r" rtl="1">
              <a:buNone/>
            </a:pPr>
            <a:endParaRPr lang="fa-IR" dirty="0" smtClean="0"/>
          </a:p>
          <a:p>
            <a:pPr marL="0" indent="0" algn="r" rtl="1">
              <a:buNone/>
            </a:pPr>
            <a:endParaRPr lang="fa-IR" dirty="0" smtClean="0"/>
          </a:p>
          <a:p>
            <a:pPr marL="0" indent="0" algn="r" rtl="1">
              <a:buNone/>
            </a:pPr>
            <a:r>
              <a:rPr lang="fa-IR" dirty="0" smtClean="0"/>
              <a:t>قسمت هایی از سطح استخوان که علائم و نشانه ویژه ای ، از قبیل سطوح مفصلی ندارند ، به طور طبیعی کاملاٌ صاف هستند . این نواحی صاف که معمولا ٌ نسبتاٌ وسیع و بزرگ می باشند ، نقاطی هستند که عضلات در آنجا مستقیماٌ به استخوان متصل میشوند . زمانی که یک عضله</a:t>
            </a:r>
            <a:r>
              <a:rPr lang="en-US" dirty="0" smtClean="0"/>
              <a:t> </a:t>
            </a:r>
            <a:r>
              <a:rPr lang="fa-IR" dirty="0" smtClean="0"/>
              <a:t> به وسیله یک وتر به استخوان معولا زبر و خشن و مشابه تکمه ، برجستگی و یا بر آمدگی ( تروکانتر ) است.</a:t>
            </a:r>
          </a:p>
          <a:p>
            <a:pPr marL="0" indent="0" algn="r" rtl="1">
              <a:buNone/>
            </a:pP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26955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118787"/>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Autofit/>
          </a:bodyPr>
          <a:lstStyle/>
          <a:p>
            <a:pPr algn="ctr"/>
            <a:r>
              <a:rPr lang="fa-IR" sz="3600" dirty="0">
                <a:solidFill>
                  <a:srgbClr val="C00000"/>
                </a:solidFill>
                <a:cs typeface="B Nazanin" pitchFamily="2" charset="-78"/>
              </a:rPr>
              <a:t>سطوح تشریحی بدن انسان :</a:t>
            </a:r>
            <a:endParaRPr lang="en-US" sz="3600" b="1" dirty="0">
              <a:solidFill>
                <a:srgbClr val="C00000"/>
              </a:solidFill>
            </a:endParaRPr>
          </a:p>
        </p:txBody>
      </p:sp>
      <p:sp>
        <p:nvSpPr>
          <p:cNvPr id="3" name="Content Placeholder 2"/>
          <p:cNvSpPr>
            <a:spLocks noGrp="1"/>
          </p:cNvSpPr>
          <p:nvPr>
            <p:ph idx="1"/>
          </p:nvPr>
        </p:nvSpPr>
        <p:spPr>
          <a:xfrm>
            <a:off x="1066800" y="1066800"/>
            <a:ext cx="7696200" cy="5181600"/>
          </a:xfrm>
        </p:spPr>
        <p:txBody>
          <a:bodyPr>
            <a:normAutofit/>
          </a:bodyPr>
          <a:lstStyle/>
          <a:p>
            <a:pPr marL="0" indent="0" algn="r" rtl="1">
              <a:buNone/>
            </a:pPr>
            <a:r>
              <a:rPr lang="fa-IR" dirty="0" smtClean="0"/>
              <a:t>بدن در وضعیت استاندارد که به وضعیت تشریحی نیز موسوم است   به حالت صاف بوده و دستها در کنار بدن قرار داشته و کف دستها رو به طرف جلو است . سه سطح مرجع اصلی به اسامی :</a:t>
            </a:r>
            <a:endParaRPr lang="en-US" dirty="0" smtClean="0"/>
          </a:p>
          <a:p>
            <a:pPr marL="0" indent="0" algn="r" rtl="1">
              <a:buNone/>
            </a:pPr>
            <a:r>
              <a:rPr lang="fa-IR" dirty="0" smtClean="0"/>
              <a:t> سطح میانی ، </a:t>
            </a:r>
            <a:endParaRPr lang="en-US" dirty="0" smtClean="0"/>
          </a:p>
          <a:p>
            <a:pPr marL="0" indent="0" algn="r" rtl="1">
              <a:buNone/>
            </a:pPr>
            <a:r>
              <a:rPr lang="fa-IR" dirty="0" smtClean="0"/>
              <a:t>سطح تاجی و</a:t>
            </a:r>
            <a:endParaRPr lang="en-US" dirty="0" smtClean="0"/>
          </a:p>
          <a:p>
            <a:pPr marL="0" indent="0" algn="r" rtl="1">
              <a:buNone/>
            </a:pPr>
            <a:r>
              <a:rPr lang="fa-IR" dirty="0" smtClean="0"/>
              <a:t> سطح افقی وجود دارند.</a:t>
            </a:r>
          </a:p>
          <a:p>
            <a:pPr marL="0" indent="0" algn="r" rtl="1">
              <a:buNone/>
            </a:pPr>
            <a:endParaRPr lang="en-US" dirty="0"/>
          </a:p>
        </p:txBody>
      </p:sp>
      <p:pic>
        <p:nvPicPr>
          <p:cNvPr id="5" name="Picture 4" descr="C:\Documents and Settings\rana\Desktop\New Folder\sagittal_plane.jpg"/>
          <p:cNvPicPr>
            <a:picLocks noChangeAspect="1" noChangeArrowheads="1"/>
          </p:cNvPicPr>
          <p:nvPr/>
        </p:nvPicPr>
        <p:blipFill>
          <a:blip r:embed="rId3" cstate="print"/>
          <a:srcRect/>
          <a:stretch>
            <a:fillRect/>
          </a:stretch>
        </p:blipFill>
        <p:spPr bwMode="auto">
          <a:xfrm>
            <a:off x="-32982" y="2414160"/>
            <a:ext cx="2166582" cy="2843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Documents and Settings\rana\Desktop\New Folder\frontal_plane.jpg"/>
          <p:cNvPicPr>
            <a:picLocks noChangeAspect="1" noChangeArrowheads="1"/>
          </p:cNvPicPr>
          <p:nvPr/>
        </p:nvPicPr>
        <p:blipFill>
          <a:blip r:embed="rId4" cstate="print"/>
          <a:srcRect/>
          <a:stretch>
            <a:fillRect/>
          </a:stretch>
        </p:blipFill>
        <p:spPr bwMode="auto">
          <a:xfrm>
            <a:off x="2623930" y="3124200"/>
            <a:ext cx="1981200" cy="2531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Users\Rana\Desktop\transverse_plane.jpg"/>
          <p:cNvPicPr>
            <a:picLocks noChangeAspect="1" noChangeArrowheads="1"/>
          </p:cNvPicPr>
          <p:nvPr/>
        </p:nvPicPr>
        <p:blipFill>
          <a:blip r:embed="rId5" cstate="print"/>
          <a:srcRect/>
          <a:stretch>
            <a:fillRect/>
          </a:stretch>
        </p:blipFill>
        <p:spPr bwMode="auto">
          <a:xfrm>
            <a:off x="5791200" y="4038600"/>
            <a:ext cx="2209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19903"/>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Content Placeholder 3"/>
          <p:cNvGraphicFramePr>
            <a:graphicFrameLocks noGrp="1"/>
          </p:cNvGraphicFramePr>
          <p:nvPr>
            <p:extLst>
              <p:ext uri="{D42A27DB-BD31-4B8C-83A1-F6EECF244321}">
                <p14:modId xmlns:p14="http://schemas.microsoft.com/office/powerpoint/2010/main" val="2168878217"/>
              </p:ext>
            </p:extLst>
          </p:nvPr>
        </p:nvGraphicFramePr>
        <p:xfrm>
          <a:off x="495300" y="11811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398080"/>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8300"/>
            <a:ext cx="9144000" cy="8054600"/>
          </a:xfrm>
          <a:prstGeom prst="rect">
            <a:avLst/>
          </a:prstGeom>
        </p:spPr>
      </p:pic>
      <p:sp>
        <p:nvSpPr>
          <p:cNvPr id="8" name="Content Placeholder 7"/>
          <p:cNvSpPr>
            <a:spLocks noGrp="1"/>
          </p:cNvSpPr>
          <p:nvPr>
            <p:ph idx="1"/>
          </p:nvPr>
        </p:nvSpPr>
        <p:spPr>
          <a:xfrm>
            <a:off x="1" y="0"/>
            <a:ext cx="8762999" cy="7315200"/>
          </a:xfrm>
        </p:spPr>
        <p:txBody>
          <a:bodyPr/>
          <a:lstStyle/>
          <a:p>
            <a:pPr algn="ctr"/>
            <a:endParaRPr lang="fa-IR" dirty="0" smtClean="0">
              <a:solidFill>
                <a:srgbClr val="FF0000"/>
              </a:solidFill>
              <a:cs typeface="2  Nasim" pitchFamily="2" charset="-78"/>
            </a:endParaRPr>
          </a:p>
          <a:p>
            <a:pPr algn="ctr"/>
            <a:endParaRPr lang="fa-IR" dirty="0">
              <a:solidFill>
                <a:srgbClr val="FF0000"/>
              </a:solidFill>
              <a:cs typeface="2  Nasim" pitchFamily="2" charset="-78"/>
            </a:endParaRPr>
          </a:p>
          <a:p>
            <a:pPr algn="ctr"/>
            <a:endParaRPr lang="fa-IR" dirty="0" smtClean="0">
              <a:solidFill>
                <a:srgbClr val="FF0000"/>
              </a:solidFill>
              <a:cs typeface="2  Nasim" pitchFamily="2" charset="-78"/>
            </a:endParaRPr>
          </a:p>
          <a:p>
            <a:pPr algn="ctr" rtl="1"/>
            <a:r>
              <a:rPr lang="fa-IR" sz="4400" dirty="0" smtClean="0">
                <a:solidFill>
                  <a:srgbClr val="FF0000"/>
                </a:solidFill>
                <a:cs typeface="2  Nasim" pitchFamily="2" charset="-78"/>
              </a:rPr>
              <a:t>آناتومی و فیزیولوژی انسانی</a:t>
            </a:r>
          </a:p>
          <a:p>
            <a:pPr algn="ctr" rtl="1"/>
            <a:endParaRPr lang="fa-IR" dirty="0">
              <a:solidFill>
                <a:srgbClr val="FF0000"/>
              </a:solidFill>
              <a:cs typeface="2  Nasim" pitchFamily="2" charset="-78"/>
            </a:endParaRPr>
          </a:p>
        </p:txBody>
      </p:sp>
    </p:spTree>
    <p:extLst>
      <p:ext uri="{BB962C8B-B14F-4D97-AF65-F5344CB8AC3E}">
        <p14:creationId xmlns:p14="http://schemas.microsoft.com/office/powerpoint/2010/main" val="3701521394"/>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C00000"/>
                </a:solidFill>
                <a:cs typeface="B Nazanin" pitchFamily="2" charset="-78"/>
              </a:rPr>
              <a:t>سطوح تشریحی بدن انسان</a:t>
            </a:r>
            <a:r>
              <a:rPr lang="fa-IR" dirty="0">
                <a:cs typeface="B Nazanin" pitchFamily="2" charset="-78"/>
              </a:rPr>
              <a:t> </a:t>
            </a:r>
            <a:endParaRPr lang="en-US" dirty="0"/>
          </a:p>
        </p:txBody>
      </p:sp>
      <p:sp>
        <p:nvSpPr>
          <p:cNvPr id="3" name="Content Placeholder 2"/>
          <p:cNvSpPr>
            <a:spLocks noGrp="1"/>
          </p:cNvSpPr>
          <p:nvPr>
            <p:ph idx="1"/>
          </p:nvPr>
        </p:nvSpPr>
        <p:spPr/>
        <p:txBody>
          <a:bodyPr/>
          <a:lstStyle/>
          <a:p>
            <a:pPr algn="ctr"/>
            <a:r>
              <a:rPr lang="fa-IR" dirty="0"/>
              <a:t>سطح میانی یک سطح عمودی است که بدن را از وسط به دو نیمه کم و بیش قرینه راست و چپ تقسیم میکند. </a:t>
            </a:r>
            <a:r>
              <a:rPr lang="fa-IR" dirty="0" smtClean="0"/>
              <a:t>غالبا </a:t>
            </a:r>
            <a:r>
              <a:rPr lang="fa-IR" dirty="0"/>
              <a:t>سطح میانی به عنوان سطح سهمی (ساجیتال) نیز نامیده میشود. واژه های سهمی ، موازی با سطح میانی  و موازی با سطح سهمی نیز گاهی اوقات برای اشاره  به هر </a:t>
            </a:r>
            <a:endParaRPr lang="en-US" dirty="0" smtClean="0"/>
          </a:p>
          <a:p>
            <a:pPr algn="ctr"/>
            <a:r>
              <a:rPr lang="fa-IR" dirty="0" smtClean="0"/>
              <a:t>سطحی </a:t>
            </a:r>
            <a:r>
              <a:rPr lang="fa-IR" dirty="0"/>
              <a:t>که موازی با سطح میانی است به کار میرود .</a:t>
            </a:r>
          </a:p>
          <a:p>
            <a:endParaRPr lang="en-US" dirty="0"/>
          </a:p>
        </p:txBody>
      </p:sp>
      <p:pic>
        <p:nvPicPr>
          <p:cNvPr id="4" name="Picture 3" descr="C:\Documents and Settings\rana\Desktop\New Folder\plane.jpg"/>
          <p:cNvPicPr>
            <a:picLocks noChangeAspect="1" noChangeArrowheads="1"/>
          </p:cNvPicPr>
          <p:nvPr/>
        </p:nvPicPr>
        <p:blipFill>
          <a:blip r:embed="rId3" cstate="print"/>
          <a:srcRect/>
          <a:stretch>
            <a:fillRect/>
          </a:stretch>
        </p:blipFill>
        <p:spPr bwMode="auto">
          <a:xfrm>
            <a:off x="2829636" y="3962400"/>
            <a:ext cx="41910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0904041"/>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914400"/>
            <a:ext cx="5029200" cy="5257800"/>
          </a:xfrm>
        </p:spPr>
        <p:txBody>
          <a:bodyPr>
            <a:normAutofit fontScale="85000" lnSpcReduction="10000"/>
          </a:bodyPr>
          <a:lstStyle/>
          <a:p>
            <a:pPr marL="0" indent="0" algn="r" rtl="1">
              <a:buNone/>
            </a:pPr>
            <a:r>
              <a:rPr lang="fa-IR" dirty="0" smtClean="0"/>
              <a:t>واژه های داخلی و خارجی برای توصیف محل و موقعیت قرارگیری بخش  های مختلف یک استخوان  ( یا بخشی از بدن )  نسبت به سطح میانی به کار میروند.</a:t>
            </a:r>
            <a:endParaRPr lang="en-US" dirty="0" smtClean="0"/>
          </a:p>
          <a:p>
            <a:pPr marL="0" indent="0" algn="r" rtl="1">
              <a:buNone/>
            </a:pPr>
            <a:r>
              <a:rPr lang="fa-IR" dirty="0" smtClean="0"/>
              <a:t>واژه خارجی به معنی دور از سطح میانی و واژه داخلی به معنای نزدیک به سطح </a:t>
            </a:r>
            <a:r>
              <a:rPr lang="fa-IR" dirty="0"/>
              <a:t>م</a:t>
            </a:r>
            <a:r>
              <a:rPr lang="fa-IR" dirty="0" smtClean="0"/>
              <a:t>یانی است</a:t>
            </a:r>
            <a:r>
              <a:rPr lang="en-US" dirty="0" smtClean="0"/>
              <a:t> </a:t>
            </a:r>
            <a:r>
              <a:rPr lang="fa-IR" dirty="0" smtClean="0"/>
              <a:t>انتهای خارجی استخوان ترقوه ( استخوان چنبر ) با استخوان کتف (استخوان شانه ) مفصل شده و انتهای داخلی استخوان ترقوه با استخوان جناغ ( استخوان سینه ) مفصل میشود .</a:t>
            </a:r>
            <a:endParaRPr lang="en-US" dirty="0" smtClean="0"/>
          </a:p>
          <a:p>
            <a:pPr marL="0" indent="0" algn="r" rtl="1">
              <a:buNone/>
            </a:pPr>
            <a:r>
              <a:rPr lang="fa-IR" dirty="0" smtClean="0"/>
              <a:t> به همین ترتیب در وضعیت تشریحی ، انگشتان هر دست نسبت به انگشت شصت دست در بخش داخلی قرار دارند ( و انگشت شست دست در بخش داخلی قرار دارد.</a:t>
            </a:r>
          </a:p>
          <a:p>
            <a:pPr marL="0" indent="0" algn="r" rtl="1">
              <a:buNone/>
            </a:pPr>
            <a:r>
              <a:rPr lang="fa-IR" dirty="0"/>
              <a:t> </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290" y="3581400"/>
            <a:ext cx="2824162" cy="26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Documents and Settings\Administrator\Desktop\2\Ribcage.jpg"/>
          <p:cNvPicPr>
            <a:picLocks noChangeAspect="1" noChangeArrowheads="1"/>
          </p:cNvPicPr>
          <p:nvPr/>
        </p:nvPicPr>
        <p:blipFill>
          <a:blip r:embed="rId4"/>
          <a:srcRect/>
          <a:stretch>
            <a:fillRect/>
          </a:stretch>
        </p:blipFill>
        <p:spPr bwMode="auto">
          <a:xfrm>
            <a:off x="1017896" y="914400"/>
            <a:ext cx="2675535" cy="2557490"/>
          </a:xfrm>
          <a:prstGeom prst="rect">
            <a:avLst/>
          </a:prstGeom>
          <a:noFill/>
        </p:spPr>
      </p:pic>
    </p:spTree>
    <p:extLst>
      <p:ext uri="{BB962C8B-B14F-4D97-AF65-F5344CB8AC3E}">
        <p14:creationId xmlns:p14="http://schemas.microsoft.com/office/powerpoint/2010/main" val="1735333910"/>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990600"/>
            <a:ext cx="5410200" cy="5257800"/>
          </a:xfrm>
        </p:spPr>
        <p:txBody>
          <a:bodyPr/>
          <a:lstStyle/>
          <a:p>
            <a:pPr algn="r"/>
            <a:r>
              <a:rPr lang="fa-IR" sz="1600" dirty="0" smtClean="0"/>
              <a:t>هر سطح عمودی را که بر سطح میانی عمود باشد سطح تاجی یا سطح (فرونتال) میگویند واژه های قدامی (جلو) و خلفی ( عقب ) محل قرارگیری </a:t>
            </a:r>
            <a:r>
              <a:rPr lang="fa-IR" sz="1600" dirty="0"/>
              <a:t>ساختارهاحی </a:t>
            </a:r>
            <a:r>
              <a:rPr lang="fa-IR" sz="1600" dirty="0" smtClean="0"/>
              <a:t>مختلف را نسبت  به </a:t>
            </a:r>
            <a:r>
              <a:rPr lang="fa-IR" sz="1600" dirty="0" smtClean="0"/>
              <a:t>سط </a:t>
            </a:r>
            <a:r>
              <a:rPr lang="fa-IR" sz="1600" dirty="0" smtClean="0"/>
              <a:t>تاجی توصیف میکنند</a:t>
            </a:r>
          </a:p>
          <a:p>
            <a:pPr algn="r"/>
            <a:r>
              <a:rPr lang="fa-IR" sz="1600" dirty="0" smtClean="0"/>
              <a:t>.برای مثال صورت بخش قدامی جمجمه را تشکیل میدهد، استخوان جناغ در بخش قدامی ستون مهره  ( استخوان های پشت ) قرار دارد  و استخوان کشکک ( کاسه زانو ) در بخش قدامی انتهایی تحتانی ران قرار دارد . </a:t>
            </a:r>
          </a:p>
          <a:p>
            <a:pPr algn="r" rtl="1"/>
            <a:r>
              <a:rPr lang="fa-IR" sz="1600" dirty="0" smtClean="0"/>
              <a:t>و استخوان نازک نی ( استخوان بلند و نازک ناحیه ساق پا ) در بخش خلفی استخوان درشت نی (استخوان کلفت تر ناحیه ساق پا ) قرار دارد واژه های کفی و پشتی به ترتیب مترادف واژه های قدامی و پشتی هستند.</a:t>
            </a:r>
            <a:endParaRPr lang="fa-IR" sz="1600" dirty="0"/>
          </a:p>
        </p:txBody>
      </p:sp>
      <p:pic>
        <p:nvPicPr>
          <p:cNvPr id="1026" name="Picture 2" descr="http://www.tech.nite.go.jp/human/eng/image/iintroduction/coro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2743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648965"/>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914400"/>
            <a:ext cx="3810000" cy="5257800"/>
          </a:xfrm>
        </p:spPr>
        <p:txBody>
          <a:bodyPr/>
          <a:lstStyle/>
          <a:p>
            <a:pPr algn="r" rtl="1"/>
            <a:r>
              <a:rPr lang="fa-IR" sz="2000" dirty="0" smtClean="0"/>
              <a:t>هر سطحی که عمود بر سطح های میانی و تاجی باشد سطح افقی ( هوری زانتال ) میگویند.</a:t>
            </a:r>
          </a:p>
          <a:p>
            <a:pPr algn="r" rtl="1"/>
            <a:r>
              <a:rPr lang="fa-IR" sz="2000" dirty="0" smtClean="0"/>
              <a:t> تمام سطوح افقی موازی با سطح زمین </a:t>
            </a:r>
            <a:r>
              <a:rPr lang="fa-IR" sz="2000" dirty="0"/>
              <a:t>هستند </a:t>
            </a:r>
            <a:r>
              <a:rPr lang="fa-IR" sz="2000" dirty="0" smtClean="0"/>
              <a:t>واژه های فوقانی (بالا) و تحتانی ( </a:t>
            </a:r>
            <a:r>
              <a:rPr lang="fa-IR" sz="2000" dirty="0"/>
              <a:t>پایین ) محل و موقعیت قرار گیری ساختار های مختلف را نسبت </a:t>
            </a:r>
            <a:r>
              <a:rPr lang="fa-IR" sz="2000" dirty="0" smtClean="0"/>
              <a:t>به سطح افقی توصیف میکنند .</a:t>
            </a:r>
          </a:p>
          <a:p>
            <a:pPr algn="r" rtl="1"/>
            <a:r>
              <a:rPr lang="fa-IR" sz="2000" dirty="0" smtClean="0"/>
              <a:t> برای مثال همانطور که دنده ها در بالای استخوان بی نام ( استخوان های لگن ) و استخوان های کشکک( استخوان کاسه زانو ) در بخش تحتانی استخوان های بی نام قرار دارند.</a:t>
            </a:r>
            <a:endParaRPr lang="en-US" sz="2000"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descr="sagittal_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1076325"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4" name="Picture 4" descr="frontal_pl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108" y="3429000"/>
            <a:ext cx="1162050"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7" name="Picture 7" descr="transverse_pla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543175"/>
            <a:ext cx="1143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798581"/>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990600"/>
            <a:ext cx="4572000" cy="5257800"/>
          </a:xfrm>
        </p:spPr>
        <p:txBody>
          <a:bodyPr/>
          <a:lstStyle/>
          <a:p>
            <a:pPr marL="0" indent="0" algn="r">
              <a:buNone/>
            </a:pPr>
            <a:r>
              <a:rPr lang="fa-IR" sz="1800" dirty="0" smtClean="0"/>
              <a:t>با وجود این اصطلاح فضایی وجود دارند که برای بعظی استخون ها مورد استفاده قرار میگیرند. ولی برای دیگر استخوان ها به کار نمیروند.برای مثال واژه های نزدیک به تنه (پروگزیمال ) و دور از تنه (دیستال) به طور طبیعی فقط در مورد استخوان های بلند اندام های بدن به کار میروند. علائم و مشخصات تحتانی این استخوان ها به عنوان دور از تنه نامیده میشود .</a:t>
            </a:r>
          </a:p>
          <a:p>
            <a:pPr marL="0" indent="0" algn="r">
              <a:buNone/>
            </a:pPr>
            <a:r>
              <a:rPr lang="fa-IR" sz="1800" dirty="0" smtClean="0"/>
              <a:t>برای مثال انتهای نزدیک به تنه استخوانی بازو (استخوان فوقانی دست ) با استخوان کتف مربوطه مفصل شده و مفصل شانه آن دست را تشکیل میدهد.</a:t>
            </a:r>
            <a:endParaRPr lang="en-US" sz="18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35528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322622"/>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848600" cy="5334000"/>
          </a:xfrm>
        </p:spPr>
        <p:txBody>
          <a:bodyPr/>
          <a:lstStyle/>
          <a:p>
            <a:pPr marL="0" indent="0" algn="r">
              <a:buNone/>
            </a:pPr>
            <a:endParaRPr lang="fa-IR" dirty="0" smtClean="0"/>
          </a:p>
          <a:p>
            <a:pPr marL="0" indent="0" algn="r">
              <a:buNone/>
            </a:pPr>
            <a:r>
              <a:rPr lang="fa-IR" dirty="0" smtClean="0"/>
              <a:t>اسامی سه سطح حرکتی مرجع غالباٌ برای توصیف نماهای برشی به کار میروند . معمولاٌ منظور از برش طولی همان برش عمدی است ممکن است در سطح میانی موازی با سطح میانی در سطح تاجی و یا بعظی سطوح عمدی دیگر انجام شود .واژه برش عرضی یک واژه کلی است که ممکن است برای اشاره  به انجام برش در یکی از سطوح مرجع  یا برای اشاره به یک سطح مورب ( نسبت به سطح مرجع ) به کار میرود.</a:t>
            </a:r>
            <a:endParaRPr lang="en-US" dirty="0"/>
          </a:p>
        </p:txBody>
      </p:sp>
    </p:spTree>
    <p:extLst>
      <p:ext uri="{BB962C8B-B14F-4D97-AF65-F5344CB8AC3E}">
        <p14:creationId xmlns:p14="http://schemas.microsoft.com/office/powerpoint/2010/main" val="4056797990"/>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fa-IR" b="1" dirty="0" smtClean="0">
                <a:solidFill>
                  <a:schemeClr val="tx1"/>
                </a:solidFill>
              </a:rPr>
              <a:t>استخوان بندی محوری</a:t>
            </a:r>
            <a:endParaRPr lang="en-US" b="1" dirty="0">
              <a:solidFill>
                <a:schemeClr val="tx1"/>
              </a:solidFill>
            </a:endParaRPr>
          </a:p>
        </p:txBody>
      </p:sp>
      <p:sp>
        <p:nvSpPr>
          <p:cNvPr id="3" name="Content Placeholder 2"/>
          <p:cNvSpPr>
            <a:spLocks noGrp="1"/>
          </p:cNvSpPr>
          <p:nvPr>
            <p:ph idx="1"/>
          </p:nvPr>
        </p:nvSpPr>
        <p:spPr>
          <a:xfrm>
            <a:off x="4267200" y="990600"/>
            <a:ext cx="4495800" cy="5029200"/>
          </a:xfrm>
        </p:spPr>
        <p:txBody>
          <a:bodyPr/>
          <a:lstStyle/>
          <a:p>
            <a:pPr marL="0" indent="0" algn="r" rtl="1">
              <a:buNone/>
            </a:pPr>
            <a:endParaRPr lang="fa-IR" sz="2000" dirty="0" smtClean="0"/>
          </a:p>
          <a:p>
            <a:pPr marL="0" indent="0" algn="r" rtl="1">
              <a:buNone/>
            </a:pPr>
            <a:r>
              <a:rPr lang="fa-IR" sz="2000" dirty="0" smtClean="0"/>
              <a:t>استخوان بندی محوری شامل:</a:t>
            </a:r>
          </a:p>
          <a:p>
            <a:pPr marL="0" indent="0" algn="r" rtl="1">
              <a:buNone/>
            </a:pPr>
            <a:r>
              <a:rPr lang="fa-IR" sz="2000" dirty="0"/>
              <a:t>جمجمه </a:t>
            </a:r>
          </a:p>
          <a:p>
            <a:pPr marL="0" indent="0" algn="r" rtl="1">
              <a:buNone/>
            </a:pPr>
            <a:r>
              <a:rPr lang="fa-IR" sz="2000" dirty="0"/>
              <a:t>ستون مهر</a:t>
            </a:r>
          </a:p>
          <a:p>
            <a:pPr marL="0" indent="0" algn="r" rtl="1">
              <a:buNone/>
            </a:pPr>
            <a:r>
              <a:rPr lang="fa-IR" sz="2000" dirty="0"/>
              <a:t> و قفسه دنده</a:t>
            </a:r>
          </a:p>
          <a:p>
            <a:pPr marL="0" indent="0" algn="r" rtl="1">
              <a:buNone/>
            </a:pPr>
            <a:r>
              <a:rPr lang="fa-IR" sz="2000" dirty="0"/>
              <a:t> میباشد.</a:t>
            </a:r>
          </a:p>
          <a:p>
            <a:pPr marL="0" indent="0" algn="r" rtl="1">
              <a:buNone/>
            </a:pPr>
            <a:r>
              <a:rPr lang="fa-IR" sz="2000" dirty="0"/>
              <a:t> جمجمه از 29 قطعه استخوان نسبتا ٌ پهن و یا نامنظم ساخته شده است که مغز را احاطه کرده ، تکیه گاهی برای سایر و اصلی حسی فراهم میکند. و فک های فوقانی و تحتانی را به وجود می آورد . ستون مهره ای از 26 قطعه استخوان نامنظم ساخته شده است که بر روی یکدیگر قرار گرفته اند ستون مهره ای وزن سر ،دست و تنه را نگه میدارد و از نخاع محافظت میکند</a:t>
            </a:r>
          </a:p>
          <a:p>
            <a:pPr marL="0" indent="0" algn="r" rtl="1">
              <a:buNone/>
            </a:pPr>
            <a:r>
              <a:rPr lang="fa-IR" sz="2000" dirty="0" smtClean="0"/>
              <a:t>.</a:t>
            </a:r>
            <a:endParaRPr lang="en-US" sz="2000" dirty="0"/>
          </a:p>
        </p:txBody>
      </p:sp>
      <p:pic>
        <p:nvPicPr>
          <p:cNvPr id="4" name="Picture 3" descr="C:\Users\Rana\Desktop\vert-column.gif"/>
          <p:cNvPicPr>
            <a:picLocks noChangeAspect="1" noChangeArrowheads="1"/>
          </p:cNvPicPr>
          <p:nvPr/>
        </p:nvPicPr>
        <p:blipFill>
          <a:blip r:embed="rId3" cstate="print"/>
          <a:srcRect/>
          <a:stretch>
            <a:fillRect/>
          </a:stretch>
        </p:blipFill>
        <p:spPr bwMode="auto">
          <a:xfrm>
            <a:off x="191069" y="1371600"/>
            <a:ext cx="2600325" cy="2209800"/>
          </a:xfrm>
          <a:prstGeom prst="rect">
            <a:avLst/>
          </a:prstGeom>
          <a:noFill/>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886200"/>
            <a:ext cx="24384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hes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743074"/>
            <a:ext cx="350520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1117"/>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91200" y="990600"/>
            <a:ext cx="2971800" cy="4724400"/>
          </a:xfrm>
        </p:spPr>
        <p:txBody>
          <a:bodyPr/>
          <a:lstStyle/>
          <a:p>
            <a:pPr marL="0" indent="0" algn="r" rtl="1">
              <a:buNone/>
            </a:pPr>
            <a:endParaRPr lang="fa-IR" sz="2000" dirty="0"/>
          </a:p>
          <a:p>
            <a:pPr marL="0" indent="0" algn="r" rtl="1">
              <a:buNone/>
            </a:pPr>
            <a:r>
              <a:rPr lang="fa-IR" sz="2000" dirty="0"/>
              <a:t>قفسه دنده از 25 استخوان  ( جناغ و 12 جفت دنده ) ساخته شده است جناغ استخوان سینه یک استخوان نسبتاٌ پهن است . با وجود اینکه دنده ها به طور قابل ملاحظه ای خمیده هستند ولی در برش عرضی نسبتاٌ پهن می باشد قفسه سینه ساختار انعطاف پذیری است که از قلب و ریه ها محافظت میکند. و در عمل تهویه ریه ها به هنگام عمل تنفس اهمیت زیادی دارد.</a:t>
            </a:r>
          </a:p>
        </p:txBody>
      </p:sp>
      <p:pic>
        <p:nvPicPr>
          <p:cNvPr id="3084" name="Picture 12" descr="chest2">
            <a:hlinkClick r:id="rId3" tooltip="chest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223" y="4193132"/>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hest3">
            <a:hlinkClick r:id="rId5" tooltip="chest3"/>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4119" y="4038600"/>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hest4">
            <a:hlinkClick r:id="rId7" tooltip="chest4"/>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8625" y="2320972"/>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hest5">
            <a:hlinkClick r:id="rId9" tooltip="chest5"/>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3150" y="2670838"/>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hest6">
            <a:hlinkClick r:id="rId11" tooltip="chest6"/>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6473" y="1326107"/>
            <a:ext cx="857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94476"/>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fa-IR" sz="3600" b="1" dirty="0" smtClean="0">
                <a:solidFill>
                  <a:schemeClr val="tx1"/>
                </a:solidFill>
              </a:rPr>
              <a:t>جمجمه</a:t>
            </a:r>
            <a:endParaRPr lang="en-US" b="1" dirty="0">
              <a:solidFill>
                <a:schemeClr val="tx1"/>
              </a:solidFill>
            </a:endParaRPr>
          </a:p>
        </p:txBody>
      </p:sp>
      <p:sp>
        <p:nvSpPr>
          <p:cNvPr id="3" name="Content Placeholder 2"/>
          <p:cNvSpPr>
            <a:spLocks noGrp="1"/>
          </p:cNvSpPr>
          <p:nvPr>
            <p:ph idx="1"/>
          </p:nvPr>
        </p:nvSpPr>
        <p:spPr>
          <a:xfrm>
            <a:off x="990600" y="990600"/>
            <a:ext cx="3505200" cy="5181600"/>
          </a:xfrm>
        </p:spPr>
        <p:txBody>
          <a:bodyPr/>
          <a:lstStyle/>
          <a:p>
            <a:pPr marL="0" indent="0" algn="r" rtl="1">
              <a:buNone/>
            </a:pPr>
            <a:endParaRPr lang="fa-IR" dirty="0" smtClean="0"/>
          </a:p>
          <a:p>
            <a:pPr marL="0" indent="0" algn="r" rtl="1">
              <a:buNone/>
            </a:pPr>
            <a:r>
              <a:rPr lang="fa-IR" dirty="0" smtClean="0"/>
              <a:t>بیست و نه قطعه استخوان سازنده جمجمه شامل : 8 قطعه استخوان کاسه سر کرانیال 13 قطعه استخوان صورتی  مربوط به صورت 6 قطعه استخوان کوچک و زیر گوش 3 قطعه استخوان در هر گوش میانی یک استخوان فک تحتانی (ماندبیل ) و یک قطعه استخوان لامی واقع در ناحیه حنجره میباشند. </a:t>
            </a:r>
            <a:endParaRPr lang="en-US" dirty="0"/>
          </a:p>
        </p:txBody>
      </p:sp>
      <p:pic>
        <p:nvPicPr>
          <p:cNvPr id="4" name="Picture 3" descr="C:\Users\Rana\Desktop\cranium_front.jpg"/>
          <p:cNvPicPr>
            <a:picLocks noChangeAspect="1" noChangeArrowheads="1"/>
          </p:cNvPicPr>
          <p:nvPr/>
        </p:nvPicPr>
        <p:blipFill>
          <a:blip r:embed="rId3" cstate="print"/>
          <a:srcRect/>
          <a:stretch>
            <a:fillRect/>
          </a:stretch>
        </p:blipFill>
        <p:spPr bwMode="auto">
          <a:xfrm>
            <a:off x="5029200" y="1295400"/>
            <a:ext cx="3124200" cy="4571999"/>
          </a:xfrm>
          <a:prstGeom prst="rect">
            <a:avLst/>
          </a:prstGeom>
          <a:noFill/>
        </p:spPr>
      </p:pic>
    </p:spTree>
    <p:extLst>
      <p:ext uri="{BB962C8B-B14F-4D97-AF65-F5344CB8AC3E}">
        <p14:creationId xmlns:p14="http://schemas.microsoft.com/office/powerpoint/2010/main" val="2785096219"/>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91200" y="990600"/>
            <a:ext cx="2971800" cy="5257800"/>
          </a:xfrm>
        </p:spPr>
        <p:txBody>
          <a:bodyPr/>
          <a:lstStyle/>
          <a:p>
            <a:r>
              <a:rPr lang="fa-IR" dirty="0"/>
              <a:t>استخوان های کاسه سر و صورت واحد منفردی را تشکیل میدهند که بخش اعظم جمجمه را به وجود میآورند. کاسه سر که مغز را احاطه میکند از 8 قطعه استخوان نسبتاٌ پهن و نامنظم ساخته شده است.</a:t>
            </a:r>
            <a:endParaRPr lang="en-US" dirty="0"/>
          </a:p>
        </p:txBody>
      </p:sp>
      <p:sp>
        <p:nvSpPr>
          <p:cNvPr id="4" name="Line 20"/>
          <p:cNvSpPr>
            <a:spLocks noChangeShapeType="1"/>
          </p:cNvSpPr>
          <p:nvPr/>
        </p:nvSpPr>
        <p:spPr bwMode="auto">
          <a:xfrm flipV="1">
            <a:off x="3816350" y="3032919"/>
            <a:ext cx="151130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872" y="1295400"/>
            <a:ext cx="4032250"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177281"/>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149193079"/>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Administrator\Desktop\2\human_skull_side.jpg"/>
          <p:cNvPicPr>
            <a:picLocks noGrp="1" noChangeAspect="1" noChangeArrowheads="1"/>
          </p:cNvPicPr>
          <p:nvPr>
            <p:ph idx="1"/>
          </p:nvPr>
        </p:nvPicPr>
        <p:blipFill>
          <a:blip r:embed="rId3"/>
          <a:srcRect/>
          <a:stretch>
            <a:fillRect/>
          </a:stretch>
        </p:blipFill>
        <p:spPr bwMode="auto">
          <a:xfrm>
            <a:off x="0" y="0"/>
            <a:ext cx="9144000" cy="7010400"/>
          </a:xfrm>
          <a:prstGeom prst="rect">
            <a:avLst/>
          </a:prstGeom>
          <a:noFill/>
          <a:ln w="9525">
            <a:noFill/>
            <a:miter lim="800000"/>
            <a:headEnd/>
            <a:tailEnd/>
          </a:ln>
          <a:effectLst/>
        </p:spPr>
      </p:pic>
    </p:spTree>
    <p:extLst>
      <p:ext uri="{BB962C8B-B14F-4D97-AF65-F5344CB8AC3E}">
        <p14:creationId xmlns:p14="http://schemas.microsoft.com/office/powerpoint/2010/main" val="3209900104"/>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914400"/>
            <a:ext cx="2819400" cy="5334000"/>
          </a:xfrm>
        </p:spPr>
        <p:txBody>
          <a:bodyPr/>
          <a:lstStyle/>
          <a:p>
            <a:pPr marL="0" indent="0" algn="r" rtl="1">
              <a:buNone/>
            </a:pPr>
            <a:endParaRPr lang="fa-IR" sz="2000" dirty="0" smtClean="0"/>
          </a:p>
          <a:p>
            <a:pPr marL="0" indent="0" algn="r" rtl="1">
              <a:buNone/>
            </a:pPr>
            <a:r>
              <a:rPr lang="fa-IR" sz="2000" dirty="0" smtClean="0"/>
              <a:t>استخوان های آهیانه راست و چپ بخش اعظم نواحی فوقانی و جانبی کاسه سر  را تشکیل میدهند .استخوان پروانه ای همراه با استخوان پرویزنی و بخش های تحتانی استخوان پیشانی نیمه قدامی قاعده کاسه سر را تشگیل میدهند.</a:t>
            </a:r>
          </a:p>
          <a:p>
            <a:pPr marL="0" indent="0" algn="r" rtl="1">
              <a:buNone/>
            </a:pPr>
            <a:r>
              <a:rPr lang="fa-IR" sz="2000" dirty="0" smtClean="0"/>
              <a:t>استخوان پس سری نیز بخش خلفی تحتانی کاسه سر و بخش عمده ای از خلفی قاعده مغز را میسازد.</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20574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850" y="3912264"/>
            <a:ext cx="1828801" cy="15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219200"/>
            <a:ext cx="1676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1" y="3429000"/>
            <a:ext cx="1905000" cy="20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752269"/>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200" y="990600"/>
            <a:ext cx="2590800" cy="5257800"/>
          </a:xfrm>
        </p:spPr>
        <p:txBody>
          <a:bodyPr/>
          <a:lstStyle/>
          <a:p>
            <a:pPr algn="r"/>
            <a:r>
              <a:rPr lang="fa-IR" sz="1600" dirty="0"/>
              <a:t>استخوان گیجگاهی و پس سری چند علامت و مشخصه مهم دارند . بر روی بخش تحتانی خارجی هر یک از استخوان های گیجگاهی یک سوراخ قیفی شکل وجود دارد که به یک مجرای باز موسوم به مجرای گوش خارجی واقع در بخش خارجی گوش منتهی میشود. </a:t>
            </a:r>
            <a:r>
              <a:rPr lang="fa-IR" sz="1600" dirty="0" smtClean="0"/>
              <a:t>دقیقاٌ </a:t>
            </a:r>
            <a:r>
              <a:rPr lang="fa-IR" sz="1600" dirty="0"/>
              <a:t>در پشت مجرای گوش خارجی یک زائده گر برآمده به طرف پایین موسوم است به زائده پستانی  وجود دارد </a:t>
            </a:r>
            <a:endParaRPr lang="en-US" sz="1600" dirty="0"/>
          </a:p>
          <a:p>
            <a:pPr algn="r"/>
            <a:endParaRPr lang="en-US" sz="16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990600"/>
            <a:ext cx="2438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429000"/>
            <a:ext cx="24003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058864"/>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990600"/>
            <a:ext cx="4267200" cy="5181600"/>
          </a:xfrm>
        </p:spPr>
        <p:txBody>
          <a:bodyPr>
            <a:normAutofit fontScale="70000" lnSpcReduction="20000"/>
          </a:bodyPr>
          <a:lstStyle/>
          <a:p>
            <a:pPr marL="0" indent="0" algn="r" rtl="1">
              <a:buNone/>
            </a:pPr>
            <a:endParaRPr lang="fa-IR" dirty="0" smtClean="0"/>
          </a:p>
          <a:p>
            <a:pPr marL="0" indent="0" algn="r" rtl="1">
              <a:buNone/>
            </a:pPr>
            <a:r>
              <a:rPr lang="fa-IR" dirty="0" smtClean="0"/>
              <a:t>زائده پستانی را که به صورت یک زائده پستانی ویک بر آمدگی و توده استخوانی در زیر پوست میباشد به آسانی میتوان در زیر  پشت گوش لمس کرد. بر روی بخش تحتانی هر استخوان گیجگاهی یک زائده نسبتاٌ دراز و باریک وجود دارد که از بخش تحتانی مجرای گوش خارجی شروع میشود. این زائده به زائدهی نیزه ای موسوم است و به طرف داخل و به سمت جلو و پایین و بر آمده است در جلوی مجرای گوش خارجی یک لقمه مقعر و فرو رفته وموسوم به فرو رفتگی آرواره ای ( حفره تک تحتانی ) وجود دارد که به لقمه مربوطه استخوان فک تحتانی متصل شده است و مفصل گیجگاهی و فکی رابه وجود می آورند . بخشی از اتصلات و چسبندگی عضلات کنترل کننده مفصل گیجاهی فکی بر روی زائده نیزه ای قرر دارد</a:t>
            </a:r>
          </a:p>
          <a:p>
            <a:pPr marL="0" indent="0" algn="r" rtl="1">
              <a:buNone/>
            </a:pPr>
            <a:r>
              <a:rPr lang="fa-IR" dirty="0" smtClean="0"/>
              <a:t>.</a:t>
            </a:r>
            <a:endParaRPr lang="en-US" dirty="0"/>
          </a:p>
        </p:txBody>
      </p:sp>
      <p:pic>
        <p:nvPicPr>
          <p:cNvPr id="4" name="Picture 3" descr="C:\Users\Rana\Desktop\cranium_side.jpg"/>
          <p:cNvPicPr>
            <a:picLocks noChangeAspect="1" noChangeArrowheads="1"/>
          </p:cNvPicPr>
          <p:nvPr/>
        </p:nvPicPr>
        <p:blipFill>
          <a:blip r:embed="rId3" cstate="print"/>
          <a:srcRect/>
          <a:stretch>
            <a:fillRect/>
          </a:stretch>
        </p:blipFill>
        <p:spPr bwMode="auto">
          <a:xfrm>
            <a:off x="1143000" y="1143000"/>
            <a:ext cx="2667000" cy="4800600"/>
          </a:xfrm>
          <a:prstGeom prst="rect">
            <a:avLst/>
          </a:prstGeom>
          <a:noFill/>
        </p:spPr>
      </p:pic>
    </p:spTree>
    <p:extLst>
      <p:ext uri="{BB962C8B-B14F-4D97-AF65-F5344CB8AC3E}">
        <p14:creationId xmlns:p14="http://schemas.microsoft.com/office/powerpoint/2010/main" val="4219358197"/>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24400" y="990600"/>
            <a:ext cx="4038600" cy="5257800"/>
          </a:xfrm>
        </p:spPr>
        <p:txBody>
          <a:bodyPr/>
          <a:lstStyle/>
          <a:p>
            <a:pPr marL="0" indent="0" algn="r" rtl="1">
              <a:buNone/>
            </a:pPr>
            <a:endParaRPr lang="fa-IR" dirty="0" smtClean="0"/>
          </a:p>
          <a:p>
            <a:pPr marL="0" indent="0" algn="r" rtl="1">
              <a:buNone/>
            </a:pPr>
            <a:r>
              <a:rPr lang="fa-IR" dirty="0" smtClean="0"/>
              <a:t>زائده </a:t>
            </a:r>
            <a:r>
              <a:rPr lang="fa-IR" dirty="0"/>
              <a:t>ستیغ پس سری خارجی در سطح میانی بین خطوط نوکه ای فوقانی و تحتانی قرار دارد </a:t>
            </a:r>
          </a:p>
          <a:p>
            <a:pPr marL="0" indent="0" algn="r" rtl="1">
              <a:buNone/>
            </a:pPr>
            <a:r>
              <a:rPr lang="fa-IR" dirty="0"/>
              <a:t>در انتهای خلفی ستیغ پس سری خارجی یک برجستگی موسوم به بجستگی پس سری خارجی  وجود دارند و عضلات که سر را به حالت صاف نگه میدارد  ( و سر را به طرف پشت متمایل میکنند.)</a:t>
            </a:r>
          </a:p>
          <a:p>
            <a:endParaRPr lang="en-US" dirty="0"/>
          </a:p>
        </p:txBody>
      </p:sp>
      <p:pic>
        <p:nvPicPr>
          <p:cNvPr id="4" name="Picture 3" descr="C:\Documents and Settings\Administrator\Desktop\2\human-skull-x-ray.jpg"/>
          <p:cNvPicPr>
            <a:picLocks noChangeAspect="1" noChangeArrowheads="1"/>
          </p:cNvPicPr>
          <p:nvPr/>
        </p:nvPicPr>
        <p:blipFill>
          <a:blip r:embed="rId3"/>
          <a:srcRect/>
          <a:stretch>
            <a:fillRect/>
          </a:stretch>
        </p:blipFill>
        <p:spPr bwMode="auto">
          <a:xfrm>
            <a:off x="1143000" y="1143000"/>
            <a:ext cx="3249613" cy="4953000"/>
          </a:xfrm>
          <a:prstGeom prst="rect">
            <a:avLst/>
          </a:prstGeom>
          <a:noFill/>
        </p:spPr>
      </p:pic>
    </p:spTree>
    <p:extLst>
      <p:ext uri="{BB962C8B-B14F-4D97-AF65-F5344CB8AC3E}">
        <p14:creationId xmlns:p14="http://schemas.microsoft.com/office/powerpoint/2010/main" val="1209927727"/>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381000"/>
            <a:ext cx="3581400" cy="6092952"/>
          </a:xfrm>
        </p:spPr>
        <p:txBody>
          <a:bodyPr/>
          <a:lstStyle/>
          <a:p>
            <a:pPr marL="0" indent="0" algn="r" rtl="1">
              <a:buNone/>
            </a:pPr>
            <a:endParaRPr lang="fa-IR" sz="1800" dirty="0" smtClean="0"/>
          </a:p>
          <a:p>
            <a:pPr marL="0" indent="0" algn="r" rtl="1">
              <a:buNone/>
            </a:pPr>
            <a:r>
              <a:rPr lang="fa-IR" sz="1800" dirty="0" smtClean="0"/>
              <a:t>13 استخوان ناحیه صورت  یک سوم  بخش میانی نمای قدامی جمجمه را تشکیل میدهد  استخوان های صورت  ناحیه فکی فوقانی  دوسوم بخش تحتانی  کاسه چشم و بخش قدامی حفره بینی را میسازند دو استخوان فک فوقانی که از طرف جلو و در سطح میانی به یکدیر متصل میشوند  تقربیا کل استخوان فک یا آرواره فوقانی را که حفرات متعددی را برای دندان های فوقانی فراهم میکند. تشکیل  میدهند . </a:t>
            </a:r>
            <a:endParaRPr lang="en-US" sz="18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3505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846204"/>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0" y="990600"/>
            <a:ext cx="3048000" cy="5257800"/>
          </a:xfrm>
        </p:spPr>
        <p:txBody>
          <a:bodyPr/>
          <a:lstStyle/>
          <a:p>
            <a:pPr algn="r"/>
            <a:r>
              <a:rPr lang="fa-IR" sz="2000" dirty="0"/>
              <a:t>دو استخوان کامی بای کامل کردن فک فوقانی به بخش های خلفی استخوان های فک فوقانی مفصل میشوند بخش هایی از استخوان های پیشانی ، پروانه ای و استخوا ن پرویزنی همراه با دو استخوان زیگو ماتیک ( استخوان های گونه ای ) کاسه چشم را میسازند. </a:t>
            </a:r>
            <a:endParaRPr lang="en-US" sz="20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46386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727658"/>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kull-picture-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00600" y="990600"/>
            <a:ext cx="396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990600"/>
            <a:ext cx="3429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075" y="3810000"/>
            <a:ext cx="33115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291505"/>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5800" y="990600"/>
            <a:ext cx="4267200" cy="5257800"/>
          </a:xfrm>
        </p:spPr>
        <p:txBody>
          <a:bodyPr/>
          <a:lstStyle/>
          <a:p>
            <a:pPr algn="r"/>
            <a:r>
              <a:rPr lang="fa-IR" sz="1800" dirty="0"/>
              <a:t>حفره بینی که حفره بزرگی است از بینی تا نای به طرف عقب امتداد میابد بوسیله استخوان های کاسه سر و استخوان های صورت بوجود میآید </a:t>
            </a:r>
            <a:r>
              <a:rPr lang="fa-IR" sz="1800" dirty="0" smtClean="0"/>
              <a:t>بخش </a:t>
            </a:r>
            <a:r>
              <a:rPr lang="fa-IR" sz="1800" dirty="0"/>
              <a:t>قدامی حفره بینی ( بخش استخوانی بینی ) به وسیله استخوان های فک فوقانی  ( که کف و کناره های آن را به وجود می آورند  و دو استخوان بینی که سقف آن را بوجود می آورند  ساخته میشود  بخش خلفی حفره بینی نسبت به بخش قدامی آن خیلی بزرگتر و وسیع تر است</a:t>
            </a:r>
            <a:endParaRPr lang="en-US" sz="1800" dirty="0"/>
          </a:p>
        </p:txBody>
      </p:sp>
      <p:pic>
        <p:nvPicPr>
          <p:cNvPr id="4098" name="Picture 2" descr="http://www.pezeshk.us/wp-content/uploads/2012/01/57575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3733799"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43188"/>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90600"/>
            <a:ext cx="7696200" cy="5257800"/>
          </a:xfrm>
        </p:spPr>
        <p:txBody>
          <a:bodyPr>
            <a:normAutofit/>
          </a:bodyPr>
          <a:lstStyle/>
          <a:p>
            <a:pPr marL="0" indent="0" algn="r" rtl="1">
              <a:buNone/>
            </a:pPr>
            <a:endParaRPr lang="fa-IR" dirty="0" smtClean="0"/>
          </a:p>
          <a:p>
            <a:pPr marL="0" indent="0" algn="r" rtl="1">
              <a:buNone/>
            </a:pPr>
            <a:r>
              <a:rPr lang="fa-IR" dirty="0" smtClean="0"/>
              <a:t>. استخوان پرویزنی کناره ها و سقف بخش خلفی حفره بینی را میسازند در حالی که استخوان های پیشانی و پروانه ای بقیه سقف بینی را میسازند استخوان های پروانه ای همچنین  دیواره ی خلفی حفره ی بینی را نیز تشکیل میدهند.</a:t>
            </a:r>
          </a:p>
        </p:txBody>
      </p:sp>
    </p:spTree>
    <p:extLst>
      <p:ext uri="{BB962C8B-B14F-4D97-AF65-F5344CB8AC3E}">
        <p14:creationId xmlns:p14="http://schemas.microsoft.com/office/powerpoint/2010/main" val="2410322719"/>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D:\UNIVERSITY\human.anatomy\skeletal\the-skeletal-system-5.png"/>
          <p:cNvPicPr>
            <a:picLocks noChangeAspect="1" noChangeArrowheads="1"/>
          </p:cNvPicPr>
          <p:nvPr/>
        </p:nvPicPr>
        <p:blipFill>
          <a:blip r:embed="rId3"/>
          <a:srcRect/>
          <a:stretch>
            <a:fillRect/>
          </a:stretch>
        </p:blipFill>
        <p:spPr bwMode="auto">
          <a:xfrm>
            <a:off x="285720" y="785794"/>
            <a:ext cx="2857500" cy="5514975"/>
          </a:xfrm>
          <a:prstGeom prst="rect">
            <a:avLst/>
          </a:prstGeom>
          <a:noFill/>
        </p:spPr>
      </p:pic>
      <p:sp>
        <p:nvSpPr>
          <p:cNvPr id="5" name="Title 4"/>
          <p:cNvSpPr>
            <a:spLocks noGrp="1"/>
          </p:cNvSpPr>
          <p:nvPr>
            <p:ph type="ctrTitle"/>
          </p:nvPr>
        </p:nvSpPr>
        <p:spPr>
          <a:xfrm>
            <a:off x="0" y="0"/>
            <a:ext cx="9144000" cy="785794"/>
          </a:xfrm>
        </p:spPr>
        <p:txBody>
          <a:bodyPr/>
          <a:lstStyle/>
          <a:p>
            <a:pPr algn="ctr"/>
            <a:r>
              <a:rPr lang="fa-IR" dirty="0" smtClean="0">
                <a:solidFill>
                  <a:srgbClr val="FF0000"/>
                </a:solidFill>
              </a:rPr>
              <a:t>سیستم اسکلتی</a:t>
            </a:r>
            <a:endParaRPr lang="en-US" dirty="0">
              <a:solidFill>
                <a:srgbClr val="FF0000"/>
              </a:solidFill>
            </a:endParaRPr>
          </a:p>
        </p:txBody>
      </p:sp>
      <p:sp>
        <p:nvSpPr>
          <p:cNvPr id="6" name="Rectangle 5"/>
          <p:cNvSpPr/>
          <p:nvPr/>
        </p:nvSpPr>
        <p:spPr>
          <a:xfrm>
            <a:off x="3733800" y="889844"/>
            <a:ext cx="5105400" cy="5632311"/>
          </a:xfrm>
          <a:prstGeom prst="rect">
            <a:avLst/>
          </a:prstGeom>
        </p:spPr>
        <p:txBody>
          <a:bodyPr wrap="square">
            <a:spAutoFit/>
          </a:bodyPr>
          <a:lstStyle/>
          <a:p>
            <a:pPr algn="r"/>
            <a:r>
              <a:rPr lang="fa-IR" sz="2000" dirty="0">
                <a:solidFill>
                  <a:schemeClr val="accent4">
                    <a:lumMod val="95000"/>
                    <a:lumOff val="5000"/>
                  </a:schemeClr>
                </a:solidFill>
              </a:rPr>
              <a:t>د</a:t>
            </a:r>
            <a:r>
              <a:rPr lang="fa-IR" sz="2000" b="1" dirty="0">
                <a:solidFill>
                  <a:schemeClr val="accent4">
                    <a:lumMod val="95000"/>
                    <a:lumOff val="5000"/>
                  </a:schemeClr>
                </a:solidFill>
              </a:rPr>
              <a:t>ر زمان تولد اسکلت بدن انسان تقریباٌ از 270 قطعه تشکیل شده است در خلال دوره رشد و نمو اسکلت بدن بعظی از این استخوان ها به هم جوش می خورند ، به طوری که اسکلت بدن انسان بالغ  دارای 11 یا 13 جفت دنده هستند ، در حالی که اکثر افراد </a:t>
            </a:r>
            <a:r>
              <a:rPr lang="fa-IR" sz="2000" b="1" dirty="0" smtClean="0">
                <a:solidFill>
                  <a:schemeClr val="accent4">
                    <a:lumMod val="95000"/>
                    <a:lumOff val="5000"/>
                  </a:schemeClr>
                </a:solidFill>
              </a:rPr>
              <a:t>بالغ </a:t>
            </a:r>
            <a:r>
              <a:rPr lang="fa-IR" sz="2000" b="1" dirty="0">
                <a:solidFill>
                  <a:schemeClr val="accent4">
                    <a:lumMod val="95000"/>
                    <a:lumOff val="5000"/>
                  </a:schemeClr>
                </a:solidFill>
              </a:rPr>
              <a:t>دارا 12 جفت دنده میباشند.</a:t>
            </a:r>
          </a:p>
          <a:p>
            <a:pPr algn="r"/>
            <a:r>
              <a:rPr lang="fa-IR" sz="2000" b="1" dirty="0">
                <a:solidFill>
                  <a:schemeClr val="accent4">
                    <a:lumMod val="95000"/>
                    <a:lumOff val="5000"/>
                  </a:schemeClr>
                </a:solidFill>
              </a:rPr>
              <a:t>اسکلت بدن سه نقش و عملکرد مهم و اصلی مکانیکی زیر را اجام میدهد:</a:t>
            </a:r>
          </a:p>
          <a:p>
            <a:pPr algn="r"/>
            <a:r>
              <a:rPr lang="fa-IR" sz="2000" b="1" dirty="0">
                <a:solidFill>
                  <a:schemeClr val="accent4">
                    <a:lumMod val="95000"/>
                    <a:lumOff val="5000"/>
                  </a:schemeClr>
                </a:solidFill>
              </a:rPr>
              <a:t>1) به عنوان داربست نگهدارنده برای سایر قسمتهای بدن عمل میکند.</a:t>
            </a:r>
          </a:p>
          <a:p>
            <a:pPr algn="r"/>
            <a:r>
              <a:rPr lang="fa-IR" sz="2000" b="1" dirty="0">
                <a:solidFill>
                  <a:schemeClr val="accent4">
                    <a:lumMod val="95000"/>
                    <a:lumOff val="5000"/>
                  </a:schemeClr>
                </a:solidFill>
              </a:rPr>
              <a:t>.2) به عنوان یک دستگاه اهرمی عمل میکند که در آن عضلات برای تثبیت و تحکیم و   همچنین برای حرکت دادن بدن میتوانند بر روی آن نیرو وارد کنند.</a:t>
            </a:r>
          </a:p>
          <a:p>
            <a:pPr algn="r"/>
            <a:r>
              <a:rPr lang="fa-IR" sz="2000" b="1" dirty="0">
                <a:solidFill>
                  <a:schemeClr val="accent4">
                    <a:lumMod val="95000"/>
                    <a:lumOff val="5000"/>
                  </a:schemeClr>
                </a:solidFill>
              </a:rPr>
              <a:t>3)از اندام های مشخصی از بدن محافظت میکند، برای مثال ، جمجمه از مغز محافظت میکند ، ستون مهره از نخاع  حافظت میکند و قفسه دنده به محافظت از قلب و ریه ها کمک میکند.</a:t>
            </a:r>
          </a:p>
          <a:p>
            <a:endParaRPr lang="en-US" sz="2000" dirty="0">
              <a:solidFill>
                <a:schemeClr val="accent4">
                  <a:lumMod val="95000"/>
                  <a:lumOff val="5000"/>
                </a:schemeClr>
              </a:solidFill>
            </a:endParaRPr>
          </a:p>
        </p:txBody>
      </p:sp>
    </p:spTree>
    <p:extLst>
      <p:ext uri="{BB962C8B-B14F-4D97-AF65-F5344CB8AC3E}">
        <p14:creationId xmlns:p14="http://schemas.microsoft.com/office/powerpoint/2010/main" val="576720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0" y="990600"/>
            <a:ext cx="3429000" cy="5257800"/>
          </a:xfrm>
        </p:spPr>
        <p:txBody>
          <a:bodyPr/>
          <a:lstStyle/>
          <a:p>
            <a:pPr marL="0" indent="0" algn="r" rtl="1">
              <a:buNone/>
            </a:pPr>
            <a:endParaRPr lang="fa-IR" sz="2000" dirty="0"/>
          </a:p>
          <a:p>
            <a:pPr marL="0" indent="0" algn="r" rtl="1">
              <a:buNone/>
            </a:pPr>
            <a:r>
              <a:rPr lang="fa-IR" sz="2000" dirty="0"/>
              <a:t>حفره بینی به وسیله یک جداره غضروفی  - استخوانی در سطح میانی به دو حفره راست و چپ تقسیم میشود بخش خلفی این جداره از یک صفحه استخوانی ساخته شده است که از استخوان پرویزنی به طرف پایین متمایل بوده و با استخوان تیغه بینی مفصل میشود بخش قدامی این جداره از غضروف ساخته شده است</a:t>
            </a:r>
            <a:endParaRPr lang="en-US" sz="2000" dirty="0"/>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90600"/>
            <a:ext cx="3886200" cy="5181600"/>
          </a:xfrm>
          <a:prstGeom prst="rect">
            <a:avLst/>
          </a:prstGeom>
        </p:spPr>
      </p:pic>
    </p:spTree>
    <p:extLst>
      <p:ext uri="{BB962C8B-B14F-4D97-AF65-F5344CB8AC3E}">
        <p14:creationId xmlns:p14="http://schemas.microsoft.com/office/powerpoint/2010/main" val="945146846"/>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ezeshk.us/wp-content/uploads/2012/01/6547645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14400"/>
            <a:ext cx="7620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17304"/>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696200" cy="5559552"/>
          </a:xfrm>
        </p:spPr>
        <p:txBody>
          <a:bodyPr/>
          <a:lstStyle/>
          <a:p>
            <a:pPr marL="0" indent="0" algn="r" rtl="1">
              <a:buNone/>
            </a:pPr>
            <a:r>
              <a:rPr lang="fa-IR" dirty="0" smtClean="0"/>
              <a:t>  </a:t>
            </a:r>
          </a:p>
          <a:p>
            <a:pPr marL="0" indent="0" algn="r" rtl="1">
              <a:buNone/>
            </a:pPr>
            <a:r>
              <a:rPr lang="fa-IR" dirty="0" smtClean="0"/>
              <a:t>ماندیبل یا فک تحتانی اساساٌ از دو صفحه استخوانی  </a:t>
            </a:r>
            <a:r>
              <a:rPr lang="en-US" dirty="0" smtClean="0"/>
              <a:t>L</a:t>
            </a:r>
            <a:r>
              <a:rPr lang="fa-IR" dirty="0" smtClean="0"/>
              <a:t> شکل ساخته شده است که از طرف جلو در سطح میانی با یکدیگر مفصل یشوند. بخش عمودی هر نیمه از استخوان فک فوقانی را شاخ مینامند و بخش افقی استخوان فک تحتانی که حفره هایی را برای دندان های تحتانی ایجاد میکند به تنه موسوم است. در بخش خلفی فوقانی هر شاخ استخوان فک تحتانی یک لقمه محدب  و برآمده وجود دارد که با فرو رفتگی آرواره ای مربوطه بر روی استخوان فک تحتانی را قادر میکنند تا حرکت بالا و پاایین رفتن و همنین حرکت جانبی را انجام دهند. عمل جویدن غذا مستلزم ترکیبی از این دو حرکت است.</a:t>
            </a:r>
            <a:r>
              <a:rPr lang="en-US" dirty="0" smtClean="0"/>
              <a:t> </a:t>
            </a:r>
            <a:r>
              <a:rPr lang="fa-IR" dirty="0" smtClean="0"/>
              <a:t>تصویر صفحه بعد</a:t>
            </a:r>
            <a:endParaRPr lang="en-US" dirty="0"/>
          </a:p>
        </p:txBody>
      </p:sp>
    </p:spTree>
    <p:extLst>
      <p:ext uri="{BB962C8B-B14F-4D97-AF65-F5344CB8AC3E}">
        <p14:creationId xmlns:p14="http://schemas.microsoft.com/office/powerpoint/2010/main" val="3333917402"/>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646331"/>
          </a:xfrm>
          <a:prstGeom prst="rect">
            <a:avLst/>
          </a:prstGeom>
        </p:spPr>
        <p:txBody>
          <a:bodyPr>
            <a:spAutoFit/>
          </a:bodyPr>
          <a:lstStyle/>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89219"/>
            <a:ext cx="7772400" cy="5935381"/>
          </a:xfrm>
          <a:prstGeom prst="rect">
            <a:avLst/>
          </a:prstGeom>
        </p:spPr>
      </p:pic>
    </p:spTree>
    <p:extLst>
      <p:ext uri="{BB962C8B-B14F-4D97-AF65-F5344CB8AC3E}">
        <p14:creationId xmlns:p14="http://schemas.microsoft.com/office/powerpoint/2010/main" val="3685447233"/>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14400"/>
            <a:ext cx="5105400" cy="5334000"/>
          </a:xfrm>
        </p:spPr>
        <p:txBody>
          <a:bodyPr/>
          <a:lstStyle/>
          <a:p>
            <a:pPr marL="0" indent="0" algn="r">
              <a:buNone/>
            </a:pPr>
            <a:r>
              <a:rPr lang="fa-IR" sz="2000" dirty="0" smtClean="0"/>
              <a:t>استخوانچه های گوش استخوان های ریز و کوچکی هستندکه طول هر یک از آنها کمتر از یک سانتی متر است و در حفره ای در درون هر استخوان گیجگاهی معروف به گوش میانی قرار دارد سه استخوان ریز و کوچک گوش دیوار های خارجی و داخلی حفره گوش میانی را به هم متصل میکنند.</a:t>
            </a:r>
          </a:p>
          <a:p>
            <a:pPr marL="0" indent="0" algn="r">
              <a:buNone/>
            </a:pPr>
            <a:r>
              <a:rPr lang="fa-IR" sz="2000" dirty="0" smtClean="0"/>
              <a:t>این استخوان ها امواج صوتی را از بخش داخلی و خارجی گوش میانی قرار دارندانتقال میدهند.</a:t>
            </a:r>
          </a:p>
          <a:p>
            <a:pPr marL="0" indent="0" algn="r">
              <a:buNone/>
            </a:pPr>
            <a:r>
              <a:rPr lang="fa-IR" sz="2000" dirty="0" smtClean="0"/>
              <a:t>استخوان لامی  در واقع بخشی از جمجمه نیست ولی توصیف و بررسی آن در ارتباط با جمجمه مناسب بنظر میرسد.</a:t>
            </a:r>
          </a:p>
          <a:p>
            <a:pPr marL="0" indent="0" algn="r">
              <a:buNone/>
            </a:pPr>
            <a:r>
              <a:rPr lang="fa-IR" sz="2000" dirty="0" smtClean="0"/>
              <a:t>هیوئید یا استخوان لامی استخوانی است که بوسیله رباط های موجود در واقع بین زائده نیزه ای استخوانی  گیجگاهی و این استخوان   به حال معلق در جلوی گردن نگه داشته میشود.</a:t>
            </a:r>
          </a:p>
        </p:txBody>
      </p:sp>
    </p:spTree>
    <p:extLst>
      <p:ext uri="{BB962C8B-B14F-4D97-AF65-F5344CB8AC3E}">
        <p14:creationId xmlns:p14="http://schemas.microsoft.com/office/powerpoint/2010/main" val="3086300720"/>
      </p:ext>
    </p:extLst>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fa-IR" b="1" dirty="0" smtClean="0">
                <a:solidFill>
                  <a:schemeClr val="tx1"/>
                </a:solidFill>
              </a:rPr>
              <a:t>درزها و ملاد ها</a:t>
            </a:r>
            <a:endParaRPr lang="en-US" b="1" dirty="0">
              <a:solidFill>
                <a:schemeClr val="tx1"/>
              </a:solidFill>
            </a:endParaRPr>
          </a:p>
        </p:txBody>
      </p:sp>
      <p:sp>
        <p:nvSpPr>
          <p:cNvPr id="3" name="Content Placeholder 2"/>
          <p:cNvSpPr>
            <a:spLocks noGrp="1"/>
          </p:cNvSpPr>
          <p:nvPr>
            <p:ph idx="1"/>
          </p:nvPr>
        </p:nvSpPr>
        <p:spPr>
          <a:xfrm>
            <a:off x="1066800" y="990600"/>
            <a:ext cx="7620000" cy="5257800"/>
          </a:xfrm>
        </p:spPr>
        <p:txBody>
          <a:bodyPr>
            <a:normAutofit/>
          </a:bodyPr>
          <a:lstStyle/>
          <a:p>
            <a:pPr marL="0" indent="0" algn="r">
              <a:buNone/>
            </a:pPr>
            <a:r>
              <a:rPr lang="fa-IR" dirty="0" smtClean="0"/>
              <a:t>در جمجمه افراد بالغ لبه های برخی از استخوان ها به صورت اره ای  دندانه ای هستند. به طوری که استخوان ها کاملاٌ در هم قفل شده و مفاصل غیر متحرکی را تشکیل می دهند.</a:t>
            </a:r>
          </a:p>
          <a:p>
            <a:pPr marL="0" indent="0" algn="r">
              <a:buNone/>
            </a:pPr>
            <a:r>
              <a:rPr lang="fa-IR" dirty="0" smtClean="0"/>
              <a:t>این اتصالات و رابطه های نرم و انعطاف پذیر به استخوان های کاسه سر اجازه میدهند تا در خلال مرحله  تولد بر روی یکدیگر بلغزند به هنگامم تولد  اندازه کسه سر به طور موثری کوچک تر میشوند که اینامر عبور آسانتر سر نوزاد به میان مجرای تولد را سهیل میکند.</a:t>
            </a:r>
          </a:p>
        </p:txBody>
      </p:sp>
    </p:spTree>
    <p:extLst>
      <p:ext uri="{BB962C8B-B14F-4D97-AF65-F5344CB8AC3E}">
        <p14:creationId xmlns:p14="http://schemas.microsoft.com/office/powerpoint/2010/main" val="1368880665"/>
      </p:ext>
    </p:extLst>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990600"/>
            <a:ext cx="7772400" cy="5257800"/>
          </a:xfrm>
        </p:spPr>
        <p:txBody>
          <a:bodyPr/>
          <a:lstStyle/>
          <a:p>
            <a:pPr marL="0" indent="0" algn="r" rtl="1">
              <a:buNone/>
            </a:pPr>
            <a:r>
              <a:rPr lang="fa-IR" sz="2000" dirty="0"/>
              <a:t>بعد از متولد شدن نوزاد این استخوان ها به سرعت به وضعیت اولیه و طبیعی بر میگردند.بافت لیفی در هر گوشه استخوان های آهیانه به شکل یک ورق یا صفحه کوچک است که به آن ملاذ گویند.</a:t>
            </a:r>
          </a:p>
          <a:p>
            <a:pPr marL="0" indent="0" algn="r" rtl="1">
              <a:buNone/>
            </a:pPr>
            <a:r>
              <a:rPr lang="fa-IR" sz="2000" dirty="0"/>
              <a:t>از انجا که هر استخوان آهیانه دارای چهار گوشه است و استخوان های آهیانه از طرف بالا و در سطح میانی به یکدیگر متصل می شوند از این رو در این استخوان ها شش ملاذ وجود دارد ملاذ قذامی که به طور طبیعی تا هیجده سالگی سخت و بسته میشود در محل اتصال استخوان ها ی پیشانی و آهاینه قرار دارد . زمان تولد استخوان پیشانی که به صورت دو نیم است به وسیله دز پیشانی به طور طبیعی تا دوسالگی به هم متصل میشوند.</a:t>
            </a:r>
          </a:p>
          <a:p>
            <a:endParaRPr lang="en-US" sz="2000" dirty="0"/>
          </a:p>
        </p:txBody>
      </p:sp>
    </p:spTree>
    <p:extLst>
      <p:ext uri="{BB962C8B-B14F-4D97-AF65-F5344CB8AC3E}">
        <p14:creationId xmlns:p14="http://schemas.microsoft.com/office/powerpoint/2010/main" val="3397298459"/>
      </p:ext>
    </p:extLst>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990600"/>
            <a:ext cx="4876800" cy="5257800"/>
          </a:xfrm>
        </p:spPr>
        <p:txBody>
          <a:bodyPr/>
          <a:lstStyle/>
          <a:p>
            <a:pPr marL="0" indent="0" algn="r">
              <a:buNone/>
            </a:pPr>
            <a:r>
              <a:rPr lang="fa-IR" dirty="0" smtClean="0"/>
              <a:t>ملاذ خلفی در محل تلاقی استخوان های آهیانه و پس سری قرار دارد و به طور طبیعی تا دو ماهگی بسته میشود.</a:t>
            </a:r>
          </a:p>
          <a:p>
            <a:pPr marL="0" indent="0" algn="r">
              <a:buNone/>
            </a:pPr>
            <a:r>
              <a:rPr lang="fa-IR" dirty="0"/>
              <a:t> </a:t>
            </a:r>
            <a:r>
              <a:rPr lang="fa-IR" dirty="0" smtClean="0"/>
              <a:t>دو ملاذپروانه ای نیز وجود دارند که هر یک از انها بر روی یک طرف جمجمه و در محل اتصال استخوان آهیانه ای پیشانی پروانه ای و گیجگاهی قرار دارند ملاذ های پروانه ای به طور طبیعی تا سه ماهگی  بسته میشوند.</a:t>
            </a:r>
          </a:p>
          <a:p>
            <a:pPr marL="0" indent="0" algn="r">
              <a:buNone/>
            </a:pPr>
            <a:r>
              <a:rPr lang="fa-IR" dirty="0" smtClean="0"/>
              <a:t>و دو ملاذ پستانی نیز وجود دارند که هر کدام از انها  بر روی یک طرف  پس سری و گیجگاهی قرار دارند.</a:t>
            </a:r>
          </a:p>
        </p:txBody>
      </p:sp>
    </p:spTree>
    <p:extLst>
      <p:ext uri="{BB962C8B-B14F-4D97-AF65-F5344CB8AC3E}">
        <p14:creationId xmlns:p14="http://schemas.microsoft.com/office/powerpoint/2010/main" val="3673797704"/>
      </p:ext>
    </p:extLst>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ctr"/>
            <a:r>
              <a:rPr lang="fa-IR" b="1" dirty="0" smtClean="0">
                <a:solidFill>
                  <a:schemeClr val="tx1"/>
                </a:solidFill>
              </a:rPr>
              <a:t>جیب های استخوانی جمجمه</a:t>
            </a:r>
            <a:endParaRPr lang="en-US" b="1" dirty="0">
              <a:solidFill>
                <a:schemeClr val="tx1"/>
              </a:solidFill>
            </a:endParaRPr>
          </a:p>
        </p:txBody>
      </p:sp>
      <p:sp>
        <p:nvSpPr>
          <p:cNvPr id="3" name="Content Placeholder 2"/>
          <p:cNvSpPr>
            <a:spLocks noGrp="1"/>
          </p:cNvSpPr>
          <p:nvPr>
            <p:ph idx="1"/>
          </p:nvPr>
        </p:nvSpPr>
        <p:spPr>
          <a:xfrm>
            <a:off x="4495800" y="1066800"/>
            <a:ext cx="3962400" cy="5257800"/>
          </a:xfrm>
        </p:spPr>
        <p:txBody>
          <a:bodyPr/>
          <a:lstStyle/>
          <a:p>
            <a:pPr marL="0" indent="0" algn="r" rtl="1">
              <a:buNone/>
            </a:pPr>
            <a:r>
              <a:rPr lang="fa-IR" sz="2000" dirty="0" smtClean="0"/>
              <a:t>استخوان های پیشانی ، پرویزنی ،پروانه ای فک فوقانی و استخوان گیجگاهی به طور مختصر  و اندک تو خالی هستند که این حفرات را سینوس  یا جیب های استخوانی میگویند .</a:t>
            </a:r>
          </a:p>
          <a:p>
            <a:pPr marL="0" indent="0" algn="r" rtl="1">
              <a:buNone/>
            </a:pPr>
            <a:r>
              <a:rPr lang="fa-IR" sz="2000" dirty="0" smtClean="0"/>
              <a:t>این استخوان ها بوسیله مجرای کوچک به طور مستقیم با حفره بینی ارتباط دارند سینوس ها نیز مانند حفره بینی با هوا پر شده اند. سینوس های پیشانی  پرویزنی پروانه ای و فک فوقانی مستقیما با حفره بینی ارتبا دارند و به این خاطر  به عنوان سینوس های کنار بینی  نامیده میشوند.</a:t>
            </a:r>
            <a:endParaRPr lang="en-US" sz="20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3352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567860"/>
      </p:ext>
    </p:extLst>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1074" y="1066800"/>
            <a:ext cx="3971925" cy="5105400"/>
          </a:xfrm>
        </p:spPr>
        <p:txBody>
          <a:bodyPr/>
          <a:lstStyle/>
          <a:p>
            <a:pPr marL="0" indent="0" algn="r" rtl="1">
              <a:buNone/>
            </a:pPr>
            <a:endParaRPr lang="fa-IR" dirty="0"/>
          </a:p>
          <a:p>
            <a:pPr marL="0" indent="0" algn="r" rtl="1">
              <a:buNone/>
            </a:pPr>
            <a:r>
              <a:rPr lang="fa-IR" dirty="0"/>
              <a:t>سینوس های استخوانی گیجگاهی از طریق گوش میانی  به طور غیر مستقیم  با حفره بینی در ارتباط هستند.</a:t>
            </a:r>
          </a:p>
          <a:p>
            <a:pPr marL="0" indent="0" algn="r" rtl="1">
              <a:buNone/>
            </a:pPr>
            <a:r>
              <a:rPr lang="fa-IR" dirty="0"/>
              <a:t>به هنگام ایجاد عفونت های تنفسی این سینوس ه ممکن است ملتهب شود. و باعث ایجاد یک وضعیت دردناک موسوم به سینوزیت شوند.</a:t>
            </a:r>
          </a:p>
          <a:p>
            <a:pPr marL="0" indent="0" algn="r" rtl="1">
              <a:buNone/>
            </a:pPr>
            <a:r>
              <a:rPr lang="fa-IR" dirty="0"/>
              <a:t>وزن جمجمه را سبکتر کرده و ارتعاشات صدا را زیاد میکنند.</a:t>
            </a:r>
          </a:p>
          <a:p>
            <a:pPr marL="0" indent="0" algn="r" rtl="1">
              <a:buNone/>
            </a:pPr>
            <a:endParaRPr lang="fa-IR" dirty="0"/>
          </a:p>
          <a:p>
            <a:pPr marL="0" indent="0" algn="r" rtl="1">
              <a:buNone/>
            </a:pP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57400"/>
            <a:ext cx="28860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673892"/>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a-IR" dirty="0">
                <a:solidFill>
                  <a:srgbClr val="FF0000"/>
                </a:solidFill>
              </a:rPr>
              <a:t>اصطلاحات تخصصی</a:t>
            </a:r>
            <a:endParaRPr lang="en-US" dirty="0">
              <a:solidFill>
                <a:srgbClr val="FF0000"/>
              </a:solidFill>
            </a:endParaRPr>
          </a:p>
        </p:txBody>
      </p:sp>
      <p:sp>
        <p:nvSpPr>
          <p:cNvPr id="5" name="Content Placeholder 4"/>
          <p:cNvSpPr>
            <a:spLocks noGrp="1"/>
          </p:cNvSpPr>
          <p:nvPr>
            <p:ph idx="1"/>
          </p:nvPr>
        </p:nvSpPr>
        <p:spPr>
          <a:xfrm>
            <a:off x="3200400" y="914400"/>
            <a:ext cx="5562600" cy="5334000"/>
          </a:xfrm>
        </p:spPr>
        <p:txBody>
          <a:bodyPr/>
          <a:lstStyle/>
          <a:p>
            <a:pPr algn="r"/>
            <a:endParaRPr lang="fa-IR" dirty="0" smtClean="0">
              <a:solidFill>
                <a:srgbClr val="002060"/>
              </a:solidFill>
              <a:cs typeface="B Nazanin" pitchFamily="2" charset="-78"/>
            </a:endParaRPr>
          </a:p>
          <a:p>
            <a:pPr algn="ctr" rtl="1"/>
            <a:r>
              <a:rPr lang="fa-IR" dirty="0" smtClean="0">
                <a:solidFill>
                  <a:srgbClr val="002060"/>
                </a:solidFill>
                <a:cs typeface="B Nazanin" pitchFamily="2" charset="-78"/>
              </a:rPr>
              <a:t> از نظر توصیفی معمولاٌ استخوان ها به دو دسته اصلی تقسیم میشوند</a:t>
            </a:r>
          </a:p>
          <a:p>
            <a:pPr algn="ctr" rtl="1"/>
            <a:r>
              <a:rPr lang="fa-IR" dirty="0" smtClean="0">
                <a:solidFill>
                  <a:srgbClr val="002060"/>
                </a:solidFill>
                <a:cs typeface="B Nazanin" pitchFamily="2" charset="-78"/>
              </a:rPr>
              <a:t> </a:t>
            </a:r>
            <a:r>
              <a:rPr lang="fa-IR" dirty="0" smtClean="0">
                <a:solidFill>
                  <a:srgbClr val="C00000"/>
                </a:solidFill>
                <a:cs typeface="B Nazanin" pitchFamily="2" charset="-78"/>
              </a:rPr>
              <a:t>استخوان بندی محوری</a:t>
            </a:r>
          </a:p>
          <a:p>
            <a:pPr algn="ctr" rtl="1"/>
            <a:r>
              <a:rPr lang="fa-IR" dirty="0" smtClean="0">
                <a:solidFill>
                  <a:srgbClr val="C00000"/>
                </a:solidFill>
                <a:cs typeface="B Nazanin" pitchFamily="2" charset="-78"/>
              </a:rPr>
              <a:t>استخوان بندی ضمیمه ای </a:t>
            </a:r>
          </a:p>
          <a:p>
            <a:pPr algn="r" rtl="1"/>
            <a:r>
              <a:rPr lang="fa-IR" dirty="0" smtClean="0">
                <a:solidFill>
                  <a:srgbClr val="002060"/>
                </a:solidFill>
                <a:cs typeface="B Nazanin" pitchFamily="2" charset="-78"/>
              </a:rPr>
              <a:t>محوری به معنی محور یا بخش اصلی ضمیمه ای به معنی پیوست یا بخش الحاقی است استخوان بندی محوری افراد بالغ شامل 80 قطعه استخوان است که جمجمه  ، ستون مهره  ( استخوان های پشت ) و دنده ها را می سازند .</a:t>
            </a:r>
          </a:p>
          <a:p>
            <a:pPr algn="r" rtl="1"/>
            <a:r>
              <a:rPr lang="fa-IR" dirty="0" smtClean="0">
                <a:solidFill>
                  <a:srgbClr val="002060"/>
                </a:solidFill>
                <a:cs typeface="B Nazanin" pitchFamily="2" charset="-78"/>
              </a:rPr>
              <a:t> استخوان بندی ضمیمه ای افراد بالغ شامل 126 قطعه استخوان است که اندام های فوقانی ( دست ها ) و اندام های تحتانی ( پا ها ) را تشکیل میدهند.</a:t>
            </a:r>
          </a:p>
          <a:p>
            <a:endParaRPr lang="en-US" dirty="0"/>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90600"/>
            <a:ext cx="3048000" cy="5257800"/>
          </a:xfrm>
          <a:prstGeom prst="rect">
            <a:avLst/>
          </a:prstGeom>
        </p:spPr>
      </p:pic>
    </p:spTree>
    <p:extLst>
      <p:ext uri="{BB962C8B-B14F-4D97-AF65-F5344CB8AC3E}">
        <p14:creationId xmlns:p14="http://schemas.microsoft.com/office/powerpoint/2010/main" val="2194869242"/>
      </p:ext>
    </p:extLst>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pPr algn="ctr"/>
            <a:r>
              <a:rPr lang="fa-IR" b="1" dirty="0" smtClean="0">
                <a:solidFill>
                  <a:schemeClr val="tx1"/>
                </a:solidFill>
              </a:rPr>
              <a:t>ستون مهره</a:t>
            </a:r>
            <a:endParaRPr lang="en-US" b="1" dirty="0">
              <a:solidFill>
                <a:schemeClr val="tx1"/>
              </a:solidFill>
            </a:endParaRPr>
          </a:p>
        </p:txBody>
      </p:sp>
      <p:sp>
        <p:nvSpPr>
          <p:cNvPr id="3" name="Content Placeholder 2"/>
          <p:cNvSpPr>
            <a:spLocks noGrp="1"/>
          </p:cNvSpPr>
          <p:nvPr>
            <p:ph idx="1"/>
          </p:nvPr>
        </p:nvSpPr>
        <p:spPr>
          <a:xfrm>
            <a:off x="5791200" y="914400"/>
            <a:ext cx="2895600" cy="5334000"/>
          </a:xfrm>
        </p:spPr>
        <p:txBody>
          <a:bodyPr>
            <a:normAutofit fontScale="85000" lnSpcReduction="10000"/>
          </a:bodyPr>
          <a:lstStyle/>
          <a:p>
            <a:pPr marL="0" indent="0" algn="r">
              <a:buNone/>
            </a:pPr>
            <a:endParaRPr lang="fa-IR" dirty="0" smtClean="0"/>
          </a:p>
          <a:p>
            <a:pPr marL="0" indent="0" algn="r">
              <a:buNone/>
            </a:pPr>
            <a:r>
              <a:rPr lang="fa-IR" dirty="0" smtClean="0"/>
              <a:t>قبل از دوران بلوغ ستون مهره از 33 یا 43 قطعه استخوان به نامم استخوان مهره ساخته شده است که بعظی از این مهره ها در دوره بلوغ به هم جوش میخورند چنانجه در افراد بالغ ستون مهره شامل 26 قطعه استخوان است نقش ستون مهره در  ایجاد یک داربست نگهدارنده انعطاف پذیر  برای سر دست و تنه ها است.</a:t>
            </a:r>
          </a:p>
          <a:p>
            <a:pPr marL="0" indent="0" algn="r">
              <a:buNone/>
            </a:pPr>
            <a:r>
              <a:rPr lang="fa-IR" dirty="0" smtClean="0"/>
              <a:t>.</a:t>
            </a:r>
            <a:endParaRPr lang="en-US" dirty="0"/>
          </a:p>
        </p:txBody>
      </p:sp>
      <p:pic>
        <p:nvPicPr>
          <p:cNvPr id="5" name="Picture 4" descr="C:\Documents and Settings\Administrator\Desktop\2\396W.jpg"/>
          <p:cNvPicPr>
            <a:picLocks noGrp="1" noChangeAspect="1" noChangeArrowheads="1"/>
          </p:cNvPicPr>
          <p:nvPr/>
        </p:nvPicPr>
        <p:blipFill>
          <a:blip r:embed="rId3"/>
          <a:srcRect/>
          <a:stretch>
            <a:fillRect/>
          </a:stretch>
        </p:blipFill>
        <p:spPr bwMode="auto">
          <a:xfrm>
            <a:off x="0" y="990600"/>
            <a:ext cx="5867400" cy="5257800"/>
          </a:xfrm>
          <a:prstGeom prst="rect">
            <a:avLst/>
          </a:prstGeom>
          <a:noFill/>
          <a:ln w="9525">
            <a:noFill/>
            <a:miter lim="800000"/>
            <a:headEnd/>
            <a:tailEnd/>
          </a:ln>
          <a:effectLst/>
        </p:spPr>
      </p:pic>
    </p:spTree>
    <p:extLst>
      <p:ext uri="{BB962C8B-B14F-4D97-AF65-F5344CB8AC3E}">
        <p14:creationId xmlns:p14="http://schemas.microsoft.com/office/powerpoint/2010/main" val="1986685523"/>
      </p:ext>
    </p:extLst>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91200" y="990600"/>
            <a:ext cx="2971800" cy="5257800"/>
          </a:xfrm>
        </p:spPr>
        <p:txBody>
          <a:bodyPr/>
          <a:lstStyle/>
          <a:p>
            <a:pPr algn="ctr"/>
            <a:r>
              <a:rPr lang="fa-IR" sz="1600" dirty="0"/>
              <a:t>مهره هایی دنبالچه ای به طور طبیعی در زمان زایمان بلوغ به هم جوش خورده و استخوان کوکسیس را که تقریبا 3 سانتی متر است و به </a:t>
            </a:r>
            <a:r>
              <a:rPr lang="fa-IR" sz="1600" dirty="0" smtClean="0"/>
              <a:t>وسیله </a:t>
            </a:r>
            <a:r>
              <a:rPr lang="fa-IR" sz="1600" dirty="0"/>
              <a:t>رباط ها به استخوان خارجی متصل میشوند به وجود میآورد.در سه تا شش ماهگی بچه یاد میگیرد سرش را صاف نگه دارد و با انجام این عمل  شکل ناحیه گردنی از حالت تعقر به حالت تحدب تغییر میابد در سن ده تا 18 ماهگی  ایستاد ن و راه رفتن را فرا میگیرد مناحیه کمری از حالت تعقر به تحدب </a:t>
            </a:r>
            <a:r>
              <a:rPr lang="fa-IR" sz="1600" dirty="0" smtClean="0"/>
              <a:t>تغییر</a:t>
            </a:r>
            <a:endParaRPr lang="en-US" sz="1600" dirty="0"/>
          </a:p>
        </p:txBody>
      </p:sp>
      <p:pic>
        <p:nvPicPr>
          <p:cNvPr id="4098" name="Picture 2" descr="http://www.rasekhoon.net/_WebsiteData/Article/ArticleImages/1/1388/farvardin/06/2301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17621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meddean.luc.edu/lumen/MedEd/GrossAnatomy/learnem/bones/images/cerv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099" y="3429000"/>
            <a:ext cx="41243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62361"/>
      </p:ext>
    </p:extLst>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90600"/>
            <a:ext cx="7696200" cy="1066800"/>
          </a:xfrm>
        </p:spPr>
        <p:txBody>
          <a:bodyPr/>
          <a:lstStyle/>
          <a:p>
            <a:pPr algn="r" rtl="1"/>
            <a:r>
              <a:rPr lang="fa-IR" dirty="0" smtClean="0"/>
              <a:t>انحنا </a:t>
            </a:r>
            <a:r>
              <a:rPr lang="fa-IR" dirty="0"/>
              <a:t>و قوس های گردنی و کمری به عنوان قوس ها یا خمیدگی های ثانویه نامیده میشوند. زیرا در همان حال </a:t>
            </a:r>
            <a:r>
              <a:rPr lang="fa-IR" dirty="0" smtClean="0"/>
              <a:t> که بچه </a:t>
            </a:r>
            <a:r>
              <a:rPr lang="fa-IR" dirty="0"/>
              <a:t>حالت صاف را اتخاذ میکند </a:t>
            </a:r>
            <a:r>
              <a:rPr lang="fa-IR" dirty="0" smtClean="0"/>
              <a:t> قوس </a:t>
            </a:r>
            <a:r>
              <a:rPr lang="fa-IR" dirty="0"/>
              <a:t>ها نیز شکل </a:t>
            </a:r>
            <a:r>
              <a:rPr lang="fa-IR" dirty="0" smtClean="0"/>
              <a:t>میگیرند</a:t>
            </a:r>
          </a:p>
          <a:p>
            <a:pPr algn="ctr" rtl="1"/>
            <a:r>
              <a:rPr lang="fa-IR" dirty="0" smtClean="0"/>
              <a:t>مهره های گردنی</a:t>
            </a:r>
            <a:endParaRPr lang="en-US" dirty="0"/>
          </a:p>
          <a:p>
            <a:pPr algn="ctr"/>
            <a:endParaRPr lang="en-US" dirty="0"/>
          </a:p>
        </p:txBody>
      </p:sp>
      <p:pic>
        <p:nvPicPr>
          <p:cNvPr id="3074" name="Picture 2" descr="http://www.irandeserts.com/pics-4/pestandaran-2-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391" y="3392557"/>
            <a:ext cx="70104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65555"/>
      </p:ext>
    </p:extLst>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838200"/>
            <a:ext cx="7924800" cy="5421312"/>
          </a:xfrm>
        </p:spPr>
      </p:pic>
    </p:spTree>
    <p:extLst>
      <p:ext uri="{BB962C8B-B14F-4D97-AF65-F5344CB8AC3E}">
        <p14:creationId xmlns:p14="http://schemas.microsoft.com/office/powerpoint/2010/main" val="3643897211"/>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53000" y="0"/>
            <a:ext cx="4038600" cy="4038600"/>
          </a:xfrm>
        </p:spPr>
        <p:txBody>
          <a:bodyPr>
            <a:normAutofit fontScale="92500" lnSpcReduction="20000"/>
          </a:bodyPr>
          <a:lstStyle/>
          <a:p>
            <a:pPr algn="ctr" rtl="1"/>
            <a:r>
              <a:rPr lang="fa-IR" sz="2400" dirty="0" smtClean="0"/>
              <a:t>استخوان ها از نظر شکل به چهار دسته کلی :</a:t>
            </a:r>
          </a:p>
          <a:p>
            <a:pPr algn="ctr" rtl="1"/>
            <a:r>
              <a:rPr lang="fa-IR" sz="2400" dirty="0" smtClean="0"/>
              <a:t> استخوان هی بلند ،</a:t>
            </a:r>
          </a:p>
          <a:p>
            <a:pPr algn="ctr" rtl="1"/>
            <a:r>
              <a:rPr lang="fa-IR" sz="2400" dirty="0" smtClean="0"/>
              <a:t> استخوان های کوتاه ،</a:t>
            </a:r>
          </a:p>
          <a:p>
            <a:pPr algn="ctr" rtl="1"/>
            <a:r>
              <a:rPr lang="fa-IR" sz="2400" dirty="0" smtClean="0"/>
              <a:t> استخوان های پهن ،</a:t>
            </a:r>
          </a:p>
          <a:p>
            <a:pPr algn="ctr" rtl="1"/>
            <a:r>
              <a:rPr lang="fa-IR" sz="2400" dirty="0" smtClean="0"/>
              <a:t> استخوانهای کوچک </a:t>
            </a:r>
          </a:p>
          <a:p>
            <a:pPr algn="ctr" rtl="1"/>
            <a:r>
              <a:rPr lang="fa-IR" sz="2400" dirty="0" smtClean="0"/>
              <a:t>تقسیم میشوند و بعظی از استخوان ها در بیش از یک طبقه قرار میگیرند .</a:t>
            </a:r>
          </a:p>
          <a:p>
            <a:pPr algn="ctr" rtl="1"/>
            <a:r>
              <a:rPr lang="fa-IR" sz="2400" dirty="0" smtClean="0"/>
              <a:t> برای مثال استخوان های کوچک مچ دست  به عنوان استخوان بندی کو تاه و نامنظم دسته بندی میشوند.</a:t>
            </a:r>
            <a:endParaRPr lang="en-US" sz="1800" dirty="0">
              <a:solidFill>
                <a:srgbClr val="002060"/>
              </a:solidFill>
            </a:endParaRPr>
          </a:p>
        </p:txBody>
      </p:sp>
      <p:pic>
        <p:nvPicPr>
          <p:cNvPr id="5122" name="Picture 2" descr="http://www.physioweb.org/IMAGES/h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0" cy="37052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_salehi66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61522"/>
            <a:ext cx="4000500" cy="31146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ttp://bits.wikimedia.org/skins-1.5/common/images/magnify-clip.png">
            <a:hlinkClick r:id="rId4" tooltip="بزرگ شود"/>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9138" y="1357313"/>
            <a:ext cx="1428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Documents and Settings\Administrator\Desktop\2\1k8mhs62v2zj2ywk1y0.jpg"/>
          <p:cNvPicPr>
            <a:picLocks noChangeAspect="1" noChangeArrowheads="1"/>
          </p:cNvPicPr>
          <p:nvPr/>
        </p:nvPicPr>
        <p:blipFill>
          <a:blip r:embed="rId7"/>
          <a:srcRect/>
          <a:stretch>
            <a:fillRect/>
          </a:stretch>
        </p:blipFill>
        <p:spPr bwMode="auto">
          <a:xfrm>
            <a:off x="5410200" y="4642237"/>
            <a:ext cx="2895600" cy="2026920"/>
          </a:xfrm>
          <a:prstGeom prst="rect">
            <a:avLst/>
          </a:prstGeom>
          <a:noFill/>
        </p:spPr>
      </p:pic>
    </p:spTree>
    <p:extLst>
      <p:ext uri="{BB962C8B-B14F-4D97-AF65-F5344CB8AC3E}">
        <p14:creationId xmlns:p14="http://schemas.microsoft.com/office/powerpoint/2010/main" val="1996957514"/>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C00000"/>
                </a:solidFill>
              </a:rPr>
              <a:t>انواع استخوانها</a:t>
            </a:r>
            <a:endParaRPr lang="en-US" dirty="0">
              <a:solidFill>
                <a:srgbClr val="C00000"/>
              </a:solidFill>
            </a:endParaRPr>
          </a:p>
        </p:txBody>
      </p:sp>
      <p:sp>
        <p:nvSpPr>
          <p:cNvPr id="3" name="Content Placeholder 2"/>
          <p:cNvSpPr>
            <a:spLocks noGrp="1"/>
          </p:cNvSpPr>
          <p:nvPr>
            <p:ph idx="1"/>
          </p:nvPr>
        </p:nvSpPr>
        <p:spPr>
          <a:xfrm>
            <a:off x="381000" y="990600"/>
            <a:ext cx="8382000" cy="5257800"/>
          </a:xfrm>
        </p:spPr>
        <p:txBody>
          <a:bodyPr/>
          <a:lstStyle/>
          <a:p>
            <a:pPr algn="just" rtl="1">
              <a:buClr>
                <a:srgbClr val="FF0000"/>
              </a:buClr>
              <a:buFont typeface="Wingdings" pitchFamily="2" charset="2"/>
              <a:buChar char="v"/>
            </a:pPr>
            <a:r>
              <a:rPr lang="fa-IR" dirty="0">
                <a:cs typeface="B Nazanin" pitchFamily="2" charset="-78"/>
              </a:rPr>
              <a:t>استخوانهای بلند : یک تنه و دو سر دارند ، </a:t>
            </a:r>
            <a:r>
              <a:rPr lang="fa-IR" dirty="0">
                <a:solidFill>
                  <a:srgbClr val="FF0000"/>
                </a:solidFill>
                <a:cs typeface="B Nazanin" pitchFamily="2" charset="-78"/>
              </a:rPr>
              <a:t>استخوان ران و بازو</a:t>
            </a:r>
          </a:p>
          <a:p>
            <a:pPr algn="just" rtl="1">
              <a:buClr>
                <a:srgbClr val="FF0000"/>
              </a:buClr>
              <a:buFont typeface="Wingdings" pitchFamily="2" charset="2"/>
              <a:buChar char="v"/>
            </a:pPr>
            <a:r>
              <a:rPr lang="fa-IR" dirty="0">
                <a:cs typeface="B Nazanin" pitchFamily="2" charset="-78"/>
              </a:rPr>
              <a:t>استخوانهای کوتاه : </a:t>
            </a:r>
            <a:r>
              <a:rPr lang="fa-IR" dirty="0">
                <a:solidFill>
                  <a:srgbClr val="FF0000"/>
                </a:solidFill>
                <a:cs typeface="B Nazanin" pitchFamily="2" charset="-78"/>
              </a:rPr>
              <a:t>استخوانهای مچ دست </a:t>
            </a:r>
          </a:p>
          <a:p>
            <a:pPr algn="just" rtl="1">
              <a:buClr>
                <a:srgbClr val="FF0000"/>
              </a:buClr>
              <a:buFont typeface="Wingdings" pitchFamily="2" charset="2"/>
              <a:buChar char="v"/>
            </a:pPr>
            <a:r>
              <a:rPr lang="fa-IR" dirty="0">
                <a:cs typeface="B Nazanin" pitchFamily="2" charset="-78"/>
              </a:rPr>
              <a:t>استخوانهای پهن : استخوانی بشقابی شکل هستند ،</a:t>
            </a:r>
            <a:r>
              <a:rPr lang="fa-IR" dirty="0">
                <a:solidFill>
                  <a:srgbClr val="FF0000"/>
                </a:solidFill>
                <a:cs typeface="B Nazanin" pitchFamily="2" charset="-78"/>
              </a:rPr>
              <a:t> استخوان جمجمه</a:t>
            </a:r>
          </a:p>
          <a:p>
            <a:pPr algn="just" rtl="1">
              <a:buClr>
                <a:srgbClr val="FF0000"/>
              </a:buClr>
              <a:buFont typeface="Wingdings" pitchFamily="2" charset="2"/>
              <a:buChar char="v"/>
            </a:pPr>
            <a:r>
              <a:rPr lang="fa-IR" dirty="0">
                <a:cs typeface="B Nazanin" pitchFamily="2" charset="-78"/>
              </a:rPr>
              <a:t>استخوانهای بی نام : شکل خاصی ندارند ، </a:t>
            </a:r>
            <a:r>
              <a:rPr lang="fa-IR" dirty="0">
                <a:solidFill>
                  <a:srgbClr val="FF0000"/>
                </a:solidFill>
                <a:cs typeface="B Nazanin" pitchFamily="2" charset="-78"/>
              </a:rPr>
              <a:t>استخوان بی نام و مهره ها</a:t>
            </a:r>
          </a:p>
          <a:p>
            <a:pPr algn="just" rtl="1">
              <a:buClr>
                <a:srgbClr val="FF0000"/>
              </a:buClr>
              <a:buFont typeface="Wingdings" pitchFamily="2" charset="2"/>
              <a:buChar char="v"/>
            </a:pPr>
            <a:r>
              <a:rPr lang="fa-IR" dirty="0">
                <a:cs typeface="B Nazanin" pitchFamily="2" charset="-78"/>
              </a:rPr>
              <a:t>استخوانهای کنجدی : در لابلای وتر عضلات ، </a:t>
            </a:r>
            <a:r>
              <a:rPr lang="fa-IR" dirty="0">
                <a:solidFill>
                  <a:srgbClr val="FF0000"/>
                </a:solidFill>
                <a:cs typeface="B Nazanin" pitchFamily="2" charset="-78"/>
              </a:rPr>
              <a:t>استخوان کشکک زانو</a:t>
            </a:r>
          </a:p>
          <a:p>
            <a:pPr algn="just" rtl="1">
              <a:buClr>
                <a:srgbClr val="FF0000"/>
              </a:buClr>
              <a:buFont typeface="Wingdings" pitchFamily="2" charset="2"/>
              <a:buChar char="v"/>
            </a:pPr>
            <a:r>
              <a:rPr lang="fa-IR" dirty="0">
                <a:cs typeface="B Nazanin" pitchFamily="2" charset="-78"/>
              </a:rPr>
              <a:t>استخوانهای درزی </a:t>
            </a:r>
          </a:p>
          <a:p>
            <a:pPr algn="just" rtl="1">
              <a:buClr>
                <a:srgbClr val="FF0000"/>
              </a:buClr>
              <a:buNone/>
            </a:pPr>
            <a:endParaRPr lang="fa-IR" dirty="0">
              <a:solidFill>
                <a:srgbClr val="FF0000"/>
              </a:solidFill>
              <a:cs typeface="B Nazanin" pitchFamily="2" charset="-78"/>
            </a:endParaRPr>
          </a:p>
          <a:p>
            <a:pPr algn="just" rtl="1">
              <a:buClr>
                <a:srgbClr val="FF0000"/>
              </a:buClr>
              <a:buNone/>
            </a:pPr>
            <a:endParaRPr lang="en-US" dirty="0">
              <a:cs typeface="B Nazanin" pitchFamily="2" charset="-78"/>
            </a:endParaRPr>
          </a:p>
          <a:p>
            <a:endParaRPr lang="en-US" dirty="0"/>
          </a:p>
          <a:p>
            <a:endParaRPr lang="en-US" dirty="0"/>
          </a:p>
        </p:txBody>
      </p:sp>
      <p:pic>
        <p:nvPicPr>
          <p:cNvPr id="4" name="Picture 3" descr="C:\Documents and Settings\rana\Desktop\New Folder\gr47.jpg"/>
          <p:cNvPicPr>
            <a:picLocks noChangeAspect="1" noChangeArrowheads="1"/>
          </p:cNvPicPr>
          <p:nvPr/>
        </p:nvPicPr>
        <p:blipFill>
          <a:blip r:embed="rId3" cstate="print"/>
          <a:srcRect/>
          <a:stretch>
            <a:fillRect/>
          </a:stretch>
        </p:blipFill>
        <p:spPr bwMode="auto">
          <a:xfrm>
            <a:off x="15922" y="4533900"/>
            <a:ext cx="16764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Documents and Settings\rana\Desktop\New Folder\carpels180.jpg"/>
          <p:cNvPicPr>
            <a:picLocks noChangeAspect="1" noChangeArrowheads="1"/>
          </p:cNvPicPr>
          <p:nvPr/>
        </p:nvPicPr>
        <p:blipFill>
          <a:blip r:embed="rId4" cstate="print"/>
          <a:srcRect/>
          <a:stretch>
            <a:fillRect/>
          </a:stretch>
        </p:blipFill>
        <p:spPr bwMode="auto">
          <a:xfrm>
            <a:off x="1828800" y="4533900"/>
            <a:ext cx="125238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Documents and Settings\rana\Desktop\New Folder\flat%20bone%202.jpg"/>
          <p:cNvPicPr>
            <a:picLocks noChangeAspect="1" noChangeArrowheads="1"/>
          </p:cNvPicPr>
          <p:nvPr/>
        </p:nvPicPr>
        <p:blipFill>
          <a:blip r:embed="rId5" cstate="print"/>
          <a:srcRect/>
          <a:stretch>
            <a:fillRect/>
          </a:stretch>
        </p:blipFill>
        <p:spPr bwMode="auto">
          <a:xfrm>
            <a:off x="3276600" y="4457700"/>
            <a:ext cx="1600200" cy="2362200"/>
          </a:xfrm>
          <a:prstGeom prst="rect">
            <a:avLst/>
          </a:prstGeom>
          <a:noFill/>
        </p:spPr>
      </p:pic>
      <p:pic>
        <p:nvPicPr>
          <p:cNvPr id="7" name="Picture 6" descr="C:\Documents and Settings\rana\Desktop\New Folder\patella-largest-sesamoid-bone.jpg"/>
          <p:cNvPicPr>
            <a:picLocks noChangeAspect="1" noChangeArrowheads="1"/>
          </p:cNvPicPr>
          <p:nvPr/>
        </p:nvPicPr>
        <p:blipFill>
          <a:blip r:embed="rId6" cstate="print"/>
          <a:srcRect/>
          <a:stretch>
            <a:fillRect/>
          </a:stretch>
        </p:blipFill>
        <p:spPr bwMode="auto">
          <a:xfrm>
            <a:off x="5029200" y="4457700"/>
            <a:ext cx="15621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Documents and Settings\rana\Desktop\New Folder\PELVIC.jpg"/>
          <p:cNvPicPr>
            <a:picLocks noChangeAspect="1" noChangeArrowheads="1"/>
          </p:cNvPicPr>
          <p:nvPr/>
        </p:nvPicPr>
        <p:blipFill>
          <a:blip r:embed="rId7" cstate="print"/>
          <a:srcRect/>
          <a:stretch>
            <a:fillRect/>
          </a:stretch>
        </p:blipFill>
        <p:spPr bwMode="auto">
          <a:xfrm>
            <a:off x="6934200" y="4457700"/>
            <a:ext cx="19812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8787915"/>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ctr"/>
            <a:r>
              <a:rPr lang="fa-IR" sz="3200" dirty="0">
                <a:solidFill>
                  <a:srgbClr val="C00000"/>
                </a:solidFill>
              </a:rPr>
              <a:t>علایم و مشخصات مشترک استخوانی</a:t>
            </a:r>
            <a:endParaRPr lang="en-US" sz="3200" b="1" dirty="0">
              <a:solidFill>
                <a:srgbClr val="C00000"/>
              </a:solidFill>
            </a:endParaRPr>
          </a:p>
        </p:txBody>
      </p:sp>
      <p:sp>
        <p:nvSpPr>
          <p:cNvPr id="6" name="Content Placeholder 5"/>
          <p:cNvSpPr>
            <a:spLocks noGrp="1"/>
          </p:cNvSpPr>
          <p:nvPr>
            <p:ph sz="quarter" idx="4"/>
          </p:nvPr>
        </p:nvSpPr>
        <p:spPr>
          <a:xfrm>
            <a:off x="3200401" y="990600"/>
            <a:ext cx="5486400" cy="5135563"/>
          </a:xfrm>
        </p:spPr>
        <p:txBody>
          <a:bodyPr/>
          <a:lstStyle/>
          <a:p>
            <a:pPr marL="0" indent="0" algn="r">
              <a:buNone/>
            </a:pPr>
            <a:r>
              <a:rPr lang="fa-IR" sz="2000" dirty="0" smtClean="0"/>
              <a:t>سطح </a:t>
            </a:r>
            <a:r>
              <a:rPr lang="fa-IR" sz="2000" dirty="0"/>
              <a:t>مفصلی: بخشی ازیک استخوان است که با استخوان دیگر مفصل </a:t>
            </a:r>
          </a:p>
          <a:p>
            <a:pPr marL="0" indent="0" algn="r" rtl="1">
              <a:buNone/>
            </a:pPr>
            <a:r>
              <a:rPr lang="fa-IR" sz="2000" dirty="0"/>
              <a:t>میشود.</a:t>
            </a:r>
          </a:p>
          <a:p>
            <a:pPr marL="0" indent="0" algn="r" rtl="1">
              <a:buNone/>
            </a:pPr>
            <a:r>
              <a:rPr lang="fa-IR" sz="2000" dirty="0"/>
              <a:t>سطح مفصلی مقعر : فرو رفتگی گرد و مدور را گویند </a:t>
            </a:r>
          </a:p>
          <a:p>
            <a:pPr marL="0" indent="0" algn="r" rtl="1">
              <a:buNone/>
            </a:pPr>
            <a:r>
              <a:rPr lang="fa-IR" sz="2000" dirty="0"/>
              <a:t>سطح مفصلی محدب : بر آمدگی گرد و مدور را میگویند.</a:t>
            </a:r>
          </a:p>
          <a:p>
            <a:pPr marL="0" indent="0" algn="r" rtl="1">
              <a:buNone/>
            </a:pPr>
            <a:r>
              <a:rPr lang="fa-IR" sz="2000" dirty="0" smtClean="0"/>
              <a:t>رویه مفصلی : سطح مفصلی کوچک و نسبتا صاف است  یک رویه مفصلی محدب بر روی یک استخوان معمولا با یک رویه مفصلی مقعر بر روی استخوان مجاور مفصل میشود.</a:t>
            </a:r>
          </a:p>
          <a:p>
            <a:pPr marL="0" indent="0" algn="r" rtl="1">
              <a:buNone/>
            </a:pPr>
            <a:r>
              <a:rPr lang="fa-IR" sz="2000" dirty="0" smtClean="0"/>
              <a:t>لقمه : برآمدگی گرد استخونی است که تکیه گاهی را برای یک سطح مفصلی مدور فراهم می کند  . یک لقمه محدب بر روی یک استخوان معمولا با یک لقمه مقعر بر روی استخوان مجاور مفصل میشود.</a:t>
            </a:r>
          </a:p>
          <a:p>
            <a:pPr marL="0" indent="0" algn="r" rtl="1">
              <a:buNone/>
            </a:pPr>
            <a:r>
              <a:rPr lang="fa-IR" sz="2000" dirty="0" smtClean="0"/>
              <a:t>قرقره : (تروکله ) : لقمه قرقره مانند را گویند.</a:t>
            </a:r>
          </a:p>
          <a:p>
            <a:pPr marL="0" indent="0" algn="r" rtl="1">
              <a:buNone/>
            </a:pPr>
            <a:endParaRPr lang="fa-IR" sz="2000" dirty="0"/>
          </a:p>
          <a:p>
            <a:pPr marL="0" indent="0" algn="r" rtl="1">
              <a:buNone/>
            </a:pPr>
            <a:endParaRPr lang="fa-IR" sz="2000" dirty="0" smtClean="0"/>
          </a:p>
          <a:p>
            <a:endParaRPr lang="en-US" sz="2000" dirty="0"/>
          </a:p>
        </p:txBody>
      </p:sp>
      <p:pic>
        <p:nvPicPr>
          <p:cNvPr id="9" name="Content Placeholder 8" descr="C:\Documents and Settings\rana\Desktop\New Folder\joint1A.gif"/>
          <p:cNvPicPr>
            <a:picLocks noGrp="1" noChangeAspect="1" noChangeArrowheads="1"/>
          </p:cNvPicPr>
          <p:nvPr>
            <p:ph sz="half" idx="2"/>
          </p:nvPr>
        </p:nvPicPr>
        <p:blipFill>
          <a:blip r:embed="rId3" cstate="print"/>
          <a:srcRect/>
          <a:stretch>
            <a:fillRect/>
          </a:stretch>
        </p:blipFill>
        <p:spPr bwMode="auto">
          <a:xfrm>
            <a:off x="457200" y="914400"/>
            <a:ext cx="28194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9629041"/>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162800" cy="1828800"/>
          </a:xfrm>
        </p:spPr>
        <p:txBody>
          <a:bodyPr/>
          <a:lstStyle/>
          <a:p>
            <a:pPr algn="ctr"/>
            <a:r>
              <a:rPr lang="fa-IR" sz="3600" dirty="0" smtClean="0">
                <a:solidFill>
                  <a:srgbClr val="C00000"/>
                </a:solidFill>
                <a:cs typeface="B Nazanin" pitchFamily="2" charset="-78"/>
              </a:rPr>
              <a:t>اشکال مفاصل :</a:t>
            </a:r>
            <a:r>
              <a:rPr lang="en-US" sz="3600" dirty="0" smtClean="0">
                <a:solidFill>
                  <a:srgbClr val="C00000"/>
                </a:solidFill>
                <a:cs typeface="B Nazanin" pitchFamily="2" charset="-78"/>
              </a:rPr>
              <a:t/>
            </a:r>
            <a:br>
              <a:rPr lang="en-US" sz="3600" dirty="0" smtClean="0">
                <a:solidFill>
                  <a:srgbClr val="C00000"/>
                </a:solidFill>
                <a:cs typeface="B Nazanin" pitchFamily="2" charset="-78"/>
              </a:rPr>
            </a:br>
            <a:endParaRPr lang="en-US" sz="3600" dirty="0">
              <a:solidFill>
                <a:srgbClr val="C00000"/>
              </a:solidFill>
            </a:endParaRPr>
          </a:p>
        </p:txBody>
      </p:sp>
      <p:pic>
        <p:nvPicPr>
          <p:cNvPr id="5" name="Content Placeholder 4" descr="C:\Documents and Settings\rana\Desktop\New Folder\rdts30.gif"/>
          <p:cNvPicPr>
            <a:picLocks noGrp="1" noChangeAspect="1" noChangeArrowheads="1"/>
          </p:cNvPicPr>
          <p:nvPr>
            <p:ph idx="1"/>
          </p:nvPr>
        </p:nvPicPr>
        <p:blipFill>
          <a:blip r:embed="rId3" cstate="print"/>
          <a:srcRect/>
          <a:stretch>
            <a:fillRect/>
          </a:stretch>
        </p:blipFill>
        <p:spPr bwMode="auto">
          <a:xfrm>
            <a:off x="0" y="914400"/>
            <a:ext cx="27432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Documents and Settings\rana\Desktop\New Folder\cartilaginous-joint.jpg"/>
          <p:cNvPicPr>
            <a:picLocks noChangeAspect="1" noChangeArrowheads="1"/>
          </p:cNvPicPr>
          <p:nvPr/>
        </p:nvPicPr>
        <p:blipFill>
          <a:blip r:embed="rId4" cstate="print"/>
          <a:srcRect/>
          <a:stretch>
            <a:fillRect/>
          </a:stretch>
        </p:blipFill>
        <p:spPr bwMode="auto">
          <a:xfrm>
            <a:off x="2971800" y="914400"/>
            <a:ext cx="17526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Documents and Settings\rana\Desktop\New Folder\cartilaginous%20joint.jpg"/>
          <p:cNvPicPr>
            <a:picLocks noChangeAspect="1" noChangeArrowheads="1"/>
          </p:cNvPicPr>
          <p:nvPr/>
        </p:nvPicPr>
        <p:blipFill>
          <a:blip r:embed="rId5" cstate="print"/>
          <a:srcRect/>
          <a:stretch>
            <a:fillRect/>
          </a:stretch>
        </p:blipFill>
        <p:spPr bwMode="auto">
          <a:xfrm>
            <a:off x="3200400" y="3429000"/>
            <a:ext cx="4724400" cy="2467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Documents and Settings\rana\Desktop\New Folder\joint-knee.jpg"/>
          <p:cNvPicPr>
            <a:picLocks noChangeAspect="1" noChangeArrowheads="1"/>
          </p:cNvPicPr>
          <p:nvPr/>
        </p:nvPicPr>
        <p:blipFill>
          <a:blip r:embed="rId6" cstate="print"/>
          <a:srcRect/>
          <a:stretch>
            <a:fillRect/>
          </a:stretch>
        </p:blipFill>
        <p:spPr bwMode="auto">
          <a:xfrm>
            <a:off x="4876800" y="1028700"/>
            <a:ext cx="3779861"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990733"/>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silly_mime">
  <a:themeElements>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ly_mime">
      <a:majorFont>
        <a:latin typeface="Eurostile"/>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ly_mi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ly_mi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ly_mi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ly_mi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ly_mi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ly_mi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ly_mi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ly_mi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ly_mi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ly_mi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ly_mi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123</Template>
  <TotalTime>1293</TotalTime>
  <Words>3330</Words>
  <Application>Microsoft Office PowerPoint</Application>
  <PresentationFormat>On-screen Show (4:3)</PresentationFormat>
  <Paragraphs>215</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silly_mime</vt:lpstr>
      <vt:lpstr>PowerPoint Presentation</vt:lpstr>
      <vt:lpstr>PowerPoint Presentation</vt:lpstr>
      <vt:lpstr>PowerPoint Presentation</vt:lpstr>
      <vt:lpstr>سیستم اسکلتی</vt:lpstr>
      <vt:lpstr>اصطلاحات تخصصی</vt:lpstr>
      <vt:lpstr>PowerPoint Presentation</vt:lpstr>
      <vt:lpstr>انواع استخوانها</vt:lpstr>
      <vt:lpstr>علایم و مشخصات مشترک استخوانی</vt:lpstr>
      <vt:lpstr>اشکال مفاصل : </vt:lpstr>
      <vt:lpstr>اشکال مفاصل : </vt:lpstr>
      <vt:lpstr>PowerPoint Presentation</vt:lpstr>
      <vt:lpstr>PowerPoint Presentation</vt:lpstr>
      <vt:lpstr>نمای کلی مفاصل</vt:lpstr>
      <vt:lpstr>کشکک (پاتلا) یک استخوان کوچک و نسبتاً پهن که قسمت قدامی مفصل زانو را مورد حفاظت قرار می دهد </vt:lpstr>
      <vt:lpstr>علائم و مشخصات مشترک استخوان ها :</vt:lpstr>
      <vt:lpstr>PowerPoint Presentation</vt:lpstr>
      <vt:lpstr>PowerPoint Presentation</vt:lpstr>
      <vt:lpstr>سطوح تشریحی بدن انسان :</vt:lpstr>
      <vt:lpstr>PowerPoint Presentation</vt:lpstr>
      <vt:lpstr>سطوح تشریحی بدن انسان </vt:lpstr>
      <vt:lpstr>PowerPoint Presentation</vt:lpstr>
      <vt:lpstr>PowerPoint Presentation</vt:lpstr>
      <vt:lpstr>PowerPoint Presentation</vt:lpstr>
      <vt:lpstr>PowerPoint Presentation</vt:lpstr>
      <vt:lpstr>PowerPoint Presentation</vt:lpstr>
      <vt:lpstr>استخوان بندی محوری</vt:lpstr>
      <vt:lpstr>PowerPoint Presentation</vt:lpstr>
      <vt:lpstr>جمجمه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درزها و ملاد ها</vt:lpstr>
      <vt:lpstr>PowerPoint Presentation</vt:lpstr>
      <vt:lpstr>PowerPoint Presentation</vt:lpstr>
      <vt:lpstr>جیب های استخوانی جمجمه</vt:lpstr>
      <vt:lpstr>PowerPoint Presentation</vt:lpstr>
      <vt:lpstr>ستون مهره</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ترکیب (ساخت )و عملکرد اسکلت بدن</dc:title>
  <dc:creator>MRT Pack 20 DVDs</dc:creator>
  <cp:lastModifiedBy>CAPTAIN CHARISMA</cp:lastModifiedBy>
  <cp:revision>148</cp:revision>
  <dcterms:created xsi:type="dcterms:W3CDTF">2012-04-29T13:39:50Z</dcterms:created>
  <dcterms:modified xsi:type="dcterms:W3CDTF">2013-01-27T08:11:50Z</dcterms:modified>
</cp:coreProperties>
</file>