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1"/>
  </p:notesMasterIdLst>
  <p:sldIdLst>
    <p:sldId id="343" r:id="rId2"/>
    <p:sldId id="258" r:id="rId3"/>
    <p:sldId id="259" r:id="rId4"/>
    <p:sldId id="316" r:id="rId5"/>
    <p:sldId id="317" r:id="rId6"/>
    <p:sldId id="318" r:id="rId7"/>
    <p:sldId id="319" r:id="rId8"/>
    <p:sldId id="320" r:id="rId9"/>
    <p:sldId id="321" r:id="rId10"/>
    <p:sldId id="322" r:id="rId11"/>
    <p:sldId id="323" r:id="rId12"/>
    <p:sldId id="324" r:id="rId13"/>
    <p:sldId id="325" r:id="rId14"/>
    <p:sldId id="327" r:id="rId15"/>
    <p:sldId id="326" r:id="rId16"/>
    <p:sldId id="261" r:id="rId17"/>
    <p:sldId id="262" r:id="rId18"/>
    <p:sldId id="328" r:id="rId19"/>
    <p:sldId id="263" r:id="rId20"/>
    <p:sldId id="264" r:id="rId21"/>
    <p:sldId id="400" r:id="rId22"/>
    <p:sldId id="403" r:id="rId23"/>
    <p:sldId id="402" r:id="rId24"/>
    <p:sldId id="404" r:id="rId25"/>
    <p:sldId id="385" r:id="rId26"/>
    <p:sldId id="406" r:id="rId27"/>
    <p:sldId id="386" r:id="rId28"/>
    <p:sldId id="387" r:id="rId29"/>
    <p:sldId id="405" r:id="rId30"/>
    <p:sldId id="398" r:id="rId31"/>
    <p:sldId id="399" r:id="rId32"/>
    <p:sldId id="407" r:id="rId33"/>
    <p:sldId id="408" r:id="rId34"/>
    <p:sldId id="395" r:id="rId35"/>
    <p:sldId id="397" r:id="rId36"/>
    <p:sldId id="409" r:id="rId37"/>
    <p:sldId id="334" r:id="rId38"/>
    <p:sldId id="335" r:id="rId39"/>
    <p:sldId id="336" r:id="rId40"/>
    <p:sldId id="413" r:id="rId41"/>
    <p:sldId id="410" r:id="rId42"/>
    <p:sldId id="411" r:id="rId43"/>
    <p:sldId id="412" r:id="rId44"/>
    <p:sldId id="333" r:id="rId45"/>
    <p:sldId id="337" r:id="rId46"/>
    <p:sldId id="338" r:id="rId47"/>
    <p:sldId id="339" r:id="rId48"/>
    <p:sldId id="340" r:id="rId49"/>
    <p:sldId id="341" r:id="rId50"/>
    <p:sldId id="342" r:id="rId51"/>
    <p:sldId id="345" r:id="rId52"/>
    <p:sldId id="346" r:id="rId53"/>
    <p:sldId id="347" r:id="rId54"/>
    <p:sldId id="348" r:id="rId55"/>
    <p:sldId id="349" r:id="rId56"/>
    <p:sldId id="350" r:id="rId57"/>
    <p:sldId id="352" r:id="rId58"/>
    <p:sldId id="354" r:id="rId59"/>
    <p:sldId id="356" r:id="rId60"/>
    <p:sldId id="358" r:id="rId61"/>
    <p:sldId id="359" r:id="rId62"/>
    <p:sldId id="360" r:id="rId63"/>
    <p:sldId id="361" r:id="rId64"/>
    <p:sldId id="363" r:id="rId65"/>
    <p:sldId id="364" r:id="rId66"/>
    <p:sldId id="365" r:id="rId67"/>
    <p:sldId id="366" r:id="rId68"/>
    <p:sldId id="368" r:id="rId69"/>
    <p:sldId id="369" r:id="rId70"/>
    <p:sldId id="370" r:id="rId71"/>
    <p:sldId id="362" r:id="rId72"/>
    <p:sldId id="374" r:id="rId73"/>
    <p:sldId id="375" r:id="rId74"/>
    <p:sldId id="376" r:id="rId75"/>
    <p:sldId id="377" r:id="rId76"/>
    <p:sldId id="379" r:id="rId77"/>
    <p:sldId id="378" r:id="rId78"/>
    <p:sldId id="380" r:id="rId79"/>
    <p:sldId id="296" r:id="rId80"/>
    <p:sldId id="297" r:id="rId81"/>
    <p:sldId id="298" r:id="rId82"/>
    <p:sldId id="299" r:id="rId83"/>
    <p:sldId id="300" r:id="rId84"/>
    <p:sldId id="301" r:id="rId85"/>
    <p:sldId id="302" r:id="rId86"/>
    <p:sldId id="303" r:id="rId87"/>
    <p:sldId id="304" r:id="rId88"/>
    <p:sldId id="305" r:id="rId89"/>
    <p:sldId id="306" r:id="rId90"/>
    <p:sldId id="307" r:id="rId91"/>
    <p:sldId id="308" r:id="rId92"/>
    <p:sldId id="309" r:id="rId93"/>
    <p:sldId id="381" r:id="rId94"/>
    <p:sldId id="382" r:id="rId95"/>
    <p:sldId id="383" r:id="rId96"/>
    <p:sldId id="384" r:id="rId97"/>
    <p:sldId id="371" r:id="rId98"/>
    <p:sldId id="373" r:id="rId99"/>
    <p:sldId id="344" r:id="rId10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17" autoAdjust="0"/>
    <p:restoredTop sz="89698" autoAdjust="0"/>
  </p:normalViewPr>
  <p:slideViewPr>
    <p:cSldViewPr>
      <p:cViewPr varScale="1">
        <p:scale>
          <a:sx n="66" d="100"/>
          <a:sy n="66" d="100"/>
        </p:scale>
        <p:origin x="-148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2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984FEB0-99A8-40E7-918F-A827D2FB9125}" type="datetimeFigureOut">
              <a:rPr lang="fa-IR" smtClean="0"/>
              <a:t>1440/03/17</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DF5F212-1CC5-41A6-B32A-24A47A48A1EB}" type="slidenum">
              <a:rPr lang="fa-IR" smtClean="0"/>
              <a:t>‹#›</a:t>
            </a:fld>
            <a:endParaRPr lang="fa-IR"/>
          </a:p>
        </p:txBody>
      </p:sp>
    </p:spTree>
    <p:extLst>
      <p:ext uri="{BB962C8B-B14F-4D97-AF65-F5344CB8AC3E}">
        <p14:creationId xmlns:p14="http://schemas.microsoft.com/office/powerpoint/2010/main" val="24099607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2A2EF95D-980A-437B-B660-6AF75AFBCFEB}" type="slidenum">
              <a:rPr kumimoji="0" lang="ar-SA" altLang="en-US" smtClean="0"/>
              <a:pPr algn="r" eaLnBrk="1" hangingPunct="1">
                <a:spcBef>
                  <a:spcPct val="0"/>
                </a:spcBef>
              </a:pPr>
              <a:t>2</a:t>
            </a:fld>
            <a:endParaRPr kumimoji="0"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fa-I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cs typeface="Arial" pitchFamily="34" charset="0"/>
              </a:defRPr>
            </a:lvl1pPr>
            <a:lvl2pPr marL="742950" indent="-285750" eaLnBrk="0" hangingPunct="0">
              <a:spcBef>
                <a:spcPct val="30000"/>
              </a:spcBef>
              <a:defRPr kumimoji="1" sz="1200">
                <a:solidFill>
                  <a:schemeClr val="tx1"/>
                </a:solidFill>
                <a:latin typeface="Times New Roman" pitchFamily="18" charset="0"/>
                <a:cs typeface="Arial" pitchFamily="34" charset="0"/>
              </a:defRPr>
            </a:lvl2pPr>
            <a:lvl3pPr marL="1143000" indent="-228600" eaLnBrk="0" hangingPunct="0">
              <a:spcBef>
                <a:spcPct val="30000"/>
              </a:spcBef>
              <a:defRPr kumimoji="1" sz="1200">
                <a:solidFill>
                  <a:schemeClr val="tx1"/>
                </a:solidFill>
                <a:latin typeface="Times New Roman" pitchFamily="18" charset="0"/>
                <a:cs typeface="Arial" pitchFamily="34" charset="0"/>
              </a:defRPr>
            </a:lvl3pPr>
            <a:lvl4pPr marL="1600200" indent="-228600" eaLnBrk="0" hangingPunct="0">
              <a:spcBef>
                <a:spcPct val="30000"/>
              </a:spcBef>
              <a:defRPr kumimoji="1" sz="1200">
                <a:solidFill>
                  <a:schemeClr val="tx1"/>
                </a:solidFill>
                <a:latin typeface="Times New Roman" pitchFamily="18" charset="0"/>
                <a:cs typeface="Arial" pitchFamily="34" charset="0"/>
              </a:defRPr>
            </a:lvl4pPr>
            <a:lvl5pPr marL="2057400" indent="-228600" eaLnBrk="0" hangingPunct="0">
              <a:spcBef>
                <a:spcPct val="30000"/>
              </a:spcBef>
              <a:defRPr kumimoji="1" sz="1200">
                <a:solidFill>
                  <a:schemeClr val="tx1"/>
                </a:solidFill>
                <a:latin typeface="Times New Roman" pitchFamily="18" charset="0"/>
                <a:cs typeface="Arial" pitchFamily="34"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eaLnBrk="1" hangingPunct="1">
              <a:spcBef>
                <a:spcPct val="0"/>
              </a:spcBef>
            </a:pPr>
            <a:fld id="{D3A06143-A1BF-4AB7-87A0-0384D9875127}" type="slidenum">
              <a:rPr kumimoji="0" lang="ar-SA" altLang="en-US" smtClean="0">
                <a:cs typeface="Times New Roman" pitchFamily="18" charset="0"/>
              </a:rPr>
              <a:pPr eaLnBrk="1" hangingPunct="1">
                <a:spcBef>
                  <a:spcPct val="0"/>
                </a:spcBef>
              </a:pPr>
              <a:t>59</a:t>
            </a:fld>
            <a:endParaRPr kumimoji="0" lang="en-US" altLang="en-US" smtClean="0">
              <a:cs typeface="Times New Roman" pitchFamily="18" charset="0"/>
            </a:endParaRPr>
          </a:p>
        </p:txBody>
      </p:sp>
      <p:sp>
        <p:nvSpPr>
          <p:cNvPr id="81923" name="Rectangle 7"/>
          <p:cNvSpPr txBox="1">
            <a:spLocks noGrp="1" noChangeArrowheads="1"/>
          </p:cNvSpPr>
          <p:nvPr/>
        </p:nvSpPr>
        <p:spPr bwMode="auto">
          <a:xfrm>
            <a:off x="3884613" y="8704263"/>
            <a:ext cx="29733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nchor="b"/>
          <a:lstStyle>
            <a:lvl1pPr defTabSz="900113" eaLnBrk="0" hangingPunct="0">
              <a:spcBef>
                <a:spcPct val="30000"/>
              </a:spcBef>
              <a:defRPr kumimoji="1" sz="1200">
                <a:solidFill>
                  <a:schemeClr val="tx1"/>
                </a:solidFill>
                <a:latin typeface="Times New Roman" pitchFamily="18" charset="0"/>
                <a:cs typeface="Arial" pitchFamily="34" charset="0"/>
              </a:defRPr>
            </a:lvl1pPr>
            <a:lvl2pPr marL="742950" indent="-285750" defTabSz="900113" eaLnBrk="0" hangingPunct="0">
              <a:spcBef>
                <a:spcPct val="30000"/>
              </a:spcBef>
              <a:defRPr kumimoji="1" sz="1200">
                <a:solidFill>
                  <a:schemeClr val="tx1"/>
                </a:solidFill>
                <a:latin typeface="Times New Roman" pitchFamily="18" charset="0"/>
                <a:cs typeface="Arial" pitchFamily="34" charset="0"/>
              </a:defRPr>
            </a:lvl2pPr>
            <a:lvl3pPr marL="1143000" indent="-228600" defTabSz="900113" eaLnBrk="0" hangingPunct="0">
              <a:spcBef>
                <a:spcPct val="30000"/>
              </a:spcBef>
              <a:defRPr kumimoji="1" sz="1200">
                <a:solidFill>
                  <a:schemeClr val="tx1"/>
                </a:solidFill>
                <a:latin typeface="Times New Roman" pitchFamily="18" charset="0"/>
                <a:cs typeface="Arial" pitchFamily="34" charset="0"/>
              </a:defRPr>
            </a:lvl3pPr>
            <a:lvl4pPr marL="1600200" indent="-228600" defTabSz="900113" eaLnBrk="0" hangingPunct="0">
              <a:spcBef>
                <a:spcPct val="30000"/>
              </a:spcBef>
              <a:defRPr kumimoji="1" sz="1200">
                <a:solidFill>
                  <a:schemeClr val="tx1"/>
                </a:solidFill>
                <a:latin typeface="Times New Roman" pitchFamily="18" charset="0"/>
                <a:cs typeface="Arial" pitchFamily="34" charset="0"/>
              </a:defRPr>
            </a:lvl4pPr>
            <a:lvl5pPr marL="2057400" indent="-228600" defTabSz="900113" eaLnBrk="0" hangingPunct="0">
              <a:spcBef>
                <a:spcPct val="30000"/>
              </a:spcBef>
              <a:defRPr kumimoji="1" sz="1200">
                <a:solidFill>
                  <a:schemeClr val="tx1"/>
                </a:solidFill>
                <a:latin typeface="Times New Roman" pitchFamily="18" charset="0"/>
                <a:cs typeface="Arial" pitchFamily="34" charset="0"/>
              </a:defRPr>
            </a:lvl5pPr>
            <a:lvl6pPr marL="25146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algn="r" eaLnBrk="1" hangingPunct="1">
              <a:spcBef>
                <a:spcPct val="0"/>
              </a:spcBef>
            </a:pPr>
            <a:fld id="{FA5872C7-FDCA-4D11-9E4D-6E3788F50A33}" type="slidenum">
              <a:rPr kumimoji="0" lang="ar-SA" altLang="fa-IR">
                <a:cs typeface="Times New Roman" pitchFamily="18" charset="0"/>
              </a:rPr>
              <a:pPr algn="r" eaLnBrk="1" hangingPunct="1">
                <a:spcBef>
                  <a:spcPct val="0"/>
                </a:spcBef>
              </a:pPr>
              <a:t>59</a:t>
            </a:fld>
            <a:endParaRPr kumimoji="0" lang="en-US" altLang="fa-IR">
              <a:cs typeface="Times New Roman" pitchFamily="18" charset="0"/>
            </a:endParaRPr>
          </a:p>
        </p:txBody>
      </p:sp>
      <p:sp>
        <p:nvSpPr>
          <p:cNvPr id="81924" name="Rectangle 2"/>
          <p:cNvSpPr>
            <a:spLocks noGrp="1" noRot="1" noChangeAspect="1" noChangeArrowheads="1" noTextEdit="1"/>
          </p:cNvSpPr>
          <p:nvPr>
            <p:ph type="sldImg"/>
          </p:nvPr>
        </p:nvSpPr>
        <p:spPr>
          <a:xfrm>
            <a:off x="1160463" y="682625"/>
            <a:ext cx="4538662" cy="3403600"/>
          </a:xfrm>
          <a:ln/>
        </p:spPr>
      </p:sp>
      <p:sp>
        <p:nvSpPr>
          <p:cNvPr id="81925" name="Rectangle 3"/>
          <p:cNvSpPr>
            <a:spLocks noGrp="1" noChangeArrowheads="1"/>
          </p:cNvSpPr>
          <p:nvPr>
            <p:ph type="body" idx="1"/>
          </p:nvPr>
        </p:nvSpPr>
        <p:spPr>
          <a:xfrm>
            <a:off x="914400" y="4313238"/>
            <a:ext cx="5029200" cy="416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lstStyle/>
          <a:p>
            <a:pPr eaLnBrk="1" hangingPunct="1"/>
            <a:r>
              <a:rPr lang="en-US" altLang="fa-IR" smtClean="0"/>
              <a:t>INSTRUCTOR’S NOTES:</a:t>
            </a:r>
          </a:p>
          <a:p>
            <a:pPr eaLnBrk="1" hangingPunct="1"/>
            <a:r>
              <a:rPr lang="en-US" altLang="fa-IR" smtClean="0"/>
              <a:t>Declined Sitting Posture </a:t>
            </a:r>
          </a:p>
          <a:p>
            <a:pPr eaLnBrk="1" hangingPunct="1"/>
            <a:r>
              <a:rPr lang="en-US" altLang="fa-IR" smtClean="0"/>
              <a:t>Your thighs are inclined with the buttocks higher than the knee and the angle between the thighs and the torso is greater than 90 degrees. The torso is vertical or slightly reclined and the legs are vertical.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cs typeface="Arial" pitchFamily="34" charset="0"/>
              </a:defRPr>
            </a:lvl1pPr>
            <a:lvl2pPr marL="742950" indent="-285750" eaLnBrk="0" hangingPunct="0">
              <a:spcBef>
                <a:spcPct val="30000"/>
              </a:spcBef>
              <a:defRPr kumimoji="1" sz="1200">
                <a:solidFill>
                  <a:schemeClr val="tx1"/>
                </a:solidFill>
                <a:latin typeface="Times New Roman" pitchFamily="18" charset="0"/>
                <a:cs typeface="Arial" pitchFamily="34" charset="0"/>
              </a:defRPr>
            </a:lvl2pPr>
            <a:lvl3pPr marL="1143000" indent="-228600" eaLnBrk="0" hangingPunct="0">
              <a:spcBef>
                <a:spcPct val="30000"/>
              </a:spcBef>
              <a:defRPr kumimoji="1" sz="1200">
                <a:solidFill>
                  <a:schemeClr val="tx1"/>
                </a:solidFill>
                <a:latin typeface="Times New Roman" pitchFamily="18" charset="0"/>
                <a:cs typeface="Arial" pitchFamily="34" charset="0"/>
              </a:defRPr>
            </a:lvl3pPr>
            <a:lvl4pPr marL="1600200" indent="-228600" eaLnBrk="0" hangingPunct="0">
              <a:spcBef>
                <a:spcPct val="30000"/>
              </a:spcBef>
              <a:defRPr kumimoji="1" sz="1200">
                <a:solidFill>
                  <a:schemeClr val="tx1"/>
                </a:solidFill>
                <a:latin typeface="Times New Roman" pitchFamily="18" charset="0"/>
                <a:cs typeface="Arial" pitchFamily="34" charset="0"/>
              </a:defRPr>
            </a:lvl4pPr>
            <a:lvl5pPr marL="2057400" indent="-228600" eaLnBrk="0" hangingPunct="0">
              <a:spcBef>
                <a:spcPct val="30000"/>
              </a:spcBef>
              <a:defRPr kumimoji="1" sz="1200">
                <a:solidFill>
                  <a:schemeClr val="tx1"/>
                </a:solidFill>
                <a:latin typeface="Times New Roman" pitchFamily="18" charset="0"/>
                <a:cs typeface="Arial" pitchFamily="34"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eaLnBrk="1" hangingPunct="1">
              <a:spcBef>
                <a:spcPct val="0"/>
              </a:spcBef>
            </a:pPr>
            <a:fld id="{D4A0FA32-1C6F-4ADD-9F80-AC885B5BE297}" type="slidenum">
              <a:rPr kumimoji="0" lang="ar-SA" altLang="en-US" smtClean="0">
                <a:cs typeface="Times New Roman" pitchFamily="18" charset="0"/>
              </a:rPr>
              <a:pPr eaLnBrk="1" hangingPunct="1">
                <a:spcBef>
                  <a:spcPct val="0"/>
                </a:spcBef>
              </a:pPr>
              <a:t>60</a:t>
            </a:fld>
            <a:endParaRPr kumimoji="0" lang="en-US" altLang="en-US" smtClean="0">
              <a:cs typeface="Times New Roman" pitchFamily="18" charset="0"/>
            </a:endParaRPr>
          </a:p>
        </p:txBody>
      </p:sp>
      <p:sp>
        <p:nvSpPr>
          <p:cNvPr id="82947" name="Rectangle 7"/>
          <p:cNvSpPr txBox="1">
            <a:spLocks noGrp="1" noChangeArrowheads="1"/>
          </p:cNvSpPr>
          <p:nvPr/>
        </p:nvSpPr>
        <p:spPr bwMode="auto">
          <a:xfrm>
            <a:off x="3884613" y="8704263"/>
            <a:ext cx="29733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nchor="b"/>
          <a:lstStyle>
            <a:lvl1pPr defTabSz="900113" eaLnBrk="0" hangingPunct="0">
              <a:spcBef>
                <a:spcPct val="30000"/>
              </a:spcBef>
              <a:defRPr kumimoji="1" sz="1200">
                <a:solidFill>
                  <a:schemeClr val="tx1"/>
                </a:solidFill>
                <a:latin typeface="Times New Roman" pitchFamily="18" charset="0"/>
                <a:cs typeface="Arial" pitchFamily="34" charset="0"/>
              </a:defRPr>
            </a:lvl1pPr>
            <a:lvl2pPr marL="742950" indent="-285750" defTabSz="900113" eaLnBrk="0" hangingPunct="0">
              <a:spcBef>
                <a:spcPct val="30000"/>
              </a:spcBef>
              <a:defRPr kumimoji="1" sz="1200">
                <a:solidFill>
                  <a:schemeClr val="tx1"/>
                </a:solidFill>
                <a:latin typeface="Times New Roman" pitchFamily="18" charset="0"/>
                <a:cs typeface="Arial" pitchFamily="34" charset="0"/>
              </a:defRPr>
            </a:lvl2pPr>
            <a:lvl3pPr marL="1143000" indent="-228600" defTabSz="900113" eaLnBrk="0" hangingPunct="0">
              <a:spcBef>
                <a:spcPct val="30000"/>
              </a:spcBef>
              <a:defRPr kumimoji="1" sz="1200">
                <a:solidFill>
                  <a:schemeClr val="tx1"/>
                </a:solidFill>
                <a:latin typeface="Times New Roman" pitchFamily="18" charset="0"/>
                <a:cs typeface="Arial" pitchFamily="34" charset="0"/>
              </a:defRPr>
            </a:lvl3pPr>
            <a:lvl4pPr marL="1600200" indent="-228600" defTabSz="900113" eaLnBrk="0" hangingPunct="0">
              <a:spcBef>
                <a:spcPct val="30000"/>
              </a:spcBef>
              <a:defRPr kumimoji="1" sz="1200">
                <a:solidFill>
                  <a:schemeClr val="tx1"/>
                </a:solidFill>
                <a:latin typeface="Times New Roman" pitchFamily="18" charset="0"/>
                <a:cs typeface="Arial" pitchFamily="34" charset="0"/>
              </a:defRPr>
            </a:lvl4pPr>
            <a:lvl5pPr marL="2057400" indent="-228600" defTabSz="900113" eaLnBrk="0" hangingPunct="0">
              <a:spcBef>
                <a:spcPct val="30000"/>
              </a:spcBef>
              <a:defRPr kumimoji="1" sz="1200">
                <a:solidFill>
                  <a:schemeClr val="tx1"/>
                </a:solidFill>
                <a:latin typeface="Times New Roman" pitchFamily="18" charset="0"/>
                <a:cs typeface="Arial" pitchFamily="34" charset="0"/>
              </a:defRPr>
            </a:lvl5pPr>
            <a:lvl6pPr marL="25146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algn="r" eaLnBrk="1" hangingPunct="1">
              <a:spcBef>
                <a:spcPct val="0"/>
              </a:spcBef>
            </a:pPr>
            <a:fld id="{5B7EA003-C049-4009-8BC7-42C1A23D7078}" type="slidenum">
              <a:rPr kumimoji="0" lang="ar-SA" altLang="fa-IR">
                <a:cs typeface="Times New Roman" pitchFamily="18" charset="0"/>
              </a:rPr>
              <a:pPr algn="r" eaLnBrk="1" hangingPunct="1">
                <a:spcBef>
                  <a:spcPct val="0"/>
                </a:spcBef>
              </a:pPr>
              <a:t>60</a:t>
            </a:fld>
            <a:endParaRPr kumimoji="0" lang="en-US" altLang="fa-IR">
              <a:cs typeface="Times New Roman" pitchFamily="18" charset="0"/>
            </a:endParaRPr>
          </a:p>
        </p:txBody>
      </p:sp>
      <p:sp>
        <p:nvSpPr>
          <p:cNvPr id="82948" name="Rectangle 2"/>
          <p:cNvSpPr>
            <a:spLocks noGrp="1" noRot="1" noChangeAspect="1" noChangeArrowheads="1" noTextEdit="1"/>
          </p:cNvSpPr>
          <p:nvPr>
            <p:ph type="sldImg"/>
          </p:nvPr>
        </p:nvSpPr>
        <p:spPr>
          <a:xfrm>
            <a:off x="1160463" y="682625"/>
            <a:ext cx="4538662" cy="3403600"/>
          </a:xfrm>
          <a:ln/>
        </p:spPr>
      </p:sp>
      <p:sp>
        <p:nvSpPr>
          <p:cNvPr id="82949" name="Rectangle 3"/>
          <p:cNvSpPr>
            <a:spLocks noGrp="1" noChangeArrowheads="1"/>
          </p:cNvSpPr>
          <p:nvPr>
            <p:ph type="body" idx="1"/>
          </p:nvPr>
        </p:nvSpPr>
        <p:spPr>
          <a:xfrm>
            <a:off x="914400" y="4313238"/>
            <a:ext cx="5029200" cy="416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lstStyle/>
          <a:p>
            <a:pPr eaLnBrk="1" hangingPunct="1"/>
            <a:r>
              <a:rPr lang="en-US" altLang="fa-IR" smtClean="0"/>
              <a:t>INSTRUCTOR’S NOTES:</a:t>
            </a:r>
          </a:p>
          <a:p>
            <a:pPr eaLnBrk="1" hangingPunct="1"/>
            <a:r>
              <a:rPr lang="en-US" altLang="fa-IR" smtClean="0"/>
              <a:t>Reclined Sitting Posture </a:t>
            </a:r>
          </a:p>
          <a:p>
            <a:pPr eaLnBrk="1" hangingPunct="1"/>
            <a:r>
              <a:rPr lang="en-US" altLang="fa-IR" smtClean="0"/>
              <a:t>Your torso and neck are straight and recline between 105 and 120 degrees from the thighs.</a:t>
            </a:r>
            <a:br>
              <a:rPr lang="en-US" altLang="fa-IR" smtClean="0"/>
            </a:br>
            <a:endParaRPr lang="en-US" altLang="fa-I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cs typeface="Arial" pitchFamily="34" charset="0"/>
              </a:defRPr>
            </a:lvl1pPr>
            <a:lvl2pPr marL="742950" indent="-285750" eaLnBrk="0" hangingPunct="0">
              <a:spcBef>
                <a:spcPct val="30000"/>
              </a:spcBef>
              <a:defRPr kumimoji="1" sz="1200">
                <a:solidFill>
                  <a:schemeClr val="tx1"/>
                </a:solidFill>
                <a:latin typeface="Times New Roman" pitchFamily="18" charset="0"/>
                <a:cs typeface="Arial" pitchFamily="34" charset="0"/>
              </a:defRPr>
            </a:lvl2pPr>
            <a:lvl3pPr marL="1143000" indent="-228600" eaLnBrk="0" hangingPunct="0">
              <a:spcBef>
                <a:spcPct val="30000"/>
              </a:spcBef>
              <a:defRPr kumimoji="1" sz="1200">
                <a:solidFill>
                  <a:schemeClr val="tx1"/>
                </a:solidFill>
                <a:latin typeface="Times New Roman" pitchFamily="18" charset="0"/>
                <a:cs typeface="Arial" pitchFamily="34" charset="0"/>
              </a:defRPr>
            </a:lvl3pPr>
            <a:lvl4pPr marL="1600200" indent="-228600" eaLnBrk="0" hangingPunct="0">
              <a:spcBef>
                <a:spcPct val="30000"/>
              </a:spcBef>
              <a:defRPr kumimoji="1" sz="1200">
                <a:solidFill>
                  <a:schemeClr val="tx1"/>
                </a:solidFill>
                <a:latin typeface="Times New Roman" pitchFamily="18" charset="0"/>
                <a:cs typeface="Arial" pitchFamily="34" charset="0"/>
              </a:defRPr>
            </a:lvl4pPr>
            <a:lvl5pPr marL="2057400" indent="-228600" eaLnBrk="0" hangingPunct="0">
              <a:spcBef>
                <a:spcPct val="30000"/>
              </a:spcBef>
              <a:defRPr kumimoji="1" sz="1200">
                <a:solidFill>
                  <a:schemeClr val="tx1"/>
                </a:solidFill>
                <a:latin typeface="Times New Roman" pitchFamily="18" charset="0"/>
                <a:cs typeface="Arial" pitchFamily="34"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eaLnBrk="1" hangingPunct="1">
              <a:spcBef>
                <a:spcPct val="0"/>
              </a:spcBef>
            </a:pPr>
            <a:fld id="{8A2068A0-365B-47F7-B836-993120C91A6E}" type="slidenum">
              <a:rPr kumimoji="0" lang="ar-SA" altLang="en-US" smtClean="0">
                <a:cs typeface="Times New Roman" pitchFamily="18" charset="0"/>
              </a:rPr>
              <a:pPr eaLnBrk="1" hangingPunct="1">
                <a:spcBef>
                  <a:spcPct val="0"/>
                </a:spcBef>
              </a:pPr>
              <a:t>68</a:t>
            </a:fld>
            <a:endParaRPr kumimoji="0" lang="en-US" altLang="en-US" smtClean="0">
              <a:cs typeface="Times New Roman" pitchFamily="18" charset="0"/>
            </a:endParaRPr>
          </a:p>
        </p:txBody>
      </p:sp>
      <p:sp>
        <p:nvSpPr>
          <p:cNvPr id="77827" name="Rectangle 7"/>
          <p:cNvSpPr txBox="1">
            <a:spLocks noGrp="1" noChangeArrowheads="1"/>
          </p:cNvSpPr>
          <p:nvPr/>
        </p:nvSpPr>
        <p:spPr bwMode="auto">
          <a:xfrm>
            <a:off x="3884613" y="8704263"/>
            <a:ext cx="29733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nchor="b"/>
          <a:lstStyle>
            <a:lvl1pPr defTabSz="900113" eaLnBrk="0" hangingPunct="0">
              <a:spcBef>
                <a:spcPct val="30000"/>
              </a:spcBef>
              <a:defRPr kumimoji="1" sz="1200">
                <a:solidFill>
                  <a:schemeClr val="tx1"/>
                </a:solidFill>
                <a:latin typeface="Times New Roman" pitchFamily="18" charset="0"/>
                <a:cs typeface="Arial" pitchFamily="34" charset="0"/>
              </a:defRPr>
            </a:lvl1pPr>
            <a:lvl2pPr marL="742950" indent="-285750" defTabSz="900113" eaLnBrk="0" hangingPunct="0">
              <a:spcBef>
                <a:spcPct val="30000"/>
              </a:spcBef>
              <a:defRPr kumimoji="1" sz="1200">
                <a:solidFill>
                  <a:schemeClr val="tx1"/>
                </a:solidFill>
                <a:latin typeface="Times New Roman" pitchFamily="18" charset="0"/>
                <a:cs typeface="Arial" pitchFamily="34" charset="0"/>
              </a:defRPr>
            </a:lvl2pPr>
            <a:lvl3pPr marL="1143000" indent="-228600" defTabSz="900113" eaLnBrk="0" hangingPunct="0">
              <a:spcBef>
                <a:spcPct val="30000"/>
              </a:spcBef>
              <a:defRPr kumimoji="1" sz="1200">
                <a:solidFill>
                  <a:schemeClr val="tx1"/>
                </a:solidFill>
                <a:latin typeface="Times New Roman" pitchFamily="18" charset="0"/>
                <a:cs typeface="Arial" pitchFamily="34" charset="0"/>
              </a:defRPr>
            </a:lvl3pPr>
            <a:lvl4pPr marL="1600200" indent="-228600" defTabSz="900113" eaLnBrk="0" hangingPunct="0">
              <a:spcBef>
                <a:spcPct val="30000"/>
              </a:spcBef>
              <a:defRPr kumimoji="1" sz="1200">
                <a:solidFill>
                  <a:schemeClr val="tx1"/>
                </a:solidFill>
                <a:latin typeface="Times New Roman" pitchFamily="18" charset="0"/>
                <a:cs typeface="Arial" pitchFamily="34" charset="0"/>
              </a:defRPr>
            </a:lvl4pPr>
            <a:lvl5pPr marL="2057400" indent="-228600" defTabSz="900113" eaLnBrk="0" hangingPunct="0">
              <a:spcBef>
                <a:spcPct val="30000"/>
              </a:spcBef>
              <a:defRPr kumimoji="1" sz="1200">
                <a:solidFill>
                  <a:schemeClr val="tx1"/>
                </a:solidFill>
                <a:latin typeface="Times New Roman" pitchFamily="18" charset="0"/>
                <a:cs typeface="Arial" pitchFamily="34" charset="0"/>
              </a:defRPr>
            </a:lvl5pPr>
            <a:lvl6pPr marL="25146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algn="r" eaLnBrk="1" hangingPunct="1">
              <a:spcBef>
                <a:spcPct val="0"/>
              </a:spcBef>
            </a:pPr>
            <a:fld id="{7581FDD3-A5FF-44F3-B438-4A8EE76832E6}" type="slidenum">
              <a:rPr kumimoji="0" lang="ar-SA" altLang="fa-IR">
                <a:cs typeface="Times New Roman" pitchFamily="18" charset="0"/>
              </a:rPr>
              <a:pPr algn="r" eaLnBrk="1" hangingPunct="1">
                <a:spcBef>
                  <a:spcPct val="0"/>
                </a:spcBef>
              </a:pPr>
              <a:t>68</a:t>
            </a:fld>
            <a:endParaRPr kumimoji="0" lang="en-US" altLang="fa-IR">
              <a:cs typeface="Times New Roman" pitchFamily="18" charset="0"/>
            </a:endParaRPr>
          </a:p>
        </p:txBody>
      </p:sp>
      <p:sp>
        <p:nvSpPr>
          <p:cNvPr id="77828" name="Rectangle 2"/>
          <p:cNvSpPr>
            <a:spLocks noGrp="1" noRot="1" noChangeAspect="1" noChangeArrowheads="1" noTextEdit="1"/>
          </p:cNvSpPr>
          <p:nvPr>
            <p:ph type="sldImg"/>
          </p:nvPr>
        </p:nvSpPr>
        <p:spPr>
          <a:xfrm>
            <a:off x="1160463" y="682625"/>
            <a:ext cx="4538662" cy="3403600"/>
          </a:xfrm>
          <a:ln/>
        </p:spPr>
      </p:sp>
      <p:sp>
        <p:nvSpPr>
          <p:cNvPr id="77829" name="Rectangle 3"/>
          <p:cNvSpPr>
            <a:spLocks noGrp="1" noChangeArrowheads="1"/>
          </p:cNvSpPr>
          <p:nvPr>
            <p:ph type="body" idx="1"/>
          </p:nvPr>
        </p:nvSpPr>
        <p:spPr>
          <a:xfrm>
            <a:off x="914400" y="4313238"/>
            <a:ext cx="5029200" cy="416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lstStyle/>
          <a:p>
            <a:pPr eaLnBrk="1" hangingPunct="1"/>
            <a:r>
              <a:rPr lang="en-US" altLang="fa-IR" smtClean="0"/>
              <a:t>INSTRUCTOR’S NOTES:</a:t>
            </a:r>
          </a:p>
          <a:p>
            <a:pPr eaLnBrk="1" hangingPunct="1"/>
            <a:r>
              <a:rPr lang="en-US" altLang="fa-IR" smtClean="0"/>
              <a:t>Contact stress can occur either internally or externally.  Internal stress occurs when a tendon, nerve, or blood vessel is stretched or bent around a bone or tendon. External contact stress occurs when part of the body rubs against a sharp or hard object such as the edge of a desk or table. Nerves may be irritated or blood vessels constricted as a result.  Certain areas of the body are more susceptible because nerves, tendons, and blood vessels are close to the skin and underlying bones. These areas include the sides of the fingers, palms, wrists and forearms, elbows, and the knees.</a:t>
            </a:r>
          </a:p>
          <a:p>
            <a:pPr eaLnBrk="1" hangingPunct="1"/>
            <a:endParaRPr lang="en-US" altLang="fa-I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DF5F212-1CC5-41A6-B32A-24A47A48A1EB}" type="slidenum">
              <a:rPr lang="fa-IR" smtClean="0"/>
              <a:t>7</a:t>
            </a:fld>
            <a:endParaRPr lang="fa-IR"/>
          </a:p>
        </p:txBody>
      </p:sp>
    </p:spTree>
    <p:extLst>
      <p:ext uri="{BB962C8B-B14F-4D97-AF65-F5344CB8AC3E}">
        <p14:creationId xmlns:p14="http://schemas.microsoft.com/office/powerpoint/2010/main" val="158841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6E7B60CF-DB43-41BD-8386-E5575003FA91}" type="slidenum">
              <a:rPr kumimoji="0" lang="ar-SA" altLang="en-US" smtClean="0"/>
              <a:pPr algn="r" eaLnBrk="1" hangingPunct="1">
                <a:spcBef>
                  <a:spcPct val="0"/>
                </a:spcBef>
              </a:pPr>
              <a:t>16</a:t>
            </a:fld>
            <a:endParaRPr kumimoji="0"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fa-I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38C4F3FF-3B4F-492E-9958-60ECF3EBCCB9}" type="slidenum">
              <a:rPr kumimoji="0" lang="ar-SA" altLang="en-US" smtClean="0"/>
              <a:pPr algn="r" eaLnBrk="1" hangingPunct="1">
                <a:spcBef>
                  <a:spcPct val="0"/>
                </a:spcBef>
              </a:pPr>
              <a:t>17</a:t>
            </a:fld>
            <a:endParaRPr kumimoji="0"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fa-I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7F3AC802-A159-41B5-BFE4-785636A2FADE}" type="slidenum">
              <a:rPr kumimoji="0" lang="ar-SA" altLang="en-US" smtClean="0"/>
              <a:pPr algn="r" eaLnBrk="1" hangingPunct="1">
                <a:spcBef>
                  <a:spcPct val="0"/>
                </a:spcBef>
              </a:pPr>
              <a:t>19</a:t>
            </a:fld>
            <a:endParaRPr kumimoji="0"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fa-I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kumimoji="1" sz="1200">
                <a:solidFill>
                  <a:schemeClr val="tx1"/>
                </a:solidFill>
                <a:latin typeface="Times New Roman" pitchFamily="18" charset="0"/>
              </a:defRPr>
            </a:lvl1pPr>
            <a:lvl2pPr marL="742950" indent="-285750" algn="l" eaLnBrk="0" hangingPunct="0">
              <a:spcBef>
                <a:spcPct val="30000"/>
              </a:spcBef>
              <a:defRPr kumimoji="1" sz="1200">
                <a:solidFill>
                  <a:schemeClr val="tx1"/>
                </a:solidFill>
                <a:latin typeface="Times New Roman" pitchFamily="18" charset="0"/>
              </a:defRPr>
            </a:lvl2pPr>
            <a:lvl3pPr marL="1143000" indent="-228600" algn="l" eaLnBrk="0" hangingPunct="0">
              <a:spcBef>
                <a:spcPct val="30000"/>
              </a:spcBef>
              <a:defRPr kumimoji="1" sz="1200">
                <a:solidFill>
                  <a:schemeClr val="tx1"/>
                </a:solidFill>
                <a:latin typeface="Times New Roman" pitchFamily="18" charset="0"/>
              </a:defRPr>
            </a:lvl3pPr>
            <a:lvl4pPr marL="1600200" indent="-228600" algn="l" eaLnBrk="0" hangingPunct="0">
              <a:spcBef>
                <a:spcPct val="30000"/>
              </a:spcBef>
              <a:defRPr kumimoji="1" sz="1200">
                <a:solidFill>
                  <a:schemeClr val="tx1"/>
                </a:solidFill>
                <a:latin typeface="Times New Roman" pitchFamily="18" charset="0"/>
              </a:defRPr>
            </a:lvl4pPr>
            <a:lvl5pPr marL="2057400" indent="-228600" algn="l" eaLnBrk="0" hangingPunct="0">
              <a:spcBef>
                <a:spcPct val="30000"/>
              </a:spcBef>
              <a:defRPr kumimoji="1" sz="1200">
                <a:solidFill>
                  <a:schemeClr val="tx1"/>
                </a:solidFill>
                <a:latin typeface="Times New Roman" pitchFamily="18"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45223E9A-3657-4DA4-9A28-C0D1983A4D2F}" type="slidenum">
              <a:rPr kumimoji="0" lang="ar-SA" altLang="en-US" smtClean="0"/>
              <a:pPr algn="r" eaLnBrk="1" hangingPunct="1">
                <a:spcBef>
                  <a:spcPct val="0"/>
                </a:spcBef>
              </a:pPr>
              <a:t>20</a:t>
            </a:fld>
            <a:endParaRPr kumimoji="0"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fa-I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9DF5F212-1CC5-41A6-B32A-24A47A48A1EB}" type="slidenum">
              <a:rPr lang="fa-IR" smtClean="0"/>
              <a:t>52</a:t>
            </a:fld>
            <a:endParaRPr lang="fa-IR"/>
          </a:p>
        </p:txBody>
      </p:sp>
    </p:spTree>
    <p:extLst>
      <p:ext uri="{BB962C8B-B14F-4D97-AF65-F5344CB8AC3E}">
        <p14:creationId xmlns:p14="http://schemas.microsoft.com/office/powerpoint/2010/main" val="254834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cs typeface="Arial" pitchFamily="34" charset="0"/>
              </a:defRPr>
            </a:lvl1pPr>
            <a:lvl2pPr marL="742950" indent="-285750" eaLnBrk="0" hangingPunct="0">
              <a:spcBef>
                <a:spcPct val="30000"/>
              </a:spcBef>
              <a:defRPr kumimoji="1" sz="1200">
                <a:solidFill>
                  <a:schemeClr val="tx1"/>
                </a:solidFill>
                <a:latin typeface="Times New Roman" pitchFamily="18" charset="0"/>
                <a:cs typeface="Arial" pitchFamily="34" charset="0"/>
              </a:defRPr>
            </a:lvl2pPr>
            <a:lvl3pPr marL="1143000" indent="-228600" eaLnBrk="0" hangingPunct="0">
              <a:spcBef>
                <a:spcPct val="30000"/>
              </a:spcBef>
              <a:defRPr kumimoji="1" sz="1200">
                <a:solidFill>
                  <a:schemeClr val="tx1"/>
                </a:solidFill>
                <a:latin typeface="Times New Roman" pitchFamily="18" charset="0"/>
                <a:cs typeface="Arial" pitchFamily="34" charset="0"/>
              </a:defRPr>
            </a:lvl3pPr>
            <a:lvl4pPr marL="1600200" indent="-228600" eaLnBrk="0" hangingPunct="0">
              <a:spcBef>
                <a:spcPct val="30000"/>
              </a:spcBef>
              <a:defRPr kumimoji="1" sz="1200">
                <a:solidFill>
                  <a:schemeClr val="tx1"/>
                </a:solidFill>
                <a:latin typeface="Times New Roman" pitchFamily="18" charset="0"/>
                <a:cs typeface="Arial" pitchFamily="34" charset="0"/>
              </a:defRPr>
            </a:lvl4pPr>
            <a:lvl5pPr marL="2057400" indent="-228600" eaLnBrk="0" hangingPunct="0">
              <a:spcBef>
                <a:spcPct val="30000"/>
              </a:spcBef>
              <a:defRPr kumimoji="1" sz="1200">
                <a:solidFill>
                  <a:schemeClr val="tx1"/>
                </a:solidFill>
                <a:latin typeface="Times New Roman" pitchFamily="18" charset="0"/>
                <a:cs typeface="Arial" pitchFamily="34"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eaLnBrk="1" hangingPunct="1">
              <a:spcBef>
                <a:spcPct val="0"/>
              </a:spcBef>
            </a:pPr>
            <a:fld id="{59862587-69F0-41B8-9A09-F8E255B54FF9}" type="slidenum">
              <a:rPr kumimoji="0" lang="ar-SA" altLang="en-US" smtClean="0">
                <a:cs typeface="Times New Roman" pitchFamily="18" charset="0"/>
              </a:rPr>
              <a:pPr eaLnBrk="1" hangingPunct="1">
                <a:spcBef>
                  <a:spcPct val="0"/>
                </a:spcBef>
              </a:pPr>
              <a:t>57</a:t>
            </a:fld>
            <a:endParaRPr kumimoji="0" lang="en-US" altLang="en-US" smtClean="0">
              <a:cs typeface="Times New Roman" pitchFamily="18" charset="0"/>
            </a:endParaRPr>
          </a:p>
        </p:txBody>
      </p:sp>
      <p:sp>
        <p:nvSpPr>
          <p:cNvPr id="66563" name="Rectangle 7"/>
          <p:cNvSpPr txBox="1">
            <a:spLocks noGrp="1" noChangeArrowheads="1"/>
          </p:cNvSpPr>
          <p:nvPr/>
        </p:nvSpPr>
        <p:spPr bwMode="auto">
          <a:xfrm>
            <a:off x="3884613" y="8704263"/>
            <a:ext cx="29733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nchor="b"/>
          <a:lstStyle>
            <a:lvl1pPr defTabSz="900113" eaLnBrk="0" hangingPunct="0">
              <a:spcBef>
                <a:spcPct val="30000"/>
              </a:spcBef>
              <a:defRPr kumimoji="1" sz="1200">
                <a:solidFill>
                  <a:schemeClr val="tx1"/>
                </a:solidFill>
                <a:latin typeface="Times New Roman" pitchFamily="18" charset="0"/>
                <a:cs typeface="Arial" pitchFamily="34" charset="0"/>
              </a:defRPr>
            </a:lvl1pPr>
            <a:lvl2pPr marL="742950" indent="-285750" defTabSz="900113" eaLnBrk="0" hangingPunct="0">
              <a:spcBef>
                <a:spcPct val="30000"/>
              </a:spcBef>
              <a:defRPr kumimoji="1" sz="1200">
                <a:solidFill>
                  <a:schemeClr val="tx1"/>
                </a:solidFill>
                <a:latin typeface="Times New Roman" pitchFamily="18" charset="0"/>
                <a:cs typeface="Arial" pitchFamily="34" charset="0"/>
              </a:defRPr>
            </a:lvl2pPr>
            <a:lvl3pPr marL="1143000" indent="-228600" defTabSz="900113" eaLnBrk="0" hangingPunct="0">
              <a:spcBef>
                <a:spcPct val="30000"/>
              </a:spcBef>
              <a:defRPr kumimoji="1" sz="1200">
                <a:solidFill>
                  <a:schemeClr val="tx1"/>
                </a:solidFill>
                <a:latin typeface="Times New Roman" pitchFamily="18" charset="0"/>
                <a:cs typeface="Arial" pitchFamily="34" charset="0"/>
              </a:defRPr>
            </a:lvl3pPr>
            <a:lvl4pPr marL="1600200" indent="-228600" defTabSz="900113" eaLnBrk="0" hangingPunct="0">
              <a:spcBef>
                <a:spcPct val="30000"/>
              </a:spcBef>
              <a:defRPr kumimoji="1" sz="1200">
                <a:solidFill>
                  <a:schemeClr val="tx1"/>
                </a:solidFill>
                <a:latin typeface="Times New Roman" pitchFamily="18" charset="0"/>
                <a:cs typeface="Arial" pitchFamily="34" charset="0"/>
              </a:defRPr>
            </a:lvl4pPr>
            <a:lvl5pPr marL="2057400" indent="-228600" defTabSz="900113" eaLnBrk="0" hangingPunct="0">
              <a:spcBef>
                <a:spcPct val="30000"/>
              </a:spcBef>
              <a:defRPr kumimoji="1" sz="1200">
                <a:solidFill>
                  <a:schemeClr val="tx1"/>
                </a:solidFill>
                <a:latin typeface="Times New Roman" pitchFamily="18" charset="0"/>
                <a:cs typeface="Arial" pitchFamily="34" charset="0"/>
              </a:defRPr>
            </a:lvl5pPr>
            <a:lvl6pPr marL="25146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algn="r" eaLnBrk="1" hangingPunct="1">
              <a:spcBef>
                <a:spcPct val="0"/>
              </a:spcBef>
            </a:pPr>
            <a:fld id="{BD5D6242-8BCC-41CA-A443-71F6B3DD578B}" type="slidenum">
              <a:rPr kumimoji="0" lang="ar-SA" altLang="fa-IR">
                <a:cs typeface="Times New Roman" pitchFamily="18" charset="0"/>
              </a:rPr>
              <a:pPr algn="r" eaLnBrk="1" hangingPunct="1">
                <a:spcBef>
                  <a:spcPct val="0"/>
                </a:spcBef>
              </a:pPr>
              <a:t>57</a:t>
            </a:fld>
            <a:endParaRPr kumimoji="0" lang="en-US" altLang="fa-IR">
              <a:cs typeface="Times New Roman" pitchFamily="18" charset="0"/>
            </a:endParaRPr>
          </a:p>
        </p:txBody>
      </p:sp>
      <p:sp>
        <p:nvSpPr>
          <p:cNvPr id="66564" name="Rectangle 2"/>
          <p:cNvSpPr>
            <a:spLocks noGrp="1" noRot="1" noChangeAspect="1" noChangeArrowheads="1" noTextEdit="1"/>
          </p:cNvSpPr>
          <p:nvPr>
            <p:ph type="sldImg"/>
          </p:nvPr>
        </p:nvSpPr>
        <p:spPr>
          <a:xfrm>
            <a:off x="1160463" y="682625"/>
            <a:ext cx="4538662" cy="3403600"/>
          </a:xfrm>
          <a:ln/>
        </p:spPr>
      </p:sp>
      <p:sp>
        <p:nvSpPr>
          <p:cNvPr id="66565" name="Rectangle 3"/>
          <p:cNvSpPr>
            <a:spLocks noGrp="1" noChangeArrowheads="1"/>
          </p:cNvSpPr>
          <p:nvPr>
            <p:ph type="body" idx="1"/>
          </p:nvPr>
        </p:nvSpPr>
        <p:spPr>
          <a:xfrm>
            <a:off x="914400" y="4313238"/>
            <a:ext cx="5029200" cy="416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lstStyle/>
          <a:p>
            <a:pPr eaLnBrk="1" hangingPunct="1"/>
            <a:r>
              <a:rPr lang="en-US" altLang="fa-IR" smtClean="0"/>
              <a:t>INSTRUCTOR’S NOTES:</a:t>
            </a:r>
          </a:p>
          <a:p>
            <a:pPr eaLnBrk="1" hangingPunct="1"/>
            <a:r>
              <a:rPr lang="en-US" altLang="fa-IR" sz="1300" smtClean="0"/>
              <a:t>This presentation is designed to assist trainers conducting OSHA 10-hour General Industry outreach training for youth workers.  Since youth workers are the target audience, this presentation may cover hazard identification, avoidance, and control – not standards.  No attempt has been made to treat the topic exhaustively.  It is essential that trainers tailor their presentations to the needs and understanding of their audience.</a:t>
            </a:r>
          </a:p>
          <a:p>
            <a:pPr eaLnBrk="1" hangingPunct="1"/>
            <a:endParaRPr lang="en-US" altLang="fa-IR" sz="1300" smtClean="0"/>
          </a:p>
          <a:p>
            <a:pPr eaLnBrk="1" hangingPunct="1"/>
            <a:r>
              <a:rPr lang="en-US" altLang="fa-IR" sz="1300" smtClean="0"/>
              <a:t>This presentation is not a substitute for any of the provisions of the Occupational Safety and Health Act of 1970 or for any standards issued by the U.S. Department of Labor.  Mention of trade names, commercial products, or organizations does not imply endorsement by the U.S. Department of Labor.</a:t>
            </a:r>
          </a:p>
          <a:p>
            <a:pPr eaLnBrk="1" hangingPunct="1"/>
            <a:endParaRPr lang="en-US" altLang="fa-I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cs typeface="Arial" pitchFamily="34" charset="0"/>
              </a:defRPr>
            </a:lvl1pPr>
            <a:lvl2pPr marL="742950" indent="-285750" eaLnBrk="0" hangingPunct="0">
              <a:spcBef>
                <a:spcPct val="30000"/>
              </a:spcBef>
              <a:defRPr kumimoji="1" sz="1200">
                <a:solidFill>
                  <a:schemeClr val="tx1"/>
                </a:solidFill>
                <a:latin typeface="Times New Roman" pitchFamily="18" charset="0"/>
                <a:cs typeface="Arial" pitchFamily="34" charset="0"/>
              </a:defRPr>
            </a:lvl2pPr>
            <a:lvl3pPr marL="1143000" indent="-228600" eaLnBrk="0" hangingPunct="0">
              <a:spcBef>
                <a:spcPct val="30000"/>
              </a:spcBef>
              <a:defRPr kumimoji="1" sz="1200">
                <a:solidFill>
                  <a:schemeClr val="tx1"/>
                </a:solidFill>
                <a:latin typeface="Times New Roman" pitchFamily="18" charset="0"/>
                <a:cs typeface="Arial" pitchFamily="34" charset="0"/>
              </a:defRPr>
            </a:lvl3pPr>
            <a:lvl4pPr marL="1600200" indent="-228600" eaLnBrk="0" hangingPunct="0">
              <a:spcBef>
                <a:spcPct val="30000"/>
              </a:spcBef>
              <a:defRPr kumimoji="1" sz="1200">
                <a:solidFill>
                  <a:schemeClr val="tx1"/>
                </a:solidFill>
                <a:latin typeface="Times New Roman" pitchFamily="18" charset="0"/>
                <a:cs typeface="Arial" pitchFamily="34" charset="0"/>
              </a:defRPr>
            </a:lvl4pPr>
            <a:lvl5pPr marL="2057400" indent="-228600" eaLnBrk="0" hangingPunct="0">
              <a:spcBef>
                <a:spcPct val="30000"/>
              </a:spcBef>
              <a:defRPr kumimoji="1" sz="1200">
                <a:solidFill>
                  <a:schemeClr val="tx1"/>
                </a:solidFill>
                <a:latin typeface="Times New Roman" pitchFamily="18" charset="0"/>
                <a:cs typeface="Arial" pitchFamily="34" charset="0"/>
              </a:defRPr>
            </a:lvl5pPr>
            <a:lvl6pPr marL="25146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eaLnBrk="1" hangingPunct="1">
              <a:spcBef>
                <a:spcPct val="0"/>
              </a:spcBef>
            </a:pPr>
            <a:fld id="{C08CB29A-BABD-4265-8224-34B9F509BC51}" type="slidenum">
              <a:rPr kumimoji="0" lang="ar-SA" altLang="en-US" smtClean="0">
                <a:cs typeface="Times New Roman" pitchFamily="18" charset="0"/>
              </a:rPr>
              <a:pPr eaLnBrk="1" hangingPunct="1">
                <a:spcBef>
                  <a:spcPct val="0"/>
                </a:spcBef>
              </a:pPr>
              <a:t>58</a:t>
            </a:fld>
            <a:endParaRPr kumimoji="0" lang="en-US" altLang="en-US" smtClean="0">
              <a:cs typeface="Times New Roman" pitchFamily="18" charset="0"/>
            </a:endParaRPr>
          </a:p>
        </p:txBody>
      </p:sp>
      <p:sp>
        <p:nvSpPr>
          <p:cNvPr id="80899" name="Rectangle 7"/>
          <p:cNvSpPr txBox="1">
            <a:spLocks noGrp="1" noChangeArrowheads="1"/>
          </p:cNvSpPr>
          <p:nvPr/>
        </p:nvSpPr>
        <p:spPr bwMode="auto">
          <a:xfrm>
            <a:off x="3884613" y="8704263"/>
            <a:ext cx="29733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nchor="b"/>
          <a:lstStyle>
            <a:lvl1pPr defTabSz="900113" eaLnBrk="0" hangingPunct="0">
              <a:spcBef>
                <a:spcPct val="30000"/>
              </a:spcBef>
              <a:defRPr kumimoji="1" sz="1200">
                <a:solidFill>
                  <a:schemeClr val="tx1"/>
                </a:solidFill>
                <a:latin typeface="Times New Roman" pitchFamily="18" charset="0"/>
                <a:cs typeface="Arial" pitchFamily="34" charset="0"/>
              </a:defRPr>
            </a:lvl1pPr>
            <a:lvl2pPr marL="742950" indent="-285750" defTabSz="900113" eaLnBrk="0" hangingPunct="0">
              <a:spcBef>
                <a:spcPct val="30000"/>
              </a:spcBef>
              <a:defRPr kumimoji="1" sz="1200">
                <a:solidFill>
                  <a:schemeClr val="tx1"/>
                </a:solidFill>
                <a:latin typeface="Times New Roman" pitchFamily="18" charset="0"/>
                <a:cs typeface="Arial" pitchFamily="34" charset="0"/>
              </a:defRPr>
            </a:lvl2pPr>
            <a:lvl3pPr marL="1143000" indent="-228600" defTabSz="900113" eaLnBrk="0" hangingPunct="0">
              <a:spcBef>
                <a:spcPct val="30000"/>
              </a:spcBef>
              <a:defRPr kumimoji="1" sz="1200">
                <a:solidFill>
                  <a:schemeClr val="tx1"/>
                </a:solidFill>
                <a:latin typeface="Times New Roman" pitchFamily="18" charset="0"/>
                <a:cs typeface="Arial" pitchFamily="34" charset="0"/>
              </a:defRPr>
            </a:lvl3pPr>
            <a:lvl4pPr marL="1600200" indent="-228600" defTabSz="900113" eaLnBrk="0" hangingPunct="0">
              <a:spcBef>
                <a:spcPct val="30000"/>
              </a:spcBef>
              <a:defRPr kumimoji="1" sz="1200">
                <a:solidFill>
                  <a:schemeClr val="tx1"/>
                </a:solidFill>
                <a:latin typeface="Times New Roman" pitchFamily="18" charset="0"/>
                <a:cs typeface="Arial" pitchFamily="34" charset="0"/>
              </a:defRPr>
            </a:lvl4pPr>
            <a:lvl5pPr marL="2057400" indent="-228600" defTabSz="900113" eaLnBrk="0" hangingPunct="0">
              <a:spcBef>
                <a:spcPct val="30000"/>
              </a:spcBef>
              <a:defRPr kumimoji="1" sz="1200">
                <a:solidFill>
                  <a:schemeClr val="tx1"/>
                </a:solidFill>
                <a:latin typeface="Times New Roman" pitchFamily="18" charset="0"/>
                <a:cs typeface="Arial" pitchFamily="34" charset="0"/>
              </a:defRPr>
            </a:lvl5pPr>
            <a:lvl6pPr marL="25146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6pPr>
            <a:lvl7pPr marL="29718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7pPr>
            <a:lvl8pPr marL="34290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8pPr>
            <a:lvl9pPr marL="3886200" indent="-228600" algn="l" defTabSz="900113" rtl="0" eaLnBrk="0" fontAlgn="base" hangingPunct="0">
              <a:spcBef>
                <a:spcPct val="30000"/>
              </a:spcBef>
              <a:spcAft>
                <a:spcPct val="0"/>
              </a:spcAft>
              <a:defRPr kumimoji="1" sz="1200">
                <a:solidFill>
                  <a:schemeClr val="tx1"/>
                </a:solidFill>
                <a:latin typeface="Times New Roman" pitchFamily="18" charset="0"/>
                <a:cs typeface="Arial" pitchFamily="34" charset="0"/>
              </a:defRPr>
            </a:lvl9pPr>
          </a:lstStyle>
          <a:p>
            <a:pPr algn="r" eaLnBrk="1" hangingPunct="1">
              <a:spcBef>
                <a:spcPct val="0"/>
              </a:spcBef>
            </a:pPr>
            <a:fld id="{25F647F3-1D6B-4DE7-BAE5-C1E24DD56756}" type="slidenum">
              <a:rPr kumimoji="0" lang="ar-SA" altLang="fa-IR">
                <a:cs typeface="Times New Roman" pitchFamily="18" charset="0"/>
              </a:rPr>
              <a:pPr algn="r" eaLnBrk="1" hangingPunct="1">
                <a:spcBef>
                  <a:spcPct val="0"/>
                </a:spcBef>
              </a:pPr>
              <a:t>58</a:t>
            </a:fld>
            <a:endParaRPr kumimoji="0" lang="en-US" altLang="fa-IR">
              <a:cs typeface="Times New Roman" pitchFamily="18" charset="0"/>
            </a:endParaRPr>
          </a:p>
        </p:txBody>
      </p:sp>
      <p:sp>
        <p:nvSpPr>
          <p:cNvPr id="80900" name="Rectangle 2"/>
          <p:cNvSpPr>
            <a:spLocks noGrp="1" noRot="1" noChangeAspect="1" noChangeArrowheads="1" noTextEdit="1"/>
          </p:cNvSpPr>
          <p:nvPr>
            <p:ph type="sldImg"/>
          </p:nvPr>
        </p:nvSpPr>
        <p:spPr>
          <a:xfrm>
            <a:off x="1160463" y="682625"/>
            <a:ext cx="4538662" cy="3403600"/>
          </a:xfrm>
          <a:ln/>
        </p:spPr>
      </p:sp>
      <p:sp>
        <p:nvSpPr>
          <p:cNvPr id="80901" name="Rectangle 3"/>
          <p:cNvSpPr>
            <a:spLocks noGrp="1" noChangeArrowheads="1"/>
          </p:cNvSpPr>
          <p:nvPr>
            <p:ph type="body" idx="1"/>
          </p:nvPr>
        </p:nvSpPr>
        <p:spPr>
          <a:xfrm>
            <a:off x="914400" y="4313238"/>
            <a:ext cx="5029200" cy="416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87" tIns="45043" rIns="90087" bIns="45043"/>
          <a:lstStyle/>
          <a:p>
            <a:pPr eaLnBrk="1" hangingPunct="1"/>
            <a:r>
              <a:rPr lang="en-US" altLang="fa-IR" smtClean="0"/>
              <a:t>INSTRUCTOR’S NOTES:</a:t>
            </a:r>
          </a:p>
          <a:p>
            <a:pPr eaLnBrk="1" hangingPunct="1"/>
            <a:r>
              <a:rPr lang="en-US" altLang="fa-IR" smtClean="0"/>
              <a:t>Working with the body in a neutral position reduces stress and strain on the muscles, tendons, and skeletal system and reduces your risk of developing a musculoskeletal disorder (MSD). </a:t>
            </a:r>
          </a:p>
          <a:p>
            <a:pPr eaLnBrk="1" hangingPunct="1"/>
            <a:endParaRPr lang="en-US" altLang="fa-IR" smtClean="0"/>
          </a:p>
          <a:p>
            <a:pPr eaLnBrk="1" hangingPunct="1"/>
            <a:r>
              <a:rPr lang="en-US" altLang="fa-IR" smtClean="0"/>
              <a:t>Upright Sitting Posture. </a:t>
            </a:r>
          </a:p>
          <a:p>
            <a:pPr eaLnBrk="1" hangingPunct="1"/>
            <a:r>
              <a:rPr lang="en-US" altLang="fa-IR" smtClean="0"/>
              <a:t>Your torso and neck are approximately vertical and in-line, the thighs are approximately horizontal, and the lower legs are vertical.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93DBDBD-B8D2-45F6-B29D-6A58BD4BC6E7}" type="datetimeFigureOut">
              <a:rPr lang="fa-IR" smtClean="0"/>
              <a:t>1440/03/17</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060C50A-2E04-48BE-979B-96CA8A3DAE85}" type="slidenum">
              <a:rPr lang="fa-IR" smtClean="0"/>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060C50A-2E04-48BE-979B-96CA8A3DAE85}" type="slidenum">
              <a:rPr lang="fa-IR" smtClean="0"/>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060C50A-2E04-48BE-979B-96CA8A3DAE85}" type="slidenum">
              <a:rPr lang="fa-IR" smtClean="0"/>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953000" y="1676400"/>
            <a:ext cx="3810000" cy="4114800"/>
          </a:xfrm>
        </p:spPr>
        <p:txBody>
          <a:bodyPr/>
          <a:lstStyle/>
          <a:p>
            <a:pPr lvl="0"/>
            <a:endParaRPr lang="en-US" noProof="0" smtClean="0"/>
          </a:p>
        </p:txBody>
      </p:sp>
    </p:spTree>
    <p:extLst>
      <p:ext uri="{BB962C8B-B14F-4D97-AF65-F5344CB8AC3E}">
        <p14:creationId xmlns:p14="http://schemas.microsoft.com/office/powerpoint/2010/main" val="385205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060C50A-2E04-48BE-979B-96CA8A3DAE85}" type="slidenum">
              <a:rPr lang="fa-IR" smtClean="0"/>
              <a:t>‹#›</a:t>
            </a:fld>
            <a:endParaRPr lang="fa-I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060C50A-2E04-48BE-979B-96CA8A3DAE85}" type="slidenum">
              <a:rPr lang="fa-IR" smtClean="0"/>
              <a:t>‹#›</a:t>
            </a:fld>
            <a:endParaRPr lang="fa-I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060C50A-2E04-48BE-979B-96CA8A3DAE85}" type="slidenum">
              <a:rPr lang="fa-IR" smtClean="0"/>
              <a:t>‹#›</a:t>
            </a:fld>
            <a:endParaRPr lang="fa-I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8060C50A-2E04-48BE-979B-96CA8A3DAE85}"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8060C50A-2E04-48BE-979B-96CA8A3DAE85}" type="slidenum">
              <a:rPr lang="fa-IR" smtClean="0"/>
              <a:t>‹#›</a:t>
            </a:fld>
            <a:endParaRPr lang="fa-I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93DBDBD-B8D2-45F6-B29D-6A58BD4BC6E7}" type="datetimeFigureOut">
              <a:rPr lang="fa-IR" smtClean="0"/>
              <a:t>1440/03/17</a:t>
            </a:fld>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8060C50A-2E04-48BE-979B-96CA8A3DAE85}"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793DBDBD-B8D2-45F6-B29D-6A58BD4BC6E7}" type="datetimeFigureOut">
              <a:rPr lang="fa-IR" smtClean="0"/>
              <a:t>1440/03/17</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060C50A-2E04-48BE-979B-96CA8A3DAE85}"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93DBDBD-B8D2-45F6-B29D-6A58BD4BC6E7}" type="datetimeFigureOut">
              <a:rPr lang="fa-IR" smtClean="0"/>
              <a:t>1440/03/17</a:t>
            </a:fld>
            <a:endParaRPr lang="fa-I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060C50A-2E04-48BE-979B-96CA8A3DAE85}" type="slidenum">
              <a:rPr lang="fa-IR" smtClean="0"/>
              <a:t>‹#›</a:t>
            </a:fld>
            <a:endParaRPr lang="fa-I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93DBDBD-B8D2-45F6-B29D-6A58BD4BC6E7}" type="datetimeFigureOut">
              <a:rPr lang="fa-IR" smtClean="0"/>
              <a:t>1440/03/17</a:t>
            </a:fld>
            <a:endParaRPr lang="fa-I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060C50A-2E04-48BE-979B-96CA8A3DAE85}"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healthinaging.org/aging-and-health-a-to-z/topic:dementi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wmf"/></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digiato.com/wp-content/uploads/2017/01/awopper-chair.jp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6.jpe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hyperlink" Target="http://www.parsiteb.com/wiki.php?id=39" TargetMode="External"/><Relationship Id="rId2" Type="http://schemas.openxmlformats.org/officeDocument/2006/relationships/hyperlink" Target="http://www.parsiteb.com/wiki.php?id=42"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www.parsiteb.com/wiki.php?id=39"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7866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5370" y="188640"/>
            <a:ext cx="4996910" cy="646331"/>
          </a:xfrm>
          <a:prstGeom prst="rect">
            <a:avLst/>
          </a:prstGeom>
        </p:spPr>
        <p:txBody>
          <a:bodyPr wrap="square">
            <a:spAutoFit/>
          </a:bodyPr>
          <a:lstStyle/>
          <a:p>
            <a:pPr marL="342900" indent="-342900" algn="ctr">
              <a:spcBef>
                <a:spcPct val="20000"/>
              </a:spcBef>
              <a:buClr>
                <a:schemeClr val="accent2"/>
              </a:buClr>
              <a:buSzPct val="80000"/>
              <a:defRPr/>
            </a:pPr>
            <a:r>
              <a:rPr lang="fa-IR" altLang="en-US" sz="3600" b="1" dirty="0">
                <a:solidFill>
                  <a:srgbClr val="00B0F0"/>
                </a:solidFill>
                <a:latin typeface="Times New Roman" pitchFamily="18" charset="0"/>
                <a:cs typeface="B Titr" panose="00000700000000000000" pitchFamily="2" charset="-78"/>
              </a:rPr>
              <a:t>اگر به ارگونومی عمل نکنیم</a:t>
            </a:r>
            <a:endParaRPr lang="ar-SA" altLang="en-US" sz="3600" b="1" dirty="0">
              <a:solidFill>
                <a:srgbClr val="00B0F0"/>
              </a:solidFill>
              <a:latin typeface="Times New Roman" pitchFamily="18" charset="0"/>
              <a:cs typeface="B Titr" panose="00000700000000000000" pitchFamily="2" charset="-78"/>
            </a:endParaRPr>
          </a:p>
        </p:txBody>
      </p:sp>
      <p:sp>
        <p:nvSpPr>
          <p:cNvPr id="7" name="Rectangle 6"/>
          <p:cNvSpPr/>
          <p:nvPr/>
        </p:nvSpPr>
        <p:spPr>
          <a:xfrm>
            <a:off x="144016" y="836712"/>
            <a:ext cx="8964488" cy="2462213"/>
          </a:xfrm>
          <a:prstGeom prst="rect">
            <a:avLst/>
          </a:prstGeom>
        </p:spPr>
        <p:txBody>
          <a:bodyPr wrap="square">
            <a:spAutoFit/>
          </a:bodyPr>
          <a:lstStyle/>
          <a:p>
            <a:pPr>
              <a:spcBef>
                <a:spcPct val="50000"/>
              </a:spcBef>
              <a:buClr>
                <a:schemeClr val="hlink"/>
              </a:buClr>
              <a:buSzPct val="150000"/>
              <a:buFontTx/>
              <a:buChar char="•"/>
              <a:defRPr/>
            </a:pPr>
            <a:r>
              <a:rPr lang="ar-SA" altLang="en-US" sz="2800" dirty="0">
                <a:latin typeface="Tw Cen MT" panose="020B0602020104020603" pitchFamily="34" charset="0"/>
                <a:cs typeface="B Traffic" panose="00000400000000000000" pitchFamily="2" charset="-78"/>
              </a:rPr>
              <a:t>يك روز غيبت باندازه 2 تا 3 برابر  حقوق روزانه هزينه دارد.</a:t>
            </a:r>
          </a:p>
          <a:p>
            <a:pPr>
              <a:spcBef>
                <a:spcPct val="50000"/>
              </a:spcBef>
              <a:buClr>
                <a:schemeClr val="hlink"/>
              </a:buClr>
              <a:buSzPct val="155000"/>
              <a:buFontTx/>
              <a:buChar char="•"/>
              <a:defRPr/>
            </a:pPr>
            <a:r>
              <a:rPr lang="ar-SA" altLang="en-US" sz="2800" b="1" dirty="0">
                <a:latin typeface="Times New Roman" pitchFamily="18" charset="0"/>
                <a:cs typeface="Zar" pitchFamily="2" charset="-78"/>
              </a:rPr>
              <a:t> خسارت ناشي از بيماريها و حوادث </a:t>
            </a:r>
            <a:r>
              <a:rPr lang="ar-SA" altLang="en-US" sz="2800" b="1" dirty="0" smtClean="0">
                <a:latin typeface="Times New Roman" pitchFamily="18" charset="0"/>
                <a:cs typeface="Zar" pitchFamily="2" charset="-78"/>
              </a:rPr>
              <a:t>ناش</a:t>
            </a:r>
            <a:r>
              <a:rPr lang="fa-IR" altLang="en-US" sz="2800" b="1" dirty="0" smtClean="0">
                <a:latin typeface="Times New Roman" pitchFamily="18" charset="0"/>
                <a:cs typeface="Zar" pitchFamily="2" charset="-78"/>
              </a:rPr>
              <a:t>ی</a:t>
            </a:r>
            <a:r>
              <a:rPr lang="ar-SA" altLang="en-US" sz="2800" b="1" dirty="0" smtClean="0">
                <a:latin typeface="Times New Roman" pitchFamily="18" charset="0"/>
                <a:cs typeface="Zar" pitchFamily="2" charset="-78"/>
              </a:rPr>
              <a:t> </a:t>
            </a:r>
            <a:r>
              <a:rPr lang="ar-SA" altLang="en-US" sz="2800" b="1" dirty="0">
                <a:latin typeface="Times New Roman" pitchFamily="18" charset="0"/>
                <a:cs typeface="Zar" pitchFamily="2" charset="-78"/>
              </a:rPr>
              <a:t>از كار در غرب </a:t>
            </a:r>
            <a:r>
              <a:rPr lang="fa-IR" altLang="en-US" sz="2800" b="1" dirty="0" smtClean="0">
                <a:latin typeface="Times New Roman" pitchFamily="18" charset="0"/>
                <a:cs typeface="Zar" pitchFamily="2" charset="-78"/>
              </a:rPr>
              <a:t>اروپا</a:t>
            </a:r>
            <a:r>
              <a:rPr lang="ar-SA" altLang="en-US" sz="2800" b="1" dirty="0" smtClean="0">
                <a:latin typeface="Times New Roman" pitchFamily="18" charset="0"/>
                <a:cs typeface="Zar" pitchFamily="2" charset="-78"/>
              </a:rPr>
              <a:t>5 </a:t>
            </a:r>
            <a:r>
              <a:rPr lang="ar-SA" altLang="en-US" sz="2800" b="1" dirty="0">
                <a:latin typeface="Times New Roman" pitchFamily="18" charset="0"/>
                <a:cs typeface="Zar" pitchFamily="2" charset="-78"/>
              </a:rPr>
              <a:t>تا 10 درصد سود صنايع است.</a:t>
            </a:r>
          </a:p>
          <a:p>
            <a:pPr>
              <a:spcBef>
                <a:spcPct val="50000"/>
              </a:spcBef>
              <a:buClr>
                <a:schemeClr val="hlink"/>
              </a:buClr>
              <a:buSzPct val="150000"/>
              <a:buFontTx/>
              <a:buChar char="•"/>
              <a:defRPr/>
            </a:pPr>
            <a:r>
              <a:rPr lang="ar-SA" altLang="en-US" sz="2800" b="1" dirty="0">
                <a:latin typeface="Times New Roman" pitchFamily="18" charset="0"/>
                <a:cs typeface="Zar" pitchFamily="2" charset="-78"/>
              </a:rPr>
              <a:t> هزينه فوق براي جامعه در حد 2 تا 3 درصد درآمد ناخالص ملي است.</a:t>
            </a:r>
          </a:p>
          <a:p>
            <a:pPr>
              <a:spcBef>
                <a:spcPct val="50000"/>
              </a:spcBef>
              <a:buClr>
                <a:schemeClr val="hlink"/>
              </a:buClr>
              <a:buSzPct val="155000"/>
              <a:buFontTx/>
              <a:buChar char="•"/>
              <a:defRPr/>
            </a:pPr>
            <a:r>
              <a:rPr lang="ar-SA" altLang="en-US" sz="2800" b="1" dirty="0">
                <a:latin typeface="Times New Roman" pitchFamily="18" charset="0"/>
                <a:cs typeface="Zar" pitchFamily="2" charset="-78"/>
              </a:rPr>
              <a:t> تقريبا 50 درصد بيماريها ، حوادث و غيبتها بدليل عوامل خطر ارگونوميكي ايجاد مي شوند</a:t>
            </a:r>
            <a:r>
              <a:rPr lang="ar-SA" altLang="en-US" sz="2800" b="1" dirty="0" smtClean="0">
                <a:latin typeface="Times New Roman" pitchFamily="18" charset="0"/>
                <a:cs typeface="Zar" pitchFamily="2" charset="-78"/>
              </a:rPr>
              <a:t>.</a:t>
            </a:r>
            <a:endParaRPr lang="ar-SA" altLang="en-US" sz="2800" b="1" dirty="0">
              <a:latin typeface="Times New Roman" pitchFamily="18" charset="0"/>
              <a:cs typeface="Zar" pitchFamily="2" charset="-78"/>
            </a:endParaRPr>
          </a:p>
        </p:txBody>
      </p:sp>
      <p:pic>
        <p:nvPicPr>
          <p:cNvPr id="10242" name="Picture 2" descr="C:\Users\Shiva\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12976"/>
            <a:ext cx="7776864" cy="315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1435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wipe(down)">
                                      <p:cBhvr>
                                        <p:cTn id="17" dur="580">
                                          <p:stCondLst>
                                            <p:cond delay="0"/>
                                          </p:stCondLst>
                                        </p:cTn>
                                        <p:tgtEl>
                                          <p:spTgt spid="10242"/>
                                        </p:tgtEl>
                                      </p:cBhvr>
                                    </p:animEffect>
                                    <p:anim calcmode="lin" valueType="num">
                                      <p:cBhvr>
                                        <p:cTn id="18"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23" dur="26">
                                          <p:stCondLst>
                                            <p:cond delay="650"/>
                                          </p:stCondLst>
                                        </p:cTn>
                                        <p:tgtEl>
                                          <p:spTgt spid="10242"/>
                                        </p:tgtEl>
                                      </p:cBhvr>
                                      <p:to x="100000" y="60000"/>
                                    </p:animScale>
                                    <p:animScale>
                                      <p:cBhvr>
                                        <p:cTn id="24" dur="166" decel="50000">
                                          <p:stCondLst>
                                            <p:cond delay="676"/>
                                          </p:stCondLst>
                                        </p:cTn>
                                        <p:tgtEl>
                                          <p:spTgt spid="10242"/>
                                        </p:tgtEl>
                                      </p:cBhvr>
                                      <p:to x="100000" y="100000"/>
                                    </p:animScale>
                                    <p:animScale>
                                      <p:cBhvr>
                                        <p:cTn id="25" dur="26">
                                          <p:stCondLst>
                                            <p:cond delay="1312"/>
                                          </p:stCondLst>
                                        </p:cTn>
                                        <p:tgtEl>
                                          <p:spTgt spid="10242"/>
                                        </p:tgtEl>
                                      </p:cBhvr>
                                      <p:to x="100000" y="80000"/>
                                    </p:animScale>
                                    <p:animScale>
                                      <p:cBhvr>
                                        <p:cTn id="26" dur="166" decel="50000">
                                          <p:stCondLst>
                                            <p:cond delay="1338"/>
                                          </p:stCondLst>
                                        </p:cTn>
                                        <p:tgtEl>
                                          <p:spTgt spid="10242"/>
                                        </p:tgtEl>
                                      </p:cBhvr>
                                      <p:to x="100000" y="100000"/>
                                    </p:animScale>
                                    <p:animScale>
                                      <p:cBhvr>
                                        <p:cTn id="27" dur="26">
                                          <p:stCondLst>
                                            <p:cond delay="1642"/>
                                          </p:stCondLst>
                                        </p:cTn>
                                        <p:tgtEl>
                                          <p:spTgt spid="10242"/>
                                        </p:tgtEl>
                                      </p:cBhvr>
                                      <p:to x="100000" y="90000"/>
                                    </p:animScale>
                                    <p:animScale>
                                      <p:cBhvr>
                                        <p:cTn id="28" dur="166" decel="50000">
                                          <p:stCondLst>
                                            <p:cond delay="1668"/>
                                          </p:stCondLst>
                                        </p:cTn>
                                        <p:tgtEl>
                                          <p:spTgt spid="10242"/>
                                        </p:tgtEl>
                                      </p:cBhvr>
                                      <p:to x="100000" y="100000"/>
                                    </p:animScale>
                                    <p:animScale>
                                      <p:cBhvr>
                                        <p:cTn id="29" dur="26">
                                          <p:stCondLst>
                                            <p:cond delay="1808"/>
                                          </p:stCondLst>
                                        </p:cTn>
                                        <p:tgtEl>
                                          <p:spTgt spid="10242"/>
                                        </p:tgtEl>
                                      </p:cBhvr>
                                      <p:to x="100000" y="95000"/>
                                    </p:animScale>
                                    <p:animScale>
                                      <p:cBhvr>
                                        <p:cTn id="30" dur="166" decel="50000">
                                          <p:stCondLst>
                                            <p:cond delay="1834"/>
                                          </p:stCondLst>
                                        </p:cTn>
                                        <p:tgtEl>
                                          <p:spTgt spid="102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9392"/>
            <a:ext cx="8229600" cy="1143000"/>
          </a:xfrm>
        </p:spPr>
        <p:txBody>
          <a:bodyPr>
            <a:normAutofit/>
          </a:bodyPr>
          <a:lstStyle/>
          <a:p>
            <a:pPr algn="ctr"/>
            <a:r>
              <a:rPr lang="fa-IR" sz="4400" dirty="0" smtClean="0">
                <a:solidFill>
                  <a:srgbClr val="00B0F0"/>
                </a:solidFill>
              </a:rPr>
              <a:t>حرکات اصلاحی</a:t>
            </a:r>
            <a:endParaRPr lang="fa-IR" sz="4400" dirty="0">
              <a:solidFill>
                <a:srgbClr val="00B0F0"/>
              </a:solidFill>
            </a:endParaRPr>
          </a:p>
        </p:txBody>
      </p:sp>
      <p:sp>
        <p:nvSpPr>
          <p:cNvPr id="2" name="Rectangle 1"/>
          <p:cNvSpPr/>
          <p:nvPr/>
        </p:nvSpPr>
        <p:spPr>
          <a:xfrm>
            <a:off x="5652120" y="908720"/>
            <a:ext cx="3491880" cy="7017306"/>
          </a:xfrm>
          <a:prstGeom prst="rect">
            <a:avLst/>
          </a:prstGeom>
        </p:spPr>
        <p:txBody>
          <a:bodyPr wrap="square">
            <a:spAutoFit/>
          </a:bodyPr>
          <a:lstStyle/>
          <a:p>
            <a:pPr algn="just"/>
            <a:r>
              <a:rPr lang="fa-IR" sz="3000" dirty="0">
                <a:cs typeface="B Zar" panose="00000400000000000000" pitchFamily="2" charset="-78"/>
              </a:rPr>
              <a:t>حرکات اصلاحی یکی از بخش های تربیت بدنی است که هدف آن پیشگیری و رفع برخی ناهنجاری های جسمانی توسط تمرین های بدنی است.به عبارت دیگر حرکات اصلاحی عبارت است از برنامه ای ورزشی و حرکتی که در آن با اجرای تمرین های خاص عملکرد و ساختمان بدن تغییر می کند و اصلاح می شود. </a:t>
            </a:r>
            <a:br>
              <a:rPr lang="fa-IR" sz="3000" dirty="0">
                <a:cs typeface="B Zar" panose="00000400000000000000" pitchFamily="2" charset="-78"/>
              </a:rPr>
            </a:br>
            <a:r>
              <a:rPr lang="fa-IR" sz="3000" dirty="0">
                <a:cs typeface="B Zar" panose="00000400000000000000" pitchFamily="2" charset="-78"/>
              </a:rPr>
              <a:t/>
            </a:r>
            <a:br>
              <a:rPr lang="fa-IR" sz="3000" dirty="0">
                <a:cs typeface="B Zar" panose="00000400000000000000" pitchFamily="2" charset="-78"/>
              </a:rPr>
            </a:br>
            <a:r>
              <a:rPr lang="fa-IR" sz="3000" dirty="0">
                <a:cs typeface="B Zar" panose="00000400000000000000" pitchFamily="2" charset="-78"/>
              </a:rPr>
              <a:t>￼</a:t>
            </a:r>
            <a:br>
              <a:rPr lang="fa-IR" sz="3000" dirty="0">
                <a:cs typeface="B Zar" panose="00000400000000000000" pitchFamily="2" charset="-78"/>
              </a:rPr>
            </a:br>
            <a:endParaRPr lang="fa-IR" sz="3000" dirty="0"/>
          </a:p>
        </p:txBody>
      </p:sp>
      <p:pic>
        <p:nvPicPr>
          <p:cNvPr id="6146" name="Picture 2" descr="C:\Users\Shiva\Desktop\نوید\12802-76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980728"/>
            <a:ext cx="522007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185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wipe(down)">
                                      <p:cBhvr>
                                        <p:cTn id="18" dur="580">
                                          <p:stCondLst>
                                            <p:cond delay="0"/>
                                          </p:stCondLst>
                                        </p:cTn>
                                        <p:tgtEl>
                                          <p:spTgt spid="6146"/>
                                        </p:tgtEl>
                                      </p:cBhvr>
                                    </p:animEffect>
                                    <p:anim calcmode="lin" valueType="num">
                                      <p:cBhvr>
                                        <p:cTn id="19"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4" dur="26">
                                          <p:stCondLst>
                                            <p:cond delay="650"/>
                                          </p:stCondLst>
                                        </p:cTn>
                                        <p:tgtEl>
                                          <p:spTgt spid="6146"/>
                                        </p:tgtEl>
                                      </p:cBhvr>
                                      <p:to x="100000" y="60000"/>
                                    </p:animScale>
                                    <p:animScale>
                                      <p:cBhvr>
                                        <p:cTn id="25" dur="166" decel="50000">
                                          <p:stCondLst>
                                            <p:cond delay="676"/>
                                          </p:stCondLst>
                                        </p:cTn>
                                        <p:tgtEl>
                                          <p:spTgt spid="6146"/>
                                        </p:tgtEl>
                                      </p:cBhvr>
                                      <p:to x="100000" y="100000"/>
                                    </p:animScale>
                                    <p:animScale>
                                      <p:cBhvr>
                                        <p:cTn id="26" dur="26">
                                          <p:stCondLst>
                                            <p:cond delay="1312"/>
                                          </p:stCondLst>
                                        </p:cTn>
                                        <p:tgtEl>
                                          <p:spTgt spid="6146"/>
                                        </p:tgtEl>
                                      </p:cBhvr>
                                      <p:to x="100000" y="80000"/>
                                    </p:animScale>
                                    <p:animScale>
                                      <p:cBhvr>
                                        <p:cTn id="27" dur="166" decel="50000">
                                          <p:stCondLst>
                                            <p:cond delay="1338"/>
                                          </p:stCondLst>
                                        </p:cTn>
                                        <p:tgtEl>
                                          <p:spTgt spid="6146"/>
                                        </p:tgtEl>
                                      </p:cBhvr>
                                      <p:to x="100000" y="100000"/>
                                    </p:animScale>
                                    <p:animScale>
                                      <p:cBhvr>
                                        <p:cTn id="28" dur="26">
                                          <p:stCondLst>
                                            <p:cond delay="1642"/>
                                          </p:stCondLst>
                                        </p:cTn>
                                        <p:tgtEl>
                                          <p:spTgt spid="6146"/>
                                        </p:tgtEl>
                                      </p:cBhvr>
                                      <p:to x="100000" y="90000"/>
                                    </p:animScale>
                                    <p:animScale>
                                      <p:cBhvr>
                                        <p:cTn id="29" dur="166" decel="50000">
                                          <p:stCondLst>
                                            <p:cond delay="1668"/>
                                          </p:stCondLst>
                                        </p:cTn>
                                        <p:tgtEl>
                                          <p:spTgt spid="6146"/>
                                        </p:tgtEl>
                                      </p:cBhvr>
                                      <p:to x="100000" y="100000"/>
                                    </p:animScale>
                                    <p:animScale>
                                      <p:cBhvr>
                                        <p:cTn id="30" dur="26">
                                          <p:stCondLst>
                                            <p:cond delay="1808"/>
                                          </p:stCondLst>
                                        </p:cTn>
                                        <p:tgtEl>
                                          <p:spTgt spid="6146"/>
                                        </p:tgtEl>
                                      </p:cBhvr>
                                      <p:to x="100000" y="95000"/>
                                    </p:animScale>
                                    <p:animScale>
                                      <p:cBhvr>
                                        <p:cTn id="31"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1880" y="289679"/>
            <a:ext cx="5436096" cy="2308324"/>
          </a:xfrm>
          <a:prstGeom prst="rect">
            <a:avLst/>
          </a:prstGeom>
        </p:spPr>
        <p:txBody>
          <a:bodyPr wrap="square">
            <a:spAutoFit/>
          </a:bodyPr>
          <a:lstStyle/>
          <a:p>
            <a:pPr algn="just"/>
            <a:r>
              <a:rPr lang="fa-IR" sz="2400" dirty="0" smtClean="0">
                <a:cs typeface="B Zar" panose="00000400000000000000" pitchFamily="2" charset="-78"/>
              </a:rPr>
              <a:t>اما </a:t>
            </a:r>
            <a:r>
              <a:rPr lang="fa-IR" sz="2400" dirty="0">
                <a:cs typeface="B Zar" panose="00000400000000000000" pitchFamily="2" charset="-78"/>
              </a:rPr>
              <a:t>آنچه اهمیت دارد این است که یک وضعیت بدنی مناسب تر خستگی کمتر و کارایی بیشتری دارد. عوامل دیگر نیز به صورت جزیی در ساختار جسمانی موثر است از جمله ن‍ژاد،سنت و عادت های مختلف و حتی حالات روحی و روانی افراد که در ملل مختلف به صورت های گوناگون دیده می شود</a:t>
            </a:r>
            <a:r>
              <a:rPr lang="fa-IR" sz="2400" dirty="0" smtClean="0">
                <a:cs typeface="B Zar" panose="00000400000000000000" pitchFamily="2" charset="-78"/>
              </a:rPr>
              <a:t>.</a:t>
            </a:r>
          </a:p>
        </p:txBody>
      </p:sp>
      <p:pic>
        <p:nvPicPr>
          <p:cNvPr id="7170" name="Picture 2" descr="C:\Users\Shiva\Desktop\نوید\photo_2018-04-17_20-48-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84" y="289679"/>
            <a:ext cx="3246480" cy="522755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Shiva\Desktop\نوید\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450" y="2598003"/>
            <a:ext cx="4386990" cy="2124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74554" y="4936315"/>
            <a:ext cx="5436096" cy="1938992"/>
          </a:xfrm>
          <a:prstGeom prst="rect">
            <a:avLst/>
          </a:prstGeom>
        </p:spPr>
        <p:txBody>
          <a:bodyPr wrap="square">
            <a:spAutoFit/>
          </a:bodyPr>
          <a:lstStyle/>
          <a:p>
            <a:pPr algn="just"/>
            <a:r>
              <a:rPr lang="fa-IR" sz="2400" dirty="0">
                <a:cs typeface="B Zar" panose="00000400000000000000" pitchFamily="2" charset="-78"/>
              </a:rPr>
              <a:t>عواملی مانند بیماری و یا خستگی نیز وضعت کلی بدن را به طور مقطعی تحت تأثیر قرار می دهند زیرا در نتیجه ی بیماری و خستگی توان عضلات بدن کاهش می یابد و نیروی وزن بدن بر نیروی انقباضات عضلانی غلبه می کند و وضعیت قائم بدن دچار مشکل می شود</a:t>
            </a:r>
          </a:p>
        </p:txBody>
      </p:sp>
    </p:spTree>
    <p:extLst>
      <p:ext uri="{BB962C8B-B14F-4D97-AF65-F5344CB8AC3E}">
        <p14:creationId xmlns:p14="http://schemas.microsoft.com/office/powerpoint/2010/main" val="8304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wipe(down)">
                                      <p:cBhvr>
                                        <p:cTn id="21" dur="580">
                                          <p:stCondLst>
                                            <p:cond delay="0"/>
                                          </p:stCondLst>
                                        </p:cTn>
                                        <p:tgtEl>
                                          <p:spTgt spid="7170"/>
                                        </p:tgtEl>
                                      </p:cBhvr>
                                    </p:animEffect>
                                    <p:anim calcmode="lin" valueType="num">
                                      <p:cBhvr>
                                        <p:cTn id="22"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7" dur="26">
                                          <p:stCondLst>
                                            <p:cond delay="650"/>
                                          </p:stCondLst>
                                        </p:cTn>
                                        <p:tgtEl>
                                          <p:spTgt spid="7170"/>
                                        </p:tgtEl>
                                      </p:cBhvr>
                                      <p:to x="100000" y="60000"/>
                                    </p:animScale>
                                    <p:animScale>
                                      <p:cBhvr>
                                        <p:cTn id="28" dur="166" decel="50000">
                                          <p:stCondLst>
                                            <p:cond delay="676"/>
                                          </p:stCondLst>
                                        </p:cTn>
                                        <p:tgtEl>
                                          <p:spTgt spid="7170"/>
                                        </p:tgtEl>
                                      </p:cBhvr>
                                      <p:to x="100000" y="100000"/>
                                    </p:animScale>
                                    <p:animScale>
                                      <p:cBhvr>
                                        <p:cTn id="29" dur="26">
                                          <p:stCondLst>
                                            <p:cond delay="1312"/>
                                          </p:stCondLst>
                                        </p:cTn>
                                        <p:tgtEl>
                                          <p:spTgt spid="7170"/>
                                        </p:tgtEl>
                                      </p:cBhvr>
                                      <p:to x="100000" y="80000"/>
                                    </p:animScale>
                                    <p:animScale>
                                      <p:cBhvr>
                                        <p:cTn id="30" dur="166" decel="50000">
                                          <p:stCondLst>
                                            <p:cond delay="1338"/>
                                          </p:stCondLst>
                                        </p:cTn>
                                        <p:tgtEl>
                                          <p:spTgt spid="7170"/>
                                        </p:tgtEl>
                                      </p:cBhvr>
                                      <p:to x="100000" y="100000"/>
                                    </p:animScale>
                                    <p:animScale>
                                      <p:cBhvr>
                                        <p:cTn id="31" dur="26">
                                          <p:stCondLst>
                                            <p:cond delay="1642"/>
                                          </p:stCondLst>
                                        </p:cTn>
                                        <p:tgtEl>
                                          <p:spTgt spid="7170"/>
                                        </p:tgtEl>
                                      </p:cBhvr>
                                      <p:to x="100000" y="90000"/>
                                    </p:animScale>
                                    <p:animScale>
                                      <p:cBhvr>
                                        <p:cTn id="32" dur="166" decel="50000">
                                          <p:stCondLst>
                                            <p:cond delay="1668"/>
                                          </p:stCondLst>
                                        </p:cTn>
                                        <p:tgtEl>
                                          <p:spTgt spid="7170"/>
                                        </p:tgtEl>
                                      </p:cBhvr>
                                      <p:to x="100000" y="100000"/>
                                    </p:animScale>
                                    <p:animScale>
                                      <p:cBhvr>
                                        <p:cTn id="33" dur="26">
                                          <p:stCondLst>
                                            <p:cond delay="1808"/>
                                          </p:stCondLst>
                                        </p:cTn>
                                        <p:tgtEl>
                                          <p:spTgt spid="7170"/>
                                        </p:tgtEl>
                                      </p:cBhvr>
                                      <p:to x="100000" y="95000"/>
                                    </p:animScale>
                                    <p:animScale>
                                      <p:cBhvr>
                                        <p:cTn id="34" dur="166" decel="50000">
                                          <p:stCondLst>
                                            <p:cond delay="1834"/>
                                          </p:stCondLst>
                                        </p:cTn>
                                        <p:tgtEl>
                                          <p:spTgt spid="7170"/>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171"/>
                                        </p:tgtEl>
                                        <p:attrNameLst>
                                          <p:attrName>style.visibility</p:attrName>
                                        </p:attrNameLst>
                                      </p:cBhvr>
                                      <p:to>
                                        <p:strVal val="visible"/>
                                      </p:to>
                                    </p:set>
                                    <p:anim calcmode="lin" valueType="num">
                                      <p:cBhvr additive="base">
                                        <p:cTn id="39" dur="500" fill="hold"/>
                                        <p:tgtEl>
                                          <p:spTgt spid="7171"/>
                                        </p:tgtEl>
                                        <p:attrNameLst>
                                          <p:attrName>ppt_x</p:attrName>
                                        </p:attrNameLst>
                                      </p:cBhvr>
                                      <p:tavLst>
                                        <p:tav tm="0">
                                          <p:val>
                                            <p:strVal val="#ppt_x"/>
                                          </p:val>
                                        </p:tav>
                                        <p:tav tm="100000">
                                          <p:val>
                                            <p:strVal val="#ppt_x"/>
                                          </p:val>
                                        </p:tav>
                                      </p:tavLst>
                                    </p:anim>
                                    <p:anim calcmode="lin" valueType="num">
                                      <p:cBhvr additive="base">
                                        <p:cTn id="4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908720"/>
            <a:ext cx="9324528" cy="4525963"/>
          </a:xfrm>
        </p:spPr>
        <p:txBody>
          <a:bodyPr>
            <a:normAutofit/>
          </a:bodyPr>
          <a:lstStyle/>
          <a:p>
            <a:pPr algn="just"/>
            <a:r>
              <a:rPr lang="fa-IR" dirty="0" smtClean="0"/>
              <a:t>حرکات </a:t>
            </a:r>
            <a:r>
              <a:rPr lang="fa-IR" dirty="0"/>
              <a:t>اصلاحی یکی از بخشهای تربیت بدنی است که هدفش آن است که به کمک تمرینهای بدنی از ناهنجاری های جسمانی پیشگیری و در صورت بروز ، آنها را اصلاح کند و همچنین هدف این رشته تامین تندرستی، پر بار کردن ایام فراغت و لذت بخشیدن به زندگی انسان است. تندرستی یعنی کارکرد طبیعی بدن و تعامل ارگانیک بدن و روان.</a:t>
            </a:r>
          </a:p>
          <a:p>
            <a:endParaRPr lang="fa-IR" dirty="0" smtClean="0"/>
          </a:p>
          <a:p>
            <a:endParaRPr lang="fa-IR" dirty="0"/>
          </a:p>
        </p:txBody>
      </p:sp>
      <p:sp>
        <p:nvSpPr>
          <p:cNvPr id="3" name="Title 2"/>
          <p:cNvSpPr>
            <a:spLocks noGrp="1"/>
          </p:cNvSpPr>
          <p:nvPr>
            <p:ph type="title"/>
          </p:nvPr>
        </p:nvSpPr>
        <p:spPr>
          <a:xfrm>
            <a:off x="734888" y="-99392"/>
            <a:ext cx="8229600" cy="1143000"/>
          </a:xfrm>
        </p:spPr>
        <p:txBody>
          <a:bodyPr>
            <a:normAutofit fontScale="90000"/>
          </a:bodyPr>
          <a:lstStyle/>
          <a:p>
            <a:pPr algn="r"/>
            <a:r>
              <a:rPr lang="fa-IR" dirty="0">
                <a:solidFill>
                  <a:srgbClr val="00B0F0"/>
                </a:solidFill>
              </a:rPr>
              <a:t/>
            </a:r>
            <a:br>
              <a:rPr lang="fa-IR" dirty="0">
                <a:solidFill>
                  <a:srgbClr val="00B0F0"/>
                </a:solidFill>
              </a:rPr>
            </a:br>
            <a:r>
              <a:rPr lang="fa-IR" dirty="0">
                <a:solidFill>
                  <a:srgbClr val="00B0F0"/>
                </a:solidFill>
              </a:rPr>
              <a:t>مفاهیم پایه در حرکات </a:t>
            </a:r>
            <a:r>
              <a:rPr lang="fa-IR" dirty="0" smtClean="0">
                <a:solidFill>
                  <a:srgbClr val="00B0F0"/>
                </a:solidFill>
              </a:rPr>
              <a:t>اصلاحی</a:t>
            </a:r>
            <a:r>
              <a:rPr lang="fa-IR" dirty="0">
                <a:solidFill>
                  <a:srgbClr val="00B0F0"/>
                </a:solidFill>
              </a:rPr>
              <a:t/>
            </a:r>
            <a:br>
              <a:rPr lang="fa-IR" dirty="0">
                <a:solidFill>
                  <a:srgbClr val="00B0F0"/>
                </a:solidFill>
              </a:rPr>
            </a:br>
            <a:endParaRPr lang="fa-IR" dirty="0">
              <a:solidFill>
                <a:srgbClr val="00B0F0"/>
              </a:solidFill>
            </a:endParaRPr>
          </a:p>
        </p:txBody>
      </p:sp>
      <p:pic>
        <p:nvPicPr>
          <p:cNvPr id="8194" name="Picture 2" descr="C:\Users\Shiva\Desktop\نوید\20038573-young-people-exercising-vector-Stock-Vector-exercise-fitness-physi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140968"/>
            <a:ext cx="7704856"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702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194"/>
                                        </p:tgtEl>
                                        <p:attrNameLst>
                                          <p:attrName>r</p:attrName>
                                        </p:attrNameLst>
                                      </p:cBhvr>
                                    </p:animRot>
                                    <p:animRot by="-240000">
                                      <p:cBhvr>
                                        <p:cTn id="7" dur="200" fill="hold">
                                          <p:stCondLst>
                                            <p:cond delay="200"/>
                                          </p:stCondLst>
                                        </p:cTn>
                                        <p:tgtEl>
                                          <p:spTgt spid="8194"/>
                                        </p:tgtEl>
                                        <p:attrNameLst>
                                          <p:attrName>r</p:attrName>
                                        </p:attrNameLst>
                                      </p:cBhvr>
                                    </p:animRot>
                                    <p:animRot by="240000">
                                      <p:cBhvr>
                                        <p:cTn id="8" dur="200" fill="hold">
                                          <p:stCondLst>
                                            <p:cond delay="400"/>
                                          </p:stCondLst>
                                        </p:cTn>
                                        <p:tgtEl>
                                          <p:spTgt spid="8194"/>
                                        </p:tgtEl>
                                        <p:attrNameLst>
                                          <p:attrName>r</p:attrName>
                                        </p:attrNameLst>
                                      </p:cBhvr>
                                    </p:animRot>
                                    <p:animRot by="-240000">
                                      <p:cBhvr>
                                        <p:cTn id="9" dur="200" fill="hold">
                                          <p:stCondLst>
                                            <p:cond delay="600"/>
                                          </p:stCondLst>
                                        </p:cTn>
                                        <p:tgtEl>
                                          <p:spTgt spid="8194"/>
                                        </p:tgtEl>
                                        <p:attrNameLst>
                                          <p:attrName>r</p:attrName>
                                        </p:attrNameLst>
                                      </p:cBhvr>
                                    </p:animRot>
                                    <p:animRot by="120000">
                                      <p:cBhvr>
                                        <p:cTn id="10" dur="200" fill="hold">
                                          <p:stCondLst>
                                            <p:cond delay="800"/>
                                          </p:stCondLst>
                                        </p:cTn>
                                        <p:tgtEl>
                                          <p:spTgt spid="819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2696" y="548680"/>
            <a:ext cx="10873208" cy="1570186"/>
          </a:xfrm>
        </p:spPr>
        <p:txBody>
          <a:bodyPr>
            <a:noAutofit/>
          </a:bodyPr>
          <a:lstStyle/>
          <a:p>
            <a:pPr algn="r"/>
            <a:r>
              <a:rPr lang="fa-IR" altLang="en-US" sz="5500" dirty="0">
                <a:solidFill>
                  <a:srgbClr val="00B0F0"/>
                </a:solidFill>
                <a:effectLst>
                  <a:outerShdw blurRad="38100" dist="38100" dir="2700000" algn="tl">
                    <a:srgbClr val="000000"/>
                  </a:outerShdw>
                </a:effectLst>
                <a:latin typeface="Arial" pitchFamily="34" charset="0"/>
              </a:rPr>
              <a:t>آشنایی با ناهنجاری های سیستم اسکلتی</a:t>
            </a:r>
            <a:r>
              <a:rPr lang="en-US" altLang="en-US" sz="5500" dirty="0">
                <a:solidFill>
                  <a:srgbClr val="00B0F0"/>
                </a:solidFill>
                <a:effectLst>
                  <a:outerShdw blurRad="38100" dist="38100" dir="2700000" algn="tl">
                    <a:srgbClr val="000000"/>
                  </a:outerShdw>
                </a:effectLst>
                <a:latin typeface="Arial" pitchFamily="34" charset="0"/>
              </a:rPr>
              <a:t/>
            </a:r>
            <a:br>
              <a:rPr lang="en-US" altLang="en-US" sz="5500" dirty="0">
                <a:solidFill>
                  <a:srgbClr val="00B0F0"/>
                </a:solidFill>
                <a:effectLst>
                  <a:outerShdw blurRad="38100" dist="38100" dir="2700000" algn="tl">
                    <a:srgbClr val="000000"/>
                  </a:outerShdw>
                </a:effectLst>
                <a:latin typeface="Arial" pitchFamily="34" charset="0"/>
              </a:rPr>
            </a:br>
            <a:endParaRPr lang="fa-IR" sz="5500" dirty="0"/>
          </a:p>
        </p:txBody>
      </p:sp>
      <p:pic>
        <p:nvPicPr>
          <p:cNvPr id="10243" name="Picture 3" descr="C:\Users\Shiva\Desktop\نوید\images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844824"/>
            <a:ext cx="4752528" cy="3578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47547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6024" y="782702"/>
            <a:ext cx="8748464"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Low"/>
            <a:r>
              <a:rPr lang="ar-SA"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rPr>
              <a:t>اختلالات اسكلتي‌- عضلاني </a:t>
            </a:r>
            <a:r>
              <a:rPr lang="fa-IR"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rPr>
              <a:t>مرتبط با </a:t>
            </a:r>
            <a:r>
              <a:rPr lang="ar-SA"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rPr>
              <a:t>كار عمده‌ترين عامل از دست رفتن زمان كار، افزايش هزينه‌ها و آسيب‌هاي انساني نيروي كار به شمار </a:t>
            </a:r>
            <a:r>
              <a:rPr lang="fa-IR"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rPr>
              <a:t>مي رود و </a:t>
            </a:r>
            <a:r>
              <a:rPr lang="ar-SA"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rPr>
              <a:t>از جمله مهمترين مسايلي است كه ارگونوميست‌ها در سراسر جهان با آن روبرو هستند</a:t>
            </a:r>
            <a:r>
              <a:rPr lang="en-US"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a typeface="SimSun" pitchFamily="2" charset="-122"/>
                <a:cs typeface="B Zar" panose="00000400000000000000" pitchFamily="2" charset="-78"/>
              </a:rPr>
              <a:t>.</a:t>
            </a:r>
            <a:r>
              <a:rPr lang="ar-SA" altLang="zh-CN"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rPr>
              <a:t> </a:t>
            </a:r>
            <a:endParaRPr lang="fa-IR"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Zar" panose="00000400000000000000" pitchFamily="2" charset="-78"/>
            </a:endParaRPr>
          </a:p>
        </p:txBody>
      </p:sp>
      <p:pic>
        <p:nvPicPr>
          <p:cNvPr id="9218" name="Picture 2" descr="C:\Users\Shiva\Desktop\نوید\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789040"/>
            <a:ext cx="5259363"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68708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wipe(down)">
                                      <p:cBhvr>
                                        <p:cTn id="1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1066800" y="2743200"/>
            <a:ext cx="78486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eaLnBrk="1" hangingPunct="1">
              <a:lnSpc>
                <a:spcPct val="100000"/>
              </a:lnSpc>
              <a:buFont typeface="Wingdings" pitchFamily="2" charset="2"/>
              <a:buNone/>
            </a:pPr>
            <a:endParaRPr lang="en-US" altLang="en-US"/>
          </a:p>
        </p:txBody>
      </p:sp>
      <p:sp>
        <p:nvSpPr>
          <p:cNvPr id="159747" name="Rectangle 3"/>
          <p:cNvSpPr>
            <a:spLocks noChangeArrowheads="1"/>
          </p:cNvSpPr>
          <p:nvPr/>
        </p:nvSpPr>
        <p:spPr bwMode="auto">
          <a:xfrm>
            <a:off x="365991" y="-623093"/>
            <a:ext cx="8204200" cy="1655762"/>
          </a:xfrm>
          <a:prstGeom prst="rect">
            <a:avLst/>
          </a:prstGeom>
          <a:noFill/>
          <a:ln w="9525">
            <a:noFill/>
            <a:miter lim="800000"/>
            <a:headEnd/>
            <a:tailEnd/>
          </a:ln>
          <a:effectLst>
            <a:outerShdw dist="107763" dir="2700000" algn="ctr" rotWithShape="0">
              <a:schemeClr val="bg2"/>
            </a:outerShdw>
          </a:effectLst>
        </p:spPr>
        <p:txBody>
          <a:bodyPr lIns="92075" tIns="46038" rIns="92075" bIns="46038" anchor="b"/>
          <a:lstStyle/>
          <a:p>
            <a:pPr rtl="1">
              <a:lnSpc>
                <a:spcPct val="100000"/>
              </a:lnSpc>
              <a:spcBef>
                <a:spcPct val="0"/>
              </a:spcBef>
              <a:buClrTx/>
              <a:buSzTx/>
              <a:buFontTx/>
              <a:buNone/>
              <a:defRPr/>
            </a:pPr>
            <a:endParaRPr lang="fa-IR" altLang="en-US" sz="3600" b="1" dirty="0">
              <a:solidFill>
                <a:schemeClr val="tx2"/>
              </a:solidFill>
              <a:effectLst>
                <a:outerShdw blurRad="38100" dist="38100" dir="2700000" algn="tl">
                  <a:srgbClr val="000000"/>
                </a:outerShdw>
              </a:effectLst>
              <a:cs typeface="Zar" pitchFamily="2" charset="-78"/>
            </a:endParaRPr>
          </a:p>
          <a:p>
            <a:pPr rtl="1">
              <a:lnSpc>
                <a:spcPct val="100000"/>
              </a:lnSpc>
              <a:spcBef>
                <a:spcPct val="0"/>
              </a:spcBef>
              <a:buClrTx/>
              <a:buSzTx/>
              <a:buFontTx/>
              <a:buNone/>
              <a:defRPr/>
            </a:pPr>
            <a:endParaRPr lang="fa-IR" altLang="en-US" sz="3600" b="1" dirty="0">
              <a:solidFill>
                <a:schemeClr val="tx2"/>
              </a:solidFill>
              <a:effectLst>
                <a:outerShdw blurRad="38100" dist="38100" dir="2700000" algn="tl">
                  <a:srgbClr val="000000"/>
                </a:outerShdw>
              </a:effectLst>
              <a:cs typeface="Zar" pitchFamily="2" charset="-78"/>
            </a:endParaRPr>
          </a:p>
        </p:txBody>
      </p:sp>
      <p:sp>
        <p:nvSpPr>
          <p:cNvPr id="159748" name="Rectangle 4"/>
          <p:cNvSpPr>
            <a:spLocks noChangeArrowheads="1"/>
          </p:cNvSpPr>
          <p:nvPr/>
        </p:nvSpPr>
        <p:spPr bwMode="auto">
          <a:xfrm>
            <a:off x="651543" y="3501008"/>
            <a:ext cx="7633096" cy="146481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eaLnBrk="1" hangingPunct="1">
              <a:buFont typeface="Wingdings" pitchFamily="2" charset="2"/>
              <a:buNone/>
            </a:pPr>
            <a:endParaRPr lang="en-US" altLang="en-US" sz="2400" b="1" dirty="0">
              <a:cs typeface="Zar" pitchFamily="2" charset="-78"/>
            </a:endParaRPr>
          </a:p>
        </p:txBody>
      </p:sp>
      <p:sp>
        <p:nvSpPr>
          <p:cNvPr id="2" name="Rectangle 1"/>
          <p:cNvSpPr/>
          <p:nvPr/>
        </p:nvSpPr>
        <p:spPr>
          <a:xfrm>
            <a:off x="-2484784" y="44624"/>
            <a:ext cx="11593288" cy="707886"/>
          </a:xfrm>
          <a:prstGeom prst="rect">
            <a:avLst/>
          </a:prstGeom>
        </p:spPr>
        <p:txBody>
          <a:bodyPr wrap="square">
            <a:spAutoFit/>
          </a:bodyPr>
          <a:lstStyle/>
          <a:p>
            <a:pPr>
              <a:spcBef>
                <a:spcPct val="0"/>
              </a:spcBef>
              <a:defRPr/>
            </a:pPr>
            <a:r>
              <a:rPr lang="ar-SA" altLang="en-US" sz="3900" b="1" dirty="0">
                <a:solidFill>
                  <a:srgbClr val="FF0000"/>
                </a:solidFill>
                <a:effectLst>
                  <a:outerShdw blurRad="38100" dist="38100" dir="2700000" algn="tl">
                    <a:srgbClr val="000000"/>
                  </a:outerShdw>
                </a:effectLst>
                <a:cs typeface="Zar" pitchFamily="2" charset="-78"/>
              </a:rPr>
              <a:t>دستگاه اسكلتي</a:t>
            </a:r>
            <a:r>
              <a:rPr lang="ar-SA" altLang="en-US" sz="3900" b="1" dirty="0">
                <a:solidFill>
                  <a:srgbClr val="FF0000"/>
                </a:solidFill>
                <a:effectLst>
                  <a:outerShdw blurRad="38100" dist="38100" dir="2700000" algn="tl">
                    <a:srgbClr val="000000"/>
                  </a:outerShdw>
                </a:effectLst>
                <a:cs typeface="Times New Roman" pitchFamily="18" charset="0"/>
              </a:rPr>
              <a:t>‌</a:t>
            </a:r>
            <a:r>
              <a:rPr lang="ar-SA" altLang="en-US" sz="3900" b="1" dirty="0">
                <a:solidFill>
                  <a:srgbClr val="FF0000"/>
                </a:solidFill>
                <a:effectLst>
                  <a:outerShdw blurRad="38100" dist="38100" dir="2700000" algn="tl">
                    <a:srgbClr val="000000"/>
                  </a:outerShdw>
                </a:effectLst>
                <a:cs typeface="Zar" pitchFamily="2" charset="-78"/>
              </a:rPr>
              <a:t>- عضلاني </a:t>
            </a:r>
            <a:r>
              <a:rPr lang="en-US" altLang="en-US" sz="3900" b="1" dirty="0">
                <a:solidFill>
                  <a:srgbClr val="FF0000"/>
                </a:solidFill>
                <a:effectLst>
                  <a:outerShdw blurRad="38100" dist="38100" dir="2700000" algn="tl">
                    <a:srgbClr val="000000"/>
                  </a:outerShdw>
                </a:effectLst>
                <a:cs typeface="Zar" pitchFamily="2" charset="-78"/>
              </a:rPr>
              <a:t>(Musculoskeletal System)</a:t>
            </a:r>
            <a:endParaRPr lang="en-US" altLang="en-US" sz="3900" dirty="0">
              <a:solidFill>
                <a:srgbClr val="FF0000"/>
              </a:solidFill>
              <a:effectLst>
                <a:outerShdw blurRad="38100" dist="38100" dir="2700000" algn="tl">
                  <a:srgbClr val="000000"/>
                </a:outerShdw>
              </a:effectLst>
              <a:latin typeface="Arial" pitchFamily="34" charset="0"/>
            </a:endParaRPr>
          </a:p>
        </p:txBody>
      </p:sp>
      <p:sp>
        <p:nvSpPr>
          <p:cNvPr id="6" name="Rectangle 5"/>
          <p:cNvSpPr/>
          <p:nvPr/>
        </p:nvSpPr>
        <p:spPr>
          <a:xfrm>
            <a:off x="3851920" y="692696"/>
            <a:ext cx="5256584" cy="4662815"/>
          </a:xfrm>
          <a:prstGeom prst="rect">
            <a:avLst/>
          </a:prstGeom>
        </p:spPr>
        <p:txBody>
          <a:bodyPr wrap="square">
            <a:spAutoFit/>
          </a:bodyPr>
          <a:lstStyle/>
          <a:p>
            <a:pPr algn="just"/>
            <a:r>
              <a:rPr lang="ar-SA" altLang="en-US" sz="2700" b="1" dirty="0">
                <a:cs typeface="Zar" pitchFamily="2" charset="-78"/>
              </a:rPr>
              <a:t>دستگاه اسكلتي</a:t>
            </a:r>
            <a:r>
              <a:rPr lang="ar-SA" altLang="en-US" sz="2700" b="1" dirty="0">
                <a:cs typeface="Times New Roman" pitchFamily="18" charset="0"/>
              </a:rPr>
              <a:t>‌</a:t>
            </a:r>
            <a:r>
              <a:rPr lang="ar-SA" altLang="en-US" sz="2700" b="1" dirty="0">
                <a:cs typeface="Zar" pitchFamily="2" charset="-78"/>
              </a:rPr>
              <a:t>- عضلاني از بافت</a:t>
            </a:r>
            <a:r>
              <a:rPr lang="ar-SA" altLang="en-US" sz="2700" b="1" dirty="0">
                <a:cs typeface="Times New Roman" pitchFamily="18" charset="0"/>
              </a:rPr>
              <a:t>‌</a:t>
            </a:r>
            <a:r>
              <a:rPr lang="ar-SA" altLang="en-US" sz="2700" b="1" dirty="0">
                <a:cs typeface="Zar" pitchFamily="2" charset="-78"/>
              </a:rPr>
              <a:t>هاي نرم و استخوان</a:t>
            </a:r>
            <a:r>
              <a:rPr lang="ar-SA" altLang="en-US" sz="2700" b="1" dirty="0">
                <a:cs typeface="Times New Roman" pitchFamily="18" charset="0"/>
              </a:rPr>
              <a:t>‌</a:t>
            </a:r>
            <a:r>
              <a:rPr lang="ar-SA" altLang="en-US" sz="2700" b="1" dirty="0">
                <a:cs typeface="Zar" pitchFamily="2" charset="-78"/>
              </a:rPr>
              <a:t>ها تشكيل شده است. اجزاء مختلف دستگاه اسكلتي</a:t>
            </a:r>
            <a:r>
              <a:rPr lang="ar-SA" altLang="en-US" sz="2700" b="1" dirty="0">
                <a:cs typeface="Times New Roman" pitchFamily="18" charset="0"/>
              </a:rPr>
              <a:t>‌</a:t>
            </a:r>
            <a:r>
              <a:rPr lang="ar-SA" altLang="en-US" sz="2700" b="1" dirty="0">
                <a:cs typeface="Zar" pitchFamily="2" charset="-78"/>
              </a:rPr>
              <a:t>- عضلاني عبارتند از</a:t>
            </a:r>
            <a:r>
              <a:rPr lang="ar-SA" altLang="en-US" sz="2700" b="1" dirty="0" smtClean="0">
                <a:cs typeface="Zar" pitchFamily="2" charset="-78"/>
              </a:rPr>
              <a:t>:</a:t>
            </a:r>
            <a:endParaRPr lang="ar-SA" altLang="en-US" sz="2700" b="1" dirty="0">
              <a:cs typeface="Zar" pitchFamily="2" charset="-78"/>
            </a:endParaRPr>
          </a:p>
          <a:p>
            <a:pPr algn="just">
              <a:buClr>
                <a:schemeClr val="hlink"/>
              </a:buClr>
            </a:pPr>
            <a:r>
              <a:rPr lang="ar-SA" altLang="en-US" sz="2700" b="1" dirty="0">
                <a:cs typeface="Zar" pitchFamily="2" charset="-78"/>
              </a:rPr>
              <a:t>استخوان</a:t>
            </a:r>
            <a:r>
              <a:rPr lang="ar-SA" altLang="en-US" sz="2700" b="1" dirty="0">
                <a:cs typeface="Times New Roman" pitchFamily="18" charset="0"/>
              </a:rPr>
              <a:t>‌</a:t>
            </a:r>
            <a:r>
              <a:rPr lang="ar-SA" altLang="en-US" sz="2700" b="1" dirty="0">
                <a:cs typeface="Zar" pitchFamily="2" charset="-78"/>
              </a:rPr>
              <a:t>ها: ساختارهاي تحمل كننده</a:t>
            </a:r>
            <a:r>
              <a:rPr lang="ar-SA" altLang="en-US" sz="2700" b="1" dirty="0">
                <a:cs typeface="Times New Roman" pitchFamily="18" charset="0"/>
              </a:rPr>
              <a:t>‌</a:t>
            </a:r>
            <a:r>
              <a:rPr lang="ar-SA" altLang="en-US" sz="2700" b="1" dirty="0">
                <a:cs typeface="Zar" pitchFamily="2" charset="-78"/>
              </a:rPr>
              <a:t> فشار.</a:t>
            </a:r>
          </a:p>
          <a:p>
            <a:pPr algn="just">
              <a:buClr>
                <a:schemeClr val="hlink"/>
              </a:buClr>
            </a:pPr>
            <a:r>
              <a:rPr lang="ar-SA" altLang="en-US" sz="2700" b="1" dirty="0">
                <a:cs typeface="Zar" pitchFamily="2" charset="-78"/>
              </a:rPr>
              <a:t>ماهيچه</a:t>
            </a:r>
            <a:r>
              <a:rPr lang="ar-SA" altLang="en-US" sz="2700" b="1" dirty="0">
                <a:cs typeface="Times New Roman" pitchFamily="18" charset="0"/>
              </a:rPr>
              <a:t>‌</a:t>
            </a:r>
            <a:r>
              <a:rPr lang="ar-SA" altLang="en-US" sz="2700" b="1" dirty="0">
                <a:cs typeface="Zar" pitchFamily="2" charset="-78"/>
              </a:rPr>
              <a:t>ها: بافت هاي قابل انقباض و ايجاد كننده</a:t>
            </a:r>
            <a:r>
              <a:rPr lang="ar-SA" altLang="en-US" sz="2700" b="1" dirty="0">
                <a:cs typeface="Times New Roman" pitchFamily="18" charset="0"/>
              </a:rPr>
              <a:t>‌</a:t>
            </a:r>
            <a:r>
              <a:rPr lang="ar-SA" altLang="en-US" sz="2700" b="1" dirty="0">
                <a:cs typeface="Zar" pitchFamily="2" charset="-78"/>
              </a:rPr>
              <a:t> حركت.</a:t>
            </a:r>
          </a:p>
          <a:p>
            <a:pPr algn="just">
              <a:buClr>
                <a:schemeClr val="hlink"/>
              </a:buClr>
            </a:pPr>
            <a:r>
              <a:rPr lang="ar-SA" altLang="en-US" sz="2700" b="1" dirty="0">
                <a:cs typeface="Zar" pitchFamily="2" charset="-78"/>
              </a:rPr>
              <a:t>تاندونها: بافتي كه ماهيچه</a:t>
            </a:r>
            <a:r>
              <a:rPr lang="ar-SA" altLang="en-US" sz="2700" b="1" dirty="0">
                <a:cs typeface="Times New Roman" pitchFamily="18" charset="0"/>
              </a:rPr>
              <a:t>‌</a:t>
            </a:r>
            <a:r>
              <a:rPr lang="ar-SA" altLang="en-US" sz="2700" b="1" dirty="0">
                <a:cs typeface="Zar" pitchFamily="2" charset="-78"/>
              </a:rPr>
              <a:t>ها را به استخوان</a:t>
            </a:r>
            <a:r>
              <a:rPr lang="ar-SA" altLang="en-US" sz="2700" b="1" dirty="0">
                <a:cs typeface="Times New Roman" pitchFamily="18" charset="0"/>
              </a:rPr>
              <a:t>‌</a:t>
            </a:r>
            <a:r>
              <a:rPr lang="ar-SA" altLang="en-US" sz="2700" b="1" dirty="0">
                <a:cs typeface="Zar" pitchFamily="2" charset="-78"/>
              </a:rPr>
              <a:t>ها متصل مي</a:t>
            </a:r>
            <a:r>
              <a:rPr lang="ar-SA" altLang="en-US" sz="2700" b="1" dirty="0">
                <a:cs typeface="Times New Roman" pitchFamily="18" charset="0"/>
              </a:rPr>
              <a:t>‌</a:t>
            </a:r>
            <a:r>
              <a:rPr lang="ar-SA" altLang="en-US" sz="2700" b="1" dirty="0">
                <a:cs typeface="Zar" pitchFamily="2" charset="-78"/>
              </a:rPr>
              <a:t>سازد.</a:t>
            </a:r>
          </a:p>
          <a:p>
            <a:pPr algn="just">
              <a:buClr>
                <a:schemeClr val="hlink"/>
              </a:buClr>
            </a:pPr>
            <a:r>
              <a:rPr lang="fa-IR" altLang="en-US" sz="2700" b="1" dirty="0">
                <a:cs typeface="Zar" pitchFamily="2" charset="-78"/>
              </a:rPr>
              <a:t>رباط</a:t>
            </a:r>
            <a:r>
              <a:rPr lang="ar-SA" altLang="en-US" sz="2700" b="1" dirty="0">
                <a:cs typeface="Zar" pitchFamily="2" charset="-78"/>
              </a:rPr>
              <a:t> ها: بافتي كه استخوان</a:t>
            </a:r>
            <a:r>
              <a:rPr lang="ar-SA" altLang="en-US" sz="2700" b="1" dirty="0">
                <a:cs typeface="Times New Roman" pitchFamily="18" charset="0"/>
              </a:rPr>
              <a:t>‌</a:t>
            </a:r>
            <a:r>
              <a:rPr lang="ar-SA" altLang="en-US" sz="2700" b="1" dirty="0">
                <a:cs typeface="Zar" pitchFamily="2" charset="-78"/>
              </a:rPr>
              <a:t>ها را به يكديگر متصل مي</a:t>
            </a:r>
            <a:r>
              <a:rPr lang="ar-SA" altLang="en-US" sz="2700" b="1" dirty="0">
                <a:cs typeface="Times New Roman" pitchFamily="18" charset="0"/>
              </a:rPr>
              <a:t>‌</a:t>
            </a:r>
            <a:r>
              <a:rPr lang="ar-SA" altLang="en-US" sz="2700" b="1" dirty="0">
                <a:cs typeface="Zar" pitchFamily="2" charset="-78"/>
              </a:rPr>
              <a:t>سازد.</a:t>
            </a:r>
          </a:p>
          <a:p>
            <a:pPr algn="just">
              <a:buClr>
                <a:schemeClr val="hlink"/>
              </a:buClr>
            </a:pPr>
            <a:r>
              <a:rPr lang="ar-SA" altLang="en-US" sz="2700" b="1" dirty="0">
                <a:cs typeface="Zar" pitchFamily="2" charset="-78"/>
              </a:rPr>
              <a:t>غضروف</a:t>
            </a:r>
            <a:r>
              <a:rPr lang="ar-SA" altLang="en-US" sz="2700" b="1" dirty="0">
                <a:cs typeface="Times New Roman" pitchFamily="18" charset="0"/>
              </a:rPr>
              <a:t>‌</a:t>
            </a:r>
            <a:r>
              <a:rPr lang="ar-SA" altLang="en-US" sz="2700" b="1" dirty="0">
                <a:cs typeface="Zar" pitchFamily="2" charset="-78"/>
              </a:rPr>
              <a:t>ها: بافتي كه اصطكاك ميان استخوان</a:t>
            </a:r>
            <a:r>
              <a:rPr lang="ar-SA" altLang="en-US" sz="2700" b="1" dirty="0">
                <a:cs typeface="Times New Roman" pitchFamily="18" charset="0"/>
              </a:rPr>
              <a:t>‌</a:t>
            </a:r>
            <a:r>
              <a:rPr lang="ar-SA" altLang="en-US" sz="2700" b="1" dirty="0">
                <a:cs typeface="Zar" pitchFamily="2" charset="-78"/>
              </a:rPr>
              <a:t>ها را كاهش </a:t>
            </a:r>
            <a:r>
              <a:rPr lang="fa-IR" altLang="en-US" sz="2700" b="1" dirty="0">
                <a:cs typeface="Zar" pitchFamily="2" charset="-78"/>
              </a:rPr>
              <a:t>مي دهد.</a:t>
            </a:r>
          </a:p>
          <a:p>
            <a:pPr algn="just">
              <a:buClr>
                <a:schemeClr val="hlink"/>
              </a:buClr>
            </a:pPr>
            <a:r>
              <a:rPr lang="ar-SA" altLang="en-US" sz="2700" b="1" dirty="0">
                <a:cs typeface="Zar" pitchFamily="2" charset="-78"/>
              </a:rPr>
              <a:t>عصب</a:t>
            </a:r>
            <a:r>
              <a:rPr lang="ar-SA" altLang="en-US" sz="2700" b="1" dirty="0">
                <a:cs typeface="Times New Roman" pitchFamily="18" charset="0"/>
              </a:rPr>
              <a:t>‌</a:t>
            </a:r>
            <a:r>
              <a:rPr lang="ar-SA" altLang="en-US" sz="2700" b="1" dirty="0">
                <a:cs typeface="Zar" pitchFamily="2" charset="-78"/>
              </a:rPr>
              <a:t>ها: </a:t>
            </a:r>
            <a:r>
              <a:rPr lang="fa-IR" altLang="en-US" sz="2700" b="1" dirty="0">
                <a:cs typeface="Zar" pitchFamily="2" charset="-78"/>
              </a:rPr>
              <a:t>سامانه</a:t>
            </a:r>
            <a:r>
              <a:rPr lang="ar-SA" altLang="en-US" sz="2700" b="1" dirty="0">
                <a:cs typeface="Zar" pitchFamily="2" charset="-78"/>
              </a:rPr>
              <a:t> ارتباطي كه ماهيچه</a:t>
            </a:r>
            <a:r>
              <a:rPr lang="ar-SA" altLang="en-US" sz="2700" b="1" dirty="0">
                <a:cs typeface="Times New Roman" pitchFamily="18" charset="0"/>
              </a:rPr>
              <a:t>‌</a:t>
            </a:r>
            <a:r>
              <a:rPr lang="ar-SA" altLang="en-US" sz="2700" b="1" dirty="0">
                <a:cs typeface="Zar" pitchFamily="2" charset="-78"/>
              </a:rPr>
              <a:t>ها، تاندون</a:t>
            </a:r>
            <a:r>
              <a:rPr lang="ar-SA" altLang="en-US" sz="2700" b="1" dirty="0">
                <a:cs typeface="Times New Roman" pitchFamily="18" charset="0"/>
              </a:rPr>
              <a:t>‌</a:t>
            </a:r>
            <a:r>
              <a:rPr lang="ar-SA" altLang="en-US" sz="2700" b="1" dirty="0">
                <a:cs typeface="Zar" pitchFamily="2" charset="-78"/>
              </a:rPr>
              <a:t>ها و ديگر بافت</a:t>
            </a:r>
            <a:r>
              <a:rPr lang="ar-SA" altLang="en-US" sz="2700" b="1" dirty="0">
                <a:cs typeface="Times New Roman" pitchFamily="18" charset="0"/>
              </a:rPr>
              <a:t>‌</a:t>
            </a:r>
            <a:r>
              <a:rPr lang="ar-SA" altLang="en-US" sz="2700" b="1" dirty="0">
                <a:cs typeface="Zar" pitchFamily="2" charset="-78"/>
              </a:rPr>
              <a:t>ها را </a:t>
            </a:r>
            <a:r>
              <a:rPr lang="fa-IR" altLang="en-US" sz="2700" b="1" dirty="0">
                <a:cs typeface="Zar" pitchFamily="2" charset="-78"/>
              </a:rPr>
              <a:t>	</a:t>
            </a:r>
            <a:r>
              <a:rPr lang="ar-SA" altLang="en-US" sz="2700" b="1" dirty="0">
                <a:cs typeface="Zar" pitchFamily="2" charset="-78"/>
              </a:rPr>
              <a:t>به مغز مرتبط مي</a:t>
            </a:r>
            <a:r>
              <a:rPr lang="ar-SA" altLang="en-US" sz="2700" b="1" dirty="0">
                <a:cs typeface="Times New Roman" pitchFamily="18" charset="0"/>
              </a:rPr>
              <a:t>‌</a:t>
            </a:r>
            <a:r>
              <a:rPr lang="ar-SA" altLang="en-US" sz="2700" b="1" dirty="0">
                <a:cs typeface="Zar" pitchFamily="2" charset="-78"/>
              </a:rPr>
              <a:t>سازد.</a:t>
            </a:r>
          </a:p>
          <a:p>
            <a:pPr algn="just">
              <a:buClr>
                <a:schemeClr val="hlink"/>
              </a:buClr>
            </a:pPr>
            <a:r>
              <a:rPr lang="ar-SA" altLang="en-US" sz="2700" b="1" dirty="0">
                <a:cs typeface="Zar" pitchFamily="2" charset="-78"/>
              </a:rPr>
              <a:t>عروق خوني: مجاري گردش خون و مواد مغذي در بدن.</a:t>
            </a:r>
            <a:endParaRPr lang="en-US" altLang="en-US" sz="2700" b="1" dirty="0">
              <a:cs typeface="Zar" pitchFamily="2" charset="-78"/>
            </a:endParaRPr>
          </a:p>
        </p:txBody>
      </p:sp>
      <p:pic>
        <p:nvPicPr>
          <p:cNvPr id="12290" name="Picture 2" descr="C:\Users\Shiva\Desktop\نوید\slid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80" y="908720"/>
            <a:ext cx="4102100" cy="4057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050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59747"/>
                                        </p:tgtEl>
                                        <p:attrNameLst>
                                          <p:attrName>style.visibility</p:attrName>
                                        </p:attrNameLst>
                                      </p:cBhvr>
                                      <p:to>
                                        <p:strVal val="visible"/>
                                      </p:to>
                                    </p:set>
                                    <p:anim calcmode="lin" valueType="num">
                                      <p:cBhvr additive="base">
                                        <p:cTn id="7" dur="500" fill="hold"/>
                                        <p:tgtEl>
                                          <p:spTgt spid="159747"/>
                                        </p:tgtEl>
                                        <p:attrNameLst>
                                          <p:attrName>ppt_x</p:attrName>
                                        </p:attrNameLst>
                                      </p:cBhvr>
                                      <p:tavLst>
                                        <p:tav tm="0">
                                          <p:val>
                                            <p:strVal val="#ppt_x"/>
                                          </p:val>
                                        </p:tav>
                                        <p:tav tm="100000">
                                          <p:val>
                                            <p:strVal val="#ppt_x"/>
                                          </p:val>
                                        </p:tav>
                                      </p:tavLst>
                                    </p:anim>
                                    <p:anim calcmode="lin" valueType="num">
                                      <p:cBhvr additive="base">
                                        <p:cTn id="8" dur="500" fill="hold"/>
                                        <p:tgtEl>
                                          <p:spTgt spid="15974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59746">
                                            <p:txEl>
                                              <p:pRg st="0" end="0"/>
                                            </p:txEl>
                                          </p:spTgt>
                                        </p:tgtEl>
                                        <p:attrNameLst>
                                          <p:attrName>style.visibility</p:attrName>
                                        </p:attrNameLst>
                                      </p:cBhvr>
                                      <p:to>
                                        <p:strVal val="visible"/>
                                      </p:to>
                                    </p:set>
                                    <p:anim calcmode="lin" valueType="num">
                                      <p:cBhvr additive="base">
                                        <p:cTn id="13" dur="500" fill="hold"/>
                                        <p:tgtEl>
                                          <p:spTgt spid="15974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159748">
                                            <p:txEl>
                                              <p:pRg st="0" end="0"/>
                                            </p:txEl>
                                          </p:spTgt>
                                        </p:tgtEl>
                                        <p:attrNameLst>
                                          <p:attrName>style.visibility</p:attrName>
                                        </p:attrNameLst>
                                      </p:cBhvr>
                                      <p:to>
                                        <p:strVal val="visible"/>
                                      </p:to>
                                    </p:set>
                                    <p:anim calcmode="lin" valueType="num">
                                      <p:cBhvr additive="base">
                                        <p:cTn id="19" dur="500" fill="hold"/>
                                        <p:tgtEl>
                                          <p:spTgt spid="15974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fade">
                                      <p:cBhvr>
                                        <p:cTn id="25" dur="2000"/>
                                        <p:tgtEl>
                                          <p:spTgt spid="12290"/>
                                        </p:tgtEl>
                                      </p:cBhvr>
                                    </p:animEffect>
                                    <p:anim calcmode="lin" valueType="num">
                                      <p:cBhvr>
                                        <p:cTn id="26" dur="2000" fill="hold"/>
                                        <p:tgtEl>
                                          <p:spTgt spid="12290"/>
                                        </p:tgtEl>
                                        <p:attrNameLst>
                                          <p:attrName>ppt_w</p:attrName>
                                        </p:attrNameLst>
                                      </p:cBhvr>
                                      <p:tavLst>
                                        <p:tav tm="0" fmla="#ppt_w*sin(2.5*pi*$)">
                                          <p:val>
                                            <p:fltVal val="0"/>
                                          </p:val>
                                        </p:tav>
                                        <p:tav tm="100000">
                                          <p:val>
                                            <p:fltVal val="1"/>
                                          </p:val>
                                        </p:tav>
                                      </p:tavLst>
                                    </p:anim>
                                    <p:anim calcmode="lin" valueType="num">
                                      <p:cBhvr>
                                        <p:cTn id="27" dur="2000" fill="hold"/>
                                        <p:tgtEl>
                                          <p:spTgt spid="12290"/>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heel(1)">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build="p" autoUpdateAnimBg="0"/>
      <p:bldP spid="159747" grpId="0" autoUpdateAnimBg="0"/>
      <p:bldP spid="159748" grpId="0" build="p" autoUpdateAnimBg="0"/>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066800" y="2743200"/>
            <a:ext cx="78486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eaLnBrk="1" hangingPunct="1">
              <a:lnSpc>
                <a:spcPct val="100000"/>
              </a:lnSpc>
              <a:buFont typeface="Wingdings" pitchFamily="2" charset="2"/>
              <a:buNone/>
            </a:pPr>
            <a:endParaRPr lang="en-US" altLang="en-US"/>
          </a:p>
        </p:txBody>
      </p:sp>
      <p:sp>
        <p:nvSpPr>
          <p:cNvPr id="204803" name="Rectangle 3"/>
          <p:cNvSpPr>
            <a:spLocks noChangeArrowheads="1"/>
          </p:cNvSpPr>
          <p:nvPr/>
        </p:nvSpPr>
        <p:spPr bwMode="auto">
          <a:xfrm>
            <a:off x="755650" y="-27384"/>
            <a:ext cx="7772400" cy="1152128"/>
          </a:xfrm>
          <a:prstGeom prst="rect">
            <a:avLst/>
          </a:prstGeom>
          <a:noFill/>
          <a:ln w="9525">
            <a:noFill/>
            <a:miter lim="800000"/>
            <a:headEnd/>
            <a:tailEnd/>
          </a:ln>
          <a:effectLst>
            <a:outerShdw dist="107763" dir="2700000" algn="ctr" rotWithShape="0">
              <a:schemeClr val="bg2"/>
            </a:outerShdw>
          </a:effectLst>
        </p:spPr>
        <p:txBody>
          <a:bodyPr lIns="92075" tIns="46038" rIns="92075" bIns="46038" anchor="b"/>
          <a:lstStyle/>
          <a:p>
            <a:pPr rtl="1">
              <a:lnSpc>
                <a:spcPct val="100000"/>
              </a:lnSpc>
              <a:spcBef>
                <a:spcPct val="0"/>
              </a:spcBef>
              <a:buClrTx/>
              <a:buSzTx/>
              <a:buFontTx/>
              <a:buNone/>
              <a:defRPr/>
            </a:pPr>
            <a:endParaRPr lang="fa-IR" altLang="en-US" sz="3600" b="1" dirty="0">
              <a:solidFill>
                <a:schemeClr val="tx2"/>
              </a:solidFill>
              <a:effectLst>
                <a:outerShdw blurRad="38100" dist="38100" dir="2700000" algn="tl">
                  <a:srgbClr val="000000"/>
                </a:outerShdw>
              </a:effectLst>
              <a:cs typeface="Zar" pitchFamily="2" charset="-78"/>
            </a:endParaRPr>
          </a:p>
          <a:p>
            <a:pPr rtl="1">
              <a:lnSpc>
                <a:spcPct val="100000"/>
              </a:lnSpc>
              <a:spcBef>
                <a:spcPct val="0"/>
              </a:spcBef>
              <a:buClrTx/>
              <a:buSzTx/>
              <a:buFontTx/>
              <a:buNone/>
              <a:defRPr/>
            </a:pPr>
            <a:endParaRPr lang="fa-IR" altLang="en-US" sz="3600" b="1" dirty="0">
              <a:solidFill>
                <a:schemeClr val="tx2"/>
              </a:solidFill>
              <a:effectLst>
                <a:outerShdw blurRad="38100" dist="38100" dir="2700000" algn="tl">
                  <a:srgbClr val="000000"/>
                </a:outerShdw>
              </a:effectLst>
              <a:cs typeface="Zar" pitchFamily="2" charset="-78"/>
            </a:endParaRPr>
          </a:p>
          <a:p>
            <a:pPr rtl="1">
              <a:lnSpc>
                <a:spcPct val="100000"/>
              </a:lnSpc>
              <a:spcBef>
                <a:spcPct val="0"/>
              </a:spcBef>
              <a:buClrTx/>
              <a:buSzTx/>
              <a:buFontTx/>
              <a:buNone/>
              <a:defRPr/>
            </a:pPr>
            <a:endParaRPr lang="en-US" altLang="en-US" sz="4400" dirty="0">
              <a:solidFill>
                <a:schemeClr val="tx2"/>
              </a:solidFill>
              <a:effectLst>
                <a:outerShdw blurRad="38100" dist="38100" dir="2700000" algn="tl">
                  <a:srgbClr val="000000"/>
                </a:outerShdw>
              </a:effectLst>
              <a:latin typeface="Arial" pitchFamily="34" charset="0"/>
            </a:endParaRPr>
          </a:p>
        </p:txBody>
      </p:sp>
      <p:sp>
        <p:nvSpPr>
          <p:cNvPr id="2" name="Rectangle 1"/>
          <p:cNvSpPr/>
          <p:nvPr/>
        </p:nvSpPr>
        <p:spPr>
          <a:xfrm>
            <a:off x="4991100" y="971411"/>
            <a:ext cx="3973388" cy="4154984"/>
          </a:xfrm>
          <a:prstGeom prst="rect">
            <a:avLst/>
          </a:prstGeom>
        </p:spPr>
        <p:txBody>
          <a:bodyPr wrap="square">
            <a:spAutoFit/>
          </a:bodyPr>
          <a:lstStyle/>
          <a:p>
            <a:pPr algn="just">
              <a:buClr>
                <a:schemeClr val="hlink"/>
              </a:buClr>
            </a:pPr>
            <a:r>
              <a:rPr lang="ar-SA" altLang="en-US" sz="2400" b="1" dirty="0">
                <a:cs typeface="B Zar" panose="00000400000000000000" pitchFamily="2" charset="-78"/>
              </a:rPr>
              <a:t>اختلالات اسكلتي‌- عضلاني عبارت است از آسيب‌ها و اختلالاتي كه يك يا چندين جزء‌ از اجزاء دستگاه اسكلتي‌- عضلاني را متأثر مي‌سازد. </a:t>
            </a:r>
            <a:endParaRPr lang="en-US" altLang="en-US" sz="2400" b="1" dirty="0">
              <a:cs typeface="B Zar" panose="00000400000000000000" pitchFamily="2" charset="-78"/>
            </a:endParaRPr>
          </a:p>
          <a:p>
            <a:pPr algn="just">
              <a:buClr>
                <a:schemeClr val="hlink"/>
              </a:buClr>
            </a:pPr>
            <a:endParaRPr lang="en-US" altLang="en-US" sz="2400" b="1" dirty="0">
              <a:cs typeface="B Zar" panose="00000400000000000000" pitchFamily="2" charset="-78"/>
            </a:endParaRPr>
          </a:p>
          <a:p>
            <a:pPr algn="just">
              <a:buClr>
                <a:schemeClr val="hlink"/>
              </a:buClr>
            </a:pPr>
            <a:r>
              <a:rPr lang="ar-SA" altLang="en-US" sz="2400" b="1" dirty="0">
                <a:cs typeface="B Zar" panose="00000400000000000000" pitchFamily="2" charset="-78"/>
              </a:rPr>
              <a:t>اختلالات اسكلتي‌- عضلاني شامل اسپرين، تنش، تورم، دژنراسيون، پا</a:t>
            </a:r>
            <a:r>
              <a:rPr lang="fa-IR" altLang="en-US" sz="2400" b="1" dirty="0">
                <a:cs typeface="B Zar" panose="00000400000000000000" pitchFamily="2" charset="-78"/>
              </a:rPr>
              <a:t>ر</a:t>
            </a:r>
            <a:r>
              <a:rPr lang="ar-SA" altLang="en-US" sz="2400" b="1" dirty="0">
                <a:cs typeface="B Zar" panose="00000400000000000000" pitchFamily="2" charset="-78"/>
              </a:rPr>
              <a:t>گي، گيرافتادگي اعصاب يا عروق خوني و شكستگي استخوان مي‌باشند. </a:t>
            </a:r>
            <a:endParaRPr lang="fa-IR" altLang="en-US" sz="2400" b="1" dirty="0" smtClean="0">
              <a:cs typeface="B Zar" panose="00000400000000000000" pitchFamily="2" charset="-78"/>
            </a:endParaRPr>
          </a:p>
          <a:p>
            <a:pPr algn="just">
              <a:buClr>
                <a:schemeClr val="hlink"/>
              </a:buClr>
            </a:pPr>
            <a:endParaRPr lang="en-US" altLang="en-US" sz="2400" b="1" dirty="0">
              <a:cs typeface="B Zar" panose="00000400000000000000" pitchFamily="2" charset="-78"/>
            </a:endParaRPr>
          </a:p>
        </p:txBody>
      </p:sp>
      <p:sp>
        <p:nvSpPr>
          <p:cNvPr id="6" name="Rectangle 5"/>
          <p:cNvSpPr/>
          <p:nvPr/>
        </p:nvSpPr>
        <p:spPr>
          <a:xfrm>
            <a:off x="1066800" y="179348"/>
            <a:ext cx="6620346" cy="769441"/>
          </a:xfrm>
          <a:prstGeom prst="rect">
            <a:avLst/>
          </a:prstGeom>
        </p:spPr>
        <p:txBody>
          <a:bodyPr wrap="square">
            <a:spAutoFit/>
          </a:bodyPr>
          <a:lstStyle/>
          <a:p>
            <a:pPr>
              <a:buClr>
                <a:schemeClr val="hlink"/>
              </a:buClr>
            </a:pPr>
            <a:r>
              <a:rPr lang="fa-IR" altLang="en-US" sz="4400" b="1" dirty="0" smtClean="0">
                <a:solidFill>
                  <a:srgbClr val="FF0000"/>
                </a:solidFill>
                <a:cs typeface="B Titr" panose="00000700000000000000" pitchFamily="2" charset="-78"/>
              </a:rPr>
              <a:t>اختلالات  اسکلتی عضلانی</a:t>
            </a:r>
            <a:endParaRPr lang="en-US" altLang="en-US" sz="4400" b="1" dirty="0">
              <a:solidFill>
                <a:srgbClr val="FF0000"/>
              </a:solidFill>
              <a:cs typeface="B Titr" panose="00000700000000000000" pitchFamily="2" charset="-78"/>
            </a:endParaRPr>
          </a:p>
        </p:txBody>
      </p:sp>
      <p:pic>
        <p:nvPicPr>
          <p:cNvPr id="11266" name="Picture 2" descr="C:\Users\Shiva\Desktop\نوید\download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39517"/>
            <a:ext cx="4680520" cy="4073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1906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204803"/>
                                        </p:tgtEl>
                                        <p:attrNameLst>
                                          <p:attrName>style.visibility</p:attrName>
                                        </p:attrNameLst>
                                      </p:cBhvr>
                                      <p:to>
                                        <p:strVal val="visible"/>
                                      </p:to>
                                    </p:set>
                                    <p:anim calcmode="lin" valueType="num">
                                      <p:cBhvr additive="base">
                                        <p:cTn id="7" dur="500" fill="hold"/>
                                        <p:tgtEl>
                                          <p:spTgt spid="204803"/>
                                        </p:tgtEl>
                                        <p:attrNameLst>
                                          <p:attrName>ppt_x</p:attrName>
                                        </p:attrNameLst>
                                      </p:cBhvr>
                                      <p:tavLst>
                                        <p:tav tm="0">
                                          <p:val>
                                            <p:strVal val="#ppt_x"/>
                                          </p:val>
                                        </p:tav>
                                        <p:tav tm="100000">
                                          <p:val>
                                            <p:strVal val="#ppt_x"/>
                                          </p:val>
                                        </p:tav>
                                      </p:tavLst>
                                    </p:anim>
                                    <p:anim calcmode="lin" valueType="num">
                                      <p:cBhvr additive="base">
                                        <p:cTn id="8" dur="500" fill="hold"/>
                                        <p:tgtEl>
                                          <p:spTgt spid="20480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204802">
                                            <p:txEl>
                                              <p:pRg st="0" end="0"/>
                                            </p:txEl>
                                          </p:spTgt>
                                        </p:tgtEl>
                                        <p:attrNameLst>
                                          <p:attrName>style.visibility</p:attrName>
                                        </p:attrNameLst>
                                      </p:cBhvr>
                                      <p:to>
                                        <p:strVal val="visible"/>
                                      </p:to>
                                    </p:set>
                                    <p:anim calcmode="lin" valueType="num">
                                      <p:cBhvr additive="base">
                                        <p:cTn id="13" dur="500" fill="hold"/>
                                        <p:tgtEl>
                                          <p:spTgt spid="20480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wipe(down)">
                                      <p:cBhvr>
                                        <p:cTn id="19" dur="580">
                                          <p:stCondLst>
                                            <p:cond delay="0"/>
                                          </p:stCondLst>
                                        </p:cTn>
                                        <p:tgtEl>
                                          <p:spTgt spid="11266"/>
                                        </p:tgtEl>
                                      </p:cBhvr>
                                    </p:animEffect>
                                    <p:anim calcmode="lin" valueType="num">
                                      <p:cBhvr>
                                        <p:cTn id="20"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25" dur="26">
                                          <p:stCondLst>
                                            <p:cond delay="650"/>
                                          </p:stCondLst>
                                        </p:cTn>
                                        <p:tgtEl>
                                          <p:spTgt spid="11266"/>
                                        </p:tgtEl>
                                      </p:cBhvr>
                                      <p:to x="100000" y="60000"/>
                                    </p:animScale>
                                    <p:animScale>
                                      <p:cBhvr>
                                        <p:cTn id="26" dur="166" decel="50000">
                                          <p:stCondLst>
                                            <p:cond delay="676"/>
                                          </p:stCondLst>
                                        </p:cTn>
                                        <p:tgtEl>
                                          <p:spTgt spid="11266"/>
                                        </p:tgtEl>
                                      </p:cBhvr>
                                      <p:to x="100000" y="100000"/>
                                    </p:animScale>
                                    <p:animScale>
                                      <p:cBhvr>
                                        <p:cTn id="27" dur="26">
                                          <p:stCondLst>
                                            <p:cond delay="1312"/>
                                          </p:stCondLst>
                                        </p:cTn>
                                        <p:tgtEl>
                                          <p:spTgt spid="11266"/>
                                        </p:tgtEl>
                                      </p:cBhvr>
                                      <p:to x="100000" y="80000"/>
                                    </p:animScale>
                                    <p:animScale>
                                      <p:cBhvr>
                                        <p:cTn id="28" dur="166" decel="50000">
                                          <p:stCondLst>
                                            <p:cond delay="1338"/>
                                          </p:stCondLst>
                                        </p:cTn>
                                        <p:tgtEl>
                                          <p:spTgt spid="11266"/>
                                        </p:tgtEl>
                                      </p:cBhvr>
                                      <p:to x="100000" y="100000"/>
                                    </p:animScale>
                                    <p:animScale>
                                      <p:cBhvr>
                                        <p:cTn id="29" dur="26">
                                          <p:stCondLst>
                                            <p:cond delay="1642"/>
                                          </p:stCondLst>
                                        </p:cTn>
                                        <p:tgtEl>
                                          <p:spTgt spid="11266"/>
                                        </p:tgtEl>
                                      </p:cBhvr>
                                      <p:to x="100000" y="90000"/>
                                    </p:animScale>
                                    <p:animScale>
                                      <p:cBhvr>
                                        <p:cTn id="30" dur="166" decel="50000">
                                          <p:stCondLst>
                                            <p:cond delay="1668"/>
                                          </p:stCondLst>
                                        </p:cTn>
                                        <p:tgtEl>
                                          <p:spTgt spid="11266"/>
                                        </p:tgtEl>
                                      </p:cBhvr>
                                      <p:to x="100000" y="100000"/>
                                    </p:animScale>
                                    <p:animScale>
                                      <p:cBhvr>
                                        <p:cTn id="31" dur="26">
                                          <p:stCondLst>
                                            <p:cond delay="1808"/>
                                          </p:stCondLst>
                                        </p:cTn>
                                        <p:tgtEl>
                                          <p:spTgt spid="11266"/>
                                        </p:tgtEl>
                                      </p:cBhvr>
                                      <p:to x="100000" y="95000"/>
                                    </p:animScale>
                                    <p:animScale>
                                      <p:cBhvr>
                                        <p:cTn id="32" dur="166" decel="50000">
                                          <p:stCondLst>
                                            <p:cond delay="1834"/>
                                          </p:stCondLst>
                                        </p:cTn>
                                        <p:tgtEl>
                                          <p:spTgt spid="1126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ircle(in)">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build="p" autoUpdateAnimBg="0"/>
      <p:bldP spid="204803" grpId="0" autoUpdateAnimBg="0"/>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58253" y="548680"/>
            <a:ext cx="5550251" cy="1872208"/>
          </a:xfrm>
        </p:spPr>
        <p:txBody>
          <a:bodyPr>
            <a:noAutofit/>
          </a:bodyPr>
          <a:lstStyle/>
          <a:p>
            <a:pPr algn="r"/>
            <a:r>
              <a:rPr lang="ar-SA" altLang="en-US" sz="3200" dirty="0">
                <a:cs typeface="Zar" pitchFamily="2" charset="-78"/>
              </a:rPr>
              <a:t>علايم اختلالات  اسكلتي</a:t>
            </a:r>
            <a:r>
              <a:rPr lang="ar-SA" altLang="en-US" sz="3200" dirty="0">
                <a:cs typeface="Times New Roman" pitchFamily="18" charset="0"/>
              </a:rPr>
              <a:t>‌</a:t>
            </a:r>
            <a:r>
              <a:rPr lang="ar-SA" altLang="en-US" sz="3200" dirty="0">
                <a:cs typeface="Zar" pitchFamily="2" charset="-78"/>
              </a:rPr>
              <a:t>- عضلاني شامل ناراحتي، درد، خستگي، ورم، خشكي، اختلالات حسي، مورمور شدن، محدود شدن دامنه</a:t>
            </a:r>
            <a:r>
              <a:rPr lang="ar-SA" altLang="en-US" sz="3200" dirty="0">
                <a:cs typeface="Times New Roman" pitchFamily="18" charset="0"/>
              </a:rPr>
              <a:t>‌</a:t>
            </a:r>
            <a:r>
              <a:rPr lang="ar-SA" altLang="en-US" sz="3200" dirty="0">
                <a:cs typeface="Zar" pitchFamily="2" charset="-78"/>
              </a:rPr>
              <a:t> حركتي و كاهش كنترل حركتي مي</a:t>
            </a:r>
            <a:r>
              <a:rPr lang="ar-SA" altLang="en-US" sz="3200" dirty="0">
                <a:cs typeface="Times New Roman" pitchFamily="18" charset="0"/>
              </a:rPr>
              <a:t>‌</a:t>
            </a:r>
            <a:r>
              <a:rPr lang="ar-SA" altLang="en-US" sz="3200" dirty="0">
                <a:cs typeface="Zar" pitchFamily="2" charset="-78"/>
              </a:rPr>
              <a:t>باشند.</a:t>
            </a:r>
            <a:r>
              <a:rPr lang="en-US" altLang="en-US" sz="3200" dirty="0">
                <a:cs typeface="Zar" pitchFamily="2" charset="-78"/>
              </a:rPr>
              <a:t/>
            </a:r>
            <a:br>
              <a:rPr lang="en-US" altLang="en-US" sz="3200" dirty="0">
                <a:cs typeface="Zar" pitchFamily="2" charset="-78"/>
              </a:rPr>
            </a:br>
            <a:r>
              <a:rPr lang="en-US" altLang="en-US" sz="3200" dirty="0">
                <a:cs typeface="Zar" pitchFamily="2" charset="-78"/>
              </a:rPr>
              <a:t/>
            </a:r>
            <a:br>
              <a:rPr lang="en-US" altLang="en-US" sz="3200" dirty="0">
                <a:cs typeface="Zar" pitchFamily="2" charset="-78"/>
              </a:rPr>
            </a:br>
            <a:endParaRPr lang="fa-IR" sz="3200" dirty="0"/>
          </a:p>
        </p:txBody>
      </p:sp>
      <p:pic>
        <p:nvPicPr>
          <p:cNvPr id="13314" name="Picture 2" descr="C:\Users\Shiva\Desktop\نوید\images (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788" y="2276872"/>
            <a:ext cx="28575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5" name="Picture 3" descr="C:\Users\Shiva\Desktop\نوید\images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744" y="1855465"/>
            <a:ext cx="2362200" cy="1933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C:\Users\Shiva\Desktop\نوید\images (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2990850" cy="152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09228" y="4163596"/>
            <a:ext cx="8627268" cy="1569660"/>
          </a:xfrm>
          <a:prstGeom prst="rect">
            <a:avLst/>
          </a:prstGeom>
        </p:spPr>
        <p:txBody>
          <a:bodyPr wrap="square">
            <a:spAutoFit/>
          </a:bodyPr>
          <a:lstStyle/>
          <a:p>
            <a:r>
              <a:rPr lang="ar-SA" altLang="en-US" sz="3200" dirty="0">
                <a:cs typeface="Zar" pitchFamily="2" charset="-78"/>
              </a:rPr>
              <a:t>هنگامي كه محيط كار و انجام وظيفه در شغل خاصي به وقوع اختلالات اسكلتي</a:t>
            </a:r>
            <a:r>
              <a:rPr lang="ar-SA" altLang="en-US" sz="3200" dirty="0">
                <a:cs typeface="Times New Roman" pitchFamily="18" charset="0"/>
              </a:rPr>
              <a:t>‌</a:t>
            </a:r>
            <a:r>
              <a:rPr lang="ar-SA" altLang="en-US" sz="3200" dirty="0">
                <a:cs typeface="Zar" pitchFamily="2" charset="-78"/>
              </a:rPr>
              <a:t>- عضلاني كمك كنند اين اختلالات،</a:t>
            </a:r>
            <a:r>
              <a:rPr lang="ar-SA" altLang="en-US" sz="3200" dirty="0">
                <a:solidFill>
                  <a:srgbClr val="FF0000"/>
                </a:solidFill>
                <a:cs typeface="Zar" pitchFamily="2" charset="-78"/>
              </a:rPr>
              <a:t> </a:t>
            </a:r>
            <a:r>
              <a:rPr lang="ar-SA" altLang="en-US" sz="3200" i="1" dirty="0">
                <a:solidFill>
                  <a:srgbClr val="FF0000"/>
                </a:solidFill>
                <a:cs typeface="Zar" pitchFamily="2" charset="-78"/>
              </a:rPr>
              <a:t>اختلالات اسكلتي</a:t>
            </a:r>
            <a:r>
              <a:rPr lang="ar-SA" altLang="en-US" sz="3200" i="1" dirty="0">
                <a:solidFill>
                  <a:srgbClr val="FF0000"/>
                </a:solidFill>
                <a:cs typeface="Times New Roman" pitchFamily="18" charset="0"/>
              </a:rPr>
              <a:t>‌</a:t>
            </a:r>
            <a:r>
              <a:rPr lang="ar-SA" altLang="en-US" sz="3200" i="1" dirty="0">
                <a:solidFill>
                  <a:srgbClr val="FF0000"/>
                </a:solidFill>
                <a:cs typeface="Zar" pitchFamily="2" charset="-78"/>
              </a:rPr>
              <a:t>- عضلاني مرتبط با كار</a:t>
            </a:r>
            <a:r>
              <a:rPr lang="ar-SA" altLang="en-US" sz="3200" dirty="0">
                <a:solidFill>
                  <a:srgbClr val="FF0000"/>
                </a:solidFill>
                <a:cs typeface="Zar" pitchFamily="2" charset="-78"/>
              </a:rPr>
              <a:t> </a:t>
            </a:r>
            <a:r>
              <a:rPr lang="ar-SA" altLang="en-US" sz="3200" dirty="0">
                <a:cs typeface="Zar" pitchFamily="2" charset="-78"/>
              </a:rPr>
              <a:t>خوانده مي</a:t>
            </a:r>
            <a:r>
              <a:rPr lang="ar-SA" altLang="en-US" sz="3200" dirty="0">
                <a:cs typeface="Times New Roman" pitchFamily="18" charset="0"/>
              </a:rPr>
              <a:t>‌</a:t>
            </a:r>
            <a:r>
              <a:rPr lang="ar-SA" altLang="en-US" sz="3200" dirty="0">
                <a:cs typeface="Zar" pitchFamily="2" charset="-78"/>
              </a:rPr>
              <a:t>شوند.</a:t>
            </a:r>
            <a:r>
              <a:rPr lang="en-US" altLang="en-US" sz="3200" dirty="0">
                <a:cs typeface="Zar" pitchFamily="2" charset="-78"/>
              </a:rPr>
              <a:t/>
            </a:r>
            <a:br>
              <a:rPr lang="en-US" altLang="en-US" sz="3200" dirty="0">
                <a:cs typeface="Zar" pitchFamily="2" charset="-78"/>
              </a:rPr>
            </a:br>
            <a:endParaRPr lang="fa-IR" sz="3200" dirty="0"/>
          </a:p>
        </p:txBody>
      </p:sp>
    </p:spTree>
    <p:extLst>
      <p:ext uri="{BB962C8B-B14F-4D97-AF65-F5344CB8AC3E}">
        <p14:creationId xmlns:p14="http://schemas.microsoft.com/office/powerpoint/2010/main" val="19336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80">
                                          <p:stCondLst>
                                            <p:cond delay="0"/>
                                          </p:stCondLst>
                                        </p:cTn>
                                        <p:tgtEl>
                                          <p:spTgt spid="13315"/>
                                        </p:tgtEl>
                                      </p:cBhvr>
                                    </p:animEffect>
                                    <p:anim calcmode="lin" valueType="num">
                                      <p:cBhvr>
                                        <p:cTn id="8" dur="1822" tmFilter="0,0; 0.14,0.36; 0.43,0.73; 0.71,0.91; 1.0,1.0">
                                          <p:stCondLst>
                                            <p:cond delay="0"/>
                                          </p:stCondLst>
                                        </p:cTn>
                                        <p:tgtEl>
                                          <p:spTgt spid="133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5"/>
                                        </p:tgtEl>
                                      </p:cBhvr>
                                      <p:to x="100000" y="60000"/>
                                    </p:animScale>
                                    <p:animScale>
                                      <p:cBhvr>
                                        <p:cTn id="14" dur="166" decel="50000">
                                          <p:stCondLst>
                                            <p:cond delay="676"/>
                                          </p:stCondLst>
                                        </p:cTn>
                                        <p:tgtEl>
                                          <p:spTgt spid="13315"/>
                                        </p:tgtEl>
                                      </p:cBhvr>
                                      <p:to x="100000" y="100000"/>
                                    </p:animScale>
                                    <p:animScale>
                                      <p:cBhvr>
                                        <p:cTn id="15" dur="26">
                                          <p:stCondLst>
                                            <p:cond delay="1312"/>
                                          </p:stCondLst>
                                        </p:cTn>
                                        <p:tgtEl>
                                          <p:spTgt spid="13315"/>
                                        </p:tgtEl>
                                      </p:cBhvr>
                                      <p:to x="100000" y="80000"/>
                                    </p:animScale>
                                    <p:animScale>
                                      <p:cBhvr>
                                        <p:cTn id="16" dur="166" decel="50000">
                                          <p:stCondLst>
                                            <p:cond delay="1338"/>
                                          </p:stCondLst>
                                        </p:cTn>
                                        <p:tgtEl>
                                          <p:spTgt spid="13315"/>
                                        </p:tgtEl>
                                      </p:cBhvr>
                                      <p:to x="100000" y="100000"/>
                                    </p:animScale>
                                    <p:animScale>
                                      <p:cBhvr>
                                        <p:cTn id="17" dur="26">
                                          <p:stCondLst>
                                            <p:cond delay="1642"/>
                                          </p:stCondLst>
                                        </p:cTn>
                                        <p:tgtEl>
                                          <p:spTgt spid="13315"/>
                                        </p:tgtEl>
                                      </p:cBhvr>
                                      <p:to x="100000" y="90000"/>
                                    </p:animScale>
                                    <p:animScale>
                                      <p:cBhvr>
                                        <p:cTn id="18" dur="166" decel="50000">
                                          <p:stCondLst>
                                            <p:cond delay="1668"/>
                                          </p:stCondLst>
                                        </p:cTn>
                                        <p:tgtEl>
                                          <p:spTgt spid="13315"/>
                                        </p:tgtEl>
                                      </p:cBhvr>
                                      <p:to x="100000" y="100000"/>
                                    </p:animScale>
                                    <p:animScale>
                                      <p:cBhvr>
                                        <p:cTn id="19" dur="26">
                                          <p:stCondLst>
                                            <p:cond delay="1808"/>
                                          </p:stCondLst>
                                        </p:cTn>
                                        <p:tgtEl>
                                          <p:spTgt spid="13315"/>
                                        </p:tgtEl>
                                      </p:cBhvr>
                                      <p:to x="100000" y="95000"/>
                                    </p:animScale>
                                    <p:animScale>
                                      <p:cBhvr>
                                        <p:cTn id="20" dur="166" decel="50000">
                                          <p:stCondLst>
                                            <p:cond delay="1834"/>
                                          </p:stCondLst>
                                        </p:cTn>
                                        <p:tgtEl>
                                          <p:spTgt spid="1331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314"/>
                                        </p:tgtEl>
                                        <p:attrNameLst>
                                          <p:attrName>style.visibility</p:attrName>
                                        </p:attrNameLst>
                                      </p:cBhvr>
                                      <p:to>
                                        <p:strVal val="visible"/>
                                      </p:to>
                                    </p:set>
                                    <p:animEffect transition="in" filter="wipe(down)">
                                      <p:cBhvr>
                                        <p:cTn id="23" dur="580">
                                          <p:stCondLst>
                                            <p:cond delay="0"/>
                                          </p:stCondLst>
                                        </p:cTn>
                                        <p:tgtEl>
                                          <p:spTgt spid="13314"/>
                                        </p:tgtEl>
                                      </p:cBhvr>
                                    </p:animEffect>
                                    <p:anim calcmode="lin" valueType="num">
                                      <p:cBhvr>
                                        <p:cTn id="24" dur="1822" tmFilter="0,0; 0.14,0.36; 0.43,0.73; 0.71,0.91; 1.0,1.0">
                                          <p:stCondLst>
                                            <p:cond delay="0"/>
                                          </p:stCondLst>
                                        </p:cTn>
                                        <p:tgtEl>
                                          <p:spTgt spid="133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3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3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3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3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3314"/>
                                        </p:tgtEl>
                                      </p:cBhvr>
                                      <p:to x="100000" y="60000"/>
                                    </p:animScale>
                                    <p:animScale>
                                      <p:cBhvr>
                                        <p:cTn id="30" dur="166" decel="50000">
                                          <p:stCondLst>
                                            <p:cond delay="676"/>
                                          </p:stCondLst>
                                        </p:cTn>
                                        <p:tgtEl>
                                          <p:spTgt spid="13314"/>
                                        </p:tgtEl>
                                      </p:cBhvr>
                                      <p:to x="100000" y="100000"/>
                                    </p:animScale>
                                    <p:animScale>
                                      <p:cBhvr>
                                        <p:cTn id="31" dur="26">
                                          <p:stCondLst>
                                            <p:cond delay="1312"/>
                                          </p:stCondLst>
                                        </p:cTn>
                                        <p:tgtEl>
                                          <p:spTgt spid="13314"/>
                                        </p:tgtEl>
                                      </p:cBhvr>
                                      <p:to x="100000" y="80000"/>
                                    </p:animScale>
                                    <p:animScale>
                                      <p:cBhvr>
                                        <p:cTn id="32" dur="166" decel="50000">
                                          <p:stCondLst>
                                            <p:cond delay="1338"/>
                                          </p:stCondLst>
                                        </p:cTn>
                                        <p:tgtEl>
                                          <p:spTgt spid="13314"/>
                                        </p:tgtEl>
                                      </p:cBhvr>
                                      <p:to x="100000" y="100000"/>
                                    </p:animScale>
                                    <p:animScale>
                                      <p:cBhvr>
                                        <p:cTn id="33" dur="26">
                                          <p:stCondLst>
                                            <p:cond delay="1642"/>
                                          </p:stCondLst>
                                        </p:cTn>
                                        <p:tgtEl>
                                          <p:spTgt spid="13314"/>
                                        </p:tgtEl>
                                      </p:cBhvr>
                                      <p:to x="100000" y="90000"/>
                                    </p:animScale>
                                    <p:animScale>
                                      <p:cBhvr>
                                        <p:cTn id="34" dur="166" decel="50000">
                                          <p:stCondLst>
                                            <p:cond delay="1668"/>
                                          </p:stCondLst>
                                        </p:cTn>
                                        <p:tgtEl>
                                          <p:spTgt spid="13314"/>
                                        </p:tgtEl>
                                      </p:cBhvr>
                                      <p:to x="100000" y="100000"/>
                                    </p:animScale>
                                    <p:animScale>
                                      <p:cBhvr>
                                        <p:cTn id="35" dur="26">
                                          <p:stCondLst>
                                            <p:cond delay="1808"/>
                                          </p:stCondLst>
                                        </p:cTn>
                                        <p:tgtEl>
                                          <p:spTgt spid="13314"/>
                                        </p:tgtEl>
                                      </p:cBhvr>
                                      <p:to x="100000" y="95000"/>
                                    </p:animScale>
                                    <p:animScale>
                                      <p:cBhvr>
                                        <p:cTn id="36" dur="166" decel="50000">
                                          <p:stCondLst>
                                            <p:cond delay="1834"/>
                                          </p:stCondLst>
                                        </p:cTn>
                                        <p:tgtEl>
                                          <p:spTgt spid="133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3316"/>
                                        </p:tgtEl>
                                        <p:attrNameLst>
                                          <p:attrName>style.visibility</p:attrName>
                                        </p:attrNameLst>
                                      </p:cBhvr>
                                      <p:to>
                                        <p:strVal val="visible"/>
                                      </p:to>
                                    </p:set>
                                    <p:animEffect transition="in" filter="wipe(down)">
                                      <p:cBhvr>
                                        <p:cTn id="39" dur="580">
                                          <p:stCondLst>
                                            <p:cond delay="0"/>
                                          </p:stCondLst>
                                        </p:cTn>
                                        <p:tgtEl>
                                          <p:spTgt spid="13316"/>
                                        </p:tgtEl>
                                      </p:cBhvr>
                                    </p:animEffect>
                                    <p:anim calcmode="lin" valueType="num">
                                      <p:cBhvr>
                                        <p:cTn id="40" dur="1822" tmFilter="0,0; 0.14,0.36; 0.43,0.73; 0.71,0.91; 1.0,1.0">
                                          <p:stCondLst>
                                            <p:cond delay="0"/>
                                          </p:stCondLst>
                                        </p:cTn>
                                        <p:tgtEl>
                                          <p:spTgt spid="133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3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3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3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3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3316"/>
                                        </p:tgtEl>
                                      </p:cBhvr>
                                      <p:to x="100000" y="60000"/>
                                    </p:animScale>
                                    <p:animScale>
                                      <p:cBhvr>
                                        <p:cTn id="46" dur="166" decel="50000">
                                          <p:stCondLst>
                                            <p:cond delay="676"/>
                                          </p:stCondLst>
                                        </p:cTn>
                                        <p:tgtEl>
                                          <p:spTgt spid="13316"/>
                                        </p:tgtEl>
                                      </p:cBhvr>
                                      <p:to x="100000" y="100000"/>
                                    </p:animScale>
                                    <p:animScale>
                                      <p:cBhvr>
                                        <p:cTn id="47" dur="26">
                                          <p:stCondLst>
                                            <p:cond delay="1312"/>
                                          </p:stCondLst>
                                        </p:cTn>
                                        <p:tgtEl>
                                          <p:spTgt spid="13316"/>
                                        </p:tgtEl>
                                      </p:cBhvr>
                                      <p:to x="100000" y="80000"/>
                                    </p:animScale>
                                    <p:animScale>
                                      <p:cBhvr>
                                        <p:cTn id="48" dur="166" decel="50000">
                                          <p:stCondLst>
                                            <p:cond delay="1338"/>
                                          </p:stCondLst>
                                        </p:cTn>
                                        <p:tgtEl>
                                          <p:spTgt spid="13316"/>
                                        </p:tgtEl>
                                      </p:cBhvr>
                                      <p:to x="100000" y="100000"/>
                                    </p:animScale>
                                    <p:animScale>
                                      <p:cBhvr>
                                        <p:cTn id="49" dur="26">
                                          <p:stCondLst>
                                            <p:cond delay="1642"/>
                                          </p:stCondLst>
                                        </p:cTn>
                                        <p:tgtEl>
                                          <p:spTgt spid="13316"/>
                                        </p:tgtEl>
                                      </p:cBhvr>
                                      <p:to x="100000" y="90000"/>
                                    </p:animScale>
                                    <p:animScale>
                                      <p:cBhvr>
                                        <p:cTn id="50" dur="166" decel="50000">
                                          <p:stCondLst>
                                            <p:cond delay="1668"/>
                                          </p:stCondLst>
                                        </p:cTn>
                                        <p:tgtEl>
                                          <p:spTgt spid="13316"/>
                                        </p:tgtEl>
                                      </p:cBhvr>
                                      <p:to x="100000" y="100000"/>
                                    </p:animScale>
                                    <p:animScale>
                                      <p:cBhvr>
                                        <p:cTn id="51" dur="26">
                                          <p:stCondLst>
                                            <p:cond delay="1808"/>
                                          </p:stCondLst>
                                        </p:cTn>
                                        <p:tgtEl>
                                          <p:spTgt spid="13316"/>
                                        </p:tgtEl>
                                      </p:cBhvr>
                                      <p:to x="100000" y="95000"/>
                                    </p:animScale>
                                    <p:animScale>
                                      <p:cBhvr>
                                        <p:cTn id="52" dur="166" decel="50000">
                                          <p:stCondLst>
                                            <p:cond delay="1834"/>
                                          </p:stCondLst>
                                        </p:cTn>
                                        <p:tgtEl>
                                          <p:spTgt spid="133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066800" y="2743200"/>
            <a:ext cx="78486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eaLnBrk="1" hangingPunct="1">
              <a:lnSpc>
                <a:spcPct val="100000"/>
              </a:lnSpc>
              <a:buFont typeface="Wingdings" pitchFamily="2" charset="2"/>
              <a:buNone/>
            </a:pPr>
            <a:endParaRPr lang="en-US" altLang="en-US"/>
          </a:p>
        </p:txBody>
      </p:sp>
      <p:sp>
        <p:nvSpPr>
          <p:cNvPr id="161798" name="Rectangle 6"/>
          <p:cNvSpPr>
            <a:spLocks noChangeArrowheads="1"/>
          </p:cNvSpPr>
          <p:nvPr/>
        </p:nvSpPr>
        <p:spPr bwMode="auto">
          <a:xfrm>
            <a:off x="760040" y="116632"/>
            <a:ext cx="7772400" cy="1143000"/>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fa-IR" sz="4000" b="1" dirty="0">
                <a:solidFill>
                  <a:srgbClr val="FF0000"/>
                </a:solidFill>
                <a:effectLst>
                  <a:outerShdw blurRad="38100" dist="38100" dir="2700000" algn="tl">
                    <a:srgbClr val="000000"/>
                  </a:outerShdw>
                </a:effectLst>
                <a:latin typeface="Arial" pitchFamily="34" charset="0"/>
                <a:cs typeface="Zar" pitchFamily="2" charset="-78"/>
              </a:rPr>
              <a:t>اختلالات </a:t>
            </a:r>
            <a:r>
              <a:rPr lang="fa-IR" sz="4000" b="1" dirty="0" smtClean="0">
                <a:solidFill>
                  <a:srgbClr val="FF0000"/>
                </a:solidFill>
                <a:effectLst>
                  <a:outerShdw blurRad="38100" dist="38100" dir="2700000" algn="tl">
                    <a:srgbClr val="000000"/>
                  </a:outerShdw>
                </a:effectLst>
                <a:latin typeface="Arial" pitchFamily="34" charset="0"/>
                <a:cs typeface="Zar" pitchFamily="2" charset="-78"/>
              </a:rPr>
              <a:t>اسكلتی-عضلانی- </a:t>
            </a:r>
            <a:r>
              <a:rPr lang="ar-SA" sz="4000" b="1" dirty="0">
                <a:solidFill>
                  <a:srgbClr val="FF0000"/>
                </a:solidFill>
                <a:effectLst>
                  <a:outerShdw blurRad="38100" dist="38100" dir="2700000" algn="tl">
                    <a:srgbClr val="000000"/>
                  </a:outerShdw>
                </a:effectLst>
                <a:latin typeface="Arial" pitchFamily="34" charset="0"/>
                <a:cs typeface="Zar" pitchFamily="2" charset="-78"/>
              </a:rPr>
              <a:t>علائم و نشانه ها</a:t>
            </a:r>
            <a:endParaRPr lang="en-US" sz="4000" b="1" dirty="0">
              <a:solidFill>
                <a:srgbClr val="FF0000"/>
              </a:solidFill>
              <a:effectLst>
                <a:outerShdw blurRad="38100" dist="38100" dir="2700000" algn="tl">
                  <a:srgbClr val="000000"/>
                </a:outerShdw>
              </a:effectLst>
              <a:latin typeface="Arial" pitchFamily="34" charset="0"/>
              <a:cs typeface="Zar" pitchFamily="2" charset="-78"/>
            </a:endParaRPr>
          </a:p>
        </p:txBody>
      </p:sp>
      <p:sp>
        <p:nvSpPr>
          <p:cNvPr id="15364" name="Rectangle 7"/>
          <p:cNvSpPr>
            <a:spLocks noChangeArrowheads="1"/>
          </p:cNvSpPr>
          <p:nvPr/>
        </p:nvSpPr>
        <p:spPr bwMode="auto">
          <a:xfrm>
            <a:off x="5082480" y="90872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rtl="1" eaLnBrk="1" hangingPunct="1">
              <a:lnSpc>
                <a:spcPct val="100000"/>
              </a:lnSpc>
              <a:buClr>
                <a:schemeClr val="hlink"/>
              </a:buClr>
              <a:buSzPct val="175000"/>
              <a:buFontTx/>
              <a:buChar char="•"/>
            </a:pPr>
            <a:r>
              <a:rPr lang="ar-SA" altLang="fa-IR" sz="2800" b="1" dirty="0">
                <a:cs typeface="Zar" pitchFamily="2" charset="-78"/>
              </a:rPr>
              <a:t>درد</a:t>
            </a:r>
            <a:endParaRPr lang="fa-IR" altLang="fa-IR" sz="2800" b="1" dirty="0">
              <a:cs typeface="Zar" pitchFamily="2" charset="-78"/>
            </a:endParaRPr>
          </a:p>
          <a:p>
            <a:pPr algn="r" rtl="1" eaLnBrk="1" hangingPunct="1">
              <a:lnSpc>
                <a:spcPct val="100000"/>
              </a:lnSpc>
              <a:buClr>
                <a:schemeClr val="hlink"/>
              </a:buClr>
              <a:buSzPct val="175000"/>
              <a:buFontTx/>
              <a:buChar char="•"/>
            </a:pPr>
            <a:r>
              <a:rPr lang="fa-IR" altLang="fa-IR" sz="2800" b="1" dirty="0">
                <a:cs typeface="Zar" pitchFamily="2" charset="-78"/>
              </a:rPr>
              <a:t> </a:t>
            </a:r>
            <a:r>
              <a:rPr lang="ar-SA" altLang="fa-IR" sz="2800" b="1" dirty="0">
                <a:cs typeface="Zar" pitchFamily="2" charset="-78"/>
              </a:rPr>
              <a:t>احساس سو</a:t>
            </a:r>
            <a:r>
              <a:rPr lang="fa-IR" altLang="fa-IR" sz="2800" b="1" dirty="0">
                <a:cs typeface="Zar" pitchFamily="2" charset="-78"/>
              </a:rPr>
              <a:t>زش</a:t>
            </a:r>
          </a:p>
          <a:p>
            <a:pPr algn="r" rtl="1" eaLnBrk="1" hangingPunct="1">
              <a:lnSpc>
                <a:spcPct val="100000"/>
              </a:lnSpc>
              <a:buClr>
                <a:schemeClr val="hlink"/>
              </a:buClr>
              <a:buSzPct val="175000"/>
              <a:buFontTx/>
              <a:buChar char="•"/>
            </a:pPr>
            <a:r>
              <a:rPr lang="fa-IR" altLang="fa-IR" sz="2800" b="1" dirty="0">
                <a:cs typeface="Zar" pitchFamily="2" charset="-78"/>
              </a:rPr>
              <a:t> </a:t>
            </a:r>
            <a:r>
              <a:rPr lang="ar-SA" altLang="fa-IR" sz="2800" b="1" dirty="0">
                <a:cs typeface="Zar" pitchFamily="2" charset="-78"/>
              </a:rPr>
              <a:t>گرفتگی </a:t>
            </a:r>
            <a:endParaRPr lang="fa-IR" altLang="fa-IR" sz="2800" b="1" dirty="0">
              <a:cs typeface="Zar" pitchFamily="2" charset="-78"/>
            </a:endParaRPr>
          </a:p>
          <a:p>
            <a:pPr algn="r" rtl="1" eaLnBrk="1" hangingPunct="1">
              <a:lnSpc>
                <a:spcPct val="100000"/>
              </a:lnSpc>
              <a:buClr>
                <a:schemeClr val="hlink"/>
              </a:buClr>
              <a:buSzPct val="175000"/>
              <a:buFontTx/>
              <a:buChar char="•"/>
            </a:pPr>
            <a:r>
              <a:rPr lang="fa-IR" altLang="fa-IR" sz="2800" b="1" dirty="0">
                <a:cs typeface="Zar" pitchFamily="2" charset="-78"/>
              </a:rPr>
              <a:t> </a:t>
            </a:r>
            <a:r>
              <a:rPr lang="ar-SA" altLang="fa-IR" sz="2800" b="1" dirty="0">
                <a:cs typeface="Zar" pitchFamily="2" charset="-78"/>
              </a:rPr>
              <a:t>رنگ پر</a:t>
            </a:r>
            <a:r>
              <a:rPr lang="fa-IR" altLang="fa-IR" sz="2800" b="1" dirty="0">
                <a:cs typeface="Zar" pitchFamily="2" charset="-78"/>
              </a:rPr>
              <a:t>ي</a:t>
            </a:r>
            <a:r>
              <a:rPr lang="ar-SA" altLang="fa-IR" sz="2800" b="1" dirty="0">
                <a:cs typeface="Zar" pitchFamily="2" charset="-78"/>
              </a:rPr>
              <a:t>دگی</a:t>
            </a:r>
            <a:endParaRPr lang="fa-IR" altLang="fa-IR" sz="2800" b="1" dirty="0">
              <a:cs typeface="Zar" pitchFamily="2" charset="-78"/>
            </a:endParaRPr>
          </a:p>
          <a:p>
            <a:pPr algn="r" rtl="1" eaLnBrk="1" hangingPunct="1">
              <a:lnSpc>
                <a:spcPct val="100000"/>
              </a:lnSpc>
              <a:buClr>
                <a:schemeClr val="hlink"/>
              </a:buClr>
              <a:buSzPct val="175000"/>
              <a:buFontTx/>
              <a:buChar char="•"/>
            </a:pPr>
            <a:r>
              <a:rPr lang="ar-SA" altLang="fa-IR" sz="2800" b="1" dirty="0">
                <a:cs typeface="Zar" pitchFamily="2" charset="-78"/>
              </a:rPr>
              <a:t>بی حسی</a:t>
            </a:r>
            <a:endParaRPr lang="fa-IR" altLang="fa-IR" sz="2800" b="1" dirty="0">
              <a:cs typeface="Zar" pitchFamily="2" charset="-78"/>
            </a:endParaRPr>
          </a:p>
          <a:p>
            <a:pPr algn="r" rtl="1" eaLnBrk="1" hangingPunct="1">
              <a:lnSpc>
                <a:spcPct val="100000"/>
              </a:lnSpc>
              <a:buClr>
                <a:schemeClr val="hlink"/>
              </a:buClr>
              <a:buSzPct val="175000"/>
              <a:buFontTx/>
              <a:buChar char="•"/>
            </a:pPr>
            <a:r>
              <a:rPr lang="fa-IR" altLang="fa-IR" sz="2800" b="1" dirty="0">
                <a:cs typeface="Zar" pitchFamily="2" charset="-78"/>
              </a:rPr>
              <a:t> </a:t>
            </a:r>
            <a:r>
              <a:rPr lang="ar-SA" altLang="fa-IR" sz="2800" b="1" dirty="0">
                <a:cs typeface="Zar" pitchFamily="2" charset="-78"/>
              </a:rPr>
              <a:t>ورم </a:t>
            </a:r>
            <a:endParaRPr lang="fa-IR" altLang="fa-IR" sz="2800" b="1" dirty="0">
              <a:cs typeface="Zar" pitchFamily="2" charset="-78"/>
            </a:endParaRPr>
          </a:p>
          <a:p>
            <a:pPr algn="r" rtl="1" eaLnBrk="1" hangingPunct="1">
              <a:lnSpc>
                <a:spcPct val="100000"/>
              </a:lnSpc>
              <a:buClr>
                <a:schemeClr val="hlink"/>
              </a:buClr>
              <a:buSzPct val="175000"/>
              <a:buFontTx/>
              <a:buChar char="•"/>
            </a:pPr>
            <a:r>
              <a:rPr lang="fa-IR" altLang="fa-IR" sz="2800" b="1" dirty="0">
                <a:cs typeface="Zar" pitchFamily="2" charset="-78"/>
              </a:rPr>
              <a:t> </a:t>
            </a:r>
            <a:r>
              <a:rPr lang="ar-SA" altLang="fa-IR" sz="2800" b="1" dirty="0">
                <a:cs typeface="Zar" pitchFamily="2" charset="-78"/>
              </a:rPr>
              <a:t>سختی </a:t>
            </a:r>
            <a:endParaRPr lang="fa-IR" altLang="fa-IR" sz="2800" b="1" dirty="0">
              <a:cs typeface="Zar" pitchFamily="2" charset="-78"/>
            </a:endParaRPr>
          </a:p>
          <a:p>
            <a:pPr algn="r" rtl="1" eaLnBrk="1" hangingPunct="1">
              <a:lnSpc>
                <a:spcPct val="100000"/>
              </a:lnSpc>
              <a:buClr>
                <a:schemeClr val="hlink"/>
              </a:buClr>
              <a:buSzPct val="175000"/>
              <a:buFontTx/>
              <a:buChar char="•"/>
            </a:pPr>
            <a:r>
              <a:rPr lang="ar-SA" altLang="fa-IR" sz="2800" b="1" dirty="0">
                <a:cs typeface="Zar" pitchFamily="2" charset="-78"/>
              </a:rPr>
              <a:t>مورمورشدن</a:t>
            </a:r>
            <a:endParaRPr lang="fa-IR" altLang="fa-IR" sz="2800" b="1" dirty="0">
              <a:cs typeface="Zar" pitchFamily="2" charset="-78"/>
            </a:endParaRPr>
          </a:p>
          <a:p>
            <a:pPr algn="r" rtl="1" eaLnBrk="1" hangingPunct="1">
              <a:lnSpc>
                <a:spcPct val="100000"/>
              </a:lnSpc>
              <a:buClr>
                <a:schemeClr val="hlink"/>
              </a:buClr>
              <a:buSzPct val="175000"/>
              <a:buFontTx/>
              <a:buChar char="•"/>
            </a:pPr>
            <a:r>
              <a:rPr lang="ar-SA" altLang="fa-IR" sz="2800" b="1" dirty="0">
                <a:cs typeface="Zar" pitchFamily="2" charset="-78"/>
              </a:rPr>
              <a:t>پرش ( تيک ) غير عادي</a:t>
            </a:r>
            <a:endParaRPr lang="fa-IR" altLang="fa-IR" sz="2800" b="1" dirty="0">
              <a:cs typeface="Zar" pitchFamily="2" charset="-78"/>
            </a:endParaRPr>
          </a:p>
          <a:p>
            <a:pPr algn="r" rtl="1" eaLnBrk="1" hangingPunct="1">
              <a:lnSpc>
                <a:spcPct val="100000"/>
              </a:lnSpc>
              <a:buClr>
                <a:schemeClr val="hlink"/>
              </a:buClr>
              <a:buSzPct val="175000"/>
              <a:buFontTx/>
              <a:buChar char="•"/>
            </a:pPr>
            <a:r>
              <a:rPr lang="fa-IR" altLang="fa-IR" sz="2800" b="1" dirty="0">
                <a:cs typeface="Zar" pitchFamily="2" charset="-78"/>
              </a:rPr>
              <a:t> </a:t>
            </a:r>
            <a:r>
              <a:rPr lang="ar-SA" altLang="fa-IR" sz="2800" b="1" dirty="0">
                <a:cs typeface="Zar" pitchFamily="2" charset="-78"/>
              </a:rPr>
              <a:t>ضعف</a:t>
            </a:r>
            <a:endParaRPr lang="en-US" altLang="fa-IR" sz="2800" b="1" dirty="0">
              <a:cs typeface="Zar" pitchFamily="2" charset="-78"/>
            </a:endParaRPr>
          </a:p>
        </p:txBody>
      </p:sp>
      <p:pic>
        <p:nvPicPr>
          <p:cNvPr id="15365" name="Picture 8" descr="mypi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37433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8922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61794">
                                            <p:txEl>
                                              <p:pRg st="0" end="0"/>
                                            </p:txEl>
                                          </p:spTgt>
                                        </p:tgtEl>
                                        <p:attrNameLst>
                                          <p:attrName>style.visibility</p:attrName>
                                        </p:attrNameLst>
                                      </p:cBhvr>
                                      <p:to>
                                        <p:strVal val="visible"/>
                                      </p:to>
                                    </p:set>
                                    <p:anim calcmode="lin" valueType="num">
                                      <p:cBhvr additive="base">
                                        <p:cTn id="7" dur="500" fill="hold"/>
                                        <p:tgtEl>
                                          <p:spTgt spid="1617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7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1798"/>
                                        </p:tgtEl>
                                        <p:attrNameLst>
                                          <p:attrName>style.visibility</p:attrName>
                                        </p:attrNameLst>
                                      </p:cBhvr>
                                      <p:to>
                                        <p:strVal val="visible"/>
                                      </p:to>
                                    </p:set>
                                    <p:anim calcmode="lin" valueType="num">
                                      <p:cBhvr additive="base">
                                        <p:cTn id="13" dur="500" fill="hold"/>
                                        <p:tgtEl>
                                          <p:spTgt spid="161798"/>
                                        </p:tgtEl>
                                        <p:attrNameLst>
                                          <p:attrName>ppt_x</p:attrName>
                                        </p:attrNameLst>
                                      </p:cBhvr>
                                      <p:tavLst>
                                        <p:tav tm="0">
                                          <p:val>
                                            <p:strVal val="#ppt_x"/>
                                          </p:val>
                                        </p:tav>
                                        <p:tav tm="100000">
                                          <p:val>
                                            <p:strVal val="#ppt_x"/>
                                          </p:val>
                                        </p:tav>
                                      </p:tavLst>
                                    </p:anim>
                                    <p:anim calcmode="lin" valueType="num">
                                      <p:cBhvr additive="base">
                                        <p:cTn id="14" dur="500" fill="hold"/>
                                        <p:tgtEl>
                                          <p:spTgt spid="1617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mph" presetSubtype="0" fill="hold" grpId="0" nodeType="clickEffect">
                                  <p:stCondLst>
                                    <p:cond delay="0"/>
                                  </p:stCondLst>
                                  <p:childTnLst>
                                    <p:anim calcmode="discrete" valueType="str">
                                      <p:cBhvr override="childStyle">
                                        <p:cTn id="18" dur="2000" fill="hold"/>
                                        <p:tgtEl>
                                          <p:spTgt spid="1536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5365"/>
                                        </p:tgtEl>
                                        <p:attrNameLst>
                                          <p:attrName>style.visibility</p:attrName>
                                        </p:attrNameLst>
                                      </p:cBhvr>
                                      <p:to>
                                        <p:strVal val="visible"/>
                                      </p:to>
                                    </p:set>
                                    <p:animEffect transition="in" filter="wheel(1)">
                                      <p:cBhvr>
                                        <p:cTn id="23" dur="2000"/>
                                        <p:tgtEl>
                                          <p:spTgt spid="1536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364">
                                            <p:txEl>
                                              <p:pRg st="0" end="0"/>
                                            </p:txEl>
                                          </p:spTgt>
                                        </p:tgtEl>
                                        <p:attrNameLst>
                                          <p:attrName>style.visibility</p:attrName>
                                        </p:attrNameLst>
                                      </p:cBhvr>
                                      <p:to>
                                        <p:strVal val="visible"/>
                                      </p:to>
                                    </p:set>
                                    <p:animEffect transition="in" filter="barn(inVertical)">
                                      <p:cBhvr>
                                        <p:cTn id="28" dur="500"/>
                                        <p:tgtEl>
                                          <p:spTgt spid="15364">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5364">
                                            <p:txEl>
                                              <p:pRg st="2" end="2"/>
                                            </p:txEl>
                                          </p:spTgt>
                                        </p:tgtEl>
                                        <p:attrNameLst>
                                          <p:attrName>style.visibility</p:attrName>
                                        </p:attrNameLst>
                                      </p:cBhvr>
                                      <p:to>
                                        <p:strVal val="visible"/>
                                      </p:to>
                                    </p:set>
                                    <p:animEffect transition="in" filter="barn(inVertical)">
                                      <p:cBhvr>
                                        <p:cTn id="31" dur="500"/>
                                        <p:tgtEl>
                                          <p:spTgt spid="15364">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5364">
                                            <p:txEl>
                                              <p:pRg st="1" end="1"/>
                                            </p:txEl>
                                          </p:spTgt>
                                        </p:tgtEl>
                                        <p:attrNameLst>
                                          <p:attrName>style.visibility</p:attrName>
                                        </p:attrNameLst>
                                      </p:cBhvr>
                                      <p:to>
                                        <p:strVal val="visible"/>
                                      </p:to>
                                    </p:set>
                                    <p:animEffect transition="in" filter="barn(inVertical)">
                                      <p:cBhvr>
                                        <p:cTn id="34" dur="500"/>
                                        <p:tgtEl>
                                          <p:spTgt spid="15364">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5364">
                                            <p:txEl>
                                              <p:pRg st="3" end="3"/>
                                            </p:txEl>
                                          </p:spTgt>
                                        </p:tgtEl>
                                        <p:attrNameLst>
                                          <p:attrName>style.visibility</p:attrName>
                                        </p:attrNameLst>
                                      </p:cBhvr>
                                      <p:to>
                                        <p:strVal val="visible"/>
                                      </p:to>
                                    </p:set>
                                    <p:animEffect transition="in" filter="barn(inVertical)">
                                      <p:cBhvr>
                                        <p:cTn id="37" dur="500"/>
                                        <p:tgtEl>
                                          <p:spTgt spid="15364">
                                            <p:txEl>
                                              <p:pRg st="3" end="3"/>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5364">
                                            <p:txEl>
                                              <p:pRg st="4" end="4"/>
                                            </p:txEl>
                                          </p:spTgt>
                                        </p:tgtEl>
                                        <p:attrNameLst>
                                          <p:attrName>style.visibility</p:attrName>
                                        </p:attrNameLst>
                                      </p:cBhvr>
                                      <p:to>
                                        <p:strVal val="visible"/>
                                      </p:to>
                                    </p:set>
                                    <p:animEffect transition="in" filter="barn(inVertical)">
                                      <p:cBhvr>
                                        <p:cTn id="40" dur="500"/>
                                        <p:tgtEl>
                                          <p:spTgt spid="15364">
                                            <p:txEl>
                                              <p:pRg st="4" end="4"/>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5364">
                                            <p:txEl>
                                              <p:pRg st="5" end="5"/>
                                            </p:txEl>
                                          </p:spTgt>
                                        </p:tgtEl>
                                        <p:attrNameLst>
                                          <p:attrName>style.visibility</p:attrName>
                                        </p:attrNameLst>
                                      </p:cBhvr>
                                      <p:to>
                                        <p:strVal val="visible"/>
                                      </p:to>
                                    </p:set>
                                    <p:animEffect transition="in" filter="barn(inVertical)">
                                      <p:cBhvr>
                                        <p:cTn id="43" dur="500"/>
                                        <p:tgtEl>
                                          <p:spTgt spid="15364">
                                            <p:txEl>
                                              <p:pRg st="5" end="5"/>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5364">
                                            <p:txEl>
                                              <p:pRg st="6" end="6"/>
                                            </p:txEl>
                                          </p:spTgt>
                                        </p:tgtEl>
                                        <p:attrNameLst>
                                          <p:attrName>style.visibility</p:attrName>
                                        </p:attrNameLst>
                                      </p:cBhvr>
                                      <p:to>
                                        <p:strVal val="visible"/>
                                      </p:to>
                                    </p:set>
                                    <p:animEffect transition="in" filter="barn(inVertical)">
                                      <p:cBhvr>
                                        <p:cTn id="46" dur="500"/>
                                        <p:tgtEl>
                                          <p:spTgt spid="15364">
                                            <p:txEl>
                                              <p:pRg st="6" end="6"/>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15364">
                                            <p:txEl>
                                              <p:pRg st="7" end="7"/>
                                            </p:txEl>
                                          </p:spTgt>
                                        </p:tgtEl>
                                        <p:attrNameLst>
                                          <p:attrName>style.visibility</p:attrName>
                                        </p:attrNameLst>
                                      </p:cBhvr>
                                      <p:to>
                                        <p:strVal val="visible"/>
                                      </p:to>
                                    </p:set>
                                    <p:animEffect transition="in" filter="barn(inVertical)">
                                      <p:cBhvr>
                                        <p:cTn id="49" dur="500"/>
                                        <p:tgtEl>
                                          <p:spTgt spid="15364">
                                            <p:txEl>
                                              <p:pRg st="7" end="7"/>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15364">
                                            <p:txEl>
                                              <p:pRg st="8" end="8"/>
                                            </p:txEl>
                                          </p:spTgt>
                                        </p:tgtEl>
                                        <p:attrNameLst>
                                          <p:attrName>style.visibility</p:attrName>
                                        </p:attrNameLst>
                                      </p:cBhvr>
                                      <p:to>
                                        <p:strVal val="visible"/>
                                      </p:to>
                                    </p:set>
                                    <p:animEffect transition="in" filter="barn(inVertical)">
                                      <p:cBhvr>
                                        <p:cTn id="52" dur="500"/>
                                        <p:tgtEl>
                                          <p:spTgt spid="15364">
                                            <p:txEl>
                                              <p:pRg st="8" end="8"/>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5364">
                                            <p:txEl>
                                              <p:pRg st="9" end="9"/>
                                            </p:txEl>
                                          </p:spTgt>
                                        </p:tgtEl>
                                        <p:attrNameLst>
                                          <p:attrName>style.visibility</p:attrName>
                                        </p:attrNameLst>
                                      </p:cBhvr>
                                      <p:to>
                                        <p:strVal val="visible"/>
                                      </p:to>
                                    </p:set>
                                    <p:animEffect transition="in" filter="barn(inVertical)">
                                      <p:cBhvr>
                                        <p:cTn id="55" dur="500"/>
                                        <p:tgtEl>
                                          <p:spTgt spid="1536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build="p" autoUpdateAnimBg="0"/>
      <p:bldP spid="161798" grpId="0"/>
      <p:bldP spid="1536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9" name="Rectangle 5"/>
          <p:cNvSpPr>
            <a:spLocks noChangeArrowheads="1"/>
          </p:cNvSpPr>
          <p:nvPr/>
        </p:nvSpPr>
        <p:spPr bwMode="auto">
          <a:xfrm>
            <a:off x="1066800" y="2743200"/>
            <a:ext cx="78486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eaLnBrk="1" hangingPunct="1">
              <a:lnSpc>
                <a:spcPct val="100000"/>
              </a:lnSpc>
              <a:buFont typeface="Wingdings" pitchFamily="2" charset="2"/>
              <a:buNone/>
            </a:pPr>
            <a:endParaRPr lang="en-US" altLang="en-US"/>
          </a:p>
        </p:txBody>
      </p:sp>
      <p:sp>
        <p:nvSpPr>
          <p:cNvPr id="118790" name="Rectangle 6"/>
          <p:cNvSpPr>
            <a:spLocks noChangeArrowheads="1"/>
          </p:cNvSpPr>
          <p:nvPr/>
        </p:nvSpPr>
        <p:spPr bwMode="auto">
          <a:xfrm>
            <a:off x="971550" y="1916113"/>
            <a:ext cx="7772400" cy="1143000"/>
          </a:xfrm>
          <a:prstGeom prst="rect">
            <a:avLst/>
          </a:prstGeom>
          <a:noFill/>
          <a:ln w="9525">
            <a:noFill/>
            <a:miter lim="800000"/>
            <a:headEnd/>
            <a:tailEnd/>
          </a:ln>
          <a:effectLst>
            <a:outerShdw dist="107763" dir="2700000" algn="ctr" rotWithShape="0">
              <a:schemeClr val="bg2"/>
            </a:outerShdw>
          </a:effectLst>
        </p:spPr>
        <p:txBody>
          <a:bodyPr lIns="92075" tIns="46038" rIns="92075" bIns="46038" anchor="b"/>
          <a:lstStyle/>
          <a:p>
            <a:pPr rtl="1">
              <a:lnSpc>
                <a:spcPct val="100000"/>
              </a:lnSpc>
              <a:spcBef>
                <a:spcPct val="0"/>
              </a:spcBef>
              <a:buClrTx/>
              <a:buSzTx/>
              <a:buFontTx/>
              <a:buNone/>
              <a:defRPr/>
            </a:pPr>
            <a:endParaRPr lang="fa-IR" altLang="en-US" sz="3600" b="1" dirty="0" smtClean="0">
              <a:solidFill>
                <a:schemeClr val="tx2"/>
              </a:solidFill>
              <a:effectLst>
                <a:outerShdw blurRad="38100" dist="38100" dir="2700000" algn="tl">
                  <a:srgbClr val="000000"/>
                </a:outerShdw>
              </a:effectLst>
              <a:cs typeface="Zar" pitchFamily="2" charset="-78"/>
            </a:endParaRPr>
          </a:p>
          <a:p>
            <a:pPr rtl="1">
              <a:lnSpc>
                <a:spcPct val="100000"/>
              </a:lnSpc>
              <a:spcBef>
                <a:spcPct val="0"/>
              </a:spcBef>
              <a:buClrTx/>
              <a:buSzTx/>
              <a:buFontTx/>
              <a:buNone/>
              <a:defRPr/>
            </a:pPr>
            <a:endParaRPr lang="fa-IR" altLang="en-US" sz="3600" b="1" dirty="0" smtClean="0">
              <a:solidFill>
                <a:schemeClr val="tx2"/>
              </a:solidFill>
              <a:effectLst>
                <a:outerShdw blurRad="38100" dist="38100" dir="2700000" algn="tl">
                  <a:srgbClr val="000000"/>
                </a:outerShdw>
              </a:effectLst>
              <a:cs typeface="Zar" pitchFamily="2" charset="-78"/>
            </a:endParaRPr>
          </a:p>
          <a:p>
            <a:pPr rtl="1">
              <a:lnSpc>
                <a:spcPct val="100000"/>
              </a:lnSpc>
              <a:spcBef>
                <a:spcPct val="0"/>
              </a:spcBef>
              <a:buClrTx/>
              <a:buSzTx/>
              <a:buFontTx/>
              <a:buNone/>
              <a:defRPr/>
            </a:pPr>
            <a:r>
              <a:rPr lang="ar-SA" altLang="en-US" sz="5400" b="1" dirty="0" smtClean="0">
                <a:solidFill>
                  <a:srgbClr val="FF0000"/>
                </a:solidFill>
                <a:effectLst>
                  <a:outerShdw blurRad="38100" dist="38100" dir="2700000" algn="tl">
                    <a:srgbClr val="000000"/>
                  </a:outerShdw>
                </a:effectLst>
                <a:cs typeface="Zar" pitchFamily="2" charset="-78"/>
              </a:rPr>
              <a:t>اختلالات اسكلتي</a:t>
            </a:r>
            <a:r>
              <a:rPr lang="ar-SA" altLang="en-US" sz="5400" b="1" dirty="0" smtClean="0">
                <a:solidFill>
                  <a:srgbClr val="FF0000"/>
                </a:solidFill>
                <a:effectLst>
                  <a:outerShdw blurRad="38100" dist="38100" dir="2700000" algn="tl">
                    <a:srgbClr val="000000"/>
                  </a:outerShdw>
                </a:effectLst>
              </a:rPr>
              <a:t>‌</a:t>
            </a:r>
            <a:r>
              <a:rPr lang="ar-SA" altLang="en-US" sz="5400" b="1" dirty="0" smtClean="0">
                <a:solidFill>
                  <a:srgbClr val="FF0000"/>
                </a:solidFill>
                <a:effectLst>
                  <a:outerShdw blurRad="38100" dist="38100" dir="2700000" algn="tl">
                    <a:srgbClr val="000000"/>
                  </a:outerShdw>
                </a:effectLst>
                <a:cs typeface="Zar" pitchFamily="2" charset="-78"/>
              </a:rPr>
              <a:t>- عضلاني </a:t>
            </a:r>
            <a:r>
              <a:rPr lang="fa-IR" altLang="en-US" sz="5400" b="1" dirty="0" smtClean="0">
                <a:solidFill>
                  <a:srgbClr val="FF0000"/>
                </a:solidFill>
                <a:effectLst>
                  <a:outerShdw blurRad="38100" dist="38100" dir="2700000" algn="tl">
                    <a:srgbClr val="000000"/>
                  </a:outerShdw>
                </a:effectLst>
                <a:cs typeface="Zar" pitchFamily="2" charset="-78"/>
              </a:rPr>
              <a:t>مرتبط با </a:t>
            </a:r>
            <a:r>
              <a:rPr lang="ar-SA" altLang="en-US" sz="5400" b="1" dirty="0" smtClean="0">
                <a:solidFill>
                  <a:srgbClr val="FF0000"/>
                </a:solidFill>
                <a:effectLst>
                  <a:outerShdw blurRad="38100" dist="38100" dir="2700000" algn="tl">
                    <a:srgbClr val="000000"/>
                  </a:outerShdw>
                </a:effectLst>
                <a:cs typeface="Zar" pitchFamily="2" charset="-78"/>
              </a:rPr>
              <a:t>كار</a:t>
            </a:r>
            <a:endParaRPr lang="en-US" altLang="en-US" sz="5400" b="1" dirty="0" smtClean="0">
              <a:solidFill>
                <a:srgbClr val="FF0000"/>
              </a:solidFill>
              <a:effectLst>
                <a:outerShdw blurRad="38100" dist="38100" dir="2700000" algn="tl">
                  <a:srgbClr val="000000"/>
                </a:outerShdw>
              </a:effectLst>
              <a:cs typeface="Zar" pitchFamily="2" charset="-78"/>
            </a:endParaRPr>
          </a:p>
          <a:p>
            <a:pPr rtl="1">
              <a:lnSpc>
                <a:spcPct val="100000"/>
              </a:lnSpc>
              <a:spcBef>
                <a:spcPct val="0"/>
              </a:spcBef>
              <a:buClrTx/>
              <a:buSzTx/>
              <a:buFontTx/>
              <a:buNone/>
              <a:defRPr/>
            </a:pPr>
            <a:endParaRPr lang="en-US" altLang="en-US" sz="4400" dirty="0">
              <a:solidFill>
                <a:schemeClr val="tx2"/>
              </a:solidFill>
              <a:effectLst>
                <a:outerShdw blurRad="38100" dist="38100" dir="2700000" algn="tl">
                  <a:srgbClr val="000000"/>
                </a:outerShdw>
              </a:effectLst>
              <a:latin typeface="Arial" pitchFamily="34" charset="0"/>
            </a:endParaRPr>
          </a:p>
        </p:txBody>
      </p:sp>
      <p:sp>
        <p:nvSpPr>
          <p:cNvPr id="118791" name="Rectangle 7"/>
          <p:cNvSpPr>
            <a:spLocks noChangeArrowheads="1"/>
          </p:cNvSpPr>
          <p:nvPr/>
        </p:nvSpPr>
        <p:spPr bwMode="auto">
          <a:xfrm>
            <a:off x="1071563" y="2428875"/>
            <a:ext cx="76327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rtl="1" eaLnBrk="1" hangingPunct="1">
              <a:lnSpc>
                <a:spcPct val="100000"/>
              </a:lnSpc>
              <a:buFont typeface="Wingdings" pitchFamily="2" charset="2"/>
              <a:buNone/>
            </a:pPr>
            <a:r>
              <a:rPr lang="en-US" altLang="zh-CN" b="1" dirty="0">
                <a:solidFill>
                  <a:srgbClr val="00B0F0"/>
                </a:solidFill>
                <a:ea typeface="SimSun" pitchFamily="2" charset="-122"/>
              </a:rPr>
              <a:t>Work‌-related Musculoskeletal Disorders </a:t>
            </a:r>
            <a:endParaRPr lang="en-US" altLang="en-US" b="1" dirty="0">
              <a:solidFill>
                <a:srgbClr val="00B0F0"/>
              </a:solidFill>
            </a:endParaRPr>
          </a:p>
        </p:txBody>
      </p:sp>
      <p:sp>
        <p:nvSpPr>
          <p:cNvPr id="5" name="Rectangle 5"/>
          <p:cNvSpPr>
            <a:spLocks noChangeArrowheads="1"/>
          </p:cNvSpPr>
          <p:nvPr/>
        </p:nvSpPr>
        <p:spPr bwMode="auto">
          <a:xfrm>
            <a:off x="1066800" y="3512457"/>
            <a:ext cx="78486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eaLnBrk="1" hangingPunct="1">
              <a:lnSpc>
                <a:spcPct val="100000"/>
              </a:lnSpc>
              <a:buFont typeface="Wingdings" pitchFamily="2" charset="2"/>
              <a:buNone/>
            </a:pPr>
            <a:endParaRPr lang="en-US" altLang="en-US"/>
          </a:p>
        </p:txBody>
      </p:sp>
      <p:sp>
        <p:nvSpPr>
          <p:cNvPr id="6" name="Rectangle 7"/>
          <p:cNvSpPr>
            <a:spLocks noChangeArrowheads="1"/>
          </p:cNvSpPr>
          <p:nvPr/>
        </p:nvSpPr>
        <p:spPr bwMode="auto">
          <a:xfrm>
            <a:off x="7689" y="3476600"/>
            <a:ext cx="9172823"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r>
              <a:rPr lang="fa-IR" b="1" dirty="0">
                <a:solidFill>
                  <a:srgbClr val="FF0000"/>
                </a:solidFill>
                <a:latin typeface="Impact" panose="020B0806030902050204" pitchFamily="34" charset="0"/>
                <a:cs typeface="B Titr" panose="00000700000000000000" pitchFamily="2" charset="-78"/>
              </a:rPr>
              <a:t>نوید منصوریان دانشجوی دکترای تخصصی فیزیولوژی ورزشی</a:t>
            </a:r>
            <a:endParaRPr lang="fa-IR" b="1" dirty="0">
              <a:solidFill>
                <a:srgbClr val="FF0000"/>
              </a:solidFill>
              <a:latin typeface="Impact" panose="020B0806030902050204" pitchFamily="34" charset="0"/>
              <a:cs typeface="B Titr" panose="00000700000000000000" pitchFamily="2" charset="-78"/>
            </a:endParaRPr>
          </a:p>
        </p:txBody>
      </p:sp>
    </p:spTree>
    <p:extLst>
      <p:ext uri="{BB962C8B-B14F-4D97-AF65-F5344CB8AC3E}">
        <p14:creationId xmlns:p14="http://schemas.microsoft.com/office/powerpoint/2010/main" val="263512805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additive="base">
                                        <p:cTn id="7" dur="500" fill="hold"/>
                                        <p:tgtEl>
                                          <p:spTgt spid="118790"/>
                                        </p:tgtEl>
                                        <p:attrNameLst>
                                          <p:attrName>ppt_x</p:attrName>
                                        </p:attrNameLst>
                                      </p:cBhvr>
                                      <p:tavLst>
                                        <p:tav tm="0">
                                          <p:val>
                                            <p:strVal val="#ppt_x"/>
                                          </p:val>
                                        </p:tav>
                                        <p:tav tm="100000">
                                          <p:val>
                                            <p:strVal val="#ppt_x"/>
                                          </p:val>
                                        </p:tav>
                                      </p:tavLst>
                                    </p:anim>
                                    <p:anim calcmode="lin" valueType="num">
                                      <p:cBhvr additive="base">
                                        <p:cTn id="8" dur="500" fill="hold"/>
                                        <p:tgtEl>
                                          <p:spTgt spid="11879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118789">
                                            <p:txEl>
                                              <p:pRg st="0" end="0"/>
                                            </p:txEl>
                                          </p:spTgt>
                                        </p:tgtEl>
                                        <p:attrNameLst>
                                          <p:attrName>style.visibility</p:attrName>
                                        </p:attrNameLst>
                                      </p:cBhvr>
                                      <p:to>
                                        <p:strVal val="visible"/>
                                      </p:to>
                                    </p:set>
                                    <p:anim calcmode="lin" valueType="num">
                                      <p:cBhvr additive="base">
                                        <p:cTn id="13" dur="500" fill="hold"/>
                                        <p:tgtEl>
                                          <p:spTgt spid="11878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8791"/>
                                        </p:tgtEl>
                                        <p:attrNameLst>
                                          <p:attrName>style.visibility</p:attrName>
                                        </p:attrNameLst>
                                      </p:cBhvr>
                                      <p:to>
                                        <p:strVal val="visible"/>
                                      </p:to>
                                    </p:set>
                                    <p:animEffect transition="in" filter="wheel(1)">
                                      <p:cBhvr>
                                        <p:cTn id="19" dur="2000"/>
                                        <p:tgtEl>
                                          <p:spTgt spid="11879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8790">
                                            <p:txEl>
                                              <p:pRg st="2" end="2"/>
                                            </p:txEl>
                                          </p:spTgt>
                                        </p:tgtEl>
                                        <p:attrNameLst>
                                          <p:attrName>style.visibility</p:attrName>
                                        </p:attrNameLst>
                                      </p:cBhvr>
                                      <p:to>
                                        <p:strVal val="visible"/>
                                      </p:to>
                                    </p:set>
                                    <p:animEffect transition="in" filter="wheel(1)">
                                      <p:cBhvr>
                                        <p:cTn id="24" dur="2000"/>
                                        <p:tgtEl>
                                          <p:spTgt spid="11879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nodePh="1">
                                  <p:stCondLst>
                                    <p:cond delay="0"/>
                                  </p:stCondLst>
                                  <p:endCondLst>
                                    <p:cond evt="begin" delay="0">
                                      <p:tn val="27"/>
                                    </p:cond>
                                  </p:end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build="p" autoUpdateAnimBg="0"/>
      <p:bldP spid="118790" grpId="0" autoUpdateAnimBg="0"/>
      <p:bldP spid="118791" grpId="0"/>
      <p:bldP spid="5" grpId="0" build="p" autoUpdateAnimBg="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42" name="Rectangle 2"/>
          <p:cNvSpPr>
            <a:spLocks noChangeArrowheads="1"/>
          </p:cNvSpPr>
          <p:nvPr/>
        </p:nvSpPr>
        <p:spPr bwMode="auto">
          <a:xfrm>
            <a:off x="1066800" y="2743200"/>
            <a:ext cx="7848600" cy="1752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eaLnBrk="1" hangingPunct="1">
              <a:lnSpc>
                <a:spcPct val="100000"/>
              </a:lnSpc>
              <a:buFont typeface="Wingdings" pitchFamily="2" charset="2"/>
              <a:buNone/>
            </a:pPr>
            <a:endParaRPr lang="en-US" altLang="en-US"/>
          </a:p>
        </p:txBody>
      </p:sp>
      <p:sp>
        <p:nvSpPr>
          <p:cNvPr id="419843" name="Rectangle 3"/>
          <p:cNvSpPr>
            <a:spLocks noChangeArrowheads="1"/>
          </p:cNvSpPr>
          <p:nvPr/>
        </p:nvSpPr>
        <p:spPr bwMode="auto">
          <a:xfrm>
            <a:off x="685800" y="44624"/>
            <a:ext cx="7772400" cy="1143000"/>
          </a:xfrm>
          <a:prstGeom prst="rect">
            <a:avLst/>
          </a:prstGeom>
          <a:noFill/>
          <a:ln w="9525">
            <a:noFill/>
            <a:miter lim="800000"/>
            <a:headEnd/>
            <a:tailEnd/>
          </a:ln>
          <a:effectLst/>
        </p:spPr>
        <p:txBody>
          <a:bodyPr lIns="92075" tIns="46038" rIns="92075" bIns="46038" anchor="ctr"/>
          <a:lstStyle/>
          <a:p>
            <a:pPr>
              <a:lnSpc>
                <a:spcPct val="100000"/>
              </a:lnSpc>
              <a:spcBef>
                <a:spcPct val="0"/>
              </a:spcBef>
              <a:buClrTx/>
              <a:buSzTx/>
              <a:buFontTx/>
              <a:buNone/>
              <a:defRPr/>
            </a:pPr>
            <a:r>
              <a:rPr lang="fa-IR" sz="4000" b="1" dirty="0">
                <a:solidFill>
                  <a:srgbClr val="FF0000"/>
                </a:solidFill>
                <a:effectLst>
                  <a:outerShdw blurRad="38100" dist="38100" dir="2700000" algn="tl">
                    <a:srgbClr val="000000"/>
                  </a:outerShdw>
                </a:effectLst>
                <a:latin typeface="Arial" pitchFamily="34" charset="0"/>
                <a:cs typeface="Zar" pitchFamily="2" charset="-78"/>
              </a:rPr>
              <a:t>اختلالات </a:t>
            </a:r>
            <a:r>
              <a:rPr lang="fa-IR" sz="4000" b="1" dirty="0" smtClean="0">
                <a:solidFill>
                  <a:srgbClr val="FF0000"/>
                </a:solidFill>
                <a:effectLst>
                  <a:outerShdw blurRad="38100" dist="38100" dir="2700000" algn="tl">
                    <a:srgbClr val="000000"/>
                  </a:outerShdw>
                </a:effectLst>
                <a:latin typeface="Arial" pitchFamily="34" charset="0"/>
                <a:cs typeface="Zar" pitchFamily="2" charset="-78"/>
              </a:rPr>
              <a:t>اسكلتی-عضلانی </a:t>
            </a:r>
            <a:r>
              <a:rPr lang="fa-IR" sz="4000" b="1" dirty="0">
                <a:solidFill>
                  <a:srgbClr val="FF0000"/>
                </a:solidFill>
                <a:effectLst>
                  <a:outerShdw blurRad="38100" dist="38100" dir="2700000" algn="tl">
                    <a:srgbClr val="000000"/>
                  </a:outerShdw>
                </a:effectLst>
                <a:latin typeface="Arial" pitchFamily="34" charset="0"/>
                <a:cs typeface="Zar" pitchFamily="2" charset="-78"/>
              </a:rPr>
              <a:t>- </a:t>
            </a:r>
            <a:r>
              <a:rPr lang="ar-SA" sz="4000" b="1" dirty="0">
                <a:solidFill>
                  <a:srgbClr val="FF0000"/>
                </a:solidFill>
                <a:effectLst>
                  <a:outerShdw blurRad="38100" dist="38100" dir="2700000" algn="tl">
                    <a:srgbClr val="000000"/>
                  </a:outerShdw>
                </a:effectLst>
                <a:latin typeface="Arial" pitchFamily="34" charset="0"/>
                <a:cs typeface="Zar" pitchFamily="2" charset="-78"/>
              </a:rPr>
              <a:t>علائم و نشانه ها</a:t>
            </a:r>
            <a:endParaRPr lang="en-US" sz="4000" b="1" dirty="0">
              <a:solidFill>
                <a:srgbClr val="FF0000"/>
              </a:solidFill>
              <a:effectLst>
                <a:outerShdw blurRad="38100" dist="38100" dir="2700000" algn="tl">
                  <a:srgbClr val="000000"/>
                </a:outerShdw>
              </a:effectLst>
              <a:latin typeface="Arial" pitchFamily="34" charset="0"/>
              <a:cs typeface="Zar" pitchFamily="2" charset="-78"/>
            </a:endParaRPr>
          </a:p>
        </p:txBody>
      </p:sp>
      <p:sp>
        <p:nvSpPr>
          <p:cNvPr id="16388" name="Rectangle 13"/>
          <p:cNvSpPr>
            <a:spLocks noChangeArrowheads="1"/>
          </p:cNvSpPr>
          <p:nvPr/>
        </p:nvSpPr>
        <p:spPr bwMode="auto">
          <a:xfrm>
            <a:off x="5082480" y="1124744"/>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rtl="1" eaLnBrk="1" hangingPunct="1">
              <a:lnSpc>
                <a:spcPct val="100000"/>
              </a:lnSpc>
              <a:buClr>
                <a:schemeClr val="hlink"/>
              </a:buClr>
              <a:buSzTx/>
            </a:pPr>
            <a:r>
              <a:rPr lang="ar-SA" altLang="fa-IR" sz="3600" b="1" dirty="0">
                <a:cs typeface="Zar" pitchFamily="2" charset="-78"/>
              </a:rPr>
              <a:t>كمر درد </a:t>
            </a:r>
          </a:p>
          <a:p>
            <a:pPr algn="r" rtl="1" eaLnBrk="1" hangingPunct="1">
              <a:lnSpc>
                <a:spcPct val="100000"/>
              </a:lnSpc>
              <a:buClr>
                <a:schemeClr val="hlink"/>
              </a:buClr>
              <a:buSzTx/>
            </a:pPr>
            <a:r>
              <a:rPr lang="ar-SA" altLang="fa-IR" sz="3600" b="1" dirty="0">
                <a:cs typeface="Zar" pitchFamily="2" charset="-78"/>
              </a:rPr>
              <a:t>سفتي گردن و شانه ها </a:t>
            </a:r>
          </a:p>
          <a:p>
            <a:pPr algn="r" rtl="1" eaLnBrk="1" hangingPunct="1">
              <a:lnSpc>
                <a:spcPct val="100000"/>
              </a:lnSpc>
              <a:buClr>
                <a:schemeClr val="hlink"/>
              </a:buClr>
              <a:buSzTx/>
            </a:pPr>
            <a:r>
              <a:rPr lang="ar-SA" altLang="fa-IR" sz="3600" b="1" dirty="0">
                <a:cs typeface="Zar" pitchFamily="2" charset="-78"/>
              </a:rPr>
              <a:t>درد و سفتي دست ها </a:t>
            </a:r>
            <a:endParaRPr lang="fa-IR" altLang="fa-IR" sz="3600" b="1" dirty="0">
              <a:cs typeface="Zar" pitchFamily="2" charset="-78"/>
            </a:endParaRPr>
          </a:p>
          <a:p>
            <a:pPr algn="r" rtl="1" eaLnBrk="1" hangingPunct="1">
              <a:lnSpc>
                <a:spcPct val="100000"/>
              </a:lnSpc>
              <a:buClr>
                <a:schemeClr val="hlink"/>
              </a:buClr>
              <a:buSzTx/>
            </a:pPr>
            <a:r>
              <a:rPr lang="ar-SA" altLang="fa-IR" sz="3600" b="1" dirty="0">
                <a:cs typeface="Zar" pitchFamily="2" charset="-78"/>
              </a:rPr>
              <a:t> درد و سفتي پاها </a:t>
            </a:r>
          </a:p>
          <a:p>
            <a:pPr algn="r" rtl="1" eaLnBrk="1" hangingPunct="1">
              <a:lnSpc>
                <a:spcPct val="100000"/>
              </a:lnSpc>
              <a:buClr>
                <a:schemeClr val="hlink"/>
              </a:buClr>
              <a:buSzTx/>
            </a:pPr>
            <a:r>
              <a:rPr lang="ar-SA" altLang="fa-IR" sz="3600" b="1" dirty="0">
                <a:cs typeface="Zar" pitchFamily="2" charset="-78"/>
              </a:rPr>
              <a:t>گرفتگي پا </a:t>
            </a:r>
          </a:p>
          <a:p>
            <a:pPr algn="r" rtl="1" eaLnBrk="1" hangingPunct="1">
              <a:lnSpc>
                <a:spcPct val="100000"/>
              </a:lnSpc>
              <a:buClr>
                <a:schemeClr val="hlink"/>
              </a:buClr>
              <a:buSzTx/>
            </a:pPr>
            <a:r>
              <a:rPr lang="ar-SA" altLang="fa-IR" sz="3600" b="1" dirty="0">
                <a:cs typeface="Zar" pitchFamily="2" charset="-78"/>
              </a:rPr>
              <a:t>سر</a:t>
            </a:r>
            <a:r>
              <a:rPr lang="fa-IR" altLang="fa-IR" sz="3600" b="1" dirty="0">
                <a:cs typeface="Zar" pitchFamily="2" charset="-78"/>
              </a:rPr>
              <a:t>د </a:t>
            </a:r>
            <a:r>
              <a:rPr lang="ar-SA" altLang="fa-IR" sz="3600" b="1" dirty="0">
                <a:cs typeface="Zar" pitchFamily="2" charset="-78"/>
              </a:rPr>
              <a:t>شدن پا </a:t>
            </a:r>
            <a:endParaRPr lang="en-US" altLang="fa-IR" sz="3600" b="1" dirty="0">
              <a:cs typeface="Zar" pitchFamily="2" charset="-78"/>
            </a:endParaRPr>
          </a:p>
        </p:txBody>
      </p:sp>
      <p:pic>
        <p:nvPicPr>
          <p:cNvPr id="1638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05038"/>
            <a:ext cx="3960812"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534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419842">
                                            <p:txEl>
                                              <p:pRg st="0" end="0"/>
                                            </p:txEl>
                                          </p:spTgt>
                                        </p:tgtEl>
                                        <p:attrNameLst>
                                          <p:attrName>style.visibility</p:attrName>
                                        </p:attrNameLst>
                                      </p:cBhvr>
                                      <p:to>
                                        <p:strVal val="visible"/>
                                      </p:to>
                                    </p:set>
                                    <p:anim calcmode="lin" valueType="num">
                                      <p:cBhvr additive="base">
                                        <p:cTn id="7" dur="500" fill="hold"/>
                                        <p:tgtEl>
                                          <p:spTgt spid="4198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9392"/>
            <a:ext cx="8229600" cy="1143000"/>
          </a:xfrm>
        </p:spPr>
        <p:txBody>
          <a:bodyPr/>
          <a:lstStyle/>
          <a:p>
            <a:pPr algn="ctr"/>
            <a:r>
              <a:rPr lang="fa-IR" dirty="0" smtClean="0">
                <a:solidFill>
                  <a:srgbClr val="FF0000"/>
                </a:solidFill>
                <a:cs typeface="B Titr" panose="00000700000000000000" pitchFamily="2" charset="-78"/>
              </a:rPr>
              <a:t>چرخه راه رفتن  کامل</a:t>
            </a:r>
            <a:endParaRPr lang="fa-IR" dirty="0">
              <a:solidFill>
                <a:srgbClr val="FF0000"/>
              </a:solidFill>
              <a:cs typeface="B Titr" panose="000007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40" y="908720"/>
            <a:ext cx="8460432" cy="5400600"/>
          </a:xfrm>
          <a:prstGeom prst="rect">
            <a:avLst/>
          </a:prstGeom>
        </p:spPr>
      </p:pic>
    </p:spTree>
    <p:extLst>
      <p:ext uri="{BB962C8B-B14F-4D97-AF65-F5344CB8AC3E}">
        <p14:creationId xmlns:p14="http://schemas.microsoft.com/office/powerpoint/2010/main" val="153455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188640"/>
            <a:ext cx="8517632" cy="1642194"/>
          </a:xfrm>
        </p:spPr>
        <p:txBody>
          <a:bodyPr>
            <a:normAutofit fontScale="90000"/>
          </a:bodyPr>
          <a:lstStyle/>
          <a:p>
            <a:pPr algn="just"/>
            <a:r>
              <a:rPr lang="fa-IR" dirty="0">
                <a:solidFill>
                  <a:srgbClr val="FF0000"/>
                </a:solidFill>
                <a:cs typeface="B Titr" panose="00000700000000000000" pitchFamily="2" charset="-78"/>
              </a:rPr>
              <a:t>یک چرخه راه رفتن </a:t>
            </a:r>
            <a:r>
              <a:rPr lang="fa-IR" dirty="0">
                <a:solidFill>
                  <a:schemeClr val="tx1"/>
                </a:solidFill>
                <a:cs typeface="B Titr" panose="00000700000000000000" pitchFamily="2" charset="-78"/>
              </a:rPr>
              <a:t>کامل به صورت حرکت از یک پ</a:t>
            </a:r>
            <a:r>
              <a:rPr lang="fa-IR" dirty="0">
                <a:cs typeface="B Titr" panose="00000700000000000000" pitchFamily="2" charset="-78"/>
              </a:rPr>
              <a:t>ا به ضربه </a:t>
            </a:r>
            <a:r>
              <a:rPr lang="fa-IR" dirty="0">
                <a:solidFill>
                  <a:srgbClr val="FF0000"/>
                </a:solidFill>
                <a:cs typeface="B Titr" panose="00000700000000000000" pitchFamily="2" charset="-78"/>
              </a:rPr>
              <a:t>پای متوالی </a:t>
            </a:r>
            <a:r>
              <a:rPr lang="fa-IR" dirty="0">
                <a:solidFill>
                  <a:schemeClr val="tx1"/>
                </a:solidFill>
                <a:cs typeface="B Titr" panose="00000700000000000000" pitchFamily="2" charset="-78"/>
              </a:rPr>
              <a:t>در یک طرف تعریف می‌شود</a:t>
            </a:r>
            <a:r>
              <a:rPr lang="fa-IR" dirty="0" smtClean="0">
                <a:solidFill>
                  <a:schemeClr val="tx1"/>
                </a:solidFill>
                <a:cs typeface="B Titr" panose="00000700000000000000" pitchFamily="2" charset="-78"/>
              </a:rPr>
              <a:t>.</a:t>
            </a:r>
            <a:endParaRPr lang="fa-IR" dirty="0">
              <a:solidFill>
                <a:schemeClr val="tx1"/>
              </a:solidFill>
              <a:cs typeface="B Titr" panose="00000700000000000000" pitchFamily="2" charset="-78"/>
            </a:endParaRPr>
          </a:p>
        </p:txBody>
      </p:sp>
      <p:sp>
        <p:nvSpPr>
          <p:cNvPr id="4" name="Title 2"/>
          <p:cNvSpPr txBox="1">
            <a:spLocks/>
          </p:cNvSpPr>
          <p:nvPr/>
        </p:nvSpPr>
        <p:spPr>
          <a:xfrm>
            <a:off x="323528" y="2276872"/>
            <a:ext cx="8517632" cy="1642194"/>
          </a:xfrm>
          <a:prstGeom prst="rect">
            <a:avLst/>
          </a:prstGeom>
        </p:spPr>
        <p:txBody>
          <a:bodyPr vert="horz" rtlCol="0"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lnSpc>
                <a:spcPct val="170000"/>
              </a:lnSpc>
            </a:pPr>
            <a:endParaRPr lang="fa-IR" sz="3200" dirty="0">
              <a:solidFill>
                <a:schemeClr val="tx1"/>
              </a:solidFill>
              <a:cs typeface="B Titr" panose="00000700000000000000" pitchFamily="2" charset="-78"/>
            </a:endParaRPr>
          </a:p>
        </p:txBody>
      </p:sp>
      <p:sp>
        <p:nvSpPr>
          <p:cNvPr id="5" name="Title 2"/>
          <p:cNvSpPr txBox="1">
            <a:spLocks/>
          </p:cNvSpPr>
          <p:nvPr/>
        </p:nvSpPr>
        <p:spPr>
          <a:xfrm>
            <a:off x="323528" y="2060848"/>
            <a:ext cx="8517632" cy="2878494"/>
          </a:xfrm>
          <a:prstGeom prst="rect">
            <a:avLst/>
          </a:prstGeom>
        </p:spPr>
        <p:txBody>
          <a:bodyPr vert="horz" rtlCol="0"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en-US" sz="3600" dirty="0">
                <a:solidFill>
                  <a:schemeClr val="tx1"/>
                </a:solidFill>
                <a:latin typeface="Times New Roman" panose="02020603050405020304" pitchFamily="18" charset="0"/>
                <a:cs typeface="Times New Roman" panose="02020603050405020304" pitchFamily="18" charset="0"/>
              </a:rPr>
              <a:t>The stance phase, which begins with foot strike and ends </a:t>
            </a:r>
            <a:r>
              <a:rPr lang="en-US" sz="3600" dirty="0">
                <a:solidFill>
                  <a:srgbClr val="FF0000"/>
                </a:solidFill>
                <a:latin typeface="Times New Roman" panose="02020603050405020304" pitchFamily="18" charset="0"/>
                <a:cs typeface="Times New Roman" panose="02020603050405020304" pitchFamily="18" charset="0"/>
              </a:rPr>
              <a:t>with toe-off</a:t>
            </a:r>
            <a:r>
              <a:rPr lang="en-US" sz="3600" dirty="0">
                <a:solidFill>
                  <a:schemeClr val="tx1"/>
                </a:solidFill>
                <a:latin typeface="Times New Roman" panose="02020603050405020304" pitchFamily="18" charset="0"/>
                <a:cs typeface="Times New Roman" panose="02020603050405020304" pitchFamily="18" charset="0"/>
              </a:rPr>
              <a:t>, usually lasts for about </a:t>
            </a:r>
            <a:r>
              <a:rPr lang="en-US" sz="3600" dirty="0">
                <a:solidFill>
                  <a:srgbClr val="FF0000"/>
                </a:solidFill>
                <a:latin typeface="Times New Roman" panose="02020603050405020304" pitchFamily="18" charset="0"/>
                <a:cs typeface="Times New Roman" panose="02020603050405020304" pitchFamily="18" charset="0"/>
              </a:rPr>
              <a:t>62%</a:t>
            </a:r>
            <a:r>
              <a:rPr lang="en-US" sz="3600" dirty="0">
                <a:solidFill>
                  <a:schemeClr val="tx1"/>
                </a:solidFill>
                <a:latin typeface="Times New Roman" panose="02020603050405020304" pitchFamily="18" charset="0"/>
                <a:cs typeface="Times New Roman" panose="02020603050405020304" pitchFamily="18" charset="0"/>
              </a:rPr>
              <a:t> of the </a:t>
            </a:r>
            <a:r>
              <a:rPr lang="en-US" sz="3600" dirty="0">
                <a:solidFill>
                  <a:srgbClr val="FF0000"/>
                </a:solidFill>
                <a:latin typeface="Times New Roman" panose="02020603050405020304" pitchFamily="18" charset="0"/>
                <a:cs typeface="Times New Roman" panose="02020603050405020304" pitchFamily="18" charset="0"/>
              </a:rPr>
              <a:t>cycle</a:t>
            </a:r>
            <a:r>
              <a:rPr lang="en-US" sz="3600" dirty="0">
                <a:solidFill>
                  <a:schemeClr val="tx1"/>
                </a:solidFill>
                <a:latin typeface="Times New Roman" panose="02020603050405020304" pitchFamily="18" charset="0"/>
                <a:cs typeface="Times New Roman" panose="02020603050405020304" pitchFamily="18" charset="0"/>
              </a:rPr>
              <a:t>; the swing phase, which begins </a:t>
            </a:r>
            <a:r>
              <a:rPr lang="en-US" sz="3600" dirty="0">
                <a:solidFill>
                  <a:srgbClr val="FF0000"/>
                </a:solidFill>
                <a:latin typeface="Times New Roman" panose="02020603050405020304" pitchFamily="18" charset="0"/>
                <a:cs typeface="Times New Roman" panose="02020603050405020304" pitchFamily="18" charset="0"/>
              </a:rPr>
              <a:t>with toe off </a:t>
            </a:r>
            <a:r>
              <a:rPr lang="en-US" sz="3600" dirty="0">
                <a:solidFill>
                  <a:schemeClr val="tx1"/>
                </a:solidFill>
                <a:latin typeface="Times New Roman" panose="02020603050405020304" pitchFamily="18" charset="0"/>
                <a:cs typeface="Times New Roman" panose="02020603050405020304" pitchFamily="18" charset="0"/>
              </a:rPr>
              <a:t>and ends with foot strike, lasts for the </a:t>
            </a:r>
            <a:r>
              <a:rPr lang="en-US" sz="3600" dirty="0">
                <a:solidFill>
                  <a:srgbClr val="FF0000"/>
                </a:solidFill>
                <a:latin typeface="Times New Roman" panose="02020603050405020304" pitchFamily="18" charset="0"/>
                <a:cs typeface="Times New Roman" panose="02020603050405020304" pitchFamily="18" charset="0"/>
              </a:rPr>
              <a:t>final 38%. </a:t>
            </a:r>
          </a:p>
        </p:txBody>
      </p:sp>
    </p:spTree>
    <p:extLst>
      <p:ext uri="{BB962C8B-B14F-4D97-AF65-F5344CB8AC3E}">
        <p14:creationId xmlns:p14="http://schemas.microsoft.com/office/powerpoint/2010/main" val="194732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2880" y="274638"/>
            <a:ext cx="8229600" cy="1143000"/>
          </a:xfrm>
        </p:spPr>
        <p:txBody>
          <a:bodyPr/>
          <a:lstStyle/>
          <a:p>
            <a:r>
              <a:rPr lang="fa-IR" dirty="0" smtClean="0">
                <a:solidFill>
                  <a:srgbClr val="FF0000"/>
                </a:solidFill>
                <a:cs typeface="B Titr" panose="00000700000000000000" pitchFamily="2" charset="-78"/>
              </a:rPr>
              <a:t>اصلاح تیغه خارجی پا در حین راه رفتن</a:t>
            </a:r>
            <a:endParaRPr lang="fa-IR" dirty="0">
              <a:solidFill>
                <a:srgbClr val="FF0000"/>
              </a:solidFill>
              <a:cs typeface="B Titr" panose="00000700000000000000" pitchFamily="2" charset="-78"/>
            </a:endParaRP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777686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845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408"/>
            <a:ext cx="8229600" cy="1143000"/>
          </a:xfrm>
        </p:spPr>
        <p:txBody>
          <a:bodyPr/>
          <a:lstStyle/>
          <a:p>
            <a:pPr algn="ctr"/>
            <a:r>
              <a:rPr lang="en-US" dirty="0">
                <a:solidFill>
                  <a:srgbClr val="FF0000"/>
                </a:solidFill>
              </a:rPr>
              <a:t>Definitions</a:t>
            </a:r>
            <a:endParaRPr lang="fa-IR" dirty="0">
              <a:solidFill>
                <a:srgbClr val="FF0000"/>
              </a:solidFill>
            </a:endParaRPr>
          </a:p>
        </p:txBody>
      </p:sp>
      <p:pic>
        <p:nvPicPr>
          <p:cNvPr id="4" name="Picture 1"/>
          <p:cNvPicPr>
            <a:picLocks noGrp="1" noChangeAspect="1"/>
          </p:cNvPicPr>
          <p:nvPr>
            <p:ph idx="1"/>
          </p:nvPr>
        </p:nvPicPr>
        <p:blipFill>
          <a:blip r:embed="rId2" cstate="print"/>
          <a:srcRect/>
          <a:stretch>
            <a:fillRect/>
          </a:stretch>
        </p:blipFill>
        <p:spPr bwMode="auto">
          <a:xfrm>
            <a:off x="251520" y="548680"/>
            <a:ext cx="8712968" cy="2808312"/>
          </a:xfrm>
          <a:prstGeom prst="rect">
            <a:avLst/>
          </a:prstGeom>
          <a:noFill/>
          <a:ln w="9525">
            <a:noFill/>
            <a:miter lim="800000"/>
            <a:headEnd/>
            <a:tailEnd/>
          </a:ln>
        </p:spPr>
      </p:pic>
      <p:sp>
        <p:nvSpPr>
          <p:cNvPr id="6" name="Rectangle 5"/>
          <p:cNvSpPr/>
          <p:nvPr/>
        </p:nvSpPr>
        <p:spPr>
          <a:xfrm>
            <a:off x="395536" y="3356992"/>
            <a:ext cx="8280920" cy="3323987"/>
          </a:xfrm>
          <a:prstGeom prst="rect">
            <a:avLst/>
          </a:prstGeom>
        </p:spPr>
        <p:txBody>
          <a:bodyPr wrap="square">
            <a:spAutoFit/>
          </a:bodyPr>
          <a:lstStyle/>
          <a:p>
            <a:pPr algn="just" rtl="0">
              <a:defRPr/>
            </a:pPr>
            <a:r>
              <a:rPr lang="en-US" sz="2400" dirty="0" smtClean="0">
                <a:solidFill>
                  <a:srgbClr val="FF0000"/>
                </a:solidFill>
              </a:rPr>
              <a:t>Right </a:t>
            </a:r>
            <a:r>
              <a:rPr lang="en-US" sz="2400" dirty="0">
                <a:solidFill>
                  <a:srgbClr val="FF0000"/>
                </a:solidFill>
              </a:rPr>
              <a:t>step Length </a:t>
            </a:r>
            <a:r>
              <a:rPr lang="en-US" sz="2400" dirty="0"/>
              <a:t>= Left step Length (Normal Gait)</a:t>
            </a:r>
          </a:p>
          <a:p>
            <a:pPr algn="just" rtl="0">
              <a:defRPr/>
            </a:pPr>
            <a:r>
              <a:rPr lang="en-US" sz="2400" b="1" dirty="0"/>
              <a:t>Stride Length</a:t>
            </a:r>
          </a:p>
          <a:p>
            <a:pPr algn="just" rtl="0">
              <a:defRPr/>
            </a:pPr>
            <a:r>
              <a:rPr lang="en-US" sz="2400" dirty="0">
                <a:solidFill>
                  <a:srgbClr val="FF0000"/>
                </a:solidFill>
              </a:rPr>
              <a:t>Double the step length</a:t>
            </a:r>
          </a:p>
          <a:p>
            <a:pPr algn="just" rtl="0">
              <a:defRPr/>
            </a:pPr>
            <a:r>
              <a:rPr lang="en-US" sz="2400" b="1" dirty="0">
                <a:solidFill>
                  <a:srgbClr val="FF0000"/>
                </a:solidFill>
              </a:rPr>
              <a:t>Walking base</a:t>
            </a:r>
          </a:p>
          <a:p>
            <a:pPr algn="l">
              <a:lnSpc>
                <a:spcPct val="90000"/>
              </a:lnSpc>
            </a:pPr>
            <a:r>
              <a:rPr lang="en-US" sz="2400" dirty="0"/>
              <a:t>Side-to-side distance between the line of the two </a:t>
            </a:r>
            <a:r>
              <a:rPr lang="en-US" sz="2400" dirty="0" err="1" smtClean="0"/>
              <a:t>feet</a:t>
            </a:r>
            <a:r>
              <a:rPr lang="en-US" sz="2800" b="1" dirty="0" err="1">
                <a:solidFill>
                  <a:srgbClr val="FF0000"/>
                </a:solidFill>
              </a:rPr>
              <a:t>Comfortable</a:t>
            </a:r>
            <a:r>
              <a:rPr lang="en-US" sz="2800" b="1" dirty="0">
                <a:solidFill>
                  <a:srgbClr val="FF0000"/>
                </a:solidFill>
              </a:rPr>
              <a:t> Walking Speed (CWS</a:t>
            </a:r>
            <a:r>
              <a:rPr lang="en-US" sz="2800" b="1" dirty="0"/>
              <a:t>)</a:t>
            </a:r>
          </a:p>
          <a:p>
            <a:pPr algn="l">
              <a:lnSpc>
                <a:spcPct val="90000"/>
              </a:lnSpc>
            </a:pPr>
            <a:r>
              <a:rPr lang="en-US" sz="2400" dirty="0"/>
              <a:t>Least energy consumption per unit distance</a:t>
            </a:r>
          </a:p>
          <a:p>
            <a:pPr algn="l">
              <a:lnSpc>
                <a:spcPct val="90000"/>
              </a:lnSpc>
            </a:pPr>
            <a:r>
              <a:rPr lang="en-US" sz="2400" dirty="0"/>
              <a:t>Average = </a:t>
            </a:r>
            <a:r>
              <a:rPr lang="en-US" sz="2400" b="1" dirty="0"/>
              <a:t>1.4 meter/sec</a:t>
            </a:r>
            <a:endParaRPr lang="en-US" sz="2400" dirty="0"/>
          </a:p>
          <a:p>
            <a:pPr algn="just" rtl="0">
              <a:defRPr/>
            </a:pPr>
            <a:endParaRPr lang="en-US" sz="2400" dirty="0"/>
          </a:p>
        </p:txBody>
      </p:sp>
    </p:spTree>
    <p:extLst>
      <p:ext uri="{BB962C8B-B14F-4D97-AF65-F5344CB8AC3E}">
        <p14:creationId xmlns:p14="http://schemas.microsoft.com/office/powerpoint/2010/main" val="325162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16016" y="1481328"/>
            <a:ext cx="3970784" cy="4525963"/>
          </a:xfrm>
        </p:spPr>
        <p:txBody>
          <a:bodyPr/>
          <a:lstStyle/>
          <a:p>
            <a:r>
              <a:rPr lang="fa-IR" dirty="0"/>
              <a:t>انتخاب کفش بسیار مهم است. </a:t>
            </a:r>
          </a:p>
          <a:p>
            <a:r>
              <a:rPr lang="fa-IR" dirty="0"/>
              <a:t>داشتن کانتر پاشنه سفت و محکم </a:t>
            </a:r>
          </a:p>
          <a:p>
            <a:r>
              <a:rPr lang="fa-IR" dirty="0"/>
              <a:t>پد حمایت کننده آشیل </a:t>
            </a:r>
          </a:p>
          <a:p>
            <a:r>
              <a:rPr lang="fa-IR" dirty="0"/>
              <a:t>دو لایه کفی-لایه میانی و خارجی </a:t>
            </a:r>
          </a:p>
          <a:p>
            <a:r>
              <a:rPr lang="fa-IR" dirty="0"/>
              <a:t>بیش از 1000 کیلومتر از کتونی </a:t>
            </a:r>
          </a:p>
          <a:p>
            <a:r>
              <a:rPr lang="fa-IR" dirty="0"/>
              <a:t>نباید استفاده کرد.</a:t>
            </a:r>
          </a:p>
        </p:txBody>
      </p:sp>
      <p:sp>
        <p:nvSpPr>
          <p:cNvPr id="3" name="Title 2"/>
          <p:cNvSpPr>
            <a:spLocks noGrp="1"/>
          </p:cNvSpPr>
          <p:nvPr>
            <p:ph type="title"/>
          </p:nvPr>
        </p:nvSpPr>
        <p:spPr/>
        <p:txBody>
          <a:bodyPr/>
          <a:lstStyle/>
          <a:p>
            <a:pPr algn="ctr"/>
            <a:r>
              <a:rPr lang="fa-IR" b="0" dirty="0">
                <a:solidFill>
                  <a:srgbClr val="FF0000"/>
                </a:solidFill>
                <a:cs typeface="B Titr" panose="00000700000000000000" pitchFamily="2" charset="-78"/>
              </a:rPr>
              <a:t>نکات مربوط به انتخاب کتونی</a:t>
            </a:r>
            <a:endParaRPr lang="fa-IR" dirty="0">
              <a:solidFill>
                <a:srgbClr val="FF0000"/>
              </a:solidFill>
              <a:cs typeface="B Titr" panose="00000700000000000000" pitchFamily="2" charset="-78"/>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628802"/>
            <a:ext cx="4788024" cy="4320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772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3968" y="1052737"/>
            <a:ext cx="4860031" cy="2160239"/>
          </a:xfrm>
        </p:spPr>
        <p:txBody>
          <a:bodyPr/>
          <a:lstStyle/>
          <a:p>
            <a:r>
              <a:rPr lang="en-US" dirty="0"/>
              <a:t>(zero to 8mm): Midfoot and forefoot</a:t>
            </a:r>
          </a:p>
          <a:p>
            <a:r>
              <a:rPr lang="en-GB" dirty="0"/>
              <a:t>(10mm to 12mm): </a:t>
            </a:r>
            <a:r>
              <a:rPr lang="en-GB" dirty="0" smtClean="0"/>
              <a:t>Heel</a:t>
            </a:r>
            <a:endParaRPr lang="en-GB" dirty="0"/>
          </a:p>
        </p:txBody>
      </p:sp>
      <p:sp>
        <p:nvSpPr>
          <p:cNvPr id="3" name="Title 2"/>
          <p:cNvSpPr>
            <a:spLocks noGrp="1"/>
          </p:cNvSpPr>
          <p:nvPr>
            <p:ph type="title"/>
          </p:nvPr>
        </p:nvSpPr>
        <p:spPr>
          <a:xfrm>
            <a:off x="457200" y="44624"/>
            <a:ext cx="8229600" cy="1143000"/>
          </a:xfrm>
        </p:spPr>
        <p:txBody>
          <a:bodyPr/>
          <a:lstStyle/>
          <a:p>
            <a:pPr algn="ctr"/>
            <a:r>
              <a:rPr lang="fa-IR" b="0" dirty="0">
                <a:solidFill>
                  <a:schemeClr val="accent1"/>
                </a:solidFill>
                <a:latin typeface="2  Nazanin"/>
                <a:cs typeface="B Titr" panose="00000700000000000000" pitchFamily="2" charset="-78"/>
              </a:rPr>
              <a:t>اختلاف پاشنه و پنجه</a:t>
            </a:r>
            <a:endParaRPr lang="fa-IR" dirty="0">
              <a:solidFill>
                <a:schemeClr val="accent1"/>
              </a:solidFill>
              <a:latin typeface="2  Nazanin"/>
              <a:cs typeface="B Titr" panose="00000700000000000000" pitchFamily="2" charset="-78"/>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7" y="1124744"/>
            <a:ext cx="4423905"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77072"/>
            <a:ext cx="767258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573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24"/>
            <a:ext cx="8229600" cy="1143000"/>
          </a:xfrm>
        </p:spPr>
        <p:txBody>
          <a:bodyPr/>
          <a:lstStyle/>
          <a:p>
            <a:pPr algn="ctr"/>
            <a:r>
              <a:rPr lang="fa-IR" dirty="0" smtClean="0">
                <a:solidFill>
                  <a:srgbClr val="FF0000"/>
                </a:solidFill>
                <a:cs typeface="B Titr" panose="00000700000000000000" pitchFamily="2" charset="-78"/>
              </a:rPr>
              <a:t>وضعیت پاسچر بدن در حین دویدن</a:t>
            </a:r>
            <a:endParaRPr lang="fa-IR" dirty="0">
              <a:solidFill>
                <a:srgbClr val="FF0000"/>
              </a:solidFill>
              <a:cs typeface="B Titr" panose="00000700000000000000" pitchFamily="2" charset="-78"/>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85712"/>
            <a:ext cx="7992888" cy="507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365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408"/>
            <a:ext cx="8229600" cy="1143000"/>
          </a:xfrm>
        </p:spPr>
        <p:txBody>
          <a:bodyPr/>
          <a:lstStyle/>
          <a:p>
            <a:pPr algn="ctr"/>
            <a:r>
              <a:rPr lang="fa-IR" dirty="0" smtClean="0">
                <a:solidFill>
                  <a:srgbClr val="FF0000"/>
                </a:solidFill>
                <a:cs typeface="B Titr" panose="00000700000000000000" pitchFamily="2" charset="-78"/>
              </a:rPr>
              <a:t>زوایای بدن در حین پیاده روی  تند </a:t>
            </a:r>
            <a:endParaRPr lang="fa-IR" dirty="0">
              <a:solidFill>
                <a:srgbClr val="FF0000"/>
              </a:solidFill>
              <a:cs typeface="B Titr" panose="00000700000000000000" pitchFamily="2" charset="-78"/>
            </a:endParaRP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980728"/>
            <a:ext cx="4464496"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836712"/>
            <a:ext cx="4601716" cy="561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563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99392"/>
            <a:ext cx="8784976" cy="6624736"/>
          </a:xfrm>
        </p:spPr>
        <p:txBody>
          <a:bodyPr>
            <a:noAutofit/>
          </a:bodyPr>
          <a:lstStyle/>
          <a:p>
            <a:pPr algn="l" rtl="0" fontAlgn="base">
              <a:lnSpc>
                <a:spcPct val="170000"/>
              </a:lnSpc>
            </a:pPr>
            <a:r>
              <a:rPr lang="en-US" sz="1200" b="1" dirty="0">
                <a:latin typeface="Times New Roman" panose="02020603050405020304" pitchFamily="18" charset="0"/>
                <a:cs typeface="Times New Roman" panose="02020603050405020304" pitchFamily="18" charset="0"/>
              </a:rPr>
              <a:t>Older age</a:t>
            </a:r>
          </a:p>
          <a:p>
            <a:pPr algn="l" rtl="0" fontAlgn="base">
              <a:lnSpc>
                <a:spcPct val="170000"/>
              </a:lnSpc>
            </a:pPr>
            <a:r>
              <a:rPr lang="en-US" sz="1200" b="1" dirty="0">
                <a:latin typeface="Times New Roman" panose="02020603050405020304" pitchFamily="18" charset="0"/>
                <a:cs typeface="Times New Roman" panose="02020603050405020304" pitchFamily="18" charset="0"/>
              </a:rPr>
              <a:t>Arthritis</a:t>
            </a:r>
          </a:p>
          <a:p>
            <a:pPr algn="l" rtl="0" fontAlgn="base">
              <a:lnSpc>
                <a:spcPct val="170000"/>
              </a:lnSpc>
            </a:pPr>
            <a:r>
              <a:rPr lang="en-US" sz="1200" b="1" dirty="0">
                <a:latin typeface="Times New Roman" panose="02020603050405020304" pitchFamily="18" charset="0"/>
                <a:cs typeface="Times New Roman" panose="02020603050405020304" pitchFamily="18" charset="0"/>
              </a:rPr>
              <a:t>Chronic pain</a:t>
            </a:r>
          </a:p>
          <a:p>
            <a:pPr algn="l" rtl="0" fontAlgn="base">
              <a:lnSpc>
                <a:spcPct val="170000"/>
              </a:lnSpc>
            </a:pPr>
            <a:r>
              <a:rPr lang="en-US" sz="1200" b="1" dirty="0">
                <a:latin typeface="Times New Roman" panose="02020603050405020304" pitchFamily="18" charset="0"/>
                <a:cs typeface="Times New Roman" panose="02020603050405020304" pitchFamily="18" charset="0"/>
              </a:rPr>
              <a:t>Diabetes</a:t>
            </a:r>
          </a:p>
          <a:p>
            <a:pPr algn="l" rtl="0" fontAlgn="base">
              <a:lnSpc>
                <a:spcPct val="170000"/>
              </a:lnSpc>
            </a:pPr>
            <a:r>
              <a:rPr lang="en-US" sz="1200" b="1" dirty="0">
                <a:latin typeface="Times New Roman" panose="02020603050405020304" pitchFamily="18" charset="0"/>
                <a:cs typeface="Times New Roman" panose="02020603050405020304" pitchFamily="18" charset="0"/>
              </a:rPr>
              <a:t>Parkinson’s disease</a:t>
            </a:r>
          </a:p>
          <a:p>
            <a:pPr algn="l" rtl="0" fontAlgn="base">
              <a:lnSpc>
                <a:spcPct val="170000"/>
              </a:lnSpc>
            </a:pPr>
            <a:r>
              <a:rPr lang="en-US" sz="1200" b="1" dirty="0">
                <a:latin typeface="Times New Roman" panose="02020603050405020304" pitchFamily="18" charset="0"/>
                <a:cs typeface="Times New Roman" panose="02020603050405020304" pitchFamily="18" charset="0"/>
              </a:rPr>
              <a:t>Anemia or other blood disorders</a:t>
            </a:r>
          </a:p>
          <a:p>
            <a:pPr algn="l" rtl="0" fontAlgn="base">
              <a:lnSpc>
                <a:spcPct val="170000"/>
              </a:lnSpc>
            </a:pPr>
            <a:r>
              <a:rPr lang="en-US" sz="1200" b="1" dirty="0">
                <a:latin typeface="Times New Roman" panose="02020603050405020304" pitchFamily="18" charset="0"/>
                <a:cs typeface="Times New Roman" panose="02020603050405020304" pitchFamily="18" charset="0"/>
              </a:rPr>
              <a:t>Thyroid problems</a:t>
            </a:r>
          </a:p>
          <a:p>
            <a:pPr algn="l" rtl="0" fontAlgn="base">
              <a:lnSpc>
                <a:spcPct val="170000"/>
              </a:lnSpc>
            </a:pPr>
            <a:r>
              <a:rPr lang="en-US" sz="1200" b="1" dirty="0">
                <a:latin typeface="Times New Roman" panose="02020603050405020304" pitchFamily="18" charset="0"/>
                <a:cs typeface="Times New Roman" panose="02020603050405020304" pitchFamily="18" charset="0"/>
              </a:rPr>
              <a:t>Foot disorders</a:t>
            </a:r>
          </a:p>
          <a:p>
            <a:pPr algn="l" rtl="0" fontAlgn="base">
              <a:lnSpc>
                <a:spcPct val="170000"/>
              </a:lnSpc>
            </a:pPr>
            <a:r>
              <a:rPr lang="en-US" sz="1200" b="1" dirty="0">
                <a:latin typeface="Times New Roman" panose="02020603050405020304" pitchFamily="18" charset="0"/>
                <a:cs typeface="Times New Roman" panose="02020603050405020304" pitchFamily="18" charset="0"/>
              </a:rPr>
              <a:t>Muscle weakness in the legs</a:t>
            </a:r>
          </a:p>
          <a:p>
            <a:pPr algn="l" rtl="0" fontAlgn="base">
              <a:lnSpc>
                <a:spcPct val="170000"/>
              </a:lnSpc>
            </a:pPr>
            <a:r>
              <a:rPr lang="en-US" sz="1200" b="1" dirty="0">
                <a:latin typeface="Times New Roman" panose="02020603050405020304" pitchFamily="18" charset="0"/>
                <a:cs typeface="Times New Roman" panose="02020603050405020304" pitchFamily="18" charset="0"/>
              </a:rPr>
              <a:t>Vertigo (dizziness) or balance difficulties</a:t>
            </a:r>
          </a:p>
          <a:p>
            <a:pPr algn="l" rtl="0" fontAlgn="base">
              <a:lnSpc>
                <a:spcPct val="170000"/>
              </a:lnSpc>
            </a:pPr>
            <a:r>
              <a:rPr lang="en-US" sz="1200" b="1" dirty="0">
                <a:latin typeface="Times New Roman" panose="02020603050405020304" pitchFamily="18" charset="0"/>
                <a:cs typeface="Times New Roman" panose="02020603050405020304" pitchFamily="18" charset="0"/>
              </a:rPr>
              <a:t>Sensory disorders, such as vision or hearing problems, or neuropathy (numbness) in the legs and feet</a:t>
            </a:r>
          </a:p>
          <a:p>
            <a:pPr algn="l" rtl="0" fontAlgn="base">
              <a:lnSpc>
                <a:spcPct val="170000"/>
              </a:lnSpc>
            </a:pPr>
            <a:r>
              <a:rPr lang="en-US" sz="1200" b="1" dirty="0">
                <a:latin typeface="Times New Roman" panose="02020603050405020304" pitchFamily="18" charset="0"/>
                <a:cs typeface="Times New Roman" panose="02020603050405020304" pitchFamily="18" charset="0"/>
              </a:rPr>
              <a:t>Brain or mood disorders, including </a:t>
            </a:r>
            <a:r>
              <a:rPr lang="en-US" sz="1200" b="1" u="sng" dirty="0">
                <a:latin typeface="Times New Roman" panose="02020603050405020304" pitchFamily="18" charset="0"/>
                <a:cs typeface="Times New Roman" panose="02020603050405020304" pitchFamily="18" charset="0"/>
                <a:hlinkClick r:id="rId2"/>
              </a:rPr>
              <a:t>dementia</a:t>
            </a:r>
            <a:r>
              <a:rPr lang="en-US" sz="1200" b="1" dirty="0">
                <a:latin typeface="Times New Roman" panose="02020603050405020304" pitchFamily="18" charset="0"/>
                <a:cs typeface="Times New Roman" panose="02020603050405020304" pitchFamily="18" charset="0"/>
              </a:rPr>
              <a:t>, Alzheimer’s disease, delirium, depression, or psychotic behavior </a:t>
            </a:r>
          </a:p>
          <a:p>
            <a:pPr algn="l" rtl="0" fontAlgn="base">
              <a:lnSpc>
                <a:spcPct val="170000"/>
              </a:lnSpc>
            </a:pPr>
            <a:r>
              <a:rPr lang="en-US" sz="1200" b="1" dirty="0">
                <a:latin typeface="Times New Roman" panose="02020603050405020304" pitchFamily="18" charset="0"/>
                <a:cs typeface="Times New Roman" panose="02020603050405020304" pitchFamily="18" charset="0"/>
              </a:rPr>
              <a:t>Urinary incontinence or having to urinate so frequently frequency that it requires numerous urgent trips to the bathroom (sometimes too late)</a:t>
            </a:r>
          </a:p>
          <a:p>
            <a:pPr algn="l" rtl="0" fontAlgn="base">
              <a:lnSpc>
                <a:spcPct val="170000"/>
              </a:lnSpc>
            </a:pPr>
            <a:r>
              <a:rPr lang="en-US" sz="1200" b="1" dirty="0">
                <a:latin typeface="Times New Roman" panose="02020603050405020304" pitchFamily="18" charset="0"/>
                <a:cs typeface="Times New Roman" panose="02020603050405020304" pitchFamily="18" charset="0"/>
              </a:rPr>
              <a:t>Dehydration (lack of fluids in your body). We tend to lose water as we get older. Dehydration produces hypotension (low blood pressure) which can bring on a fall. Dehydration can also cause confusion, loss of balance, constipation, and many other unwelcome symptoms. </a:t>
            </a:r>
          </a:p>
          <a:p>
            <a:pPr algn="l" rtl="0" fontAlgn="base">
              <a:lnSpc>
                <a:spcPct val="170000"/>
              </a:lnSpc>
            </a:pPr>
            <a:r>
              <a:rPr lang="en-US" sz="1200" b="1" dirty="0">
                <a:latin typeface="Times New Roman" panose="02020603050405020304" pitchFamily="18" charset="0"/>
                <a:cs typeface="Times New Roman" panose="02020603050405020304" pitchFamily="18" charset="0"/>
              </a:rPr>
              <a:t>Fear that you will fall again</a:t>
            </a:r>
          </a:p>
          <a:p>
            <a:pPr algn="l" rtl="0" fontAlgn="base">
              <a:lnSpc>
                <a:spcPct val="170000"/>
              </a:lnSpc>
            </a:pPr>
            <a:r>
              <a:rPr lang="en-US" sz="1200" b="1" dirty="0" smtClean="0">
                <a:latin typeface="Times New Roman" panose="02020603050405020304" pitchFamily="18" charset="0"/>
                <a:cs typeface="Times New Roman" panose="02020603050405020304" pitchFamily="18" charset="0"/>
              </a:rPr>
              <a:t>Low </a:t>
            </a:r>
            <a:r>
              <a:rPr lang="en-US" sz="1200" b="1" dirty="0">
                <a:latin typeface="Times New Roman" panose="02020603050405020304" pitchFamily="18" charset="0"/>
                <a:cs typeface="Times New Roman" panose="02020603050405020304" pitchFamily="18" charset="0"/>
              </a:rPr>
              <a:t>vitamin </a:t>
            </a:r>
          </a:p>
          <a:p>
            <a:pPr algn="l" rtl="0">
              <a:lnSpc>
                <a:spcPct val="170000"/>
              </a:lnSpc>
            </a:pPr>
            <a:endParaRPr lang="en-US" sz="1200" b="1" dirty="0">
              <a:latin typeface="Times New Roman" panose="02020603050405020304" pitchFamily="18" charset="0"/>
              <a:cs typeface="Times New Roman" panose="02020603050405020304" pitchFamily="18" charset="0"/>
            </a:endParaRPr>
          </a:p>
          <a:p>
            <a:pPr algn="l" rtl="0">
              <a:lnSpc>
                <a:spcPct val="170000"/>
              </a:lnSpc>
            </a:pPr>
            <a:endParaRPr lang="fa-IR" sz="1200" b="1"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a:xfrm>
            <a:off x="457200" y="-99392"/>
            <a:ext cx="8229600" cy="1143000"/>
          </a:xfrm>
        </p:spPr>
        <p:txBody>
          <a:bodyPr>
            <a:normAutofit/>
          </a:bodyPr>
          <a:lstStyle/>
          <a:p>
            <a:pPr algn="ctr"/>
            <a:r>
              <a:rPr lang="en-US" sz="3600" dirty="0">
                <a:solidFill>
                  <a:srgbClr val="FF0000"/>
                </a:solidFill>
              </a:rPr>
              <a:t>Physical Risk Factors</a:t>
            </a:r>
            <a:endParaRPr lang="fa-IR" sz="3600" dirty="0">
              <a:solidFill>
                <a:srgbClr val="FF0000"/>
              </a:solidFill>
            </a:endParaRPr>
          </a:p>
        </p:txBody>
      </p:sp>
    </p:spTree>
    <p:extLst>
      <p:ext uri="{BB962C8B-B14F-4D97-AF65-F5344CB8AC3E}">
        <p14:creationId xmlns:p14="http://schemas.microsoft.com/office/powerpoint/2010/main" val="707097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7200" y="274638"/>
            <a:ext cx="8229600" cy="1143000"/>
          </a:xfrm>
          <a:prstGeom prst="rect">
            <a:avLst/>
          </a:prstGeom>
        </p:spPr>
        <p:txBody>
          <a:bodyPr vert="horz" anchor="b">
            <a:normAutofit/>
            <a:scene3d>
              <a:camera prst="orthographicFront"/>
              <a:lightRig rig="soft" dir="t"/>
            </a:scene3d>
            <a:sp3d prstMaterial="softEdge">
              <a:bevelT w="25400" h="25400"/>
            </a:sp3d>
          </a:bodyPr>
          <a:lstStyle>
            <a:lvl1pPr algn="r" rtl="1"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pPr>
            <a:r>
              <a:rPr lang="fa-IR" altLang="en-US" sz="4400" dirty="0" smtClean="0">
                <a:solidFill>
                  <a:srgbClr val="FF0000"/>
                </a:solidFill>
                <a:effectLst>
                  <a:outerShdw blurRad="38100" dist="38100" dir="2700000" algn="tl">
                    <a:srgbClr val="000000"/>
                  </a:outerShdw>
                </a:effectLst>
                <a:cs typeface="Zar" pitchFamily="2" charset="-78"/>
              </a:rPr>
              <a:t>1-تعریف ارگونومی و حرکات اصلاحی</a:t>
            </a:r>
            <a:endParaRPr lang="fa-IR" dirty="0">
              <a:solidFill>
                <a:srgbClr val="FF0000"/>
              </a:solidFill>
            </a:endParaRPr>
          </a:p>
        </p:txBody>
      </p:sp>
      <p:sp>
        <p:nvSpPr>
          <p:cNvPr id="5" name="Title 2"/>
          <p:cNvSpPr txBox="1">
            <a:spLocks/>
          </p:cNvSpPr>
          <p:nvPr/>
        </p:nvSpPr>
        <p:spPr>
          <a:xfrm>
            <a:off x="457200" y="1196752"/>
            <a:ext cx="8229600" cy="1143000"/>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fontAlgn="auto">
              <a:lnSpc>
                <a:spcPct val="100000"/>
              </a:lnSpc>
              <a:spcAft>
                <a:spcPts val="0"/>
              </a:spcAft>
              <a:buClrTx/>
              <a:buSzTx/>
              <a:buFontTx/>
            </a:pPr>
            <a:r>
              <a:rPr lang="fa-IR" altLang="en-US" sz="4400" dirty="0" smtClean="0">
                <a:solidFill>
                  <a:srgbClr val="FF0000"/>
                </a:solidFill>
                <a:effectLst>
                  <a:outerShdw blurRad="38100" dist="38100" dir="2700000" algn="tl">
                    <a:srgbClr val="000000"/>
                  </a:outerShdw>
                </a:effectLst>
                <a:cs typeface="Zar" pitchFamily="2" charset="-78"/>
              </a:rPr>
              <a:t>2- آشنایی با ناهنجاری های سیستم اسکلتی</a:t>
            </a:r>
          </a:p>
          <a:p>
            <a:pPr algn="r" fontAlgn="auto">
              <a:lnSpc>
                <a:spcPct val="100000"/>
              </a:lnSpc>
              <a:spcAft>
                <a:spcPts val="0"/>
              </a:spcAft>
              <a:buClrTx/>
              <a:buSzTx/>
              <a:buFontTx/>
            </a:pPr>
            <a:r>
              <a:rPr lang="fa-IR" sz="4400" dirty="0" smtClean="0">
                <a:solidFill>
                  <a:srgbClr val="FF0000"/>
                </a:solidFill>
                <a:effectLst>
                  <a:outerShdw blurRad="38100" dist="38100" dir="2700000" algn="tl">
                    <a:srgbClr val="000000"/>
                  </a:outerShdw>
                </a:effectLst>
                <a:cs typeface="Zar" pitchFamily="2" charset="-78"/>
              </a:rPr>
              <a:t>3-آشنایی راهکار های پیشگیری از آسیب های مرتبط با مشاغل</a:t>
            </a:r>
          </a:p>
        </p:txBody>
      </p:sp>
      <p:sp>
        <p:nvSpPr>
          <p:cNvPr id="6" name="Title 2"/>
          <p:cNvSpPr txBox="1">
            <a:spLocks/>
          </p:cNvSpPr>
          <p:nvPr/>
        </p:nvSpPr>
        <p:spPr>
          <a:xfrm>
            <a:off x="169168" y="2204864"/>
            <a:ext cx="8507288" cy="1152128"/>
          </a:xfrm>
          <a:prstGeom prst="rect">
            <a:avLst/>
          </a:prstGeom>
        </p:spPr>
        <p:txBody>
          <a:bodyPr vert="horz" rtlCol="0" anchor="ctr">
            <a:normAutofit fontScale="77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fontAlgn="auto">
              <a:lnSpc>
                <a:spcPct val="100000"/>
              </a:lnSpc>
              <a:spcAft>
                <a:spcPts val="0"/>
              </a:spcAft>
              <a:buClrTx/>
              <a:buSzTx/>
              <a:buFontTx/>
            </a:pPr>
            <a:r>
              <a:rPr lang="fa-IR" altLang="en-US" sz="4700" dirty="0" smtClean="0">
                <a:solidFill>
                  <a:srgbClr val="FF0000"/>
                </a:solidFill>
                <a:effectLst>
                  <a:outerShdw blurRad="38100" dist="38100" dir="2700000" algn="tl">
                    <a:srgbClr val="000000"/>
                  </a:outerShdw>
                </a:effectLst>
                <a:cs typeface="Zar" pitchFamily="2" charset="-78"/>
              </a:rPr>
              <a:t>4-آموزش نحوه استاندارد سازی میز و صندلی با توجه به مشخصات هر فرد</a:t>
            </a:r>
          </a:p>
          <a:p>
            <a:pPr algn="r" fontAlgn="auto">
              <a:lnSpc>
                <a:spcPct val="100000"/>
              </a:lnSpc>
              <a:spcAft>
                <a:spcPts val="0"/>
              </a:spcAft>
              <a:buClrTx/>
              <a:buSzTx/>
              <a:buFontTx/>
            </a:pPr>
            <a:r>
              <a:rPr lang="fa-IR" sz="4400" dirty="0" smtClean="0">
                <a:solidFill>
                  <a:srgbClr val="FF0000"/>
                </a:solidFill>
                <a:effectLst>
                  <a:outerShdw blurRad="38100" dist="38100" dir="2700000" algn="tl">
                    <a:srgbClr val="000000"/>
                  </a:outerShdw>
                </a:effectLst>
                <a:cs typeface="Zar" pitchFamily="2" charset="-78"/>
              </a:rPr>
              <a:t>5-آموزش استاندارد انجام فعالیت های کاری</a:t>
            </a:r>
          </a:p>
        </p:txBody>
      </p:sp>
      <p:sp>
        <p:nvSpPr>
          <p:cNvPr id="7" name="Title 2"/>
          <p:cNvSpPr txBox="1">
            <a:spLocks/>
          </p:cNvSpPr>
          <p:nvPr/>
        </p:nvSpPr>
        <p:spPr>
          <a:xfrm>
            <a:off x="169168" y="2996952"/>
            <a:ext cx="8507288" cy="1152128"/>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fontAlgn="auto">
              <a:lnSpc>
                <a:spcPct val="100000"/>
              </a:lnSpc>
              <a:spcAft>
                <a:spcPts val="0"/>
              </a:spcAft>
              <a:buClrTx/>
              <a:buSzTx/>
              <a:buFontTx/>
            </a:pPr>
            <a:r>
              <a:rPr lang="fa-IR" altLang="en-US" sz="4400" dirty="0">
                <a:solidFill>
                  <a:srgbClr val="FF0000"/>
                </a:solidFill>
                <a:effectLst>
                  <a:outerShdw blurRad="38100" dist="38100" dir="2700000" algn="tl">
                    <a:srgbClr val="000000"/>
                  </a:outerShdw>
                </a:effectLst>
                <a:cs typeface="Zar" pitchFamily="2" charset="-78"/>
              </a:rPr>
              <a:t>6</a:t>
            </a:r>
            <a:r>
              <a:rPr lang="fa-IR" altLang="en-US" sz="4400" dirty="0" smtClean="0">
                <a:solidFill>
                  <a:srgbClr val="FF0000"/>
                </a:solidFill>
                <a:effectLst>
                  <a:outerShdw blurRad="38100" dist="38100" dir="2700000" algn="tl">
                    <a:srgbClr val="000000"/>
                  </a:outerShdw>
                </a:effectLst>
                <a:cs typeface="Zar" pitchFamily="2" charset="-78"/>
              </a:rPr>
              <a:t>-آموزش نحوه ریکاوری عضلانی بعد از ساعت کاری</a:t>
            </a:r>
          </a:p>
        </p:txBody>
      </p:sp>
    </p:spTree>
    <p:extLst>
      <p:ext uri="{BB962C8B-B14F-4D97-AF65-F5344CB8AC3E}">
        <p14:creationId xmlns:p14="http://schemas.microsoft.com/office/powerpoint/2010/main" val="25803706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solidFill>
                  <a:srgbClr val="FF0000"/>
                </a:solidFill>
              </a:rPr>
              <a:t>Posture </a:t>
            </a:r>
            <a:endParaRPr lang="fa-IR" dirty="0">
              <a:solidFill>
                <a:srgbClr val="FF0000"/>
              </a:solidFill>
            </a:endParaRPr>
          </a:p>
        </p:txBody>
      </p:sp>
      <p:pic>
        <p:nvPicPr>
          <p:cNvPr id="4" name="Picture 4" descr="11"/>
          <p:cNvPicPr>
            <a:picLocks noChangeAspect="1" noChangeArrowheads="1"/>
          </p:cNvPicPr>
          <p:nvPr/>
        </p:nvPicPr>
        <p:blipFill>
          <a:blip r:embed="rId2" cstate="print"/>
          <a:srcRect/>
          <a:stretch>
            <a:fillRect/>
          </a:stretch>
        </p:blipFill>
        <p:spPr>
          <a:xfrm>
            <a:off x="1043608" y="1511002"/>
            <a:ext cx="7477125" cy="5086350"/>
          </a:xfrm>
          <a:prstGeom prst="rect">
            <a:avLst/>
          </a:prstGeom>
          <a:noFill/>
          <a:ln/>
        </p:spPr>
      </p:pic>
    </p:spTree>
    <p:extLst>
      <p:ext uri="{BB962C8B-B14F-4D97-AF65-F5344CB8AC3E}">
        <p14:creationId xmlns:p14="http://schemas.microsoft.com/office/powerpoint/2010/main" val="41060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8864" y="1268760"/>
            <a:ext cx="8229600" cy="4525963"/>
          </a:xfrm>
        </p:spPr>
        <p:txBody>
          <a:bodyPr>
            <a:noAutofit/>
          </a:bodyPr>
          <a:lstStyle/>
          <a:p>
            <a:pPr algn="l"/>
            <a:r>
              <a:rPr lang="en-US" sz="3600" dirty="0"/>
              <a:t>The stereotypical alignment of body/limb segments</a:t>
            </a:r>
          </a:p>
          <a:p>
            <a:pPr lvl="1" algn="l"/>
            <a:r>
              <a:rPr lang="en-US" sz="3600" dirty="0"/>
              <a:t>Types</a:t>
            </a:r>
          </a:p>
          <a:p>
            <a:pPr lvl="2" algn="l"/>
            <a:r>
              <a:rPr lang="en-US" sz="3600" b="1" dirty="0">
                <a:solidFill>
                  <a:schemeClr val="bg2">
                    <a:lumMod val="50000"/>
                  </a:schemeClr>
                </a:solidFill>
              </a:rPr>
              <a:t>Standing (static)</a:t>
            </a:r>
          </a:p>
          <a:p>
            <a:pPr lvl="2" algn="l"/>
            <a:r>
              <a:rPr lang="en-US" sz="3600" dirty="0">
                <a:solidFill>
                  <a:srgbClr val="FF0000"/>
                </a:solidFill>
              </a:rPr>
              <a:t>Walking - running (dynamic)</a:t>
            </a:r>
          </a:p>
          <a:p>
            <a:pPr lvl="2" algn="l"/>
            <a:r>
              <a:rPr lang="en-US" sz="3600" dirty="0">
                <a:solidFill>
                  <a:schemeClr val="accent4"/>
                </a:solidFill>
              </a:rPr>
              <a:t>Sitting</a:t>
            </a:r>
          </a:p>
          <a:p>
            <a:pPr lvl="2" algn="l"/>
            <a:r>
              <a:rPr lang="en-US" sz="3600" dirty="0">
                <a:solidFill>
                  <a:srgbClr val="00B050"/>
                </a:solidFill>
              </a:rPr>
              <a:t>Lying</a:t>
            </a:r>
          </a:p>
          <a:p>
            <a:pPr lvl="8" algn="l"/>
            <a:r>
              <a:rPr lang="en-US" sz="3600" dirty="0">
                <a:solidFill>
                  <a:srgbClr val="7030A0"/>
                </a:solidFill>
              </a:rPr>
              <a:t>Lifting</a:t>
            </a:r>
          </a:p>
          <a:p>
            <a:pPr algn="l"/>
            <a:endParaRPr lang="en-US" sz="3600" dirty="0"/>
          </a:p>
          <a:p>
            <a:pPr algn="l"/>
            <a:endParaRPr lang="fa-IR" sz="3600" dirty="0"/>
          </a:p>
        </p:txBody>
      </p:sp>
      <p:sp>
        <p:nvSpPr>
          <p:cNvPr id="3" name="Title 2"/>
          <p:cNvSpPr>
            <a:spLocks noGrp="1"/>
          </p:cNvSpPr>
          <p:nvPr>
            <p:ph type="title"/>
          </p:nvPr>
        </p:nvSpPr>
        <p:spPr/>
        <p:txBody>
          <a:bodyPr/>
          <a:lstStyle/>
          <a:p>
            <a:r>
              <a:rPr lang="en-US" dirty="0">
                <a:solidFill>
                  <a:schemeClr val="accent2"/>
                </a:solidFill>
              </a:rPr>
              <a:t>What is Posture?</a:t>
            </a:r>
            <a:endParaRPr lang="fa-IR" dirty="0">
              <a:solidFill>
                <a:schemeClr val="accent2"/>
              </a:solidFill>
            </a:endParaRPr>
          </a:p>
        </p:txBody>
      </p:sp>
    </p:spTree>
    <p:extLst>
      <p:ext uri="{BB962C8B-B14F-4D97-AF65-F5344CB8AC3E}">
        <p14:creationId xmlns:p14="http://schemas.microsoft.com/office/powerpoint/2010/main" val="1087988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3898776" cy="1143000"/>
          </a:xfrm>
        </p:spPr>
        <p:txBody>
          <a:bodyPr/>
          <a:lstStyle/>
          <a:p>
            <a:r>
              <a:rPr lang="en-US" sz="4400" dirty="0">
                <a:solidFill>
                  <a:srgbClr val="CC0000"/>
                </a:solidFill>
              </a:rPr>
              <a:t>Rigid </a:t>
            </a:r>
            <a:r>
              <a:rPr lang="en-US" sz="4400" dirty="0" smtClean="0">
                <a:solidFill>
                  <a:srgbClr val="CC0000"/>
                </a:solidFill>
              </a:rPr>
              <a:t>Posture</a:t>
            </a:r>
            <a:endParaRPr lang="fa-IR" dirty="0"/>
          </a:p>
        </p:txBody>
      </p:sp>
      <p:pic>
        <p:nvPicPr>
          <p:cNvPr id="4" name="Picture 5" descr="Picture 007"/>
          <p:cNvPicPr>
            <a:picLocks noGrp="1" noChangeAspect="1" noChangeArrowheads="1"/>
          </p:cNvPicPr>
          <p:nvPr>
            <p:ph idx="1"/>
          </p:nvPr>
        </p:nvPicPr>
        <p:blipFill>
          <a:blip r:embed="rId2" cstate="print"/>
          <a:srcRect/>
          <a:stretch>
            <a:fillRect/>
          </a:stretch>
        </p:blipFill>
        <p:spPr>
          <a:xfrm>
            <a:off x="6084168" y="476672"/>
            <a:ext cx="2016224" cy="5760640"/>
          </a:xfrm>
          <a:noFill/>
          <a:ln/>
        </p:spPr>
      </p:pic>
      <p:sp>
        <p:nvSpPr>
          <p:cNvPr id="8" name="Rectangle 3"/>
          <p:cNvSpPr txBox="1">
            <a:spLocks noChangeArrowheads="1"/>
          </p:cNvSpPr>
          <p:nvPr/>
        </p:nvSpPr>
        <p:spPr>
          <a:xfrm>
            <a:off x="395536" y="1268760"/>
            <a:ext cx="4038600" cy="4525963"/>
          </a:xfrm>
          <a:prstGeom prst="rect">
            <a:avLst/>
          </a:prstGeom>
        </p:spPr>
        <p:txBody>
          <a:bodyPr vert="horz">
            <a:normAutofit/>
          </a:bodyPr>
          <a:lst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80000"/>
              </a:lnSpc>
              <a:buFontTx/>
              <a:buNone/>
            </a:pPr>
            <a:endParaRPr lang="en-US" sz="2000" dirty="0" smtClean="0"/>
          </a:p>
          <a:p>
            <a:pPr algn="l" rtl="0">
              <a:lnSpc>
                <a:spcPct val="80000"/>
              </a:lnSpc>
            </a:pPr>
            <a:r>
              <a:rPr lang="en-US" sz="2000" b="1" dirty="0" smtClean="0">
                <a:solidFill>
                  <a:srgbClr val="800080"/>
                </a:solidFill>
              </a:rPr>
              <a:t>It is called </a:t>
            </a:r>
            <a:r>
              <a:rPr lang="en-US" sz="2000" b="1" i="1" dirty="0" smtClean="0">
                <a:solidFill>
                  <a:srgbClr val="800080"/>
                </a:solidFill>
              </a:rPr>
              <a:t>normal </a:t>
            </a:r>
            <a:r>
              <a:rPr lang="en-US" sz="2000" b="1" i="1" dirty="0" err="1" smtClean="0">
                <a:solidFill>
                  <a:srgbClr val="800080"/>
                </a:solidFill>
              </a:rPr>
              <a:t>stellung</a:t>
            </a:r>
            <a:r>
              <a:rPr lang="en-US" sz="2000" b="1" i="1" dirty="0" smtClean="0">
                <a:solidFill>
                  <a:srgbClr val="800080"/>
                </a:solidFill>
              </a:rPr>
              <a:t> posture</a:t>
            </a:r>
            <a:r>
              <a:rPr lang="en-US" sz="2000" b="1" dirty="0" smtClean="0">
                <a:solidFill>
                  <a:srgbClr val="800080"/>
                </a:solidFill>
              </a:rPr>
              <a:t> or </a:t>
            </a:r>
            <a:r>
              <a:rPr lang="en-US" sz="2000" b="1" i="1" dirty="0" smtClean="0">
                <a:solidFill>
                  <a:srgbClr val="800080"/>
                </a:solidFill>
              </a:rPr>
              <a:t>posture of attention</a:t>
            </a:r>
            <a:r>
              <a:rPr lang="en-US" sz="2000" b="1" dirty="0" smtClean="0">
                <a:solidFill>
                  <a:srgbClr val="800080"/>
                </a:solidFill>
              </a:rPr>
              <a:t>.</a:t>
            </a:r>
            <a:r>
              <a:rPr lang="en-US" sz="2000" dirty="0" smtClean="0"/>
              <a:t> It doesn’t mean normal posture. This position cannot be assumed for a long time as most of body’s joints are in extension. Therefore, the load will increase on the joints and muscles and </a:t>
            </a:r>
            <a:r>
              <a:rPr lang="en-US" sz="2000" b="1" dirty="0" smtClean="0">
                <a:solidFill>
                  <a:srgbClr val="FF0000"/>
                </a:solidFill>
              </a:rPr>
              <a:t>the energy expenditure is 20% more than in the easy posture. </a:t>
            </a:r>
          </a:p>
          <a:p>
            <a:pPr algn="l" rtl="0">
              <a:lnSpc>
                <a:spcPct val="80000"/>
              </a:lnSpc>
            </a:pPr>
            <a:r>
              <a:rPr lang="en-US" sz="2000" b="1" dirty="0" smtClean="0">
                <a:solidFill>
                  <a:srgbClr val="800080"/>
                </a:solidFill>
              </a:rPr>
              <a:t>The pelvic inclination increases</a:t>
            </a:r>
            <a:r>
              <a:rPr lang="en-US" sz="2000" dirty="0" smtClean="0"/>
              <a:t> due to the anterior tilting of the pelvis.</a:t>
            </a:r>
            <a:endParaRPr lang="en-US" sz="2000" dirty="0"/>
          </a:p>
        </p:txBody>
      </p:sp>
    </p:spTree>
    <p:extLst>
      <p:ext uri="{BB962C8B-B14F-4D97-AF65-F5344CB8AC3E}">
        <p14:creationId xmlns:p14="http://schemas.microsoft.com/office/powerpoint/2010/main" val="29762639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solidFill>
                  <a:srgbClr val="CC0000"/>
                </a:solidFill>
              </a:rPr>
              <a:t>Faulty Posture</a:t>
            </a:r>
            <a:endParaRPr lang="fa-IR" dirty="0"/>
          </a:p>
        </p:txBody>
      </p:sp>
      <p:pic>
        <p:nvPicPr>
          <p:cNvPr id="4" name="Picture 7" descr="Picture 005"/>
          <p:cNvPicPr>
            <a:picLocks noGrp="1" noChangeAspect="1" noChangeArrowheads="1"/>
          </p:cNvPicPr>
          <p:nvPr>
            <p:ph idx="1"/>
          </p:nvPr>
        </p:nvPicPr>
        <p:blipFill>
          <a:blip r:embed="rId2" cstate="print"/>
          <a:srcRect/>
          <a:stretch>
            <a:fillRect/>
          </a:stretch>
        </p:blipFill>
        <p:spPr>
          <a:xfrm>
            <a:off x="5868144" y="476672"/>
            <a:ext cx="1800200" cy="5963163"/>
          </a:xfrm>
          <a:prstGeom prst="rect">
            <a:avLst/>
          </a:prstGeom>
          <a:noFill/>
          <a:ln/>
        </p:spPr>
      </p:pic>
      <p:sp>
        <p:nvSpPr>
          <p:cNvPr id="5" name="Rectangle 3"/>
          <p:cNvSpPr txBox="1">
            <a:spLocks noChangeArrowheads="1"/>
          </p:cNvSpPr>
          <p:nvPr/>
        </p:nvSpPr>
        <p:spPr>
          <a:xfrm>
            <a:off x="251520" y="1268760"/>
            <a:ext cx="4038600" cy="4525963"/>
          </a:xfrm>
          <a:prstGeom prst="rect">
            <a:avLst/>
          </a:prstGeom>
        </p:spPr>
        <p:txBody>
          <a:bodyPr vert="horz">
            <a:normAutofit/>
          </a:bodyPr>
          <a:lst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l" rtl="0">
              <a:lnSpc>
                <a:spcPct val="90000"/>
              </a:lnSpc>
              <a:buNone/>
            </a:pPr>
            <a:endParaRPr lang="en-US" sz="2000" b="1" u="sng" dirty="0" smtClean="0">
              <a:solidFill>
                <a:srgbClr val="0000FF"/>
              </a:solidFill>
            </a:endParaRPr>
          </a:p>
          <a:p>
            <a:pPr algn="l" rtl="0">
              <a:lnSpc>
                <a:spcPct val="90000"/>
              </a:lnSpc>
            </a:pPr>
            <a:r>
              <a:rPr lang="en-US" sz="2000" b="1" u="sng" dirty="0" smtClean="0">
                <a:solidFill>
                  <a:srgbClr val="0000FF"/>
                </a:solidFill>
              </a:rPr>
              <a:t>A faulty posture results from:</a:t>
            </a:r>
            <a:endParaRPr lang="en-US" sz="2000" b="1" dirty="0" smtClean="0">
              <a:solidFill>
                <a:srgbClr val="0000FF"/>
              </a:solidFill>
            </a:endParaRPr>
          </a:p>
          <a:p>
            <a:pPr algn="l" rtl="0">
              <a:lnSpc>
                <a:spcPct val="90000"/>
              </a:lnSpc>
            </a:pPr>
            <a:r>
              <a:rPr lang="en-US" sz="2000" dirty="0" smtClean="0"/>
              <a:t>Faulty relationship of the various body parts which </a:t>
            </a:r>
            <a:r>
              <a:rPr lang="en-US" sz="2000" dirty="0" smtClean="0">
                <a:solidFill>
                  <a:srgbClr val="800080"/>
                </a:solidFill>
              </a:rPr>
              <a:t>produces increased strain on the supporting structures.</a:t>
            </a:r>
          </a:p>
          <a:p>
            <a:pPr algn="l" rtl="0">
              <a:lnSpc>
                <a:spcPct val="90000"/>
              </a:lnSpc>
            </a:pPr>
            <a:r>
              <a:rPr lang="en-US" sz="2000" dirty="0" smtClean="0"/>
              <a:t>Inadequate balance over the base of support.</a:t>
            </a:r>
          </a:p>
          <a:p>
            <a:pPr algn="l" rtl="0">
              <a:lnSpc>
                <a:spcPct val="90000"/>
              </a:lnSpc>
            </a:pPr>
            <a:r>
              <a:rPr lang="en-US" sz="2000" dirty="0" smtClean="0"/>
              <a:t>Postural deviations will occur with an increase or decrease of body curvatures and pelvic inclination.</a:t>
            </a:r>
            <a:endParaRPr lang="en-US" sz="2000" dirty="0"/>
          </a:p>
        </p:txBody>
      </p:sp>
    </p:spTree>
    <p:extLst>
      <p:ext uri="{BB962C8B-B14F-4D97-AF65-F5344CB8AC3E}">
        <p14:creationId xmlns:p14="http://schemas.microsoft.com/office/powerpoint/2010/main" val="10730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4888" y="44624"/>
            <a:ext cx="8229600" cy="1143000"/>
          </a:xfrm>
        </p:spPr>
        <p:txBody>
          <a:bodyPr/>
          <a:lstStyle/>
          <a:p>
            <a:r>
              <a:rPr lang="en-US" dirty="0">
                <a:solidFill>
                  <a:schemeClr val="bg2">
                    <a:lumMod val="50000"/>
                  </a:schemeClr>
                </a:solidFill>
              </a:rPr>
              <a:t>Path of Center of Gravity</a:t>
            </a:r>
            <a:endParaRPr lang="fa-IR" dirty="0">
              <a:solidFill>
                <a:schemeClr val="bg2">
                  <a:lumMod val="50000"/>
                </a:schemeClr>
              </a:solidFill>
            </a:endParaRPr>
          </a:p>
        </p:txBody>
      </p:sp>
      <p:graphicFrame>
        <p:nvGraphicFramePr>
          <p:cNvPr id="4" name="Object 3"/>
          <p:cNvGraphicFramePr>
            <a:graphicFrameLocks noGrp="1"/>
          </p:cNvGraphicFramePr>
          <p:nvPr>
            <p:extLst>
              <p:ext uri="{D42A27DB-BD31-4B8C-83A1-F6EECF244321}">
                <p14:modId xmlns:p14="http://schemas.microsoft.com/office/powerpoint/2010/main" val="3634165910"/>
              </p:ext>
            </p:extLst>
          </p:nvPr>
        </p:nvGraphicFramePr>
        <p:xfrm>
          <a:off x="251520" y="1052736"/>
          <a:ext cx="3130550" cy="5257800"/>
        </p:xfrm>
        <a:graphic>
          <a:graphicData uri="http://schemas.openxmlformats.org/presentationml/2006/ole">
            <mc:AlternateContent xmlns:mc="http://schemas.openxmlformats.org/markup-compatibility/2006">
              <mc:Choice xmlns:v="urn:schemas-microsoft-com:vml" Requires="v">
                <p:oleObj spid="_x0000_s22545" name="Image Document" r:id="rId3" imgW="3131127" imgH="3463636" progId="">
                  <p:embed/>
                </p:oleObj>
              </mc:Choice>
              <mc:Fallback>
                <p:oleObj name="Image Document" r:id="rId3" imgW="3131127" imgH="3463636" progId="">
                  <p:embed/>
                  <p:pic>
                    <p:nvPicPr>
                      <p:cNvPr id="0" name="Content Placeholder 2"/>
                      <p:cNvPicPr>
                        <a:picLocks noGrp="1" noChangeArrowheads="1"/>
                      </p:cNvPicPr>
                      <p:nvPr/>
                    </p:nvPicPr>
                    <p:blipFill>
                      <a:blip r:embed="rId4">
                        <a:extLst>
                          <a:ext uri="{28A0092B-C50C-407E-A947-70E740481C1C}">
                            <a14:useLocalDpi xmlns:a14="http://schemas.microsoft.com/office/drawing/2010/main" val="0"/>
                          </a:ext>
                        </a:extLst>
                      </a:blip>
                      <a:srcRect l="11784" r="53096" b="5243"/>
                      <a:stretch>
                        <a:fillRect/>
                      </a:stretch>
                    </p:blipFill>
                    <p:spPr bwMode="auto">
                      <a:xfrm>
                        <a:off x="251520" y="1052736"/>
                        <a:ext cx="31305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3851920" y="1556792"/>
            <a:ext cx="4572000" cy="3539430"/>
          </a:xfrm>
          <a:prstGeom prst="rect">
            <a:avLst/>
          </a:prstGeom>
        </p:spPr>
        <p:txBody>
          <a:bodyPr>
            <a:spAutoFit/>
          </a:bodyPr>
          <a:lstStyle/>
          <a:p>
            <a:pPr algn="l"/>
            <a:r>
              <a:rPr lang="en-US" sz="2800" dirty="0" smtClean="0"/>
              <a:t>Center </a:t>
            </a:r>
            <a:r>
              <a:rPr lang="en-US" sz="2800" dirty="0"/>
              <a:t>of Gravity (CG):</a:t>
            </a:r>
          </a:p>
          <a:p>
            <a:pPr lvl="1" algn="l"/>
            <a:r>
              <a:rPr lang="en-US" sz="2800" dirty="0">
                <a:solidFill>
                  <a:schemeClr val="accent2"/>
                </a:solidFill>
              </a:rPr>
              <a:t>midway between the hips</a:t>
            </a:r>
          </a:p>
          <a:p>
            <a:pPr lvl="1" algn="l"/>
            <a:r>
              <a:rPr lang="en-US" sz="2800" dirty="0">
                <a:solidFill>
                  <a:schemeClr val="accent4">
                    <a:lumMod val="60000"/>
                    <a:lumOff val="40000"/>
                  </a:schemeClr>
                </a:solidFill>
              </a:rPr>
              <a:t>Few cm in front of S2</a:t>
            </a:r>
          </a:p>
          <a:p>
            <a:pPr lvl="1" algn="l"/>
            <a:endParaRPr lang="en-US" sz="2800" dirty="0"/>
          </a:p>
          <a:p>
            <a:pPr algn="l"/>
            <a:r>
              <a:rPr lang="en-US" sz="2800" dirty="0"/>
              <a:t>Least energy consumption if CG travels in straight line</a:t>
            </a:r>
          </a:p>
        </p:txBody>
      </p:sp>
    </p:spTree>
    <p:extLst>
      <p:ext uri="{BB962C8B-B14F-4D97-AF65-F5344CB8AC3E}">
        <p14:creationId xmlns:p14="http://schemas.microsoft.com/office/powerpoint/2010/main" val="29172204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tx1"/>
                </a:solidFill>
              </a:rPr>
              <a:t>Erect Standing Posture &amp; the ‘Gravity Line’ (Sagittal Analysis)</a:t>
            </a:r>
            <a:endParaRPr lang="fa-IR" dirty="0">
              <a:solidFill>
                <a:schemeClr val="tx1"/>
              </a:solidFill>
            </a:endParaRPr>
          </a:p>
        </p:txBody>
      </p:sp>
      <p:pic>
        <p:nvPicPr>
          <p:cNvPr id="4" name="Picture 6" descr="A:\gravline.gif"/>
          <p:cNvPicPr>
            <a:picLocks noGrp="1" noChangeAspect="1" noChangeArrowheads="1"/>
          </p:cNvPicPr>
          <p:nvPr>
            <p:ph idx="1"/>
          </p:nvPr>
        </p:nvPicPr>
        <p:blipFill>
          <a:blip r:embed="rId2" cstate="print"/>
          <a:srcRect/>
          <a:stretch>
            <a:fillRect/>
          </a:stretch>
        </p:blipFill>
        <p:spPr bwMode="auto">
          <a:xfrm>
            <a:off x="0" y="1412776"/>
            <a:ext cx="4067944" cy="5445224"/>
          </a:xfrm>
          <a:prstGeom prst="rect">
            <a:avLst/>
          </a:prstGeom>
          <a:noFill/>
          <a:ln w="9525">
            <a:noFill/>
            <a:miter lim="800000"/>
            <a:headEnd/>
            <a:tailEnd/>
          </a:ln>
        </p:spPr>
      </p:pic>
      <p:sp>
        <p:nvSpPr>
          <p:cNvPr id="5" name="Rectangle 4"/>
          <p:cNvSpPr/>
          <p:nvPr/>
        </p:nvSpPr>
        <p:spPr>
          <a:xfrm>
            <a:off x="4283968" y="1588725"/>
            <a:ext cx="4572000" cy="3847207"/>
          </a:xfrm>
          <a:prstGeom prst="rect">
            <a:avLst/>
          </a:prstGeom>
        </p:spPr>
        <p:txBody>
          <a:bodyPr>
            <a:spAutoFit/>
          </a:bodyPr>
          <a:lstStyle/>
          <a:p>
            <a:pPr algn="l"/>
            <a:r>
              <a:rPr lang="en-US" sz="2800" dirty="0"/>
              <a:t>‘Gravity line falls:</a:t>
            </a:r>
          </a:p>
          <a:p>
            <a:pPr lvl="1" algn="l"/>
            <a:r>
              <a:rPr lang="en-US" sz="2400" dirty="0">
                <a:solidFill>
                  <a:srgbClr val="FF0000"/>
                </a:solidFill>
              </a:rPr>
              <a:t>Forward of ankle</a:t>
            </a:r>
          </a:p>
          <a:p>
            <a:pPr lvl="1" algn="l"/>
            <a:r>
              <a:rPr lang="en-US" sz="2400" dirty="0">
                <a:solidFill>
                  <a:schemeClr val="accent2">
                    <a:lumMod val="50000"/>
                  </a:schemeClr>
                </a:solidFill>
              </a:rPr>
              <a:t>Through or forward of the knee</a:t>
            </a:r>
          </a:p>
          <a:p>
            <a:pPr lvl="1" algn="l"/>
            <a:r>
              <a:rPr lang="en-US" sz="2400" dirty="0">
                <a:solidFill>
                  <a:schemeClr val="accent3"/>
                </a:solidFill>
              </a:rPr>
              <a:t>Through of behind the hip (common hip axis)</a:t>
            </a:r>
          </a:p>
          <a:p>
            <a:pPr lvl="1" algn="l"/>
            <a:r>
              <a:rPr lang="en-US" sz="2400" dirty="0">
                <a:solidFill>
                  <a:schemeClr val="bg2">
                    <a:lumMod val="75000"/>
                  </a:schemeClr>
                </a:solidFill>
              </a:rPr>
              <a:t>Behind or through thoracic spine</a:t>
            </a:r>
          </a:p>
          <a:p>
            <a:pPr lvl="1" algn="l"/>
            <a:r>
              <a:rPr lang="en-US" sz="2400" dirty="0" smtClean="0"/>
              <a:t>Through </a:t>
            </a:r>
            <a:r>
              <a:rPr lang="en-US" sz="2400" dirty="0"/>
              <a:t>or forward of </a:t>
            </a:r>
            <a:r>
              <a:rPr lang="en-US" sz="2400" dirty="0" err="1"/>
              <a:t>atlanto</a:t>
            </a:r>
            <a:r>
              <a:rPr lang="en-US" sz="2400" dirty="0"/>
              <a:t>-occipital jt. </a:t>
            </a:r>
          </a:p>
        </p:txBody>
      </p:sp>
    </p:spTree>
    <p:extLst>
      <p:ext uri="{BB962C8B-B14F-4D97-AF65-F5344CB8AC3E}">
        <p14:creationId xmlns:p14="http://schemas.microsoft.com/office/powerpoint/2010/main" val="1306140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84"/>
            <a:ext cx="8229600" cy="1143000"/>
          </a:xfrm>
        </p:spPr>
        <p:txBody>
          <a:bodyPr/>
          <a:lstStyle/>
          <a:p>
            <a:pPr algn="ctr"/>
            <a:r>
              <a:rPr lang="en-US" dirty="0">
                <a:solidFill>
                  <a:srgbClr val="FF0000"/>
                </a:solidFill>
              </a:rPr>
              <a:t>Evaluation</a:t>
            </a:r>
            <a:endParaRPr lang="fa-IR" dirty="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4283969" y="980728"/>
            <a:ext cx="4566344" cy="5271301"/>
          </a:xfrm>
          <a:prstGeom prst="rect">
            <a:avLst/>
          </a:prstGeom>
          <a:noFill/>
          <a:ln w="9525">
            <a:noFill/>
            <a:miter lim="800000"/>
            <a:headEnd/>
            <a:tailEnd/>
          </a:ln>
        </p:spPr>
      </p:pic>
      <p:sp>
        <p:nvSpPr>
          <p:cNvPr id="5" name="Content Placeholder 5"/>
          <p:cNvSpPr>
            <a:spLocks noGrp="1"/>
          </p:cNvSpPr>
          <p:nvPr>
            <p:ph sz="quarter" idx="4294967295"/>
          </p:nvPr>
        </p:nvSpPr>
        <p:spPr>
          <a:xfrm>
            <a:off x="365125" y="1600200"/>
            <a:ext cx="4494907" cy="4525963"/>
          </a:xfrm>
          <a:prstGeom prst="rect">
            <a:avLst/>
          </a:prstGeom>
        </p:spPr>
        <p:txBody>
          <a:bodyPr>
            <a:normAutofit/>
          </a:bodyPr>
          <a:lstStyle/>
          <a:p>
            <a:pPr marL="0" indent="0" algn="l">
              <a:buFont typeface="Arial" charset="0"/>
              <a:buNone/>
              <a:defRPr/>
            </a:pPr>
            <a:r>
              <a:rPr lang="en-US" b="1" dirty="0" smtClean="0">
                <a:solidFill>
                  <a:srgbClr val="00B0F0"/>
                </a:solidFill>
              </a:rPr>
              <a:t>Gait &amp; Balance Performance Testing</a:t>
            </a:r>
          </a:p>
          <a:p>
            <a:pPr marL="400050" lvl="1" indent="0" algn="l">
              <a:buFont typeface="Courier New" pitchFamily="49" charset="0"/>
              <a:buNone/>
              <a:defRPr/>
            </a:pPr>
            <a:endParaRPr lang="en-US" b="1" dirty="0" smtClean="0"/>
          </a:p>
          <a:p>
            <a:pPr marL="857250" lvl="1" indent="-457200" algn="l">
              <a:buFont typeface="Century Gothic" pitchFamily="34" charset="0"/>
              <a:buAutoNum type="arabicPeriod" startAt="4"/>
              <a:defRPr/>
            </a:pPr>
            <a:r>
              <a:rPr lang="en-US" b="1" dirty="0" smtClean="0"/>
              <a:t>Single leg stance test</a:t>
            </a:r>
          </a:p>
          <a:p>
            <a:pPr lvl="2" algn="l">
              <a:defRPr/>
            </a:pPr>
            <a:r>
              <a:rPr lang="en-US" dirty="0" smtClean="0"/>
              <a:t>Best balance measure for any individual</a:t>
            </a:r>
          </a:p>
          <a:p>
            <a:pPr lvl="2" algn="l">
              <a:defRPr/>
            </a:pPr>
            <a:endParaRPr lang="en-US" dirty="0" smtClean="0"/>
          </a:p>
          <a:p>
            <a:pPr lvl="2" algn="l">
              <a:defRPr/>
            </a:pPr>
            <a:r>
              <a:rPr lang="en-US" dirty="0" smtClean="0"/>
              <a:t>If one can stay on one leg for &gt;10 sec, usually no significant balance problems</a:t>
            </a:r>
          </a:p>
        </p:txBody>
      </p:sp>
    </p:spTree>
    <p:extLst>
      <p:ext uri="{BB962C8B-B14F-4D97-AF65-F5344CB8AC3E}">
        <p14:creationId xmlns:p14="http://schemas.microsoft.com/office/powerpoint/2010/main" val="1414885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00"/>
            <a:ext cx="8229600" cy="1143000"/>
          </a:xfrm>
        </p:spPr>
        <p:txBody>
          <a:bodyPr/>
          <a:lstStyle/>
          <a:p>
            <a:pPr algn="ctr"/>
            <a:r>
              <a:rPr lang="fa-IR" dirty="0" smtClean="0">
                <a:solidFill>
                  <a:srgbClr val="FF0000"/>
                </a:solidFill>
              </a:rPr>
              <a:t>ناهنجاری های اسکلتی- عضلانی</a:t>
            </a:r>
            <a:endParaRPr lang="fa-IR" dirty="0">
              <a:solidFill>
                <a:srgbClr val="FF0000"/>
              </a:solidFill>
            </a:endParaRPr>
          </a:p>
        </p:txBody>
      </p:sp>
      <p:sp>
        <p:nvSpPr>
          <p:cNvPr id="4" name="Title 2"/>
          <p:cNvSpPr txBox="1">
            <a:spLocks/>
          </p:cNvSpPr>
          <p:nvPr/>
        </p:nvSpPr>
        <p:spPr>
          <a:xfrm>
            <a:off x="770654" y="5067807"/>
            <a:ext cx="223224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
        <p:nvSpPr>
          <p:cNvPr id="5" name="Title 2"/>
          <p:cNvSpPr txBox="1">
            <a:spLocks/>
          </p:cNvSpPr>
          <p:nvPr/>
        </p:nvSpPr>
        <p:spPr>
          <a:xfrm>
            <a:off x="3790213" y="3870176"/>
            <a:ext cx="2376264"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dirty="0">
              <a:solidFill>
                <a:srgbClr val="FF0000"/>
              </a:solidFill>
            </a:endParaRPr>
          </a:p>
        </p:txBody>
      </p:sp>
      <p:sp>
        <p:nvSpPr>
          <p:cNvPr id="6" name="Title 2"/>
          <p:cNvSpPr txBox="1">
            <a:spLocks/>
          </p:cNvSpPr>
          <p:nvPr/>
        </p:nvSpPr>
        <p:spPr>
          <a:xfrm>
            <a:off x="2339752" y="4001513"/>
            <a:ext cx="223224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
        <p:nvSpPr>
          <p:cNvPr id="7" name="Title 2"/>
          <p:cNvSpPr txBox="1">
            <a:spLocks/>
          </p:cNvSpPr>
          <p:nvPr/>
        </p:nvSpPr>
        <p:spPr>
          <a:xfrm>
            <a:off x="683568" y="3514778"/>
            <a:ext cx="252028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
        <p:nvSpPr>
          <p:cNvPr id="8" name="Title 2"/>
          <p:cNvSpPr txBox="1">
            <a:spLocks/>
          </p:cNvSpPr>
          <p:nvPr/>
        </p:nvSpPr>
        <p:spPr>
          <a:xfrm>
            <a:off x="6156176" y="3870176"/>
            <a:ext cx="252028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
        <p:nvSpPr>
          <p:cNvPr id="9" name="Title 2"/>
          <p:cNvSpPr txBox="1">
            <a:spLocks/>
          </p:cNvSpPr>
          <p:nvPr/>
        </p:nvSpPr>
        <p:spPr>
          <a:xfrm>
            <a:off x="683568" y="4588835"/>
            <a:ext cx="252028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
        <p:nvSpPr>
          <p:cNvPr id="10" name="Title 2"/>
          <p:cNvSpPr txBox="1">
            <a:spLocks/>
          </p:cNvSpPr>
          <p:nvPr/>
        </p:nvSpPr>
        <p:spPr>
          <a:xfrm>
            <a:off x="5724128" y="4220096"/>
            <a:ext cx="295232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
        <p:nvSpPr>
          <p:cNvPr id="11" name="Title 2"/>
          <p:cNvSpPr txBox="1">
            <a:spLocks/>
          </p:cNvSpPr>
          <p:nvPr/>
        </p:nvSpPr>
        <p:spPr>
          <a:xfrm>
            <a:off x="3203848" y="5250610"/>
            <a:ext cx="547260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pic>
        <p:nvPicPr>
          <p:cNvPr id="15363" name="Picture 3" descr="C:\Users\Shiva\Desktop\نوید\12802-76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6486"/>
            <a:ext cx="8640960" cy="34546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691680" y="1052736"/>
            <a:ext cx="960519" cy="369332"/>
          </a:xfrm>
          <a:prstGeom prst="rect">
            <a:avLst/>
          </a:prstGeom>
        </p:spPr>
        <p:txBody>
          <a:bodyPr wrap="none">
            <a:spAutoFit/>
          </a:bodyPr>
          <a:lstStyle/>
          <a:p>
            <a:pPr algn="ctr"/>
            <a:r>
              <a:rPr lang="fa-IR" b="1" dirty="0" smtClean="0">
                <a:solidFill>
                  <a:srgbClr val="FF0000"/>
                </a:solidFill>
              </a:rPr>
              <a:t>گودی کمر</a:t>
            </a:r>
            <a:endParaRPr lang="fa-IR" b="1" dirty="0">
              <a:solidFill>
                <a:srgbClr val="FF0000"/>
              </a:solidFill>
            </a:endParaRPr>
          </a:p>
        </p:txBody>
      </p:sp>
      <p:sp>
        <p:nvSpPr>
          <p:cNvPr id="17" name="Rectangle 16"/>
          <p:cNvSpPr/>
          <p:nvPr/>
        </p:nvSpPr>
        <p:spPr>
          <a:xfrm>
            <a:off x="323528" y="476672"/>
            <a:ext cx="1109599" cy="369332"/>
          </a:xfrm>
          <a:prstGeom prst="rect">
            <a:avLst/>
          </a:prstGeom>
        </p:spPr>
        <p:txBody>
          <a:bodyPr wrap="none">
            <a:spAutoFit/>
          </a:bodyPr>
          <a:lstStyle/>
          <a:p>
            <a:pPr algn="ctr"/>
            <a:r>
              <a:rPr lang="fa-IR" b="1" dirty="0" smtClean="0">
                <a:solidFill>
                  <a:srgbClr val="FF0000"/>
                </a:solidFill>
              </a:rPr>
              <a:t>انحراف لگن</a:t>
            </a:r>
            <a:endParaRPr lang="fa-IR" b="1" dirty="0">
              <a:solidFill>
                <a:srgbClr val="FF0000"/>
              </a:solidFill>
            </a:endParaRPr>
          </a:p>
        </p:txBody>
      </p:sp>
      <p:sp>
        <p:nvSpPr>
          <p:cNvPr id="18" name="Rectangle 17"/>
          <p:cNvSpPr/>
          <p:nvPr/>
        </p:nvSpPr>
        <p:spPr>
          <a:xfrm>
            <a:off x="3707904" y="1095947"/>
            <a:ext cx="673582" cy="369332"/>
          </a:xfrm>
          <a:prstGeom prst="rect">
            <a:avLst/>
          </a:prstGeom>
        </p:spPr>
        <p:txBody>
          <a:bodyPr wrap="none">
            <a:spAutoFit/>
          </a:bodyPr>
          <a:lstStyle/>
          <a:p>
            <a:pPr algn="ctr"/>
            <a:r>
              <a:rPr lang="fa-IR" b="1" dirty="0" smtClean="0">
                <a:solidFill>
                  <a:srgbClr val="FF0000"/>
                </a:solidFill>
              </a:rPr>
              <a:t>کیفوز </a:t>
            </a:r>
            <a:endParaRPr lang="fa-IR" b="1" dirty="0">
              <a:solidFill>
                <a:srgbClr val="FF0000"/>
              </a:solidFill>
            </a:endParaRPr>
          </a:p>
        </p:txBody>
      </p:sp>
      <p:sp>
        <p:nvSpPr>
          <p:cNvPr id="19" name="Rectangle 18"/>
          <p:cNvSpPr/>
          <p:nvPr/>
        </p:nvSpPr>
        <p:spPr>
          <a:xfrm>
            <a:off x="5148064" y="1207710"/>
            <a:ext cx="990977" cy="369332"/>
          </a:xfrm>
          <a:prstGeom prst="rect">
            <a:avLst/>
          </a:prstGeom>
        </p:spPr>
        <p:txBody>
          <a:bodyPr wrap="none">
            <a:spAutoFit/>
          </a:bodyPr>
          <a:lstStyle/>
          <a:p>
            <a:pPr algn="ctr"/>
            <a:r>
              <a:rPr lang="fa-IR" b="1" dirty="0" smtClean="0">
                <a:solidFill>
                  <a:srgbClr val="FF0000"/>
                </a:solidFill>
              </a:rPr>
              <a:t>سر به جلو</a:t>
            </a:r>
            <a:endParaRPr lang="fa-IR" b="1" dirty="0">
              <a:solidFill>
                <a:srgbClr val="FF0000"/>
              </a:solidFill>
            </a:endParaRPr>
          </a:p>
        </p:txBody>
      </p:sp>
      <p:sp>
        <p:nvSpPr>
          <p:cNvPr id="22" name="Rectangle 21"/>
          <p:cNvSpPr/>
          <p:nvPr/>
        </p:nvSpPr>
        <p:spPr>
          <a:xfrm>
            <a:off x="7170838" y="1187460"/>
            <a:ext cx="641522" cy="369332"/>
          </a:xfrm>
          <a:prstGeom prst="rect">
            <a:avLst/>
          </a:prstGeom>
        </p:spPr>
        <p:txBody>
          <a:bodyPr wrap="none">
            <a:spAutoFit/>
          </a:bodyPr>
          <a:lstStyle/>
          <a:p>
            <a:pPr algn="ctr"/>
            <a:r>
              <a:rPr lang="fa-IR" b="1" dirty="0" smtClean="0">
                <a:solidFill>
                  <a:srgbClr val="FF0000"/>
                </a:solidFill>
              </a:rPr>
              <a:t>طبیعی</a:t>
            </a:r>
            <a:endParaRPr lang="fa-IR" b="1" dirty="0">
              <a:solidFill>
                <a:srgbClr val="FF0000"/>
              </a:solidFill>
            </a:endParaRPr>
          </a:p>
        </p:txBody>
      </p:sp>
      <p:sp>
        <p:nvSpPr>
          <p:cNvPr id="25" name="Title 2"/>
          <p:cNvSpPr txBox="1">
            <a:spLocks/>
          </p:cNvSpPr>
          <p:nvPr/>
        </p:nvSpPr>
        <p:spPr>
          <a:xfrm>
            <a:off x="626638" y="4588835"/>
            <a:ext cx="252028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endParaRPr lang="fa-IR" sz="3600" dirty="0">
              <a:solidFill>
                <a:srgbClr val="FF0000"/>
              </a:solidFill>
            </a:endParaRPr>
          </a:p>
        </p:txBody>
      </p:sp>
    </p:spTree>
    <p:extLst>
      <p:ext uri="{BB962C8B-B14F-4D97-AF65-F5344CB8AC3E}">
        <p14:creationId xmlns:p14="http://schemas.microsoft.com/office/powerpoint/2010/main" val="8929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733283" y="3870176"/>
            <a:ext cx="2376264"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0"/>
            <a:endParaRPr lang="fa-IR" dirty="0">
              <a:solidFill>
                <a:srgbClr val="FF0000"/>
              </a:solidFill>
            </a:endParaRPr>
          </a:p>
        </p:txBody>
      </p:sp>
      <p:sp>
        <p:nvSpPr>
          <p:cNvPr id="5" name="Title 2"/>
          <p:cNvSpPr txBox="1">
            <a:spLocks/>
          </p:cNvSpPr>
          <p:nvPr/>
        </p:nvSpPr>
        <p:spPr>
          <a:xfrm>
            <a:off x="6099246" y="3870176"/>
            <a:ext cx="252028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0"/>
            <a:endParaRPr lang="fa-IR" sz="3600" dirty="0">
              <a:solidFill>
                <a:srgbClr val="FF0000"/>
              </a:solidFill>
            </a:endParaRPr>
          </a:p>
        </p:txBody>
      </p:sp>
      <p:sp>
        <p:nvSpPr>
          <p:cNvPr id="6" name="Title 2"/>
          <p:cNvSpPr txBox="1">
            <a:spLocks/>
          </p:cNvSpPr>
          <p:nvPr/>
        </p:nvSpPr>
        <p:spPr>
          <a:xfrm>
            <a:off x="-180528" y="2348880"/>
            <a:ext cx="295232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0"/>
            <a:endParaRPr lang="fa-IR" sz="3600" dirty="0">
              <a:solidFill>
                <a:srgbClr val="FF0000"/>
              </a:solidFill>
            </a:endParaRPr>
          </a:p>
        </p:txBody>
      </p:sp>
      <p:sp>
        <p:nvSpPr>
          <p:cNvPr id="7" name="Title 2"/>
          <p:cNvSpPr txBox="1">
            <a:spLocks/>
          </p:cNvSpPr>
          <p:nvPr/>
        </p:nvSpPr>
        <p:spPr>
          <a:xfrm>
            <a:off x="3146918" y="5250610"/>
            <a:ext cx="547260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0"/>
            <a:endParaRPr lang="fa-IR" sz="3600" dirty="0">
              <a:solidFill>
                <a:srgbClr val="FF0000"/>
              </a:solidFill>
            </a:endParaRPr>
          </a:p>
        </p:txBody>
      </p:sp>
      <p:sp>
        <p:nvSpPr>
          <p:cNvPr id="8" name="Title 2"/>
          <p:cNvSpPr txBox="1">
            <a:spLocks/>
          </p:cNvSpPr>
          <p:nvPr/>
        </p:nvSpPr>
        <p:spPr>
          <a:xfrm>
            <a:off x="325647" y="4662264"/>
            <a:ext cx="5472608"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0"/>
            <a:endParaRPr lang="fa-IR" sz="3600" dirty="0">
              <a:solidFill>
                <a:srgbClr val="FF0000"/>
              </a:solidFill>
            </a:endParaRPr>
          </a:p>
        </p:txBody>
      </p:sp>
      <p:pic>
        <p:nvPicPr>
          <p:cNvPr id="16386" name="Picture 2" descr="C:\Users\Shiva\Desktop\نوید\download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9644"/>
            <a:ext cx="2664296" cy="340136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Shiva\Desktop\نوید\esto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090" y="188640"/>
            <a:ext cx="5467350" cy="372427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Shiva\Desktop\نوید\download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9" y="4149080"/>
            <a:ext cx="453650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Users\Shiva\Desktop\نوید\download (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61048"/>
            <a:ext cx="3672408" cy="20882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5536" y="3487708"/>
            <a:ext cx="1920719" cy="400110"/>
          </a:xfrm>
          <a:prstGeom prst="rect">
            <a:avLst/>
          </a:prstGeom>
        </p:spPr>
        <p:txBody>
          <a:bodyPr wrap="none">
            <a:spAutoFit/>
          </a:bodyPr>
          <a:lstStyle/>
          <a:p>
            <a:pPr lvl="0" algn="ctr" rtl="0"/>
            <a:r>
              <a:rPr lang="fa-IR" sz="2000" b="1" dirty="0">
                <a:solidFill>
                  <a:srgbClr val="FF0000"/>
                </a:solidFill>
              </a:rPr>
              <a:t>انحراف ستون فقرات</a:t>
            </a:r>
          </a:p>
        </p:txBody>
      </p:sp>
      <p:sp>
        <p:nvSpPr>
          <p:cNvPr id="16" name="Rectangle 15"/>
          <p:cNvSpPr/>
          <p:nvPr/>
        </p:nvSpPr>
        <p:spPr>
          <a:xfrm>
            <a:off x="6948264" y="3751233"/>
            <a:ext cx="1420582" cy="400110"/>
          </a:xfrm>
          <a:prstGeom prst="rect">
            <a:avLst/>
          </a:prstGeom>
        </p:spPr>
        <p:txBody>
          <a:bodyPr wrap="none">
            <a:spAutoFit/>
          </a:bodyPr>
          <a:lstStyle/>
          <a:p>
            <a:pPr lvl="0" algn="ctr" rtl="0"/>
            <a:r>
              <a:rPr lang="fa-IR" sz="2000" b="1" dirty="0" smtClean="0">
                <a:solidFill>
                  <a:srgbClr val="FF0000"/>
                </a:solidFill>
              </a:rPr>
              <a:t>زانوی پرانتزی</a:t>
            </a:r>
            <a:endParaRPr lang="fa-IR" sz="2000" b="1" dirty="0">
              <a:solidFill>
                <a:srgbClr val="FF0000"/>
              </a:solidFill>
            </a:endParaRPr>
          </a:p>
        </p:txBody>
      </p:sp>
      <p:sp>
        <p:nvSpPr>
          <p:cNvPr id="17" name="Rectangle 16"/>
          <p:cNvSpPr/>
          <p:nvPr/>
        </p:nvSpPr>
        <p:spPr>
          <a:xfrm>
            <a:off x="3276071" y="3459663"/>
            <a:ext cx="1511953" cy="400110"/>
          </a:xfrm>
          <a:prstGeom prst="rect">
            <a:avLst/>
          </a:prstGeom>
        </p:spPr>
        <p:txBody>
          <a:bodyPr wrap="none">
            <a:spAutoFit/>
          </a:bodyPr>
          <a:lstStyle/>
          <a:p>
            <a:pPr lvl="0" algn="ctr" rtl="0"/>
            <a:r>
              <a:rPr lang="fa-IR" sz="2000" b="1" dirty="0" smtClean="0">
                <a:solidFill>
                  <a:srgbClr val="FF0000"/>
                </a:solidFill>
              </a:rPr>
              <a:t>زانوی ضربدری</a:t>
            </a:r>
            <a:endParaRPr lang="fa-IR" sz="2000" b="1" dirty="0">
              <a:solidFill>
                <a:srgbClr val="FF0000"/>
              </a:solidFill>
            </a:endParaRPr>
          </a:p>
        </p:txBody>
      </p:sp>
    </p:spTree>
    <p:extLst>
      <p:ext uri="{BB962C8B-B14F-4D97-AF65-F5344CB8AC3E}">
        <p14:creationId xmlns:p14="http://schemas.microsoft.com/office/powerpoint/2010/main" val="784042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down)">
                                      <p:cBhvr>
                                        <p:cTn id="7" dur="580">
                                          <p:stCondLst>
                                            <p:cond delay="0"/>
                                          </p:stCondLst>
                                        </p:cTn>
                                        <p:tgtEl>
                                          <p:spTgt spid="16386"/>
                                        </p:tgtEl>
                                      </p:cBhvr>
                                    </p:animEffect>
                                    <p:anim calcmode="lin" valueType="num">
                                      <p:cBhvr>
                                        <p:cTn id="8" dur="1822" tmFilter="0,0; 0.14,0.36; 0.43,0.73; 0.71,0.91; 1.0,1.0">
                                          <p:stCondLst>
                                            <p:cond delay="0"/>
                                          </p:stCondLst>
                                        </p:cTn>
                                        <p:tgtEl>
                                          <p:spTgt spid="1638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38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38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38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38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386"/>
                                        </p:tgtEl>
                                      </p:cBhvr>
                                      <p:to x="100000" y="60000"/>
                                    </p:animScale>
                                    <p:animScale>
                                      <p:cBhvr>
                                        <p:cTn id="14" dur="166" decel="50000">
                                          <p:stCondLst>
                                            <p:cond delay="676"/>
                                          </p:stCondLst>
                                        </p:cTn>
                                        <p:tgtEl>
                                          <p:spTgt spid="16386"/>
                                        </p:tgtEl>
                                      </p:cBhvr>
                                      <p:to x="100000" y="100000"/>
                                    </p:animScale>
                                    <p:animScale>
                                      <p:cBhvr>
                                        <p:cTn id="15" dur="26">
                                          <p:stCondLst>
                                            <p:cond delay="1312"/>
                                          </p:stCondLst>
                                        </p:cTn>
                                        <p:tgtEl>
                                          <p:spTgt spid="16386"/>
                                        </p:tgtEl>
                                      </p:cBhvr>
                                      <p:to x="100000" y="80000"/>
                                    </p:animScale>
                                    <p:animScale>
                                      <p:cBhvr>
                                        <p:cTn id="16" dur="166" decel="50000">
                                          <p:stCondLst>
                                            <p:cond delay="1338"/>
                                          </p:stCondLst>
                                        </p:cTn>
                                        <p:tgtEl>
                                          <p:spTgt spid="16386"/>
                                        </p:tgtEl>
                                      </p:cBhvr>
                                      <p:to x="100000" y="100000"/>
                                    </p:animScale>
                                    <p:animScale>
                                      <p:cBhvr>
                                        <p:cTn id="17" dur="26">
                                          <p:stCondLst>
                                            <p:cond delay="1642"/>
                                          </p:stCondLst>
                                        </p:cTn>
                                        <p:tgtEl>
                                          <p:spTgt spid="16386"/>
                                        </p:tgtEl>
                                      </p:cBhvr>
                                      <p:to x="100000" y="90000"/>
                                    </p:animScale>
                                    <p:animScale>
                                      <p:cBhvr>
                                        <p:cTn id="18" dur="166" decel="50000">
                                          <p:stCondLst>
                                            <p:cond delay="1668"/>
                                          </p:stCondLst>
                                        </p:cTn>
                                        <p:tgtEl>
                                          <p:spTgt spid="16386"/>
                                        </p:tgtEl>
                                      </p:cBhvr>
                                      <p:to x="100000" y="100000"/>
                                    </p:animScale>
                                    <p:animScale>
                                      <p:cBhvr>
                                        <p:cTn id="19" dur="26">
                                          <p:stCondLst>
                                            <p:cond delay="1808"/>
                                          </p:stCondLst>
                                        </p:cTn>
                                        <p:tgtEl>
                                          <p:spTgt spid="16386"/>
                                        </p:tgtEl>
                                      </p:cBhvr>
                                      <p:to x="100000" y="95000"/>
                                    </p:animScale>
                                    <p:animScale>
                                      <p:cBhvr>
                                        <p:cTn id="20" dur="166" decel="50000">
                                          <p:stCondLst>
                                            <p:cond delay="1834"/>
                                          </p:stCondLst>
                                        </p:cTn>
                                        <p:tgtEl>
                                          <p:spTgt spid="1638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387"/>
                                        </p:tgtEl>
                                        <p:attrNameLst>
                                          <p:attrName>style.visibility</p:attrName>
                                        </p:attrNameLst>
                                      </p:cBhvr>
                                      <p:to>
                                        <p:strVal val="visible"/>
                                      </p:to>
                                    </p:set>
                                    <p:animEffect transition="in" filter="wipe(down)">
                                      <p:cBhvr>
                                        <p:cTn id="23" dur="580">
                                          <p:stCondLst>
                                            <p:cond delay="0"/>
                                          </p:stCondLst>
                                        </p:cTn>
                                        <p:tgtEl>
                                          <p:spTgt spid="16387"/>
                                        </p:tgtEl>
                                      </p:cBhvr>
                                    </p:animEffect>
                                    <p:anim calcmode="lin" valueType="num">
                                      <p:cBhvr>
                                        <p:cTn id="24" dur="1822" tmFilter="0,0; 0.14,0.36; 0.43,0.73; 0.71,0.91; 1.0,1.0">
                                          <p:stCondLst>
                                            <p:cond delay="0"/>
                                          </p:stCondLst>
                                        </p:cTn>
                                        <p:tgtEl>
                                          <p:spTgt spid="1638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38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38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38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387"/>
                                        </p:tgtEl>
                                        <p:attrNameLst>
                                          <p:attrName>ppt_y</p:attrName>
                                        </p:attrNameLst>
                                      </p:cBhvr>
                                      <p:tavLst>
                                        <p:tav tm="0" fmla="#ppt_y-sin(pi*$)/81">
                                          <p:val>
                                            <p:fltVal val="0"/>
                                          </p:val>
                                        </p:tav>
                                        <p:tav tm="100000">
                                          <p:val>
                                            <p:fltVal val="1"/>
                                          </p:val>
                                        </p:tav>
                                      </p:tavLst>
                                    </p:anim>
                                    <p:animScale>
                                      <p:cBhvr>
                                        <p:cTn id="29" dur="26">
                                          <p:stCondLst>
                                            <p:cond delay="650"/>
                                          </p:stCondLst>
                                        </p:cTn>
                                        <p:tgtEl>
                                          <p:spTgt spid="16387"/>
                                        </p:tgtEl>
                                      </p:cBhvr>
                                      <p:to x="100000" y="60000"/>
                                    </p:animScale>
                                    <p:animScale>
                                      <p:cBhvr>
                                        <p:cTn id="30" dur="166" decel="50000">
                                          <p:stCondLst>
                                            <p:cond delay="676"/>
                                          </p:stCondLst>
                                        </p:cTn>
                                        <p:tgtEl>
                                          <p:spTgt spid="16387"/>
                                        </p:tgtEl>
                                      </p:cBhvr>
                                      <p:to x="100000" y="100000"/>
                                    </p:animScale>
                                    <p:animScale>
                                      <p:cBhvr>
                                        <p:cTn id="31" dur="26">
                                          <p:stCondLst>
                                            <p:cond delay="1312"/>
                                          </p:stCondLst>
                                        </p:cTn>
                                        <p:tgtEl>
                                          <p:spTgt spid="16387"/>
                                        </p:tgtEl>
                                      </p:cBhvr>
                                      <p:to x="100000" y="80000"/>
                                    </p:animScale>
                                    <p:animScale>
                                      <p:cBhvr>
                                        <p:cTn id="32" dur="166" decel="50000">
                                          <p:stCondLst>
                                            <p:cond delay="1338"/>
                                          </p:stCondLst>
                                        </p:cTn>
                                        <p:tgtEl>
                                          <p:spTgt spid="16387"/>
                                        </p:tgtEl>
                                      </p:cBhvr>
                                      <p:to x="100000" y="100000"/>
                                    </p:animScale>
                                    <p:animScale>
                                      <p:cBhvr>
                                        <p:cTn id="33" dur="26">
                                          <p:stCondLst>
                                            <p:cond delay="1642"/>
                                          </p:stCondLst>
                                        </p:cTn>
                                        <p:tgtEl>
                                          <p:spTgt spid="16387"/>
                                        </p:tgtEl>
                                      </p:cBhvr>
                                      <p:to x="100000" y="90000"/>
                                    </p:animScale>
                                    <p:animScale>
                                      <p:cBhvr>
                                        <p:cTn id="34" dur="166" decel="50000">
                                          <p:stCondLst>
                                            <p:cond delay="1668"/>
                                          </p:stCondLst>
                                        </p:cTn>
                                        <p:tgtEl>
                                          <p:spTgt spid="16387"/>
                                        </p:tgtEl>
                                      </p:cBhvr>
                                      <p:to x="100000" y="100000"/>
                                    </p:animScale>
                                    <p:animScale>
                                      <p:cBhvr>
                                        <p:cTn id="35" dur="26">
                                          <p:stCondLst>
                                            <p:cond delay="1808"/>
                                          </p:stCondLst>
                                        </p:cTn>
                                        <p:tgtEl>
                                          <p:spTgt spid="16387"/>
                                        </p:tgtEl>
                                      </p:cBhvr>
                                      <p:to x="100000" y="95000"/>
                                    </p:animScale>
                                    <p:animScale>
                                      <p:cBhvr>
                                        <p:cTn id="36" dur="166" decel="50000">
                                          <p:stCondLst>
                                            <p:cond delay="1834"/>
                                          </p:stCondLst>
                                        </p:cTn>
                                        <p:tgtEl>
                                          <p:spTgt spid="1638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390"/>
                                        </p:tgtEl>
                                        <p:attrNameLst>
                                          <p:attrName>style.visibility</p:attrName>
                                        </p:attrNameLst>
                                      </p:cBhvr>
                                      <p:to>
                                        <p:strVal val="visible"/>
                                      </p:to>
                                    </p:set>
                                    <p:animEffect transition="in" filter="wipe(down)">
                                      <p:cBhvr>
                                        <p:cTn id="39" dur="580">
                                          <p:stCondLst>
                                            <p:cond delay="0"/>
                                          </p:stCondLst>
                                        </p:cTn>
                                        <p:tgtEl>
                                          <p:spTgt spid="16390"/>
                                        </p:tgtEl>
                                      </p:cBhvr>
                                    </p:animEffect>
                                    <p:anim calcmode="lin" valueType="num">
                                      <p:cBhvr>
                                        <p:cTn id="40" dur="1822" tmFilter="0,0; 0.14,0.36; 0.43,0.73; 0.71,0.91; 1.0,1.0">
                                          <p:stCondLst>
                                            <p:cond delay="0"/>
                                          </p:stCondLst>
                                        </p:cTn>
                                        <p:tgtEl>
                                          <p:spTgt spid="1639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39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39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39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390"/>
                                        </p:tgtEl>
                                        <p:attrNameLst>
                                          <p:attrName>ppt_y</p:attrName>
                                        </p:attrNameLst>
                                      </p:cBhvr>
                                      <p:tavLst>
                                        <p:tav tm="0" fmla="#ppt_y-sin(pi*$)/81">
                                          <p:val>
                                            <p:fltVal val="0"/>
                                          </p:val>
                                        </p:tav>
                                        <p:tav tm="100000">
                                          <p:val>
                                            <p:fltVal val="1"/>
                                          </p:val>
                                        </p:tav>
                                      </p:tavLst>
                                    </p:anim>
                                    <p:animScale>
                                      <p:cBhvr>
                                        <p:cTn id="45" dur="26">
                                          <p:stCondLst>
                                            <p:cond delay="650"/>
                                          </p:stCondLst>
                                        </p:cTn>
                                        <p:tgtEl>
                                          <p:spTgt spid="16390"/>
                                        </p:tgtEl>
                                      </p:cBhvr>
                                      <p:to x="100000" y="60000"/>
                                    </p:animScale>
                                    <p:animScale>
                                      <p:cBhvr>
                                        <p:cTn id="46" dur="166" decel="50000">
                                          <p:stCondLst>
                                            <p:cond delay="676"/>
                                          </p:stCondLst>
                                        </p:cTn>
                                        <p:tgtEl>
                                          <p:spTgt spid="16390"/>
                                        </p:tgtEl>
                                      </p:cBhvr>
                                      <p:to x="100000" y="100000"/>
                                    </p:animScale>
                                    <p:animScale>
                                      <p:cBhvr>
                                        <p:cTn id="47" dur="26">
                                          <p:stCondLst>
                                            <p:cond delay="1312"/>
                                          </p:stCondLst>
                                        </p:cTn>
                                        <p:tgtEl>
                                          <p:spTgt spid="16390"/>
                                        </p:tgtEl>
                                      </p:cBhvr>
                                      <p:to x="100000" y="80000"/>
                                    </p:animScale>
                                    <p:animScale>
                                      <p:cBhvr>
                                        <p:cTn id="48" dur="166" decel="50000">
                                          <p:stCondLst>
                                            <p:cond delay="1338"/>
                                          </p:stCondLst>
                                        </p:cTn>
                                        <p:tgtEl>
                                          <p:spTgt spid="16390"/>
                                        </p:tgtEl>
                                      </p:cBhvr>
                                      <p:to x="100000" y="100000"/>
                                    </p:animScale>
                                    <p:animScale>
                                      <p:cBhvr>
                                        <p:cTn id="49" dur="26">
                                          <p:stCondLst>
                                            <p:cond delay="1642"/>
                                          </p:stCondLst>
                                        </p:cTn>
                                        <p:tgtEl>
                                          <p:spTgt spid="16390"/>
                                        </p:tgtEl>
                                      </p:cBhvr>
                                      <p:to x="100000" y="90000"/>
                                    </p:animScale>
                                    <p:animScale>
                                      <p:cBhvr>
                                        <p:cTn id="50" dur="166" decel="50000">
                                          <p:stCondLst>
                                            <p:cond delay="1668"/>
                                          </p:stCondLst>
                                        </p:cTn>
                                        <p:tgtEl>
                                          <p:spTgt spid="16390"/>
                                        </p:tgtEl>
                                      </p:cBhvr>
                                      <p:to x="100000" y="100000"/>
                                    </p:animScale>
                                    <p:animScale>
                                      <p:cBhvr>
                                        <p:cTn id="51" dur="26">
                                          <p:stCondLst>
                                            <p:cond delay="1808"/>
                                          </p:stCondLst>
                                        </p:cTn>
                                        <p:tgtEl>
                                          <p:spTgt spid="16390"/>
                                        </p:tgtEl>
                                      </p:cBhvr>
                                      <p:to x="100000" y="95000"/>
                                    </p:animScale>
                                    <p:animScale>
                                      <p:cBhvr>
                                        <p:cTn id="52" dur="166" decel="50000">
                                          <p:stCondLst>
                                            <p:cond delay="1834"/>
                                          </p:stCondLst>
                                        </p:cTn>
                                        <p:tgtEl>
                                          <p:spTgt spid="1639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6389"/>
                                        </p:tgtEl>
                                        <p:attrNameLst>
                                          <p:attrName>style.visibility</p:attrName>
                                        </p:attrNameLst>
                                      </p:cBhvr>
                                      <p:to>
                                        <p:strVal val="visible"/>
                                      </p:to>
                                    </p:set>
                                    <p:animEffect transition="in" filter="wipe(down)">
                                      <p:cBhvr>
                                        <p:cTn id="55" dur="580">
                                          <p:stCondLst>
                                            <p:cond delay="0"/>
                                          </p:stCondLst>
                                        </p:cTn>
                                        <p:tgtEl>
                                          <p:spTgt spid="16389"/>
                                        </p:tgtEl>
                                      </p:cBhvr>
                                    </p:animEffect>
                                    <p:anim calcmode="lin" valueType="num">
                                      <p:cBhvr>
                                        <p:cTn id="56" dur="1822" tmFilter="0,0; 0.14,0.36; 0.43,0.73; 0.71,0.91; 1.0,1.0">
                                          <p:stCondLst>
                                            <p:cond delay="0"/>
                                          </p:stCondLst>
                                        </p:cTn>
                                        <p:tgtEl>
                                          <p:spTgt spid="1638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38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38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38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389"/>
                                        </p:tgtEl>
                                        <p:attrNameLst>
                                          <p:attrName>ppt_y</p:attrName>
                                        </p:attrNameLst>
                                      </p:cBhvr>
                                      <p:tavLst>
                                        <p:tav tm="0" fmla="#ppt_y-sin(pi*$)/81">
                                          <p:val>
                                            <p:fltVal val="0"/>
                                          </p:val>
                                        </p:tav>
                                        <p:tav tm="100000">
                                          <p:val>
                                            <p:fltVal val="1"/>
                                          </p:val>
                                        </p:tav>
                                      </p:tavLst>
                                    </p:anim>
                                    <p:animScale>
                                      <p:cBhvr>
                                        <p:cTn id="61" dur="26">
                                          <p:stCondLst>
                                            <p:cond delay="650"/>
                                          </p:stCondLst>
                                        </p:cTn>
                                        <p:tgtEl>
                                          <p:spTgt spid="16389"/>
                                        </p:tgtEl>
                                      </p:cBhvr>
                                      <p:to x="100000" y="60000"/>
                                    </p:animScale>
                                    <p:animScale>
                                      <p:cBhvr>
                                        <p:cTn id="62" dur="166" decel="50000">
                                          <p:stCondLst>
                                            <p:cond delay="676"/>
                                          </p:stCondLst>
                                        </p:cTn>
                                        <p:tgtEl>
                                          <p:spTgt spid="16389"/>
                                        </p:tgtEl>
                                      </p:cBhvr>
                                      <p:to x="100000" y="100000"/>
                                    </p:animScale>
                                    <p:animScale>
                                      <p:cBhvr>
                                        <p:cTn id="63" dur="26">
                                          <p:stCondLst>
                                            <p:cond delay="1312"/>
                                          </p:stCondLst>
                                        </p:cTn>
                                        <p:tgtEl>
                                          <p:spTgt spid="16389"/>
                                        </p:tgtEl>
                                      </p:cBhvr>
                                      <p:to x="100000" y="80000"/>
                                    </p:animScale>
                                    <p:animScale>
                                      <p:cBhvr>
                                        <p:cTn id="64" dur="166" decel="50000">
                                          <p:stCondLst>
                                            <p:cond delay="1338"/>
                                          </p:stCondLst>
                                        </p:cTn>
                                        <p:tgtEl>
                                          <p:spTgt spid="16389"/>
                                        </p:tgtEl>
                                      </p:cBhvr>
                                      <p:to x="100000" y="100000"/>
                                    </p:animScale>
                                    <p:animScale>
                                      <p:cBhvr>
                                        <p:cTn id="65" dur="26">
                                          <p:stCondLst>
                                            <p:cond delay="1642"/>
                                          </p:stCondLst>
                                        </p:cTn>
                                        <p:tgtEl>
                                          <p:spTgt spid="16389"/>
                                        </p:tgtEl>
                                      </p:cBhvr>
                                      <p:to x="100000" y="90000"/>
                                    </p:animScale>
                                    <p:animScale>
                                      <p:cBhvr>
                                        <p:cTn id="66" dur="166" decel="50000">
                                          <p:stCondLst>
                                            <p:cond delay="1668"/>
                                          </p:stCondLst>
                                        </p:cTn>
                                        <p:tgtEl>
                                          <p:spTgt spid="16389"/>
                                        </p:tgtEl>
                                      </p:cBhvr>
                                      <p:to x="100000" y="100000"/>
                                    </p:animScale>
                                    <p:animScale>
                                      <p:cBhvr>
                                        <p:cTn id="67" dur="26">
                                          <p:stCondLst>
                                            <p:cond delay="1808"/>
                                          </p:stCondLst>
                                        </p:cTn>
                                        <p:tgtEl>
                                          <p:spTgt spid="16389"/>
                                        </p:tgtEl>
                                      </p:cBhvr>
                                      <p:to x="100000" y="95000"/>
                                    </p:animScale>
                                    <p:animScale>
                                      <p:cBhvr>
                                        <p:cTn id="68" dur="166" decel="50000">
                                          <p:stCondLst>
                                            <p:cond delay="1834"/>
                                          </p:stCondLst>
                                        </p:cTn>
                                        <p:tgtEl>
                                          <p:spTgt spid="1638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36096" y="6135687"/>
            <a:ext cx="1444627" cy="461665"/>
          </a:xfrm>
          <a:prstGeom prst="rect">
            <a:avLst/>
          </a:prstGeom>
        </p:spPr>
        <p:txBody>
          <a:bodyPr wrap="none">
            <a:spAutoFit/>
          </a:bodyPr>
          <a:lstStyle/>
          <a:p>
            <a:pPr algn="ctr" rtl="0"/>
            <a:r>
              <a:rPr lang="fa-IR" sz="2400" b="1" dirty="0">
                <a:solidFill>
                  <a:srgbClr val="FF0000"/>
                </a:solidFill>
              </a:rPr>
              <a:t>افتادگی شانه</a:t>
            </a:r>
          </a:p>
        </p:txBody>
      </p:sp>
      <p:sp>
        <p:nvSpPr>
          <p:cNvPr id="5" name="Rectangle 4"/>
          <p:cNvSpPr/>
          <p:nvPr/>
        </p:nvSpPr>
        <p:spPr>
          <a:xfrm>
            <a:off x="3775124" y="3399383"/>
            <a:ext cx="1487908" cy="461665"/>
          </a:xfrm>
          <a:prstGeom prst="rect">
            <a:avLst/>
          </a:prstGeom>
        </p:spPr>
        <p:txBody>
          <a:bodyPr wrap="none">
            <a:spAutoFit/>
          </a:bodyPr>
          <a:lstStyle/>
          <a:p>
            <a:pPr algn="ctr" rtl="0"/>
            <a:r>
              <a:rPr lang="fa-IR" sz="2400" b="1" dirty="0">
                <a:solidFill>
                  <a:srgbClr val="FF0000"/>
                </a:solidFill>
              </a:rPr>
              <a:t>انحراف شانه</a:t>
            </a:r>
          </a:p>
        </p:txBody>
      </p:sp>
      <p:pic>
        <p:nvPicPr>
          <p:cNvPr id="17410" name="Picture 2" descr="C:\Users\Shiva\Desktop\نوید\download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624"/>
            <a:ext cx="8038523" cy="336874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Shiva\Desktop\نوید\downlo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590" y="3789040"/>
            <a:ext cx="4543610" cy="239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5886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80">
                                          <p:stCondLst>
                                            <p:cond delay="0"/>
                                          </p:stCondLst>
                                        </p:cTn>
                                        <p:tgtEl>
                                          <p:spTgt spid="17410"/>
                                        </p:tgtEl>
                                      </p:cBhvr>
                                    </p:animEffect>
                                    <p:anim calcmode="lin" valueType="num">
                                      <p:cBhvr>
                                        <p:cTn id="8" dur="1822" tmFilter="0,0; 0.14,0.36; 0.43,0.73; 0.71,0.91; 1.0,1.0">
                                          <p:stCondLst>
                                            <p:cond delay="0"/>
                                          </p:stCondLst>
                                        </p:cTn>
                                        <p:tgtEl>
                                          <p:spTgt spid="174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0"/>
                                        </p:tgtEl>
                                      </p:cBhvr>
                                      <p:to x="100000" y="60000"/>
                                    </p:animScale>
                                    <p:animScale>
                                      <p:cBhvr>
                                        <p:cTn id="14" dur="166" decel="50000">
                                          <p:stCondLst>
                                            <p:cond delay="676"/>
                                          </p:stCondLst>
                                        </p:cTn>
                                        <p:tgtEl>
                                          <p:spTgt spid="17410"/>
                                        </p:tgtEl>
                                      </p:cBhvr>
                                      <p:to x="100000" y="100000"/>
                                    </p:animScale>
                                    <p:animScale>
                                      <p:cBhvr>
                                        <p:cTn id="15" dur="26">
                                          <p:stCondLst>
                                            <p:cond delay="1312"/>
                                          </p:stCondLst>
                                        </p:cTn>
                                        <p:tgtEl>
                                          <p:spTgt spid="17410"/>
                                        </p:tgtEl>
                                      </p:cBhvr>
                                      <p:to x="100000" y="80000"/>
                                    </p:animScale>
                                    <p:animScale>
                                      <p:cBhvr>
                                        <p:cTn id="16" dur="166" decel="50000">
                                          <p:stCondLst>
                                            <p:cond delay="1338"/>
                                          </p:stCondLst>
                                        </p:cTn>
                                        <p:tgtEl>
                                          <p:spTgt spid="17410"/>
                                        </p:tgtEl>
                                      </p:cBhvr>
                                      <p:to x="100000" y="100000"/>
                                    </p:animScale>
                                    <p:animScale>
                                      <p:cBhvr>
                                        <p:cTn id="17" dur="26">
                                          <p:stCondLst>
                                            <p:cond delay="1642"/>
                                          </p:stCondLst>
                                        </p:cTn>
                                        <p:tgtEl>
                                          <p:spTgt spid="17410"/>
                                        </p:tgtEl>
                                      </p:cBhvr>
                                      <p:to x="100000" y="90000"/>
                                    </p:animScale>
                                    <p:animScale>
                                      <p:cBhvr>
                                        <p:cTn id="18" dur="166" decel="50000">
                                          <p:stCondLst>
                                            <p:cond delay="1668"/>
                                          </p:stCondLst>
                                        </p:cTn>
                                        <p:tgtEl>
                                          <p:spTgt spid="17410"/>
                                        </p:tgtEl>
                                      </p:cBhvr>
                                      <p:to x="100000" y="100000"/>
                                    </p:animScale>
                                    <p:animScale>
                                      <p:cBhvr>
                                        <p:cTn id="19" dur="26">
                                          <p:stCondLst>
                                            <p:cond delay="1808"/>
                                          </p:stCondLst>
                                        </p:cTn>
                                        <p:tgtEl>
                                          <p:spTgt spid="17410"/>
                                        </p:tgtEl>
                                      </p:cBhvr>
                                      <p:to x="100000" y="95000"/>
                                    </p:animScale>
                                    <p:animScale>
                                      <p:cBhvr>
                                        <p:cTn id="20" dur="166" decel="50000">
                                          <p:stCondLst>
                                            <p:cond delay="1834"/>
                                          </p:stCondLst>
                                        </p:cTn>
                                        <p:tgtEl>
                                          <p:spTgt spid="174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412"/>
                                        </p:tgtEl>
                                        <p:attrNameLst>
                                          <p:attrName>style.visibility</p:attrName>
                                        </p:attrNameLst>
                                      </p:cBhvr>
                                      <p:to>
                                        <p:strVal val="visible"/>
                                      </p:to>
                                    </p:set>
                                    <p:animEffect transition="in" filter="wipe(down)">
                                      <p:cBhvr>
                                        <p:cTn id="23" dur="580">
                                          <p:stCondLst>
                                            <p:cond delay="0"/>
                                          </p:stCondLst>
                                        </p:cTn>
                                        <p:tgtEl>
                                          <p:spTgt spid="17412"/>
                                        </p:tgtEl>
                                      </p:cBhvr>
                                    </p:animEffect>
                                    <p:anim calcmode="lin" valueType="num">
                                      <p:cBhvr>
                                        <p:cTn id="24" dur="1822" tmFilter="0,0; 0.14,0.36; 0.43,0.73; 0.71,0.91; 1.0,1.0">
                                          <p:stCondLst>
                                            <p:cond delay="0"/>
                                          </p:stCondLst>
                                        </p:cTn>
                                        <p:tgtEl>
                                          <p:spTgt spid="174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4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4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4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4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7412"/>
                                        </p:tgtEl>
                                      </p:cBhvr>
                                      <p:to x="100000" y="60000"/>
                                    </p:animScale>
                                    <p:animScale>
                                      <p:cBhvr>
                                        <p:cTn id="30" dur="166" decel="50000">
                                          <p:stCondLst>
                                            <p:cond delay="676"/>
                                          </p:stCondLst>
                                        </p:cTn>
                                        <p:tgtEl>
                                          <p:spTgt spid="17412"/>
                                        </p:tgtEl>
                                      </p:cBhvr>
                                      <p:to x="100000" y="100000"/>
                                    </p:animScale>
                                    <p:animScale>
                                      <p:cBhvr>
                                        <p:cTn id="31" dur="26">
                                          <p:stCondLst>
                                            <p:cond delay="1312"/>
                                          </p:stCondLst>
                                        </p:cTn>
                                        <p:tgtEl>
                                          <p:spTgt spid="17412"/>
                                        </p:tgtEl>
                                      </p:cBhvr>
                                      <p:to x="100000" y="80000"/>
                                    </p:animScale>
                                    <p:animScale>
                                      <p:cBhvr>
                                        <p:cTn id="32" dur="166" decel="50000">
                                          <p:stCondLst>
                                            <p:cond delay="1338"/>
                                          </p:stCondLst>
                                        </p:cTn>
                                        <p:tgtEl>
                                          <p:spTgt spid="17412"/>
                                        </p:tgtEl>
                                      </p:cBhvr>
                                      <p:to x="100000" y="100000"/>
                                    </p:animScale>
                                    <p:animScale>
                                      <p:cBhvr>
                                        <p:cTn id="33" dur="26">
                                          <p:stCondLst>
                                            <p:cond delay="1642"/>
                                          </p:stCondLst>
                                        </p:cTn>
                                        <p:tgtEl>
                                          <p:spTgt spid="17412"/>
                                        </p:tgtEl>
                                      </p:cBhvr>
                                      <p:to x="100000" y="90000"/>
                                    </p:animScale>
                                    <p:animScale>
                                      <p:cBhvr>
                                        <p:cTn id="34" dur="166" decel="50000">
                                          <p:stCondLst>
                                            <p:cond delay="1668"/>
                                          </p:stCondLst>
                                        </p:cTn>
                                        <p:tgtEl>
                                          <p:spTgt spid="17412"/>
                                        </p:tgtEl>
                                      </p:cBhvr>
                                      <p:to x="100000" y="100000"/>
                                    </p:animScale>
                                    <p:animScale>
                                      <p:cBhvr>
                                        <p:cTn id="35" dur="26">
                                          <p:stCondLst>
                                            <p:cond delay="1808"/>
                                          </p:stCondLst>
                                        </p:cTn>
                                        <p:tgtEl>
                                          <p:spTgt spid="17412"/>
                                        </p:tgtEl>
                                      </p:cBhvr>
                                      <p:to x="100000" y="95000"/>
                                    </p:animScale>
                                    <p:animScale>
                                      <p:cBhvr>
                                        <p:cTn id="36" dur="166" decel="50000">
                                          <p:stCondLst>
                                            <p:cond delay="1834"/>
                                          </p:stCondLst>
                                        </p:cTn>
                                        <p:tgtEl>
                                          <p:spTgt spid="174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8864" y="-27384"/>
            <a:ext cx="8229600" cy="1143000"/>
          </a:xfrm>
        </p:spPr>
        <p:txBody>
          <a:bodyPr>
            <a:normAutofit/>
          </a:bodyPr>
          <a:lstStyle/>
          <a:p>
            <a:pPr algn="ctr" fontAlgn="auto">
              <a:spcAft>
                <a:spcPts val="0"/>
              </a:spcAft>
            </a:pPr>
            <a:r>
              <a:rPr lang="fa-IR" altLang="en-US" sz="4800" dirty="0" smtClean="0">
                <a:solidFill>
                  <a:srgbClr val="FF0000"/>
                </a:solidFill>
                <a:effectLst>
                  <a:outerShdw blurRad="38100" dist="38100" dir="2700000" algn="tl">
                    <a:srgbClr val="000000"/>
                  </a:outerShdw>
                </a:effectLst>
                <a:cs typeface="Zar" pitchFamily="2" charset="-78"/>
              </a:rPr>
              <a:t>تعریف </a:t>
            </a:r>
            <a:r>
              <a:rPr lang="fa-IR" altLang="en-US" sz="4800" dirty="0">
                <a:solidFill>
                  <a:srgbClr val="FF0000"/>
                </a:solidFill>
                <a:effectLst>
                  <a:outerShdw blurRad="38100" dist="38100" dir="2700000" algn="tl">
                    <a:srgbClr val="000000"/>
                  </a:outerShdw>
                </a:effectLst>
                <a:cs typeface="Zar" pitchFamily="2" charset="-78"/>
              </a:rPr>
              <a:t>ارگونومی و حرکات </a:t>
            </a:r>
            <a:r>
              <a:rPr lang="fa-IR" altLang="en-US" sz="4800" dirty="0" smtClean="0">
                <a:solidFill>
                  <a:srgbClr val="FF0000"/>
                </a:solidFill>
                <a:effectLst>
                  <a:outerShdw blurRad="38100" dist="38100" dir="2700000" algn="tl">
                    <a:srgbClr val="000000"/>
                  </a:outerShdw>
                </a:effectLst>
                <a:cs typeface="Zar" pitchFamily="2" charset="-78"/>
              </a:rPr>
              <a:t>اصلاحی</a:t>
            </a:r>
            <a:endParaRPr lang="fa-IR" sz="4800" dirty="0">
              <a:solidFill>
                <a:srgbClr val="FF0000"/>
              </a:solidFill>
            </a:endParaRPr>
          </a:p>
        </p:txBody>
      </p:sp>
      <p:sp>
        <p:nvSpPr>
          <p:cNvPr id="4" name="Title 2"/>
          <p:cNvSpPr txBox="1">
            <a:spLocks/>
          </p:cNvSpPr>
          <p:nvPr/>
        </p:nvSpPr>
        <p:spPr>
          <a:xfrm>
            <a:off x="806896" y="836712"/>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defRPr/>
            </a:pPr>
            <a:r>
              <a:rPr lang="ar-SA" altLang="en-US" sz="4000" dirty="0" smtClean="0">
                <a:solidFill>
                  <a:srgbClr val="00B0F0"/>
                </a:solidFill>
                <a:effectLst>
                  <a:outerShdw blurRad="38100" dist="38100" dir="2700000" algn="tl">
                    <a:srgbClr val="000000"/>
                  </a:outerShdw>
                </a:effectLst>
                <a:latin typeface="Arial" pitchFamily="34" charset="0"/>
                <a:cs typeface="2  Nazanin" pitchFamily="2" charset="-78"/>
              </a:rPr>
              <a:t>ارگونوم</a:t>
            </a:r>
            <a:r>
              <a:rPr lang="fa-IR" altLang="en-US" sz="4000" dirty="0" smtClean="0">
                <a:solidFill>
                  <a:srgbClr val="00B0F0"/>
                </a:solidFill>
                <a:effectLst>
                  <a:outerShdw blurRad="38100" dist="38100" dir="2700000" algn="tl">
                    <a:srgbClr val="000000"/>
                  </a:outerShdw>
                </a:effectLst>
                <a:latin typeface="Arial" pitchFamily="34" charset="0"/>
                <a:cs typeface="2  Nazanin" pitchFamily="2" charset="-78"/>
              </a:rPr>
              <a:t>ی </a:t>
            </a:r>
            <a:r>
              <a:rPr lang="fa-IR" altLang="en-US" sz="4000" dirty="0">
                <a:solidFill>
                  <a:srgbClr val="00B0F0"/>
                </a:solidFill>
                <a:effectLst>
                  <a:outerShdw blurRad="38100" dist="38100" dir="2700000" algn="tl">
                    <a:srgbClr val="000000"/>
                  </a:outerShdw>
                </a:effectLst>
                <a:latin typeface="Arial" pitchFamily="34" charset="0"/>
                <a:cs typeface="2  Nazanin" pitchFamily="2" charset="-78"/>
              </a:rPr>
              <a:t>(</a:t>
            </a:r>
            <a:r>
              <a:rPr lang="fa-IR" altLang="en-US" sz="4000" dirty="0" smtClean="0">
                <a:solidFill>
                  <a:srgbClr val="00B0F0"/>
                </a:solidFill>
                <a:effectLst>
                  <a:outerShdw blurRad="38100" dist="38100" dir="2700000" algn="tl">
                    <a:srgbClr val="000000"/>
                  </a:outerShdw>
                </a:effectLst>
                <a:latin typeface="Arial" pitchFamily="34" charset="0"/>
                <a:cs typeface="2  Nazanin" pitchFamily="2" charset="-78"/>
              </a:rPr>
              <a:t>مهندسی انسانی)</a:t>
            </a:r>
            <a:endParaRPr lang="fa-IR" altLang="en-US" sz="4000" dirty="0">
              <a:solidFill>
                <a:srgbClr val="00B0F0"/>
              </a:solidFill>
              <a:effectLst>
                <a:outerShdw blurRad="38100" dist="38100" dir="2700000" algn="tl">
                  <a:srgbClr val="000000"/>
                </a:outerShdw>
              </a:effectLst>
              <a:latin typeface="Arial" pitchFamily="34" charset="0"/>
              <a:cs typeface="2  Nazanin" pitchFamily="2" charset="-78"/>
            </a:endParaRPr>
          </a:p>
        </p:txBody>
      </p:sp>
      <p:sp>
        <p:nvSpPr>
          <p:cNvPr id="5" name="Title 2"/>
          <p:cNvSpPr txBox="1">
            <a:spLocks/>
          </p:cNvSpPr>
          <p:nvPr/>
        </p:nvSpPr>
        <p:spPr>
          <a:xfrm>
            <a:off x="4921696" y="2502024"/>
            <a:ext cx="349188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spcBef>
                <a:spcPct val="20000"/>
              </a:spcBef>
              <a:buClr>
                <a:schemeClr val="accent2"/>
              </a:buClr>
              <a:buSzPct val="80000"/>
              <a:defRPr/>
            </a:pPr>
            <a:r>
              <a:rPr lang="fa-IR" altLang="en-US" sz="5400" dirty="0" smtClean="0">
                <a:solidFill>
                  <a:srgbClr val="0070C0"/>
                </a:solidFill>
                <a:latin typeface="Times New Roman" pitchFamily="18" charset="0"/>
                <a:cs typeface="Zar" pitchFamily="2" charset="-78"/>
              </a:rPr>
              <a:t>تناسب</a:t>
            </a:r>
            <a:r>
              <a:rPr lang="ar-SA" altLang="en-US" sz="5400" dirty="0" smtClean="0">
                <a:solidFill>
                  <a:srgbClr val="0070C0"/>
                </a:solidFill>
                <a:latin typeface="Times New Roman" pitchFamily="18" charset="0"/>
                <a:cs typeface="Zar" pitchFamily="2" charset="-78"/>
              </a:rPr>
              <a:t> كار با انسان</a:t>
            </a:r>
            <a:r>
              <a:rPr lang="ar-SA" altLang="en-US" sz="5400" dirty="0" smtClean="0">
                <a:solidFill>
                  <a:srgbClr val="0070C0"/>
                </a:solidFill>
                <a:latin typeface="Times New Roman" pitchFamily="18" charset="0"/>
              </a:rPr>
              <a:t>                   </a:t>
            </a:r>
            <a:endParaRPr lang="en-US" altLang="en-US" sz="5400" dirty="0">
              <a:solidFill>
                <a:srgbClr val="0070C0"/>
              </a:solidFill>
              <a:latin typeface="Times New Roman" pitchFamily="18" charset="0"/>
            </a:endParaRPr>
          </a:p>
        </p:txBody>
      </p:sp>
      <p:sp>
        <p:nvSpPr>
          <p:cNvPr id="6" name="Title 2"/>
          <p:cNvSpPr txBox="1">
            <a:spLocks/>
          </p:cNvSpPr>
          <p:nvPr/>
        </p:nvSpPr>
        <p:spPr>
          <a:xfrm>
            <a:off x="35496" y="4734272"/>
            <a:ext cx="9289032"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lnSpc>
                <a:spcPct val="90000"/>
              </a:lnSpc>
              <a:spcBef>
                <a:spcPct val="20000"/>
              </a:spcBef>
              <a:buClr>
                <a:schemeClr val="accent2"/>
              </a:buClr>
              <a:buSzPct val="80000"/>
              <a:defRPr/>
            </a:pPr>
            <a:r>
              <a:rPr lang="en-US" sz="4000" dirty="0">
                <a:solidFill>
                  <a:srgbClr val="0070C0"/>
                </a:solidFill>
                <a:latin typeface="Times New Roman" pitchFamily="18" charset="0"/>
              </a:rPr>
              <a:t>FITTING THE JOB TO THE HUMAN</a:t>
            </a:r>
          </a:p>
        </p:txBody>
      </p:sp>
      <p:pic>
        <p:nvPicPr>
          <p:cNvPr id="6146" name="Picture 2" descr="C:\Users\Shiva\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14828"/>
            <a:ext cx="4340946" cy="347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3636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12" dur="2000" fill="hold"/>
                                        <p:tgtEl>
                                          <p:spTgt spid="5"/>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heel(1)">
                                      <p:cBhvr>
                                        <p:cTn id="2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hiva\Desktop\حرکت اصلاحی\IMG_20181030_081424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136904"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4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Sitting Posture</a:t>
            </a:r>
          </a:p>
        </p:txBody>
      </p:sp>
      <p:sp>
        <p:nvSpPr>
          <p:cNvPr id="45059" name="Rectangle 3"/>
          <p:cNvSpPr>
            <a:spLocks noGrp="1" noChangeArrowheads="1"/>
          </p:cNvSpPr>
          <p:nvPr>
            <p:ph type="body" sz="half" idx="1"/>
          </p:nvPr>
        </p:nvSpPr>
        <p:spPr/>
        <p:txBody>
          <a:bodyPr/>
          <a:lstStyle/>
          <a:p>
            <a:pPr algn="l"/>
            <a:r>
              <a:rPr lang="en-US" sz="2800" dirty="0" smtClean="0"/>
              <a:t>Disc patients often cannot sit</a:t>
            </a:r>
          </a:p>
          <a:p>
            <a:pPr lvl="1" algn="l"/>
            <a:r>
              <a:rPr lang="en-US" sz="2400" dirty="0" smtClean="0"/>
              <a:t>Increased intra-disc pressure compared with standing</a:t>
            </a:r>
          </a:p>
          <a:p>
            <a:pPr lvl="1" algn="l"/>
            <a:r>
              <a:rPr lang="en-US" sz="2400" dirty="0" smtClean="0"/>
              <a:t>Often loss of </a:t>
            </a:r>
            <a:r>
              <a:rPr lang="en-US" sz="2400" dirty="0" err="1" smtClean="0"/>
              <a:t>lordotic</a:t>
            </a:r>
            <a:r>
              <a:rPr lang="en-US" sz="2400" dirty="0" smtClean="0"/>
              <a:t> curve - may reverse leading to asymmetrical disc loading</a:t>
            </a:r>
          </a:p>
          <a:p>
            <a:pPr lvl="1" algn="l"/>
            <a:endParaRPr lang="en-US" sz="2400" dirty="0" smtClean="0"/>
          </a:p>
        </p:txBody>
      </p:sp>
      <p:pic>
        <p:nvPicPr>
          <p:cNvPr id="45060" name="Picture 8" descr="A:\sit.gif"/>
          <p:cNvPicPr>
            <a:picLocks noChangeAspect="1" noChangeArrowheads="1"/>
          </p:cNvPicPr>
          <p:nvPr/>
        </p:nvPicPr>
        <p:blipFill>
          <a:blip r:embed="rId2" cstate="print"/>
          <a:srcRect/>
          <a:stretch>
            <a:fillRect/>
          </a:stretch>
        </p:blipFill>
        <p:spPr bwMode="auto">
          <a:xfrm>
            <a:off x="5620657" y="1284515"/>
            <a:ext cx="3304309" cy="5192485"/>
          </a:xfrm>
          <a:prstGeom prst="rect">
            <a:avLst/>
          </a:prstGeom>
          <a:noFill/>
          <a:ln w="9525">
            <a:noFill/>
            <a:miter lim="800000"/>
            <a:headEnd/>
            <a:tailEnd/>
          </a:ln>
        </p:spPr>
      </p:pic>
    </p:spTree>
    <p:extLst>
      <p:ext uri="{BB962C8B-B14F-4D97-AF65-F5344CB8AC3E}">
        <p14:creationId xmlns:p14="http://schemas.microsoft.com/office/powerpoint/2010/main" val="1178374108"/>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43000" y="0"/>
            <a:ext cx="7772400" cy="1143000"/>
          </a:xfrm>
        </p:spPr>
        <p:txBody>
          <a:bodyPr/>
          <a:lstStyle/>
          <a:p>
            <a:r>
              <a:rPr lang="en-US" smtClean="0"/>
              <a:t>Sitting Posture - Elements</a:t>
            </a:r>
          </a:p>
        </p:txBody>
      </p:sp>
      <p:sp>
        <p:nvSpPr>
          <p:cNvPr id="56323" name="Rectangle 3"/>
          <p:cNvSpPr>
            <a:spLocks noGrp="1" noChangeArrowheads="1"/>
          </p:cNvSpPr>
          <p:nvPr>
            <p:ph type="body" sz="half" idx="1"/>
          </p:nvPr>
        </p:nvSpPr>
        <p:spPr>
          <a:xfrm>
            <a:off x="914400" y="1524000"/>
            <a:ext cx="3810000" cy="5029200"/>
          </a:xfrm>
        </p:spPr>
        <p:txBody>
          <a:bodyPr/>
          <a:lstStyle/>
          <a:p>
            <a:pPr algn="l"/>
            <a:r>
              <a:rPr lang="en-US" sz="2400" dirty="0" smtClean="0"/>
              <a:t>Back against chair</a:t>
            </a:r>
          </a:p>
          <a:p>
            <a:pPr lvl="1" algn="l"/>
            <a:r>
              <a:rPr lang="en-US" sz="2400" dirty="0" smtClean="0"/>
              <a:t>Lumbar support</a:t>
            </a:r>
          </a:p>
          <a:p>
            <a:pPr algn="l"/>
            <a:r>
              <a:rPr lang="en-US" sz="2400" dirty="0" smtClean="0"/>
              <a:t>Seat height</a:t>
            </a:r>
          </a:p>
          <a:p>
            <a:pPr lvl="1" algn="l"/>
            <a:r>
              <a:rPr lang="en-US" sz="2400" dirty="0" smtClean="0"/>
              <a:t>Don’t allow feet to dangle or knees too high</a:t>
            </a:r>
          </a:p>
          <a:p>
            <a:pPr algn="l"/>
            <a:r>
              <a:rPr lang="en-US" sz="2400" dirty="0" smtClean="0"/>
              <a:t>Seat length</a:t>
            </a:r>
          </a:p>
          <a:p>
            <a:pPr lvl="1" algn="l"/>
            <a:r>
              <a:rPr lang="en-US" sz="2400" dirty="0" smtClean="0"/>
              <a:t>Too long forces loss of lordosis</a:t>
            </a:r>
          </a:p>
          <a:p>
            <a:pPr algn="l"/>
            <a:r>
              <a:rPr lang="en-US" sz="2400" dirty="0" smtClean="0"/>
              <a:t>Feet flat with hips &amp; knees at ~90</a:t>
            </a:r>
            <a:r>
              <a:rPr lang="en-US" sz="2400" baseline="30000" dirty="0" smtClean="0"/>
              <a:t>0</a:t>
            </a:r>
            <a:endParaRPr lang="en-US" sz="2400" dirty="0" smtClean="0"/>
          </a:p>
          <a:p>
            <a:pPr algn="l"/>
            <a:r>
              <a:rPr lang="en-US" sz="2400" dirty="0" smtClean="0"/>
              <a:t>Forearms supported</a:t>
            </a:r>
            <a:endParaRPr lang="en-US" sz="2800" dirty="0" smtClean="0"/>
          </a:p>
          <a:p>
            <a:pPr lvl="1" algn="l"/>
            <a:endParaRPr lang="en-US" sz="2400" dirty="0" smtClean="0"/>
          </a:p>
        </p:txBody>
      </p:sp>
      <p:pic>
        <p:nvPicPr>
          <p:cNvPr id="46084" name="Picture 5" descr="A:\sit.gif"/>
          <p:cNvPicPr>
            <a:picLocks noChangeAspect="1" noChangeArrowheads="1"/>
          </p:cNvPicPr>
          <p:nvPr/>
        </p:nvPicPr>
        <p:blipFill>
          <a:blip r:embed="rId2" cstate="print"/>
          <a:srcRect/>
          <a:stretch>
            <a:fillRect/>
          </a:stretch>
        </p:blipFill>
        <p:spPr bwMode="auto">
          <a:xfrm>
            <a:off x="5029200" y="1066800"/>
            <a:ext cx="3733800" cy="5257800"/>
          </a:xfrm>
          <a:prstGeom prst="rect">
            <a:avLst/>
          </a:prstGeom>
          <a:noFill/>
          <a:ln w="9525">
            <a:noFill/>
            <a:miter lim="800000"/>
            <a:headEnd/>
            <a:tailEnd/>
          </a:ln>
        </p:spPr>
      </p:pic>
    </p:spTree>
    <p:extLst>
      <p:ext uri="{BB962C8B-B14F-4D97-AF65-F5344CB8AC3E}">
        <p14:creationId xmlns:p14="http://schemas.microsoft.com/office/powerpoint/2010/main" val="15919588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left)">
                                      <p:cBhvr>
                                        <p:cTn id="7" dur="500"/>
                                        <p:tgtEl>
                                          <p:spTgt spid="5632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6323">
                                            <p:txEl>
                                              <p:pRg st="1" end="1"/>
                                            </p:txEl>
                                          </p:spTgt>
                                        </p:tgtEl>
                                        <p:attrNameLst>
                                          <p:attrName>style.visibility</p:attrName>
                                        </p:attrNameLst>
                                      </p:cBhvr>
                                      <p:to>
                                        <p:strVal val="visible"/>
                                      </p:to>
                                    </p:set>
                                    <p:animEffect transition="in" filter="wipe(left)">
                                      <p:cBhvr>
                                        <p:cTn id="10" dur="500"/>
                                        <p:tgtEl>
                                          <p:spTgt spid="5632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animEffect transition="in" filter="wipe(left)">
                                      <p:cBhvr>
                                        <p:cTn id="15" dur="500"/>
                                        <p:tgtEl>
                                          <p:spTgt spid="5632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3" end="3"/>
                                            </p:txEl>
                                          </p:spTgt>
                                        </p:tgtEl>
                                        <p:attrNameLst>
                                          <p:attrName>style.visibility</p:attrName>
                                        </p:attrNameLst>
                                      </p:cBhvr>
                                      <p:to>
                                        <p:strVal val="visible"/>
                                      </p:to>
                                    </p:set>
                                    <p:animEffect transition="in" filter="wipe(left)">
                                      <p:cBhvr>
                                        <p:cTn id="18" dur="500"/>
                                        <p:tgtEl>
                                          <p:spTgt spid="5632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animEffect transition="in" filter="wipe(left)">
                                      <p:cBhvr>
                                        <p:cTn id="23" dur="500"/>
                                        <p:tgtEl>
                                          <p:spTgt spid="5632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6323">
                                            <p:txEl>
                                              <p:pRg st="5" end="5"/>
                                            </p:txEl>
                                          </p:spTgt>
                                        </p:tgtEl>
                                        <p:attrNameLst>
                                          <p:attrName>style.visibility</p:attrName>
                                        </p:attrNameLst>
                                      </p:cBhvr>
                                      <p:to>
                                        <p:strVal val="visible"/>
                                      </p:to>
                                    </p:set>
                                    <p:animEffect transition="in" filter="wipe(left)">
                                      <p:cBhvr>
                                        <p:cTn id="26" dur="500"/>
                                        <p:tgtEl>
                                          <p:spTgt spid="5632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6323">
                                            <p:txEl>
                                              <p:pRg st="6" end="6"/>
                                            </p:txEl>
                                          </p:spTgt>
                                        </p:tgtEl>
                                        <p:attrNameLst>
                                          <p:attrName>style.visibility</p:attrName>
                                        </p:attrNameLst>
                                      </p:cBhvr>
                                      <p:to>
                                        <p:strVal val="visible"/>
                                      </p:to>
                                    </p:set>
                                    <p:animEffect transition="in" filter="wipe(left)">
                                      <p:cBhvr>
                                        <p:cTn id="31" dur="500"/>
                                        <p:tgtEl>
                                          <p:spTgt spid="5632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6323">
                                            <p:txEl>
                                              <p:pRg st="7" end="7"/>
                                            </p:txEl>
                                          </p:spTgt>
                                        </p:tgtEl>
                                        <p:attrNameLst>
                                          <p:attrName>style.visibility</p:attrName>
                                        </p:attrNameLst>
                                      </p:cBhvr>
                                      <p:to>
                                        <p:strVal val="visible"/>
                                      </p:to>
                                    </p:set>
                                    <p:animEffect transition="in" filter="wipe(left)">
                                      <p:cBhvr>
                                        <p:cTn id="36" dur="500"/>
                                        <p:tgtEl>
                                          <p:spTgt spid="563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143000" y="228600"/>
            <a:ext cx="7772400" cy="1143000"/>
          </a:xfrm>
        </p:spPr>
        <p:txBody>
          <a:bodyPr/>
          <a:lstStyle/>
          <a:p>
            <a:r>
              <a:rPr lang="en-US" smtClean="0"/>
              <a:t>Lying (Sleeping) Posture</a:t>
            </a:r>
          </a:p>
        </p:txBody>
      </p:sp>
      <p:sp>
        <p:nvSpPr>
          <p:cNvPr id="57347" name="Rectangle 3"/>
          <p:cNvSpPr>
            <a:spLocks noGrp="1" noChangeArrowheads="1"/>
          </p:cNvSpPr>
          <p:nvPr>
            <p:ph type="body" sz="half" idx="1"/>
          </p:nvPr>
        </p:nvSpPr>
        <p:spPr>
          <a:xfrm>
            <a:off x="1143000" y="1524000"/>
            <a:ext cx="3810000" cy="4114800"/>
          </a:xfrm>
        </p:spPr>
        <p:txBody>
          <a:bodyPr>
            <a:normAutofit fontScale="92500" lnSpcReduction="10000"/>
          </a:bodyPr>
          <a:lstStyle/>
          <a:p>
            <a:pPr algn="l"/>
            <a:r>
              <a:rPr lang="en-US" sz="2800" dirty="0" smtClean="0"/>
              <a:t>Elements</a:t>
            </a:r>
          </a:p>
          <a:p>
            <a:pPr lvl="1" algn="l"/>
            <a:r>
              <a:rPr lang="en-US" sz="2400" dirty="0" smtClean="0"/>
              <a:t>Firm mattress for support</a:t>
            </a:r>
          </a:p>
          <a:p>
            <a:pPr lvl="1" algn="l"/>
            <a:r>
              <a:rPr lang="en-US" sz="2400" dirty="0" smtClean="0"/>
              <a:t>Not too many pillows - Maybe none</a:t>
            </a:r>
          </a:p>
          <a:p>
            <a:pPr lvl="1" algn="l"/>
            <a:r>
              <a:rPr lang="en-US" sz="2400" dirty="0" smtClean="0"/>
              <a:t>Lying flat on back may decrease lordosis</a:t>
            </a:r>
          </a:p>
          <a:p>
            <a:pPr lvl="1" algn="l"/>
            <a:r>
              <a:rPr lang="en-US" sz="2400" dirty="0" smtClean="0"/>
              <a:t>Hook-lying may preserve lordosis</a:t>
            </a:r>
          </a:p>
          <a:p>
            <a:pPr lvl="1" algn="l"/>
            <a:r>
              <a:rPr lang="en-US" sz="2400" dirty="0" smtClean="0"/>
              <a:t>Side-lying may be more comfortable</a:t>
            </a:r>
          </a:p>
          <a:p>
            <a:pPr algn="l"/>
            <a:endParaRPr lang="en-US" sz="2800" dirty="0" smtClean="0"/>
          </a:p>
        </p:txBody>
      </p:sp>
      <p:pic>
        <p:nvPicPr>
          <p:cNvPr id="47108" name="Picture 7" descr="A:\lie.gif"/>
          <p:cNvPicPr>
            <a:picLocks noChangeAspect="1" noChangeArrowheads="1"/>
          </p:cNvPicPr>
          <p:nvPr/>
        </p:nvPicPr>
        <p:blipFill>
          <a:blip r:embed="rId2" cstate="print"/>
          <a:srcRect/>
          <a:stretch>
            <a:fillRect/>
          </a:stretch>
        </p:blipFill>
        <p:spPr bwMode="auto">
          <a:xfrm>
            <a:off x="4876800" y="1371600"/>
            <a:ext cx="3505200" cy="4910138"/>
          </a:xfrm>
          <a:prstGeom prst="rect">
            <a:avLst/>
          </a:prstGeom>
          <a:noFill/>
          <a:ln w="9525">
            <a:noFill/>
            <a:miter lim="800000"/>
            <a:headEnd/>
            <a:tailEnd/>
          </a:ln>
        </p:spPr>
      </p:pic>
    </p:spTree>
    <p:extLst>
      <p:ext uri="{BB962C8B-B14F-4D97-AF65-F5344CB8AC3E}">
        <p14:creationId xmlns:p14="http://schemas.microsoft.com/office/powerpoint/2010/main" val="13505478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left)">
                                      <p:cBhvr>
                                        <p:cTn id="7" dur="500"/>
                                        <p:tgtEl>
                                          <p:spTgt spid="573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7347">
                                            <p:txEl>
                                              <p:pRg st="1" end="1"/>
                                            </p:txEl>
                                          </p:spTgt>
                                        </p:tgtEl>
                                        <p:attrNameLst>
                                          <p:attrName>style.visibility</p:attrName>
                                        </p:attrNameLst>
                                      </p:cBhvr>
                                      <p:to>
                                        <p:strVal val="visible"/>
                                      </p:to>
                                    </p:set>
                                    <p:animEffect transition="in" filter="wipe(left)">
                                      <p:cBhvr>
                                        <p:cTn id="10" dur="500"/>
                                        <p:tgtEl>
                                          <p:spTgt spid="573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7347">
                                            <p:txEl>
                                              <p:pRg st="2" end="2"/>
                                            </p:txEl>
                                          </p:spTgt>
                                        </p:tgtEl>
                                        <p:attrNameLst>
                                          <p:attrName>style.visibility</p:attrName>
                                        </p:attrNameLst>
                                      </p:cBhvr>
                                      <p:to>
                                        <p:strVal val="visible"/>
                                      </p:to>
                                    </p:set>
                                    <p:animEffect transition="in" filter="wipe(left)">
                                      <p:cBhvr>
                                        <p:cTn id="13" dur="500"/>
                                        <p:tgtEl>
                                          <p:spTgt spid="5734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7347">
                                            <p:txEl>
                                              <p:pRg st="3" end="3"/>
                                            </p:txEl>
                                          </p:spTgt>
                                        </p:tgtEl>
                                        <p:attrNameLst>
                                          <p:attrName>style.visibility</p:attrName>
                                        </p:attrNameLst>
                                      </p:cBhvr>
                                      <p:to>
                                        <p:strVal val="visible"/>
                                      </p:to>
                                    </p:set>
                                    <p:animEffect transition="in" filter="wipe(left)">
                                      <p:cBhvr>
                                        <p:cTn id="16" dur="500"/>
                                        <p:tgtEl>
                                          <p:spTgt spid="5734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7347">
                                            <p:txEl>
                                              <p:pRg st="4" end="4"/>
                                            </p:txEl>
                                          </p:spTgt>
                                        </p:tgtEl>
                                        <p:attrNameLst>
                                          <p:attrName>style.visibility</p:attrName>
                                        </p:attrNameLst>
                                      </p:cBhvr>
                                      <p:to>
                                        <p:strVal val="visible"/>
                                      </p:to>
                                    </p:set>
                                    <p:animEffect transition="in" filter="wipe(left)">
                                      <p:cBhvr>
                                        <p:cTn id="19" dur="500"/>
                                        <p:tgtEl>
                                          <p:spTgt spid="57347">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7347">
                                            <p:txEl>
                                              <p:pRg st="5" end="5"/>
                                            </p:txEl>
                                          </p:spTgt>
                                        </p:tgtEl>
                                        <p:attrNameLst>
                                          <p:attrName>style.visibility</p:attrName>
                                        </p:attrNameLst>
                                      </p:cBhvr>
                                      <p:to>
                                        <p:strVal val="visible"/>
                                      </p:to>
                                    </p:set>
                                    <p:animEffect transition="in" filter="wipe(left)">
                                      <p:cBhvr>
                                        <p:cTn id="22" dur="500"/>
                                        <p:tgtEl>
                                          <p:spTgt spid="573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00"/>
            <a:ext cx="8229600" cy="1143000"/>
          </a:xfrm>
        </p:spPr>
        <p:txBody>
          <a:bodyPr>
            <a:normAutofit/>
          </a:bodyPr>
          <a:lstStyle/>
          <a:p>
            <a:pPr algn="r"/>
            <a:r>
              <a:rPr lang="fa-IR" sz="5400" dirty="0">
                <a:solidFill>
                  <a:srgbClr val="00B0F0"/>
                </a:solidFill>
              </a:rPr>
              <a:t>گزگز و مور </a:t>
            </a:r>
            <a:r>
              <a:rPr lang="fa-IR" sz="5400" dirty="0" smtClean="0">
                <a:solidFill>
                  <a:srgbClr val="00B0F0"/>
                </a:solidFill>
              </a:rPr>
              <a:t>مور کمربند شانه ای</a:t>
            </a:r>
            <a:endParaRPr lang="fa-IR" sz="5400" dirty="0">
              <a:solidFill>
                <a:srgbClr val="00B0F0"/>
              </a:solidFill>
            </a:endParaRPr>
          </a:p>
        </p:txBody>
      </p:sp>
      <p:sp>
        <p:nvSpPr>
          <p:cNvPr id="4" name="Rectangle 3"/>
          <p:cNvSpPr/>
          <p:nvPr/>
        </p:nvSpPr>
        <p:spPr>
          <a:xfrm>
            <a:off x="4749523" y="764704"/>
            <a:ext cx="4214965" cy="6124754"/>
          </a:xfrm>
          <a:prstGeom prst="rect">
            <a:avLst/>
          </a:prstGeom>
        </p:spPr>
        <p:txBody>
          <a:bodyPr wrap="square">
            <a:spAutoFit/>
          </a:bodyPr>
          <a:lstStyle/>
          <a:p>
            <a:r>
              <a:rPr lang="fa-IR" sz="2450" dirty="0">
                <a:cs typeface="B Zar" panose="00000400000000000000" pitchFamily="2" charset="-78"/>
              </a:rPr>
              <a:t>روند تغییر شکل شانه ها از کی </a:t>
            </a:r>
            <a:r>
              <a:rPr lang="fa-IR" sz="2450" dirty="0" smtClean="0">
                <a:cs typeface="B Zar" panose="00000400000000000000" pitchFamily="2" charset="-78"/>
              </a:rPr>
              <a:t>شروع       می شود </a:t>
            </a:r>
            <a:r>
              <a:rPr lang="fa-IR" sz="2450" dirty="0">
                <a:cs typeface="B Zar" panose="00000400000000000000" pitchFamily="2" charset="-78"/>
              </a:rPr>
              <a:t>؟!! </a:t>
            </a:r>
            <a:br>
              <a:rPr lang="fa-IR" sz="2450" dirty="0">
                <a:cs typeface="B Zar" panose="00000400000000000000" pitchFamily="2" charset="-78"/>
              </a:rPr>
            </a:br>
            <a:r>
              <a:rPr lang="fa-IR" sz="2450" dirty="0">
                <a:cs typeface="B Zar" panose="00000400000000000000" pitchFamily="2" charset="-78"/>
              </a:rPr>
              <a:t>یکی از مشکلات عمده افراد </a:t>
            </a:r>
            <a:r>
              <a:rPr lang="fa-IR" sz="2450" dirty="0" smtClean="0">
                <a:cs typeface="B Zar" panose="00000400000000000000" pitchFamily="2" charset="-78"/>
              </a:rPr>
              <a:t>درد </a:t>
            </a:r>
            <a:r>
              <a:rPr lang="fa-IR" sz="2450" dirty="0">
                <a:cs typeface="B Zar" panose="00000400000000000000" pitchFamily="2" charset="-78"/>
              </a:rPr>
              <a:t>هایی است که عمدتا در </a:t>
            </a:r>
            <a:r>
              <a:rPr lang="fa-IR" sz="2450" dirty="0" smtClean="0">
                <a:cs typeface="B Zar" panose="00000400000000000000" pitchFamily="2" charset="-78"/>
              </a:rPr>
              <a:t>کتف </a:t>
            </a:r>
            <a:r>
              <a:rPr lang="fa-IR" sz="2450" dirty="0">
                <a:cs typeface="B Zar" panose="00000400000000000000" pitchFamily="2" charset="-78"/>
              </a:rPr>
              <a:t>و کمربند </a:t>
            </a:r>
            <a:r>
              <a:rPr lang="fa-IR" sz="2450" dirty="0" smtClean="0">
                <a:cs typeface="B Zar" panose="00000400000000000000" pitchFamily="2" charset="-78"/>
              </a:rPr>
              <a:t>شانه </a:t>
            </a:r>
            <a:r>
              <a:rPr lang="fa-IR" sz="2450" dirty="0">
                <a:cs typeface="B Zar" panose="00000400000000000000" pitchFamily="2" charset="-78"/>
              </a:rPr>
              <a:t>ای احساس می شود و عموما در اصطلاح همراه با گزگز و مور مور </a:t>
            </a:r>
            <a:r>
              <a:rPr lang="en-GB" sz="2450" dirty="0" err="1">
                <a:solidFill>
                  <a:srgbClr val="FF0000"/>
                </a:solidFill>
                <a:cs typeface="B Zar" panose="00000400000000000000" pitchFamily="2" charset="-78"/>
              </a:rPr>
              <a:t>Paresthesia</a:t>
            </a:r>
            <a:r>
              <a:rPr lang="en-GB" sz="2450" dirty="0">
                <a:solidFill>
                  <a:srgbClr val="FF0000"/>
                </a:solidFill>
                <a:cs typeface="B Zar" panose="00000400000000000000" pitchFamily="2" charset="-78"/>
              </a:rPr>
              <a:t> and Numbness </a:t>
            </a:r>
            <a:r>
              <a:rPr lang="fa-IR" sz="2450" dirty="0">
                <a:cs typeface="B Zar" panose="00000400000000000000" pitchFamily="2" charset="-78"/>
              </a:rPr>
              <a:t>می باشد و برخی موارد با بالابردن شانه ها یا </a:t>
            </a:r>
            <a:r>
              <a:rPr lang="fa-IR" sz="2450" dirty="0" smtClean="0">
                <a:cs typeface="B Zar" panose="00000400000000000000" pitchFamily="2" charset="-78"/>
              </a:rPr>
              <a:t>ماساژ </a:t>
            </a:r>
            <a:r>
              <a:rPr lang="fa-IR" sz="2450" dirty="0">
                <a:cs typeface="B Zar" panose="00000400000000000000" pitchFamily="2" charset="-78"/>
              </a:rPr>
              <a:t>برای مدت کوتاهی از بین میره و بعد دوباره شروع می </a:t>
            </a:r>
            <a:r>
              <a:rPr lang="fa-IR" sz="2450" dirty="0" smtClean="0">
                <a:cs typeface="B Zar" panose="00000400000000000000" pitchFamily="2" charset="-78"/>
              </a:rPr>
              <a:t>شه ...</a:t>
            </a:r>
            <a:r>
              <a:rPr lang="fa-IR" sz="2450" dirty="0">
                <a:cs typeface="B Zar" panose="00000400000000000000" pitchFamily="2" charset="-78"/>
              </a:rPr>
              <a:t/>
            </a:r>
            <a:br>
              <a:rPr lang="fa-IR" sz="2450" dirty="0">
                <a:cs typeface="B Zar" panose="00000400000000000000" pitchFamily="2" charset="-78"/>
              </a:rPr>
            </a:br>
            <a:r>
              <a:rPr lang="fa-IR" sz="2450" dirty="0">
                <a:cs typeface="B Zar" panose="00000400000000000000" pitchFamily="2" charset="-78"/>
              </a:rPr>
              <a:t>اما علت ،</a:t>
            </a:r>
            <a:r>
              <a:rPr lang="fa-IR" sz="2450" dirty="0" smtClean="0">
                <a:cs typeface="B Zar" panose="00000400000000000000" pitchFamily="2" charset="-78"/>
              </a:rPr>
              <a:t>عضلات </a:t>
            </a:r>
            <a:r>
              <a:rPr lang="fa-IR" sz="2450" dirty="0">
                <a:cs typeface="B Zar" panose="00000400000000000000" pitchFamily="2" charset="-78"/>
              </a:rPr>
              <a:t>ناحیه شانه از زمانی که ما شروع به راه رفتن کردیم تحت تاثیر نیروی جاذبه قرار گرفته اند که با اضافه وزن، کارکردن در برخی شرایط مثل رانندگی، کارخونه، کیف های سنگین، رایانه و ... بیشتر هم شده است. </a:t>
            </a:r>
          </a:p>
        </p:txBody>
      </p:sp>
      <p:pic>
        <p:nvPicPr>
          <p:cNvPr id="18434" name="Picture 2" descr="C:\Users\Shiva\Desktop\نوید\images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2" y="836712"/>
            <a:ext cx="4766720" cy="4392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9194098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hiva\Desktop\نوید\images (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320480" cy="41044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99992" y="44624"/>
            <a:ext cx="4572000" cy="6001643"/>
          </a:xfrm>
          <a:prstGeom prst="rect">
            <a:avLst/>
          </a:prstGeom>
        </p:spPr>
        <p:txBody>
          <a:bodyPr>
            <a:spAutoFit/>
          </a:bodyPr>
          <a:lstStyle/>
          <a:p>
            <a:r>
              <a:rPr lang="fa-IR" sz="2400" dirty="0"/>
              <a:t> در چنین وضعیتی عضلات بدن توانایی حفظ نیرو و شانه رو نداشته و کمی کشیده می شوند که همراه با اونا </a:t>
            </a:r>
            <a:r>
              <a:rPr lang="fa-IR" sz="2400" dirty="0" smtClean="0"/>
              <a:t>اعصاب </a:t>
            </a:r>
            <a:r>
              <a:rPr lang="fa-IR" sz="2400" dirty="0"/>
              <a:t>هم کشیده شده و احساس مورمور و درد سوزنی شروع می شه که همانا شروع روند دفورمیتی و تغییر شکل شانه یا همون قوز کردن </a:t>
            </a:r>
            <a:r>
              <a:rPr lang="en-GB" sz="2400" dirty="0">
                <a:solidFill>
                  <a:srgbClr val="FF0000"/>
                </a:solidFill>
              </a:rPr>
              <a:t>Round shoulder </a:t>
            </a:r>
            <a:r>
              <a:rPr lang="fa-IR" sz="2400" dirty="0"/>
              <a:t>است، وقتی شانه ها رو بالا میاریم یا ماساژ می دیم درد کمی کم می شه چون طول عصب رو کوتاه می کنیم و از </a:t>
            </a:r>
            <a:r>
              <a:rPr lang="fa-IR" sz="2400" dirty="0" smtClean="0"/>
              <a:t>کشش </a:t>
            </a:r>
            <a:r>
              <a:rPr lang="fa-IR" sz="2400" dirty="0"/>
              <a:t>در میاریم و درد کمتر می شه ...</a:t>
            </a:r>
            <a:br>
              <a:rPr lang="fa-IR" sz="2400" dirty="0"/>
            </a:br>
            <a:r>
              <a:rPr lang="fa-IR" sz="2400" dirty="0"/>
              <a:t>اگه در چنین وضعیتی درمان با حرکات اصلاحی درست یا تقویت شانه آغاز نشه، </a:t>
            </a:r>
            <a:r>
              <a:rPr lang="fa-IR" sz="2400" dirty="0" smtClean="0"/>
              <a:t>آسیب </a:t>
            </a:r>
            <a:r>
              <a:rPr lang="fa-IR" sz="2400" dirty="0"/>
              <a:t>بیشتر می شه ...</a:t>
            </a:r>
            <a:br>
              <a:rPr lang="fa-IR" sz="2400" dirty="0"/>
            </a:br>
            <a:r>
              <a:rPr lang="fa-IR" sz="2400" dirty="0"/>
              <a:t>حالا فردی می گه من </a:t>
            </a:r>
            <a:r>
              <a:rPr lang="fa-IR" sz="2400" dirty="0" smtClean="0"/>
              <a:t>ورزش </a:t>
            </a:r>
            <a:r>
              <a:rPr lang="fa-IR" sz="2400" dirty="0"/>
              <a:t>نکردم، بعد از مدتی دردم قطع شد و بهتر شدم ؟ !!</a:t>
            </a:r>
            <a:br>
              <a:rPr lang="fa-IR" sz="2400" dirty="0"/>
            </a:br>
            <a:r>
              <a:rPr lang="fa-IR" sz="2400" dirty="0" smtClean="0"/>
              <a:t>.</a:t>
            </a:r>
            <a:endParaRPr lang="fa-IR" sz="2400" dirty="0"/>
          </a:p>
        </p:txBody>
      </p:sp>
    </p:spTree>
    <p:extLst>
      <p:ext uri="{BB962C8B-B14F-4D97-AF65-F5344CB8AC3E}">
        <p14:creationId xmlns:p14="http://schemas.microsoft.com/office/powerpoint/2010/main" val="777586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6056" y="167729"/>
            <a:ext cx="4032448" cy="6370975"/>
          </a:xfrm>
          <a:prstGeom prst="rect">
            <a:avLst/>
          </a:prstGeom>
        </p:spPr>
        <p:txBody>
          <a:bodyPr wrap="square">
            <a:spAutoFit/>
          </a:bodyPr>
          <a:lstStyle/>
          <a:p>
            <a:pPr algn="just"/>
            <a:r>
              <a:rPr lang="fa-IR" sz="2400" dirty="0"/>
              <a:t>باید به این نکته اشاره شوده که این همون شروع روند بدخیم آسیب است چون اعصاب عضلات بعد از مدتی با طول جدید سازگار شده و عضله از </a:t>
            </a:r>
            <a:r>
              <a:rPr lang="fa-IR" sz="2400" dirty="0" smtClean="0"/>
              <a:t>کرامپ </a:t>
            </a:r>
            <a:r>
              <a:rPr lang="fa-IR" sz="2400" dirty="0"/>
              <a:t>بیرون اومده و درد کمتر شده و این همراه با چند درجه تغییر انحنای شانه ها همراه می شه ... اما دوباره با فشار جاذبه و اون مواردی که گفتم سیکل درد شروع شده و همین روند هی تکرار می شه. اینه که درد هر چند گاهی سراغ فرد می آد و بی خبر از همه جا روند افزایش انحنا بیشتر می </a:t>
            </a:r>
            <a:r>
              <a:rPr lang="fa-IR" sz="2400" dirty="0" smtClean="0"/>
              <a:t>شود </a:t>
            </a:r>
            <a:r>
              <a:rPr lang="fa-IR" sz="2400" dirty="0"/>
              <a:t>و بدون خبر بعد از چند سالی که فرد رو </a:t>
            </a:r>
            <a:r>
              <a:rPr lang="fa-IR" sz="2400" dirty="0" smtClean="0"/>
              <a:t>خواهید دید به او میگویید که </a:t>
            </a:r>
            <a:r>
              <a:rPr lang="fa-IR" sz="2400" dirty="0"/>
              <a:t>چرا </a:t>
            </a:r>
            <a:r>
              <a:rPr lang="fa-IR" sz="2400" dirty="0" smtClean="0"/>
              <a:t>قوز </a:t>
            </a:r>
            <a:r>
              <a:rPr lang="fa-IR" sz="2400" dirty="0"/>
              <a:t>می کنی یا شونه </a:t>
            </a:r>
            <a:r>
              <a:rPr lang="fa-IR" sz="2400" dirty="0" smtClean="0"/>
              <a:t>هاتون </a:t>
            </a:r>
            <a:r>
              <a:rPr lang="fa-IR" sz="2400" dirty="0"/>
              <a:t>چرا کج شده ...</a:t>
            </a:r>
            <a:br>
              <a:rPr lang="fa-IR" sz="2400" dirty="0"/>
            </a:br>
            <a:endParaRPr lang="fa-IR" sz="2400" dirty="0"/>
          </a:p>
        </p:txBody>
      </p:sp>
      <p:pic>
        <p:nvPicPr>
          <p:cNvPr id="19458" name="Picture 2" descr="C:\Users\Shiva\Desktop\نوید\images (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9" y="116632"/>
            <a:ext cx="4981887"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6024" y="4077072"/>
            <a:ext cx="4572000" cy="1754326"/>
          </a:xfrm>
          <a:prstGeom prst="rect">
            <a:avLst/>
          </a:prstGeom>
        </p:spPr>
        <p:txBody>
          <a:bodyPr>
            <a:spAutoFit/>
          </a:bodyPr>
          <a:lstStyle/>
          <a:p>
            <a:r>
              <a:rPr lang="fa-IR" b="1" dirty="0"/>
              <a:t>حالا این روند کمی پیچیده تر میشه زمانی که افراد تو دوره جوانی یا میانسالی اضافه وزن پیدا کنند و این تغییر وضعیت اندام ها با پر شدن توسط بافت چربی پنهان بشه یا توسط اصلی به نام سازگاری با فشار</a:t>
            </a:r>
            <a:r>
              <a:rPr lang="fa-IR" b="1" dirty="0">
                <a:solidFill>
                  <a:srgbClr val="FF0000"/>
                </a:solidFill>
              </a:rPr>
              <a:t> </a:t>
            </a:r>
            <a:r>
              <a:rPr lang="en-GB" b="1" dirty="0">
                <a:solidFill>
                  <a:srgbClr val="FF0000"/>
                </a:solidFill>
              </a:rPr>
              <a:t>Adaptation to stress </a:t>
            </a:r>
            <a:r>
              <a:rPr lang="fa-IR" b="1" dirty="0">
                <a:solidFill>
                  <a:srgbClr val="FF0000"/>
                </a:solidFill>
              </a:rPr>
              <a:t>به </a:t>
            </a:r>
            <a:r>
              <a:rPr lang="fa-IR" b="1" dirty="0"/>
              <a:t>چشم نیاد پس باید این درد ها، گز گز ها، دردهای سوزنی و مور مور شدن ها رو جدی بگیریم</a:t>
            </a:r>
          </a:p>
        </p:txBody>
      </p:sp>
    </p:spTree>
    <p:extLst>
      <p:ext uri="{BB962C8B-B14F-4D97-AF65-F5344CB8AC3E}">
        <p14:creationId xmlns:p14="http://schemas.microsoft.com/office/powerpoint/2010/main" val="15855264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5266928" cy="1143000"/>
          </a:xfrm>
        </p:spPr>
        <p:txBody>
          <a:bodyPr/>
          <a:lstStyle/>
          <a:p>
            <a:r>
              <a:rPr lang="en-GB" dirty="0" smtClean="0">
                <a:solidFill>
                  <a:srgbClr val="FF0000"/>
                </a:solidFill>
              </a:rPr>
              <a:t>Unit of motion</a:t>
            </a:r>
            <a:endParaRPr lang="fa-IR" dirty="0">
              <a:solidFill>
                <a:srgbClr val="FF0000"/>
              </a:solidFill>
            </a:endParaRPr>
          </a:p>
        </p:txBody>
      </p:sp>
      <p:pic>
        <p:nvPicPr>
          <p:cNvPr id="14338" name="Picture 2" descr="C:\Users\Shiva\Desktop\نوید\20181005_160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28800"/>
            <a:ext cx="5328592" cy="3530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5724128" y="1000352"/>
            <a:ext cx="3240360" cy="1143000"/>
          </a:xfrm>
          <a:prstGeom prst="rect">
            <a:avLst/>
          </a:prstGeom>
        </p:spPr>
        <p:style>
          <a:lnRef idx="3">
            <a:schemeClr val="lt1"/>
          </a:lnRef>
          <a:fillRef idx="1">
            <a:schemeClr val="accent1"/>
          </a:fillRef>
          <a:effectRef idx="1">
            <a:schemeClr val="accent1"/>
          </a:effectRef>
          <a:fontRef idx="minor">
            <a:schemeClr val="lt1"/>
          </a:fontRef>
        </p:style>
        <p:txBody>
          <a:bodyPr vert="horz" rtlCol="0" anchor="ctr">
            <a:normAutofit fontScale="62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fa-IR" dirty="0" smtClean="0">
                <a:solidFill>
                  <a:srgbClr val="FF0000"/>
                </a:solidFill>
              </a:rPr>
              <a:t>از کار افتادگی  واحد های حرکتی منجر به کاهش نیروی عضلانی می شود </a:t>
            </a:r>
          </a:p>
        </p:txBody>
      </p:sp>
      <p:sp>
        <p:nvSpPr>
          <p:cNvPr id="7" name="Title 2"/>
          <p:cNvSpPr txBox="1">
            <a:spLocks/>
          </p:cNvSpPr>
          <p:nvPr/>
        </p:nvSpPr>
        <p:spPr>
          <a:xfrm>
            <a:off x="5724128" y="3645024"/>
            <a:ext cx="3240360" cy="1143000"/>
          </a:xfrm>
          <a:prstGeom prst="rect">
            <a:avLst/>
          </a:prstGeom>
        </p:spPr>
        <p:style>
          <a:lnRef idx="3">
            <a:schemeClr val="lt1"/>
          </a:lnRef>
          <a:fillRef idx="1">
            <a:schemeClr val="accent1"/>
          </a:fillRef>
          <a:effectRef idx="1">
            <a:schemeClr val="accent1"/>
          </a:effectRef>
          <a:fontRef idx="minor">
            <a:schemeClr val="lt1"/>
          </a:fontRef>
        </p:style>
        <p:txBody>
          <a:bodyPr vert="horz" rtlCol="0" anchor="ctr">
            <a:normAutofit fontScale="550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fa-IR" dirty="0" smtClean="0">
                <a:solidFill>
                  <a:srgbClr val="FF0000"/>
                </a:solidFill>
              </a:rPr>
              <a:t>عضله دو سر بازو هر 20تارچه عضلانی بوسیله یک واحد حرکتی رهبری می  شوند </a:t>
            </a:r>
          </a:p>
        </p:txBody>
      </p:sp>
      <p:sp>
        <p:nvSpPr>
          <p:cNvPr id="8" name="Title 2"/>
          <p:cNvSpPr txBox="1">
            <a:spLocks/>
          </p:cNvSpPr>
          <p:nvPr/>
        </p:nvSpPr>
        <p:spPr>
          <a:xfrm>
            <a:off x="5724128" y="2348880"/>
            <a:ext cx="3240360" cy="1143000"/>
          </a:xfrm>
          <a:prstGeom prst="rect">
            <a:avLst/>
          </a:prstGeom>
        </p:spPr>
        <p:style>
          <a:lnRef idx="1">
            <a:schemeClr val="accent1"/>
          </a:lnRef>
          <a:fillRef idx="2">
            <a:schemeClr val="accent1"/>
          </a:fillRef>
          <a:effectRef idx="1">
            <a:schemeClr val="accent1"/>
          </a:effectRef>
          <a:fontRef idx="minor">
            <a:schemeClr val="dk1"/>
          </a:fontRef>
        </p:style>
        <p:txBody>
          <a:bodyPr vert="horz" rtlCol="0" anchor="ctr">
            <a:normAutofit fontScale="62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fa-IR" dirty="0" smtClean="0">
                <a:solidFill>
                  <a:srgbClr val="FF0000"/>
                </a:solidFill>
              </a:rPr>
              <a:t>چهار سر ران  تارچه های عضلانی توسط یک واحد حرکتی   رهبری میشوند </a:t>
            </a:r>
          </a:p>
        </p:txBody>
      </p:sp>
      <p:sp>
        <p:nvSpPr>
          <p:cNvPr id="9" name="Title 2"/>
          <p:cNvSpPr txBox="1">
            <a:spLocks/>
          </p:cNvSpPr>
          <p:nvPr/>
        </p:nvSpPr>
        <p:spPr>
          <a:xfrm>
            <a:off x="5724128" y="4979663"/>
            <a:ext cx="3240360" cy="1143000"/>
          </a:xfrm>
          <a:prstGeom prst="rect">
            <a:avLst/>
          </a:prstGeom>
        </p:spPr>
        <p:style>
          <a:lnRef idx="1">
            <a:schemeClr val="accent1"/>
          </a:lnRef>
          <a:fillRef idx="2">
            <a:schemeClr val="accent1"/>
          </a:fillRef>
          <a:effectRef idx="1">
            <a:schemeClr val="accent1"/>
          </a:effectRef>
          <a:fontRef idx="minor">
            <a:schemeClr val="dk1"/>
          </a:fontRef>
        </p:style>
        <p:txBody>
          <a:bodyPr vert="horz" rtlCol="0" anchor="ctr">
            <a:normAutofit fontScale="62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fa-IR" dirty="0" smtClean="0">
                <a:solidFill>
                  <a:srgbClr val="FF0000"/>
                </a:solidFill>
              </a:rPr>
              <a:t>عضله چشم هر 2 تا3 تار عضلانی بوسیله یک واحد حرکتی  رهبری می شوند</a:t>
            </a:r>
          </a:p>
        </p:txBody>
      </p:sp>
      <p:sp>
        <p:nvSpPr>
          <p:cNvPr id="10" name="Title 2"/>
          <p:cNvSpPr txBox="1">
            <a:spLocks/>
          </p:cNvSpPr>
          <p:nvPr/>
        </p:nvSpPr>
        <p:spPr>
          <a:xfrm>
            <a:off x="6691064" y="-90264"/>
            <a:ext cx="2633464"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fa-IR" dirty="0" smtClean="0">
                <a:solidFill>
                  <a:srgbClr val="FF0000"/>
                </a:solidFill>
              </a:rPr>
              <a:t>واحد حرکتی</a:t>
            </a:r>
            <a:endParaRPr lang="fa-IR" dirty="0">
              <a:solidFill>
                <a:srgbClr val="FF0000"/>
              </a:solidFill>
            </a:endParaRPr>
          </a:p>
        </p:txBody>
      </p:sp>
    </p:spTree>
    <p:extLst>
      <p:ext uri="{BB962C8B-B14F-4D97-AF65-F5344CB8AC3E}">
        <p14:creationId xmlns:p14="http://schemas.microsoft.com/office/powerpoint/2010/main" val="246364597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4338"/>
                                        </p:tgtEl>
                                        <p:attrNameLst>
                                          <p:attrName>style.visibility</p:attrName>
                                        </p:attrNameLst>
                                      </p:cBhvr>
                                      <p:to>
                                        <p:strVal val="visible"/>
                                      </p:to>
                                    </p:set>
                                    <p:anim calcmode="lin" valueType="num">
                                      <p:cBhvr additive="base">
                                        <p:cTn id="73" dur="500" fill="hold"/>
                                        <p:tgtEl>
                                          <p:spTgt spid="14338"/>
                                        </p:tgtEl>
                                        <p:attrNameLst>
                                          <p:attrName>ppt_x</p:attrName>
                                        </p:attrNameLst>
                                      </p:cBhvr>
                                      <p:tavLst>
                                        <p:tav tm="0">
                                          <p:val>
                                            <p:strVal val="#ppt_x"/>
                                          </p:val>
                                        </p:tav>
                                        <p:tav tm="100000">
                                          <p:val>
                                            <p:strVal val="#ppt_x"/>
                                          </p:val>
                                        </p:tav>
                                      </p:tavLst>
                                    </p:anim>
                                    <p:anim calcmode="lin" valueType="num">
                                      <p:cBhvr additive="base">
                                        <p:cTn id="74"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1000"/>
                                        <p:tgtEl>
                                          <p:spTgt spid="10"/>
                                        </p:tgtEl>
                                      </p:cBhvr>
                                    </p:animEffect>
                                    <p:anim calcmode="lin" valueType="num">
                                      <p:cBhvr>
                                        <p:cTn id="80" dur="1000" fill="hold"/>
                                        <p:tgtEl>
                                          <p:spTgt spid="10"/>
                                        </p:tgtEl>
                                        <p:attrNameLst>
                                          <p:attrName>ppt_x</p:attrName>
                                        </p:attrNameLst>
                                      </p:cBhvr>
                                      <p:tavLst>
                                        <p:tav tm="0">
                                          <p:val>
                                            <p:strVal val="#ppt_x"/>
                                          </p:val>
                                        </p:tav>
                                        <p:tav tm="100000">
                                          <p:val>
                                            <p:strVal val="#ppt_x"/>
                                          </p:val>
                                        </p:tav>
                                      </p:tavLst>
                                    </p:anim>
                                    <p:anim calcmode="lin" valueType="num">
                                      <p:cBhvr>
                                        <p:cTn id="8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2000"/>
                                        <p:tgtEl>
                                          <p:spTgt spid="3"/>
                                        </p:tgtEl>
                                      </p:cBhvr>
                                    </p:animEffect>
                                    <p:anim calcmode="lin" valueType="num">
                                      <p:cBhvr>
                                        <p:cTn id="87" dur="2000" fill="hold"/>
                                        <p:tgtEl>
                                          <p:spTgt spid="3"/>
                                        </p:tgtEl>
                                        <p:attrNameLst>
                                          <p:attrName>ppt_w</p:attrName>
                                        </p:attrNameLst>
                                      </p:cBhvr>
                                      <p:tavLst>
                                        <p:tav tm="0" fmla="#ppt_w*sin(2.5*pi*$)">
                                          <p:val>
                                            <p:fltVal val="0"/>
                                          </p:val>
                                        </p:tav>
                                        <p:tav tm="100000">
                                          <p:val>
                                            <p:fltVal val="1"/>
                                          </p:val>
                                        </p:tav>
                                      </p:tavLst>
                                    </p:anim>
                                    <p:anim calcmode="lin" valueType="num">
                                      <p:cBhvr>
                                        <p:cTn id="8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fa-IR" dirty="0" smtClean="0">
                <a:solidFill>
                  <a:srgbClr val="00B0F0"/>
                </a:solidFill>
                <a:cs typeface="B Titr" panose="00000700000000000000" pitchFamily="2" charset="-78"/>
              </a:rPr>
              <a:t>نقش بافت های  همبند در عضله اسکلتی</a:t>
            </a:r>
            <a:endParaRPr lang="fa-IR" dirty="0">
              <a:solidFill>
                <a:srgbClr val="00B0F0"/>
              </a:solidFill>
              <a:cs typeface="B Titr" panose="00000700000000000000" pitchFamily="2" charset="-78"/>
            </a:endParaRPr>
          </a:p>
        </p:txBody>
      </p:sp>
      <p:pic>
        <p:nvPicPr>
          <p:cNvPr id="4" name="Picture 3" descr="C:\Users\Shiva\Desktop\نوید\20181005_161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00808"/>
            <a:ext cx="6179547" cy="4183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39934651"/>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600" y="-747464"/>
            <a:ext cx="6911752" cy="3816424"/>
          </a:xfrm>
        </p:spPr>
        <p:txBody>
          <a:bodyPr>
            <a:noAutofit/>
          </a:bodyPr>
          <a:lstStyle/>
          <a:p>
            <a:pPr algn="ctr"/>
            <a:r>
              <a:rPr lang="fa-IR" sz="4800" dirty="0" smtClean="0">
                <a:solidFill>
                  <a:srgbClr val="00B0F0"/>
                </a:solidFill>
                <a:cs typeface="B Titr" panose="00000700000000000000" pitchFamily="2" charset="-78"/>
              </a:rPr>
              <a:t>آشنایی راهکار های پیشگیری از آسیب های مرتبط با مشاغل</a:t>
            </a:r>
            <a:endParaRPr lang="fa-IR" sz="4800" dirty="0">
              <a:solidFill>
                <a:srgbClr val="00B0F0"/>
              </a:solidFill>
              <a:cs typeface="B Titr" panose="00000700000000000000" pitchFamily="2" charset="-78"/>
            </a:endParaRPr>
          </a:p>
        </p:txBody>
      </p:sp>
      <p:pic>
        <p:nvPicPr>
          <p:cNvPr id="20482" name="Picture 2" descr="C:\Users\Shiva\Desktop\نوید\these-jobs-will-disappear-in-a-few-y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7704856"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2914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anim calcmode="lin" valueType="num">
                                      <p:cBhvr>
                                        <p:cTn id="8" dur="2000" fill="hold"/>
                                        <p:tgtEl>
                                          <p:spTgt spid="20482"/>
                                        </p:tgtEl>
                                        <p:attrNameLst>
                                          <p:attrName>ppt_w</p:attrName>
                                        </p:attrNameLst>
                                      </p:cBhvr>
                                      <p:tavLst>
                                        <p:tav tm="0" fmla="#ppt_w*sin(2.5*pi*$)">
                                          <p:val>
                                            <p:fltVal val="0"/>
                                          </p:val>
                                        </p:tav>
                                        <p:tav tm="100000">
                                          <p:val>
                                            <p:fltVal val="1"/>
                                          </p:val>
                                        </p:tav>
                                      </p:tavLst>
                                    </p:anim>
                                    <p:anim calcmode="lin" valueType="num">
                                      <p:cBhvr>
                                        <p:cTn id="9" dur="2000" fill="hold"/>
                                        <p:tgtEl>
                                          <p:spTgt spid="2048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4860032" y="116632"/>
            <a:ext cx="4283968" cy="865188"/>
          </a:xfrm>
          <a:prstGeom prst="rect">
            <a:avLst/>
          </a:prstGeom>
        </p:spPr>
        <p:txBody>
          <a:bodyPr vert="horz"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fa-IR" altLang="fa-IR" sz="4400" dirty="0" smtClean="0">
                <a:solidFill>
                  <a:srgbClr val="0070C0"/>
                </a:solidFill>
                <a:cs typeface="B Titr" pitchFamily="2" charset="-78"/>
              </a:rPr>
              <a:t>تعريف ارگونومی</a:t>
            </a:r>
            <a:endParaRPr lang="en-US" altLang="fa-IR" sz="4400" dirty="0" smtClean="0">
              <a:solidFill>
                <a:srgbClr val="0070C0"/>
              </a:solidFill>
              <a:cs typeface="B Titr" pitchFamily="2" charset="-78"/>
            </a:endParaRPr>
          </a:p>
        </p:txBody>
      </p:sp>
      <p:sp>
        <p:nvSpPr>
          <p:cNvPr id="5" name="Text Box 14"/>
          <p:cNvSpPr txBox="1">
            <a:spLocks noChangeArrowheads="1"/>
          </p:cNvSpPr>
          <p:nvPr/>
        </p:nvSpPr>
        <p:spPr bwMode="auto">
          <a:xfrm>
            <a:off x="0" y="798613"/>
            <a:ext cx="9036496" cy="34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algn="just" rtl="1" eaLnBrk="1" hangingPunct="1">
              <a:lnSpc>
                <a:spcPct val="200000"/>
              </a:lnSpc>
            </a:pPr>
            <a:r>
              <a:rPr lang="fa-IR" altLang="fa-IR" sz="2800" dirty="0">
                <a:latin typeface="Baasem" pitchFamily="2" charset="2"/>
                <a:cs typeface="B Titr" pitchFamily="2" charset="-78"/>
              </a:rPr>
              <a:t>ارگونومي علمي است كه براي تطبيق وتناسب محيط ، وظايف </a:t>
            </a:r>
            <a:r>
              <a:rPr lang="fa-IR" altLang="fa-IR" sz="2800" dirty="0" smtClean="0">
                <a:latin typeface="Baasem" pitchFamily="2" charset="2"/>
                <a:cs typeface="B Titr" pitchFamily="2" charset="-78"/>
              </a:rPr>
              <a:t>يا </a:t>
            </a:r>
            <a:r>
              <a:rPr lang="fa-IR" altLang="fa-IR" sz="2800" dirty="0">
                <a:latin typeface="Baasem" pitchFamily="2" charset="2"/>
                <a:cs typeface="B Titr" pitchFamily="2" charset="-78"/>
              </a:rPr>
              <a:t>روشها ي كاري با كاربران  به كار مي رود</a:t>
            </a:r>
            <a:r>
              <a:rPr lang="fa-IR" altLang="fa-IR" sz="2800" dirty="0">
                <a:latin typeface="Baasem" pitchFamily="2" charset="2"/>
                <a:cs typeface="B Arshia" pitchFamily="2" charset="-78"/>
              </a:rPr>
              <a:t>.</a:t>
            </a:r>
            <a:r>
              <a:rPr lang="fa-IR" altLang="fa-IR" sz="2800" dirty="0">
                <a:latin typeface="Baasem" pitchFamily="2" charset="2"/>
                <a:cs typeface="B Sina" pitchFamily="2" charset="-78"/>
              </a:rPr>
              <a:t> </a:t>
            </a:r>
          </a:p>
          <a:p>
            <a:pPr algn="just" rtl="1" eaLnBrk="1" hangingPunct="1">
              <a:lnSpc>
                <a:spcPct val="95000"/>
              </a:lnSpc>
              <a:spcBef>
                <a:spcPct val="50000"/>
              </a:spcBef>
            </a:pPr>
            <a:endParaRPr lang="fa-IR" altLang="fa-IR" sz="3600" dirty="0">
              <a:latin typeface="Baasem" pitchFamily="2" charset="2"/>
              <a:cs typeface="B Sina" pitchFamily="2" charset="-78"/>
            </a:endParaRPr>
          </a:p>
          <a:p>
            <a:pPr algn="just" rtl="1" eaLnBrk="1" hangingPunct="1">
              <a:lnSpc>
                <a:spcPct val="95000"/>
              </a:lnSpc>
              <a:spcBef>
                <a:spcPct val="50000"/>
              </a:spcBef>
            </a:pPr>
            <a:endParaRPr lang="en-US" altLang="fa-IR" sz="3600" dirty="0">
              <a:latin typeface="Baasem" pitchFamily="2" charset="2"/>
              <a:cs typeface="DilleniaUPC" pitchFamily="18" charset="-34"/>
            </a:endParaRPr>
          </a:p>
        </p:txBody>
      </p:sp>
      <p:sp>
        <p:nvSpPr>
          <p:cNvPr id="6" name="Rectangle 7"/>
          <p:cNvSpPr>
            <a:spLocks noChangeArrowheads="1"/>
          </p:cNvSpPr>
          <p:nvPr/>
        </p:nvSpPr>
        <p:spPr bwMode="auto">
          <a:xfrm>
            <a:off x="0" y="3260563"/>
            <a:ext cx="9144000"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algn="r" rtl="1">
              <a:spcBef>
                <a:spcPct val="20000"/>
              </a:spcBef>
              <a:buClr>
                <a:schemeClr val="hlink"/>
              </a:buClr>
              <a:buSzPct val="160000"/>
              <a:buFontTx/>
              <a:buChar char="•"/>
            </a:pPr>
            <a:r>
              <a:rPr kumimoji="1" lang="fa-IR" altLang="fa-IR" sz="4000" dirty="0">
                <a:latin typeface="Arial" pitchFamily="34" charset="0"/>
                <a:cs typeface="Traffic" pitchFamily="2" charset="-78"/>
              </a:rPr>
              <a:t>  </a:t>
            </a:r>
            <a:r>
              <a:rPr kumimoji="1" lang="ar-SA" altLang="fa-IR" sz="3200" b="1" dirty="0">
                <a:latin typeface="Arial" pitchFamily="34" charset="0"/>
                <a:cs typeface="Zar" pitchFamily="2" charset="-78"/>
              </a:rPr>
              <a:t>طراحي براي انسان</a:t>
            </a:r>
          </a:p>
          <a:p>
            <a:pPr algn="r" rtl="1">
              <a:spcBef>
                <a:spcPct val="20000"/>
              </a:spcBef>
              <a:buClr>
                <a:schemeClr val="hlink"/>
              </a:buClr>
              <a:buSzPct val="180000"/>
              <a:buFontTx/>
              <a:buChar char="•"/>
            </a:pPr>
            <a:r>
              <a:rPr kumimoji="1" lang="fa-IR" altLang="fa-IR" sz="3200" b="1" dirty="0">
                <a:latin typeface="Arial" pitchFamily="34" charset="0"/>
                <a:cs typeface="Zar" pitchFamily="2" charset="-78"/>
              </a:rPr>
              <a:t>  </a:t>
            </a:r>
            <a:r>
              <a:rPr kumimoji="1" lang="ar-SA" altLang="fa-IR" sz="3200" b="1" dirty="0">
                <a:latin typeface="Arial" pitchFamily="34" charset="0"/>
                <a:cs typeface="Zar" pitchFamily="2" charset="-78"/>
              </a:rPr>
              <a:t>بررسي روابط بين انسان </a:t>
            </a:r>
            <a:r>
              <a:rPr kumimoji="1" lang="fa-IR" altLang="fa-IR" sz="3200" b="1" dirty="0">
                <a:latin typeface="Arial" pitchFamily="34" charset="0"/>
                <a:cs typeface="Zar" pitchFamily="2" charset="-78"/>
              </a:rPr>
              <a:t>،</a:t>
            </a:r>
            <a:r>
              <a:rPr kumimoji="1" lang="ar-SA" altLang="fa-IR" sz="3200" b="1" dirty="0">
                <a:latin typeface="Arial" pitchFamily="34" charset="0"/>
                <a:cs typeface="Zar" pitchFamily="2" charset="-78"/>
              </a:rPr>
              <a:t> </a:t>
            </a:r>
            <a:r>
              <a:rPr kumimoji="1" lang="fa-IR" altLang="fa-IR" sz="3200" b="1" dirty="0">
                <a:latin typeface="Arial" pitchFamily="34" charset="0"/>
                <a:cs typeface="Zar" pitchFamily="2" charset="-78"/>
              </a:rPr>
              <a:t>ماشين و</a:t>
            </a:r>
            <a:r>
              <a:rPr kumimoji="1" lang="ar-SA" altLang="fa-IR" sz="3200" b="1" dirty="0">
                <a:latin typeface="Arial" pitchFamily="34" charset="0"/>
                <a:cs typeface="Zar" pitchFamily="2" charset="-78"/>
              </a:rPr>
              <a:t>محيط كار</a:t>
            </a:r>
            <a:r>
              <a:rPr kumimoji="1" lang="fa-IR" altLang="fa-IR" sz="3200" b="1" dirty="0">
                <a:latin typeface="Arial" pitchFamily="34" charset="0"/>
                <a:cs typeface="Zar" pitchFamily="2" charset="-78"/>
              </a:rPr>
              <a:t> و بهينه سازی آن</a:t>
            </a:r>
          </a:p>
          <a:p>
            <a:pPr algn="r" rtl="1">
              <a:spcBef>
                <a:spcPct val="20000"/>
              </a:spcBef>
              <a:buClr>
                <a:schemeClr val="hlink"/>
              </a:buClr>
              <a:buSzPct val="180000"/>
              <a:buFontTx/>
              <a:buChar char="•"/>
            </a:pPr>
            <a:r>
              <a:rPr kumimoji="1" lang="fa-IR" altLang="fa-IR" sz="3200" b="1" dirty="0">
                <a:latin typeface="Arial" pitchFamily="34" charset="0"/>
                <a:cs typeface="Zar" pitchFamily="2" charset="-78"/>
              </a:rPr>
              <a:t>  دانش جوانی است که با استفاده از مجوعه ای از علوم، سيستم </a:t>
            </a:r>
            <a:r>
              <a:rPr kumimoji="1" lang="ar-SA" altLang="fa-IR" sz="3200" b="1" dirty="0">
                <a:latin typeface="Arial" pitchFamily="34" charset="0"/>
                <a:cs typeface="Zar" pitchFamily="2" charset="-78"/>
              </a:rPr>
              <a:t>كار</a:t>
            </a:r>
            <a:r>
              <a:rPr kumimoji="1" lang="fa-IR" altLang="fa-IR" sz="3200" b="1" dirty="0">
                <a:latin typeface="Arial" pitchFamily="34" charset="0"/>
                <a:cs typeface="Zar" pitchFamily="2" charset="-78"/>
              </a:rPr>
              <a:t>  را به گونه ای طراحی مي کند که </a:t>
            </a:r>
            <a:r>
              <a:rPr kumimoji="1" lang="fa-IR" altLang="fa-IR" sz="3200" b="1" dirty="0">
                <a:solidFill>
                  <a:srgbClr val="FF0000"/>
                </a:solidFill>
                <a:latin typeface="Arial" pitchFamily="34" charset="0"/>
                <a:cs typeface="Zar" pitchFamily="2" charset="-78"/>
              </a:rPr>
              <a:t>حداکثر بازدهی </a:t>
            </a:r>
            <a:r>
              <a:rPr kumimoji="1" lang="fa-IR" altLang="fa-IR" sz="3200" b="1" dirty="0">
                <a:latin typeface="Arial" pitchFamily="34" charset="0"/>
                <a:cs typeface="Zar" pitchFamily="2" charset="-78"/>
              </a:rPr>
              <a:t>و </a:t>
            </a:r>
            <a:r>
              <a:rPr kumimoji="1" lang="fa-IR" altLang="fa-IR" sz="3200" b="1" dirty="0">
                <a:solidFill>
                  <a:srgbClr val="FF0000"/>
                </a:solidFill>
                <a:latin typeface="Arial" pitchFamily="34" charset="0"/>
                <a:cs typeface="Zar" pitchFamily="2" charset="-78"/>
              </a:rPr>
              <a:t>حداقل خطا و خستگی </a:t>
            </a:r>
            <a:r>
              <a:rPr kumimoji="1" lang="fa-IR" altLang="fa-IR" sz="3200" b="1" dirty="0">
                <a:latin typeface="Arial" pitchFamily="34" charset="0"/>
                <a:cs typeface="Zar" pitchFamily="2" charset="-78"/>
              </a:rPr>
              <a:t>را داشته باشد.</a:t>
            </a:r>
            <a:endParaRPr kumimoji="1" lang="en-US" altLang="fa-IR" sz="3200" b="1" dirty="0">
              <a:latin typeface="Arial" pitchFamily="34" charset="0"/>
              <a:cs typeface="Zar" pitchFamily="2" charset="-78"/>
            </a:endParaRPr>
          </a:p>
          <a:p>
            <a:pPr algn="r" rtl="1">
              <a:spcBef>
                <a:spcPct val="20000"/>
              </a:spcBef>
              <a:buClr>
                <a:schemeClr val="hlink"/>
              </a:buClr>
              <a:buSzPct val="180000"/>
              <a:buFontTx/>
              <a:buChar char="•"/>
            </a:pPr>
            <a:r>
              <a:rPr kumimoji="1" lang="fa-IR" altLang="fa-IR" sz="3200" b="1" dirty="0">
                <a:latin typeface="Arial" pitchFamily="34" charset="0"/>
                <a:cs typeface="Zar" pitchFamily="2" charset="-78"/>
              </a:rPr>
              <a:t>  علم پيشگيری از اختلالات اسکلتی- عضلانی </a:t>
            </a:r>
            <a:endParaRPr kumimoji="1" lang="ar-SA" altLang="fa-IR" sz="3200" b="1" dirty="0">
              <a:latin typeface="Arial" pitchFamily="34" charset="0"/>
              <a:cs typeface="Zar" pitchFamily="2" charset="-78"/>
            </a:endParaRPr>
          </a:p>
        </p:txBody>
      </p:sp>
      <p:sp>
        <p:nvSpPr>
          <p:cNvPr id="7" name="Rectangle 5"/>
          <p:cNvSpPr txBox="1">
            <a:spLocks noChangeArrowheads="1"/>
          </p:cNvSpPr>
          <p:nvPr/>
        </p:nvSpPr>
        <p:spPr>
          <a:xfrm>
            <a:off x="4860032" y="2395375"/>
            <a:ext cx="4283968" cy="865188"/>
          </a:xfrm>
          <a:prstGeom prst="rect">
            <a:avLst/>
          </a:prstGeom>
        </p:spPr>
        <p:txBody>
          <a:bodyPr vert="horz"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fa-IR" altLang="fa-IR" sz="4400" dirty="0" smtClean="0">
                <a:solidFill>
                  <a:srgbClr val="0070C0"/>
                </a:solidFill>
                <a:cs typeface="B Titr" pitchFamily="2" charset="-78"/>
              </a:rPr>
              <a:t>ارگونومی چیست؟</a:t>
            </a:r>
            <a:endParaRPr lang="en-US" altLang="fa-IR" sz="4400" dirty="0" smtClean="0">
              <a:solidFill>
                <a:srgbClr val="0070C0"/>
              </a:solidFill>
              <a:cs typeface="B Titr" pitchFamily="2" charset="-78"/>
            </a:endParaRPr>
          </a:p>
        </p:txBody>
      </p:sp>
      <p:pic>
        <p:nvPicPr>
          <p:cNvPr id="7170" name="Picture 2" descr="C:\Users\Shiva\Desktop\d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885194"/>
            <a:ext cx="2765351" cy="255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979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80">
                                          <p:stCondLst>
                                            <p:cond delay="0"/>
                                          </p:stCondLst>
                                        </p:cTn>
                                        <p:tgtEl>
                                          <p:spTgt spid="5">
                                            <p:txEl>
                                              <p:pRg st="0" end="0"/>
                                            </p:txEl>
                                          </p:spTgt>
                                        </p:tgtEl>
                                      </p:cBhvr>
                                    </p:animEffect>
                                    <p:anim calcmode="lin" valueType="num">
                                      <p:cBhvr>
                                        <p:cTn id="1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xEl>
                                              <p:pRg st="0" end="0"/>
                                            </p:txEl>
                                          </p:spTgt>
                                        </p:tgtEl>
                                      </p:cBhvr>
                                      <p:to x="100000" y="60000"/>
                                    </p:animScale>
                                    <p:animScale>
                                      <p:cBhvr>
                                        <p:cTn id="19" dur="166" decel="50000">
                                          <p:stCondLst>
                                            <p:cond delay="676"/>
                                          </p:stCondLst>
                                        </p:cTn>
                                        <p:tgtEl>
                                          <p:spTgt spid="5">
                                            <p:txEl>
                                              <p:pRg st="0" end="0"/>
                                            </p:txEl>
                                          </p:spTgt>
                                        </p:tgtEl>
                                      </p:cBhvr>
                                      <p:to x="100000" y="100000"/>
                                    </p:animScale>
                                    <p:animScale>
                                      <p:cBhvr>
                                        <p:cTn id="20" dur="26">
                                          <p:stCondLst>
                                            <p:cond delay="1312"/>
                                          </p:stCondLst>
                                        </p:cTn>
                                        <p:tgtEl>
                                          <p:spTgt spid="5">
                                            <p:txEl>
                                              <p:pRg st="0" end="0"/>
                                            </p:txEl>
                                          </p:spTgt>
                                        </p:tgtEl>
                                      </p:cBhvr>
                                      <p:to x="100000" y="80000"/>
                                    </p:animScale>
                                    <p:animScale>
                                      <p:cBhvr>
                                        <p:cTn id="21" dur="166" decel="50000">
                                          <p:stCondLst>
                                            <p:cond delay="1338"/>
                                          </p:stCondLst>
                                        </p:cTn>
                                        <p:tgtEl>
                                          <p:spTgt spid="5">
                                            <p:txEl>
                                              <p:pRg st="0" end="0"/>
                                            </p:txEl>
                                          </p:spTgt>
                                        </p:tgtEl>
                                      </p:cBhvr>
                                      <p:to x="100000" y="100000"/>
                                    </p:animScale>
                                    <p:animScale>
                                      <p:cBhvr>
                                        <p:cTn id="22" dur="26">
                                          <p:stCondLst>
                                            <p:cond delay="1642"/>
                                          </p:stCondLst>
                                        </p:cTn>
                                        <p:tgtEl>
                                          <p:spTgt spid="5">
                                            <p:txEl>
                                              <p:pRg st="0" end="0"/>
                                            </p:txEl>
                                          </p:spTgt>
                                        </p:tgtEl>
                                      </p:cBhvr>
                                      <p:to x="100000" y="90000"/>
                                    </p:animScale>
                                    <p:animScale>
                                      <p:cBhvr>
                                        <p:cTn id="23" dur="166" decel="50000">
                                          <p:stCondLst>
                                            <p:cond delay="1668"/>
                                          </p:stCondLst>
                                        </p:cTn>
                                        <p:tgtEl>
                                          <p:spTgt spid="5">
                                            <p:txEl>
                                              <p:pRg st="0" end="0"/>
                                            </p:txEl>
                                          </p:spTgt>
                                        </p:tgtEl>
                                      </p:cBhvr>
                                      <p:to x="100000" y="100000"/>
                                    </p:animScale>
                                    <p:animScale>
                                      <p:cBhvr>
                                        <p:cTn id="24" dur="26">
                                          <p:stCondLst>
                                            <p:cond delay="1808"/>
                                          </p:stCondLst>
                                        </p:cTn>
                                        <p:tgtEl>
                                          <p:spTgt spid="5">
                                            <p:txEl>
                                              <p:pRg st="0" end="0"/>
                                            </p:txEl>
                                          </p:spTgt>
                                        </p:tgtEl>
                                      </p:cBhvr>
                                      <p:to x="100000" y="95000"/>
                                    </p:animScale>
                                    <p:animScale>
                                      <p:cBhvr>
                                        <p:cTn id="25" dur="166" decel="50000">
                                          <p:stCondLst>
                                            <p:cond delay="1834"/>
                                          </p:stCondLst>
                                        </p:cTn>
                                        <p:tgtEl>
                                          <p:spTgt spid="5">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anim calcmode="lin" valueType="num">
                                      <p:cBhvr>
                                        <p:cTn id="31" dur="2000" fill="hold"/>
                                        <p:tgtEl>
                                          <p:spTgt spid="6"/>
                                        </p:tgtEl>
                                        <p:attrNameLst>
                                          <p:attrName>ppt_w</p:attrName>
                                        </p:attrNameLst>
                                      </p:cBhvr>
                                      <p:tavLst>
                                        <p:tav tm="0" fmla="#ppt_w*sin(2.5*pi*$)">
                                          <p:val>
                                            <p:fltVal val="0"/>
                                          </p:val>
                                        </p:tav>
                                        <p:tav tm="100000">
                                          <p:val>
                                            <p:fltVal val="1"/>
                                          </p:val>
                                        </p:tav>
                                      </p:tavLst>
                                    </p:anim>
                                    <p:anim calcmode="lin" valueType="num">
                                      <p:cBhvr>
                                        <p:cTn id="32"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170"/>
                                        </p:tgtEl>
                                        <p:attrNameLst>
                                          <p:attrName>style.visibility</p:attrName>
                                        </p:attrNameLst>
                                      </p:cBhvr>
                                      <p:to>
                                        <p:strVal val="visible"/>
                                      </p:to>
                                    </p:set>
                                    <p:anim calcmode="lin" valueType="num">
                                      <p:cBhvr additive="base">
                                        <p:cTn id="44" dur="500" fill="hold"/>
                                        <p:tgtEl>
                                          <p:spTgt spid="7170"/>
                                        </p:tgtEl>
                                        <p:attrNameLst>
                                          <p:attrName>ppt_x</p:attrName>
                                        </p:attrNameLst>
                                      </p:cBhvr>
                                      <p:tavLst>
                                        <p:tav tm="0">
                                          <p:val>
                                            <p:strVal val="#ppt_x"/>
                                          </p:val>
                                        </p:tav>
                                        <p:tav tm="100000">
                                          <p:val>
                                            <p:strVal val="#ppt_x"/>
                                          </p:val>
                                        </p:tav>
                                      </p:tavLst>
                                    </p:anim>
                                    <p:anim calcmode="lin" valueType="num">
                                      <p:cBhvr additive="base">
                                        <p:cTn id="4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
            <a:ext cx="9144000" cy="3645024"/>
          </a:xfrm>
        </p:spPr>
        <p:txBody>
          <a:bodyPr>
            <a:noAutofit/>
          </a:bodyPr>
          <a:lstStyle/>
          <a:p>
            <a:pPr marL="109728" indent="0" algn="just">
              <a:buNone/>
            </a:pPr>
            <a:r>
              <a:rPr lang="fa-IR" sz="2800" dirty="0" smtClean="0">
                <a:latin typeface="2  Nazanin"/>
                <a:cs typeface="B Zar" panose="00000400000000000000" pitchFamily="2" charset="-78"/>
              </a:rPr>
              <a:t>در </a:t>
            </a:r>
            <a:r>
              <a:rPr lang="fa-IR" sz="2800" dirty="0">
                <a:latin typeface="2  Nazanin"/>
                <a:cs typeface="B Zar" panose="00000400000000000000" pitchFamily="2" charset="-78"/>
              </a:rPr>
              <a:t>مقاله ی که اخیرا در مجله ی انجمن ملی سرطان نشر داده شده، نشستن طولانی مدت را کشنده دانسته است. بر طبق این مقاله، با نشستن طولانی مدت، 24% احتمال ابتلا به سرطان روده ی بزرگ، 32% احتمال ابتلا به سرطان آندومتری و 21% بر ناکارآمدی شش ها اثر می گذارد. حتما این نتایج افراد موفق را می ترساند، اما باعث نمی شود که کسب و کار را تعطیل یا فعالیت خود را کم کنند بلکه راهی برای جلوگیری از ابتلا به این بیماری ها می یابند.</a:t>
            </a:r>
          </a:p>
          <a:p>
            <a:pPr algn="just"/>
            <a:r>
              <a:rPr lang="fa-IR" sz="2800" dirty="0">
                <a:latin typeface="2  Nazanin"/>
                <a:cs typeface="B Zar" panose="00000400000000000000" pitchFamily="2" charset="-78"/>
              </a:rPr>
              <a:t>کلید طلایی نجات، تحرک است. بدن انسان برای نشستن پشت میز ساخته نشده است. به همین خاطر در صورت نشستن زیاد، مبتلا به چاقی، دردهای کمر و گردن می شود.</a:t>
            </a:r>
          </a:p>
          <a:p>
            <a:pPr algn="just"/>
            <a:endParaRPr lang="fa-IR" sz="2800" dirty="0">
              <a:latin typeface="2  Nazanin"/>
              <a:cs typeface="B Zar" panose="00000400000000000000" pitchFamily="2" charset="-78"/>
            </a:endParaRPr>
          </a:p>
        </p:txBody>
      </p:sp>
      <p:pic>
        <p:nvPicPr>
          <p:cNvPr id="21506" name="Picture 2" descr="C:\Users\Shiva\Desktop\iStock_000015716481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502" y="3789040"/>
            <a:ext cx="6311858"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7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down)">
                                      <p:cBhvr>
                                        <p:cTn id="7" dur="580">
                                          <p:stCondLst>
                                            <p:cond delay="0"/>
                                          </p:stCondLst>
                                        </p:cTn>
                                        <p:tgtEl>
                                          <p:spTgt spid="21506"/>
                                        </p:tgtEl>
                                      </p:cBhvr>
                                    </p:animEffect>
                                    <p:anim calcmode="lin" valueType="num">
                                      <p:cBhvr>
                                        <p:cTn id="8" dur="1822" tmFilter="0,0; 0.14,0.36; 0.43,0.73; 0.71,0.91; 1.0,1.0">
                                          <p:stCondLst>
                                            <p:cond delay="0"/>
                                          </p:stCondLst>
                                        </p:cTn>
                                        <p:tgtEl>
                                          <p:spTgt spid="2150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50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50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50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506"/>
                                        </p:tgtEl>
                                        <p:attrNameLst>
                                          <p:attrName>ppt_y</p:attrName>
                                        </p:attrNameLst>
                                      </p:cBhvr>
                                      <p:tavLst>
                                        <p:tav tm="0" fmla="#ppt_y-sin(pi*$)/81">
                                          <p:val>
                                            <p:fltVal val="0"/>
                                          </p:val>
                                        </p:tav>
                                        <p:tav tm="100000">
                                          <p:val>
                                            <p:fltVal val="1"/>
                                          </p:val>
                                        </p:tav>
                                      </p:tavLst>
                                    </p:anim>
                                    <p:animScale>
                                      <p:cBhvr>
                                        <p:cTn id="13" dur="26">
                                          <p:stCondLst>
                                            <p:cond delay="650"/>
                                          </p:stCondLst>
                                        </p:cTn>
                                        <p:tgtEl>
                                          <p:spTgt spid="21506"/>
                                        </p:tgtEl>
                                      </p:cBhvr>
                                      <p:to x="100000" y="60000"/>
                                    </p:animScale>
                                    <p:animScale>
                                      <p:cBhvr>
                                        <p:cTn id="14" dur="166" decel="50000">
                                          <p:stCondLst>
                                            <p:cond delay="676"/>
                                          </p:stCondLst>
                                        </p:cTn>
                                        <p:tgtEl>
                                          <p:spTgt spid="21506"/>
                                        </p:tgtEl>
                                      </p:cBhvr>
                                      <p:to x="100000" y="100000"/>
                                    </p:animScale>
                                    <p:animScale>
                                      <p:cBhvr>
                                        <p:cTn id="15" dur="26">
                                          <p:stCondLst>
                                            <p:cond delay="1312"/>
                                          </p:stCondLst>
                                        </p:cTn>
                                        <p:tgtEl>
                                          <p:spTgt spid="21506"/>
                                        </p:tgtEl>
                                      </p:cBhvr>
                                      <p:to x="100000" y="80000"/>
                                    </p:animScale>
                                    <p:animScale>
                                      <p:cBhvr>
                                        <p:cTn id="16" dur="166" decel="50000">
                                          <p:stCondLst>
                                            <p:cond delay="1338"/>
                                          </p:stCondLst>
                                        </p:cTn>
                                        <p:tgtEl>
                                          <p:spTgt spid="21506"/>
                                        </p:tgtEl>
                                      </p:cBhvr>
                                      <p:to x="100000" y="100000"/>
                                    </p:animScale>
                                    <p:animScale>
                                      <p:cBhvr>
                                        <p:cTn id="17" dur="26">
                                          <p:stCondLst>
                                            <p:cond delay="1642"/>
                                          </p:stCondLst>
                                        </p:cTn>
                                        <p:tgtEl>
                                          <p:spTgt spid="21506"/>
                                        </p:tgtEl>
                                      </p:cBhvr>
                                      <p:to x="100000" y="90000"/>
                                    </p:animScale>
                                    <p:animScale>
                                      <p:cBhvr>
                                        <p:cTn id="18" dur="166" decel="50000">
                                          <p:stCondLst>
                                            <p:cond delay="1668"/>
                                          </p:stCondLst>
                                        </p:cTn>
                                        <p:tgtEl>
                                          <p:spTgt spid="21506"/>
                                        </p:tgtEl>
                                      </p:cBhvr>
                                      <p:to x="100000" y="100000"/>
                                    </p:animScale>
                                    <p:animScale>
                                      <p:cBhvr>
                                        <p:cTn id="19" dur="26">
                                          <p:stCondLst>
                                            <p:cond delay="1808"/>
                                          </p:stCondLst>
                                        </p:cTn>
                                        <p:tgtEl>
                                          <p:spTgt spid="21506"/>
                                        </p:tgtEl>
                                      </p:cBhvr>
                                      <p:to x="100000" y="95000"/>
                                    </p:animScale>
                                    <p:animScale>
                                      <p:cBhvr>
                                        <p:cTn id="20" dur="166" decel="50000">
                                          <p:stCondLst>
                                            <p:cond delay="1834"/>
                                          </p:stCondLst>
                                        </p:cTn>
                                        <p:tgtEl>
                                          <p:spTgt spid="2150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539552" y="620688"/>
            <a:ext cx="8229600" cy="1143000"/>
          </a:xfrm>
          <a:prstGeom prst="rect">
            <a:avLst/>
          </a:prstGeom>
        </p:spPr>
        <p:txBody>
          <a:bodyPr vert="horz" rtlCol="0"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fa-IR" sz="4800" dirty="0" smtClean="0">
                <a:solidFill>
                  <a:srgbClr val="00B0F0"/>
                </a:solidFill>
                <a:effectLst/>
              </a:rPr>
              <a:t>حالت نشستن تان را مدام تغییر دهید</a:t>
            </a:r>
            <a:br>
              <a:rPr lang="fa-IR" sz="4800" dirty="0" smtClean="0">
                <a:solidFill>
                  <a:srgbClr val="00B0F0"/>
                </a:solidFill>
                <a:effectLst/>
              </a:rPr>
            </a:br>
            <a:r>
              <a:rPr lang="fa-IR" sz="4800" b="0" dirty="0" smtClean="0">
                <a:solidFill>
                  <a:srgbClr val="00B0F0"/>
                </a:solidFill>
                <a:effectLst/>
                <a:hlinkClick r:id="rId2"/>
              </a:rPr>
              <a:t/>
            </a:r>
            <a:br>
              <a:rPr lang="fa-IR" sz="4800" b="0" dirty="0" smtClean="0">
                <a:solidFill>
                  <a:srgbClr val="00B0F0"/>
                </a:solidFill>
                <a:effectLst/>
                <a:hlinkClick r:id="rId2"/>
              </a:rPr>
            </a:br>
            <a:endParaRPr lang="fa-IR" sz="4800" dirty="0"/>
          </a:p>
        </p:txBody>
      </p:sp>
      <p:pic>
        <p:nvPicPr>
          <p:cNvPr id="22530" name="Picture 2" descr="C:\Users\Shiva\Desktop\نوید\f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5040560" cy="3888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436616" y="932522"/>
            <a:ext cx="3527872" cy="5016758"/>
          </a:xfrm>
          <a:prstGeom prst="rect">
            <a:avLst/>
          </a:prstGeom>
        </p:spPr>
        <p:txBody>
          <a:bodyPr wrap="square">
            <a:spAutoFit/>
          </a:bodyPr>
          <a:lstStyle/>
          <a:p>
            <a:r>
              <a:rPr lang="fa-IR" sz="3200" dirty="0">
                <a:cs typeface="B Zar" panose="00000400000000000000" pitchFamily="2" charset="-78"/>
              </a:rPr>
              <a:t>صندلی های چرخان به شما کمک می کنند که هم به کارتان برسید و هم حالات نشستن تان را مدام تغییر دهید. این صندلی علاوه بر تاثیر مثبتی که در بالا بردن انرژی، تمرکز و حال روحی شما می گذارد، مناسب محیط های کاری مدرن نیز هست.</a:t>
            </a:r>
          </a:p>
        </p:txBody>
      </p:sp>
    </p:spTree>
    <p:extLst>
      <p:ext uri="{BB962C8B-B14F-4D97-AF65-F5344CB8AC3E}">
        <p14:creationId xmlns:p14="http://schemas.microsoft.com/office/powerpoint/2010/main" val="202580756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53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9592" y="-27384"/>
            <a:ext cx="7596336" cy="1143000"/>
          </a:xfrm>
        </p:spPr>
        <p:txBody>
          <a:bodyPr>
            <a:noAutofit/>
          </a:bodyPr>
          <a:lstStyle/>
          <a:p>
            <a:r>
              <a:rPr lang="fa-IR" sz="4800" dirty="0" smtClean="0">
                <a:solidFill>
                  <a:srgbClr val="00B0F0"/>
                </a:solidFill>
              </a:rPr>
              <a:t>هر ساعت به بهانه ای حرکت کنید</a:t>
            </a:r>
            <a:endParaRPr lang="fa-IR" sz="4800" dirty="0">
              <a:solidFill>
                <a:srgbClr val="00B0F0"/>
              </a:solidFill>
            </a:endParaRPr>
          </a:p>
        </p:txBody>
      </p:sp>
      <p:pic>
        <p:nvPicPr>
          <p:cNvPr id="23554" name="Picture 2" descr="C:\Users\Shiva\Desktop\نوید\images (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412776"/>
            <a:ext cx="4680521" cy="388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5004048" y="1027757"/>
            <a:ext cx="4067944" cy="6001643"/>
          </a:xfrm>
          <a:prstGeom prst="rect">
            <a:avLst/>
          </a:prstGeom>
        </p:spPr>
        <p:txBody>
          <a:bodyPr wrap="square">
            <a:spAutoFit/>
          </a:bodyPr>
          <a:lstStyle/>
          <a:p>
            <a:pPr algn="just"/>
            <a:r>
              <a:rPr lang="en-US" sz="2400" dirty="0"/>
              <a:t> </a:t>
            </a:r>
            <a:r>
              <a:rPr lang="fa-IR" sz="2400" dirty="0"/>
              <a:t>شاید بد نباشد یک قدم شمار کوچک بخرید یا یکی از این اپلیکیشنهای قدم شمار را روی تلفن هوشمند خود نصب کنید. هر 30 دقیقه پیاده روی با سرعت مناسب تقریبا معادل 4000 قدم می شود البته این مقدار با توجه به سرعت شما و طول هر گام می تواند متفاوت باشد. اگر این تعداد برای شما کمتر بود نگران نباشید فقط سعی کنید به تدریج این عدد را بالا ببرید تا بدنتان فعالیت بیشتری در طول روز داشته باشد. اما بطور کلی ثبت میزان فعالیتتان (مثلا با همین پدومترها) باعث می شود که برنامه و ارزیابی صحیحی برای فعالیت خود داشته باشید</a:t>
            </a:r>
            <a:r>
              <a:rPr lang="en-US" sz="2400" dirty="0"/>
              <a:t>.  </a:t>
            </a:r>
            <a:br>
              <a:rPr lang="en-US" sz="2400" dirty="0"/>
            </a:br>
            <a:endParaRPr lang="fa-IR" sz="2400" dirty="0"/>
          </a:p>
        </p:txBody>
      </p:sp>
    </p:spTree>
    <p:extLst>
      <p:ext uri="{BB962C8B-B14F-4D97-AF65-F5344CB8AC3E}">
        <p14:creationId xmlns:p14="http://schemas.microsoft.com/office/powerpoint/2010/main" val="352325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8640"/>
            <a:ext cx="8892480" cy="1143000"/>
          </a:xfrm>
        </p:spPr>
        <p:txBody>
          <a:bodyPr>
            <a:normAutofit fontScale="90000"/>
          </a:bodyPr>
          <a:lstStyle/>
          <a:p>
            <a:pPr algn="r"/>
            <a:r>
              <a:rPr lang="fa-IR" dirty="0" smtClean="0">
                <a:solidFill>
                  <a:srgbClr val="00B0F0"/>
                </a:solidFill>
                <a:latin typeface="2  Nazanin"/>
                <a:cs typeface="B Titr" panose="00000700000000000000" pitchFamily="2" charset="-78"/>
              </a:rPr>
              <a:t>10 دقیقه ورزش کنید و هر یک ساعت یکبار از جایتان بلند شوید</a:t>
            </a:r>
            <a:endParaRPr lang="fa-IR" dirty="0">
              <a:solidFill>
                <a:srgbClr val="00B0F0"/>
              </a:solidFill>
              <a:latin typeface="2  Nazanin"/>
              <a:cs typeface="B Titr" panose="00000700000000000000" pitchFamily="2" charset="-78"/>
            </a:endParaRPr>
          </a:p>
        </p:txBody>
      </p:sp>
      <p:sp>
        <p:nvSpPr>
          <p:cNvPr id="4" name="Rectangle 3"/>
          <p:cNvSpPr/>
          <p:nvPr/>
        </p:nvSpPr>
        <p:spPr>
          <a:xfrm>
            <a:off x="4392488" y="1340768"/>
            <a:ext cx="4572000" cy="4401205"/>
          </a:xfrm>
          <a:prstGeom prst="rect">
            <a:avLst/>
          </a:prstGeom>
        </p:spPr>
        <p:txBody>
          <a:bodyPr>
            <a:spAutoFit/>
          </a:bodyPr>
          <a:lstStyle/>
          <a:p>
            <a:pPr algn="just"/>
            <a:r>
              <a:rPr lang="fa-IR" sz="2800" dirty="0">
                <a:latin typeface="2  Nazanin"/>
                <a:cs typeface="B Zar" panose="00000400000000000000" pitchFamily="2" charset="-78"/>
              </a:rPr>
              <a:t>شاید برای خیلی از کارمندان یا مدیران سخت باشد که ساعتی از روز را صرف رفتن به باشگاه کنند، اما می توانند به مدت 10 دقیقه نرمش هایی را انجام دهند که به ظاهر ساده هستند اما کمک زیادی به بدن خواهند کرد. برای مثال </a:t>
            </a:r>
            <a:r>
              <a:rPr lang="fa-IR" sz="2800" dirty="0" smtClean="0">
                <a:latin typeface="2  Nazanin"/>
                <a:cs typeface="B Zar" panose="00000400000000000000" pitchFamily="2" charset="-78"/>
              </a:rPr>
              <a:t>15تا20 </a:t>
            </a:r>
            <a:r>
              <a:rPr lang="fa-IR" sz="2800" dirty="0">
                <a:latin typeface="2  Nazanin"/>
                <a:cs typeface="B Zar" panose="00000400000000000000" pitchFamily="2" charset="-78"/>
              </a:rPr>
              <a:t>بار بلند شده و بنشینند، مانند گربه کمرشان را خمیده کنند، دست ها را روی میز به جلو و عقب بکشند و یا اسکات دیوار انجام دهند.</a:t>
            </a:r>
          </a:p>
        </p:txBody>
      </p:sp>
      <p:pic>
        <p:nvPicPr>
          <p:cNvPr id="6146" name="Picture 2" descr="C:\Users\Shiva\Desktop\نوید\images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410445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ppt_w</p:attrName>
                                        </p:attrNameLst>
                                      </p:cBhvr>
                                      <p:tavLst>
                                        <p:tav tm="0" fmla="#ppt_w*sin(2.5*pi*$)">
                                          <p:val>
                                            <p:fltVal val="0"/>
                                          </p:val>
                                        </p:tav>
                                        <p:tav tm="100000">
                                          <p:val>
                                            <p:fltVal val="1"/>
                                          </p:val>
                                        </p:tav>
                                      </p:tavLst>
                                    </p:anim>
                                    <p:anim calcmode="lin" valueType="num">
                                      <p:cBhvr>
                                        <p:cTn id="9" dur="2000" fill="hold"/>
                                        <p:tgtEl>
                                          <p:spTgt spid="614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r"/>
            <a:r>
              <a:rPr lang="fa-IR" sz="4400" dirty="0">
                <a:solidFill>
                  <a:srgbClr val="00B0F0"/>
                </a:solidFill>
                <a:effectLst/>
                <a:cs typeface="B Titr" panose="00000700000000000000" pitchFamily="2" charset="-78"/>
              </a:rPr>
              <a:t>اثرات منفی پشت میز نشینی</a:t>
            </a:r>
            <a:br>
              <a:rPr lang="fa-IR" sz="4400" dirty="0">
                <a:solidFill>
                  <a:srgbClr val="00B0F0"/>
                </a:solidFill>
                <a:effectLst/>
                <a:cs typeface="B Titr" panose="00000700000000000000" pitchFamily="2" charset="-78"/>
              </a:rPr>
            </a:br>
            <a:endParaRPr lang="fa-IR" sz="4400" dirty="0">
              <a:solidFill>
                <a:srgbClr val="00B0F0"/>
              </a:solidFill>
              <a:cs typeface="B Titr" panose="00000700000000000000" pitchFamily="2" charset="-78"/>
            </a:endParaRPr>
          </a:p>
        </p:txBody>
      </p:sp>
      <p:sp>
        <p:nvSpPr>
          <p:cNvPr id="4" name="Rectangle 3"/>
          <p:cNvSpPr/>
          <p:nvPr/>
        </p:nvSpPr>
        <p:spPr>
          <a:xfrm>
            <a:off x="5581252" y="980728"/>
            <a:ext cx="3124573" cy="400110"/>
          </a:xfrm>
          <a:prstGeom prst="rect">
            <a:avLst/>
          </a:prstGeom>
        </p:spPr>
        <p:txBody>
          <a:bodyPr wrap="none">
            <a:spAutoFit/>
          </a:bodyPr>
          <a:lstStyle/>
          <a:p>
            <a:r>
              <a:rPr lang="fa-IR" sz="2000" b="1" dirty="0">
                <a:solidFill>
                  <a:srgbClr val="FF0000"/>
                </a:solidFill>
                <a:cs typeface="B Titr" panose="00000700000000000000" pitchFamily="2" charset="-78"/>
              </a:rPr>
              <a:t>تایم لاین تخمینی عوارض نشستن </a:t>
            </a:r>
            <a:r>
              <a:rPr lang="fa-IR" sz="2000" dirty="0">
                <a:solidFill>
                  <a:srgbClr val="FF0000"/>
                </a:solidFill>
                <a:cs typeface="B Titr" panose="00000700000000000000" pitchFamily="2" charset="-78"/>
              </a:rPr>
              <a:t> </a:t>
            </a:r>
          </a:p>
        </p:txBody>
      </p:sp>
      <p:sp>
        <p:nvSpPr>
          <p:cNvPr id="5" name="Rectangle 4"/>
          <p:cNvSpPr/>
          <p:nvPr/>
        </p:nvSpPr>
        <p:spPr>
          <a:xfrm>
            <a:off x="4716016" y="1350060"/>
            <a:ext cx="4401045" cy="2985433"/>
          </a:xfrm>
          <a:prstGeom prst="rect">
            <a:avLst/>
          </a:prstGeom>
        </p:spPr>
        <p:txBody>
          <a:bodyPr wrap="square">
            <a:spAutoFit/>
          </a:bodyPr>
          <a:lstStyle/>
          <a:p>
            <a:r>
              <a:rPr lang="fa-IR" sz="2000" b="1" dirty="0">
                <a:cs typeface="B Zar" panose="00000400000000000000" pitchFamily="2" charset="-78"/>
              </a:rPr>
              <a:t>بلافاصله بعد از نشستن</a:t>
            </a:r>
            <a:r>
              <a:rPr lang="fa-IR" b="1" dirty="0">
                <a:cs typeface="B Zar" panose="00000400000000000000" pitchFamily="2" charset="-78"/>
              </a:rPr>
              <a:t>:</a:t>
            </a:r>
            <a:r>
              <a:rPr lang="fa-IR" dirty="0">
                <a:cs typeface="B Zar" panose="00000400000000000000" pitchFamily="2" charset="-78"/>
              </a:rPr>
              <a:t/>
            </a:r>
            <a:br>
              <a:rPr lang="fa-IR" dirty="0">
                <a:cs typeface="B Zar" panose="00000400000000000000" pitchFamily="2" charset="-78"/>
              </a:rPr>
            </a:br>
            <a:r>
              <a:rPr lang="fa-IR" sz="2400" dirty="0">
                <a:cs typeface="B Zar" panose="00000400000000000000" pitchFamily="2" charset="-78"/>
              </a:rPr>
              <a:t>ماهیچه های بدن به وضع استراحت می روند وتحریک پذیری الکتریکی آنها کم میشوند یعنی کالری کمتری می سوزانند (حدود یک سوم حالت معمول) اگر کسی 24 ساعت یک جا بنشیند، میزان برداشت گلوکز توسط انسولین 40٪ کاهش می یابد و این یعنی فرد دارد برای ابتلا به بیماری دیابت نوع 2 آماده می شود</a:t>
            </a:r>
            <a:r>
              <a:rPr lang="fa-IR" sz="2400" dirty="0" smtClean="0">
                <a:cs typeface="B Zar" panose="00000400000000000000" pitchFamily="2" charset="-78"/>
              </a:rPr>
              <a:t>.</a:t>
            </a:r>
            <a:endParaRPr lang="fa-IR" sz="2400" dirty="0">
              <a:cs typeface="B Zar" panose="00000400000000000000" pitchFamily="2" charset="-78"/>
            </a:endParaRPr>
          </a:p>
        </p:txBody>
      </p:sp>
      <p:pic>
        <p:nvPicPr>
          <p:cNvPr id="7170" name="Picture 2" descr="C:\Users\Shiva\Desktop\نوید\images (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08720"/>
            <a:ext cx="4614583" cy="30707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0671" y="4532927"/>
            <a:ext cx="8705825" cy="1569660"/>
          </a:xfrm>
          <a:prstGeom prst="rect">
            <a:avLst/>
          </a:prstGeom>
        </p:spPr>
        <p:txBody>
          <a:bodyPr wrap="square">
            <a:spAutoFit/>
          </a:bodyPr>
          <a:lstStyle/>
          <a:p>
            <a:r>
              <a:rPr lang="fa-IR" sz="2400" b="1" dirty="0"/>
              <a:t>بعد از دو هفته نشسته کاری (حداقل 6 ساعت در روز):</a:t>
            </a:r>
            <a:r>
              <a:rPr lang="fa-IR" dirty="0"/>
              <a:t/>
            </a:r>
            <a:br>
              <a:rPr lang="fa-IR" dirty="0"/>
            </a:br>
            <a:r>
              <a:rPr lang="fa-IR" sz="2400" dirty="0">
                <a:cs typeface="B Zar" panose="00000400000000000000" pitchFamily="2" charset="-78"/>
              </a:rPr>
              <a:t>تنها بعد از 5 روز مقدار تری گلیسیرید و کلسترول (چربیها) شروع به افزایش می کنند، مقاومت به انسولین (کاهنده قند) هم بالا می رود و این یعنی بدن شروع به وزن گیری می کند. بعد از 2 هفته حجم عضلات شروع به کاهش می کند و اصطلاحا عضلات تنبل می شوند.</a:t>
            </a:r>
          </a:p>
        </p:txBody>
      </p:sp>
    </p:spTree>
    <p:extLst>
      <p:ext uri="{BB962C8B-B14F-4D97-AF65-F5344CB8AC3E}">
        <p14:creationId xmlns:p14="http://schemas.microsoft.com/office/powerpoint/2010/main" val="7408495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6632"/>
            <a:ext cx="8784976" cy="3456384"/>
          </a:xfrm>
        </p:spPr>
        <p:txBody>
          <a:bodyPr/>
          <a:lstStyle/>
          <a:p>
            <a:r>
              <a:rPr lang="fa-IR" b="1" dirty="0"/>
              <a:t>بعد از یکسال:</a:t>
            </a:r>
            <a:r>
              <a:rPr lang="fa-IR" dirty="0"/>
              <a:t/>
            </a:r>
            <a:br>
              <a:rPr lang="fa-IR" dirty="0"/>
            </a:br>
            <a:r>
              <a:rPr lang="fa-IR" dirty="0"/>
              <a:t>بعد از مدت یک سال، چربیها به وضوح شروع به بالارفتن کرده اند و بدن در حال وزن گیری است. در خانمها هر سال کم تحرکی باعث از دست رفتن 1٪ از توده استخوانی می شود.(آغازی برای پوکی استخوان)</a:t>
            </a:r>
          </a:p>
          <a:p>
            <a:r>
              <a:rPr lang="fa-IR" b="1" dirty="0"/>
              <a:t>بعد از 10 تا 20 سال:</a:t>
            </a:r>
            <a:r>
              <a:rPr lang="fa-IR" dirty="0"/>
              <a:t/>
            </a:r>
            <a:br>
              <a:rPr lang="fa-IR" dirty="0"/>
            </a:br>
            <a:r>
              <a:rPr lang="fa-IR" dirty="0"/>
              <a:t>بعد از حدود ده سال کم تحرکی، 7 سال از عمر مفید سلامت کاسته می شود. ریسک بیماریهای قلبی به شدت افزایش می یابد و احتمال سرطانهای سینه و پروستات بالا می رود.  </a:t>
            </a:r>
          </a:p>
          <a:p>
            <a:endParaRPr lang="fa-IR" dirty="0"/>
          </a:p>
        </p:txBody>
      </p:sp>
      <p:pic>
        <p:nvPicPr>
          <p:cNvPr id="8194" name="Picture 2" descr="C:\Users\Shiva\Desktop\long-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408" y="3574876"/>
            <a:ext cx="6858000" cy="280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29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8032" y="1075258"/>
            <a:ext cx="8388424" cy="2065710"/>
          </a:xfrm>
        </p:spPr>
        <p:txBody>
          <a:bodyPr>
            <a:noAutofit/>
          </a:bodyPr>
          <a:lstStyle/>
          <a:p>
            <a:pPr algn="ctr"/>
            <a:r>
              <a:rPr lang="fa-IR" altLang="en-US" sz="6000" dirty="0" smtClean="0">
                <a:solidFill>
                  <a:srgbClr val="FF0000"/>
                </a:solidFill>
                <a:effectLst>
                  <a:outerShdw blurRad="38100" dist="38100" dir="2700000" algn="tl">
                    <a:srgbClr val="000000"/>
                  </a:outerShdw>
                </a:effectLst>
                <a:cs typeface="Zar" pitchFamily="2" charset="-78"/>
              </a:rPr>
              <a:t>آموزش نحوه استاندارد سازی میز و صندلی با توجه به مشخصات هر فرد</a:t>
            </a:r>
            <a:br>
              <a:rPr lang="fa-IR" altLang="en-US" sz="6000" dirty="0" smtClean="0">
                <a:solidFill>
                  <a:srgbClr val="FF0000"/>
                </a:solidFill>
                <a:effectLst>
                  <a:outerShdw blurRad="38100" dist="38100" dir="2700000" algn="tl">
                    <a:srgbClr val="000000"/>
                  </a:outerShdw>
                </a:effectLst>
                <a:cs typeface="Zar" pitchFamily="2" charset="-78"/>
              </a:rPr>
            </a:br>
            <a:endParaRPr lang="fa-IR" sz="60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708920"/>
            <a:ext cx="3614270" cy="375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5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p:cNvSpPr>
            <a:spLocks noGrp="1" noChangeArrowheads="1"/>
          </p:cNvSpPr>
          <p:nvPr>
            <p:ph type="body" idx="4294967295"/>
          </p:nvPr>
        </p:nvSpPr>
        <p:spPr>
          <a:xfrm>
            <a:off x="137864" y="116632"/>
            <a:ext cx="8610600" cy="1066800"/>
          </a:xfrm>
        </p:spPr>
        <p:txBody>
          <a:bodyPr/>
          <a:lstStyle/>
          <a:p>
            <a:pPr algn="ctr" eaLnBrk="1" hangingPunct="1">
              <a:buFont typeface="Wingdings" pitchFamily="2" charset="2"/>
              <a:buNone/>
            </a:pPr>
            <a:r>
              <a:rPr lang="fa-IR" altLang="fa-IR" sz="4400" dirty="0" smtClean="0">
                <a:solidFill>
                  <a:srgbClr val="FF0000"/>
                </a:solidFill>
                <a:cs typeface="B Sina" pitchFamily="2" charset="-78"/>
              </a:rPr>
              <a:t>ارگونومي كاربردي</a:t>
            </a:r>
            <a:endParaRPr lang="en-US" altLang="fa-IR" sz="4400" dirty="0" smtClean="0">
              <a:solidFill>
                <a:srgbClr val="FF0000"/>
              </a:solidFill>
              <a:cs typeface="B Sina" pitchFamily="2" charset="-78"/>
            </a:endParaRPr>
          </a:p>
          <a:p>
            <a:pPr algn="ctr" eaLnBrk="1" hangingPunct="1">
              <a:buFont typeface="Wingdings" pitchFamily="2" charset="2"/>
              <a:buNone/>
            </a:pPr>
            <a:endParaRPr lang="en-US" altLang="fa-IR" sz="4400" dirty="0" smtClean="0">
              <a:cs typeface="B Sina" pitchFamily="2" charset="-78"/>
            </a:endParaRPr>
          </a:p>
          <a:p>
            <a:pPr algn="ctr" eaLnBrk="1" hangingPunct="1">
              <a:buFont typeface="Wingdings" pitchFamily="2" charset="2"/>
              <a:buNone/>
            </a:pPr>
            <a:endParaRPr lang="en-US" altLang="fa-IR" sz="4400" dirty="0" smtClean="0">
              <a:cs typeface="B Sina" pitchFamily="2" charset="-78"/>
            </a:endParaRPr>
          </a:p>
          <a:p>
            <a:pPr algn="ctr" eaLnBrk="1" hangingPunct="1">
              <a:buFont typeface="Wingdings" pitchFamily="2" charset="2"/>
              <a:buNone/>
            </a:pPr>
            <a:endParaRPr lang="en-US" altLang="fa-IR" sz="4400" dirty="0" smtClean="0">
              <a:cs typeface="B Sina" pitchFamily="2" charset="-78"/>
            </a:endParaRPr>
          </a:p>
          <a:p>
            <a:pPr algn="ctr" eaLnBrk="1" hangingPunct="1">
              <a:buFont typeface="Wingdings" pitchFamily="2" charset="2"/>
              <a:buNone/>
            </a:pPr>
            <a:endParaRPr lang="en-US" altLang="fa-IR" sz="2000" dirty="0" smtClean="0">
              <a:cs typeface="B Sina" pitchFamily="2" charset="-78"/>
            </a:endParaRPr>
          </a:p>
        </p:txBody>
      </p:sp>
      <p:grpSp>
        <p:nvGrpSpPr>
          <p:cNvPr id="25604" name="Group 22"/>
          <p:cNvGrpSpPr>
            <a:grpSpLocks/>
          </p:cNvGrpSpPr>
          <p:nvPr/>
        </p:nvGrpSpPr>
        <p:grpSpPr bwMode="auto">
          <a:xfrm>
            <a:off x="467545" y="1484784"/>
            <a:ext cx="7992888" cy="4766791"/>
            <a:chOff x="1030" y="1082"/>
            <a:chExt cx="2898" cy="1841"/>
          </a:xfrm>
        </p:grpSpPr>
        <p:sp>
          <p:nvSpPr>
            <p:cNvPr id="25605" name="Line 23"/>
            <p:cNvSpPr>
              <a:spLocks noChangeShapeType="1"/>
            </p:cNvSpPr>
            <p:nvPr/>
          </p:nvSpPr>
          <p:spPr bwMode="auto">
            <a:xfrm flipV="1">
              <a:off x="3780" y="1916"/>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06" name="Rectangle 24"/>
            <p:cNvSpPr>
              <a:spLocks noChangeArrowheads="1"/>
            </p:cNvSpPr>
            <p:nvPr/>
          </p:nvSpPr>
          <p:spPr bwMode="auto">
            <a:xfrm>
              <a:off x="3760" y="2026"/>
              <a:ext cx="32" cy="24"/>
            </a:xfrm>
            <a:prstGeom prst="rect">
              <a:avLst/>
            </a:prstGeom>
            <a:solidFill>
              <a:schemeClr val="bg1"/>
            </a:solidFill>
            <a:ln w="12700">
              <a:solidFill>
                <a:schemeClr val="bg1"/>
              </a:solidFill>
              <a:miter lim="800000"/>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07" name="Line 25"/>
            <p:cNvSpPr>
              <a:spLocks noChangeShapeType="1"/>
            </p:cNvSpPr>
            <p:nvPr/>
          </p:nvSpPr>
          <p:spPr bwMode="auto">
            <a:xfrm>
              <a:off x="1460" y="2444"/>
              <a:ext cx="0" cy="4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08" name="Arc 26"/>
            <p:cNvSpPr>
              <a:spLocks/>
            </p:cNvSpPr>
            <p:nvPr/>
          </p:nvSpPr>
          <p:spPr bwMode="auto">
            <a:xfrm rot="-2700000">
              <a:off x="1084" y="2320"/>
              <a:ext cx="273" cy="2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1"/>
                  </a:moveTo>
                  <a:cubicBezTo>
                    <a:pt x="43" y="9653"/>
                    <a:pt x="9653" y="43"/>
                    <a:pt x="21521" y="0"/>
                  </a:cubicBezTo>
                </a:path>
                <a:path w="21600" h="21600" stroke="0" extrusionOk="0">
                  <a:moveTo>
                    <a:pt x="0" y="21521"/>
                  </a:moveTo>
                  <a:cubicBezTo>
                    <a:pt x="43" y="9653"/>
                    <a:pt x="9653" y="43"/>
                    <a:pt x="21521" y="0"/>
                  </a:cubicBezTo>
                  <a:lnTo>
                    <a:pt x="21600" y="21600"/>
                  </a:lnTo>
                  <a:lnTo>
                    <a:pt x="0" y="2152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25609" name="Freeform 27"/>
            <p:cNvSpPr>
              <a:spLocks/>
            </p:cNvSpPr>
            <p:nvPr/>
          </p:nvSpPr>
          <p:spPr bwMode="auto">
            <a:xfrm>
              <a:off x="1118" y="2358"/>
              <a:ext cx="107" cy="173"/>
            </a:xfrm>
            <a:custGeom>
              <a:avLst/>
              <a:gdLst>
                <a:gd name="T0" fmla="*/ 102 w 107"/>
                <a:gd name="T1" fmla="*/ 12 h 173"/>
                <a:gd name="T2" fmla="*/ 0 w 107"/>
                <a:gd name="T3" fmla="*/ 0 h 173"/>
                <a:gd name="T4" fmla="*/ 0 w 107"/>
                <a:gd name="T5" fmla="*/ 172 h 173"/>
                <a:gd name="T6" fmla="*/ 106 w 107"/>
                <a:gd name="T7" fmla="*/ 158 h 173"/>
                <a:gd name="T8" fmla="*/ 102 w 107"/>
                <a:gd name="T9" fmla="*/ 12 h 173"/>
                <a:gd name="T10" fmla="*/ 0 60000 65536"/>
                <a:gd name="T11" fmla="*/ 0 60000 65536"/>
                <a:gd name="T12" fmla="*/ 0 60000 65536"/>
                <a:gd name="T13" fmla="*/ 0 60000 65536"/>
                <a:gd name="T14" fmla="*/ 0 60000 65536"/>
                <a:gd name="T15" fmla="*/ 0 w 107"/>
                <a:gd name="T16" fmla="*/ 0 h 173"/>
                <a:gd name="T17" fmla="*/ 107 w 107"/>
                <a:gd name="T18" fmla="*/ 173 h 173"/>
              </a:gdLst>
              <a:ahLst/>
              <a:cxnLst>
                <a:cxn ang="T10">
                  <a:pos x="T0" y="T1"/>
                </a:cxn>
                <a:cxn ang="T11">
                  <a:pos x="T2" y="T3"/>
                </a:cxn>
                <a:cxn ang="T12">
                  <a:pos x="T4" y="T5"/>
                </a:cxn>
                <a:cxn ang="T13">
                  <a:pos x="T6" y="T7"/>
                </a:cxn>
                <a:cxn ang="T14">
                  <a:pos x="T8" y="T9"/>
                </a:cxn>
              </a:cxnLst>
              <a:rect l="T15" t="T16" r="T17" b="T18"/>
              <a:pathLst>
                <a:path w="107" h="173">
                  <a:moveTo>
                    <a:pt x="102" y="12"/>
                  </a:moveTo>
                  <a:lnTo>
                    <a:pt x="0" y="0"/>
                  </a:lnTo>
                  <a:lnTo>
                    <a:pt x="0" y="172"/>
                  </a:lnTo>
                  <a:lnTo>
                    <a:pt x="106" y="158"/>
                  </a:lnTo>
                  <a:lnTo>
                    <a:pt x="102" y="12"/>
                  </a:lnTo>
                </a:path>
              </a:pathLst>
            </a:custGeom>
            <a:solidFill>
              <a:schemeClr val="bg1"/>
            </a:solidFill>
            <a:ln w="12700" cap="rnd">
              <a:solidFill>
                <a:schemeClr val="bg1"/>
              </a:solidFill>
              <a:round/>
              <a:headEnd/>
              <a:tailEnd/>
            </a:ln>
          </p:spPr>
          <p:txBody>
            <a:bodyPr/>
            <a:lstStyle/>
            <a:p>
              <a:endParaRPr lang="fa-IR"/>
            </a:p>
          </p:txBody>
        </p:sp>
        <p:sp>
          <p:nvSpPr>
            <p:cNvPr id="25610" name="Line 28"/>
            <p:cNvSpPr>
              <a:spLocks noChangeShapeType="1"/>
            </p:cNvSpPr>
            <p:nvPr/>
          </p:nvSpPr>
          <p:spPr bwMode="auto">
            <a:xfrm>
              <a:off x="1461" y="1796"/>
              <a:ext cx="0" cy="57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11" name="Rectangle 29"/>
            <p:cNvSpPr>
              <a:spLocks noChangeArrowheads="1"/>
            </p:cNvSpPr>
            <p:nvPr/>
          </p:nvSpPr>
          <p:spPr bwMode="auto">
            <a:xfrm>
              <a:off x="1394" y="1948"/>
              <a:ext cx="140" cy="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12" name="Freeform 30"/>
            <p:cNvSpPr>
              <a:spLocks/>
            </p:cNvSpPr>
            <p:nvPr/>
          </p:nvSpPr>
          <p:spPr bwMode="auto">
            <a:xfrm>
              <a:off x="1737" y="1247"/>
              <a:ext cx="266" cy="278"/>
            </a:xfrm>
            <a:custGeom>
              <a:avLst/>
              <a:gdLst>
                <a:gd name="T0" fmla="*/ 265 w 266"/>
                <a:gd name="T1" fmla="*/ 87 h 278"/>
                <a:gd name="T2" fmla="*/ 265 w 266"/>
                <a:gd name="T3" fmla="*/ 59 h 278"/>
                <a:gd name="T4" fmla="*/ 259 w 266"/>
                <a:gd name="T5" fmla="*/ 44 h 278"/>
                <a:gd name="T6" fmla="*/ 247 w 266"/>
                <a:gd name="T7" fmla="*/ 30 h 278"/>
                <a:gd name="T8" fmla="*/ 233 w 266"/>
                <a:gd name="T9" fmla="*/ 16 h 278"/>
                <a:gd name="T10" fmla="*/ 220 w 266"/>
                <a:gd name="T11" fmla="*/ 10 h 278"/>
                <a:gd name="T12" fmla="*/ 180 w 266"/>
                <a:gd name="T13" fmla="*/ 2 h 278"/>
                <a:gd name="T14" fmla="*/ 154 w 266"/>
                <a:gd name="T15" fmla="*/ 0 h 278"/>
                <a:gd name="T16" fmla="*/ 123 w 266"/>
                <a:gd name="T17" fmla="*/ 0 h 278"/>
                <a:gd name="T18" fmla="*/ 97 w 266"/>
                <a:gd name="T19" fmla="*/ 4 h 278"/>
                <a:gd name="T20" fmla="*/ 77 w 266"/>
                <a:gd name="T21" fmla="*/ 16 h 278"/>
                <a:gd name="T22" fmla="*/ 57 w 266"/>
                <a:gd name="T23" fmla="*/ 26 h 278"/>
                <a:gd name="T24" fmla="*/ 32 w 266"/>
                <a:gd name="T25" fmla="*/ 51 h 278"/>
                <a:gd name="T26" fmla="*/ 20 w 266"/>
                <a:gd name="T27" fmla="*/ 67 h 278"/>
                <a:gd name="T28" fmla="*/ 10 w 266"/>
                <a:gd name="T29" fmla="*/ 99 h 278"/>
                <a:gd name="T30" fmla="*/ 4 w 266"/>
                <a:gd name="T31" fmla="*/ 123 h 278"/>
                <a:gd name="T32" fmla="*/ 0 w 266"/>
                <a:gd name="T33" fmla="*/ 150 h 278"/>
                <a:gd name="T34" fmla="*/ 6 w 266"/>
                <a:gd name="T35" fmla="*/ 176 h 278"/>
                <a:gd name="T36" fmla="*/ 18 w 266"/>
                <a:gd name="T37" fmla="*/ 220 h 278"/>
                <a:gd name="T38" fmla="*/ 36 w 266"/>
                <a:gd name="T39" fmla="*/ 251 h 278"/>
                <a:gd name="T40" fmla="*/ 42 w 266"/>
                <a:gd name="T41" fmla="*/ 269 h 278"/>
                <a:gd name="T42" fmla="*/ 49 w 266"/>
                <a:gd name="T43" fmla="*/ 275 h 278"/>
                <a:gd name="T44" fmla="*/ 71 w 266"/>
                <a:gd name="T45" fmla="*/ 277 h 278"/>
                <a:gd name="T46" fmla="*/ 79 w 266"/>
                <a:gd name="T47" fmla="*/ 263 h 278"/>
                <a:gd name="T48" fmla="*/ 83 w 266"/>
                <a:gd name="T49" fmla="*/ 243 h 278"/>
                <a:gd name="T50" fmla="*/ 87 w 266"/>
                <a:gd name="T51" fmla="*/ 228 h 278"/>
                <a:gd name="T52" fmla="*/ 91 w 266"/>
                <a:gd name="T53" fmla="*/ 216 h 278"/>
                <a:gd name="T54" fmla="*/ 105 w 266"/>
                <a:gd name="T55" fmla="*/ 208 h 278"/>
                <a:gd name="T56" fmla="*/ 109 w 266"/>
                <a:gd name="T57" fmla="*/ 216 h 278"/>
                <a:gd name="T58" fmla="*/ 115 w 266"/>
                <a:gd name="T59" fmla="*/ 222 h 278"/>
                <a:gd name="T60" fmla="*/ 125 w 266"/>
                <a:gd name="T61" fmla="*/ 212 h 278"/>
                <a:gd name="T62" fmla="*/ 115 w 266"/>
                <a:gd name="T63" fmla="*/ 220 h 278"/>
                <a:gd name="T64" fmla="*/ 105 w 266"/>
                <a:gd name="T65" fmla="*/ 208 h 278"/>
                <a:gd name="T66" fmla="*/ 99 w 266"/>
                <a:gd name="T67" fmla="*/ 196 h 278"/>
                <a:gd name="T68" fmla="*/ 93 w 266"/>
                <a:gd name="T69" fmla="*/ 186 h 278"/>
                <a:gd name="T70" fmla="*/ 91 w 266"/>
                <a:gd name="T71" fmla="*/ 178 h 278"/>
                <a:gd name="T72" fmla="*/ 91 w 266"/>
                <a:gd name="T73" fmla="*/ 164 h 278"/>
                <a:gd name="T74" fmla="*/ 121 w 266"/>
                <a:gd name="T75" fmla="*/ 164 h 278"/>
                <a:gd name="T76" fmla="*/ 127 w 266"/>
                <a:gd name="T77" fmla="*/ 158 h 278"/>
                <a:gd name="T78" fmla="*/ 133 w 266"/>
                <a:gd name="T79" fmla="*/ 156 h 278"/>
                <a:gd name="T80" fmla="*/ 142 w 266"/>
                <a:gd name="T81" fmla="*/ 164 h 278"/>
                <a:gd name="T82" fmla="*/ 142 w 266"/>
                <a:gd name="T83" fmla="*/ 172 h 278"/>
                <a:gd name="T84" fmla="*/ 152 w 266"/>
                <a:gd name="T85" fmla="*/ 176 h 278"/>
                <a:gd name="T86" fmla="*/ 152 w 266"/>
                <a:gd name="T87" fmla="*/ 182 h 278"/>
                <a:gd name="T88" fmla="*/ 152 w 266"/>
                <a:gd name="T89" fmla="*/ 172 h 278"/>
                <a:gd name="T90" fmla="*/ 158 w 266"/>
                <a:gd name="T91" fmla="*/ 164 h 278"/>
                <a:gd name="T92" fmla="*/ 162 w 266"/>
                <a:gd name="T93" fmla="*/ 150 h 278"/>
                <a:gd name="T94" fmla="*/ 162 w 266"/>
                <a:gd name="T95" fmla="*/ 127 h 278"/>
                <a:gd name="T96" fmla="*/ 168 w 266"/>
                <a:gd name="T97" fmla="*/ 115 h 278"/>
                <a:gd name="T98" fmla="*/ 180 w 266"/>
                <a:gd name="T99" fmla="*/ 107 h 278"/>
                <a:gd name="T100" fmla="*/ 200 w 266"/>
                <a:gd name="T101" fmla="*/ 99 h 278"/>
                <a:gd name="T102" fmla="*/ 221 w 266"/>
                <a:gd name="T103" fmla="*/ 91 h 278"/>
                <a:gd name="T104" fmla="*/ 190 w 266"/>
                <a:gd name="T105" fmla="*/ 101 h 278"/>
                <a:gd name="T106" fmla="*/ 190 w 266"/>
                <a:gd name="T107" fmla="*/ 111 h 278"/>
                <a:gd name="T108" fmla="*/ 212 w 266"/>
                <a:gd name="T109" fmla="*/ 105 h 278"/>
                <a:gd name="T110" fmla="*/ 229 w 266"/>
                <a:gd name="T111" fmla="*/ 99 h 278"/>
                <a:gd name="T112" fmla="*/ 239 w 266"/>
                <a:gd name="T113" fmla="*/ 93 h 278"/>
                <a:gd name="T114" fmla="*/ 251 w 266"/>
                <a:gd name="T115" fmla="*/ 89 h 278"/>
                <a:gd name="T116" fmla="*/ 265 w 266"/>
                <a:gd name="T117" fmla="*/ 87 h 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6"/>
                <a:gd name="T178" fmla="*/ 0 h 278"/>
                <a:gd name="T179" fmla="*/ 266 w 266"/>
                <a:gd name="T180" fmla="*/ 278 h 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6" h="278">
                  <a:moveTo>
                    <a:pt x="265" y="87"/>
                  </a:moveTo>
                  <a:lnTo>
                    <a:pt x="265" y="59"/>
                  </a:lnTo>
                  <a:lnTo>
                    <a:pt x="259" y="44"/>
                  </a:lnTo>
                  <a:lnTo>
                    <a:pt x="247" y="30"/>
                  </a:lnTo>
                  <a:lnTo>
                    <a:pt x="233" y="16"/>
                  </a:lnTo>
                  <a:lnTo>
                    <a:pt x="220" y="10"/>
                  </a:lnTo>
                  <a:lnTo>
                    <a:pt x="180" y="2"/>
                  </a:lnTo>
                  <a:lnTo>
                    <a:pt x="154" y="0"/>
                  </a:lnTo>
                  <a:lnTo>
                    <a:pt x="123" y="0"/>
                  </a:lnTo>
                  <a:lnTo>
                    <a:pt x="97" y="4"/>
                  </a:lnTo>
                  <a:lnTo>
                    <a:pt x="77" y="16"/>
                  </a:lnTo>
                  <a:lnTo>
                    <a:pt x="57" y="26"/>
                  </a:lnTo>
                  <a:lnTo>
                    <a:pt x="32" y="51"/>
                  </a:lnTo>
                  <a:lnTo>
                    <a:pt x="20" y="67"/>
                  </a:lnTo>
                  <a:lnTo>
                    <a:pt x="10" y="99"/>
                  </a:lnTo>
                  <a:lnTo>
                    <a:pt x="4" y="123"/>
                  </a:lnTo>
                  <a:lnTo>
                    <a:pt x="0" y="150"/>
                  </a:lnTo>
                  <a:lnTo>
                    <a:pt x="6" y="176"/>
                  </a:lnTo>
                  <a:lnTo>
                    <a:pt x="18" y="220"/>
                  </a:lnTo>
                  <a:lnTo>
                    <a:pt x="36" y="251"/>
                  </a:lnTo>
                  <a:lnTo>
                    <a:pt x="42" y="269"/>
                  </a:lnTo>
                  <a:lnTo>
                    <a:pt x="49" y="275"/>
                  </a:lnTo>
                  <a:lnTo>
                    <a:pt x="71" y="277"/>
                  </a:lnTo>
                  <a:lnTo>
                    <a:pt x="79" y="263"/>
                  </a:lnTo>
                  <a:lnTo>
                    <a:pt x="83" y="243"/>
                  </a:lnTo>
                  <a:lnTo>
                    <a:pt x="87" y="228"/>
                  </a:lnTo>
                  <a:lnTo>
                    <a:pt x="91" y="216"/>
                  </a:lnTo>
                  <a:lnTo>
                    <a:pt x="105" y="208"/>
                  </a:lnTo>
                  <a:lnTo>
                    <a:pt x="109" y="216"/>
                  </a:lnTo>
                  <a:lnTo>
                    <a:pt x="115" y="222"/>
                  </a:lnTo>
                  <a:lnTo>
                    <a:pt x="125" y="212"/>
                  </a:lnTo>
                  <a:lnTo>
                    <a:pt x="115" y="220"/>
                  </a:lnTo>
                  <a:lnTo>
                    <a:pt x="105" y="208"/>
                  </a:lnTo>
                  <a:lnTo>
                    <a:pt x="99" y="196"/>
                  </a:lnTo>
                  <a:lnTo>
                    <a:pt x="93" y="186"/>
                  </a:lnTo>
                  <a:lnTo>
                    <a:pt x="91" y="178"/>
                  </a:lnTo>
                  <a:lnTo>
                    <a:pt x="91" y="164"/>
                  </a:lnTo>
                  <a:lnTo>
                    <a:pt x="121" y="164"/>
                  </a:lnTo>
                  <a:lnTo>
                    <a:pt x="127" y="158"/>
                  </a:lnTo>
                  <a:lnTo>
                    <a:pt x="133" y="156"/>
                  </a:lnTo>
                  <a:lnTo>
                    <a:pt x="142" y="164"/>
                  </a:lnTo>
                  <a:lnTo>
                    <a:pt x="142" y="172"/>
                  </a:lnTo>
                  <a:lnTo>
                    <a:pt x="152" y="176"/>
                  </a:lnTo>
                  <a:lnTo>
                    <a:pt x="152" y="182"/>
                  </a:lnTo>
                  <a:lnTo>
                    <a:pt x="152" y="172"/>
                  </a:lnTo>
                  <a:lnTo>
                    <a:pt x="158" y="164"/>
                  </a:lnTo>
                  <a:lnTo>
                    <a:pt x="162" y="150"/>
                  </a:lnTo>
                  <a:lnTo>
                    <a:pt x="162" y="127"/>
                  </a:lnTo>
                  <a:lnTo>
                    <a:pt x="168" y="115"/>
                  </a:lnTo>
                  <a:lnTo>
                    <a:pt x="180" y="107"/>
                  </a:lnTo>
                  <a:lnTo>
                    <a:pt x="200" y="99"/>
                  </a:lnTo>
                  <a:lnTo>
                    <a:pt x="221" y="91"/>
                  </a:lnTo>
                  <a:lnTo>
                    <a:pt x="190" y="101"/>
                  </a:lnTo>
                  <a:lnTo>
                    <a:pt x="190" y="111"/>
                  </a:lnTo>
                  <a:lnTo>
                    <a:pt x="212" y="105"/>
                  </a:lnTo>
                  <a:lnTo>
                    <a:pt x="229" y="99"/>
                  </a:lnTo>
                  <a:lnTo>
                    <a:pt x="239" y="93"/>
                  </a:lnTo>
                  <a:lnTo>
                    <a:pt x="251" y="89"/>
                  </a:lnTo>
                  <a:lnTo>
                    <a:pt x="265" y="87"/>
                  </a:lnTo>
                </a:path>
              </a:pathLst>
            </a:custGeom>
            <a:solidFill>
              <a:srgbClr val="714400"/>
            </a:solidFill>
            <a:ln w="12700" cap="rnd">
              <a:solidFill>
                <a:srgbClr val="714400"/>
              </a:solidFill>
              <a:round/>
              <a:headEnd/>
              <a:tailEnd/>
            </a:ln>
          </p:spPr>
          <p:txBody>
            <a:bodyPr/>
            <a:lstStyle/>
            <a:p>
              <a:endParaRPr lang="fa-IR"/>
            </a:p>
          </p:txBody>
        </p:sp>
        <p:sp>
          <p:nvSpPr>
            <p:cNvPr id="25613" name="Freeform 31"/>
            <p:cNvSpPr>
              <a:spLocks/>
            </p:cNvSpPr>
            <p:nvPr/>
          </p:nvSpPr>
          <p:spPr bwMode="auto">
            <a:xfrm>
              <a:off x="1753" y="1632"/>
              <a:ext cx="164" cy="275"/>
            </a:xfrm>
            <a:custGeom>
              <a:avLst/>
              <a:gdLst>
                <a:gd name="T0" fmla="*/ 0 w 164"/>
                <a:gd name="T1" fmla="*/ 272 h 275"/>
                <a:gd name="T2" fmla="*/ 31 w 164"/>
                <a:gd name="T3" fmla="*/ 265 h 275"/>
                <a:gd name="T4" fmla="*/ 69 w 164"/>
                <a:gd name="T5" fmla="*/ 263 h 275"/>
                <a:gd name="T6" fmla="*/ 109 w 164"/>
                <a:gd name="T7" fmla="*/ 263 h 275"/>
                <a:gd name="T8" fmla="*/ 136 w 164"/>
                <a:gd name="T9" fmla="*/ 270 h 275"/>
                <a:gd name="T10" fmla="*/ 163 w 164"/>
                <a:gd name="T11" fmla="*/ 274 h 275"/>
                <a:gd name="T12" fmla="*/ 163 w 164"/>
                <a:gd name="T13" fmla="*/ 85 h 275"/>
                <a:gd name="T14" fmla="*/ 157 w 164"/>
                <a:gd name="T15" fmla="*/ 39 h 275"/>
                <a:gd name="T16" fmla="*/ 136 w 164"/>
                <a:gd name="T17" fmla="*/ 13 h 275"/>
                <a:gd name="T18" fmla="*/ 100 w 164"/>
                <a:gd name="T19" fmla="*/ 0 h 275"/>
                <a:gd name="T20" fmla="*/ 67 w 164"/>
                <a:gd name="T21" fmla="*/ 0 h 275"/>
                <a:gd name="T22" fmla="*/ 36 w 164"/>
                <a:gd name="T23" fmla="*/ 18 h 275"/>
                <a:gd name="T24" fmla="*/ 19 w 164"/>
                <a:gd name="T25" fmla="*/ 42 h 275"/>
                <a:gd name="T26" fmla="*/ 10 w 164"/>
                <a:gd name="T27" fmla="*/ 81 h 275"/>
                <a:gd name="T28" fmla="*/ 4 w 164"/>
                <a:gd name="T29" fmla="*/ 121 h 275"/>
                <a:gd name="T30" fmla="*/ 0 w 164"/>
                <a:gd name="T31" fmla="*/ 272 h 2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75"/>
                <a:gd name="T50" fmla="*/ 164 w 164"/>
                <a:gd name="T51" fmla="*/ 275 h 2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75">
                  <a:moveTo>
                    <a:pt x="0" y="272"/>
                  </a:moveTo>
                  <a:lnTo>
                    <a:pt x="31" y="265"/>
                  </a:lnTo>
                  <a:lnTo>
                    <a:pt x="69" y="263"/>
                  </a:lnTo>
                  <a:lnTo>
                    <a:pt x="109" y="263"/>
                  </a:lnTo>
                  <a:lnTo>
                    <a:pt x="136" y="270"/>
                  </a:lnTo>
                  <a:lnTo>
                    <a:pt x="163" y="274"/>
                  </a:lnTo>
                  <a:lnTo>
                    <a:pt x="163" y="85"/>
                  </a:lnTo>
                  <a:lnTo>
                    <a:pt x="157" y="39"/>
                  </a:lnTo>
                  <a:lnTo>
                    <a:pt x="136" y="13"/>
                  </a:lnTo>
                  <a:lnTo>
                    <a:pt x="100" y="0"/>
                  </a:lnTo>
                  <a:lnTo>
                    <a:pt x="67" y="0"/>
                  </a:lnTo>
                  <a:lnTo>
                    <a:pt x="36" y="18"/>
                  </a:lnTo>
                  <a:lnTo>
                    <a:pt x="19" y="42"/>
                  </a:lnTo>
                  <a:lnTo>
                    <a:pt x="10" y="81"/>
                  </a:lnTo>
                  <a:lnTo>
                    <a:pt x="4" y="121"/>
                  </a:lnTo>
                  <a:lnTo>
                    <a:pt x="0" y="272"/>
                  </a:lnTo>
                </a:path>
              </a:pathLst>
            </a:custGeom>
            <a:solidFill>
              <a:schemeClr val="accent1"/>
            </a:solidFill>
            <a:ln w="12700" cap="rnd">
              <a:solidFill>
                <a:schemeClr val="tx2"/>
              </a:solidFill>
              <a:round/>
              <a:headEnd/>
              <a:tailEnd/>
            </a:ln>
          </p:spPr>
          <p:txBody>
            <a:bodyPr/>
            <a:lstStyle/>
            <a:p>
              <a:endParaRPr lang="fa-IR"/>
            </a:p>
          </p:txBody>
        </p:sp>
        <p:sp>
          <p:nvSpPr>
            <p:cNvPr id="25614" name="Freeform 32"/>
            <p:cNvSpPr>
              <a:spLocks/>
            </p:cNvSpPr>
            <p:nvPr/>
          </p:nvSpPr>
          <p:spPr bwMode="auto">
            <a:xfrm>
              <a:off x="1766" y="1593"/>
              <a:ext cx="164" cy="58"/>
            </a:xfrm>
            <a:custGeom>
              <a:avLst/>
              <a:gdLst>
                <a:gd name="T0" fmla="*/ 163 w 164"/>
                <a:gd name="T1" fmla="*/ 57 h 58"/>
                <a:gd name="T2" fmla="*/ 149 w 164"/>
                <a:gd name="T3" fmla="*/ 31 h 58"/>
                <a:gd name="T4" fmla="*/ 121 w 164"/>
                <a:gd name="T5" fmla="*/ 6 h 58"/>
                <a:gd name="T6" fmla="*/ 83 w 164"/>
                <a:gd name="T7" fmla="*/ 0 h 58"/>
                <a:gd name="T8" fmla="*/ 46 w 164"/>
                <a:gd name="T9" fmla="*/ 0 h 58"/>
                <a:gd name="T10" fmla="*/ 22 w 164"/>
                <a:gd name="T11" fmla="*/ 18 h 58"/>
                <a:gd name="T12" fmla="*/ 6 w 164"/>
                <a:gd name="T13" fmla="*/ 31 h 58"/>
                <a:gd name="T14" fmla="*/ 0 w 164"/>
                <a:gd name="T15" fmla="*/ 45 h 58"/>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58"/>
                <a:gd name="T26" fmla="*/ 164 w 1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58">
                  <a:moveTo>
                    <a:pt x="163" y="57"/>
                  </a:moveTo>
                  <a:lnTo>
                    <a:pt x="149" y="31"/>
                  </a:lnTo>
                  <a:lnTo>
                    <a:pt x="121" y="6"/>
                  </a:lnTo>
                  <a:lnTo>
                    <a:pt x="83" y="0"/>
                  </a:lnTo>
                  <a:lnTo>
                    <a:pt x="46" y="0"/>
                  </a:lnTo>
                  <a:lnTo>
                    <a:pt x="22" y="18"/>
                  </a:lnTo>
                  <a:lnTo>
                    <a:pt x="6" y="31"/>
                  </a:lnTo>
                  <a:lnTo>
                    <a:pt x="0" y="45"/>
                  </a:lnTo>
                </a:path>
              </a:pathLst>
            </a:custGeom>
            <a:noFill/>
            <a:ln w="127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a-IR"/>
            </a:p>
          </p:txBody>
        </p:sp>
        <p:sp>
          <p:nvSpPr>
            <p:cNvPr id="25615" name="Freeform 33"/>
            <p:cNvSpPr>
              <a:spLocks/>
            </p:cNvSpPr>
            <p:nvPr/>
          </p:nvSpPr>
          <p:spPr bwMode="auto">
            <a:xfrm>
              <a:off x="1924" y="1599"/>
              <a:ext cx="104" cy="360"/>
            </a:xfrm>
            <a:custGeom>
              <a:avLst/>
              <a:gdLst>
                <a:gd name="T0" fmla="*/ 10 w 104"/>
                <a:gd name="T1" fmla="*/ 0 h 360"/>
                <a:gd name="T2" fmla="*/ 22 w 104"/>
                <a:gd name="T3" fmla="*/ 0 h 360"/>
                <a:gd name="T4" fmla="*/ 28 w 104"/>
                <a:gd name="T5" fmla="*/ 2 h 360"/>
                <a:gd name="T6" fmla="*/ 28 w 104"/>
                <a:gd name="T7" fmla="*/ 20 h 360"/>
                <a:gd name="T8" fmla="*/ 20 w 104"/>
                <a:gd name="T9" fmla="*/ 20 h 360"/>
                <a:gd name="T10" fmla="*/ 20 w 104"/>
                <a:gd name="T11" fmla="*/ 32 h 360"/>
                <a:gd name="T12" fmla="*/ 40 w 104"/>
                <a:gd name="T13" fmla="*/ 55 h 360"/>
                <a:gd name="T14" fmla="*/ 57 w 104"/>
                <a:gd name="T15" fmla="*/ 93 h 360"/>
                <a:gd name="T16" fmla="*/ 69 w 104"/>
                <a:gd name="T17" fmla="*/ 134 h 360"/>
                <a:gd name="T18" fmla="*/ 79 w 104"/>
                <a:gd name="T19" fmla="*/ 176 h 360"/>
                <a:gd name="T20" fmla="*/ 87 w 104"/>
                <a:gd name="T21" fmla="*/ 215 h 360"/>
                <a:gd name="T22" fmla="*/ 91 w 104"/>
                <a:gd name="T23" fmla="*/ 282 h 360"/>
                <a:gd name="T24" fmla="*/ 97 w 104"/>
                <a:gd name="T25" fmla="*/ 318 h 360"/>
                <a:gd name="T26" fmla="*/ 99 w 104"/>
                <a:gd name="T27" fmla="*/ 339 h 360"/>
                <a:gd name="T28" fmla="*/ 103 w 104"/>
                <a:gd name="T29" fmla="*/ 359 h 360"/>
                <a:gd name="T30" fmla="*/ 61 w 104"/>
                <a:gd name="T31" fmla="*/ 357 h 360"/>
                <a:gd name="T32" fmla="*/ 63 w 104"/>
                <a:gd name="T33" fmla="*/ 345 h 360"/>
                <a:gd name="T34" fmla="*/ 61 w 104"/>
                <a:gd name="T35" fmla="*/ 239 h 360"/>
                <a:gd name="T36" fmla="*/ 55 w 104"/>
                <a:gd name="T37" fmla="*/ 201 h 360"/>
                <a:gd name="T38" fmla="*/ 48 w 104"/>
                <a:gd name="T39" fmla="*/ 148 h 360"/>
                <a:gd name="T40" fmla="*/ 32 w 104"/>
                <a:gd name="T41" fmla="*/ 93 h 360"/>
                <a:gd name="T42" fmla="*/ 18 w 104"/>
                <a:gd name="T43" fmla="*/ 45 h 360"/>
                <a:gd name="T44" fmla="*/ 4 w 104"/>
                <a:gd name="T45" fmla="*/ 24 h 360"/>
                <a:gd name="T46" fmla="*/ 2 w 104"/>
                <a:gd name="T47" fmla="*/ 22 h 360"/>
                <a:gd name="T48" fmla="*/ 0 w 104"/>
                <a:gd name="T49" fmla="*/ 12 h 360"/>
                <a:gd name="T50" fmla="*/ 10 w 104"/>
                <a:gd name="T51" fmla="*/ 0 h 3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360"/>
                <a:gd name="T80" fmla="*/ 104 w 104"/>
                <a:gd name="T81" fmla="*/ 360 h 3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360">
                  <a:moveTo>
                    <a:pt x="10" y="0"/>
                  </a:moveTo>
                  <a:lnTo>
                    <a:pt x="22" y="0"/>
                  </a:lnTo>
                  <a:lnTo>
                    <a:pt x="28" y="2"/>
                  </a:lnTo>
                  <a:lnTo>
                    <a:pt x="28" y="20"/>
                  </a:lnTo>
                  <a:lnTo>
                    <a:pt x="20" y="20"/>
                  </a:lnTo>
                  <a:lnTo>
                    <a:pt x="20" y="32"/>
                  </a:lnTo>
                  <a:lnTo>
                    <a:pt x="40" y="55"/>
                  </a:lnTo>
                  <a:lnTo>
                    <a:pt x="57" y="93"/>
                  </a:lnTo>
                  <a:lnTo>
                    <a:pt x="69" y="134"/>
                  </a:lnTo>
                  <a:lnTo>
                    <a:pt x="79" y="176"/>
                  </a:lnTo>
                  <a:lnTo>
                    <a:pt x="87" y="215"/>
                  </a:lnTo>
                  <a:lnTo>
                    <a:pt x="91" y="282"/>
                  </a:lnTo>
                  <a:lnTo>
                    <a:pt x="97" y="318"/>
                  </a:lnTo>
                  <a:lnTo>
                    <a:pt x="99" y="339"/>
                  </a:lnTo>
                  <a:lnTo>
                    <a:pt x="103" y="359"/>
                  </a:lnTo>
                  <a:lnTo>
                    <a:pt x="61" y="357"/>
                  </a:lnTo>
                  <a:lnTo>
                    <a:pt x="63" y="345"/>
                  </a:lnTo>
                  <a:lnTo>
                    <a:pt x="61" y="239"/>
                  </a:lnTo>
                  <a:lnTo>
                    <a:pt x="55" y="201"/>
                  </a:lnTo>
                  <a:lnTo>
                    <a:pt x="48" y="148"/>
                  </a:lnTo>
                  <a:lnTo>
                    <a:pt x="32" y="93"/>
                  </a:lnTo>
                  <a:lnTo>
                    <a:pt x="18" y="45"/>
                  </a:lnTo>
                  <a:lnTo>
                    <a:pt x="4" y="24"/>
                  </a:lnTo>
                  <a:lnTo>
                    <a:pt x="2" y="22"/>
                  </a:lnTo>
                  <a:lnTo>
                    <a:pt x="0" y="12"/>
                  </a:lnTo>
                  <a:lnTo>
                    <a:pt x="10" y="0"/>
                  </a:lnTo>
                </a:path>
              </a:pathLst>
            </a:custGeom>
            <a:solidFill>
              <a:srgbClr val="063DE8"/>
            </a:solidFill>
            <a:ln w="12700" cap="rnd">
              <a:solidFill>
                <a:schemeClr val="tx2"/>
              </a:solidFill>
              <a:round/>
              <a:headEnd/>
              <a:tailEnd/>
            </a:ln>
          </p:spPr>
          <p:txBody>
            <a:bodyPr/>
            <a:lstStyle/>
            <a:p>
              <a:endParaRPr lang="fa-IR"/>
            </a:p>
          </p:txBody>
        </p:sp>
        <p:sp>
          <p:nvSpPr>
            <p:cNvPr id="25616" name="Freeform 34"/>
            <p:cNvSpPr>
              <a:spLocks/>
            </p:cNvSpPr>
            <p:nvPr/>
          </p:nvSpPr>
          <p:spPr bwMode="auto">
            <a:xfrm>
              <a:off x="1718" y="1559"/>
              <a:ext cx="267" cy="446"/>
            </a:xfrm>
            <a:custGeom>
              <a:avLst/>
              <a:gdLst>
                <a:gd name="T0" fmla="*/ 171 w 267"/>
                <a:gd name="T1" fmla="*/ 334 h 446"/>
                <a:gd name="T2" fmla="*/ 177 w 267"/>
                <a:gd name="T3" fmla="*/ 360 h 446"/>
                <a:gd name="T4" fmla="*/ 187 w 267"/>
                <a:gd name="T5" fmla="*/ 392 h 446"/>
                <a:gd name="T6" fmla="*/ 250 w 267"/>
                <a:gd name="T7" fmla="*/ 394 h 446"/>
                <a:gd name="T8" fmla="*/ 264 w 267"/>
                <a:gd name="T9" fmla="*/ 401 h 446"/>
                <a:gd name="T10" fmla="*/ 266 w 267"/>
                <a:gd name="T11" fmla="*/ 340 h 446"/>
                <a:gd name="T12" fmla="*/ 260 w 267"/>
                <a:gd name="T13" fmla="*/ 277 h 446"/>
                <a:gd name="T14" fmla="*/ 254 w 267"/>
                <a:gd name="T15" fmla="*/ 206 h 446"/>
                <a:gd name="T16" fmla="*/ 242 w 267"/>
                <a:gd name="T17" fmla="*/ 156 h 446"/>
                <a:gd name="T18" fmla="*/ 228 w 267"/>
                <a:gd name="T19" fmla="*/ 105 h 446"/>
                <a:gd name="T20" fmla="*/ 216 w 267"/>
                <a:gd name="T21" fmla="*/ 75 h 446"/>
                <a:gd name="T22" fmla="*/ 204 w 267"/>
                <a:gd name="T23" fmla="*/ 59 h 446"/>
                <a:gd name="T24" fmla="*/ 204 w 267"/>
                <a:gd name="T25" fmla="*/ 42 h 446"/>
                <a:gd name="T26" fmla="*/ 214 w 267"/>
                <a:gd name="T27" fmla="*/ 36 h 446"/>
                <a:gd name="T28" fmla="*/ 218 w 267"/>
                <a:gd name="T29" fmla="*/ 36 h 446"/>
                <a:gd name="T30" fmla="*/ 216 w 267"/>
                <a:gd name="T31" fmla="*/ 24 h 446"/>
                <a:gd name="T32" fmla="*/ 71 w 267"/>
                <a:gd name="T33" fmla="*/ 0 h 446"/>
                <a:gd name="T34" fmla="*/ 66 w 267"/>
                <a:gd name="T35" fmla="*/ 14 h 446"/>
                <a:gd name="T36" fmla="*/ 64 w 267"/>
                <a:gd name="T37" fmla="*/ 32 h 446"/>
                <a:gd name="T38" fmla="*/ 46 w 267"/>
                <a:gd name="T39" fmla="*/ 47 h 446"/>
                <a:gd name="T40" fmla="*/ 32 w 267"/>
                <a:gd name="T41" fmla="*/ 69 h 446"/>
                <a:gd name="T42" fmla="*/ 18 w 267"/>
                <a:gd name="T43" fmla="*/ 103 h 446"/>
                <a:gd name="T44" fmla="*/ 10 w 267"/>
                <a:gd name="T45" fmla="*/ 156 h 446"/>
                <a:gd name="T46" fmla="*/ 0 w 267"/>
                <a:gd name="T47" fmla="*/ 223 h 446"/>
                <a:gd name="T48" fmla="*/ 0 w 267"/>
                <a:gd name="T49" fmla="*/ 267 h 446"/>
                <a:gd name="T50" fmla="*/ 16 w 267"/>
                <a:gd name="T51" fmla="*/ 291 h 446"/>
                <a:gd name="T52" fmla="*/ 30 w 267"/>
                <a:gd name="T53" fmla="*/ 316 h 446"/>
                <a:gd name="T54" fmla="*/ 40 w 267"/>
                <a:gd name="T55" fmla="*/ 338 h 446"/>
                <a:gd name="T56" fmla="*/ 58 w 267"/>
                <a:gd name="T57" fmla="*/ 380 h 446"/>
                <a:gd name="T58" fmla="*/ 66 w 267"/>
                <a:gd name="T59" fmla="*/ 425 h 446"/>
                <a:gd name="T60" fmla="*/ 67 w 267"/>
                <a:gd name="T61" fmla="*/ 445 h 446"/>
                <a:gd name="T62" fmla="*/ 77 w 267"/>
                <a:gd name="T63" fmla="*/ 443 h 446"/>
                <a:gd name="T64" fmla="*/ 67 w 267"/>
                <a:gd name="T65" fmla="*/ 409 h 446"/>
                <a:gd name="T66" fmla="*/ 66 w 267"/>
                <a:gd name="T67" fmla="*/ 374 h 446"/>
                <a:gd name="T68" fmla="*/ 62 w 267"/>
                <a:gd name="T69" fmla="*/ 354 h 446"/>
                <a:gd name="T70" fmla="*/ 66 w 267"/>
                <a:gd name="T71" fmla="*/ 332 h 446"/>
                <a:gd name="T72" fmla="*/ 44 w 267"/>
                <a:gd name="T73" fmla="*/ 332 h 446"/>
                <a:gd name="T74" fmla="*/ 44 w 267"/>
                <a:gd name="T75" fmla="*/ 239 h 446"/>
                <a:gd name="T76" fmla="*/ 48 w 267"/>
                <a:gd name="T77" fmla="*/ 188 h 446"/>
                <a:gd name="T78" fmla="*/ 58 w 267"/>
                <a:gd name="T79" fmla="*/ 134 h 446"/>
                <a:gd name="T80" fmla="*/ 77 w 267"/>
                <a:gd name="T81" fmla="*/ 101 h 446"/>
                <a:gd name="T82" fmla="*/ 107 w 267"/>
                <a:gd name="T83" fmla="*/ 87 h 446"/>
                <a:gd name="T84" fmla="*/ 139 w 267"/>
                <a:gd name="T85" fmla="*/ 85 h 446"/>
                <a:gd name="T86" fmla="*/ 169 w 267"/>
                <a:gd name="T87" fmla="*/ 95 h 446"/>
                <a:gd name="T88" fmla="*/ 191 w 267"/>
                <a:gd name="T89" fmla="*/ 117 h 446"/>
                <a:gd name="T90" fmla="*/ 199 w 267"/>
                <a:gd name="T91" fmla="*/ 154 h 446"/>
                <a:gd name="T92" fmla="*/ 199 w 267"/>
                <a:gd name="T93" fmla="*/ 225 h 446"/>
                <a:gd name="T94" fmla="*/ 199 w 267"/>
                <a:gd name="T95" fmla="*/ 334 h 446"/>
                <a:gd name="T96" fmla="*/ 199 w 267"/>
                <a:gd name="T97" fmla="*/ 338 h 446"/>
                <a:gd name="T98" fmla="*/ 171 w 267"/>
                <a:gd name="T99" fmla="*/ 334 h 4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7"/>
                <a:gd name="T151" fmla="*/ 0 h 446"/>
                <a:gd name="T152" fmla="*/ 267 w 267"/>
                <a:gd name="T153" fmla="*/ 446 h 4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7" h="446">
                  <a:moveTo>
                    <a:pt x="171" y="334"/>
                  </a:moveTo>
                  <a:lnTo>
                    <a:pt x="177" y="360"/>
                  </a:lnTo>
                  <a:lnTo>
                    <a:pt x="187" y="392"/>
                  </a:lnTo>
                  <a:lnTo>
                    <a:pt x="250" y="394"/>
                  </a:lnTo>
                  <a:lnTo>
                    <a:pt x="264" y="401"/>
                  </a:lnTo>
                  <a:lnTo>
                    <a:pt x="266" y="340"/>
                  </a:lnTo>
                  <a:lnTo>
                    <a:pt x="260" y="277"/>
                  </a:lnTo>
                  <a:lnTo>
                    <a:pt x="254" y="206"/>
                  </a:lnTo>
                  <a:lnTo>
                    <a:pt x="242" y="156"/>
                  </a:lnTo>
                  <a:lnTo>
                    <a:pt x="228" y="105"/>
                  </a:lnTo>
                  <a:lnTo>
                    <a:pt x="216" y="75"/>
                  </a:lnTo>
                  <a:lnTo>
                    <a:pt x="204" y="59"/>
                  </a:lnTo>
                  <a:lnTo>
                    <a:pt x="204" y="42"/>
                  </a:lnTo>
                  <a:lnTo>
                    <a:pt x="214" y="36"/>
                  </a:lnTo>
                  <a:lnTo>
                    <a:pt x="218" y="36"/>
                  </a:lnTo>
                  <a:lnTo>
                    <a:pt x="216" y="24"/>
                  </a:lnTo>
                  <a:lnTo>
                    <a:pt x="71" y="0"/>
                  </a:lnTo>
                  <a:lnTo>
                    <a:pt x="66" y="14"/>
                  </a:lnTo>
                  <a:lnTo>
                    <a:pt x="64" y="32"/>
                  </a:lnTo>
                  <a:lnTo>
                    <a:pt x="46" y="47"/>
                  </a:lnTo>
                  <a:lnTo>
                    <a:pt x="32" y="69"/>
                  </a:lnTo>
                  <a:lnTo>
                    <a:pt x="18" y="103"/>
                  </a:lnTo>
                  <a:lnTo>
                    <a:pt x="10" y="156"/>
                  </a:lnTo>
                  <a:lnTo>
                    <a:pt x="0" y="223"/>
                  </a:lnTo>
                  <a:lnTo>
                    <a:pt x="0" y="267"/>
                  </a:lnTo>
                  <a:lnTo>
                    <a:pt x="16" y="291"/>
                  </a:lnTo>
                  <a:lnTo>
                    <a:pt x="30" y="316"/>
                  </a:lnTo>
                  <a:lnTo>
                    <a:pt x="40" y="338"/>
                  </a:lnTo>
                  <a:lnTo>
                    <a:pt x="58" y="380"/>
                  </a:lnTo>
                  <a:lnTo>
                    <a:pt x="66" y="425"/>
                  </a:lnTo>
                  <a:lnTo>
                    <a:pt x="67" y="445"/>
                  </a:lnTo>
                  <a:lnTo>
                    <a:pt x="77" y="443"/>
                  </a:lnTo>
                  <a:lnTo>
                    <a:pt x="67" y="409"/>
                  </a:lnTo>
                  <a:lnTo>
                    <a:pt x="66" y="374"/>
                  </a:lnTo>
                  <a:lnTo>
                    <a:pt x="62" y="354"/>
                  </a:lnTo>
                  <a:lnTo>
                    <a:pt x="66" y="332"/>
                  </a:lnTo>
                  <a:lnTo>
                    <a:pt x="44" y="332"/>
                  </a:lnTo>
                  <a:lnTo>
                    <a:pt x="44" y="239"/>
                  </a:lnTo>
                  <a:lnTo>
                    <a:pt x="48" y="188"/>
                  </a:lnTo>
                  <a:lnTo>
                    <a:pt x="58" y="134"/>
                  </a:lnTo>
                  <a:lnTo>
                    <a:pt x="77" y="101"/>
                  </a:lnTo>
                  <a:lnTo>
                    <a:pt x="107" y="87"/>
                  </a:lnTo>
                  <a:lnTo>
                    <a:pt x="139" y="85"/>
                  </a:lnTo>
                  <a:lnTo>
                    <a:pt x="169" y="95"/>
                  </a:lnTo>
                  <a:lnTo>
                    <a:pt x="191" y="117"/>
                  </a:lnTo>
                  <a:lnTo>
                    <a:pt x="199" y="154"/>
                  </a:lnTo>
                  <a:lnTo>
                    <a:pt x="199" y="225"/>
                  </a:lnTo>
                  <a:lnTo>
                    <a:pt x="199" y="334"/>
                  </a:lnTo>
                  <a:lnTo>
                    <a:pt x="199" y="338"/>
                  </a:lnTo>
                  <a:lnTo>
                    <a:pt x="171" y="334"/>
                  </a:lnTo>
                </a:path>
              </a:pathLst>
            </a:custGeom>
            <a:solidFill>
              <a:schemeClr val="accent1"/>
            </a:solidFill>
            <a:ln w="12700" cap="rnd">
              <a:solidFill>
                <a:schemeClr val="tx2"/>
              </a:solidFill>
              <a:round/>
              <a:headEnd/>
              <a:tailEnd/>
            </a:ln>
          </p:spPr>
          <p:txBody>
            <a:bodyPr/>
            <a:lstStyle/>
            <a:p>
              <a:endParaRPr lang="fa-IR"/>
            </a:p>
          </p:txBody>
        </p:sp>
        <p:sp>
          <p:nvSpPr>
            <p:cNvPr id="25617" name="Freeform 35"/>
            <p:cNvSpPr>
              <a:spLocks/>
            </p:cNvSpPr>
            <p:nvPr/>
          </p:nvSpPr>
          <p:spPr bwMode="auto">
            <a:xfrm>
              <a:off x="1792" y="1340"/>
              <a:ext cx="241" cy="242"/>
            </a:xfrm>
            <a:custGeom>
              <a:avLst/>
              <a:gdLst>
                <a:gd name="T0" fmla="*/ 204 w 241"/>
                <a:gd name="T1" fmla="*/ 0 h 242"/>
                <a:gd name="T2" fmla="*/ 194 w 241"/>
                <a:gd name="T3" fmla="*/ 2 h 242"/>
                <a:gd name="T4" fmla="*/ 177 w 241"/>
                <a:gd name="T5" fmla="*/ 12 h 242"/>
                <a:gd name="T6" fmla="*/ 151 w 241"/>
                <a:gd name="T7" fmla="*/ 18 h 242"/>
                <a:gd name="T8" fmla="*/ 133 w 241"/>
                <a:gd name="T9" fmla="*/ 18 h 242"/>
                <a:gd name="T10" fmla="*/ 123 w 241"/>
                <a:gd name="T11" fmla="*/ 22 h 242"/>
                <a:gd name="T12" fmla="*/ 109 w 241"/>
                <a:gd name="T13" fmla="*/ 28 h 242"/>
                <a:gd name="T14" fmla="*/ 109 w 241"/>
                <a:gd name="T15" fmla="*/ 53 h 242"/>
                <a:gd name="T16" fmla="*/ 103 w 241"/>
                <a:gd name="T17" fmla="*/ 77 h 242"/>
                <a:gd name="T18" fmla="*/ 99 w 241"/>
                <a:gd name="T19" fmla="*/ 91 h 242"/>
                <a:gd name="T20" fmla="*/ 91 w 241"/>
                <a:gd name="T21" fmla="*/ 81 h 242"/>
                <a:gd name="T22" fmla="*/ 83 w 241"/>
                <a:gd name="T23" fmla="*/ 71 h 242"/>
                <a:gd name="T24" fmla="*/ 77 w 241"/>
                <a:gd name="T25" fmla="*/ 69 h 242"/>
                <a:gd name="T26" fmla="*/ 65 w 241"/>
                <a:gd name="T27" fmla="*/ 73 h 242"/>
                <a:gd name="T28" fmla="*/ 46 w 241"/>
                <a:gd name="T29" fmla="*/ 77 h 242"/>
                <a:gd name="T30" fmla="*/ 38 w 241"/>
                <a:gd name="T31" fmla="*/ 75 h 242"/>
                <a:gd name="T32" fmla="*/ 44 w 241"/>
                <a:gd name="T33" fmla="*/ 93 h 242"/>
                <a:gd name="T34" fmla="*/ 52 w 241"/>
                <a:gd name="T35" fmla="*/ 115 h 242"/>
                <a:gd name="T36" fmla="*/ 58 w 241"/>
                <a:gd name="T37" fmla="*/ 124 h 242"/>
                <a:gd name="T38" fmla="*/ 69 w 241"/>
                <a:gd name="T39" fmla="*/ 121 h 242"/>
                <a:gd name="T40" fmla="*/ 60 w 241"/>
                <a:gd name="T41" fmla="*/ 128 h 242"/>
                <a:gd name="T42" fmla="*/ 52 w 241"/>
                <a:gd name="T43" fmla="*/ 119 h 242"/>
                <a:gd name="T44" fmla="*/ 40 w 241"/>
                <a:gd name="T45" fmla="*/ 126 h 242"/>
                <a:gd name="T46" fmla="*/ 32 w 241"/>
                <a:gd name="T47" fmla="*/ 136 h 242"/>
                <a:gd name="T48" fmla="*/ 30 w 241"/>
                <a:gd name="T49" fmla="*/ 156 h 242"/>
                <a:gd name="T50" fmla="*/ 24 w 241"/>
                <a:gd name="T51" fmla="*/ 176 h 242"/>
                <a:gd name="T52" fmla="*/ 14 w 241"/>
                <a:gd name="T53" fmla="*/ 188 h 242"/>
                <a:gd name="T54" fmla="*/ 0 w 241"/>
                <a:gd name="T55" fmla="*/ 188 h 242"/>
                <a:gd name="T56" fmla="*/ 2 w 241"/>
                <a:gd name="T57" fmla="*/ 215 h 242"/>
                <a:gd name="T58" fmla="*/ 143 w 241"/>
                <a:gd name="T59" fmla="*/ 241 h 242"/>
                <a:gd name="T60" fmla="*/ 141 w 241"/>
                <a:gd name="T61" fmla="*/ 223 h 242"/>
                <a:gd name="T62" fmla="*/ 147 w 241"/>
                <a:gd name="T63" fmla="*/ 219 h 242"/>
                <a:gd name="T64" fmla="*/ 147 w 241"/>
                <a:gd name="T65" fmla="*/ 213 h 242"/>
                <a:gd name="T66" fmla="*/ 173 w 241"/>
                <a:gd name="T67" fmla="*/ 211 h 242"/>
                <a:gd name="T68" fmla="*/ 184 w 241"/>
                <a:gd name="T69" fmla="*/ 207 h 242"/>
                <a:gd name="T70" fmla="*/ 198 w 241"/>
                <a:gd name="T71" fmla="*/ 207 h 242"/>
                <a:gd name="T72" fmla="*/ 204 w 241"/>
                <a:gd name="T73" fmla="*/ 200 h 242"/>
                <a:gd name="T74" fmla="*/ 202 w 241"/>
                <a:gd name="T75" fmla="*/ 170 h 242"/>
                <a:gd name="T76" fmla="*/ 208 w 241"/>
                <a:gd name="T77" fmla="*/ 168 h 242"/>
                <a:gd name="T78" fmla="*/ 208 w 241"/>
                <a:gd name="T79" fmla="*/ 158 h 242"/>
                <a:gd name="T80" fmla="*/ 198 w 241"/>
                <a:gd name="T81" fmla="*/ 150 h 242"/>
                <a:gd name="T82" fmla="*/ 206 w 241"/>
                <a:gd name="T83" fmla="*/ 148 h 242"/>
                <a:gd name="T84" fmla="*/ 220 w 241"/>
                <a:gd name="T85" fmla="*/ 146 h 242"/>
                <a:gd name="T86" fmla="*/ 220 w 241"/>
                <a:gd name="T87" fmla="*/ 138 h 242"/>
                <a:gd name="T88" fmla="*/ 212 w 241"/>
                <a:gd name="T89" fmla="*/ 138 h 242"/>
                <a:gd name="T90" fmla="*/ 220 w 241"/>
                <a:gd name="T91" fmla="*/ 138 h 242"/>
                <a:gd name="T92" fmla="*/ 220 w 241"/>
                <a:gd name="T93" fmla="*/ 124 h 242"/>
                <a:gd name="T94" fmla="*/ 226 w 241"/>
                <a:gd name="T95" fmla="*/ 121 h 242"/>
                <a:gd name="T96" fmla="*/ 240 w 241"/>
                <a:gd name="T97" fmla="*/ 119 h 242"/>
                <a:gd name="T98" fmla="*/ 240 w 241"/>
                <a:gd name="T99" fmla="*/ 111 h 242"/>
                <a:gd name="T100" fmla="*/ 236 w 241"/>
                <a:gd name="T101" fmla="*/ 101 h 242"/>
                <a:gd name="T102" fmla="*/ 222 w 241"/>
                <a:gd name="T103" fmla="*/ 77 h 242"/>
                <a:gd name="T104" fmla="*/ 218 w 241"/>
                <a:gd name="T105" fmla="*/ 67 h 242"/>
                <a:gd name="T106" fmla="*/ 210 w 241"/>
                <a:gd name="T107" fmla="*/ 63 h 242"/>
                <a:gd name="T108" fmla="*/ 216 w 241"/>
                <a:gd name="T109" fmla="*/ 53 h 242"/>
                <a:gd name="T110" fmla="*/ 218 w 241"/>
                <a:gd name="T111" fmla="*/ 47 h 242"/>
                <a:gd name="T112" fmla="*/ 216 w 241"/>
                <a:gd name="T113" fmla="*/ 34 h 242"/>
                <a:gd name="T114" fmla="*/ 212 w 241"/>
                <a:gd name="T115" fmla="*/ 28 h 242"/>
                <a:gd name="T116" fmla="*/ 208 w 241"/>
                <a:gd name="T117" fmla="*/ 16 h 242"/>
                <a:gd name="T118" fmla="*/ 204 w 241"/>
                <a:gd name="T119" fmla="*/ 0 h 2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242"/>
                <a:gd name="T182" fmla="*/ 241 w 241"/>
                <a:gd name="T183" fmla="*/ 242 h 2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242">
                  <a:moveTo>
                    <a:pt x="204" y="0"/>
                  </a:moveTo>
                  <a:lnTo>
                    <a:pt x="194" y="2"/>
                  </a:lnTo>
                  <a:lnTo>
                    <a:pt x="177" y="12"/>
                  </a:lnTo>
                  <a:lnTo>
                    <a:pt x="151" y="18"/>
                  </a:lnTo>
                  <a:lnTo>
                    <a:pt x="133" y="18"/>
                  </a:lnTo>
                  <a:lnTo>
                    <a:pt x="123" y="22"/>
                  </a:lnTo>
                  <a:lnTo>
                    <a:pt x="109" y="28"/>
                  </a:lnTo>
                  <a:lnTo>
                    <a:pt x="109" y="53"/>
                  </a:lnTo>
                  <a:lnTo>
                    <a:pt x="103" y="77"/>
                  </a:lnTo>
                  <a:lnTo>
                    <a:pt x="99" y="91"/>
                  </a:lnTo>
                  <a:lnTo>
                    <a:pt x="91" y="81"/>
                  </a:lnTo>
                  <a:lnTo>
                    <a:pt x="83" y="71"/>
                  </a:lnTo>
                  <a:lnTo>
                    <a:pt x="77" y="69"/>
                  </a:lnTo>
                  <a:lnTo>
                    <a:pt x="65" y="73"/>
                  </a:lnTo>
                  <a:lnTo>
                    <a:pt x="46" y="77"/>
                  </a:lnTo>
                  <a:lnTo>
                    <a:pt x="38" y="75"/>
                  </a:lnTo>
                  <a:lnTo>
                    <a:pt x="44" y="93"/>
                  </a:lnTo>
                  <a:lnTo>
                    <a:pt x="52" y="115"/>
                  </a:lnTo>
                  <a:lnTo>
                    <a:pt x="58" y="124"/>
                  </a:lnTo>
                  <a:lnTo>
                    <a:pt x="69" y="121"/>
                  </a:lnTo>
                  <a:lnTo>
                    <a:pt x="60" y="128"/>
                  </a:lnTo>
                  <a:lnTo>
                    <a:pt x="52" y="119"/>
                  </a:lnTo>
                  <a:lnTo>
                    <a:pt x="40" y="126"/>
                  </a:lnTo>
                  <a:lnTo>
                    <a:pt x="32" y="136"/>
                  </a:lnTo>
                  <a:lnTo>
                    <a:pt x="30" y="156"/>
                  </a:lnTo>
                  <a:lnTo>
                    <a:pt x="24" y="176"/>
                  </a:lnTo>
                  <a:lnTo>
                    <a:pt x="14" y="188"/>
                  </a:lnTo>
                  <a:lnTo>
                    <a:pt x="0" y="188"/>
                  </a:lnTo>
                  <a:lnTo>
                    <a:pt x="2" y="215"/>
                  </a:lnTo>
                  <a:lnTo>
                    <a:pt x="143" y="241"/>
                  </a:lnTo>
                  <a:lnTo>
                    <a:pt x="141" y="223"/>
                  </a:lnTo>
                  <a:lnTo>
                    <a:pt x="147" y="219"/>
                  </a:lnTo>
                  <a:lnTo>
                    <a:pt x="147" y="213"/>
                  </a:lnTo>
                  <a:lnTo>
                    <a:pt x="173" y="211"/>
                  </a:lnTo>
                  <a:lnTo>
                    <a:pt x="184" y="207"/>
                  </a:lnTo>
                  <a:lnTo>
                    <a:pt x="198" y="207"/>
                  </a:lnTo>
                  <a:lnTo>
                    <a:pt x="204" y="200"/>
                  </a:lnTo>
                  <a:lnTo>
                    <a:pt x="202" y="170"/>
                  </a:lnTo>
                  <a:lnTo>
                    <a:pt x="208" y="168"/>
                  </a:lnTo>
                  <a:lnTo>
                    <a:pt x="208" y="158"/>
                  </a:lnTo>
                  <a:lnTo>
                    <a:pt x="198" y="150"/>
                  </a:lnTo>
                  <a:lnTo>
                    <a:pt x="206" y="148"/>
                  </a:lnTo>
                  <a:lnTo>
                    <a:pt x="220" y="146"/>
                  </a:lnTo>
                  <a:lnTo>
                    <a:pt x="220" y="138"/>
                  </a:lnTo>
                  <a:lnTo>
                    <a:pt x="212" y="138"/>
                  </a:lnTo>
                  <a:lnTo>
                    <a:pt x="220" y="138"/>
                  </a:lnTo>
                  <a:lnTo>
                    <a:pt x="220" y="124"/>
                  </a:lnTo>
                  <a:lnTo>
                    <a:pt x="226" y="121"/>
                  </a:lnTo>
                  <a:lnTo>
                    <a:pt x="240" y="119"/>
                  </a:lnTo>
                  <a:lnTo>
                    <a:pt x="240" y="111"/>
                  </a:lnTo>
                  <a:lnTo>
                    <a:pt x="236" y="101"/>
                  </a:lnTo>
                  <a:lnTo>
                    <a:pt x="222" y="77"/>
                  </a:lnTo>
                  <a:lnTo>
                    <a:pt x="218" y="67"/>
                  </a:lnTo>
                  <a:lnTo>
                    <a:pt x="210" y="63"/>
                  </a:lnTo>
                  <a:lnTo>
                    <a:pt x="216" y="53"/>
                  </a:lnTo>
                  <a:lnTo>
                    <a:pt x="218" y="47"/>
                  </a:lnTo>
                  <a:lnTo>
                    <a:pt x="216" y="34"/>
                  </a:lnTo>
                  <a:lnTo>
                    <a:pt x="212" y="28"/>
                  </a:lnTo>
                  <a:lnTo>
                    <a:pt x="208" y="16"/>
                  </a:lnTo>
                  <a:lnTo>
                    <a:pt x="204" y="0"/>
                  </a:lnTo>
                </a:path>
              </a:pathLst>
            </a:custGeom>
            <a:solidFill>
              <a:srgbClr val="FDE3BA"/>
            </a:solidFill>
            <a:ln w="12700" cap="rnd">
              <a:solidFill>
                <a:srgbClr val="EF9100"/>
              </a:solidFill>
              <a:round/>
              <a:headEnd/>
              <a:tailEnd/>
            </a:ln>
          </p:spPr>
          <p:txBody>
            <a:bodyPr/>
            <a:lstStyle/>
            <a:p>
              <a:endParaRPr lang="fa-IR"/>
            </a:p>
          </p:txBody>
        </p:sp>
        <p:sp>
          <p:nvSpPr>
            <p:cNvPr id="25618" name="Freeform 36"/>
            <p:cNvSpPr>
              <a:spLocks/>
            </p:cNvSpPr>
            <p:nvPr/>
          </p:nvSpPr>
          <p:spPr bwMode="auto">
            <a:xfrm>
              <a:off x="1958" y="1379"/>
              <a:ext cx="41" cy="17"/>
            </a:xfrm>
            <a:custGeom>
              <a:avLst/>
              <a:gdLst>
                <a:gd name="T0" fmla="*/ 40 w 41"/>
                <a:gd name="T1" fmla="*/ 4 h 17"/>
                <a:gd name="T2" fmla="*/ 28 w 41"/>
                <a:gd name="T3" fmla="*/ 0 h 17"/>
                <a:gd name="T4" fmla="*/ 14 w 41"/>
                <a:gd name="T5" fmla="*/ 6 h 17"/>
                <a:gd name="T6" fmla="*/ 0 w 41"/>
                <a:gd name="T7" fmla="*/ 16 h 17"/>
                <a:gd name="T8" fmla="*/ 0 60000 65536"/>
                <a:gd name="T9" fmla="*/ 0 60000 65536"/>
                <a:gd name="T10" fmla="*/ 0 60000 65536"/>
                <a:gd name="T11" fmla="*/ 0 60000 65536"/>
                <a:gd name="T12" fmla="*/ 0 w 41"/>
                <a:gd name="T13" fmla="*/ 0 h 17"/>
                <a:gd name="T14" fmla="*/ 41 w 41"/>
                <a:gd name="T15" fmla="*/ 17 h 17"/>
              </a:gdLst>
              <a:ahLst/>
              <a:cxnLst>
                <a:cxn ang="T8">
                  <a:pos x="T0" y="T1"/>
                </a:cxn>
                <a:cxn ang="T9">
                  <a:pos x="T2" y="T3"/>
                </a:cxn>
                <a:cxn ang="T10">
                  <a:pos x="T4" y="T5"/>
                </a:cxn>
                <a:cxn ang="T11">
                  <a:pos x="T6" y="T7"/>
                </a:cxn>
              </a:cxnLst>
              <a:rect l="T12" t="T13" r="T14" b="T15"/>
              <a:pathLst>
                <a:path w="41" h="17">
                  <a:moveTo>
                    <a:pt x="40" y="4"/>
                  </a:moveTo>
                  <a:lnTo>
                    <a:pt x="28" y="0"/>
                  </a:lnTo>
                  <a:lnTo>
                    <a:pt x="14" y="6"/>
                  </a:lnTo>
                  <a:lnTo>
                    <a:pt x="0" y="16"/>
                  </a:lnTo>
                </a:path>
              </a:pathLst>
            </a:custGeom>
            <a:noFill/>
            <a:ln w="12700" cap="rnd">
              <a:solidFill>
                <a:srgbClr val="714400"/>
              </a:solidFill>
              <a:round/>
              <a:headEnd/>
              <a:tailEnd/>
            </a:ln>
            <a:extLst>
              <a:ext uri="{909E8E84-426E-40DD-AFC4-6F175D3DCCD1}">
                <a14:hiddenFill xmlns:a14="http://schemas.microsoft.com/office/drawing/2010/main">
                  <a:solidFill>
                    <a:srgbClr val="FFFFFF"/>
                  </a:solidFill>
                </a14:hiddenFill>
              </a:ext>
            </a:extLst>
          </p:spPr>
          <p:txBody>
            <a:bodyPr/>
            <a:lstStyle/>
            <a:p>
              <a:endParaRPr lang="fa-IR"/>
            </a:p>
          </p:txBody>
        </p:sp>
        <p:sp>
          <p:nvSpPr>
            <p:cNvPr id="25619" name="Freeform 37"/>
            <p:cNvSpPr>
              <a:spLocks/>
            </p:cNvSpPr>
            <p:nvPr/>
          </p:nvSpPr>
          <p:spPr bwMode="auto">
            <a:xfrm>
              <a:off x="1966" y="1397"/>
              <a:ext cx="21" cy="11"/>
            </a:xfrm>
            <a:custGeom>
              <a:avLst/>
              <a:gdLst>
                <a:gd name="T0" fmla="*/ 0 w 21"/>
                <a:gd name="T1" fmla="*/ 10 h 11"/>
                <a:gd name="T2" fmla="*/ 20 w 21"/>
                <a:gd name="T3" fmla="*/ 10 h 11"/>
                <a:gd name="T4" fmla="*/ 20 w 21"/>
                <a:gd name="T5" fmla="*/ 0 h 11"/>
                <a:gd name="T6" fmla="*/ 12 w 21"/>
                <a:gd name="T7" fmla="*/ 6 h 11"/>
                <a:gd name="T8" fmla="*/ 0 w 21"/>
                <a:gd name="T9" fmla="*/ 10 h 11"/>
                <a:gd name="T10" fmla="*/ 0 60000 65536"/>
                <a:gd name="T11" fmla="*/ 0 60000 65536"/>
                <a:gd name="T12" fmla="*/ 0 60000 65536"/>
                <a:gd name="T13" fmla="*/ 0 60000 65536"/>
                <a:gd name="T14" fmla="*/ 0 60000 65536"/>
                <a:gd name="T15" fmla="*/ 0 w 21"/>
                <a:gd name="T16" fmla="*/ 0 h 11"/>
                <a:gd name="T17" fmla="*/ 21 w 21"/>
                <a:gd name="T18" fmla="*/ 11 h 11"/>
              </a:gdLst>
              <a:ahLst/>
              <a:cxnLst>
                <a:cxn ang="T10">
                  <a:pos x="T0" y="T1"/>
                </a:cxn>
                <a:cxn ang="T11">
                  <a:pos x="T2" y="T3"/>
                </a:cxn>
                <a:cxn ang="T12">
                  <a:pos x="T4" y="T5"/>
                </a:cxn>
                <a:cxn ang="T13">
                  <a:pos x="T6" y="T7"/>
                </a:cxn>
                <a:cxn ang="T14">
                  <a:pos x="T8" y="T9"/>
                </a:cxn>
              </a:cxnLst>
              <a:rect l="T15" t="T16" r="T17" b="T18"/>
              <a:pathLst>
                <a:path w="21" h="11">
                  <a:moveTo>
                    <a:pt x="0" y="10"/>
                  </a:moveTo>
                  <a:lnTo>
                    <a:pt x="20" y="10"/>
                  </a:lnTo>
                  <a:lnTo>
                    <a:pt x="20" y="0"/>
                  </a:lnTo>
                  <a:lnTo>
                    <a:pt x="12" y="6"/>
                  </a:lnTo>
                  <a:lnTo>
                    <a:pt x="0" y="10"/>
                  </a:lnTo>
                </a:path>
              </a:pathLst>
            </a:custGeom>
            <a:solidFill>
              <a:schemeClr val="accent1"/>
            </a:solidFill>
            <a:ln w="12700" cap="rnd">
              <a:solidFill>
                <a:srgbClr val="F6BF69"/>
              </a:solidFill>
              <a:round/>
              <a:headEnd/>
              <a:tailEnd/>
            </a:ln>
          </p:spPr>
          <p:txBody>
            <a:bodyPr/>
            <a:lstStyle/>
            <a:p>
              <a:endParaRPr lang="fa-IR"/>
            </a:p>
          </p:txBody>
        </p:sp>
        <p:sp>
          <p:nvSpPr>
            <p:cNvPr id="25620" name="Freeform 38"/>
            <p:cNvSpPr>
              <a:spLocks/>
            </p:cNvSpPr>
            <p:nvPr/>
          </p:nvSpPr>
          <p:spPr bwMode="auto">
            <a:xfrm>
              <a:off x="2261" y="1901"/>
              <a:ext cx="311" cy="102"/>
            </a:xfrm>
            <a:custGeom>
              <a:avLst/>
              <a:gdLst>
                <a:gd name="T0" fmla="*/ 2 w 311"/>
                <a:gd name="T1" fmla="*/ 101 h 102"/>
                <a:gd name="T2" fmla="*/ 0 w 311"/>
                <a:gd name="T3" fmla="*/ 83 h 102"/>
                <a:gd name="T4" fmla="*/ 26 w 311"/>
                <a:gd name="T5" fmla="*/ 75 h 102"/>
                <a:gd name="T6" fmla="*/ 51 w 311"/>
                <a:gd name="T7" fmla="*/ 71 h 102"/>
                <a:gd name="T8" fmla="*/ 101 w 311"/>
                <a:gd name="T9" fmla="*/ 63 h 102"/>
                <a:gd name="T10" fmla="*/ 138 w 311"/>
                <a:gd name="T11" fmla="*/ 53 h 102"/>
                <a:gd name="T12" fmla="*/ 186 w 311"/>
                <a:gd name="T13" fmla="*/ 40 h 102"/>
                <a:gd name="T14" fmla="*/ 237 w 311"/>
                <a:gd name="T15" fmla="*/ 28 h 102"/>
                <a:gd name="T16" fmla="*/ 269 w 311"/>
                <a:gd name="T17" fmla="*/ 12 h 102"/>
                <a:gd name="T18" fmla="*/ 300 w 311"/>
                <a:gd name="T19" fmla="*/ 2 h 102"/>
                <a:gd name="T20" fmla="*/ 310 w 311"/>
                <a:gd name="T21" fmla="*/ 0 h 102"/>
                <a:gd name="T22" fmla="*/ 310 w 311"/>
                <a:gd name="T23" fmla="*/ 40 h 102"/>
                <a:gd name="T24" fmla="*/ 288 w 311"/>
                <a:gd name="T25" fmla="*/ 50 h 102"/>
                <a:gd name="T26" fmla="*/ 245 w 311"/>
                <a:gd name="T27" fmla="*/ 67 h 102"/>
                <a:gd name="T28" fmla="*/ 182 w 311"/>
                <a:gd name="T29" fmla="*/ 79 h 102"/>
                <a:gd name="T30" fmla="*/ 113 w 311"/>
                <a:gd name="T31" fmla="*/ 89 h 102"/>
                <a:gd name="T32" fmla="*/ 51 w 311"/>
                <a:gd name="T33" fmla="*/ 97 h 102"/>
                <a:gd name="T34" fmla="*/ 2 w 311"/>
                <a:gd name="T35" fmla="*/ 101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1"/>
                <a:gd name="T55" fmla="*/ 0 h 102"/>
                <a:gd name="T56" fmla="*/ 311 w 311"/>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1" h="102">
                  <a:moveTo>
                    <a:pt x="2" y="101"/>
                  </a:moveTo>
                  <a:lnTo>
                    <a:pt x="0" y="83"/>
                  </a:lnTo>
                  <a:lnTo>
                    <a:pt x="26" y="75"/>
                  </a:lnTo>
                  <a:lnTo>
                    <a:pt x="51" y="71"/>
                  </a:lnTo>
                  <a:lnTo>
                    <a:pt x="101" y="63"/>
                  </a:lnTo>
                  <a:lnTo>
                    <a:pt x="138" y="53"/>
                  </a:lnTo>
                  <a:lnTo>
                    <a:pt x="186" y="40"/>
                  </a:lnTo>
                  <a:lnTo>
                    <a:pt x="237" y="28"/>
                  </a:lnTo>
                  <a:lnTo>
                    <a:pt x="269" y="12"/>
                  </a:lnTo>
                  <a:lnTo>
                    <a:pt x="300" y="2"/>
                  </a:lnTo>
                  <a:lnTo>
                    <a:pt x="310" y="0"/>
                  </a:lnTo>
                  <a:lnTo>
                    <a:pt x="310" y="40"/>
                  </a:lnTo>
                  <a:lnTo>
                    <a:pt x="288" y="50"/>
                  </a:lnTo>
                  <a:lnTo>
                    <a:pt x="245" y="67"/>
                  </a:lnTo>
                  <a:lnTo>
                    <a:pt x="182" y="79"/>
                  </a:lnTo>
                  <a:lnTo>
                    <a:pt x="113" y="89"/>
                  </a:lnTo>
                  <a:lnTo>
                    <a:pt x="51" y="97"/>
                  </a:lnTo>
                  <a:lnTo>
                    <a:pt x="2" y="101"/>
                  </a:lnTo>
                </a:path>
              </a:pathLst>
            </a:custGeom>
            <a:solidFill>
              <a:srgbClr val="00B7A5"/>
            </a:solidFill>
            <a:ln w="12700" cap="rnd">
              <a:solidFill>
                <a:schemeClr val="tx2"/>
              </a:solidFill>
              <a:round/>
              <a:headEnd/>
              <a:tailEnd/>
            </a:ln>
          </p:spPr>
          <p:txBody>
            <a:bodyPr/>
            <a:lstStyle/>
            <a:p>
              <a:endParaRPr lang="fa-IR"/>
            </a:p>
          </p:txBody>
        </p:sp>
        <p:sp>
          <p:nvSpPr>
            <p:cNvPr id="25621" name="Freeform 39"/>
            <p:cNvSpPr>
              <a:spLocks/>
            </p:cNvSpPr>
            <p:nvPr/>
          </p:nvSpPr>
          <p:spPr bwMode="auto">
            <a:xfrm>
              <a:off x="2281" y="1954"/>
              <a:ext cx="244" cy="69"/>
            </a:xfrm>
            <a:custGeom>
              <a:avLst/>
              <a:gdLst>
                <a:gd name="T0" fmla="*/ 2 w 244"/>
                <a:gd name="T1" fmla="*/ 42 h 69"/>
                <a:gd name="T2" fmla="*/ 0 w 244"/>
                <a:gd name="T3" fmla="*/ 68 h 69"/>
                <a:gd name="T4" fmla="*/ 243 w 244"/>
                <a:gd name="T5" fmla="*/ 68 h 69"/>
                <a:gd name="T6" fmla="*/ 241 w 244"/>
                <a:gd name="T7" fmla="*/ 0 h 69"/>
                <a:gd name="T8" fmla="*/ 217 w 244"/>
                <a:gd name="T9" fmla="*/ 9 h 69"/>
                <a:gd name="T10" fmla="*/ 160 w 244"/>
                <a:gd name="T11" fmla="*/ 23 h 69"/>
                <a:gd name="T12" fmla="*/ 85 w 244"/>
                <a:gd name="T13" fmla="*/ 35 h 69"/>
                <a:gd name="T14" fmla="*/ 18 w 244"/>
                <a:gd name="T15" fmla="*/ 47 h 69"/>
                <a:gd name="T16" fmla="*/ 2 w 244"/>
                <a:gd name="T17" fmla="*/ 42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4"/>
                <a:gd name="T28" fmla="*/ 0 h 69"/>
                <a:gd name="T29" fmla="*/ 244 w 244"/>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4" h="69">
                  <a:moveTo>
                    <a:pt x="2" y="42"/>
                  </a:moveTo>
                  <a:lnTo>
                    <a:pt x="0" y="68"/>
                  </a:lnTo>
                  <a:lnTo>
                    <a:pt x="243" y="68"/>
                  </a:lnTo>
                  <a:lnTo>
                    <a:pt x="241" y="0"/>
                  </a:lnTo>
                  <a:lnTo>
                    <a:pt x="217" y="9"/>
                  </a:lnTo>
                  <a:lnTo>
                    <a:pt x="160" y="23"/>
                  </a:lnTo>
                  <a:lnTo>
                    <a:pt x="85" y="35"/>
                  </a:lnTo>
                  <a:lnTo>
                    <a:pt x="18" y="47"/>
                  </a:lnTo>
                  <a:lnTo>
                    <a:pt x="2" y="42"/>
                  </a:lnTo>
                </a:path>
              </a:pathLst>
            </a:custGeom>
            <a:solidFill>
              <a:srgbClr val="00B7A5"/>
            </a:solidFill>
            <a:ln w="12700" cap="rnd">
              <a:solidFill>
                <a:schemeClr val="tx2"/>
              </a:solidFill>
              <a:round/>
              <a:headEnd/>
              <a:tailEnd/>
            </a:ln>
          </p:spPr>
          <p:txBody>
            <a:bodyPr/>
            <a:lstStyle/>
            <a:p>
              <a:endParaRPr lang="fa-IR"/>
            </a:p>
          </p:txBody>
        </p:sp>
        <p:sp>
          <p:nvSpPr>
            <p:cNvPr id="25622" name="Freeform 40"/>
            <p:cNvSpPr>
              <a:spLocks/>
            </p:cNvSpPr>
            <p:nvPr/>
          </p:nvSpPr>
          <p:spPr bwMode="auto">
            <a:xfrm>
              <a:off x="2192" y="1986"/>
              <a:ext cx="84" cy="39"/>
            </a:xfrm>
            <a:custGeom>
              <a:avLst/>
              <a:gdLst>
                <a:gd name="T0" fmla="*/ 65 w 84"/>
                <a:gd name="T1" fmla="*/ 0 h 39"/>
                <a:gd name="T2" fmla="*/ 69 w 84"/>
                <a:gd name="T3" fmla="*/ 18 h 39"/>
                <a:gd name="T4" fmla="*/ 79 w 84"/>
                <a:gd name="T5" fmla="*/ 26 h 39"/>
                <a:gd name="T6" fmla="*/ 83 w 84"/>
                <a:gd name="T7" fmla="*/ 28 h 39"/>
                <a:gd name="T8" fmla="*/ 83 w 84"/>
                <a:gd name="T9" fmla="*/ 38 h 39"/>
                <a:gd name="T10" fmla="*/ 0 w 84"/>
                <a:gd name="T11" fmla="*/ 38 h 39"/>
                <a:gd name="T12" fmla="*/ 0 w 84"/>
                <a:gd name="T13" fmla="*/ 28 h 39"/>
                <a:gd name="T14" fmla="*/ 14 w 84"/>
                <a:gd name="T15" fmla="*/ 30 h 39"/>
                <a:gd name="T16" fmla="*/ 32 w 84"/>
                <a:gd name="T17" fmla="*/ 20 h 39"/>
                <a:gd name="T18" fmla="*/ 45 w 84"/>
                <a:gd name="T19" fmla="*/ 12 h 39"/>
                <a:gd name="T20" fmla="*/ 65 w 84"/>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39"/>
                <a:gd name="T35" fmla="*/ 84 w 84"/>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39">
                  <a:moveTo>
                    <a:pt x="65" y="0"/>
                  </a:moveTo>
                  <a:lnTo>
                    <a:pt x="69" y="18"/>
                  </a:lnTo>
                  <a:lnTo>
                    <a:pt x="79" y="26"/>
                  </a:lnTo>
                  <a:lnTo>
                    <a:pt x="83" y="28"/>
                  </a:lnTo>
                  <a:lnTo>
                    <a:pt x="83" y="38"/>
                  </a:lnTo>
                  <a:lnTo>
                    <a:pt x="0" y="38"/>
                  </a:lnTo>
                  <a:lnTo>
                    <a:pt x="0" y="28"/>
                  </a:lnTo>
                  <a:lnTo>
                    <a:pt x="14" y="30"/>
                  </a:lnTo>
                  <a:lnTo>
                    <a:pt x="32" y="20"/>
                  </a:lnTo>
                  <a:lnTo>
                    <a:pt x="45" y="12"/>
                  </a:lnTo>
                  <a:lnTo>
                    <a:pt x="65" y="0"/>
                  </a:lnTo>
                </a:path>
              </a:pathLst>
            </a:custGeom>
            <a:solidFill>
              <a:srgbClr val="F95AB7"/>
            </a:solidFill>
            <a:ln w="12700" cap="rnd">
              <a:solidFill>
                <a:srgbClr val="B50069"/>
              </a:solidFill>
              <a:round/>
              <a:headEnd/>
              <a:tailEnd/>
            </a:ln>
          </p:spPr>
          <p:txBody>
            <a:bodyPr/>
            <a:lstStyle/>
            <a:p>
              <a:endParaRPr lang="fa-IR"/>
            </a:p>
          </p:txBody>
        </p:sp>
        <p:sp>
          <p:nvSpPr>
            <p:cNvPr id="25623" name="Freeform 41"/>
            <p:cNvSpPr>
              <a:spLocks/>
            </p:cNvSpPr>
            <p:nvPr/>
          </p:nvSpPr>
          <p:spPr bwMode="auto">
            <a:xfrm>
              <a:off x="2018" y="2047"/>
              <a:ext cx="42" cy="39"/>
            </a:xfrm>
            <a:custGeom>
              <a:avLst/>
              <a:gdLst>
                <a:gd name="T0" fmla="*/ 0 w 42"/>
                <a:gd name="T1" fmla="*/ 10 h 39"/>
                <a:gd name="T2" fmla="*/ 20 w 42"/>
                <a:gd name="T3" fmla="*/ 28 h 39"/>
                <a:gd name="T4" fmla="*/ 41 w 42"/>
                <a:gd name="T5" fmla="*/ 38 h 39"/>
                <a:gd name="T6" fmla="*/ 39 w 42"/>
                <a:gd name="T7" fmla="*/ 14 h 39"/>
                <a:gd name="T8" fmla="*/ 29 w 42"/>
                <a:gd name="T9" fmla="*/ 0 h 39"/>
                <a:gd name="T10" fmla="*/ 12 w 42"/>
                <a:gd name="T11" fmla="*/ 6 h 39"/>
                <a:gd name="T12" fmla="*/ 0 w 42"/>
                <a:gd name="T13" fmla="*/ 10 h 39"/>
                <a:gd name="T14" fmla="*/ 0 60000 65536"/>
                <a:gd name="T15" fmla="*/ 0 60000 65536"/>
                <a:gd name="T16" fmla="*/ 0 60000 65536"/>
                <a:gd name="T17" fmla="*/ 0 60000 65536"/>
                <a:gd name="T18" fmla="*/ 0 60000 65536"/>
                <a:gd name="T19" fmla="*/ 0 60000 65536"/>
                <a:gd name="T20" fmla="*/ 0 60000 65536"/>
                <a:gd name="T21" fmla="*/ 0 w 42"/>
                <a:gd name="T22" fmla="*/ 0 h 39"/>
                <a:gd name="T23" fmla="*/ 42 w 4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9">
                  <a:moveTo>
                    <a:pt x="0" y="10"/>
                  </a:moveTo>
                  <a:lnTo>
                    <a:pt x="20" y="28"/>
                  </a:lnTo>
                  <a:lnTo>
                    <a:pt x="41" y="38"/>
                  </a:lnTo>
                  <a:lnTo>
                    <a:pt x="39" y="14"/>
                  </a:lnTo>
                  <a:lnTo>
                    <a:pt x="29" y="0"/>
                  </a:lnTo>
                  <a:lnTo>
                    <a:pt x="12" y="6"/>
                  </a:lnTo>
                  <a:lnTo>
                    <a:pt x="0" y="10"/>
                  </a:lnTo>
                </a:path>
              </a:pathLst>
            </a:custGeom>
            <a:solidFill>
              <a:srgbClr val="063DE8"/>
            </a:solidFill>
            <a:ln w="12700" cap="rnd">
              <a:solidFill>
                <a:schemeClr val="tx2"/>
              </a:solidFill>
              <a:round/>
              <a:headEnd/>
              <a:tailEnd/>
            </a:ln>
          </p:spPr>
          <p:txBody>
            <a:bodyPr/>
            <a:lstStyle/>
            <a:p>
              <a:endParaRPr lang="fa-IR"/>
            </a:p>
          </p:txBody>
        </p:sp>
        <p:sp>
          <p:nvSpPr>
            <p:cNvPr id="25624" name="Freeform 42"/>
            <p:cNvSpPr>
              <a:spLocks/>
            </p:cNvSpPr>
            <p:nvPr/>
          </p:nvSpPr>
          <p:spPr bwMode="auto">
            <a:xfrm>
              <a:off x="1644" y="1791"/>
              <a:ext cx="131" cy="433"/>
            </a:xfrm>
            <a:custGeom>
              <a:avLst/>
              <a:gdLst>
                <a:gd name="T0" fmla="*/ 0 w 131"/>
                <a:gd name="T1" fmla="*/ 0 h 433"/>
                <a:gd name="T2" fmla="*/ 14 w 131"/>
                <a:gd name="T3" fmla="*/ 35 h 433"/>
                <a:gd name="T4" fmla="*/ 36 w 131"/>
                <a:gd name="T5" fmla="*/ 99 h 433"/>
                <a:gd name="T6" fmla="*/ 50 w 131"/>
                <a:gd name="T7" fmla="*/ 182 h 433"/>
                <a:gd name="T8" fmla="*/ 50 w 131"/>
                <a:gd name="T9" fmla="*/ 263 h 433"/>
                <a:gd name="T10" fmla="*/ 46 w 131"/>
                <a:gd name="T11" fmla="*/ 320 h 433"/>
                <a:gd name="T12" fmla="*/ 41 w 131"/>
                <a:gd name="T13" fmla="*/ 357 h 433"/>
                <a:gd name="T14" fmla="*/ 36 w 131"/>
                <a:gd name="T15" fmla="*/ 375 h 433"/>
                <a:gd name="T16" fmla="*/ 43 w 131"/>
                <a:gd name="T17" fmla="*/ 406 h 433"/>
                <a:gd name="T18" fmla="*/ 52 w 131"/>
                <a:gd name="T19" fmla="*/ 423 h 433"/>
                <a:gd name="T20" fmla="*/ 84 w 131"/>
                <a:gd name="T21" fmla="*/ 432 h 433"/>
                <a:gd name="T22" fmla="*/ 98 w 131"/>
                <a:gd name="T23" fmla="*/ 423 h 433"/>
                <a:gd name="T24" fmla="*/ 107 w 131"/>
                <a:gd name="T25" fmla="*/ 417 h 433"/>
                <a:gd name="T26" fmla="*/ 119 w 131"/>
                <a:gd name="T27" fmla="*/ 379 h 433"/>
                <a:gd name="T28" fmla="*/ 130 w 131"/>
                <a:gd name="T29" fmla="*/ 309 h 433"/>
                <a:gd name="T30" fmla="*/ 130 w 131"/>
                <a:gd name="T31" fmla="*/ 226 h 433"/>
                <a:gd name="T32" fmla="*/ 121 w 131"/>
                <a:gd name="T33" fmla="*/ 158 h 433"/>
                <a:gd name="T34" fmla="*/ 103 w 131"/>
                <a:gd name="T35" fmla="*/ 99 h 433"/>
                <a:gd name="T36" fmla="*/ 68 w 131"/>
                <a:gd name="T37" fmla="*/ 42 h 433"/>
                <a:gd name="T38" fmla="*/ 48 w 131"/>
                <a:gd name="T39" fmla="*/ 11 h 433"/>
                <a:gd name="T40" fmla="*/ 30 w 131"/>
                <a:gd name="T41" fmla="*/ 2 h 433"/>
                <a:gd name="T42" fmla="*/ 0 w 131"/>
                <a:gd name="T43" fmla="*/ 0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1"/>
                <a:gd name="T67" fmla="*/ 0 h 433"/>
                <a:gd name="T68" fmla="*/ 131 w 131"/>
                <a:gd name="T69" fmla="*/ 433 h 4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1" h="433">
                  <a:moveTo>
                    <a:pt x="0" y="0"/>
                  </a:moveTo>
                  <a:lnTo>
                    <a:pt x="14" y="35"/>
                  </a:lnTo>
                  <a:lnTo>
                    <a:pt x="36" y="99"/>
                  </a:lnTo>
                  <a:lnTo>
                    <a:pt x="50" y="182"/>
                  </a:lnTo>
                  <a:lnTo>
                    <a:pt x="50" y="263"/>
                  </a:lnTo>
                  <a:lnTo>
                    <a:pt x="46" y="320"/>
                  </a:lnTo>
                  <a:lnTo>
                    <a:pt x="41" y="357"/>
                  </a:lnTo>
                  <a:lnTo>
                    <a:pt x="36" y="375"/>
                  </a:lnTo>
                  <a:lnTo>
                    <a:pt x="43" y="406"/>
                  </a:lnTo>
                  <a:lnTo>
                    <a:pt x="52" y="423"/>
                  </a:lnTo>
                  <a:lnTo>
                    <a:pt x="84" y="432"/>
                  </a:lnTo>
                  <a:lnTo>
                    <a:pt x="98" y="423"/>
                  </a:lnTo>
                  <a:lnTo>
                    <a:pt x="107" y="417"/>
                  </a:lnTo>
                  <a:lnTo>
                    <a:pt x="119" y="379"/>
                  </a:lnTo>
                  <a:lnTo>
                    <a:pt x="130" y="309"/>
                  </a:lnTo>
                  <a:lnTo>
                    <a:pt x="130" y="226"/>
                  </a:lnTo>
                  <a:lnTo>
                    <a:pt x="121" y="158"/>
                  </a:lnTo>
                  <a:lnTo>
                    <a:pt x="103" y="99"/>
                  </a:lnTo>
                  <a:lnTo>
                    <a:pt x="68" y="42"/>
                  </a:lnTo>
                  <a:lnTo>
                    <a:pt x="48" y="11"/>
                  </a:lnTo>
                  <a:lnTo>
                    <a:pt x="30" y="2"/>
                  </a:lnTo>
                  <a:lnTo>
                    <a:pt x="0" y="0"/>
                  </a:lnTo>
                </a:path>
              </a:pathLst>
            </a:custGeom>
            <a:solidFill>
              <a:srgbClr val="F95AB7"/>
            </a:solidFill>
            <a:ln w="12700" cap="rnd">
              <a:solidFill>
                <a:schemeClr val="tx2"/>
              </a:solidFill>
              <a:round/>
              <a:headEnd/>
              <a:tailEnd/>
            </a:ln>
          </p:spPr>
          <p:txBody>
            <a:bodyPr/>
            <a:lstStyle/>
            <a:p>
              <a:endParaRPr lang="fa-IR"/>
            </a:p>
          </p:txBody>
        </p:sp>
        <p:sp>
          <p:nvSpPr>
            <p:cNvPr id="25625" name="Freeform 43"/>
            <p:cNvSpPr>
              <a:spLocks/>
            </p:cNvSpPr>
            <p:nvPr/>
          </p:nvSpPr>
          <p:spPr bwMode="auto">
            <a:xfrm>
              <a:off x="1848" y="2377"/>
              <a:ext cx="406" cy="52"/>
            </a:xfrm>
            <a:custGeom>
              <a:avLst/>
              <a:gdLst>
                <a:gd name="T0" fmla="*/ 6 w 406"/>
                <a:gd name="T1" fmla="*/ 0 h 52"/>
                <a:gd name="T2" fmla="*/ 122 w 406"/>
                <a:gd name="T3" fmla="*/ 3 h 52"/>
                <a:gd name="T4" fmla="*/ 281 w 406"/>
                <a:gd name="T5" fmla="*/ 3 h 52"/>
                <a:gd name="T6" fmla="*/ 338 w 406"/>
                <a:gd name="T7" fmla="*/ 0 h 52"/>
                <a:gd name="T8" fmla="*/ 393 w 406"/>
                <a:gd name="T9" fmla="*/ 3 h 52"/>
                <a:gd name="T10" fmla="*/ 405 w 406"/>
                <a:gd name="T11" fmla="*/ 10 h 52"/>
                <a:gd name="T12" fmla="*/ 401 w 406"/>
                <a:gd name="T13" fmla="*/ 26 h 52"/>
                <a:gd name="T14" fmla="*/ 373 w 406"/>
                <a:gd name="T15" fmla="*/ 23 h 52"/>
                <a:gd name="T16" fmla="*/ 328 w 406"/>
                <a:gd name="T17" fmla="*/ 20 h 52"/>
                <a:gd name="T18" fmla="*/ 279 w 406"/>
                <a:gd name="T19" fmla="*/ 33 h 52"/>
                <a:gd name="T20" fmla="*/ 213 w 406"/>
                <a:gd name="T21" fmla="*/ 41 h 52"/>
                <a:gd name="T22" fmla="*/ 150 w 406"/>
                <a:gd name="T23" fmla="*/ 51 h 52"/>
                <a:gd name="T24" fmla="*/ 59 w 406"/>
                <a:gd name="T25" fmla="*/ 51 h 52"/>
                <a:gd name="T26" fmla="*/ 4 w 406"/>
                <a:gd name="T27" fmla="*/ 48 h 52"/>
                <a:gd name="T28" fmla="*/ 0 w 406"/>
                <a:gd name="T29" fmla="*/ 43 h 52"/>
                <a:gd name="T30" fmla="*/ 6 w 406"/>
                <a:gd name="T31" fmla="*/ 23 h 52"/>
                <a:gd name="T32" fmla="*/ 6 w 406"/>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6"/>
                <a:gd name="T52" fmla="*/ 0 h 52"/>
                <a:gd name="T53" fmla="*/ 406 w 406"/>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6" h="52">
                  <a:moveTo>
                    <a:pt x="6" y="0"/>
                  </a:moveTo>
                  <a:lnTo>
                    <a:pt x="122" y="3"/>
                  </a:lnTo>
                  <a:lnTo>
                    <a:pt x="281" y="3"/>
                  </a:lnTo>
                  <a:lnTo>
                    <a:pt x="338" y="0"/>
                  </a:lnTo>
                  <a:lnTo>
                    <a:pt x="393" y="3"/>
                  </a:lnTo>
                  <a:lnTo>
                    <a:pt x="405" y="10"/>
                  </a:lnTo>
                  <a:lnTo>
                    <a:pt x="401" y="26"/>
                  </a:lnTo>
                  <a:lnTo>
                    <a:pt x="373" y="23"/>
                  </a:lnTo>
                  <a:lnTo>
                    <a:pt x="328" y="20"/>
                  </a:lnTo>
                  <a:lnTo>
                    <a:pt x="279" y="33"/>
                  </a:lnTo>
                  <a:lnTo>
                    <a:pt x="213" y="41"/>
                  </a:lnTo>
                  <a:lnTo>
                    <a:pt x="150" y="51"/>
                  </a:lnTo>
                  <a:lnTo>
                    <a:pt x="59" y="51"/>
                  </a:lnTo>
                  <a:lnTo>
                    <a:pt x="4" y="48"/>
                  </a:lnTo>
                  <a:lnTo>
                    <a:pt x="0" y="43"/>
                  </a:lnTo>
                  <a:lnTo>
                    <a:pt x="6" y="23"/>
                  </a:lnTo>
                  <a:lnTo>
                    <a:pt x="6" y="0"/>
                  </a:lnTo>
                </a:path>
              </a:pathLst>
            </a:custGeom>
            <a:solidFill>
              <a:srgbClr val="B50069"/>
            </a:solidFill>
            <a:ln w="12700" cap="rnd">
              <a:solidFill>
                <a:schemeClr val="tx2"/>
              </a:solidFill>
              <a:round/>
              <a:headEnd/>
              <a:tailEnd/>
            </a:ln>
          </p:spPr>
          <p:txBody>
            <a:bodyPr/>
            <a:lstStyle/>
            <a:p>
              <a:endParaRPr lang="fa-IR"/>
            </a:p>
          </p:txBody>
        </p:sp>
        <p:sp>
          <p:nvSpPr>
            <p:cNvPr id="25626" name="Freeform 44"/>
            <p:cNvSpPr>
              <a:spLocks/>
            </p:cNvSpPr>
            <p:nvPr/>
          </p:nvSpPr>
          <p:spPr bwMode="auto">
            <a:xfrm>
              <a:off x="1693" y="2233"/>
              <a:ext cx="109" cy="170"/>
            </a:xfrm>
            <a:custGeom>
              <a:avLst/>
              <a:gdLst>
                <a:gd name="T0" fmla="*/ 63 w 109"/>
                <a:gd name="T1" fmla="*/ 5 h 170"/>
                <a:gd name="T2" fmla="*/ 75 w 109"/>
                <a:gd name="T3" fmla="*/ 11 h 170"/>
                <a:gd name="T4" fmla="*/ 77 w 109"/>
                <a:gd name="T5" fmla="*/ 47 h 170"/>
                <a:gd name="T6" fmla="*/ 82 w 109"/>
                <a:gd name="T7" fmla="*/ 65 h 170"/>
                <a:gd name="T8" fmla="*/ 96 w 109"/>
                <a:gd name="T9" fmla="*/ 81 h 170"/>
                <a:gd name="T10" fmla="*/ 101 w 109"/>
                <a:gd name="T11" fmla="*/ 122 h 170"/>
                <a:gd name="T12" fmla="*/ 108 w 109"/>
                <a:gd name="T13" fmla="*/ 149 h 170"/>
                <a:gd name="T14" fmla="*/ 108 w 109"/>
                <a:gd name="T15" fmla="*/ 169 h 170"/>
                <a:gd name="T16" fmla="*/ 66 w 109"/>
                <a:gd name="T17" fmla="*/ 146 h 170"/>
                <a:gd name="T18" fmla="*/ 23 w 109"/>
                <a:gd name="T19" fmla="*/ 115 h 170"/>
                <a:gd name="T20" fmla="*/ 7 w 109"/>
                <a:gd name="T21" fmla="*/ 81 h 170"/>
                <a:gd name="T22" fmla="*/ 0 w 109"/>
                <a:gd name="T23" fmla="*/ 52 h 170"/>
                <a:gd name="T24" fmla="*/ 5 w 109"/>
                <a:gd name="T25" fmla="*/ 14 h 170"/>
                <a:gd name="T26" fmla="*/ 7 w 109"/>
                <a:gd name="T27" fmla="*/ 0 h 170"/>
                <a:gd name="T28" fmla="*/ 23 w 109"/>
                <a:gd name="T29" fmla="*/ 18 h 170"/>
                <a:gd name="T30" fmla="*/ 42 w 109"/>
                <a:gd name="T31" fmla="*/ 14 h 170"/>
                <a:gd name="T32" fmla="*/ 63 w 109"/>
                <a:gd name="T33" fmla="*/ 5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170"/>
                <a:gd name="T53" fmla="*/ 109 w 109"/>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170">
                  <a:moveTo>
                    <a:pt x="63" y="5"/>
                  </a:moveTo>
                  <a:lnTo>
                    <a:pt x="75" y="11"/>
                  </a:lnTo>
                  <a:lnTo>
                    <a:pt x="77" y="47"/>
                  </a:lnTo>
                  <a:lnTo>
                    <a:pt x="82" y="65"/>
                  </a:lnTo>
                  <a:lnTo>
                    <a:pt x="96" y="81"/>
                  </a:lnTo>
                  <a:lnTo>
                    <a:pt x="101" y="122"/>
                  </a:lnTo>
                  <a:lnTo>
                    <a:pt x="108" y="149"/>
                  </a:lnTo>
                  <a:lnTo>
                    <a:pt x="108" y="169"/>
                  </a:lnTo>
                  <a:lnTo>
                    <a:pt x="66" y="146"/>
                  </a:lnTo>
                  <a:lnTo>
                    <a:pt x="23" y="115"/>
                  </a:lnTo>
                  <a:lnTo>
                    <a:pt x="7" y="81"/>
                  </a:lnTo>
                  <a:lnTo>
                    <a:pt x="0" y="52"/>
                  </a:lnTo>
                  <a:lnTo>
                    <a:pt x="5" y="14"/>
                  </a:lnTo>
                  <a:lnTo>
                    <a:pt x="7" y="0"/>
                  </a:lnTo>
                  <a:lnTo>
                    <a:pt x="23" y="18"/>
                  </a:lnTo>
                  <a:lnTo>
                    <a:pt x="42" y="14"/>
                  </a:lnTo>
                  <a:lnTo>
                    <a:pt x="63" y="5"/>
                  </a:lnTo>
                </a:path>
              </a:pathLst>
            </a:custGeom>
            <a:solidFill>
              <a:srgbClr val="B50069"/>
            </a:solidFill>
            <a:ln w="12700" cap="rnd">
              <a:solidFill>
                <a:schemeClr val="tx2"/>
              </a:solidFill>
              <a:round/>
              <a:headEnd/>
              <a:tailEnd/>
            </a:ln>
          </p:spPr>
          <p:txBody>
            <a:bodyPr/>
            <a:lstStyle/>
            <a:p>
              <a:endParaRPr lang="fa-IR"/>
            </a:p>
          </p:txBody>
        </p:sp>
        <p:sp>
          <p:nvSpPr>
            <p:cNvPr id="25627" name="Freeform 45"/>
            <p:cNvSpPr>
              <a:spLocks/>
            </p:cNvSpPr>
            <p:nvPr/>
          </p:nvSpPr>
          <p:spPr bwMode="auto">
            <a:xfrm>
              <a:off x="1642" y="1781"/>
              <a:ext cx="170" cy="480"/>
            </a:xfrm>
            <a:custGeom>
              <a:avLst/>
              <a:gdLst>
                <a:gd name="T0" fmla="*/ 0 w 170"/>
                <a:gd name="T1" fmla="*/ 22 h 480"/>
                <a:gd name="T2" fmla="*/ 2 w 170"/>
                <a:gd name="T3" fmla="*/ 6 h 480"/>
                <a:gd name="T4" fmla="*/ 13 w 170"/>
                <a:gd name="T5" fmla="*/ 0 h 480"/>
                <a:gd name="T6" fmla="*/ 47 w 170"/>
                <a:gd name="T7" fmla="*/ 6 h 480"/>
                <a:gd name="T8" fmla="*/ 76 w 170"/>
                <a:gd name="T9" fmla="*/ 26 h 480"/>
                <a:gd name="T10" fmla="*/ 107 w 170"/>
                <a:gd name="T11" fmla="*/ 77 h 480"/>
                <a:gd name="T12" fmla="*/ 136 w 170"/>
                <a:gd name="T13" fmla="*/ 137 h 480"/>
                <a:gd name="T14" fmla="*/ 158 w 170"/>
                <a:gd name="T15" fmla="*/ 204 h 480"/>
                <a:gd name="T16" fmla="*/ 165 w 170"/>
                <a:gd name="T17" fmla="*/ 255 h 480"/>
                <a:gd name="T18" fmla="*/ 169 w 170"/>
                <a:gd name="T19" fmla="*/ 351 h 480"/>
                <a:gd name="T20" fmla="*/ 162 w 170"/>
                <a:gd name="T21" fmla="*/ 397 h 480"/>
                <a:gd name="T22" fmla="*/ 142 w 170"/>
                <a:gd name="T23" fmla="*/ 432 h 480"/>
                <a:gd name="T24" fmla="*/ 120 w 170"/>
                <a:gd name="T25" fmla="*/ 465 h 480"/>
                <a:gd name="T26" fmla="*/ 89 w 170"/>
                <a:gd name="T27" fmla="*/ 479 h 480"/>
                <a:gd name="T28" fmla="*/ 71 w 170"/>
                <a:gd name="T29" fmla="*/ 469 h 480"/>
                <a:gd name="T30" fmla="*/ 64 w 170"/>
                <a:gd name="T31" fmla="*/ 455 h 480"/>
                <a:gd name="T32" fmla="*/ 49 w 170"/>
                <a:gd name="T33" fmla="*/ 440 h 480"/>
                <a:gd name="T34" fmla="*/ 53 w 170"/>
                <a:gd name="T35" fmla="*/ 426 h 480"/>
                <a:gd name="T36" fmla="*/ 69 w 170"/>
                <a:gd name="T37" fmla="*/ 424 h 480"/>
                <a:gd name="T38" fmla="*/ 87 w 170"/>
                <a:gd name="T39" fmla="*/ 430 h 480"/>
                <a:gd name="T40" fmla="*/ 109 w 170"/>
                <a:gd name="T41" fmla="*/ 420 h 480"/>
                <a:gd name="T42" fmla="*/ 118 w 170"/>
                <a:gd name="T43" fmla="*/ 393 h 480"/>
                <a:gd name="T44" fmla="*/ 129 w 170"/>
                <a:gd name="T45" fmla="*/ 336 h 480"/>
                <a:gd name="T46" fmla="*/ 131 w 170"/>
                <a:gd name="T47" fmla="*/ 257 h 480"/>
                <a:gd name="T48" fmla="*/ 127 w 170"/>
                <a:gd name="T49" fmla="*/ 192 h 480"/>
                <a:gd name="T50" fmla="*/ 113 w 170"/>
                <a:gd name="T51" fmla="*/ 137 h 480"/>
                <a:gd name="T52" fmla="*/ 80 w 170"/>
                <a:gd name="T53" fmla="*/ 71 h 480"/>
                <a:gd name="T54" fmla="*/ 56 w 170"/>
                <a:gd name="T55" fmla="*/ 39 h 480"/>
                <a:gd name="T56" fmla="*/ 38 w 170"/>
                <a:gd name="T57" fmla="*/ 24 h 480"/>
                <a:gd name="T58" fmla="*/ 0 w 170"/>
                <a:gd name="T59" fmla="*/ 22 h 4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0"/>
                <a:gd name="T91" fmla="*/ 0 h 480"/>
                <a:gd name="T92" fmla="*/ 170 w 170"/>
                <a:gd name="T93" fmla="*/ 480 h 4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0" h="480">
                  <a:moveTo>
                    <a:pt x="0" y="22"/>
                  </a:moveTo>
                  <a:lnTo>
                    <a:pt x="2" y="6"/>
                  </a:lnTo>
                  <a:lnTo>
                    <a:pt x="13" y="0"/>
                  </a:lnTo>
                  <a:lnTo>
                    <a:pt x="47" y="6"/>
                  </a:lnTo>
                  <a:lnTo>
                    <a:pt x="76" y="26"/>
                  </a:lnTo>
                  <a:lnTo>
                    <a:pt x="107" y="77"/>
                  </a:lnTo>
                  <a:lnTo>
                    <a:pt x="136" y="137"/>
                  </a:lnTo>
                  <a:lnTo>
                    <a:pt x="158" y="204"/>
                  </a:lnTo>
                  <a:lnTo>
                    <a:pt x="165" y="255"/>
                  </a:lnTo>
                  <a:lnTo>
                    <a:pt x="169" y="351"/>
                  </a:lnTo>
                  <a:lnTo>
                    <a:pt x="162" y="397"/>
                  </a:lnTo>
                  <a:lnTo>
                    <a:pt x="142" y="432"/>
                  </a:lnTo>
                  <a:lnTo>
                    <a:pt x="120" y="465"/>
                  </a:lnTo>
                  <a:lnTo>
                    <a:pt x="89" y="479"/>
                  </a:lnTo>
                  <a:lnTo>
                    <a:pt x="71" y="469"/>
                  </a:lnTo>
                  <a:lnTo>
                    <a:pt x="64" y="455"/>
                  </a:lnTo>
                  <a:lnTo>
                    <a:pt x="49" y="440"/>
                  </a:lnTo>
                  <a:lnTo>
                    <a:pt x="53" y="426"/>
                  </a:lnTo>
                  <a:lnTo>
                    <a:pt x="69" y="424"/>
                  </a:lnTo>
                  <a:lnTo>
                    <a:pt x="87" y="430"/>
                  </a:lnTo>
                  <a:lnTo>
                    <a:pt x="109" y="420"/>
                  </a:lnTo>
                  <a:lnTo>
                    <a:pt x="118" y="393"/>
                  </a:lnTo>
                  <a:lnTo>
                    <a:pt x="129" y="336"/>
                  </a:lnTo>
                  <a:lnTo>
                    <a:pt x="131" y="257"/>
                  </a:lnTo>
                  <a:lnTo>
                    <a:pt x="127" y="192"/>
                  </a:lnTo>
                  <a:lnTo>
                    <a:pt x="113" y="137"/>
                  </a:lnTo>
                  <a:lnTo>
                    <a:pt x="80" y="71"/>
                  </a:lnTo>
                  <a:lnTo>
                    <a:pt x="56" y="39"/>
                  </a:lnTo>
                  <a:lnTo>
                    <a:pt x="38" y="24"/>
                  </a:lnTo>
                  <a:lnTo>
                    <a:pt x="0" y="22"/>
                  </a:lnTo>
                </a:path>
              </a:pathLst>
            </a:custGeom>
            <a:solidFill>
              <a:srgbClr val="B50069"/>
            </a:solidFill>
            <a:ln w="12700" cap="rnd">
              <a:solidFill>
                <a:schemeClr val="tx2"/>
              </a:solidFill>
              <a:round/>
              <a:headEnd/>
              <a:tailEnd/>
            </a:ln>
          </p:spPr>
          <p:txBody>
            <a:bodyPr/>
            <a:lstStyle/>
            <a:p>
              <a:endParaRPr lang="fa-IR"/>
            </a:p>
          </p:txBody>
        </p:sp>
        <p:sp>
          <p:nvSpPr>
            <p:cNvPr id="25628" name="Freeform 46"/>
            <p:cNvSpPr>
              <a:spLocks/>
            </p:cNvSpPr>
            <p:nvPr/>
          </p:nvSpPr>
          <p:spPr bwMode="auto">
            <a:xfrm>
              <a:off x="1800" y="2063"/>
              <a:ext cx="220" cy="72"/>
            </a:xfrm>
            <a:custGeom>
              <a:avLst/>
              <a:gdLst>
                <a:gd name="T0" fmla="*/ 26 w 220"/>
                <a:gd name="T1" fmla="*/ 63 h 72"/>
                <a:gd name="T2" fmla="*/ 6 w 220"/>
                <a:gd name="T3" fmla="*/ 59 h 72"/>
                <a:gd name="T4" fmla="*/ 0 w 220"/>
                <a:gd name="T5" fmla="*/ 32 h 72"/>
                <a:gd name="T6" fmla="*/ 12 w 220"/>
                <a:gd name="T7" fmla="*/ 4 h 72"/>
                <a:gd name="T8" fmla="*/ 51 w 220"/>
                <a:gd name="T9" fmla="*/ 0 h 72"/>
                <a:gd name="T10" fmla="*/ 172 w 220"/>
                <a:gd name="T11" fmla="*/ 0 h 72"/>
                <a:gd name="T12" fmla="*/ 203 w 220"/>
                <a:gd name="T13" fmla="*/ 12 h 72"/>
                <a:gd name="T14" fmla="*/ 213 w 220"/>
                <a:gd name="T15" fmla="*/ 34 h 72"/>
                <a:gd name="T16" fmla="*/ 219 w 220"/>
                <a:gd name="T17" fmla="*/ 55 h 72"/>
                <a:gd name="T18" fmla="*/ 203 w 220"/>
                <a:gd name="T19" fmla="*/ 71 h 72"/>
                <a:gd name="T20" fmla="*/ 118 w 220"/>
                <a:gd name="T21" fmla="*/ 71 h 72"/>
                <a:gd name="T22" fmla="*/ 107 w 220"/>
                <a:gd name="T23" fmla="*/ 71 h 72"/>
                <a:gd name="T24" fmla="*/ 112 w 220"/>
                <a:gd name="T25" fmla="*/ 63 h 72"/>
                <a:gd name="T26" fmla="*/ 138 w 220"/>
                <a:gd name="T27" fmla="*/ 63 h 72"/>
                <a:gd name="T28" fmla="*/ 160 w 220"/>
                <a:gd name="T29" fmla="*/ 59 h 72"/>
                <a:gd name="T30" fmla="*/ 178 w 220"/>
                <a:gd name="T31" fmla="*/ 53 h 72"/>
                <a:gd name="T32" fmla="*/ 185 w 220"/>
                <a:gd name="T33" fmla="*/ 37 h 72"/>
                <a:gd name="T34" fmla="*/ 176 w 220"/>
                <a:gd name="T35" fmla="*/ 28 h 72"/>
                <a:gd name="T36" fmla="*/ 138 w 220"/>
                <a:gd name="T37" fmla="*/ 22 h 72"/>
                <a:gd name="T38" fmla="*/ 79 w 220"/>
                <a:gd name="T39" fmla="*/ 22 h 72"/>
                <a:gd name="T40" fmla="*/ 32 w 220"/>
                <a:gd name="T41" fmla="*/ 22 h 72"/>
                <a:gd name="T42" fmla="*/ 8 w 220"/>
                <a:gd name="T43" fmla="*/ 26 h 72"/>
                <a:gd name="T44" fmla="*/ 6 w 220"/>
                <a:gd name="T45" fmla="*/ 36 h 72"/>
                <a:gd name="T46" fmla="*/ 14 w 220"/>
                <a:gd name="T47" fmla="*/ 49 h 72"/>
                <a:gd name="T48" fmla="*/ 30 w 220"/>
                <a:gd name="T49" fmla="*/ 47 h 72"/>
                <a:gd name="T50" fmla="*/ 34 w 220"/>
                <a:gd name="T51" fmla="*/ 51 h 72"/>
                <a:gd name="T52" fmla="*/ 26 w 220"/>
                <a:gd name="T53" fmla="*/ 63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0"/>
                <a:gd name="T82" fmla="*/ 0 h 72"/>
                <a:gd name="T83" fmla="*/ 220 w 220"/>
                <a:gd name="T84" fmla="*/ 72 h 7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0" h="72">
                  <a:moveTo>
                    <a:pt x="26" y="63"/>
                  </a:moveTo>
                  <a:lnTo>
                    <a:pt x="6" y="59"/>
                  </a:lnTo>
                  <a:lnTo>
                    <a:pt x="0" y="32"/>
                  </a:lnTo>
                  <a:lnTo>
                    <a:pt x="12" y="4"/>
                  </a:lnTo>
                  <a:lnTo>
                    <a:pt x="51" y="0"/>
                  </a:lnTo>
                  <a:lnTo>
                    <a:pt x="172" y="0"/>
                  </a:lnTo>
                  <a:lnTo>
                    <a:pt x="203" y="12"/>
                  </a:lnTo>
                  <a:lnTo>
                    <a:pt x="213" y="34"/>
                  </a:lnTo>
                  <a:lnTo>
                    <a:pt x="219" y="55"/>
                  </a:lnTo>
                  <a:lnTo>
                    <a:pt x="203" y="71"/>
                  </a:lnTo>
                  <a:lnTo>
                    <a:pt x="118" y="71"/>
                  </a:lnTo>
                  <a:lnTo>
                    <a:pt x="107" y="71"/>
                  </a:lnTo>
                  <a:lnTo>
                    <a:pt x="112" y="63"/>
                  </a:lnTo>
                  <a:lnTo>
                    <a:pt x="138" y="63"/>
                  </a:lnTo>
                  <a:lnTo>
                    <a:pt x="160" y="59"/>
                  </a:lnTo>
                  <a:lnTo>
                    <a:pt x="178" y="53"/>
                  </a:lnTo>
                  <a:lnTo>
                    <a:pt x="185" y="37"/>
                  </a:lnTo>
                  <a:lnTo>
                    <a:pt x="176" y="28"/>
                  </a:lnTo>
                  <a:lnTo>
                    <a:pt x="138" y="22"/>
                  </a:lnTo>
                  <a:lnTo>
                    <a:pt x="79" y="22"/>
                  </a:lnTo>
                  <a:lnTo>
                    <a:pt x="32" y="22"/>
                  </a:lnTo>
                  <a:lnTo>
                    <a:pt x="8" y="26"/>
                  </a:lnTo>
                  <a:lnTo>
                    <a:pt x="6" y="36"/>
                  </a:lnTo>
                  <a:lnTo>
                    <a:pt x="14" y="49"/>
                  </a:lnTo>
                  <a:lnTo>
                    <a:pt x="30" y="47"/>
                  </a:lnTo>
                  <a:lnTo>
                    <a:pt x="34" y="51"/>
                  </a:lnTo>
                  <a:lnTo>
                    <a:pt x="26" y="63"/>
                  </a:lnTo>
                </a:path>
              </a:pathLst>
            </a:custGeom>
            <a:solidFill>
              <a:srgbClr val="B50069"/>
            </a:solidFill>
            <a:ln w="12700" cap="rnd">
              <a:solidFill>
                <a:srgbClr val="6E0043"/>
              </a:solidFill>
              <a:round/>
              <a:headEnd/>
              <a:tailEnd/>
            </a:ln>
          </p:spPr>
          <p:txBody>
            <a:bodyPr/>
            <a:lstStyle/>
            <a:p>
              <a:endParaRPr lang="fa-IR"/>
            </a:p>
          </p:txBody>
        </p:sp>
        <p:sp>
          <p:nvSpPr>
            <p:cNvPr id="25629" name="Freeform 47"/>
            <p:cNvSpPr>
              <a:spLocks/>
            </p:cNvSpPr>
            <p:nvPr/>
          </p:nvSpPr>
          <p:spPr bwMode="auto">
            <a:xfrm>
              <a:off x="2478" y="2781"/>
              <a:ext cx="480" cy="139"/>
            </a:xfrm>
            <a:custGeom>
              <a:avLst/>
              <a:gdLst>
                <a:gd name="T0" fmla="*/ 0 w 480"/>
                <a:gd name="T1" fmla="*/ 132 h 139"/>
                <a:gd name="T2" fmla="*/ 479 w 480"/>
                <a:gd name="T3" fmla="*/ 138 h 139"/>
                <a:gd name="T4" fmla="*/ 467 w 480"/>
                <a:gd name="T5" fmla="*/ 0 h 139"/>
                <a:gd name="T6" fmla="*/ 18 w 480"/>
                <a:gd name="T7" fmla="*/ 116 h 139"/>
                <a:gd name="T8" fmla="*/ 0 w 480"/>
                <a:gd name="T9" fmla="*/ 132 h 139"/>
                <a:gd name="T10" fmla="*/ 0 60000 65536"/>
                <a:gd name="T11" fmla="*/ 0 60000 65536"/>
                <a:gd name="T12" fmla="*/ 0 60000 65536"/>
                <a:gd name="T13" fmla="*/ 0 60000 65536"/>
                <a:gd name="T14" fmla="*/ 0 60000 65536"/>
                <a:gd name="T15" fmla="*/ 0 w 480"/>
                <a:gd name="T16" fmla="*/ 0 h 139"/>
                <a:gd name="T17" fmla="*/ 480 w 480"/>
                <a:gd name="T18" fmla="*/ 139 h 139"/>
              </a:gdLst>
              <a:ahLst/>
              <a:cxnLst>
                <a:cxn ang="T10">
                  <a:pos x="T0" y="T1"/>
                </a:cxn>
                <a:cxn ang="T11">
                  <a:pos x="T2" y="T3"/>
                </a:cxn>
                <a:cxn ang="T12">
                  <a:pos x="T4" y="T5"/>
                </a:cxn>
                <a:cxn ang="T13">
                  <a:pos x="T6" y="T7"/>
                </a:cxn>
                <a:cxn ang="T14">
                  <a:pos x="T8" y="T9"/>
                </a:cxn>
              </a:cxnLst>
              <a:rect l="T15" t="T16" r="T17" b="T18"/>
              <a:pathLst>
                <a:path w="480" h="139">
                  <a:moveTo>
                    <a:pt x="0" y="132"/>
                  </a:moveTo>
                  <a:lnTo>
                    <a:pt x="479" y="138"/>
                  </a:lnTo>
                  <a:lnTo>
                    <a:pt x="467" y="0"/>
                  </a:lnTo>
                  <a:lnTo>
                    <a:pt x="18" y="116"/>
                  </a:lnTo>
                  <a:lnTo>
                    <a:pt x="0" y="132"/>
                  </a:lnTo>
                </a:path>
              </a:pathLst>
            </a:custGeom>
            <a:solidFill>
              <a:srgbClr val="AD6900"/>
            </a:solidFill>
            <a:ln w="12700" cap="rnd">
              <a:solidFill>
                <a:schemeClr val="tx2"/>
              </a:solidFill>
              <a:round/>
              <a:headEnd/>
              <a:tailEnd/>
            </a:ln>
          </p:spPr>
          <p:txBody>
            <a:bodyPr/>
            <a:lstStyle/>
            <a:p>
              <a:endParaRPr lang="fa-IR"/>
            </a:p>
          </p:txBody>
        </p:sp>
        <p:sp>
          <p:nvSpPr>
            <p:cNvPr id="25630" name="Freeform 48"/>
            <p:cNvSpPr>
              <a:spLocks/>
            </p:cNvSpPr>
            <p:nvPr/>
          </p:nvSpPr>
          <p:spPr bwMode="auto">
            <a:xfrm>
              <a:off x="2828" y="1960"/>
              <a:ext cx="312" cy="29"/>
            </a:xfrm>
            <a:custGeom>
              <a:avLst/>
              <a:gdLst>
                <a:gd name="T0" fmla="*/ 0 w 312"/>
                <a:gd name="T1" fmla="*/ 28 h 29"/>
                <a:gd name="T2" fmla="*/ 12 w 312"/>
                <a:gd name="T3" fmla="*/ 0 h 29"/>
                <a:gd name="T4" fmla="*/ 311 w 312"/>
                <a:gd name="T5" fmla="*/ 0 h 29"/>
                <a:gd name="T6" fmla="*/ 307 w 312"/>
                <a:gd name="T7" fmla="*/ 24 h 29"/>
                <a:gd name="T8" fmla="*/ 0 w 312"/>
                <a:gd name="T9" fmla="*/ 28 h 29"/>
                <a:gd name="T10" fmla="*/ 0 60000 65536"/>
                <a:gd name="T11" fmla="*/ 0 60000 65536"/>
                <a:gd name="T12" fmla="*/ 0 60000 65536"/>
                <a:gd name="T13" fmla="*/ 0 60000 65536"/>
                <a:gd name="T14" fmla="*/ 0 60000 65536"/>
                <a:gd name="T15" fmla="*/ 0 w 312"/>
                <a:gd name="T16" fmla="*/ 0 h 29"/>
                <a:gd name="T17" fmla="*/ 312 w 312"/>
                <a:gd name="T18" fmla="*/ 29 h 29"/>
              </a:gdLst>
              <a:ahLst/>
              <a:cxnLst>
                <a:cxn ang="T10">
                  <a:pos x="T0" y="T1"/>
                </a:cxn>
                <a:cxn ang="T11">
                  <a:pos x="T2" y="T3"/>
                </a:cxn>
                <a:cxn ang="T12">
                  <a:pos x="T4" y="T5"/>
                </a:cxn>
                <a:cxn ang="T13">
                  <a:pos x="T6" y="T7"/>
                </a:cxn>
                <a:cxn ang="T14">
                  <a:pos x="T8" y="T9"/>
                </a:cxn>
              </a:cxnLst>
              <a:rect l="T15" t="T16" r="T17" b="T18"/>
              <a:pathLst>
                <a:path w="312" h="29">
                  <a:moveTo>
                    <a:pt x="0" y="28"/>
                  </a:moveTo>
                  <a:lnTo>
                    <a:pt x="12" y="0"/>
                  </a:lnTo>
                  <a:lnTo>
                    <a:pt x="311" y="0"/>
                  </a:lnTo>
                  <a:lnTo>
                    <a:pt x="307" y="24"/>
                  </a:lnTo>
                  <a:lnTo>
                    <a:pt x="0" y="28"/>
                  </a:lnTo>
                </a:path>
              </a:pathLst>
            </a:custGeom>
            <a:solidFill>
              <a:srgbClr val="00B7A5"/>
            </a:solidFill>
            <a:ln w="12700" cap="rnd">
              <a:solidFill>
                <a:schemeClr val="tx2"/>
              </a:solidFill>
              <a:round/>
              <a:headEnd/>
              <a:tailEnd/>
            </a:ln>
          </p:spPr>
          <p:txBody>
            <a:bodyPr/>
            <a:lstStyle/>
            <a:p>
              <a:endParaRPr lang="fa-IR"/>
            </a:p>
          </p:txBody>
        </p:sp>
        <p:sp>
          <p:nvSpPr>
            <p:cNvPr id="25631" name="Freeform 49"/>
            <p:cNvSpPr>
              <a:spLocks/>
            </p:cNvSpPr>
            <p:nvPr/>
          </p:nvSpPr>
          <p:spPr bwMode="auto">
            <a:xfrm>
              <a:off x="2791" y="1802"/>
              <a:ext cx="386" cy="156"/>
            </a:xfrm>
            <a:custGeom>
              <a:avLst/>
              <a:gdLst>
                <a:gd name="T0" fmla="*/ 60 w 386"/>
                <a:gd name="T1" fmla="*/ 155 h 156"/>
                <a:gd name="T2" fmla="*/ 24 w 386"/>
                <a:gd name="T3" fmla="*/ 115 h 156"/>
                <a:gd name="T4" fmla="*/ 0 w 386"/>
                <a:gd name="T5" fmla="*/ 68 h 156"/>
                <a:gd name="T6" fmla="*/ 0 w 386"/>
                <a:gd name="T7" fmla="*/ 0 h 156"/>
                <a:gd name="T8" fmla="*/ 373 w 386"/>
                <a:gd name="T9" fmla="*/ 0 h 156"/>
                <a:gd name="T10" fmla="*/ 385 w 386"/>
                <a:gd name="T11" fmla="*/ 32 h 156"/>
                <a:gd name="T12" fmla="*/ 385 w 386"/>
                <a:gd name="T13" fmla="*/ 56 h 156"/>
                <a:gd name="T14" fmla="*/ 365 w 386"/>
                <a:gd name="T15" fmla="*/ 95 h 156"/>
                <a:gd name="T16" fmla="*/ 337 w 386"/>
                <a:gd name="T17" fmla="*/ 155 h 156"/>
                <a:gd name="T18" fmla="*/ 60 w 386"/>
                <a:gd name="T19" fmla="*/ 155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6"/>
                <a:gd name="T31" fmla="*/ 0 h 156"/>
                <a:gd name="T32" fmla="*/ 386 w 386"/>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6" h="156">
                  <a:moveTo>
                    <a:pt x="60" y="155"/>
                  </a:moveTo>
                  <a:lnTo>
                    <a:pt x="24" y="115"/>
                  </a:lnTo>
                  <a:lnTo>
                    <a:pt x="0" y="68"/>
                  </a:lnTo>
                  <a:lnTo>
                    <a:pt x="0" y="0"/>
                  </a:lnTo>
                  <a:lnTo>
                    <a:pt x="373" y="0"/>
                  </a:lnTo>
                  <a:lnTo>
                    <a:pt x="385" y="32"/>
                  </a:lnTo>
                  <a:lnTo>
                    <a:pt x="385" y="56"/>
                  </a:lnTo>
                  <a:lnTo>
                    <a:pt x="365" y="95"/>
                  </a:lnTo>
                  <a:lnTo>
                    <a:pt x="337" y="155"/>
                  </a:lnTo>
                  <a:lnTo>
                    <a:pt x="60" y="155"/>
                  </a:lnTo>
                </a:path>
              </a:pathLst>
            </a:custGeom>
            <a:solidFill>
              <a:srgbClr val="00B7A5"/>
            </a:solidFill>
            <a:ln w="12700" cap="rnd">
              <a:solidFill>
                <a:schemeClr val="tx2"/>
              </a:solidFill>
              <a:round/>
              <a:headEnd/>
              <a:tailEnd/>
            </a:ln>
          </p:spPr>
          <p:txBody>
            <a:bodyPr/>
            <a:lstStyle/>
            <a:p>
              <a:endParaRPr lang="fa-IR"/>
            </a:p>
          </p:txBody>
        </p:sp>
        <p:sp>
          <p:nvSpPr>
            <p:cNvPr id="25632" name="Freeform 50"/>
            <p:cNvSpPr>
              <a:spLocks/>
            </p:cNvSpPr>
            <p:nvPr/>
          </p:nvSpPr>
          <p:spPr bwMode="auto">
            <a:xfrm>
              <a:off x="2733" y="1738"/>
              <a:ext cx="423" cy="69"/>
            </a:xfrm>
            <a:custGeom>
              <a:avLst/>
              <a:gdLst>
                <a:gd name="T0" fmla="*/ 371 w 423"/>
                <a:gd name="T1" fmla="*/ 64 h 69"/>
                <a:gd name="T2" fmla="*/ 418 w 423"/>
                <a:gd name="T3" fmla="*/ 17 h 69"/>
                <a:gd name="T4" fmla="*/ 422 w 423"/>
                <a:gd name="T5" fmla="*/ 0 h 69"/>
                <a:gd name="T6" fmla="*/ 166 w 423"/>
                <a:gd name="T7" fmla="*/ 13 h 69"/>
                <a:gd name="T8" fmla="*/ 166 w 423"/>
                <a:gd name="T9" fmla="*/ 47 h 69"/>
                <a:gd name="T10" fmla="*/ 95 w 423"/>
                <a:gd name="T11" fmla="*/ 47 h 69"/>
                <a:gd name="T12" fmla="*/ 12 w 423"/>
                <a:gd name="T13" fmla="*/ 47 h 69"/>
                <a:gd name="T14" fmla="*/ 0 w 423"/>
                <a:gd name="T15" fmla="*/ 55 h 69"/>
                <a:gd name="T16" fmla="*/ 16 w 423"/>
                <a:gd name="T17" fmla="*/ 68 h 69"/>
                <a:gd name="T18" fmla="*/ 39 w 423"/>
                <a:gd name="T19" fmla="*/ 64 h 69"/>
                <a:gd name="T20" fmla="*/ 59 w 423"/>
                <a:gd name="T21" fmla="*/ 60 h 69"/>
                <a:gd name="T22" fmla="*/ 371 w 423"/>
                <a:gd name="T23" fmla="*/ 64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3"/>
                <a:gd name="T37" fmla="*/ 0 h 69"/>
                <a:gd name="T38" fmla="*/ 423 w 423"/>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3" h="69">
                  <a:moveTo>
                    <a:pt x="371" y="64"/>
                  </a:moveTo>
                  <a:lnTo>
                    <a:pt x="418" y="17"/>
                  </a:lnTo>
                  <a:lnTo>
                    <a:pt x="422" y="0"/>
                  </a:lnTo>
                  <a:lnTo>
                    <a:pt x="166" y="13"/>
                  </a:lnTo>
                  <a:lnTo>
                    <a:pt x="166" y="47"/>
                  </a:lnTo>
                  <a:lnTo>
                    <a:pt x="95" y="47"/>
                  </a:lnTo>
                  <a:lnTo>
                    <a:pt x="12" y="47"/>
                  </a:lnTo>
                  <a:lnTo>
                    <a:pt x="0" y="55"/>
                  </a:lnTo>
                  <a:lnTo>
                    <a:pt x="16" y="68"/>
                  </a:lnTo>
                  <a:lnTo>
                    <a:pt x="39" y="64"/>
                  </a:lnTo>
                  <a:lnTo>
                    <a:pt x="59" y="60"/>
                  </a:lnTo>
                  <a:lnTo>
                    <a:pt x="371" y="64"/>
                  </a:lnTo>
                </a:path>
              </a:pathLst>
            </a:custGeom>
            <a:solidFill>
              <a:srgbClr val="00B7A5"/>
            </a:solidFill>
            <a:ln w="12700" cap="rnd">
              <a:solidFill>
                <a:schemeClr val="tx2"/>
              </a:solidFill>
              <a:round/>
              <a:headEnd/>
              <a:tailEnd/>
            </a:ln>
          </p:spPr>
          <p:txBody>
            <a:bodyPr/>
            <a:lstStyle/>
            <a:p>
              <a:endParaRPr lang="fa-IR"/>
            </a:p>
          </p:txBody>
        </p:sp>
        <p:sp>
          <p:nvSpPr>
            <p:cNvPr id="25633" name="Freeform 51"/>
            <p:cNvSpPr>
              <a:spLocks/>
            </p:cNvSpPr>
            <p:nvPr/>
          </p:nvSpPr>
          <p:spPr bwMode="auto">
            <a:xfrm>
              <a:off x="2728" y="1296"/>
              <a:ext cx="112" cy="488"/>
            </a:xfrm>
            <a:custGeom>
              <a:avLst/>
              <a:gdLst>
                <a:gd name="T0" fmla="*/ 67 w 112"/>
                <a:gd name="T1" fmla="*/ 487 h 488"/>
                <a:gd name="T2" fmla="*/ 0 w 112"/>
                <a:gd name="T3" fmla="*/ 483 h 488"/>
                <a:gd name="T4" fmla="*/ 32 w 112"/>
                <a:gd name="T5" fmla="*/ 0 h 488"/>
                <a:gd name="T6" fmla="*/ 67 w 112"/>
                <a:gd name="T7" fmla="*/ 0 h 488"/>
                <a:gd name="T8" fmla="*/ 111 w 112"/>
                <a:gd name="T9" fmla="*/ 12 h 488"/>
                <a:gd name="T10" fmla="*/ 67 w 112"/>
                <a:gd name="T11" fmla="*/ 487 h 488"/>
                <a:gd name="T12" fmla="*/ 0 60000 65536"/>
                <a:gd name="T13" fmla="*/ 0 60000 65536"/>
                <a:gd name="T14" fmla="*/ 0 60000 65536"/>
                <a:gd name="T15" fmla="*/ 0 60000 65536"/>
                <a:gd name="T16" fmla="*/ 0 60000 65536"/>
                <a:gd name="T17" fmla="*/ 0 60000 65536"/>
                <a:gd name="T18" fmla="*/ 0 w 112"/>
                <a:gd name="T19" fmla="*/ 0 h 488"/>
                <a:gd name="T20" fmla="*/ 112 w 112"/>
                <a:gd name="T21" fmla="*/ 488 h 488"/>
              </a:gdLst>
              <a:ahLst/>
              <a:cxnLst>
                <a:cxn ang="T12">
                  <a:pos x="T0" y="T1"/>
                </a:cxn>
                <a:cxn ang="T13">
                  <a:pos x="T2" y="T3"/>
                </a:cxn>
                <a:cxn ang="T14">
                  <a:pos x="T4" y="T5"/>
                </a:cxn>
                <a:cxn ang="T15">
                  <a:pos x="T6" y="T7"/>
                </a:cxn>
                <a:cxn ang="T16">
                  <a:pos x="T8" y="T9"/>
                </a:cxn>
                <a:cxn ang="T17">
                  <a:pos x="T10" y="T11"/>
                </a:cxn>
              </a:cxnLst>
              <a:rect l="T18" t="T19" r="T20" b="T21"/>
              <a:pathLst>
                <a:path w="112" h="488">
                  <a:moveTo>
                    <a:pt x="67" y="487"/>
                  </a:moveTo>
                  <a:lnTo>
                    <a:pt x="0" y="483"/>
                  </a:lnTo>
                  <a:lnTo>
                    <a:pt x="32" y="0"/>
                  </a:lnTo>
                  <a:lnTo>
                    <a:pt x="67" y="0"/>
                  </a:lnTo>
                  <a:lnTo>
                    <a:pt x="111" y="12"/>
                  </a:lnTo>
                  <a:lnTo>
                    <a:pt x="67" y="487"/>
                  </a:lnTo>
                </a:path>
              </a:pathLst>
            </a:custGeom>
            <a:solidFill>
              <a:srgbClr val="009688"/>
            </a:solidFill>
            <a:ln w="12700" cap="rnd">
              <a:solidFill>
                <a:schemeClr val="tx2"/>
              </a:solidFill>
              <a:round/>
              <a:headEnd/>
              <a:tailEnd/>
            </a:ln>
          </p:spPr>
          <p:txBody>
            <a:bodyPr/>
            <a:lstStyle/>
            <a:p>
              <a:endParaRPr lang="fa-IR"/>
            </a:p>
          </p:txBody>
        </p:sp>
        <p:sp>
          <p:nvSpPr>
            <p:cNvPr id="25634" name="Freeform 52"/>
            <p:cNvSpPr>
              <a:spLocks/>
            </p:cNvSpPr>
            <p:nvPr/>
          </p:nvSpPr>
          <p:spPr bwMode="auto">
            <a:xfrm>
              <a:off x="2796" y="1304"/>
              <a:ext cx="555" cy="480"/>
            </a:xfrm>
            <a:custGeom>
              <a:avLst/>
              <a:gdLst>
                <a:gd name="T0" fmla="*/ 44 w 555"/>
                <a:gd name="T1" fmla="*/ 0 h 480"/>
                <a:gd name="T2" fmla="*/ 554 w 555"/>
                <a:gd name="T3" fmla="*/ 111 h 480"/>
                <a:gd name="T4" fmla="*/ 542 w 555"/>
                <a:gd name="T5" fmla="*/ 435 h 480"/>
                <a:gd name="T6" fmla="*/ 162 w 555"/>
                <a:gd name="T7" fmla="*/ 443 h 480"/>
                <a:gd name="T8" fmla="*/ 99 w 555"/>
                <a:gd name="T9" fmla="*/ 451 h 480"/>
                <a:gd name="T10" fmla="*/ 99 w 555"/>
                <a:gd name="T11" fmla="*/ 479 h 480"/>
                <a:gd name="T12" fmla="*/ 0 w 555"/>
                <a:gd name="T13" fmla="*/ 479 h 480"/>
                <a:gd name="T14" fmla="*/ 44 w 555"/>
                <a:gd name="T15" fmla="*/ 0 h 480"/>
                <a:gd name="T16" fmla="*/ 0 60000 65536"/>
                <a:gd name="T17" fmla="*/ 0 60000 65536"/>
                <a:gd name="T18" fmla="*/ 0 60000 65536"/>
                <a:gd name="T19" fmla="*/ 0 60000 65536"/>
                <a:gd name="T20" fmla="*/ 0 60000 65536"/>
                <a:gd name="T21" fmla="*/ 0 60000 65536"/>
                <a:gd name="T22" fmla="*/ 0 60000 65536"/>
                <a:gd name="T23" fmla="*/ 0 60000 65536"/>
                <a:gd name="T24" fmla="*/ 0 w 555"/>
                <a:gd name="T25" fmla="*/ 0 h 480"/>
                <a:gd name="T26" fmla="*/ 555 w 555"/>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5" h="480">
                  <a:moveTo>
                    <a:pt x="44" y="0"/>
                  </a:moveTo>
                  <a:lnTo>
                    <a:pt x="554" y="111"/>
                  </a:lnTo>
                  <a:lnTo>
                    <a:pt x="542" y="435"/>
                  </a:lnTo>
                  <a:lnTo>
                    <a:pt x="162" y="443"/>
                  </a:lnTo>
                  <a:lnTo>
                    <a:pt x="99" y="451"/>
                  </a:lnTo>
                  <a:lnTo>
                    <a:pt x="99" y="479"/>
                  </a:lnTo>
                  <a:lnTo>
                    <a:pt x="0" y="479"/>
                  </a:lnTo>
                  <a:lnTo>
                    <a:pt x="44" y="0"/>
                  </a:lnTo>
                </a:path>
              </a:pathLst>
            </a:custGeom>
            <a:solidFill>
              <a:srgbClr val="00B7A5"/>
            </a:solidFill>
            <a:ln w="12700" cap="rnd">
              <a:solidFill>
                <a:schemeClr val="tx2"/>
              </a:solidFill>
              <a:round/>
              <a:headEnd/>
              <a:tailEnd/>
            </a:ln>
          </p:spPr>
          <p:txBody>
            <a:bodyPr/>
            <a:lstStyle/>
            <a:p>
              <a:endParaRPr lang="fa-IR"/>
            </a:p>
          </p:txBody>
        </p:sp>
        <p:sp>
          <p:nvSpPr>
            <p:cNvPr id="25635" name="Freeform 53"/>
            <p:cNvSpPr>
              <a:spLocks/>
            </p:cNvSpPr>
            <p:nvPr/>
          </p:nvSpPr>
          <p:spPr bwMode="auto">
            <a:xfrm>
              <a:off x="1811" y="2136"/>
              <a:ext cx="775" cy="641"/>
            </a:xfrm>
            <a:custGeom>
              <a:avLst/>
              <a:gdLst>
                <a:gd name="T0" fmla="*/ 774 w 775"/>
                <a:gd name="T1" fmla="*/ 590 h 641"/>
                <a:gd name="T2" fmla="*/ 733 w 775"/>
                <a:gd name="T3" fmla="*/ 606 h 641"/>
                <a:gd name="T4" fmla="*/ 682 w 775"/>
                <a:gd name="T5" fmla="*/ 624 h 641"/>
                <a:gd name="T6" fmla="*/ 630 w 775"/>
                <a:gd name="T7" fmla="*/ 637 h 641"/>
                <a:gd name="T8" fmla="*/ 595 w 775"/>
                <a:gd name="T9" fmla="*/ 640 h 641"/>
                <a:gd name="T10" fmla="*/ 576 w 775"/>
                <a:gd name="T11" fmla="*/ 593 h 641"/>
                <a:gd name="T12" fmla="*/ 551 w 775"/>
                <a:gd name="T13" fmla="*/ 479 h 641"/>
                <a:gd name="T14" fmla="*/ 532 w 775"/>
                <a:gd name="T15" fmla="*/ 366 h 641"/>
                <a:gd name="T16" fmla="*/ 511 w 775"/>
                <a:gd name="T17" fmla="*/ 295 h 641"/>
                <a:gd name="T18" fmla="*/ 513 w 775"/>
                <a:gd name="T19" fmla="*/ 266 h 641"/>
                <a:gd name="T20" fmla="*/ 532 w 775"/>
                <a:gd name="T21" fmla="*/ 258 h 641"/>
                <a:gd name="T22" fmla="*/ 554 w 775"/>
                <a:gd name="T23" fmla="*/ 240 h 641"/>
                <a:gd name="T24" fmla="*/ 527 w 775"/>
                <a:gd name="T25" fmla="*/ 261 h 641"/>
                <a:gd name="T26" fmla="*/ 511 w 775"/>
                <a:gd name="T27" fmla="*/ 266 h 641"/>
                <a:gd name="T28" fmla="*/ 508 w 775"/>
                <a:gd name="T29" fmla="*/ 253 h 641"/>
                <a:gd name="T30" fmla="*/ 527 w 775"/>
                <a:gd name="T31" fmla="*/ 237 h 641"/>
                <a:gd name="T32" fmla="*/ 557 w 775"/>
                <a:gd name="T33" fmla="*/ 221 h 641"/>
                <a:gd name="T34" fmla="*/ 573 w 775"/>
                <a:gd name="T35" fmla="*/ 205 h 641"/>
                <a:gd name="T36" fmla="*/ 532 w 775"/>
                <a:gd name="T37" fmla="*/ 229 h 641"/>
                <a:gd name="T38" fmla="*/ 505 w 775"/>
                <a:gd name="T39" fmla="*/ 255 h 641"/>
                <a:gd name="T40" fmla="*/ 494 w 775"/>
                <a:gd name="T41" fmla="*/ 263 h 641"/>
                <a:gd name="T42" fmla="*/ 467 w 775"/>
                <a:gd name="T43" fmla="*/ 261 h 641"/>
                <a:gd name="T44" fmla="*/ 445 w 775"/>
                <a:gd name="T45" fmla="*/ 248 h 641"/>
                <a:gd name="T46" fmla="*/ 413 w 775"/>
                <a:gd name="T47" fmla="*/ 240 h 641"/>
                <a:gd name="T48" fmla="*/ 90 w 775"/>
                <a:gd name="T49" fmla="*/ 237 h 641"/>
                <a:gd name="T50" fmla="*/ 19 w 775"/>
                <a:gd name="T51" fmla="*/ 234 h 641"/>
                <a:gd name="T52" fmla="*/ 8 w 775"/>
                <a:gd name="T53" fmla="*/ 211 h 641"/>
                <a:gd name="T54" fmla="*/ 0 w 775"/>
                <a:gd name="T55" fmla="*/ 174 h 641"/>
                <a:gd name="T56" fmla="*/ 8 w 775"/>
                <a:gd name="T57" fmla="*/ 129 h 641"/>
                <a:gd name="T58" fmla="*/ 19 w 775"/>
                <a:gd name="T59" fmla="*/ 74 h 641"/>
                <a:gd name="T60" fmla="*/ 35 w 775"/>
                <a:gd name="T61" fmla="*/ 37 h 641"/>
                <a:gd name="T62" fmla="*/ 60 w 775"/>
                <a:gd name="T63" fmla="*/ 8 h 641"/>
                <a:gd name="T64" fmla="*/ 84 w 775"/>
                <a:gd name="T65" fmla="*/ 0 h 641"/>
                <a:gd name="T66" fmla="*/ 163 w 775"/>
                <a:gd name="T67" fmla="*/ 0 h 641"/>
                <a:gd name="T68" fmla="*/ 182 w 775"/>
                <a:gd name="T69" fmla="*/ 0 h 641"/>
                <a:gd name="T70" fmla="*/ 204 w 775"/>
                <a:gd name="T71" fmla="*/ 11 h 641"/>
                <a:gd name="T72" fmla="*/ 206 w 775"/>
                <a:gd name="T73" fmla="*/ 18 h 641"/>
                <a:gd name="T74" fmla="*/ 185 w 775"/>
                <a:gd name="T75" fmla="*/ 42 h 641"/>
                <a:gd name="T76" fmla="*/ 206 w 775"/>
                <a:gd name="T77" fmla="*/ 24 h 641"/>
                <a:gd name="T78" fmla="*/ 220 w 775"/>
                <a:gd name="T79" fmla="*/ 26 h 641"/>
                <a:gd name="T80" fmla="*/ 220 w 775"/>
                <a:gd name="T81" fmla="*/ 42 h 641"/>
                <a:gd name="T82" fmla="*/ 220 w 775"/>
                <a:gd name="T83" fmla="*/ 29 h 641"/>
                <a:gd name="T84" fmla="*/ 269 w 775"/>
                <a:gd name="T85" fmla="*/ 34 h 641"/>
                <a:gd name="T86" fmla="*/ 377 w 775"/>
                <a:gd name="T87" fmla="*/ 53 h 641"/>
                <a:gd name="T88" fmla="*/ 483 w 775"/>
                <a:gd name="T89" fmla="*/ 68 h 641"/>
                <a:gd name="T90" fmla="*/ 581 w 775"/>
                <a:gd name="T91" fmla="*/ 76 h 641"/>
                <a:gd name="T92" fmla="*/ 660 w 775"/>
                <a:gd name="T93" fmla="*/ 92 h 641"/>
                <a:gd name="T94" fmla="*/ 679 w 775"/>
                <a:gd name="T95" fmla="*/ 105 h 641"/>
                <a:gd name="T96" fmla="*/ 690 w 775"/>
                <a:gd name="T97" fmla="*/ 137 h 641"/>
                <a:gd name="T98" fmla="*/ 725 w 775"/>
                <a:gd name="T99" fmla="*/ 329 h 641"/>
                <a:gd name="T100" fmla="*/ 741 w 775"/>
                <a:gd name="T101" fmla="*/ 445 h 641"/>
                <a:gd name="T102" fmla="*/ 752 w 775"/>
                <a:gd name="T103" fmla="*/ 506 h 641"/>
                <a:gd name="T104" fmla="*/ 766 w 775"/>
                <a:gd name="T105" fmla="*/ 535 h 641"/>
                <a:gd name="T106" fmla="*/ 774 w 775"/>
                <a:gd name="T107" fmla="*/ 590 h 6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5"/>
                <a:gd name="T163" fmla="*/ 0 h 641"/>
                <a:gd name="T164" fmla="*/ 775 w 775"/>
                <a:gd name="T165" fmla="*/ 641 h 6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5" h="641">
                  <a:moveTo>
                    <a:pt x="774" y="590"/>
                  </a:moveTo>
                  <a:lnTo>
                    <a:pt x="733" y="606"/>
                  </a:lnTo>
                  <a:lnTo>
                    <a:pt x="682" y="624"/>
                  </a:lnTo>
                  <a:lnTo>
                    <a:pt x="630" y="637"/>
                  </a:lnTo>
                  <a:lnTo>
                    <a:pt x="595" y="640"/>
                  </a:lnTo>
                  <a:lnTo>
                    <a:pt x="576" y="593"/>
                  </a:lnTo>
                  <a:lnTo>
                    <a:pt x="551" y="479"/>
                  </a:lnTo>
                  <a:lnTo>
                    <a:pt x="532" y="366"/>
                  </a:lnTo>
                  <a:lnTo>
                    <a:pt x="511" y="295"/>
                  </a:lnTo>
                  <a:lnTo>
                    <a:pt x="513" y="266"/>
                  </a:lnTo>
                  <a:lnTo>
                    <a:pt x="532" y="258"/>
                  </a:lnTo>
                  <a:lnTo>
                    <a:pt x="554" y="240"/>
                  </a:lnTo>
                  <a:lnTo>
                    <a:pt x="527" y="261"/>
                  </a:lnTo>
                  <a:lnTo>
                    <a:pt x="511" y="266"/>
                  </a:lnTo>
                  <a:lnTo>
                    <a:pt x="508" y="253"/>
                  </a:lnTo>
                  <a:lnTo>
                    <a:pt x="527" y="237"/>
                  </a:lnTo>
                  <a:lnTo>
                    <a:pt x="557" y="221"/>
                  </a:lnTo>
                  <a:lnTo>
                    <a:pt x="573" y="205"/>
                  </a:lnTo>
                  <a:lnTo>
                    <a:pt x="532" y="229"/>
                  </a:lnTo>
                  <a:lnTo>
                    <a:pt x="505" y="255"/>
                  </a:lnTo>
                  <a:lnTo>
                    <a:pt x="494" y="263"/>
                  </a:lnTo>
                  <a:lnTo>
                    <a:pt x="467" y="261"/>
                  </a:lnTo>
                  <a:lnTo>
                    <a:pt x="445" y="248"/>
                  </a:lnTo>
                  <a:lnTo>
                    <a:pt x="413" y="240"/>
                  </a:lnTo>
                  <a:lnTo>
                    <a:pt x="90" y="237"/>
                  </a:lnTo>
                  <a:lnTo>
                    <a:pt x="19" y="234"/>
                  </a:lnTo>
                  <a:lnTo>
                    <a:pt x="8" y="211"/>
                  </a:lnTo>
                  <a:lnTo>
                    <a:pt x="0" y="174"/>
                  </a:lnTo>
                  <a:lnTo>
                    <a:pt x="8" y="129"/>
                  </a:lnTo>
                  <a:lnTo>
                    <a:pt x="19" y="74"/>
                  </a:lnTo>
                  <a:lnTo>
                    <a:pt x="35" y="37"/>
                  </a:lnTo>
                  <a:lnTo>
                    <a:pt x="60" y="8"/>
                  </a:lnTo>
                  <a:lnTo>
                    <a:pt x="84" y="0"/>
                  </a:lnTo>
                  <a:lnTo>
                    <a:pt x="163" y="0"/>
                  </a:lnTo>
                  <a:lnTo>
                    <a:pt x="182" y="0"/>
                  </a:lnTo>
                  <a:lnTo>
                    <a:pt x="204" y="11"/>
                  </a:lnTo>
                  <a:lnTo>
                    <a:pt x="206" y="18"/>
                  </a:lnTo>
                  <a:lnTo>
                    <a:pt x="185" y="42"/>
                  </a:lnTo>
                  <a:lnTo>
                    <a:pt x="206" y="24"/>
                  </a:lnTo>
                  <a:lnTo>
                    <a:pt x="220" y="26"/>
                  </a:lnTo>
                  <a:lnTo>
                    <a:pt x="220" y="42"/>
                  </a:lnTo>
                  <a:lnTo>
                    <a:pt x="220" y="29"/>
                  </a:lnTo>
                  <a:lnTo>
                    <a:pt x="269" y="34"/>
                  </a:lnTo>
                  <a:lnTo>
                    <a:pt x="377" y="53"/>
                  </a:lnTo>
                  <a:lnTo>
                    <a:pt x="483" y="68"/>
                  </a:lnTo>
                  <a:lnTo>
                    <a:pt x="581" y="76"/>
                  </a:lnTo>
                  <a:lnTo>
                    <a:pt x="660" y="92"/>
                  </a:lnTo>
                  <a:lnTo>
                    <a:pt x="679" y="105"/>
                  </a:lnTo>
                  <a:lnTo>
                    <a:pt x="690" y="137"/>
                  </a:lnTo>
                  <a:lnTo>
                    <a:pt x="725" y="329"/>
                  </a:lnTo>
                  <a:lnTo>
                    <a:pt x="741" y="445"/>
                  </a:lnTo>
                  <a:lnTo>
                    <a:pt x="752" y="506"/>
                  </a:lnTo>
                  <a:lnTo>
                    <a:pt x="766" y="535"/>
                  </a:lnTo>
                  <a:lnTo>
                    <a:pt x="774" y="590"/>
                  </a:lnTo>
                </a:path>
              </a:pathLst>
            </a:custGeom>
            <a:solidFill>
              <a:schemeClr val="accent1"/>
            </a:solidFill>
            <a:ln w="12700" cap="rnd">
              <a:solidFill>
                <a:schemeClr val="tx2"/>
              </a:solidFill>
              <a:round/>
              <a:headEnd/>
              <a:tailEnd/>
            </a:ln>
          </p:spPr>
          <p:txBody>
            <a:bodyPr/>
            <a:lstStyle/>
            <a:p>
              <a:endParaRPr lang="fa-IR"/>
            </a:p>
          </p:txBody>
        </p:sp>
        <p:sp>
          <p:nvSpPr>
            <p:cNvPr id="25636" name="Freeform 54"/>
            <p:cNvSpPr>
              <a:spLocks/>
            </p:cNvSpPr>
            <p:nvPr/>
          </p:nvSpPr>
          <p:spPr bwMode="auto">
            <a:xfrm>
              <a:off x="1760" y="2001"/>
              <a:ext cx="100" cy="294"/>
            </a:xfrm>
            <a:custGeom>
              <a:avLst/>
              <a:gdLst>
                <a:gd name="T0" fmla="*/ 18 w 100"/>
                <a:gd name="T1" fmla="*/ 290 h 294"/>
                <a:gd name="T2" fmla="*/ 18 w 100"/>
                <a:gd name="T3" fmla="*/ 293 h 294"/>
                <a:gd name="T4" fmla="*/ 0 w 100"/>
                <a:gd name="T5" fmla="*/ 267 h 294"/>
                <a:gd name="T6" fmla="*/ 0 w 100"/>
                <a:gd name="T7" fmla="*/ 230 h 294"/>
                <a:gd name="T8" fmla="*/ 26 w 100"/>
                <a:gd name="T9" fmla="*/ 198 h 294"/>
                <a:gd name="T10" fmla="*/ 44 w 100"/>
                <a:gd name="T11" fmla="*/ 158 h 294"/>
                <a:gd name="T12" fmla="*/ 44 w 100"/>
                <a:gd name="T13" fmla="*/ 108 h 294"/>
                <a:gd name="T14" fmla="*/ 44 w 100"/>
                <a:gd name="T15" fmla="*/ 34 h 294"/>
                <a:gd name="T16" fmla="*/ 44 w 100"/>
                <a:gd name="T17" fmla="*/ 0 h 294"/>
                <a:gd name="T18" fmla="*/ 55 w 100"/>
                <a:gd name="T19" fmla="*/ 34 h 294"/>
                <a:gd name="T20" fmla="*/ 73 w 100"/>
                <a:gd name="T21" fmla="*/ 45 h 294"/>
                <a:gd name="T22" fmla="*/ 99 w 100"/>
                <a:gd name="T23" fmla="*/ 55 h 294"/>
                <a:gd name="T24" fmla="*/ 66 w 100"/>
                <a:gd name="T25" fmla="*/ 58 h 294"/>
                <a:gd name="T26" fmla="*/ 51 w 100"/>
                <a:gd name="T27" fmla="*/ 74 h 294"/>
                <a:gd name="T28" fmla="*/ 51 w 100"/>
                <a:gd name="T29" fmla="*/ 119 h 294"/>
                <a:gd name="T30" fmla="*/ 66 w 100"/>
                <a:gd name="T31" fmla="*/ 124 h 294"/>
                <a:gd name="T32" fmla="*/ 77 w 100"/>
                <a:gd name="T33" fmla="*/ 129 h 294"/>
                <a:gd name="T34" fmla="*/ 55 w 100"/>
                <a:gd name="T35" fmla="*/ 177 h 294"/>
                <a:gd name="T36" fmla="*/ 37 w 100"/>
                <a:gd name="T37" fmla="*/ 230 h 294"/>
                <a:gd name="T38" fmla="*/ 18 w 100"/>
                <a:gd name="T39" fmla="*/ 290 h 2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
                <a:gd name="T61" fmla="*/ 0 h 294"/>
                <a:gd name="T62" fmla="*/ 100 w 100"/>
                <a:gd name="T63" fmla="*/ 294 h 2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 h="294">
                  <a:moveTo>
                    <a:pt x="18" y="290"/>
                  </a:moveTo>
                  <a:lnTo>
                    <a:pt x="18" y="293"/>
                  </a:lnTo>
                  <a:lnTo>
                    <a:pt x="0" y="267"/>
                  </a:lnTo>
                  <a:lnTo>
                    <a:pt x="0" y="230"/>
                  </a:lnTo>
                  <a:lnTo>
                    <a:pt x="26" y="198"/>
                  </a:lnTo>
                  <a:lnTo>
                    <a:pt x="44" y="158"/>
                  </a:lnTo>
                  <a:lnTo>
                    <a:pt x="44" y="108"/>
                  </a:lnTo>
                  <a:lnTo>
                    <a:pt x="44" y="34"/>
                  </a:lnTo>
                  <a:lnTo>
                    <a:pt x="44" y="0"/>
                  </a:lnTo>
                  <a:lnTo>
                    <a:pt x="55" y="34"/>
                  </a:lnTo>
                  <a:lnTo>
                    <a:pt x="73" y="45"/>
                  </a:lnTo>
                  <a:lnTo>
                    <a:pt x="99" y="55"/>
                  </a:lnTo>
                  <a:lnTo>
                    <a:pt x="66" y="58"/>
                  </a:lnTo>
                  <a:lnTo>
                    <a:pt x="51" y="74"/>
                  </a:lnTo>
                  <a:lnTo>
                    <a:pt x="51" y="119"/>
                  </a:lnTo>
                  <a:lnTo>
                    <a:pt x="66" y="124"/>
                  </a:lnTo>
                  <a:lnTo>
                    <a:pt x="77" y="129"/>
                  </a:lnTo>
                  <a:lnTo>
                    <a:pt x="55" y="177"/>
                  </a:lnTo>
                  <a:lnTo>
                    <a:pt x="37" y="230"/>
                  </a:lnTo>
                  <a:lnTo>
                    <a:pt x="18" y="290"/>
                  </a:lnTo>
                </a:path>
              </a:pathLst>
            </a:custGeom>
            <a:solidFill>
              <a:schemeClr val="accent1"/>
            </a:solidFill>
            <a:ln w="12700" cap="rnd">
              <a:solidFill>
                <a:schemeClr val="tx2"/>
              </a:solidFill>
              <a:round/>
              <a:headEnd/>
              <a:tailEnd/>
            </a:ln>
          </p:spPr>
          <p:txBody>
            <a:bodyPr/>
            <a:lstStyle/>
            <a:p>
              <a:endParaRPr lang="fa-IR"/>
            </a:p>
          </p:txBody>
        </p:sp>
        <p:sp>
          <p:nvSpPr>
            <p:cNvPr id="25637" name="Freeform 55"/>
            <p:cNvSpPr>
              <a:spLocks/>
            </p:cNvSpPr>
            <p:nvPr/>
          </p:nvSpPr>
          <p:spPr bwMode="auto">
            <a:xfrm>
              <a:off x="1981" y="2057"/>
              <a:ext cx="20" cy="11"/>
            </a:xfrm>
            <a:custGeom>
              <a:avLst/>
              <a:gdLst>
                <a:gd name="T0" fmla="*/ 8 w 20"/>
                <a:gd name="T1" fmla="*/ 0 h 11"/>
                <a:gd name="T2" fmla="*/ 19 w 20"/>
                <a:gd name="T3" fmla="*/ 10 h 11"/>
                <a:gd name="T4" fmla="*/ 0 w 20"/>
                <a:gd name="T5" fmla="*/ 0 h 11"/>
                <a:gd name="T6" fmla="*/ 8 w 20"/>
                <a:gd name="T7" fmla="*/ 0 h 11"/>
                <a:gd name="T8" fmla="*/ 0 60000 65536"/>
                <a:gd name="T9" fmla="*/ 0 60000 65536"/>
                <a:gd name="T10" fmla="*/ 0 60000 65536"/>
                <a:gd name="T11" fmla="*/ 0 60000 65536"/>
                <a:gd name="T12" fmla="*/ 0 w 20"/>
                <a:gd name="T13" fmla="*/ 0 h 11"/>
                <a:gd name="T14" fmla="*/ 20 w 20"/>
                <a:gd name="T15" fmla="*/ 11 h 11"/>
              </a:gdLst>
              <a:ahLst/>
              <a:cxnLst>
                <a:cxn ang="T8">
                  <a:pos x="T0" y="T1"/>
                </a:cxn>
                <a:cxn ang="T9">
                  <a:pos x="T2" y="T3"/>
                </a:cxn>
                <a:cxn ang="T10">
                  <a:pos x="T4" y="T5"/>
                </a:cxn>
                <a:cxn ang="T11">
                  <a:pos x="T6" y="T7"/>
                </a:cxn>
              </a:cxnLst>
              <a:rect l="T12" t="T13" r="T14" b="T15"/>
              <a:pathLst>
                <a:path w="20" h="11">
                  <a:moveTo>
                    <a:pt x="8" y="0"/>
                  </a:moveTo>
                  <a:lnTo>
                    <a:pt x="19" y="10"/>
                  </a:lnTo>
                  <a:lnTo>
                    <a:pt x="0" y="0"/>
                  </a:lnTo>
                  <a:lnTo>
                    <a:pt x="8" y="0"/>
                  </a:lnTo>
                </a:path>
              </a:pathLst>
            </a:custGeom>
            <a:solidFill>
              <a:schemeClr val="accent1"/>
            </a:solidFill>
            <a:ln w="12700" cap="rnd">
              <a:solidFill>
                <a:schemeClr val="accent1"/>
              </a:solidFill>
              <a:round/>
              <a:headEnd/>
              <a:tailEnd/>
            </a:ln>
          </p:spPr>
          <p:txBody>
            <a:bodyPr/>
            <a:lstStyle/>
            <a:p>
              <a:endParaRPr lang="fa-IR"/>
            </a:p>
          </p:txBody>
        </p:sp>
        <p:sp>
          <p:nvSpPr>
            <p:cNvPr id="25638" name="Freeform 56"/>
            <p:cNvSpPr>
              <a:spLocks/>
            </p:cNvSpPr>
            <p:nvPr/>
          </p:nvSpPr>
          <p:spPr bwMode="auto">
            <a:xfrm>
              <a:off x="2461" y="2729"/>
              <a:ext cx="132" cy="80"/>
            </a:xfrm>
            <a:custGeom>
              <a:avLst/>
              <a:gdLst>
                <a:gd name="T0" fmla="*/ 114 w 132"/>
                <a:gd name="T1" fmla="*/ 0 h 80"/>
                <a:gd name="T2" fmla="*/ 131 w 132"/>
                <a:gd name="T3" fmla="*/ 17 h 80"/>
                <a:gd name="T4" fmla="*/ 116 w 132"/>
                <a:gd name="T5" fmla="*/ 45 h 80"/>
                <a:gd name="T6" fmla="*/ 87 w 132"/>
                <a:gd name="T7" fmla="*/ 69 h 80"/>
                <a:gd name="T8" fmla="*/ 44 w 132"/>
                <a:gd name="T9" fmla="*/ 79 h 80"/>
                <a:gd name="T10" fmla="*/ 17 w 132"/>
                <a:gd name="T11" fmla="*/ 76 h 80"/>
                <a:gd name="T12" fmla="*/ 0 w 132"/>
                <a:gd name="T13" fmla="*/ 65 h 80"/>
                <a:gd name="T14" fmla="*/ 3 w 132"/>
                <a:gd name="T15" fmla="*/ 41 h 80"/>
                <a:gd name="T16" fmla="*/ 82 w 132"/>
                <a:gd name="T17" fmla="*/ 10 h 80"/>
                <a:gd name="T18" fmla="*/ 114 w 132"/>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80"/>
                <a:gd name="T32" fmla="*/ 132 w 132"/>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80">
                  <a:moveTo>
                    <a:pt x="114" y="0"/>
                  </a:moveTo>
                  <a:lnTo>
                    <a:pt x="131" y="17"/>
                  </a:lnTo>
                  <a:lnTo>
                    <a:pt x="116" y="45"/>
                  </a:lnTo>
                  <a:lnTo>
                    <a:pt x="87" y="69"/>
                  </a:lnTo>
                  <a:lnTo>
                    <a:pt x="44" y="79"/>
                  </a:lnTo>
                  <a:lnTo>
                    <a:pt x="17" y="76"/>
                  </a:lnTo>
                  <a:lnTo>
                    <a:pt x="0" y="65"/>
                  </a:lnTo>
                  <a:lnTo>
                    <a:pt x="3" y="41"/>
                  </a:lnTo>
                  <a:lnTo>
                    <a:pt x="82" y="10"/>
                  </a:lnTo>
                  <a:lnTo>
                    <a:pt x="114" y="0"/>
                  </a:lnTo>
                </a:path>
              </a:pathLst>
            </a:custGeom>
            <a:solidFill>
              <a:srgbClr val="063DE8"/>
            </a:solidFill>
            <a:ln w="12700" cap="rnd">
              <a:solidFill>
                <a:schemeClr val="tx2"/>
              </a:solidFill>
              <a:round/>
              <a:headEnd/>
              <a:tailEnd/>
            </a:ln>
          </p:spPr>
          <p:txBody>
            <a:bodyPr/>
            <a:lstStyle/>
            <a:p>
              <a:endParaRPr lang="fa-IR"/>
            </a:p>
          </p:txBody>
        </p:sp>
        <p:sp>
          <p:nvSpPr>
            <p:cNvPr id="25639" name="Freeform 57"/>
            <p:cNvSpPr>
              <a:spLocks/>
            </p:cNvSpPr>
            <p:nvPr/>
          </p:nvSpPr>
          <p:spPr bwMode="auto">
            <a:xfrm>
              <a:off x="2459" y="2742"/>
              <a:ext cx="327" cy="154"/>
            </a:xfrm>
            <a:custGeom>
              <a:avLst/>
              <a:gdLst>
                <a:gd name="T0" fmla="*/ 124 w 327"/>
                <a:gd name="T1" fmla="*/ 11 h 154"/>
                <a:gd name="T2" fmla="*/ 142 w 327"/>
                <a:gd name="T3" fmla="*/ 0 h 154"/>
                <a:gd name="T4" fmla="*/ 168 w 327"/>
                <a:gd name="T5" fmla="*/ 21 h 154"/>
                <a:gd name="T6" fmla="*/ 200 w 327"/>
                <a:gd name="T7" fmla="*/ 40 h 154"/>
                <a:gd name="T8" fmla="*/ 237 w 327"/>
                <a:gd name="T9" fmla="*/ 37 h 154"/>
                <a:gd name="T10" fmla="*/ 273 w 327"/>
                <a:gd name="T11" fmla="*/ 34 h 154"/>
                <a:gd name="T12" fmla="*/ 315 w 327"/>
                <a:gd name="T13" fmla="*/ 34 h 154"/>
                <a:gd name="T14" fmla="*/ 326 w 327"/>
                <a:gd name="T15" fmla="*/ 47 h 154"/>
                <a:gd name="T16" fmla="*/ 326 w 327"/>
                <a:gd name="T17" fmla="*/ 66 h 154"/>
                <a:gd name="T18" fmla="*/ 323 w 327"/>
                <a:gd name="T19" fmla="*/ 77 h 154"/>
                <a:gd name="T20" fmla="*/ 152 w 327"/>
                <a:gd name="T21" fmla="*/ 121 h 154"/>
                <a:gd name="T22" fmla="*/ 142 w 327"/>
                <a:gd name="T23" fmla="*/ 113 h 154"/>
                <a:gd name="T24" fmla="*/ 129 w 327"/>
                <a:gd name="T25" fmla="*/ 113 h 154"/>
                <a:gd name="T26" fmla="*/ 126 w 327"/>
                <a:gd name="T27" fmla="*/ 124 h 154"/>
                <a:gd name="T28" fmla="*/ 121 w 327"/>
                <a:gd name="T29" fmla="*/ 129 h 154"/>
                <a:gd name="T30" fmla="*/ 26 w 327"/>
                <a:gd name="T31" fmla="*/ 153 h 154"/>
                <a:gd name="T32" fmla="*/ 13 w 327"/>
                <a:gd name="T33" fmla="*/ 135 h 154"/>
                <a:gd name="T34" fmla="*/ 0 w 327"/>
                <a:gd name="T35" fmla="*/ 108 h 154"/>
                <a:gd name="T36" fmla="*/ 0 w 327"/>
                <a:gd name="T37" fmla="*/ 77 h 154"/>
                <a:gd name="T38" fmla="*/ 0 w 327"/>
                <a:gd name="T39" fmla="*/ 53 h 154"/>
                <a:gd name="T40" fmla="*/ 11 w 327"/>
                <a:gd name="T41" fmla="*/ 55 h 154"/>
                <a:gd name="T42" fmla="*/ 60 w 327"/>
                <a:gd name="T43" fmla="*/ 58 h 154"/>
                <a:gd name="T44" fmla="*/ 84 w 327"/>
                <a:gd name="T45" fmla="*/ 53 h 154"/>
                <a:gd name="T46" fmla="*/ 108 w 327"/>
                <a:gd name="T47" fmla="*/ 40 h 154"/>
                <a:gd name="T48" fmla="*/ 124 w 327"/>
                <a:gd name="T49" fmla="*/ 11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4"/>
                <a:gd name="T77" fmla="*/ 327 w 327"/>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4">
                  <a:moveTo>
                    <a:pt x="124" y="11"/>
                  </a:moveTo>
                  <a:lnTo>
                    <a:pt x="142" y="0"/>
                  </a:lnTo>
                  <a:lnTo>
                    <a:pt x="168" y="21"/>
                  </a:lnTo>
                  <a:lnTo>
                    <a:pt x="200" y="40"/>
                  </a:lnTo>
                  <a:lnTo>
                    <a:pt x="237" y="37"/>
                  </a:lnTo>
                  <a:lnTo>
                    <a:pt x="273" y="34"/>
                  </a:lnTo>
                  <a:lnTo>
                    <a:pt x="315" y="34"/>
                  </a:lnTo>
                  <a:lnTo>
                    <a:pt x="326" y="47"/>
                  </a:lnTo>
                  <a:lnTo>
                    <a:pt x="326" y="66"/>
                  </a:lnTo>
                  <a:lnTo>
                    <a:pt x="323" y="77"/>
                  </a:lnTo>
                  <a:lnTo>
                    <a:pt x="152" y="121"/>
                  </a:lnTo>
                  <a:lnTo>
                    <a:pt x="142" y="113"/>
                  </a:lnTo>
                  <a:lnTo>
                    <a:pt x="129" y="113"/>
                  </a:lnTo>
                  <a:lnTo>
                    <a:pt x="126" y="124"/>
                  </a:lnTo>
                  <a:lnTo>
                    <a:pt x="121" y="129"/>
                  </a:lnTo>
                  <a:lnTo>
                    <a:pt x="26" y="153"/>
                  </a:lnTo>
                  <a:lnTo>
                    <a:pt x="13" y="135"/>
                  </a:lnTo>
                  <a:lnTo>
                    <a:pt x="0" y="108"/>
                  </a:lnTo>
                  <a:lnTo>
                    <a:pt x="0" y="77"/>
                  </a:lnTo>
                  <a:lnTo>
                    <a:pt x="0" y="53"/>
                  </a:lnTo>
                  <a:lnTo>
                    <a:pt x="11" y="55"/>
                  </a:lnTo>
                  <a:lnTo>
                    <a:pt x="60" y="58"/>
                  </a:lnTo>
                  <a:lnTo>
                    <a:pt x="84" y="53"/>
                  </a:lnTo>
                  <a:lnTo>
                    <a:pt x="108" y="40"/>
                  </a:lnTo>
                  <a:lnTo>
                    <a:pt x="124" y="11"/>
                  </a:lnTo>
                </a:path>
              </a:pathLst>
            </a:custGeom>
            <a:solidFill>
              <a:srgbClr val="676767"/>
            </a:solidFill>
            <a:ln w="12700" cap="rnd">
              <a:solidFill>
                <a:schemeClr val="tx2"/>
              </a:solidFill>
              <a:round/>
              <a:headEnd/>
              <a:tailEnd/>
            </a:ln>
          </p:spPr>
          <p:txBody>
            <a:bodyPr/>
            <a:lstStyle/>
            <a:p>
              <a:endParaRPr lang="fa-IR"/>
            </a:p>
          </p:txBody>
        </p:sp>
        <p:sp>
          <p:nvSpPr>
            <p:cNvPr id="25640" name="Line 58"/>
            <p:cNvSpPr>
              <a:spLocks noChangeShapeType="1"/>
            </p:cNvSpPr>
            <p:nvPr/>
          </p:nvSpPr>
          <p:spPr bwMode="auto">
            <a:xfrm flipH="1">
              <a:off x="2607" y="2814"/>
              <a:ext cx="185" cy="4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41" name="Freeform 59"/>
            <p:cNvSpPr>
              <a:spLocks/>
            </p:cNvSpPr>
            <p:nvPr/>
          </p:nvSpPr>
          <p:spPr bwMode="auto">
            <a:xfrm>
              <a:off x="2477" y="2858"/>
              <a:ext cx="112" cy="35"/>
            </a:xfrm>
            <a:custGeom>
              <a:avLst/>
              <a:gdLst>
                <a:gd name="T0" fmla="*/ 111 w 112"/>
                <a:gd name="T1" fmla="*/ 16 h 35"/>
                <a:gd name="T2" fmla="*/ 111 w 112"/>
                <a:gd name="T3" fmla="*/ 0 h 35"/>
                <a:gd name="T4" fmla="*/ 0 w 112"/>
                <a:gd name="T5" fmla="*/ 26 h 35"/>
                <a:gd name="T6" fmla="*/ 11 w 112"/>
                <a:gd name="T7" fmla="*/ 34 h 35"/>
                <a:gd name="T8" fmla="*/ 21 w 112"/>
                <a:gd name="T9" fmla="*/ 34 h 35"/>
                <a:gd name="T10" fmla="*/ 111 w 112"/>
                <a:gd name="T11" fmla="*/ 16 h 35"/>
                <a:gd name="T12" fmla="*/ 0 60000 65536"/>
                <a:gd name="T13" fmla="*/ 0 60000 65536"/>
                <a:gd name="T14" fmla="*/ 0 60000 65536"/>
                <a:gd name="T15" fmla="*/ 0 60000 65536"/>
                <a:gd name="T16" fmla="*/ 0 60000 65536"/>
                <a:gd name="T17" fmla="*/ 0 60000 65536"/>
                <a:gd name="T18" fmla="*/ 0 w 112"/>
                <a:gd name="T19" fmla="*/ 0 h 35"/>
                <a:gd name="T20" fmla="*/ 112 w 112"/>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2" h="35">
                  <a:moveTo>
                    <a:pt x="111" y="16"/>
                  </a:moveTo>
                  <a:lnTo>
                    <a:pt x="111" y="0"/>
                  </a:lnTo>
                  <a:lnTo>
                    <a:pt x="0" y="26"/>
                  </a:lnTo>
                  <a:lnTo>
                    <a:pt x="11" y="34"/>
                  </a:lnTo>
                  <a:lnTo>
                    <a:pt x="21" y="34"/>
                  </a:lnTo>
                  <a:lnTo>
                    <a:pt x="111" y="16"/>
                  </a:lnTo>
                </a:path>
              </a:pathLst>
            </a:custGeom>
            <a:solidFill>
              <a:schemeClr val="tx2"/>
            </a:solidFill>
            <a:ln w="12700" cap="rnd">
              <a:solidFill>
                <a:schemeClr val="tx2"/>
              </a:solidFill>
              <a:round/>
              <a:headEnd/>
              <a:tailEnd/>
            </a:ln>
          </p:spPr>
          <p:txBody>
            <a:bodyPr/>
            <a:lstStyle/>
            <a:p>
              <a:endParaRPr lang="fa-IR"/>
            </a:p>
          </p:txBody>
        </p:sp>
        <p:sp>
          <p:nvSpPr>
            <p:cNvPr id="25642" name="Freeform 60"/>
            <p:cNvSpPr>
              <a:spLocks/>
            </p:cNvSpPr>
            <p:nvPr/>
          </p:nvSpPr>
          <p:spPr bwMode="auto">
            <a:xfrm>
              <a:off x="2593" y="2766"/>
              <a:ext cx="54" cy="19"/>
            </a:xfrm>
            <a:custGeom>
              <a:avLst/>
              <a:gdLst>
                <a:gd name="T0" fmla="*/ 53 w 54"/>
                <a:gd name="T1" fmla="*/ 18 h 19"/>
                <a:gd name="T2" fmla="*/ 45 w 54"/>
                <a:gd name="T3" fmla="*/ 18 h 19"/>
                <a:gd name="T4" fmla="*/ 37 w 54"/>
                <a:gd name="T5" fmla="*/ 18 h 19"/>
                <a:gd name="T6" fmla="*/ 29 w 54"/>
                <a:gd name="T7" fmla="*/ 15 h 19"/>
                <a:gd name="T8" fmla="*/ 21 w 54"/>
                <a:gd name="T9" fmla="*/ 15 h 19"/>
                <a:gd name="T10" fmla="*/ 13 w 54"/>
                <a:gd name="T11" fmla="*/ 10 h 19"/>
                <a:gd name="T12" fmla="*/ 8 w 54"/>
                <a:gd name="T13" fmla="*/ 3 h 19"/>
                <a:gd name="T14" fmla="*/ 0 w 54"/>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19"/>
                <a:gd name="T26" fmla="*/ 54 w 54"/>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19">
                  <a:moveTo>
                    <a:pt x="53" y="18"/>
                  </a:moveTo>
                  <a:lnTo>
                    <a:pt x="45" y="18"/>
                  </a:lnTo>
                  <a:lnTo>
                    <a:pt x="37" y="18"/>
                  </a:lnTo>
                  <a:lnTo>
                    <a:pt x="29" y="15"/>
                  </a:lnTo>
                  <a:lnTo>
                    <a:pt x="21" y="15"/>
                  </a:lnTo>
                  <a:lnTo>
                    <a:pt x="13" y="10"/>
                  </a:lnTo>
                  <a:lnTo>
                    <a:pt x="8" y="3"/>
                  </a:lnTo>
                  <a:lnTo>
                    <a:pt x="0" y="0"/>
                  </a:lnTo>
                </a:path>
              </a:pathLst>
            </a:custGeom>
            <a:noFill/>
            <a:ln w="12700" cap="rnd">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fa-IR"/>
            </a:p>
          </p:txBody>
        </p:sp>
        <p:sp>
          <p:nvSpPr>
            <p:cNvPr id="25643" name="Rectangle 61"/>
            <p:cNvSpPr>
              <a:spLocks noChangeArrowheads="1"/>
            </p:cNvSpPr>
            <p:nvPr/>
          </p:nvSpPr>
          <p:spPr bwMode="auto">
            <a:xfrm>
              <a:off x="2162" y="2026"/>
              <a:ext cx="1250" cy="21"/>
            </a:xfrm>
            <a:prstGeom prst="rect">
              <a:avLst/>
            </a:prstGeom>
            <a:solidFill>
              <a:srgbClr val="AD6900"/>
            </a:solidFill>
            <a:ln w="12700">
              <a:solidFill>
                <a:schemeClr val="tx2"/>
              </a:solidFill>
              <a:miter lim="800000"/>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44" name="Rectangle 62"/>
            <p:cNvSpPr>
              <a:spLocks noChangeArrowheads="1"/>
            </p:cNvSpPr>
            <p:nvPr/>
          </p:nvSpPr>
          <p:spPr bwMode="auto">
            <a:xfrm>
              <a:off x="2695" y="1992"/>
              <a:ext cx="657" cy="28"/>
            </a:xfrm>
            <a:prstGeom prst="rect">
              <a:avLst/>
            </a:prstGeom>
            <a:solidFill>
              <a:srgbClr val="00B7A5"/>
            </a:solidFill>
            <a:ln w="12700">
              <a:solidFill>
                <a:schemeClr val="tx2"/>
              </a:solidFill>
              <a:miter lim="800000"/>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45" name="Rectangle 63"/>
            <p:cNvSpPr>
              <a:spLocks noChangeArrowheads="1"/>
            </p:cNvSpPr>
            <p:nvPr/>
          </p:nvSpPr>
          <p:spPr bwMode="auto">
            <a:xfrm>
              <a:off x="2668" y="2020"/>
              <a:ext cx="98" cy="51"/>
            </a:xfrm>
            <a:prstGeom prst="rect">
              <a:avLst/>
            </a:prstGeom>
            <a:solidFill>
              <a:srgbClr val="676767"/>
            </a:solidFill>
            <a:ln w="12700">
              <a:solidFill>
                <a:schemeClr val="tx2"/>
              </a:solidFill>
              <a:miter lim="800000"/>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46" name="Oval 64"/>
            <p:cNvSpPr>
              <a:spLocks noChangeArrowheads="1"/>
            </p:cNvSpPr>
            <p:nvPr/>
          </p:nvSpPr>
          <p:spPr bwMode="auto">
            <a:xfrm>
              <a:off x="2798" y="1688"/>
              <a:ext cx="63" cy="19"/>
            </a:xfrm>
            <a:prstGeom prst="ellipse">
              <a:avLst/>
            </a:prstGeom>
            <a:solidFill>
              <a:schemeClr val="bg2"/>
            </a:solidFill>
            <a:ln w="12700">
              <a:solidFill>
                <a:schemeClr val="tx2"/>
              </a:solidFill>
              <a:round/>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47" name="Freeform 65"/>
            <p:cNvSpPr>
              <a:spLocks/>
            </p:cNvSpPr>
            <p:nvPr/>
          </p:nvSpPr>
          <p:spPr bwMode="auto">
            <a:xfrm>
              <a:off x="2698" y="1701"/>
              <a:ext cx="149" cy="320"/>
            </a:xfrm>
            <a:custGeom>
              <a:avLst/>
              <a:gdLst>
                <a:gd name="T0" fmla="*/ 50 w 149"/>
                <a:gd name="T1" fmla="*/ 316 h 320"/>
                <a:gd name="T2" fmla="*/ 148 w 149"/>
                <a:gd name="T3" fmla="*/ 11 h 320"/>
                <a:gd name="T4" fmla="*/ 127 w 149"/>
                <a:gd name="T5" fmla="*/ 11 h 320"/>
                <a:gd name="T6" fmla="*/ 103 w 149"/>
                <a:gd name="T7" fmla="*/ 0 h 320"/>
                <a:gd name="T8" fmla="*/ 0 w 149"/>
                <a:gd name="T9" fmla="*/ 319 h 320"/>
                <a:gd name="T10" fmla="*/ 50 w 149"/>
                <a:gd name="T11" fmla="*/ 316 h 320"/>
                <a:gd name="T12" fmla="*/ 0 60000 65536"/>
                <a:gd name="T13" fmla="*/ 0 60000 65536"/>
                <a:gd name="T14" fmla="*/ 0 60000 65536"/>
                <a:gd name="T15" fmla="*/ 0 60000 65536"/>
                <a:gd name="T16" fmla="*/ 0 60000 65536"/>
                <a:gd name="T17" fmla="*/ 0 60000 65536"/>
                <a:gd name="T18" fmla="*/ 0 w 149"/>
                <a:gd name="T19" fmla="*/ 0 h 320"/>
                <a:gd name="T20" fmla="*/ 149 w 149"/>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149" h="320">
                  <a:moveTo>
                    <a:pt x="50" y="316"/>
                  </a:moveTo>
                  <a:lnTo>
                    <a:pt x="148" y="11"/>
                  </a:lnTo>
                  <a:lnTo>
                    <a:pt x="127" y="11"/>
                  </a:lnTo>
                  <a:lnTo>
                    <a:pt x="103" y="0"/>
                  </a:lnTo>
                  <a:lnTo>
                    <a:pt x="0" y="319"/>
                  </a:lnTo>
                  <a:lnTo>
                    <a:pt x="50" y="316"/>
                  </a:lnTo>
                </a:path>
              </a:pathLst>
            </a:custGeom>
            <a:solidFill>
              <a:srgbClr val="676767"/>
            </a:solidFill>
            <a:ln w="12700" cap="rnd">
              <a:solidFill>
                <a:schemeClr val="tx2"/>
              </a:solidFill>
              <a:round/>
              <a:headEnd/>
              <a:tailEnd/>
            </a:ln>
          </p:spPr>
          <p:txBody>
            <a:bodyPr/>
            <a:lstStyle/>
            <a:p>
              <a:endParaRPr lang="fa-IR"/>
            </a:p>
          </p:txBody>
        </p:sp>
        <p:sp>
          <p:nvSpPr>
            <p:cNvPr id="25648" name="Line 66"/>
            <p:cNvSpPr>
              <a:spLocks noChangeShapeType="1"/>
            </p:cNvSpPr>
            <p:nvPr/>
          </p:nvSpPr>
          <p:spPr bwMode="auto">
            <a:xfrm flipV="1">
              <a:off x="2737" y="1705"/>
              <a:ext cx="92" cy="319"/>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49" name="Line 67"/>
            <p:cNvSpPr>
              <a:spLocks noChangeShapeType="1"/>
            </p:cNvSpPr>
            <p:nvPr/>
          </p:nvSpPr>
          <p:spPr bwMode="auto">
            <a:xfrm flipV="1">
              <a:off x="2721" y="1697"/>
              <a:ext cx="92" cy="319"/>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50" name="Freeform 68"/>
            <p:cNvSpPr>
              <a:spLocks/>
            </p:cNvSpPr>
            <p:nvPr/>
          </p:nvSpPr>
          <p:spPr bwMode="auto">
            <a:xfrm>
              <a:off x="2669" y="1461"/>
              <a:ext cx="178" cy="225"/>
            </a:xfrm>
            <a:custGeom>
              <a:avLst/>
              <a:gdLst>
                <a:gd name="T0" fmla="*/ 177 w 178"/>
                <a:gd name="T1" fmla="*/ 224 h 225"/>
                <a:gd name="T2" fmla="*/ 13 w 178"/>
                <a:gd name="T3" fmla="*/ 0 h 225"/>
                <a:gd name="T4" fmla="*/ 0 w 178"/>
                <a:gd name="T5" fmla="*/ 50 h 225"/>
                <a:gd name="T6" fmla="*/ 129 w 178"/>
                <a:gd name="T7" fmla="*/ 224 h 225"/>
                <a:gd name="T8" fmla="*/ 151 w 178"/>
                <a:gd name="T9" fmla="*/ 221 h 225"/>
                <a:gd name="T10" fmla="*/ 177 w 178"/>
                <a:gd name="T11" fmla="*/ 224 h 225"/>
                <a:gd name="T12" fmla="*/ 0 60000 65536"/>
                <a:gd name="T13" fmla="*/ 0 60000 65536"/>
                <a:gd name="T14" fmla="*/ 0 60000 65536"/>
                <a:gd name="T15" fmla="*/ 0 60000 65536"/>
                <a:gd name="T16" fmla="*/ 0 60000 65536"/>
                <a:gd name="T17" fmla="*/ 0 60000 65536"/>
                <a:gd name="T18" fmla="*/ 0 w 178"/>
                <a:gd name="T19" fmla="*/ 0 h 225"/>
                <a:gd name="T20" fmla="*/ 178 w 178"/>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78" h="225">
                  <a:moveTo>
                    <a:pt x="177" y="224"/>
                  </a:moveTo>
                  <a:lnTo>
                    <a:pt x="13" y="0"/>
                  </a:lnTo>
                  <a:lnTo>
                    <a:pt x="0" y="50"/>
                  </a:lnTo>
                  <a:lnTo>
                    <a:pt x="129" y="224"/>
                  </a:lnTo>
                  <a:lnTo>
                    <a:pt x="151" y="221"/>
                  </a:lnTo>
                  <a:lnTo>
                    <a:pt x="177" y="224"/>
                  </a:lnTo>
                </a:path>
              </a:pathLst>
            </a:custGeom>
            <a:solidFill>
              <a:srgbClr val="676767"/>
            </a:solidFill>
            <a:ln w="12700" cap="rnd">
              <a:solidFill>
                <a:schemeClr val="tx2"/>
              </a:solidFill>
              <a:round/>
              <a:headEnd/>
              <a:tailEnd/>
            </a:ln>
          </p:spPr>
          <p:txBody>
            <a:bodyPr/>
            <a:lstStyle/>
            <a:p>
              <a:endParaRPr lang="fa-IR"/>
            </a:p>
          </p:txBody>
        </p:sp>
        <p:sp>
          <p:nvSpPr>
            <p:cNvPr id="25651" name="Line 69"/>
            <p:cNvSpPr>
              <a:spLocks noChangeShapeType="1"/>
            </p:cNvSpPr>
            <p:nvPr/>
          </p:nvSpPr>
          <p:spPr bwMode="auto">
            <a:xfrm flipH="1" flipV="1">
              <a:off x="2671" y="1468"/>
              <a:ext cx="163" cy="21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52" name="Line 70"/>
            <p:cNvSpPr>
              <a:spLocks noChangeShapeType="1"/>
            </p:cNvSpPr>
            <p:nvPr/>
          </p:nvSpPr>
          <p:spPr bwMode="auto">
            <a:xfrm flipH="1" flipV="1">
              <a:off x="2671" y="1491"/>
              <a:ext cx="147" cy="19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53" name="Freeform 71"/>
            <p:cNvSpPr>
              <a:spLocks/>
            </p:cNvSpPr>
            <p:nvPr/>
          </p:nvSpPr>
          <p:spPr bwMode="auto">
            <a:xfrm>
              <a:off x="2648" y="1437"/>
              <a:ext cx="46" cy="80"/>
            </a:xfrm>
            <a:custGeom>
              <a:avLst/>
              <a:gdLst>
                <a:gd name="T0" fmla="*/ 0 w 46"/>
                <a:gd name="T1" fmla="*/ 79 h 80"/>
                <a:gd name="T2" fmla="*/ 21 w 46"/>
                <a:gd name="T3" fmla="*/ 79 h 80"/>
                <a:gd name="T4" fmla="*/ 45 w 46"/>
                <a:gd name="T5" fmla="*/ 5 h 80"/>
                <a:gd name="T6" fmla="*/ 21 w 46"/>
                <a:gd name="T7" fmla="*/ 0 h 80"/>
                <a:gd name="T8" fmla="*/ 0 w 46"/>
                <a:gd name="T9" fmla="*/ 79 h 80"/>
                <a:gd name="T10" fmla="*/ 0 60000 65536"/>
                <a:gd name="T11" fmla="*/ 0 60000 65536"/>
                <a:gd name="T12" fmla="*/ 0 60000 65536"/>
                <a:gd name="T13" fmla="*/ 0 60000 65536"/>
                <a:gd name="T14" fmla="*/ 0 60000 65536"/>
                <a:gd name="T15" fmla="*/ 0 w 46"/>
                <a:gd name="T16" fmla="*/ 0 h 80"/>
                <a:gd name="T17" fmla="*/ 46 w 46"/>
                <a:gd name="T18" fmla="*/ 80 h 80"/>
              </a:gdLst>
              <a:ahLst/>
              <a:cxnLst>
                <a:cxn ang="T10">
                  <a:pos x="T0" y="T1"/>
                </a:cxn>
                <a:cxn ang="T11">
                  <a:pos x="T2" y="T3"/>
                </a:cxn>
                <a:cxn ang="T12">
                  <a:pos x="T4" y="T5"/>
                </a:cxn>
                <a:cxn ang="T13">
                  <a:pos x="T6" y="T7"/>
                </a:cxn>
                <a:cxn ang="T14">
                  <a:pos x="T8" y="T9"/>
                </a:cxn>
              </a:cxnLst>
              <a:rect l="T15" t="T16" r="T17" b="T18"/>
              <a:pathLst>
                <a:path w="46" h="80">
                  <a:moveTo>
                    <a:pt x="0" y="79"/>
                  </a:moveTo>
                  <a:lnTo>
                    <a:pt x="21" y="79"/>
                  </a:lnTo>
                  <a:lnTo>
                    <a:pt x="45" y="5"/>
                  </a:lnTo>
                  <a:lnTo>
                    <a:pt x="21" y="0"/>
                  </a:lnTo>
                  <a:lnTo>
                    <a:pt x="0" y="79"/>
                  </a:lnTo>
                </a:path>
              </a:pathLst>
            </a:custGeom>
            <a:solidFill>
              <a:srgbClr val="676767"/>
            </a:solidFill>
            <a:ln w="12700" cap="rnd">
              <a:solidFill>
                <a:schemeClr val="tx2"/>
              </a:solidFill>
              <a:round/>
              <a:headEnd/>
              <a:tailEnd/>
            </a:ln>
          </p:spPr>
          <p:txBody>
            <a:bodyPr/>
            <a:lstStyle/>
            <a:p>
              <a:endParaRPr lang="fa-IR"/>
            </a:p>
          </p:txBody>
        </p:sp>
        <p:sp>
          <p:nvSpPr>
            <p:cNvPr id="25654" name="Freeform 72"/>
            <p:cNvSpPr>
              <a:spLocks/>
            </p:cNvSpPr>
            <p:nvPr/>
          </p:nvSpPr>
          <p:spPr bwMode="auto">
            <a:xfrm>
              <a:off x="2585" y="1314"/>
              <a:ext cx="114" cy="383"/>
            </a:xfrm>
            <a:custGeom>
              <a:avLst/>
              <a:gdLst>
                <a:gd name="T0" fmla="*/ 0 w 114"/>
                <a:gd name="T1" fmla="*/ 382 h 383"/>
                <a:gd name="T2" fmla="*/ 24 w 114"/>
                <a:gd name="T3" fmla="*/ 382 h 383"/>
                <a:gd name="T4" fmla="*/ 113 w 114"/>
                <a:gd name="T5" fmla="*/ 5 h 383"/>
                <a:gd name="T6" fmla="*/ 102 w 114"/>
                <a:gd name="T7" fmla="*/ 0 h 383"/>
                <a:gd name="T8" fmla="*/ 92 w 114"/>
                <a:gd name="T9" fmla="*/ 0 h 383"/>
                <a:gd name="T10" fmla="*/ 0 w 114"/>
                <a:gd name="T11" fmla="*/ 382 h 383"/>
                <a:gd name="T12" fmla="*/ 0 60000 65536"/>
                <a:gd name="T13" fmla="*/ 0 60000 65536"/>
                <a:gd name="T14" fmla="*/ 0 60000 65536"/>
                <a:gd name="T15" fmla="*/ 0 60000 65536"/>
                <a:gd name="T16" fmla="*/ 0 60000 65536"/>
                <a:gd name="T17" fmla="*/ 0 60000 65536"/>
                <a:gd name="T18" fmla="*/ 0 w 114"/>
                <a:gd name="T19" fmla="*/ 0 h 383"/>
                <a:gd name="T20" fmla="*/ 114 w 114"/>
                <a:gd name="T21" fmla="*/ 383 h 383"/>
              </a:gdLst>
              <a:ahLst/>
              <a:cxnLst>
                <a:cxn ang="T12">
                  <a:pos x="T0" y="T1"/>
                </a:cxn>
                <a:cxn ang="T13">
                  <a:pos x="T2" y="T3"/>
                </a:cxn>
                <a:cxn ang="T14">
                  <a:pos x="T4" y="T5"/>
                </a:cxn>
                <a:cxn ang="T15">
                  <a:pos x="T6" y="T7"/>
                </a:cxn>
                <a:cxn ang="T16">
                  <a:pos x="T8" y="T9"/>
                </a:cxn>
                <a:cxn ang="T17">
                  <a:pos x="T10" y="T11"/>
                </a:cxn>
              </a:cxnLst>
              <a:rect l="T18" t="T19" r="T20" b="T21"/>
              <a:pathLst>
                <a:path w="114" h="383">
                  <a:moveTo>
                    <a:pt x="0" y="382"/>
                  </a:moveTo>
                  <a:lnTo>
                    <a:pt x="24" y="382"/>
                  </a:lnTo>
                  <a:lnTo>
                    <a:pt x="113" y="5"/>
                  </a:lnTo>
                  <a:lnTo>
                    <a:pt x="102" y="0"/>
                  </a:lnTo>
                  <a:lnTo>
                    <a:pt x="92" y="0"/>
                  </a:lnTo>
                  <a:lnTo>
                    <a:pt x="0" y="382"/>
                  </a:lnTo>
                </a:path>
              </a:pathLst>
            </a:custGeom>
            <a:solidFill>
              <a:schemeClr val="folHlink"/>
            </a:solidFill>
            <a:ln w="12700" cap="rnd">
              <a:solidFill>
                <a:srgbClr val="676767"/>
              </a:solidFill>
              <a:round/>
              <a:headEnd/>
              <a:tailEnd/>
            </a:ln>
          </p:spPr>
          <p:txBody>
            <a:bodyPr/>
            <a:lstStyle/>
            <a:p>
              <a:endParaRPr lang="fa-IR"/>
            </a:p>
          </p:txBody>
        </p:sp>
        <p:sp>
          <p:nvSpPr>
            <p:cNvPr id="25655" name="Freeform 73"/>
            <p:cNvSpPr>
              <a:spLocks/>
            </p:cNvSpPr>
            <p:nvPr/>
          </p:nvSpPr>
          <p:spPr bwMode="auto">
            <a:xfrm>
              <a:off x="2564" y="1682"/>
              <a:ext cx="22" cy="15"/>
            </a:xfrm>
            <a:custGeom>
              <a:avLst/>
              <a:gdLst>
                <a:gd name="T0" fmla="*/ 21 w 22"/>
                <a:gd name="T1" fmla="*/ 14 h 15"/>
                <a:gd name="T2" fmla="*/ 0 w 22"/>
                <a:gd name="T3" fmla="*/ 8 h 15"/>
                <a:gd name="T4" fmla="*/ 8 w 22"/>
                <a:gd name="T5" fmla="*/ 0 h 15"/>
                <a:gd name="T6" fmla="*/ 21 w 22"/>
                <a:gd name="T7" fmla="*/ 14 h 15"/>
                <a:gd name="T8" fmla="*/ 0 60000 65536"/>
                <a:gd name="T9" fmla="*/ 0 60000 65536"/>
                <a:gd name="T10" fmla="*/ 0 60000 65536"/>
                <a:gd name="T11" fmla="*/ 0 60000 65536"/>
                <a:gd name="T12" fmla="*/ 0 w 22"/>
                <a:gd name="T13" fmla="*/ 0 h 15"/>
                <a:gd name="T14" fmla="*/ 22 w 22"/>
                <a:gd name="T15" fmla="*/ 15 h 15"/>
              </a:gdLst>
              <a:ahLst/>
              <a:cxnLst>
                <a:cxn ang="T8">
                  <a:pos x="T0" y="T1"/>
                </a:cxn>
                <a:cxn ang="T9">
                  <a:pos x="T2" y="T3"/>
                </a:cxn>
                <a:cxn ang="T10">
                  <a:pos x="T4" y="T5"/>
                </a:cxn>
                <a:cxn ang="T11">
                  <a:pos x="T6" y="T7"/>
                </a:cxn>
              </a:cxnLst>
              <a:rect l="T12" t="T13" r="T14" b="T15"/>
              <a:pathLst>
                <a:path w="22" h="15">
                  <a:moveTo>
                    <a:pt x="21" y="14"/>
                  </a:moveTo>
                  <a:lnTo>
                    <a:pt x="0" y="8"/>
                  </a:lnTo>
                  <a:lnTo>
                    <a:pt x="8" y="0"/>
                  </a:lnTo>
                  <a:lnTo>
                    <a:pt x="21" y="14"/>
                  </a:lnTo>
                </a:path>
              </a:pathLst>
            </a:custGeom>
            <a:solidFill>
              <a:srgbClr val="676767"/>
            </a:solidFill>
            <a:ln w="12700" cap="rnd">
              <a:solidFill>
                <a:schemeClr val="tx2"/>
              </a:solidFill>
              <a:round/>
              <a:headEnd/>
              <a:tailEnd/>
            </a:ln>
          </p:spPr>
          <p:txBody>
            <a:bodyPr/>
            <a:lstStyle/>
            <a:p>
              <a:endParaRPr lang="fa-IR"/>
            </a:p>
          </p:txBody>
        </p:sp>
        <p:sp>
          <p:nvSpPr>
            <p:cNvPr id="25656" name="Line 74"/>
            <p:cNvSpPr>
              <a:spLocks noChangeShapeType="1"/>
            </p:cNvSpPr>
            <p:nvPr/>
          </p:nvSpPr>
          <p:spPr bwMode="auto">
            <a:xfrm flipH="1">
              <a:off x="1030" y="2921"/>
              <a:ext cx="2898"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57" name="Line 75"/>
            <p:cNvSpPr>
              <a:spLocks noChangeShapeType="1"/>
            </p:cNvSpPr>
            <p:nvPr/>
          </p:nvSpPr>
          <p:spPr bwMode="auto">
            <a:xfrm flipH="1">
              <a:off x="2051" y="1395"/>
              <a:ext cx="1757" cy="0"/>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58" name="Freeform 76"/>
            <p:cNvSpPr>
              <a:spLocks/>
            </p:cNvSpPr>
            <p:nvPr/>
          </p:nvSpPr>
          <p:spPr bwMode="auto">
            <a:xfrm>
              <a:off x="1668" y="2086"/>
              <a:ext cx="572" cy="405"/>
            </a:xfrm>
            <a:custGeom>
              <a:avLst/>
              <a:gdLst>
                <a:gd name="T0" fmla="*/ 138 w 572"/>
                <a:gd name="T1" fmla="*/ 6 h 405"/>
                <a:gd name="T2" fmla="*/ 184 w 572"/>
                <a:gd name="T3" fmla="*/ 0 h 405"/>
                <a:gd name="T4" fmla="*/ 273 w 572"/>
                <a:gd name="T5" fmla="*/ 0 h 405"/>
                <a:gd name="T6" fmla="*/ 312 w 572"/>
                <a:gd name="T7" fmla="*/ 8 h 405"/>
                <a:gd name="T8" fmla="*/ 314 w 572"/>
                <a:gd name="T9" fmla="*/ 14 h 405"/>
                <a:gd name="T10" fmla="*/ 306 w 572"/>
                <a:gd name="T11" fmla="*/ 30 h 405"/>
                <a:gd name="T12" fmla="*/ 275 w 572"/>
                <a:gd name="T13" fmla="*/ 36 h 405"/>
                <a:gd name="T14" fmla="*/ 251 w 572"/>
                <a:gd name="T15" fmla="*/ 32 h 405"/>
                <a:gd name="T16" fmla="*/ 235 w 572"/>
                <a:gd name="T17" fmla="*/ 36 h 405"/>
                <a:gd name="T18" fmla="*/ 209 w 572"/>
                <a:gd name="T19" fmla="*/ 61 h 405"/>
                <a:gd name="T20" fmla="*/ 184 w 572"/>
                <a:gd name="T21" fmla="*/ 103 h 405"/>
                <a:gd name="T22" fmla="*/ 170 w 572"/>
                <a:gd name="T23" fmla="*/ 158 h 405"/>
                <a:gd name="T24" fmla="*/ 160 w 572"/>
                <a:gd name="T25" fmla="*/ 214 h 405"/>
                <a:gd name="T26" fmla="*/ 166 w 572"/>
                <a:gd name="T27" fmla="*/ 252 h 405"/>
                <a:gd name="T28" fmla="*/ 180 w 572"/>
                <a:gd name="T29" fmla="*/ 277 h 405"/>
                <a:gd name="T30" fmla="*/ 184 w 572"/>
                <a:gd name="T31" fmla="*/ 301 h 405"/>
                <a:gd name="T32" fmla="*/ 180 w 572"/>
                <a:gd name="T33" fmla="*/ 327 h 405"/>
                <a:gd name="T34" fmla="*/ 231 w 572"/>
                <a:gd name="T35" fmla="*/ 333 h 405"/>
                <a:gd name="T36" fmla="*/ 320 w 572"/>
                <a:gd name="T37" fmla="*/ 333 h 405"/>
                <a:gd name="T38" fmla="*/ 377 w 572"/>
                <a:gd name="T39" fmla="*/ 329 h 405"/>
                <a:gd name="T40" fmla="*/ 462 w 572"/>
                <a:gd name="T41" fmla="*/ 319 h 405"/>
                <a:gd name="T42" fmla="*/ 528 w 572"/>
                <a:gd name="T43" fmla="*/ 309 h 405"/>
                <a:gd name="T44" fmla="*/ 569 w 572"/>
                <a:gd name="T45" fmla="*/ 311 h 405"/>
                <a:gd name="T46" fmla="*/ 571 w 572"/>
                <a:gd name="T47" fmla="*/ 325 h 405"/>
                <a:gd name="T48" fmla="*/ 565 w 572"/>
                <a:gd name="T49" fmla="*/ 341 h 405"/>
                <a:gd name="T50" fmla="*/ 535 w 572"/>
                <a:gd name="T51" fmla="*/ 358 h 405"/>
                <a:gd name="T52" fmla="*/ 482 w 572"/>
                <a:gd name="T53" fmla="*/ 382 h 405"/>
                <a:gd name="T54" fmla="*/ 415 w 572"/>
                <a:gd name="T55" fmla="*/ 398 h 405"/>
                <a:gd name="T56" fmla="*/ 367 w 572"/>
                <a:gd name="T57" fmla="*/ 402 h 405"/>
                <a:gd name="T58" fmla="*/ 235 w 572"/>
                <a:gd name="T59" fmla="*/ 404 h 405"/>
                <a:gd name="T60" fmla="*/ 176 w 572"/>
                <a:gd name="T61" fmla="*/ 396 h 405"/>
                <a:gd name="T62" fmla="*/ 119 w 572"/>
                <a:gd name="T63" fmla="*/ 370 h 405"/>
                <a:gd name="T64" fmla="*/ 63 w 572"/>
                <a:gd name="T65" fmla="*/ 337 h 405"/>
                <a:gd name="T66" fmla="*/ 26 w 572"/>
                <a:gd name="T67" fmla="*/ 303 h 405"/>
                <a:gd name="T68" fmla="*/ 6 w 572"/>
                <a:gd name="T69" fmla="*/ 259 h 405"/>
                <a:gd name="T70" fmla="*/ 0 w 572"/>
                <a:gd name="T71" fmla="*/ 212 h 405"/>
                <a:gd name="T72" fmla="*/ 2 w 572"/>
                <a:gd name="T73" fmla="*/ 172 h 405"/>
                <a:gd name="T74" fmla="*/ 10 w 572"/>
                <a:gd name="T75" fmla="*/ 137 h 405"/>
                <a:gd name="T76" fmla="*/ 16 w 572"/>
                <a:gd name="T77" fmla="*/ 127 h 405"/>
                <a:gd name="T78" fmla="*/ 26 w 572"/>
                <a:gd name="T79" fmla="*/ 137 h 405"/>
                <a:gd name="T80" fmla="*/ 26 w 572"/>
                <a:gd name="T81" fmla="*/ 168 h 405"/>
                <a:gd name="T82" fmla="*/ 24 w 572"/>
                <a:gd name="T83" fmla="*/ 204 h 405"/>
                <a:gd name="T84" fmla="*/ 38 w 572"/>
                <a:gd name="T85" fmla="*/ 242 h 405"/>
                <a:gd name="T86" fmla="*/ 61 w 572"/>
                <a:gd name="T87" fmla="*/ 269 h 405"/>
                <a:gd name="T88" fmla="*/ 93 w 572"/>
                <a:gd name="T89" fmla="*/ 287 h 405"/>
                <a:gd name="T90" fmla="*/ 121 w 572"/>
                <a:gd name="T91" fmla="*/ 303 h 405"/>
                <a:gd name="T92" fmla="*/ 124 w 572"/>
                <a:gd name="T93" fmla="*/ 297 h 405"/>
                <a:gd name="T94" fmla="*/ 119 w 572"/>
                <a:gd name="T95" fmla="*/ 269 h 405"/>
                <a:gd name="T96" fmla="*/ 111 w 572"/>
                <a:gd name="T97" fmla="*/ 238 h 405"/>
                <a:gd name="T98" fmla="*/ 111 w 572"/>
                <a:gd name="T99" fmla="*/ 194 h 405"/>
                <a:gd name="T100" fmla="*/ 121 w 572"/>
                <a:gd name="T101" fmla="*/ 149 h 405"/>
                <a:gd name="T102" fmla="*/ 132 w 572"/>
                <a:gd name="T103" fmla="*/ 105 h 405"/>
                <a:gd name="T104" fmla="*/ 142 w 572"/>
                <a:gd name="T105" fmla="*/ 75 h 405"/>
                <a:gd name="T106" fmla="*/ 156 w 572"/>
                <a:gd name="T107" fmla="*/ 48 h 405"/>
                <a:gd name="T108" fmla="*/ 170 w 572"/>
                <a:gd name="T109" fmla="*/ 36 h 405"/>
                <a:gd name="T110" fmla="*/ 170 w 572"/>
                <a:gd name="T111" fmla="*/ 24 h 405"/>
                <a:gd name="T112" fmla="*/ 150 w 572"/>
                <a:gd name="T113" fmla="*/ 24 h 405"/>
                <a:gd name="T114" fmla="*/ 138 w 572"/>
                <a:gd name="T115" fmla="*/ 6 h 4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72"/>
                <a:gd name="T175" fmla="*/ 0 h 405"/>
                <a:gd name="T176" fmla="*/ 572 w 572"/>
                <a:gd name="T177" fmla="*/ 405 h 4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72" h="405">
                  <a:moveTo>
                    <a:pt x="138" y="6"/>
                  </a:moveTo>
                  <a:lnTo>
                    <a:pt x="184" y="0"/>
                  </a:lnTo>
                  <a:lnTo>
                    <a:pt x="273" y="0"/>
                  </a:lnTo>
                  <a:lnTo>
                    <a:pt x="312" y="8"/>
                  </a:lnTo>
                  <a:lnTo>
                    <a:pt x="314" y="14"/>
                  </a:lnTo>
                  <a:lnTo>
                    <a:pt x="306" y="30"/>
                  </a:lnTo>
                  <a:lnTo>
                    <a:pt x="275" y="36"/>
                  </a:lnTo>
                  <a:lnTo>
                    <a:pt x="251" y="32"/>
                  </a:lnTo>
                  <a:lnTo>
                    <a:pt x="235" y="36"/>
                  </a:lnTo>
                  <a:lnTo>
                    <a:pt x="209" y="61"/>
                  </a:lnTo>
                  <a:lnTo>
                    <a:pt x="184" y="103"/>
                  </a:lnTo>
                  <a:lnTo>
                    <a:pt x="170" y="158"/>
                  </a:lnTo>
                  <a:lnTo>
                    <a:pt x="160" y="214"/>
                  </a:lnTo>
                  <a:lnTo>
                    <a:pt x="166" y="252"/>
                  </a:lnTo>
                  <a:lnTo>
                    <a:pt x="180" y="277"/>
                  </a:lnTo>
                  <a:lnTo>
                    <a:pt x="184" y="301"/>
                  </a:lnTo>
                  <a:lnTo>
                    <a:pt x="180" y="327"/>
                  </a:lnTo>
                  <a:lnTo>
                    <a:pt x="231" y="333"/>
                  </a:lnTo>
                  <a:lnTo>
                    <a:pt x="320" y="333"/>
                  </a:lnTo>
                  <a:lnTo>
                    <a:pt x="377" y="329"/>
                  </a:lnTo>
                  <a:lnTo>
                    <a:pt x="462" y="319"/>
                  </a:lnTo>
                  <a:lnTo>
                    <a:pt x="528" y="309"/>
                  </a:lnTo>
                  <a:lnTo>
                    <a:pt x="569" y="311"/>
                  </a:lnTo>
                  <a:lnTo>
                    <a:pt x="571" y="325"/>
                  </a:lnTo>
                  <a:lnTo>
                    <a:pt x="565" y="341"/>
                  </a:lnTo>
                  <a:lnTo>
                    <a:pt x="535" y="358"/>
                  </a:lnTo>
                  <a:lnTo>
                    <a:pt x="482" y="382"/>
                  </a:lnTo>
                  <a:lnTo>
                    <a:pt x="415" y="398"/>
                  </a:lnTo>
                  <a:lnTo>
                    <a:pt x="367" y="402"/>
                  </a:lnTo>
                  <a:lnTo>
                    <a:pt x="235" y="404"/>
                  </a:lnTo>
                  <a:lnTo>
                    <a:pt x="176" y="396"/>
                  </a:lnTo>
                  <a:lnTo>
                    <a:pt x="119" y="370"/>
                  </a:lnTo>
                  <a:lnTo>
                    <a:pt x="63" y="337"/>
                  </a:lnTo>
                  <a:lnTo>
                    <a:pt x="26" y="303"/>
                  </a:lnTo>
                  <a:lnTo>
                    <a:pt x="6" y="259"/>
                  </a:lnTo>
                  <a:lnTo>
                    <a:pt x="0" y="212"/>
                  </a:lnTo>
                  <a:lnTo>
                    <a:pt x="2" y="172"/>
                  </a:lnTo>
                  <a:lnTo>
                    <a:pt x="10" y="137"/>
                  </a:lnTo>
                  <a:lnTo>
                    <a:pt x="16" y="127"/>
                  </a:lnTo>
                  <a:lnTo>
                    <a:pt x="26" y="137"/>
                  </a:lnTo>
                  <a:lnTo>
                    <a:pt x="26" y="168"/>
                  </a:lnTo>
                  <a:lnTo>
                    <a:pt x="24" y="204"/>
                  </a:lnTo>
                  <a:lnTo>
                    <a:pt x="38" y="242"/>
                  </a:lnTo>
                  <a:lnTo>
                    <a:pt x="61" y="269"/>
                  </a:lnTo>
                  <a:lnTo>
                    <a:pt x="93" y="287"/>
                  </a:lnTo>
                  <a:lnTo>
                    <a:pt x="121" y="303"/>
                  </a:lnTo>
                  <a:lnTo>
                    <a:pt x="124" y="297"/>
                  </a:lnTo>
                  <a:lnTo>
                    <a:pt x="119" y="269"/>
                  </a:lnTo>
                  <a:lnTo>
                    <a:pt x="111" y="238"/>
                  </a:lnTo>
                  <a:lnTo>
                    <a:pt x="111" y="194"/>
                  </a:lnTo>
                  <a:lnTo>
                    <a:pt x="121" y="149"/>
                  </a:lnTo>
                  <a:lnTo>
                    <a:pt x="132" y="105"/>
                  </a:lnTo>
                  <a:lnTo>
                    <a:pt x="142" y="75"/>
                  </a:lnTo>
                  <a:lnTo>
                    <a:pt x="156" y="48"/>
                  </a:lnTo>
                  <a:lnTo>
                    <a:pt x="170" y="36"/>
                  </a:lnTo>
                  <a:lnTo>
                    <a:pt x="170" y="24"/>
                  </a:lnTo>
                  <a:lnTo>
                    <a:pt x="150" y="24"/>
                  </a:lnTo>
                  <a:lnTo>
                    <a:pt x="138" y="6"/>
                  </a:lnTo>
                </a:path>
              </a:pathLst>
            </a:custGeom>
            <a:solidFill>
              <a:srgbClr val="6E0043"/>
            </a:solidFill>
            <a:ln w="12700" cap="rnd">
              <a:solidFill>
                <a:schemeClr val="tx2"/>
              </a:solidFill>
              <a:round/>
              <a:headEnd/>
              <a:tailEnd/>
            </a:ln>
          </p:spPr>
          <p:txBody>
            <a:bodyPr/>
            <a:lstStyle/>
            <a:p>
              <a:endParaRPr lang="fa-IR"/>
            </a:p>
          </p:txBody>
        </p:sp>
        <p:sp>
          <p:nvSpPr>
            <p:cNvPr id="25659" name="Freeform 77"/>
            <p:cNvSpPr>
              <a:spLocks/>
            </p:cNvSpPr>
            <p:nvPr/>
          </p:nvSpPr>
          <p:spPr bwMode="auto">
            <a:xfrm>
              <a:off x="1786" y="1885"/>
              <a:ext cx="602" cy="175"/>
            </a:xfrm>
            <a:custGeom>
              <a:avLst/>
              <a:gdLst>
                <a:gd name="T0" fmla="*/ 30 w 602"/>
                <a:gd name="T1" fmla="*/ 0 h 175"/>
                <a:gd name="T2" fmla="*/ 91 w 602"/>
                <a:gd name="T3" fmla="*/ 4 h 175"/>
                <a:gd name="T4" fmla="*/ 117 w 602"/>
                <a:gd name="T5" fmla="*/ 67 h 175"/>
                <a:gd name="T6" fmla="*/ 192 w 602"/>
                <a:gd name="T7" fmla="*/ 75 h 175"/>
                <a:gd name="T8" fmla="*/ 261 w 602"/>
                <a:gd name="T9" fmla="*/ 79 h 175"/>
                <a:gd name="T10" fmla="*/ 386 w 602"/>
                <a:gd name="T11" fmla="*/ 81 h 175"/>
                <a:gd name="T12" fmla="*/ 437 w 602"/>
                <a:gd name="T13" fmla="*/ 53 h 175"/>
                <a:gd name="T14" fmla="*/ 488 w 602"/>
                <a:gd name="T15" fmla="*/ 30 h 175"/>
                <a:gd name="T16" fmla="*/ 546 w 602"/>
                <a:gd name="T17" fmla="*/ 18 h 175"/>
                <a:gd name="T18" fmla="*/ 577 w 602"/>
                <a:gd name="T19" fmla="*/ 24 h 175"/>
                <a:gd name="T20" fmla="*/ 601 w 602"/>
                <a:gd name="T21" fmla="*/ 61 h 175"/>
                <a:gd name="T22" fmla="*/ 585 w 602"/>
                <a:gd name="T23" fmla="*/ 69 h 175"/>
                <a:gd name="T24" fmla="*/ 581 w 602"/>
                <a:gd name="T25" fmla="*/ 59 h 175"/>
                <a:gd name="T26" fmla="*/ 558 w 602"/>
                <a:gd name="T27" fmla="*/ 26 h 175"/>
                <a:gd name="T28" fmla="*/ 577 w 602"/>
                <a:gd name="T29" fmla="*/ 55 h 175"/>
                <a:gd name="T30" fmla="*/ 577 w 602"/>
                <a:gd name="T31" fmla="*/ 75 h 175"/>
                <a:gd name="T32" fmla="*/ 563 w 602"/>
                <a:gd name="T33" fmla="*/ 59 h 175"/>
                <a:gd name="T34" fmla="*/ 534 w 602"/>
                <a:gd name="T35" fmla="*/ 40 h 175"/>
                <a:gd name="T36" fmla="*/ 500 w 602"/>
                <a:gd name="T37" fmla="*/ 32 h 175"/>
                <a:gd name="T38" fmla="*/ 550 w 602"/>
                <a:gd name="T39" fmla="*/ 47 h 175"/>
                <a:gd name="T40" fmla="*/ 565 w 602"/>
                <a:gd name="T41" fmla="*/ 73 h 175"/>
                <a:gd name="T42" fmla="*/ 542 w 602"/>
                <a:gd name="T43" fmla="*/ 65 h 175"/>
                <a:gd name="T44" fmla="*/ 500 w 602"/>
                <a:gd name="T45" fmla="*/ 51 h 175"/>
                <a:gd name="T46" fmla="*/ 546 w 602"/>
                <a:gd name="T47" fmla="*/ 63 h 175"/>
                <a:gd name="T48" fmla="*/ 540 w 602"/>
                <a:gd name="T49" fmla="*/ 83 h 175"/>
                <a:gd name="T50" fmla="*/ 522 w 602"/>
                <a:gd name="T51" fmla="*/ 71 h 175"/>
                <a:gd name="T52" fmla="*/ 498 w 602"/>
                <a:gd name="T53" fmla="*/ 65 h 175"/>
                <a:gd name="T54" fmla="*/ 532 w 602"/>
                <a:gd name="T55" fmla="*/ 79 h 175"/>
                <a:gd name="T56" fmla="*/ 484 w 602"/>
                <a:gd name="T57" fmla="*/ 87 h 175"/>
                <a:gd name="T58" fmla="*/ 437 w 602"/>
                <a:gd name="T59" fmla="*/ 115 h 175"/>
                <a:gd name="T60" fmla="*/ 397 w 602"/>
                <a:gd name="T61" fmla="*/ 125 h 175"/>
                <a:gd name="T62" fmla="*/ 344 w 602"/>
                <a:gd name="T63" fmla="*/ 132 h 175"/>
                <a:gd name="T64" fmla="*/ 255 w 602"/>
                <a:gd name="T65" fmla="*/ 158 h 175"/>
                <a:gd name="T66" fmla="*/ 188 w 602"/>
                <a:gd name="T67" fmla="*/ 168 h 175"/>
                <a:gd name="T68" fmla="*/ 79 w 602"/>
                <a:gd name="T69" fmla="*/ 174 h 175"/>
                <a:gd name="T70" fmla="*/ 20 w 602"/>
                <a:gd name="T71" fmla="*/ 154 h 175"/>
                <a:gd name="T72" fmla="*/ 10 w 602"/>
                <a:gd name="T73" fmla="*/ 113 h 175"/>
                <a:gd name="T74" fmla="*/ 0 w 602"/>
                <a:gd name="T75" fmla="*/ 38 h 1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02"/>
                <a:gd name="T115" fmla="*/ 0 h 175"/>
                <a:gd name="T116" fmla="*/ 602 w 602"/>
                <a:gd name="T117" fmla="*/ 175 h 1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02" h="175">
                  <a:moveTo>
                    <a:pt x="2" y="6"/>
                  </a:moveTo>
                  <a:lnTo>
                    <a:pt x="30" y="0"/>
                  </a:lnTo>
                  <a:lnTo>
                    <a:pt x="61" y="0"/>
                  </a:lnTo>
                  <a:lnTo>
                    <a:pt x="91" y="4"/>
                  </a:lnTo>
                  <a:lnTo>
                    <a:pt x="103" y="12"/>
                  </a:lnTo>
                  <a:lnTo>
                    <a:pt x="117" y="67"/>
                  </a:lnTo>
                  <a:lnTo>
                    <a:pt x="176" y="69"/>
                  </a:lnTo>
                  <a:lnTo>
                    <a:pt x="192" y="75"/>
                  </a:lnTo>
                  <a:lnTo>
                    <a:pt x="243" y="75"/>
                  </a:lnTo>
                  <a:lnTo>
                    <a:pt x="261" y="79"/>
                  </a:lnTo>
                  <a:lnTo>
                    <a:pt x="322" y="81"/>
                  </a:lnTo>
                  <a:lnTo>
                    <a:pt x="386" y="81"/>
                  </a:lnTo>
                  <a:lnTo>
                    <a:pt x="405" y="71"/>
                  </a:lnTo>
                  <a:lnTo>
                    <a:pt x="437" y="53"/>
                  </a:lnTo>
                  <a:lnTo>
                    <a:pt x="471" y="34"/>
                  </a:lnTo>
                  <a:lnTo>
                    <a:pt x="488" y="30"/>
                  </a:lnTo>
                  <a:lnTo>
                    <a:pt x="516" y="22"/>
                  </a:lnTo>
                  <a:lnTo>
                    <a:pt x="546" y="18"/>
                  </a:lnTo>
                  <a:lnTo>
                    <a:pt x="559" y="22"/>
                  </a:lnTo>
                  <a:lnTo>
                    <a:pt x="577" y="24"/>
                  </a:lnTo>
                  <a:lnTo>
                    <a:pt x="597" y="44"/>
                  </a:lnTo>
                  <a:lnTo>
                    <a:pt x="601" y="61"/>
                  </a:lnTo>
                  <a:lnTo>
                    <a:pt x="597" y="71"/>
                  </a:lnTo>
                  <a:lnTo>
                    <a:pt x="585" y="69"/>
                  </a:lnTo>
                  <a:lnTo>
                    <a:pt x="581" y="40"/>
                  </a:lnTo>
                  <a:lnTo>
                    <a:pt x="581" y="59"/>
                  </a:lnTo>
                  <a:lnTo>
                    <a:pt x="567" y="47"/>
                  </a:lnTo>
                  <a:lnTo>
                    <a:pt x="558" y="26"/>
                  </a:lnTo>
                  <a:lnTo>
                    <a:pt x="552" y="22"/>
                  </a:lnTo>
                  <a:lnTo>
                    <a:pt x="577" y="55"/>
                  </a:lnTo>
                  <a:lnTo>
                    <a:pt x="585" y="71"/>
                  </a:lnTo>
                  <a:lnTo>
                    <a:pt x="577" y="75"/>
                  </a:lnTo>
                  <a:lnTo>
                    <a:pt x="569" y="75"/>
                  </a:lnTo>
                  <a:lnTo>
                    <a:pt x="563" y="59"/>
                  </a:lnTo>
                  <a:lnTo>
                    <a:pt x="550" y="53"/>
                  </a:lnTo>
                  <a:lnTo>
                    <a:pt x="534" y="40"/>
                  </a:lnTo>
                  <a:lnTo>
                    <a:pt x="516" y="34"/>
                  </a:lnTo>
                  <a:lnTo>
                    <a:pt x="500" y="32"/>
                  </a:lnTo>
                  <a:lnTo>
                    <a:pt x="528" y="38"/>
                  </a:lnTo>
                  <a:lnTo>
                    <a:pt x="550" y="47"/>
                  </a:lnTo>
                  <a:lnTo>
                    <a:pt x="565" y="65"/>
                  </a:lnTo>
                  <a:lnTo>
                    <a:pt x="565" y="73"/>
                  </a:lnTo>
                  <a:lnTo>
                    <a:pt x="548" y="77"/>
                  </a:lnTo>
                  <a:lnTo>
                    <a:pt x="542" y="65"/>
                  </a:lnTo>
                  <a:lnTo>
                    <a:pt x="526" y="51"/>
                  </a:lnTo>
                  <a:lnTo>
                    <a:pt x="500" y="51"/>
                  </a:lnTo>
                  <a:lnTo>
                    <a:pt x="532" y="51"/>
                  </a:lnTo>
                  <a:lnTo>
                    <a:pt x="546" y="63"/>
                  </a:lnTo>
                  <a:lnTo>
                    <a:pt x="550" y="77"/>
                  </a:lnTo>
                  <a:lnTo>
                    <a:pt x="540" y="83"/>
                  </a:lnTo>
                  <a:lnTo>
                    <a:pt x="534" y="81"/>
                  </a:lnTo>
                  <a:lnTo>
                    <a:pt x="522" y="71"/>
                  </a:lnTo>
                  <a:lnTo>
                    <a:pt x="510" y="65"/>
                  </a:lnTo>
                  <a:lnTo>
                    <a:pt x="498" y="65"/>
                  </a:lnTo>
                  <a:lnTo>
                    <a:pt x="518" y="67"/>
                  </a:lnTo>
                  <a:lnTo>
                    <a:pt x="532" y="79"/>
                  </a:lnTo>
                  <a:lnTo>
                    <a:pt x="514" y="85"/>
                  </a:lnTo>
                  <a:lnTo>
                    <a:pt x="484" y="87"/>
                  </a:lnTo>
                  <a:lnTo>
                    <a:pt x="463" y="97"/>
                  </a:lnTo>
                  <a:lnTo>
                    <a:pt x="437" y="115"/>
                  </a:lnTo>
                  <a:lnTo>
                    <a:pt x="415" y="127"/>
                  </a:lnTo>
                  <a:lnTo>
                    <a:pt x="397" y="125"/>
                  </a:lnTo>
                  <a:lnTo>
                    <a:pt x="384" y="121"/>
                  </a:lnTo>
                  <a:lnTo>
                    <a:pt x="344" y="132"/>
                  </a:lnTo>
                  <a:lnTo>
                    <a:pt x="289" y="146"/>
                  </a:lnTo>
                  <a:lnTo>
                    <a:pt x="255" y="158"/>
                  </a:lnTo>
                  <a:lnTo>
                    <a:pt x="223" y="168"/>
                  </a:lnTo>
                  <a:lnTo>
                    <a:pt x="188" y="168"/>
                  </a:lnTo>
                  <a:lnTo>
                    <a:pt x="156" y="174"/>
                  </a:lnTo>
                  <a:lnTo>
                    <a:pt x="79" y="174"/>
                  </a:lnTo>
                  <a:lnTo>
                    <a:pt x="47" y="168"/>
                  </a:lnTo>
                  <a:lnTo>
                    <a:pt x="20" y="154"/>
                  </a:lnTo>
                  <a:lnTo>
                    <a:pt x="8" y="129"/>
                  </a:lnTo>
                  <a:lnTo>
                    <a:pt x="10" y="113"/>
                  </a:lnTo>
                  <a:lnTo>
                    <a:pt x="4" y="71"/>
                  </a:lnTo>
                  <a:lnTo>
                    <a:pt x="0" y="38"/>
                  </a:lnTo>
                  <a:lnTo>
                    <a:pt x="2" y="6"/>
                  </a:lnTo>
                </a:path>
              </a:pathLst>
            </a:custGeom>
            <a:solidFill>
              <a:srgbClr val="FDE3BA"/>
            </a:solidFill>
            <a:ln w="12700" cap="rnd">
              <a:solidFill>
                <a:srgbClr val="EF9100"/>
              </a:solidFill>
              <a:round/>
              <a:headEnd/>
              <a:tailEnd/>
            </a:ln>
          </p:spPr>
          <p:txBody>
            <a:bodyPr/>
            <a:lstStyle/>
            <a:p>
              <a:endParaRPr lang="fa-IR"/>
            </a:p>
          </p:txBody>
        </p:sp>
        <p:sp>
          <p:nvSpPr>
            <p:cNvPr id="25660" name="Line 78"/>
            <p:cNvSpPr>
              <a:spLocks noChangeShapeType="1"/>
            </p:cNvSpPr>
            <p:nvPr/>
          </p:nvSpPr>
          <p:spPr bwMode="auto">
            <a:xfrm flipV="1">
              <a:off x="1980" y="1098"/>
              <a:ext cx="0" cy="1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61" name="Line 79"/>
            <p:cNvSpPr>
              <a:spLocks noChangeShapeType="1"/>
            </p:cNvSpPr>
            <p:nvPr/>
          </p:nvSpPr>
          <p:spPr bwMode="auto">
            <a:xfrm flipV="1">
              <a:off x="2748" y="1082"/>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62" name="Line 80"/>
            <p:cNvSpPr>
              <a:spLocks noChangeShapeType="1"/>
            </p:cNvSpPr>
            <p:nvPr/>
          </p:nvSpPr>
          <p:spPr bwMode="auto">
            <a:xfrm flipV="1">
              <a:off x="3524" y="1780"/>
              <a:ext cx="0" cy="27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63" name="Freeform 81"/>
            <p:cNvSpPr>
              <a:spLocks/>
            </p:cNvSpPr>
            <p:nvPr/>
          </p:nvSpPr>
          <p:spPr bwMode="auto">
            <a:xfrm>
              <a:off x="3507" y="1997"/>
              <a:ext cx="36" cy="47"/>
            </a:xfrm>
            <a:custGeom>
              <a:avLst/>
              <a:gdLst>
                <a:gd name="T0" fmla="*/ 18 w 36"/>
                <a:gd name="T1" fmla="*/ 46 h 47"/>
                <a:gd name="T2" fmla="*/ 0 w 36"/>
                <a:gd name="T3" fmla="*/ 0 h 47"/>
                <a:gd name="T4" fmla="*/ 35 w 36"/>
                <a:gd name="T5" fmla="*/ 0 h 47"/>
                <a:gd name="T6" fmla="*/ 18 w 36"/>
                <a:gd name="T7" fmla="*/ 46 h 47"/>
                <a:gd name="T8" fmla="*/ 0 60000 65536"/>
                <a:gd name="T9" fmla="*/ 0 60000 65536"/>
                <a:gd name="T10" fmla="*/ 0 60000 65536"/>
                <a:gd name="T11" fmla="*/ 0 60000 65536"/>
                <a:gd name="T12" fmla="*/ 0 w 36"/>
                <a:gd name="T13" fmla="*/ 0 h 47"/>
                <a:gd name="T14" fmla="*/ 36 w 36"/>
                <a:gd name="T15" fmla="*/ 47 h 47"/>
              </a:gdLst>
              <a:ahLst/>
              <a:cxnLst>
                <a:cxn ang="T8">
                  <a:pos x="T0" y="T1"/>
                </a:cxn>
                <a:cxn ang="T9">
                  <a:pos x="T2" y="T3"/>
                </a:cxn>
                <a:cxn ang="T10">
                  <a:pos x="T4" y="T5"/>
                </a:cxn>
                <a:cxn ang="T11">
                  <a:pos x="T6" y="T7"/>
                </a:cxn>
              </a:cxnLst>
              <a:rect l="T12" t="T13" r="T14" b="T15"/>
              <a:pathLst>
                <a:path w="36" h="47">
                  <a:moveTo>
                    <a:pt x="18" y="46"/>
                  </a:moveTo>
                  <a:lnTo>
                    <a:pt x="0" y="0"/>
                  </a:lnTo>
                  <a:lnTo>
                    <a:pt x="35" y="0"/>
                  </a:lnTo>
                  <a:lnTo>
                    <a:pt x="18" y="46"/>
                  </a:lnTo>
                </a:path>
              </a:pathLst>
            </a:custGeom>
            <a:solidFill>
              <a:schemeClr val="tx2"/>
            </a:solidFill>
            <a:ln w="12700" cap="rnd">
              <a:solidFill>
                <a:schemeClr val="tx1"/>
              </a:solidFill>
              <a:round/>
              <a:headEnd/>
              <a:tailEnd/>
            </a:ln>
          </p:spPr>
          <p:txBody>
            <a:bodyPr/>
            <a:lstStyle/>
            <a:p>
              <a:endParaRPr lang="fa-IR"/>
            </a:p>
          </p:txBody>
        </p:sp>
        <p:grpSp>
          <p:nvGrpSpPr>
            <p:cNvPr id="25664" name="Group 82"/>
            <p:cNvGrpSpPr>
              <a:grpSpLocks/>
            </p:cNvGrpSpPr>
            <p:nvPr/>
          </p:nvGrpSpPr>
          <p:grpSpPr bwMode="auto">
            <a:xfrm>
              <a:off x="3507" y="1401"/>
              <a:ext cx="36" cy="249"/>
              <a:chOff x="3507" y="1401"/>
              <a:chExt cx="36" cy="249"/>
            </a:xfrm>
          </p:grpSpPr>
          <p:sp>
            <p:nvSpPr>
              <p:cNvPr id="25745" name="Line 83"/>
              <p:cNvSpPr>
                <a:spLocks noChangeShapeType="1"/>
              </p:cNvSpPr>
              <p:nvPr/>
            </p:nvSpPr>
            <p:spPr bwMode="auto">
              <a:xfrm>
                <a:off x="3524" y="1401"/>
                <a:ext cx="0" cy="24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46" name="Freeform 84"/>
              <p:cNvSpPr>
                <a:spLocks/>
              </p:cNvSpPr>
              <p:nvPr/>
            </p:nvSpPr>
            <p:spPr bwMode="auto">
              <a:xfrm>
                <a:off x="3507" y="1401"/>
                <a:ext cx="36" cy="46"/>
              </a:xfrm>
              <a:custGeom>
                <a:avLst/>
                <a:gdLst>
                  <a:gd name="T0" fmla="*/ 18 w 36"/>
                  <a:gd name="T1" fmla="*/ 0 h 46"/>
                  <a:gd name="T2" fmla="*/ 0 w 36"/>
                  <a:gd name="T3" fmla="*/ 45 h 46"/>
                  <a:gd name="T4" fmla="*/ 35 w 36"/>
                  <a:gd name="T5" fmla="*/ 45 h 46"/>
                  <a:gd name="T6" fmla="*/ 18 w 36"/>
                  <a:gd name="T7" fmla="*/ 0 h 46"/>
                  <a:gd name="T8" fmla="*/ 0 60000 65536"/>
                  <a:gd name="T9" fmla="*/ 0 60000 65536"/>
                  <a:gd name="T10" fmla="*/ 0 60000 65536"/>
                  <a:gd name="T11" fmla="*/ 0 60000 65536"/>
                  <a:gd name="T12" fmla="*/ 0 w 36"/>
                  <a:gd name="T13" fmla="*/ 0 h 46"/>
                  <a:gd name="T14" fmla="*/ 36 w 36"/>
                  <a:gd name="T15" fmla="*/ 46 h 46"/>
                </a:gdLst>
                <a:ahLst/>
                <a:cxnLst>
                  <a:cxn ang="T8">
                    <a:pos x="T0" y="T1"/>
                  </a:cxn>
                  <a:cxn ang="T9">
                    <a:pos x="T2" y="T3"/>
                  </a:cxn>
                  <a:cxn ang="T10">
                    <a:pos x="T4" y="T5"/>
                  </a:cxn>
                  <a:cxn ang="T11">
                    <a:pos x="T6" y="T7"/>
                  </a:cxn>
                </a:cxnLst>
                <a:rect l="T12" t="T13" r="T14" b="T15"/>
                <a:pathLst>
                  <a:path w="36" h="46">
                    <a:moveTo>
                      <a:pt x="18" y="0"/>
                    </a:moveTo>
                    <a:lnTo>
                      <a:pt x="0" y="45"/>
                    </a:lnTo>
                    <a:lnTo>
                      <a:pt x="35" y="45"/>
                    </a:lnTo>
                    <a:lnTo>
                      <a:pt x="18" y="0"/>
                    </a:lnTo>
                  </a:path>
                </a:pathLst>
              </a:custGeom>
              <a:solidFill>
                <a:schemeClr val="tx2"/>
              </a:solidFill>
              <a:ln w="12700" cap="rnd">
                <a:solidFill>
                  <a:schemeClr val="tx1"/>
                </a:solidFill>
                <a:round/>
                <a:headEnd/>
                <a:tailEnd/>
              </a:ln>
            </p:spPr>
            <p:txBody>
              <a:bodyPr/>
              <a:lstStyle/>
              <a:p>
                <a:endParaRPr lang="fa-IR"/>
              </a:p>
            </p:txBody>
          </p:sp>
        </p:grpSp>
        <p:sp>
          <p:nvSpPr>
            <p:cNvPr id="25665" name="Line 85"/>
            <p:cNvSpPr>
              <a:spLocks noChangeShapeType="1"/>
            </p:cNvSpPr>
            <p:nvPr/>
          </p:nvSpPr>
          <p:spPr bwMode="auto">
            <a:xfrm flipH="1">
              <a:off x="3446" y="2055"/>
              <a:ext cx="374" cy="0"/>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66" name="Rectangle 86"/>
            <p:cNvSpPr>
              <a:spLocks noChangeArrowheads="1"/>
            </p:cNvSpPr>
            <p:nvPr/>
          </p:nvSpPr>
          <p:spPr bwMode="auto">
            <a:xfrm>
              <a:off x="3438" y="1652"/>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5.</a:t>
              </a:r>
            </a:p>
          </p:txBody>
        </p:sp>
        <p:grpSp>
          <p:nvGrpSpPr>
            <p:cNvPr id="25667" name="Group 87"/>
            <p:cNvGrpSpPr>
              <a:grpSpLocks/>
            </p:cNvGrpSpPr>
            <p:nvPr/>
          </p:nvGrpSpPr>
          <p:grpSpPr bwMode="auto">
            <a:xfrm>
              <a:off x="1992" y="1099"/>
              <a:ext cx="760" cy="119"/>
              <a:chOff x="1992" y="1099"/>
              <a:chExt cx="760" cy="119"/>
            </a:xfrm>
          </p:grpSpPr>
          <p:sp>
            <p:nvSpPr>
              <p:cNvPr id="25738" name="Rectangle 88"/>
              <p:cNvSpPr>
                <a:spLocks noChangeArrowheads="1"/>
              </p:cNvSpPr>
              <p:nvPr/>
            </p:nvSpPr>
            <p:spPr bwMode="auto">
              <a:xfrm>
                <a:off x="2283" y="1099"/>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3.</a:t>
                </a:r>
              </a:p>
            </p:txBody>
          </p:sp>
          <p:grpSp>
            <p:nvGrpSpPr>
              <p:cNvPr id="25739" name="Group 89"/>
              <p:cNvGrpSpPr>
                <a:grpSpLocks/>
              </p:cNvGrpSpPr>
              <p:nvPr/>
            </p:nvGrpSpPr>
            <p:grpSpPr bwMode="auto">
              <a:xfrm>
                <a:off x="2411" y="1148"/>
                <a:ext cx="341" cy="36"/>
                <a:chOff x="2411" y="1148"/>
                <a:chExt cx="341" cy="36"/>
              </a:xfrm>
            </p:grpSpPr>
            <p:sp>
              <p:nvSpPr>
                <p:cNvPr id="25743" name="Line 90"/>
                <p:cNvSpPr>
                  <a:spLocks noChangeShapeType="1"/>
                </p:cNvSpPr>
                <p:nvPr/>
              </p:nvSpPr>
              <p:spPr bwMode="auto">
                <a:xfrm flipH="1">
                  <a:off x="2411" y="1166"/>
                  <a:ext cx="34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44" name="Freeform 91"/>
                <p:cNvSpPr>
                  <a:spLocks/>
                </p:cNvSpPr>
                <p:nvPr/>
              </p:nvSpPr>
              <p:spPr bwMode="auto">
                <a:xfrm>
                  <a:off x="2685" y="1148"/>
                  <a:ext cx="59" cy="36"/>
                </a:xfrm>
                <a:custGeom>
                  <a:avLst/>
                  <a:gdLst>
                    <a:gd name="T0" fmla="*/ 58 w 59"/>
                    <a:gd name="T1" fmla="*/ 17 h 36"/>
                    <a:gd name="T2" fmla="*/ 0 w 59"/>
                    <a:gd name="T3" fmla="*/ 35 h 36"/>
                    <a:gd name="T4" fmla="*/ 0 w 59"/>
                    <a:gd name="T5" fmla="*/ 0 h 36"/>
                    <a:gd name="T6" fmla="*/ 58 w 59"/>
                    <a:gd name="T7" fmla="*/ 17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58" y="17"/>
                      </a:moveTo>
                      <a:lnTo>
                        <a:pt x="0" y="35"/>
                      </a:lnTo>
                      <a:lnTo>
                        <a:pt x="0" y="0"/>
                      </a:lnTo>
                      <a:lnTo>
                        <a:pt x="58" y="17"/>
                      </a:lnTo>
                    </a:path>
                  </a:pathLst>
                </a:custGeom>
                <a:solidFill>
                  <a:schemeClr val="tx2"/>
                </a:solidFill>
                <a:ln w="12700" cap="rnd">
                  <a:solidFill>
                    <a:schemeClr val="tx1"/>
                  </a:solidFill>
                  <a:round/>
                  <a:headEnd/>
                  <a:tailEnd/>
                </a:ln>
              </p:spPr>
              <p:txBody>
                <a:bodyPr/>
                <a:lstStyle/>
                <a:p>
                  <a:endParaRPr lang="fa-IR"/>
                </a:p>
              </p:txBody>
            </p:sp>
          </p:grpSp>
          <p:grpSp>
            <p:nvGrpSpPr>
              <p:cNvPr id="25740" name="Group 92"/>
              <p:cNvGrpSpPr>
                <a:grpSpLocks/>
              </p:cNvGrpSpPr>
              <p:nvPr/>
            </p:nvGrpSpPr>
            <p:grpSpPr bwMode="auto">
              <a:xfrm>
                <a:off x="1992" y="1148"/>
                <a:ext cx="325" cy="36"/>
                <a:chOff x="1992" y="1148"/>
                <a:chExt cx="325" cy="36"/>
              </a:xfrm>
            </p:grpSpPr>
            <p:sp>
              <p:nvSpPr>
                <p:cNvPr id="25741" name="Line 93"/>
                <p:cNvSpPr>
                  <a:spLocks noChangeShapeType="1"/>
                </p:cNvSpPr>
                <p:nvPr/>
              </p:nvSpPr>
              <p:spPr bwMode="auto">
                <a:xfrm>
                  <a:off x="1992" y="1166"/>
                  <a:ext cx="3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42" name="Freeform 94"/>
                <p:cNvSpPr>
                  <a:spLocks/>
                </p:cNvSpPr>
                <p:nvPr/>
              </p:nvSpPr>
              <p:spPr bwMode="auto">
                <a:xfrm>
                  <a:off x="1993" y="1148"/>
                  <a:ext cx="59" cy="36"/>
                </a:xfrm>
                <a:custGeom>
                  <a:avLst/>
                  <a:gdLst>
                    <a:gd name="T0" fmla="*/ 0 w 59"/>
                    <a:gd name="T1" fmla="*/ 17 h 36"/>
                    <a:gd name="T2" fmla="*/ 58 w 59"/>
                    <a:gd name="T3" fmla="*/ 35 h 36"/>
                    <a:gd name="T4" fmla="*/ 58 w 59"/>
                    <a:gd name="T5" fmla="*/ 0 h 36"/>
                    <a:gd name="T6" fmla="*/ 0 w 59"/>
                    <a:gd name="T7" fmla="*/ 17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0" y="17"/>
                      </a:moveTo>
                      <a:lnTo>
                        <a:pt x="58" y="35"/>
                      </a:lnTo>
                      <a:lnTo>
                        <a:pt x="58" y="0"/>
                      </a:lnTo>
                      <a:lnTo>
                        <a:pt x="0" y="17"/>
                      </a:lnTo>
                    </a:path>
                  </a:pathLst>
                </a:custGeom>
                <a:solidFill>
                  <a:schemeClr val="tx2"/>
                </a:solidFill>
                <a:ln w="12700" cap="rnd">
                  <a:solidFill>
                    <a:schemeClr val="tx1"/>
                  </a:solidFill>
                  <a:round/>
                  <a:headEnd/>
                  <a:tailEnd/>
                </a:ln>
              </p:spPr>
              <p:txBody>
                <a:bodyPr/>
                <a:lstStyle/>
                <a:p>
                  <a:endParaRPr lang="fa-IR"/>
                </a:p>
              </p:txBody>
            </p:sp>
          </p:grpSp>
        </p:grpSp>
        <p:grpSp>
          <p:nvGrpSpPr>
            <p:cNvPr id="25668" name="Group 95"/>
            <p:cNvGrpSpPr>
              <a:grpSpLocks/>
            </p:cNvGrpSpPr>
            <p:nvPr/>
          </p:nvGrpSpPr>
          <p:grpSpPr bwMode="auto">
            <a:xfrm>
              <a:off x="3507" y="2547"/>
              <a:ext cx="36" cy="374"/>
              <a:chOff x="3507" y="2547"/>
              <a:chExt cx="36" cy="374"/>
            </a:xfrm>
          </p:grpSpPr>
          <p:sp>
            <p:nvSpPr>
              <p:cNvPr id="25736" name="Line 96"/>
              <p:cNvSpPr>
                <a:spLocks noChangeShapeType="1"/>
              </p:cNvSpPr>
              <p:nvPr/>
            </p:nvSpPr>
            <p:spPr bwMode="auto">
              <a:xfrm flipV="1">
                <a:off x="3524" y="2547"/>
                <a:ext cx="0" cy="3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37" name="Freeform 97"/>
              <p:cNvSpPr>
                <a:spLocks/>
              </p:cNvSpPr>
              <p:nvPr/>
            </p:nvSpPr>
            <p:spPr bwMode="auto">
              <a:xfrm>
                <a:off x="3507" y="2848"/>
                <a:ext cx="36" cy="65"/>
              </a:xfrm>
              <a:custGeom>
                <a:avLst/>
                <a:gdLst>
                  <a:gd name="T0" fmla="*/ 18 w 36"/>
                  <a:gd name="T1" fmla="*/ 64 h 65"/>
                  <a:gd name="T2" fmla="*/ 0 w 36"/>
                  <a:gd name="T3" fmla="*/ 0 h 65"/>
                  <a:gd name="T4" fmla="*/ 35 w 36"/>
                  <a:gd name="T5" fmla="*/ 0 h 65"/>
                  <a:gd name="T6" fmla="*/ 18 w 36"/>
                  <a:gd name="T7" fmla="*/ 64 h 65"/>
                  <a:gd name="T8" fmla="*/ 0 60000 65536"/>
                  <a:gd name="T9" fmla="*/ 0 60000 65536"/>
                  <a:gd name="T10" fmla="*/ 0 60000 65536"/>
                  <a:gd name="T11" fmla="*/ 0 60000 65536"/>
                  <a:gd name="T12" fmla="*/ 0 w 36"/>
                  <a:gd name="T13" fmla="*/ 0 h 65"/>
                  <a:gd name="T14" fmla="*/ 36 w 36"/>
                  <a:gd name="T15" fmla="*/ 65 h 65"/>
                </a:gdLst>
                <a:ahLst/>
                <a:cxnLst>
                  <a:cxn ang="T8">
                    <a:pos x="T0" y="T1"/>
                  </a:cxn>
                  <a:cxn ang="T9">
                    <a:pos x="T2" y="T3"/>
                  </a:cxn>
                  <a:cxn ang="T10">
                    <a:pos x="T4" y="T5"/>
                  </a:cxn>
                  <a:cxn ang="T11">
                    <a:pos x="T6" y="T7"/>
                  </a:cxn>
                </a:cxnLst>
                <a:rect l="T12" t="T13" r="T14" b="T15"/>
                <a:pathLst>
                  <a:path w="36" h="65">
                    <a:moveTo>
                      <a:pt x="18" y="64"/>
                    </a:moveTo>
                    <a:lnTo>
                      <a:pt x="0" y="0"/>
                    </a:lnTo>
                    <a:lnTo>
                      <a:pt x="35" y="0"/>
                    </a:lnTo>
                    <a:lnTo>
                      <a:pt x="18" y="64"/>
                    </a:lnTo>
                  </a:path>
                </a:pathLst>
              </a:custGeom>
              <a:solidFill>
                <a:schemeClr val="tx2"/>
              </a:solidFill>
              <a:ln w="12700" cap="rnd">
                <a:solidFill>
                  <a:schemeClr val="tx1"/>
                </a:solidFill>
                <a:round/>
                <a:headEnd/>
                <a:tailEnd/>
              </a:ln>
            </p:spPr>
            <p:txBody>
              <a:bodyPr/>
              <a:lstStyle/>
              <a:p>
                <a:endParaRPr lang="fa-IR"/>
              </a:p>
            </p:txBody>
          </p:sp>
        </p:grpSp>
        <p:grpSp>
          <p:nvGrpSpPr>
            <p:cNvPr id="25669" name="Group 98"/>
            <p:cNvGrpSpPr>
              <a:grpSpLocks/>
            </p:cNvGrpSpPr>
            <p:nvPr/>
          </p:nvGrpSpPr>
          <p:grpSpPr bwMode="auto">
            <a:xfrm>
              <a:off x="3507" y="2061"/>
              <a:ext cx="36" cy="343"/>
              <a:chOff x="3507" y="2061"/>
              <a:chExt cx="36" cy="343"/>
            </a:xfrm>
          </p:grpSpPr>
          <p:sp>
            <p:nvSpPr>
              <p:cNvPr id="25734" name="Line 99"/>
              <p:cNvSpPr>
                <a:spLocks noChangeShapeType="1"/>
              </p:cNvSpPr>
              <p:nvPr/>
            </p:nvSpPr>
            <p:spPr bwMode="auto">
              <a:xfrm>
                <a:off x="3524" y="2061"/>
                <a:ext cx="0" cy="3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35" name="Freeform 100"/>
              <p:cNvSpPr>
                <a:spLocks/>
              </p:cNvSpPr>
              <p:nvPr/>
            </p:nvSpPr>
            <p:spPr bwMode="auto">
              <a:xfrm>
                <a:off x="3507" y="2062"/>
                <a:ext cx="36" cy="63"/>
              </a:xfrm>
              <a:custGeom>
                <a:avLst/>
                <a:gdLst>
                  <a:gd name="T0" fmla="*/ 18 w 36"/>
                  <a:gd name="T1" fmla="*/ 0 h 63"/>
                  <a:gd name="T2" fmla="*/ 0 w 36"/>
                  <a:gd name="T3" fmla="*/ 62 h 63"/>
                  <a:gd name="T4" fmla="*/ 35 w 36"/>
                  <a:gd name="T5" fmla="*/ 62 h 63"/>
                  <a:gd name="T6" fmla="*/ 18 w 36"/>
                  <a:gd name="T7" fmla="*/ 0 h 63"/>
                  <a:gd name="T8" fmla="*/ 0 60000 65536"/>
                  <a:gd name="T9" fmla="*/ 0 60000 65536"/>
                  <a:gd name="T10" fmla="*/ 0 60000 65536"/>
                  <a:gd name="T11" fmla="*/ 0 60000 65536"/>
                  <a:gd name="T12" fmla="*/ 0 w 36"/>
                  <a:gd name="T13" fmla="*/ 0 h 63"/>
                  <a:gd name="T14" fmla="*/ 36 w 36"/>
                  <a:gd name="T15" fmla="*/ 63 h 63"/>
                </a:gdLst>
                <a:ahLst/>
                <a:cxnLst>
                  <a:cxn ang="T8">
                    <a:pos x="T0" y="T1"/>
                  </a:cxn>
                  <a:cxn ang="T9">
                    <a:pos x="T2" y="T3"/>
                  </a:cxn>
                  <a:cxn ang="T10">
                    <a:pos x="T4" y="T5"/>
                  </a:cxn>
                  <a:cxn ang="T11">
                    <a:pos x="T6" y="T7"/>
                  </a:cxn>
                </a:cxnLst>
                <a:rect l="T12" t="T13" r="T14" b="T15"/>
                <a:pathLst>
                  <a:path w="36" h="63">
                    <a:moveTo>
                      <a:pt x="18" y="0"/>
                    </a:moveTo>
                    <a:lnTo>
                      <a:pt x="0" y="62"/>
                    </a:lnTo>
                    <a:lnTo>
                      <a:pt x="35" y="62"/>
                    </a:lnTo>
                    <a:lnTo>
                      <a:pt x="18" y="0"/>
                    </a:lnTo>
                  </a:path>
                </a:pathLst>
              </a:custGeom>
              <a:solidFill>
                <a:schemeClr val="tx2"/>
              </a:solidFill>
              <a:ln w="12700" cap="rnd">
                <a:solidFill>
                  <a:schemeClr val="tx1"/>
                </a:solidFill>
                <a:round/>
                <a:headEnd/>
                <a:tailEnd/>
              </a:ln>
            </p:spPr>
            <p:txBody>
              <a:bodyPr/>
              <a:lstStyle/>
              <a:p>
                <a:endParaRPr lang="fa-IR"/>
              </a:p>
            </p:txBody>
          </p:sp>
        </p:grpSp>
        <p:sp>
          <p:nvSpPr>
            <p:cNvPr id="25670" name="Rectangle 101"/>
            <p:cNvSpPr>
              <a:spLocks noChangeArrowheads="1"/>
            </p:cNvSpPr>
            <p:nvPr/>
          </p:nvSpPr>
          <p:spPr bwMode="auto">
            <a:xfrm>
              <a:off x="3438" y="2407"/>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a:t>
              </a:r>
            </a:p>
          </p:txBody>
        </p:sp>
        <p:sp>
          <p:nvSpPr>
            <p:cNvPr id="25671" name="Line 102"/>
            <p:cNvSpPr>
              <a:spLocks noChangeShapeType="1"/>
            </p:cNvSpPr>
            <p:nvPr/>
          </p:nvSpPr>
          <p:spPr bwMode="auto">
            <a:xfrm flipV="1">
              <a:off x="2364" y="2068"/>
              <a:ext cx="0" cy="18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72" name="Line 103"/>
            <p:cNvSpPr>
              <a:spLocks noChangeShapeType="1"/>
            </p:cNvSpPr>
            <p:nvPr/>
          </p:nvSpPr>
          <p:spPr bwMode="auto">
            <a:xfrm flipV="1">
              <a:off x="2868" y="2068"/>
              <a:ext cx="0" cy="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73" name="Line 104"/>
            <p:cNvSpPr>
              <a:spLocks noChangeShapeType="1"/>
            </p:cNvSpPr>
            <p:nvPr/>
          </p:nvSpPr>
          <p:spPr bwMode="auto">
            <a:xfrm flipH="1">
              <a:off x="2659" y="2150"/>
              <a:ext cx="2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74" name="Freeform 105"/>
            <p:cNvSpPr>
              <a:spLocks/>
            </p:cNvSpPr>
            <p:nvPr/>
          </p:nvSpPr>
          <p:spPr bwMode="auto">
            <a:xfrm>
              <a:off x="2804" y="2132"/>
              <a:ext cx="59" cy="36"/>
            </a:xfrm>
            <a:custGeom>
              <a:avLst/>
              <a:gdLst>
                <a:gd name="T0" fmla="*/ 58 w 59"/>
                <a:gd name="T1" fmla="*/ 17 h 36"/>
                <a:gd name="T2" fmla="*/ 0 w 59"/>
                <a:gd name="T3" fmla="*/ 35 h 36"/>
                <a:gd name="T4" fmla="*/ 0 w 59"/>
                <a:gd name="T5" fmla="*/ 0 h 36"/>
                <a:gd name="T6" fmla="*/ 58 w 59"/>
                <a:gd name="T7" fmla="*/ 17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58" y="17"/>
                  </a:moveTo>
                  <a:lnTo>
                    <a:pt x="0" y="35"/>
                  </a:lnTo>
                  <a:lnTo>
                    <a:pt x="0" y="0"/>
                  </a:lnTo>
                  <a:lnTo>
                    <a:pt x="58" y="17"/>
                  </a:lnTo>
                </a:path>
              </a:pathLst>
            </a:custGeom>
            <a:solidFill>
              <a:schemeClr val="tx2"/>
            </a:solidFill>
            <a:ln w="12700" cap="rnd">
              <a:solidFill>
                <a:schemeClr val="tx1"/>
              </a:solidFill>
              <a:round/>
              <a:headEnd/>
              <a:tailEnd/>
            </a:ln>
          </p:spPr>
          <p:txBody>
            <a:bodyPr/>
            <a:lstStyle/>
            <a:p>
              <a:endParaRPr lang="fa-IR"/>
            </a:p>
          </p:txBody>
        </p:sp>
        <p:sp>
          <p:nvSpPr>
            <p:cNvPr id="25675" name="Line 106"/>
            <p:cNvSpPr>
              <a:spLocks noChangeShapeType="1"/>
            </p:cNvSpPr>
            <p:nvPr/>
          </p:nvSpPr>
          <p:spPr bwMode="auto">
            <a:xfrm>
              <a:off x="2368" y="2150"/>
              <a:ext cx="20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76" name="Freeform 107"/>
            <p:cNvSpPr>
              <a:spLocks/>
            </p:cNvSpPr>
            <p:nvPr/>
          </p:nvSpPr>
          <p:spPr bwMode="auto">
            <a:xfrm>
              <a:off x="2369" y="2132"/>
              <a:ext cx="59" cy="36"/>
            </a:xfrm>
            <a:custGeom>
              <a:avLst/>
              <a:gdLst>
                <a:gd name="T0" fmla="*/ 0 w 59"/>
                <a:gd name="T1" fmla="*/ 17 h 36"/>
                <a:gd name="T2" fmla="*/ 58 w 59"/>
                <a:gd name="T3" fmla="*/ 35 h 36"/>
                <a:gd name="T4" fmla="*/ 58 w 59"/>
                <a:gd name="T5" fmla="*/ 0 h 36"/>
                <a:gd name="T6" fmla="*/ 0 w 59"/>
                <a:gd name="T7" fmla="*/ 17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0" y="17"/>
                  </a:moveTo>
                  <a:lnTo>
                    <a:pt x="58" y="35"/>
                  </a:lnTo>
                  <a:lnTo>
                    <a:pt x="58" y="0"/>
                  </a:lnTo>
                  <a:lnTo>
                    <a:pt x="0" y="17"/>
                  </a:lnTo>
                </a:path>
              </a:pathLst>
            </a:custGeom>
            <a:solidFill>
              <a:schemeClr val="tx2"/>
            </a:solidFill>
            <a:ln w="12700" cap="rnd">
              <a:solidFill>
                <a:schemeClr val="tx1"/>
              </a:solidFill>
              <a:round/>
              <a:headEnd/>
              <a:tailEnd/>
            </a:ln>
          </p:spPr>
          <p:txBody>
            <a:bodyPr/>
            <a:lstStyle/>
            <a:p>
              <a:endParaRPr lang="fa-IR"/>
            </a:p>
          </p:txBody>
        </p:sp>
        <p:sp>
          <p:nvSpPr>
            <p:cNvPr id="25677" name="Rectangle 108"/>
            <p:cNvSpPr>
              <a:spLocks noChangeArrowheads="1"/>
            </p:cNvSpPr>
            <p:nvPr/>
          </p:nvSpPr>
          <p:spPr bwMode="auto">
            <a:xfrm>
              <a:off x="2538" y="2083"/>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7.</a:t>
              </a:r>
            </a:p>
          </p:txBody>
        </p:sp>
        <p:sp>
          <p:nvSpPr>
            <p:cNvPr id="25678" name="Freeform 109"/>
            <p:cNvSpPr>
              <a:spLocks/>
            </p:cNvSpPr>
            <p:nvPr/>
          </p:nvSpPr>
          <p:spPr bwMode="auto">
            <a:xfrm>
              <a:off x="2085" y="2482"/>
              <a:ext cx="36" cy="59"/>
            </a:xfrm>
            <a:custGeom>
              <a:avLst/>
              <a:gdLst>
                <a:gd name="T0" fmla="*/ 18 w 36"/>
                <a:gd name="T1" fmla="*/ 0 h 59"/>
                <a:gd name="T2" fmla="*/ 0 w 36"/>
                <a:gd name="T3" fmla="*/ 58 h 59"/>
                <a:gd name="T4" fmla="*/ 35 w 36"/>
                <a:gd name="T5" fmla="*/ 58 h 59"/>
                <a:gd name="T6" fmla="*/ 18 w 36"/>
                <a:gd name="T7" fmla="*/ 0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0"/>
                  </a:moveTo>
                  <a:lnTo>
                    <a:pt x="0" y="58"/>
                  </a:lnTo>
                  <a:lnTo>
                    <a:pt x="35" y="58"/>
                  </a:lnTo>
                  <a:lnTo>
                    <a:pt x="18" y="0"/>
                  </a:lnTo>
                </a:path>
              </a:pathLst>
            </a:custGeom>
            <a:solidFill>
              <a:schemeClr val="tx2"/>
            </a:solidFill>
            <a:ln w="12700" cap="rnd">
              <a:solidFill>
                <a:schemeClr val="tx1"/>
              </a:solidFill>
              <a:round/>
              <a:headEnd/>
              <a:tailEnd/>
            </a:ln>
          </p:spPr>
          <p:txBody>
            <a:bodyPr/>
            <a:lstStyle/>
            <a:p>
              <a:endParaRPr lang="fa-IR"/>
            </a:p>
          </p:txBody>
        </p:sp>
        <p:sp>
          <p:nvSpPr>
            <p:cNvPr id="25679" name="Freeform 110"/>
            <p:cNvSpPr>
              <a:spLocks/>
            </p:cNvSpPr>
            <p:nvPr/>
          </p:nvSpPr>
          <p:spPr bwMode="auto">
            <a:xfrm>
              <a:off x="2313" y="2689"/>
              <a:ext cx="59" cy="36"/>
            </a:xfrm>
            <a:custGeom>
              <a:avLst/>
              <a:gdLst>
                <a:gd name="T0" fmla="*/ 58 w 59"/>
                <a:gd name="T1" fmla="*/ 18 h 36"/>
                <a:gd name="T2" fmla="*/ 0 w 59"/>
                <a:gd name="T3" fmla="*/ 0 h 36"/>
                <a:gd name="T4" fmla="*/ 0 w 59"/>
                <a:gd name="T5" fmla="*/ 35 h 36"/>
                <a:gd name="T6" fmla="*/ 58 w 59"/>
                <a:gd name="T7" fmla="*/ 18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58" y="18"/>
                  </a:moveTo>
                  <a:lnTo>
                    <a:pt x="0" y="0"/>
                  </a:lnTo>
                  <a:lnTo>
                    <a:pt x="0" y="35"/>
                  </a:lnTo>
                  <a:lnTo>
                    <a:pt x="58" y="18"/>
                  </a:lnTo>
                </a:path>
              </a:pathLst>
            </a:custGeom>
            <a:solidFill>
              <a:schemeClr val="tx2"/>
            </a:solidFill>
            <a:ln w="12700" cap="rnd">
              <a:solidFill>
                <a:schemeClr val="tx1"/>
              </a:solidFill>
              <a:round/>
              <a:headEnd/>
              <a:tailEnd/>
            </a:ln>
          </p:spPr>
          <p:txBody>
            <a:bodyPr/>
            <a:lstStyle/>
            <a:p>
              <a:endParaRPr lang="fa-IR"/>
            </a:p>
          </p:txBody>
        </p:sp>
        <p:sp>
          <p:nvSpPr>
            <p:cNvPr id="25680" name="Arc 111"/>
            <p:cNvSpPr>
              <a:spLocks/>
            </p:cNvSpPr>
            <p:nvPr/>
          </p:nvSpPr>
          <p:spPr bwMode="auto">
            <a:xfrm>
              <a:off x="2108" y="2542"/>
              <a:ext cx="203" cy="1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25681" name="Rectangle 112"/>
            <p:cNvSpPr>
              <a:spLocks noChangeArrowheads="1"/>
            </p:cNvSpPr>
            <p:nvPr/>
          </p:nvSpPr>
          <p:spPr bwMode="auto">
            <a:xfrm>
              <a:off x="2098" y="2600"/>
              <a:ext cx="126" cy="10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682" name="Rectangle 113"/>
            <p:cNvSpPr>
              <a:spLocks noChangeArrowheads="1"/>
            </p:cNvSpPr>
            <p:nvPr/>
          </p:nvSpPr>
          <p:spPr bwMode="auto">
            <a:xfrm>
              <a:off x="2055" y="2582"/>
              <a:ext cx="1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14.</a:t>
              </a:r>
            </a:p>
          </p:txBody>
        </p:sp>
        <p:sp>
          <p:nvSpPr>
            <p:cNvPr id="25683" name="Freeform 114"/>
            <p:cNvSpPr>
              <a:spLocks/>
            </p:cNvSpPr>
            <p:nvPr/>
          </p:nvSpPr>
          <p:spPr bwMode="auto">
            <a:xfrm>
              <a:off x="2195" y="2550"/>
              <a:ext cx="59" cy="36"/>
            </a:xfrm>
            <a:custGeom>
              <a:avLst/>
              <a:gdLst>
                <a:gd name="T0" fmla="*/ 58 w 59"/>
                <a:gd name="T1" fmla="*/ 18 h 36"/>
                <a:gd name="T2" fmla="*/ 0 w 59"/>
                <a:gd name="T3" fmla="*/ 0 h 36"/>
                <a:gd name="T4" fmla="*/ 0 w 59"/>
                <a:gd name="T5" fmla="*/ 35 h 36"/>
                <a:gd name="T6" fmla="*/ 58 w 59"/>
                <a:gd name="T7" fmla="*/ 18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58" y="18"/>
                  </a:moveTo>
                  <a:lnTo>
                    <a:pt x="0" y="0"/>
                  </a:lnTo>
                  <a:lnTo>
                    <a:pt x="0" y="35"/>
                  </a:lnTo>
                  <a:lnTo>
                    <a:pt x="58" y="18"/>
                  </a:lnTo>
                </a:path>
              </a:pathLst>
            </a:custGeom>
            <a:solidFill>
              <a:schemeClr val="tx2"/>
            </a:solidFill>
            <a:ln w="12700" cap="rnd">
              <a:solidFill>
                <a:schemeClr val="tx1"/>
              </a:solidFill>
              <a:round/>
              <a:headEnd/>
              <a:tailEnd/>
            </a:ln>
          </p:spPr>
          <p:txBody>
            <a:bodyPr/>
            <a:lstStyle/>
            <a:p>
              <a:endParaRPr lang="fa-IR"/>
            </a:p>
          </p:txBody>
        </p:sp>
        <p:sp>
          <p:nvSpPr>
            <p:cNvPr id="25684" name="Line 115"/>
            <p:cNvSpPr>
              <a:spLocks noChangeShapeType="1"/>
            </p:cNvSpPr>
            <p:nvPr/>
          </p:nvSpPr>
          <p:spPr bwMode="auto">
            <a:xfrm>
              <a:off x="2259" y="2405"/>
              <a:ext cx="0" cy="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85" name="Freeform 116"/>
            <p:cNvSpPr>
              <a:spLocks/>
            </p:cNvSpPr>
            <p:nvPr/>
          </p:nvSpPr>
          <p:spPr bwMode="auto">
            <a:xfrm>
              <a:off x="1858" y="2548"/>
              <a:ext cx="59" cy="36"/>
            </a:xfrm>
            <a:custGeom>
              <a:avLst/>
              <a:gdLst>
                <a:gd name="T0" fmla="*/ 0 w 59"/>
                <a:gd name="T1" fmla="*/ 18 h 36"/>
                <a:gd name="T2" fmla="*/ 58 w 59"/>
                <a:gd name="T3" fmla="*/ 0 h 36"/>
                <a:gd name="T4" fmla="*/ 58 w 59"/>
                <a:gd name="T5" fmla="*/ 35 h 36"/>
                <a:gd name="T6" fmla="*/ 0 w 59"/>
                <a:gd name="T7" fmla="*/ 18 h 36"/>
                <a:gd name="T8" fmla="*/ 0 60000 65536"/>
                <a:gd name="T9" fmla="*/ 0 60000 65536"/>
                <a:gd name="T10" fmla="*/ 0 60000 65536"/>
                <a:gd name="T11" fmla="*/ 0 60000 65536"/>
                <a:gd name="T12" fmla="*/ 0 w 59"/>
                <a:gd name="T13" fmla="*/ 0 h 36"/>
                <a:gd name="T14" fmla="*/ 59 w 59"/>
                <a:gd name="T15" fmla="*/ 36 h 36"/>
              </a:gdLst>
              <a:ahLst/>
              <a:cxnLst>
                <a:cxn ang="T8">
                  <a:pos x="T0" y="T1"/>
                </a:cxn>
                <a:cxn ang="T9">
                  <a:pos x="T2" y="T3"/>
                </a:cxn>
                <a:cxn ang="T10">
                  <a:pos x="T4" y="T5"/>
                </a:cxn>
                <a:cxn ang="T11">
                  <a:pos x="T6" y="T7"/>
                </a:cxn>
              </a:cxnLst>
              <a:rect l="T12" t="T13" r="T14" b="T15"/>
              <a:pathLst>
                <a:path w="59" h="36">
                  <a:moveTo>
                    <a:pt x="0" y="18"/>
                  </a:moveTo>
                  <a:lnTo>
                    <a:pt x="58" y="0"/>
                  </a:lnTo>
                  <a:lnTo>
                    <a:pt x="58" y="35"/>
                  </a:lnTo>
                  <a:lnTo>
                    <a:pt x="0" y="18"/>
                  </a:lnTo>
                </a:path>
              </a:pathLst>
            </a:custGeom>
            <a:solidFill>
              <a:schemeClr val="tx2"/>
            </a:solidFill>
            <a:ln w="12700" cap="rnd">
              <a:solidFill>
                <a:schemeClr val="tx1"/>
              </a:solidFill>
              <a:round/>
              <a:headEnd/>
              <a:tailEnd/>
            </a:ln>
          </p:spPr>
          <p:txBody>
            <a:bodyPr/>
            <a:lstStyle/>
            <a:p>
              <a:endParaRPr lang="fa-IR"/>
            </a:p>
          </p:txBody>
        </p:sp>
        <p:sp>
          <p:nvSpPr>
            <p:cNvPr id="25686" name="Line 117"/>
            <p:cNvSpPr>
              <a:spLocks noChangeShapeType="1"/>
            </p:cNvSpPr>
            <p:nvPr/>
          </p:nvSpPr>
          <p:spPr bwMode="auto">
            <a:xfrm>
              <a:off x="1851" y="2499"/>
              <a:ext cx="0" cy="10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87" name="Line 118"/>
            <p:cNvSpPr>
              <a:spLocks noChangeShapeType="1"/>
            </p:cNvSpPr>
            <p:nvPr/>
          </p:nvSpPr>
          <p:spPr bwMode="auto">
            <a:xfrm>
              <a:off x="1922" y="2566"/>
              <a:ext cx="1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88" name="Line 119"/>
            <p:cNvSpPr>
              <a:spLocks noChangeShapeType="1"/>
            </p:cNvSpPr>
            <p:nvPr/>
          </p:nvSpPr>
          <p:spPr bwMode="auto">
            <a:xfrm>
              <a:off x="2051" y="2566"/>
              <a:ext cx="14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89" name="Rectangle 120"/>
            <p:cNvSpPr>
              <a:spLocks noChangeArrowheads="1"/>
            </p:cNvSpPr>
            <p:nvPr/>
          </p:nvSpPr>
          <p:spPr bwMode="auto">
            <a:xfrm>
              <a:off x="1891" y="2494"/>
              <a:ext cx="1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10.</a:t>
              </a:r>
            </a:p>
          </p:txBody>
        </p:sp>
        <p:sp>
          <p:nvSpPr>
            <p:cNvPr id="25690" name="Line 121"/>
            <p:cNvSpPr>
              <a:spLocks noChangeShapeType="1"/>
            </p:cNvSpPr>
            <p:nvPr/>
          </p:nvSpPr>
          <p:spPr bwMode="auto">
            <a:xfrm flipH="1">
              <a:off x="1349" y="2379"/>
              <a:ext cx="290" cy="0"/>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91" name="Line 122"/>
            <p:cNvSpPr>
              <a:spLocks noChangeShapeType="1"/>
            </p:cNvSpPr>
            <p:nvPr/>
          </p:nvSpPr>
          <p:spPr bwMode="auto">
            <a:xfrm flipH="1">
              <a:off x="1346" y="2205"/>
              <a:ext cx="290" cy="0"/>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92" name="Line 123"/>
            <p:cNvSpPr>
              <a:spLocks noChangeShapeType="1"/>
            </p:cNvSpPr>
            <p:nvPr/>
          </p:nvSpPr>
          <p:spPr bwMode="auto">
            <a:xfrm flipH="1">
              <a:off x="1346" y="1788"/>
              <a:ext cx="260" cy="0"/>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693" name="Freeform 124"/>
            <p:cNvSpPr>
              <a:spLocks/>
            </p:cNvSpPr>
            <p:nvPr/>
          </p:nvSpPr>
          <p:spPr bwMode="auto">
            <a:xfrm>
              <a:off x="1443" y="1790"/>
              <a:ext cx="36" cy="59"/>
            </a:xfrm>
            <a:custGeom>
              <a:avLst/>
              <a:gdLst>
                <a:gd name="T0" fmla="*/ 18 w 36"/>
                <a:gd name="T1" fmla="*/ 0 h 59"/>
                <a:gd name="T2" fmla="*/ 0 w 36"/>
                <a:gd name="T3" fmla="*/ 58 h 59"/>
                <a:gd name="T4" fmla="*/ 35 w 36"/>
                <a:gd name="T5" fmla="*/ 58 h 59"/>
                <a:gd name="T6" fmla="*/ 18 w 36"/>
                <a:gd name="T7" fmla="*/ 0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0"/>
                  </a:moveTo>
                  <a:lnTo>
                    <a:pt x="0" y="58"/>
                  </a:lnTo>
                  <a:lnTo>
                    <a:pt x="35" y="58"/>
                  </a:lnTo>
                  <a:lnTo>
                    <a:pt x="18" y="0"/>
                  </a:lnTo>
                </a:path>
              </a:pathLst>
            </a:custGeom>
            <a:solidFill>
              <a:schemeClr val="tx2"/>
            </a:solidFill>
            <a:ln w="12700" cap="rnd">
              <a:solidFill>
                <a:schemeClr val="tx1"/>
              </a:solidFill>
              <a:round/>
              <a:headEnd/>
              <a:tailEnd/>
            </a:ln>
          </p:spPr>
          <p:txBody>
            <a:bodyPr/>
            <a:lstStyle/>
            <a:p>
              <a:endParaRPr lang="fa-IR"/>
            </a:p>
          </p:txBody>
        </p:sp>
        <p:sp>
          <p:nvSpPr>
            <p:cNvPr id="25694" name="Freeform 125"/>
            <p:cNvSpPr>
              <a:spLocks/>
            </p:cNvSpPr>
            <p:nvPr/>
          </p:nvSpPr>
          <p:spPr bwMode="auto">
            <a:xfrm>
              <a:off x="1443" y="2204"/>
              <a:ext cx="36" cy="59"/>
            </a:xfrm>
            <a:custGeom>
              <a:avLst/>
              <a:gdLst>
                <a:gd name="T0" fmla="*/ 18 w 36"/>
                <a:gd name="T1" fmla="*/ 0 h 59"/>
                <a:gd name="T2" fmla="*/ 0 w 36"/>
                <a:gd name="T3" fmla="*/ 58 h 59"/>
                <a:gd name="T4" fmla="*/ 35 w 36"/>
                <a:gd name="T5" fmla="*/ 58 h 59"/>
                <a:gd name="T6" fmla="*/ 18 w 36"/>
                <a:gd name="T7" fmla="*/ 0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0"/>
                  </a:moveTo>
                  <a:lnTo>
                    <a:pt x="0" y="58"/>
                  </a:lnTo>
                  <a:lnTo>
                    <a:pt x="35" y="58"/>
                  </a:lnTo>
                  <a:lnTo>
                    <a:pt x="18" y="0"/>
                  </a:lnTo>
                </a:path>
              </a:pathLst>
            </a:custGeom>
            <a:solidFill>
              <a:schemeClr val="tx2"/>
            </a:solidFill>
            <a:ln w="12700" cap="rnd">
              <a:solidFill>
                <a:schemeClr val="tx1"/>
              </a:solidFill>
              <a:round/>
              <a:headEnd/>
              <a:tailEnd/>
            </a:ln>
          </p:spPr>
          <p:txBody>
            <a:bodyPr/>
            <a:lstStyle/>
            <a:p>
              <a:endParaRPr lang="fa-IR"/>
            </a:p>
          </p:txBody>
        </p:sp>
        <p:sp>
          <p:nvSpPr>
            <p:cNvPr id="25695" name="Freeform 126"/>
            <p:cNvSpPr>
              <a:spLocks/>
            </p:cNvSpPr>
            <p:nvPr/>
          </p:nvSpPr>
          <p:spPr bwMode="auto">
            <a:xfrm>
              <a:off x="1443" y="2142"/>
              <a:ext cx="36" cy="59"/>
            </a:xfrm>
            <a:custGeom>
              <a:avLst/>
              <a:gdLst>
                <a:gd name="T0" fmla="*/ 18 w 36"/>
                <a:gd name="T1" fmla="*/ 58 h 59"/>
                <a:gd name="T2" fmla="*/ 0 w 36"/>
                <a:gd name="T3" fmla="*/ 0 h 59"/>
                <a:gd name="T4" fmla="*/ 35 w 36"/>
                <a:gd name="T5" fmla="*/ 0 h 59"/>
                <a:gd name="T6" fmla="*/ 18 w 36"/>
                <a:gd name="T7" fmla="*/ 58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58"/>
                  </a:moveTo>
                  <a:lnTo>
                    <a:pt x="0" y="0"/>
                  </a:lnTo>
                  <a:lnTo>
                    <a:pt x="35" y="0"/>
                  </a:lnTo>
                  <a:lnTo>
                    <a:pt x="18" y="58"/>
                  </a:lnTo>
                </a:path>
              </a:pathLst>
            </a:custGeom>
            <a:solidFill>
              <a:schemeClr val="tx2"/>
            </a:solidFill>
            <a:ln w="12700" cap="rnd">
              <a:solidFill>
                <a:schemeClr val="tx1"/>
              </a:solidFill>
              <a:round/>
              <a:headEnd/>
              <a:tailEnd/>
            </a:ln>
          </p:spPr>
          <p:txBody>
            <a:bodyPr/>
            <a:lstStyle/>
            <a:p>
              <a:endParaRPr lang="fa-IR"/>
            </a:p>
          </p:txBody>
        </p:sp>
        <p:sp>
          <p:nvSpPr>
            <p:cNvPr id="25696" name="Freeform 127"/>
            <p:cNvSpPr>
              <a:spLocks/>
            </p:cNvSpPr>
            <p:nvPr/>
          </p:nvSpPr>
          <p:spPr bwMode="auto">
            <a:xfrm>
              <a:off x="1443" y="2316"/>
              <a:ext cx="36" cy="59"/>
            </a:xfrm>
            <a:custGeom>
              <a:avLst/>
              <a:gdLst>
                <a:gd name="T0" fmla="*/ 18 w 36"/>
                <a:gd name="T1" fmla="*/ 58 h 59"/>
                <a:gd name="T2" fmla="*/ 0 w 36"/>
                <a:gd name="T3" fmla="*/ 0 h 59"/>
                <a:gd name="T4" fmla="*/ 35 w 36"/>
                <a:gd name="T5" fmla="*/ 0 h 59"/>
                <a:gd name="T6" fmla="*/ 18 w 36"/>
                <a:gd name="T7" fmla="*/ 58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58"/>
                  </a:moveTo>
                  <a:lnTo>
                    <a:pt x="0" y="0"/>
                  </a:lnTo>
                  <a:lnTo>
                    <a:pt x="35" y="0"/>
                  </a:lnTo>
                  <a:lnTo>
                    <a:pt x="18" y="58"/>
                  </a:lnTo>
                </a:path>
              </a:pathLst>
            </a:custGeom>
            <a:solidFill>
              <a:schemeClr val="tx2"/>
            </a:solidFill>
            <a:ln w="12700" cap="rnd">
              <a:solidFill>
                <a:schemeClr val="tx1"/>
              </a:solidFill>
              <a:round/>
              <a:headEnd/>
              <a:tailEnd/>
            </a:ln>
          </p:spPr>
          <p:txBody>
            <a:bodyPr/>
            <a:lstStyle/>
            <a:p>
              <a:endParaRPr lang="fa-IR"/>
            </a:p>
          </p:txBody>
        </p:sp>
        <p:sp>
          <p:nvSpPr>
            <p:cNvPr id="25697" name="Rectangle 128"/>
            <p:cNvSpPr>
              <a:spLocks noChangeArrowheads="1"/>
            </p:cNvSpPr>
            <p:nvPr/>
          </p:nvSpPr>
          <p:spPr bwMode="auto">
            <a:xfrm>
              <a:off x="1263" y="2216"/>
              <a:ext cx="1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11.</a:t>
              </a:r>
            </a:p>
          </p:txBody>
        </p:sp>
        <p:sp>
          <p:nvSpPr>
            <p:cNvPr id="25698" name="Rectangle 129"/>
            <p:cNvSpPr>
              <a:spLocks noChangeArrowheads="1"/>
            </p:cNvSpPr>
            <p:nvPr/>
          </p:nvSpPr>
          <p:spPr bwMode="auto">
            <a:xfrm>
              <a:off x="1355" y="1920"/>
              <a:ext cx="1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10.</a:t>
              </a:r>
            </a:p>
          </p:txBody>
        </p:sp>
        <p:sp>
          <p:nvSpPr>
            <p:cNvPr id="25699" name="Line 130"/>
            <p:cNvSpPr>
              <a:spLocks noChangeShapeType="1"/>
            </p:cNvSpPr>
            <p:nvPr/>
          </p:nvSpPr>
          <p:spPr bwMode="auto">
            <a:xfrm flipH="1" flipV="1">
              <a:off x="1092" y="2352"/>
              <a:ext cx="611" cy="81"/>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00" name="Line 131"/>
            <p:cNvSpPr>
              <a:spLocks noChangeShapeType="1"/>
            </p:cNvSpPr>
            <p:nvPr/>
          </p:nvSpPr>
          <p:spPr bwMode="auto">
            <a:xfrm flipH="1">
              <a:off x="1090" y="2465"/>
              <a:ext cx="611" cy="65"/>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01" name="Rectangle 132"/>
            <p:cNvSpPr>
              <a:spLocks noChangeArrowheads="1"/>
            </p:cNvSpPr>
            <p:nvPr/>
          </p:nvSpPr>
          <p:spPr bwMode="auto">
            <a:xfrm>
              <a:off x="1041" y="2372"/>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9.</a:t>
              </a:r>
            </a:p>
          </p:txBody>
        </p:sp>
        <p:sp>
          <p:nvSpPr>
            <p:cNvPr id="25702" name="Freeform 133"/>
            <p:cNvSpPr>
              <a:spLocks/>
            </p:cNvSpPr>
            <p:nvPr/>
          </p:nvSpPr>
          <p:spPr bwMode="auto">
            <a:xfrm>
              <a:off x="1155" y="2298"/>
              <a:ext cx="44" cy="60"/>
            </a:xfrm>
            <a:custGeom>
              <a:avLst/>
              <a:gdLst>
                <a:gd name="T0" fmla="*/ 0 w 44"/>
                <a:gd name="T1" fmla="*/ 59 h 60"/>
                <a:gd name="T2" fmla="*/ 11 w 44"/>
                <a:gd name="T3" fmla="*/ 0 h 60"/>
                <a:gd name="T4" fmla="*/ 43 w 44"/>
                <a:gd name="T5" fmla="*/ 17 h 60"/>
                <a:gd name="T6" fmla="*/ 0 w 44"/>
                <a:gd name="T7" fmla="*/ 59 h 60"/>
                <a:gd name="T8" fmla="*/ 0 60000 65536"/>
                <a:gd name="T9" fmla="*/ 0 60000 65536"/>
                <a:gd name="T10" fmla="*/ 0 60000 65536"/>
                <a:gd name="T11" fmla="*/ 0 60000 65536"/>
                <a:gd name="T12" fmla="*/ 0 w 44"/>
                <a:gd name="T13" fmla="*/ 0 h 60"/>
                <a:gd name="T14" fmla="*/ 44 w 44"/>
                <a:gd name="T15" fmla="*/ 60 h 60"/>
              </a:gdLst>
              <a:ahLst/>
              <a:cxnLst>
                <a:cxn ang="T8">
                  <a:pos x="T0" y="T1"/>
                </a:cxn>
                <a:cxn ang="T9">
                  <a:pos x="T2" y="T3"/>
                </a:cxn>
                <a:cxn ang="T10">
                  <a:pos x="T4" y="T5"/>
                </a:cxn>
                <a:cxn ang="T11">
                  <a:pos x="T6" y="T7"/>
                </a:cxn>
              </a:cxnLst>
              <a:rect l="T12" t="T13" r="T14" b="T15"/>
              <a:pathLst>
                <a:path w="44" h="60">
                  <a:moveTo>
                    <a:pt x="0" y="59"/>
                  </a:moveTo>
                  <a:lnTo>
                    <a:pt x="11" y="0"/>
                  </a:lnTo>
                  <a:lnTo>
                    <a:pt x="43" y="17"/>
                  </a:lnTo>
                  <a:lnTo>
                    <a:pt x="0" y="59"/>
                  </a:lnTo>
                </a:path>
              </a:pathLst>
            </a:custGeom>
            <a:solidFill>
              <a:schemeClr val="tx2"/>
            </a:solidFill>
            <a:ln w="12700" cap="rnd">
              <a:solidFill>
                <a:schemeClr val="tx1"/>
              </a:solidFill>
              <a:round/>
              <a:headEnd/>
              <a:tailEnd/>
            </a:ln>
          </p:spPr>
          <p:txBody>
            <a:bodyPr/>
            <a:lstStyle/>
            <a:p>
              <a:endParaRPr lang="fa-IR"/>
            </a:p>
          </p:txBody>
        </p:sp>
        <p:sp>
          <p:nvSpPr>
            <p:cNvPr id="25703" name="Freeform 134"/>
            <p:cNvSpPr>
              <a:spLocks/>
            </p:cNvSpPr>
            <p:nvPr/>
          </p:nvSpPr>
          <p:spPr bwMode="auto">
            <a:xfrm>
              <a:off x="1151" y="2532"/>
              <a:ext cx="41" cy="60"/>
            </a:xfrm>
            <a:custGeom>
              <a:avLst/>
              <a:gdLst>
                <a:gd name="T0" fmla="*/ 0 w 41"/>
                <a:gd name="T1" fmla="*/ 0 h 60"/>
                <a:gd name="T2" fmla="*/ 7 w 41"/>
                <a:gd name="T3" fmla="*/ 59 h 60"/>
                <a:gd name="T4" fmla="*/ 40 w 41"/>
                <a:gd name="T5" fmla="*/ 44 h 60"/>
                <a:gd name="T6" fmla="*/ 0 w 41"/>
                <a:gd name="T7" fmla="*/ 0 h 60"/>
                <a:gd name="T8" fmla="*/ 0 60000 65536"/>
                <a:gd name="T9" fmla="*/ 0 60000 65536"/>
                <a:gd name="T10" fmla="*/ 0 60000 65536"/>
                <a:gd name="T11" fmla="*/ 0 60000 65536"/>
                <a:gd name="T12" fmla="*/ 0 w 41"/>
                <a:gd name="T13" fmla="*/ 0 h 60"/>
                <a:gd name="T14" fmla="*/ 41 w 41"/>
                <a:gd name="T15" fmla="*/ 60 h 60"/>
              </a:gdLst>
              <a:ahLst/>
              <a:cxnLst>
                <a:cxn ang="T8">
                  <a:pos x="T0" y="T1"/>
                </a:cxn>
                <a:cxn ang="T9">
                  <a:pos x="T2" y="T3"/>
                </a:cxn>
                <a:cxn ang="T10">
                  <a:pos x="T4" y="T5"/>
                </a:cxn>
                <a:cxn ang="T11">
                  <a:pos x="T6" y="T7"/>
                </a:cxn>
              </a:cxnLst>
              <a:rect l="T12" t="T13" r="T14" b="T15"/>
              <a:pathLst>
                <a:path w="41" h="60">
                  <a:moveTo>
                    <a:pt x="0" y="0"/>
                  </a:moveTo>
                  <a:lnTo>
                    <a:pt x="7" y="59"/>
                  </a:lnTo>
                  <a:lnTo>
                    <a:pt x="40" y="44"/>
                  </a:lnTo>
                  <a:lnTo>
                    <a:pt x="0" y="0"/>
                  </a:lnTo>
                </a:path>
              </a:pathLst>
            </a:custGeom>
            <a:solidFill>
              <a:schemeClr val="tx2"/>
            </a:solidFill>
            <a:ln w="12700" cap="rnd">
              <a:solidFill>
                <a:schemeClr val="tx1"/>
              </a:solidFill>
              <a:round/>
              <a:headEnd/>
              <a:tailEnd/>
            </a:ln>
          </p:spPr>
          <p:txBody>
            <a:bodyPr/>
            <a:lstStyle/>
            <a:p>
              <a:endParaRPr lang="fa-IR"/>
            </a:p>
          </p:txBody>
        </p:sp>
        <p:sp>
          <p:nvSpPr>
            <p:cNvPr id="25704" name="Line 135"/>
            <p:cNvSpPr>
              <a:spLocks noChangeShapeType="1"/>
            </p:cNvSpPr>
            <p:nvPr/>
          </p:nvSpPr>
          <p:spPr bwMode="auto">
            <a:xfrm flipV="1">
              <a:off x="1678" y="1524"/>
              <a:ext cx="90" cy="242"/>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05" name="Line 136"/>
            <p:cNvSpPr>
              <a:spLocks noChangeShapeType="1"/>
            </p:cNvSpPr>
            <p:nvPr/>
          </p:nvSpPr>
          <p:spPr bwMode="auto">
            <a:xfrm flipH="1" flipV="1">
              <a:off x="1490" y="1526"/>
              <a:ext cx="106" cy="242"/>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06" name="Line 137"/>
            <p:cNvSpPr>
              <a:spLocks noChangeShapeType="1"/>
            </p:cNvSpPr>
            <p:nvPr/>
          </p:nvSpPr>
          <p:spPr bwMode="auto">
            <a:xfrm flipV="1">
              <a:off x="1632" y="1460"/>
              <a:ext cx="0" cy="334"/>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07" name="Arc 138"/>
            <p:cNvSpPr>
              <a:spLocks/>
            </p:cNvSpPr>
            <p:nvPr/>
          </p:nvSpPr>
          <p:spPr bwMode="auto">
            <a:xfrm rot="-2700000">
              <a:off x="1550" y="1507"/>
              <a:ext cx="160" cy="1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25708" name="Freeform 139"/>
            <p:cNvSpPr>
              <a:spLocks/>
            </p:cNvSpPr>
            <p:nvPr/>
          </p:nvSpPr>
          <p:spPr bwMode="auto">
            <a:xfrm>
              <a:off x="1512" y="1544"/>
              <a:ext cx="59" cy="47"/>
            </a:xfrm>
            <a:custGeom>
              <a:avLst/>
              <a:gdLst>
                <a:gd name="T0" fmla="*/ 0 w 59"/>
                <a:gd name="T1" fmla="*/ 46 h 47"/>
                <a:gd name="T2" fmla="*/ 58 w 59"/>
                <a:gd name="T3" fmla="*/ 29 h 47"/>
                <a:gd name="T4" fmla="*/ 39 w 59"/>
                <a:gd name="T5" fmla="*/ 0 h 47"/>
                <a:gd name="T6" fmla="*/ 0 w 59"/>
                <a:gd name="T7" fmla="*/ 46 h 47"/>
                <a:gd name="T8" fmla="*/ 0 60000 65536"/>
                <a:gd name="T9" fmla="*/ 0 60000 65536"/>
                <a:gd name="T10" fmla="*/ 0 60000 65536"/>
                <a:gd name="T11" fmla="*/ 0 60000 65536"/>
                <a:gd name="T12" fmla="*/ 0 w 59"/>
                <a:gd name="T13" fmla="*/ 0 h 47"/>
                <a:gd name="T14" fmla="*/ 59 w 59"/>
                <a:gd name="T15" fmla="*/ 47 h 47"/>
              </a:gdLst>
              <a:ahLst/>
              <a:cxnLst>
                <a:cxn ang="T8">
                  <a:pos x="T0" y="T1"/>
                </a:cxn>
                <a:cxn ang="T9">
                  <a:pos x="T2" y="T3"/>
                </a:cxn>
                <a:cxn ang="T10">
                  <a:pos x="T4" y="T5"/>
                </a:cxn>
                <a:cxn ang="T11">
                  <a:pos x="T6" y="T7"/>
                </a:cxn>
              </a:cxnLst>
              <a:rect l="T12" t="T13" r="T14" b="T15"/>
              <a:pathLst>
                <a:path w="59" h="47">
                  <a:moveTo>
                    <a:pt x="0" y="46"/>
                  </a:moveTo>
                  <a:lnTo>
                    <a:pt x="58" y="29"/>
                  </a:lnTo>
                  <a:lnTo>
                    <a:pt x="39" y="0"/>
                  </a:lnTo>
                  <a:lnTo>
                    <a:pt x="0" y="46"/>
                  </a:lnTo>
                </a:path>
              </a:pathLst>
            </a:custGeom>
            <a:solidFill>
              <a:schemeClr val="tx2"/>
            </a:solidFill>
            <a:ln w="12700" cap="rnd">
              <a:solidFill>
                <a:schemeClr val="tx1"/>
              </a:solidFill>
              <a:round/>
              <a:headEnd/>
              <a:tailEnd/>
            </a:ln>
          </p:spPr>
          <p:txBody>
            <a:bodyPr/>
            <a:lstStyle/>
            <a:p>
              <a:endParaRPr lang="fa-IR"/>
            </a:p>
          </p:txBody>
        </p:sp>
        <p:sp>
          <p:nvSpPr>
            <p:cNvPr id="25709" name="Freeform 140"/>
            <p:cNvSpPr>
              <a:spLocks/>
            </p:cNvSpPr>
            <p:nvPr/>
          </p:nvSpPr>
          <p:spPr bwMode="auto">
            <a:xfrm>
              <a:off x="1690" y="1542"/>
              <a:ext cx="59" cy="47"/>
            </a:xfrm>
            <a:custGeom>
              <a:avLst/>
              <a:gdLst>
                <a:gd name="T0" fmla="*/ 58 w 59"/>
                <a:gd name="T1" fmla="*/ 46 h 47"/>
                <a:gd name="T2" fmla="*/ 0 w 59"/>
                <a:gd name="T3" fmla="*/ 29 h 47"/>
                <a:gd name="T4" fmla="*/ 19 w 59"/>
                <a:gd name="T5" fmla="*/ 0 h 47"/>
                <a:gd name="T6" fmla="*/ 58 w 59"/>
                <a:gd name="T7" fmla="*/ 46 h 47"/>
                <a:gd name="T8" fmla="*/ 0 60000 65536"/>
                <a:gd name="T9" fmla="*/ 0 60000 65536"/>
                <a:gd name="T10" fmla="*/ 0 60000 65536"/>
                <a:gd name="T11" fmla="*/ 0 60000 65536"/>
                <a:gd name="T12" fmla="*/ 0 w 59"/>
                <a:gd name="T13" fmla="*/ 0 h 47"/>
                <a:gd name="T14" fmla="*/ 59 w 59"/>
                <a:gd name="T15" fmla="*/ 47 h 47"/>
              </a:gdLst>
              <a:ahLst/>
              <a:cxnLst>
                <a:cxn ang="T8">
                  <a:pos x="T0" y="T1"/>
                </a:cxn>
                <a:cxn ang="T9">
                  <a:pos x="T2" y="T3"/>
                </a:cxn>
                <a:cxn ang="T10">
                  <a:pos x="T4" y="T5"/>
                </a:cxn>
                <a:cxn ang="T11">
                  <a:pos x="T6" y="T7"/>
                </a:cxn>
              </a:cxnLst>
              <a:rect l="T12" t="T13" r="T14" b="T15"/>
              <a:pathLst>
                <a:path w="59" h="47">
                  <a:moveTo>
                    <a:pt x="58" y="46"/>
                  </a:moveTo>
                  <a:lnTo>
                    <a:pt x="0" y="29"/>
                  </a:lnTo>
                  <a:lnTo>
                    <a:pt x="19" y="0"/>
                  </a:lnTo>
                  <a:lnTo>
                    <a:pt x="58" y="46"/>
                  </a:lnTo>
                </a:path>
              </a:pathLst>
            </a:custGeom>
            <a:solidFill>
              <a:schemeClr val="tx2"/>
            </a:solidFill>
            <a:ln w="12700" cap="rnd">
              <a:solidFill>
                <a:schemeClr val="tx1"/>
              </a:solidFill>
              <a:round/>
              <a:headEnd/>
              <a:tailEnd/>
            </a:ln>
          </p:spPr>
          <p:txBody>
            <a:bodyPr/>
            <a:lstStyle/>
            <a:p>
              <a:endParaRPr lang="fa-IR"/>
            </a:p>
          </p:txBody>
        </p:sp>
        <p:sp>
          <p:nvSpPr>
            <p:cNvPr id="25710" name="Rectangle 141"/>
            <p:cNvSpPr>
              <a:spLocks noChangeArrowheads="1"/>
            </p:cNvSpPr>
            <p:nvPr/>
          </p:nvSpPr>
          <p:spPr bwMode="auto">
            <a:xfrm>
              <a:off x="1586" y="1492"/>
              <a:ext cx="92" cy="120"/>
            </a:xfrm>
            <a:prstGeom prst="rect">
              <a:avLst/>
            </a:prstGeom>
            <a:solidFill>
              <a:schemeClr val="bg1"/>
            </a:solidFill>
            <a:ln w="12700">
              <a:solidFill>
                <a:schemeClr val="bg1"/>
              </a:solidFill>
              <a:miter lim="800000"/>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711" name="Rectangle 142"/>
            <p:cNvSpPr>
              <a:spLocks noChangeArrowheads="1"/>
            </p:cNvSpPr>
            <p:nvPr/>
          </p:nvSpPr>
          <p:spPr bwMode="auto">
            <a:xfrm>
              <a:off x="1525" y="1474"/>
              <a:ext cx="16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12.</a:t>
              </a:r>
            </a:p>
          </p:txBody>
        </p:sp>
        <p:sp>
          <p:nvSpPr>
            <p:cNvPr id="25712" name="Arc 143"/>
            <p:cNvSpPr>
              <a:spLocks/>
            </p:cNvSpPr>
            <p:nvPr/>
          </p:nvSpPr>
          <p:spPr bwMode="auto">
            <a:xfrm>
              <a:off x="1804" y="2137"/>
              <a:ext cx="242" cy="2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25713" name="Freeform 144"/>
            <p:cNvSpPr>
              <a:spLocks/>
            </p:cNvSpPr>
            <p:nvPr/>
          </p:nvSpPr>
          <p:spPr bwMode="auto">
            <a:xfrm>
              <a:off x="1803" y="2126"/>
              <a:ext cx="60" cy="37"/>
            </a:xfrm>
            <a:custGeom>
              <a:avLst/>
              <a:gdLst>
                <a:gd name="T0" fmla="*/ 0 w 60"/>
                <a:gd name="T1" fmla="*/ 14 h 37"/>
                <a:gd name="T2" fmla="*/ 59 w 60"/>
                <a:gd name="T3" fmla="*/ 0 h 37"/>
                <a:gd name="T4" fmla="*/ 57 w 60"/>
                <a:gd name="T5" fmla="*/ 36 h 37"/>
                <a:gd name="T6" fmla="*/ 0 w 60"/>
                <a:gd name="T7" fmla="*/ 14 h 37"/>
                <a:gd name="T8" fmla="*/ 0 60000 65536"/>
                <a:gd name="T9" fmla="*/ 0 60000 65536"/>
                <a:gd name="T10" fmla="*/ 0 60000 65536"/>
                <a:gd name="T11" fmla="*/ 0 60000 65536"/>
                <a:gd name="T12" fmla="*/ 0 w 60"/>
                <a:gd name="T13" fmla="*/ 0 h 37"/>
                <a:gd name="T14" fmla="*/ 60 w 60"/>
                <a:gd name="T15" fmla="*/ 37 h 37"/>
              </a:gdLst>
              <a:ahLst/>
              <a:cxnLst>
                <a:cxn ang="T8">
                  <a:pos x="T0" y="T1"/>
                </a:cxn>
                <a:cxn ang="T9">
                  <a:pos x="T2" y="T3"/>
                </a:cxn>
                <a:cxn ang="T10">
                  <a:pos x="T4" y="T5"/>
                </a:cxn>
                <a:cxn ang="T11">
                  <a:pos x="T6" y="T7"/>
                </a:cxn>
              </a:cxnLst>
              <a:rect l="T12" t="T13" r="T14" b="T15"/>
              <a:pathLst>
                <a:path w="60" h="37">
                  <a:moveTo>
                    <a:pt x="0" y="14"/>
                  </a:moveTo>
                  <a:lnTo>
                    <a:pt x="59" y="0"/>
                  </a:lnTo>
                  <a:lnTo>
                    <a:pt x="57" y="36"/>
                  </a:lnTo>
                  <a:lnTo>
                    <a:pt x="0" y="14"/>
                  </a:lnTo>
                </a:path>
              </a:pathLst>
            </a:custGeom>
            <a:solidFill>
              <a:schemeClr val="hlink"/>
            </a:solidFill>
            <a:ln w="12700" cap="rnd">
              <a:solidFill>
                <a:schemeClr val="bg1"/>
              </a:solidFill>
              <a:round/>
              <a:headEnd/>
              <a:tailEnd/>
            </a:ln>
          </p:spPr>
          <p:txBody>
            <a:bodyPr/>
            <a:lstStyle/>
            <a:p>
              <a:endParaRPr lang="fa-IR"/>
            </a:p>
          </p:txBody>
        </p:sp>
        <p:sp>
          <p:nvSpPr>
            <p:cNvPr id="25714" name="Freeform 145"/>
            <p:cNvSpPr>
              <a:spLocks/>
            </p:cNvSpPr>
            <p:nvPr/>
          </p:nvSpPr>
          <p:spPr bwMode="auto">
            <a:xfrm>
              <a:off x="2023" y="2315"/>
              <a:ext cx="38" cy="62"/>
            </a:xfrm>
            <a:custGeom>
              <a:avLst/>
              <a:gdLst>
                <a:gd name="T0" fmla="*/ 24 w 38"/>
                <a:gd name="T1" fmla="*/ 61 h 62"/>
                <a:gd name="T2" fmla="*/ 0 w 38"/>
                <a:gd name="T3" fmla="*/ 4 h 62"/>
                <a:gd name="T4" fmla="*/ 37 w 38"/>
                <a:gd name="T5" fmla="*/ 0 h 62"/>
                <a:gd name="T6" fmla="*/ 24 w 38"/>
                <a:gd name="T7" fmla="*/ 61 h 62"/>
                <a:gd name="T8" fmla="*/ 0 60000 65536"/>
                <a:gd name="T9" fmla="*/ 0 60000 65536"/>
                <a:gd name="T10" fmla="*/ 0 60000 65536"/>
                <a:gd name="T11" fmla="*/ 0 60000 65536"/>
                <a:gd name="T12" fmla="*/ 0 w 38"/>
                <a:gd name="T13" fmla="*/ 0 h 62"/>
                <a:gd name="T14" fmla="*/ 38 w 38"/>
                <a:gd name="T15" fmla="*/ 62 h 62"/>
              </a:gdLst>
              <a:ahLst/>
              <a:cxnLst>
                <a:cxn ang="T8">
                  <a:pos x="T0" y="T1"/>
                </a:cxn>
                <a:cxn ang="T9">
                  <a:pos x="T2" y="T3"/>
                </a:cxn>
                <a:cxn ang="T10">
                  <a:pos x="T4" y="T5"/>
                </a:cxn>
                <a:cxn ang="T11">
                  <a:pos x="T6" y="T7"/>
                </a:cxn>
              </a:cxnLst>
              <a:rect l="T12" t="T13" r="T14" b="T15"/>
              <a:pathLst>
                <a:path w="38" h="62">
                  <a:moveTo>
                    <a:pt x="24" y="61"/>
                  </a:moveTo>
                  <a:lnTo>
                    <a:pt x="0" y="4"/>
                  </a:lnTo>
                  <a:lnTo>
                    <a:pt x="37" y="0"/>
                  </a:lnTo>
                  <a:lnTo>
                    <a:pt x="24" y="61"/>
                  </a:lnTo>
                </a:path>
              </a:pathLst>
            </a:custGeom>
            <a:solidFill>
              <a:schemeClr val="hlink"/>
            </a:solidFill>
            <a:ln w="12700" cap="rnd">
              <a:solidFill>
                <a:schemeClr val="bg1"/>
              </a:solidFill>
              <a:round/>
              <a:headEnd/>
              <a:tailEnd/>
            </a:ln>
          </p:spPr>
          <p:txBody>
            <a:bodyPr/>
            <a:lstStyle/>
            <a:p>
              <a:endParaRPr lang="fa-IR"/>
            </a:p>
          </p:txBody>
        </p:sp>
        <p:sp>
          <p:nvSpPr>
            <p:cNvPr id="25715" name="Rectangle 146"/>
            <p:cNvSpPr>
              <a:spLocks noChangeArrowheads="1"/>
            </p:cNvSpPr>
            <p:nvPr/>
          </p:nvSpPr>
          <p:spPr bwMode="auto">
            <a:xfrm>
              <a:off x="1916" y="2184"/>
              <a:ext cx="128" cy="90"/>
            </a:xfrm>
            <a:prstGeom prst="rect">
              <a:avLst/>
            </a:prstGeom>
            <a:solidFill>
              <a:schemeClr val="bg1"/>
            </a:solidFill>
            <a:ln w="12700">
              <a:solidFill>
                <a:schemeClr val="bg1"/>
              </a:solidFill>
              <a:miter lim="800000"/>
              <a:headEnd/>
              <a:tailEnd/>
            </a:ln>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716" name="Rectangle 147"/>
            <p:cNvSpPr>
              <a:spLocks noChangeArrowheads="1"/>
            </p:cNvSpPr>
            <p:nvPr/>
          </p:nvSpPr>
          <p:spPr bwMode="auto">
            <a:xfrm>
              <a:off x="1875" y="2156"/>
              <a:ext cx="1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13.</a:t>
              </a:r>
            </a:p>
          </p:txBody>
        </p:sp>
        <p:sp>
          <p:nvSpPr>
            <p:cNvPr id="25717" name="Arc 148"/>
            <p:cNvSpPr>
              <a:spLocks/>
            </p:cNvSpPr>
            <p:nvPr/>
          </p:nvSpPr>
          <p:spPr bwMode="auto">
            <a:xfrm>
              <a:off x="1884" y="1833"/>
              <a:ext cx="122" cy="12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25718" name="Freeform 149"/>
            <p:cNvSpPr>
              <a:spLocks/>
            </p:cNvSpPr>
            <p:nvPr/>
          </p:nvSpPr>
          <p:spPr bwMode="auto">
            <a:xfrm>
              <a:off x="1851" y="1814"/>
              <a:ext cx="60" cy="37"/>
            </a:xfrm>
            <a:custGeom>
              <a:avLst/>
              <a:gdLst>
                <a:gd name="T0" fmla="*/ 0 w 60"/>
                <a:gd name="T1" fmla="*/ 14 h 37"/>
                <a:gd name="T2" fmla="*/ 59 w 60"/>
                <a:gd name="T3" fmla="*/ 0 h 37"/>
                <a:gd name="T4" fmla="*/ 57 w 60"/>
                <a:gd name="T5" fmla="*/ 36 h 37"/>
                <a:gd name="T6" fmla="*/ 0 w 60"/>
                <a:gd name="T7" fmla="*/ 14 h 37"/>
                <a:gd name="T8" fmla="*/ 0 60000 65536"/>
                <a:gd name="T9" fmla="*/ 0 60000 65536"/>
                <a:gd name="T10" fmla="*/ 0 60000 65536"/>
                <a:gd name="T11" fmla="*/ 0 60000 65536"/>
                <a:gd name="T12" fmla="*/ 0 w 60"/>
                <a:gd name="T13" fmla="*/ 0 h 37"/>
                <a:gd name="T14" fmla="*/ 60 w 60"/>
                <a:gd name="T15" fmla="*/ 37 h 37"/>
              </a:gdLst>
              <a:ahLst/>
              <a:cxnLst>
                <a:cxn ang="T8">
                  <a:pos x="T0" y="T1"/>
                </a:cxn>
                <a:cxn ang="T9">
                  <a:pos x="T2" y="T3"/>
                </a:cxn>
                <a:cxn ang="T10">
                  <a:pos x="T4" y="T5"/>
                </a:cxn>
                <a:cxn ang="T11">
                  <a:pos x="T6" y="T7"/>
                </a:cxn>
              </a:cxnLst>
              <a:rect l="T12" t="T13" r="T14" b="T15"/>
              <a:pathLst>
                <a:path w="60" h="37">
                  <a:moveTo>
                    <a:pt x="0" y="14"/>
                  </a:moveTo>
                  <a:lnTo>
                    <a:pt x="59" y="0"/>
                  </a:lnTo>
                  <a:lnTo>
                    <a:pt x="57" y="36"/>
                  </a:lnTo>
                  <a:lnTo>
                    <a:pt x="0" y="14"/>
                  </a:lnTo>
                </a:path>
              </a:pathLst>
            </a:custGeom>
            <a:solidFill>
              <a:schemeClr val="hlink"/>
            </a:solidFill>
            <a:ln w="12700" cap="rnd">
              <a:solidFill>
                <a:schemeClr val="bg1"/>
              </a:solidFill>
              <a:round/>
              <a:headEnd/>
              <a:tailEnd/>
            </a:ln>
          </p:spPr>
          <p:txBody>
            <a:bodyPr/>
            <a:lstStyle/>
            <a:p>
              <a:endParaRPr lang="fa-IR"/>
            </a:p>
          </p:txBody>
        </p:sp>
        <p:sp>
          <p:nvSpPr>
            <p:cNvPr id="25719" name="Freeform 150"/>
            <p:cNvSpPr>
              <a:spLocks/>
            </p:cNvSpPr>
            <p:nvPr/>
          </p:nvSpPr>
          <p:spPr bwMode="auto">
            <a:xfrm>
              <a:off x="1980" y="1904"/>
              <a:ext cx="36" cy="63"/>
            </a:xfrm>
            <a:custGeom>
              <a:avLst/>
              <a:gdLst>
                <a:gd name="T0" fmla="*/ 27 w 36"/>
                <a:gd name="T1" fmla="*/ 62 h 63"/>
                <a:gd name="T2" fmla="*/ 0 w 36"/>
                <a:gd name="T3" fmla="*/ 6 h 63"/>
                <a:gd name="T4" fmla="*/ 35 w 36"/>
                <a:gd name="T5" fmla="*/ 0 h 63"/>
                <a:gd name="T6" fmla="*/ 27 w 36"/>
                <a:gd name="T7" fmla="*/ 62 h 63"/>
                <a:gd name="T8" fmla="*/ 0 60000 65536"/>
                <a:gd name="T9" fmla="*/ 0 60000 65536"/>
                <a:gd name="T10" fmla="*/ 0 60000 65536"/>
                <a:gd name="T11" fmla="*/ 0 60000 65536"/>
                <a:gd name="T12" fmla="*/ 0 w 36"/>
                <a:gd name="T13" fmla="*/ 0 h 63"/>
                <a:gd name="T14" fmla="*/ 36 w 36"/>
                <a:gd name="T15" fmla="*/ 63 h 63"/>
              </a:gdLst>
              <a:ahLst/>
              <a:cxnLst>
                <a:cxn ang="T8">
                  <a:pos x="T0" y="T1"/>
                </a:cxn>
                <a:cxn ang="T9">
                  <a:pos x="T2" y="T3"/>
                </a:cxn>
                <a:cxn ang="T10">
                  <a:pos x="T4" y="T5"/>
                </a:cxn>
                <a:cxn ang="T11">
                  <a:pos x="T6" y="T7"/>
                </a:cxn>
              </a:cxnLst>
              <a:rect l="T12" t="T13" r="T14" b="T15"/>
              <a:pathLst>
                <a:path w="36" h="63">
                  <a:moveTo>
                    <a:pt x="27" y="62"/>
                  </a:moveTo>
                  <a:lnTo>
                    <a:pt x="0" y="6"/>
                  </a:lnTo>
                  <a:lnTo>
                    <a:pt x="35" y="0"/>
                  </a:lnTo>
                  <a:lnTo>
                    <a:pt x="27" y="62"/>
                  </a:lnTo>
                </a:path>
              </a:pathLst>
            </a:custGeom>
            <a:solidFill>
              <a:schemeClr val="hlink"/>
            </a:solidFill>
            <a:ln w="12700" cap="rnd">
              <a:solidFill>
                <a:schemeClr val="bg1"/>
              </a:solidFill>
              <a:round/>
              <a:headEnd/>
              <a:tailEnd/>
            </a:ln>
          </p:spPr>
          <p:txBody>
            <a:bodyPr/>
            <a:lstStyle/>
            <a:p>
              <a:endParaRPr lang="fa-IR"/>
            </a:p>
          </p:txBody>
        </p:sp>
        <p:sp>
          <p:nvSpPr>
            <p:cNvPr id="25720" name="Rectangle 151"/>
            <p:cNvSpPr>
              <a:spLocks noChangeArrowheads="1"/>
            </p:cNvSpPr>
            <p:nvPr/>
          </p:nvSpPr>
          <p:spPr bwMode="auto">
            <a:xfrm>
              <a:off x="1965" y="1748"/>
              <a:ext cx="16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15.</a:t>
              </a:r>
            </a:p>
          </p:txBody>
        </p:sp>
        <p:sp>
          <p:nvSpPr>
            <p:cNvPr id="25721" name="Rectangle 152"/>
            <p:cNvSpPr>
              <a:spLocks noChangeArrowheads="1"/>
            </p:cNvSpPr>
            <p:nvPr/>
          </p:nvSpPr>
          <p:spPr bwMode="auto">
            <a:xfrm>
              <a:off x="1394" y="2598"/>
              <a:ext cx="140" cy="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722" name="Freeform 153"/>
            <p:cNvSpPr>
              <a:spLocks/>
            </p:cNvSpPr>
            <p:nvPr/>
          </p:nvSpPr>
          <p:spPr bwMode="auto">
            <a:xfrm>
              <a:off x="1443" y="2382"/>
              <a:ext cx="36" cy="59"/>
            </a:xfrm>
            <a:custGeom>
              <a:avLst/>
              <a:gdLst>
                <a:gd name="T0" fmla="*/ 18 w 36"/>
                <a:gd name="T1" fmla="*/ 0 h 59"/>
                <a:gd name="T2" fmla="*/ 0 w 36"/>
                <a:gd name="T3" fmla="*/ 58 h 59"/>
                <a:gd name="T4" fmla="*/ 35 w 36"/>
                <a:gd name="T5" fmla="*/ 58 h 59"/>
                <a:gd name="T6" fmla="*/ 18 w 36"/>
                <a:gd name="T7" fmla="*/ 0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0"/>
                  </a:moveTo>
                  <a:lnTo>
                    <a:pt x="0" y="58"/>
                  </a:lnTo>
                  <a:lnTo>
                    <a:pt x="35" y="58"/>
                  </a:lnTo>
                  <a:lnTo>
                    <a:pt x="18" y="0"/>
                  </a:lnTo>
                </a:path>
              </a:pathLst>
            </a:custGeom>
            <a:solidFill>
              <a:schemeClr val="tx2"/>
            </a:solidFill>
            <a:ln w="12700" cap="rnd">
              <a:solidFill>
                <a:schemeClr val="tx1"/>
              </a:solidFill>
              <a:round/>
              <a:headEnd/>
              <a:tailEnd/>
            </a:ln>
          </p:spPr>
          <p:txBody>
            <a:bodyPr/>
            <a:lstStyle/>
            <a:p>
              <a:endParaRPr lang="fa-IR"/>
            </a:p>
          </p:txBody>
        </p:sp>
        <p:sp>
          <p:nvSpPr>
            <p:cNvPr id="25723" name="Freeform 154"/>
            <p:cNvSpPr>
              <a:spLocks/>
            </p:cNvSpPr>
            <p:nvPr/>
          </p:nvSpPr>
          <p:spPr bwMode="auto">
            <a:xfrm>
              <a:off x="1443" y="2856"/>
              <a:ext cx="36" cy="59"/>
            </a:xfrm>
            <a:custGeom>
              <a:avLst/>
              <a:gdLst>
                <a:gd name="T0" fmla="*/ 18 w 36"/>
                <a:gd name="T1" fmla="*/ 58 h 59"/>
                <a:gd name="T2" fmla="*/ 0 w 36"/>
                <a:gd name="T3" fmla="*/ 0 h 59"/>
                <a:gd name="T4" fmla="*/ 35 w 36"/>
                <a:gd name="T5" fmla="*/ 0 h 59"/>
                <a:gd name="T6" fmla="*/ 18 w 36"/>
                <a:gd name="T7" fmla="*/ 58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58"/>
                  </a:moveTo>
                  <a:lnTo>
                    <a:pt x="0" y="0"/>
                  </a:lnTo>
                  <a:lnTo>
                    <a:pt x="35" y="0"/>
                  </a:lnTo>
                  <a:lnTo>
                    <a:pt x="18" y="58"/>
                  </a:lnTo>
                </a:path>
              </a:pathLst>
            </a:custGeom>
            <a:solidFill>
              <a:schemeClr val="tx2"/>
            </a:solidFill>
            <a:ln w="12700" cap="rnd">
              <a:solidFill>
                <a:schemeClr val="tx1"/>
              </a:solidFill>
              <a:round/>
              <a:headEnd/>
              <a:tailEnd/>
            </a:ln>
          </p:spPr>
          <p:txBody>
            <a:bodyPr/>
            <a:lstStyle/>
            <a:p>
              <a:endParaRPr lang="fa-IR"/>
            </a:p>
          </p:txBody>
        </p:sp>
        <p:sp>
          <p:nvSpPr>
            <p:cNvPr id="25724" name="Rectangle 155"/>
            <p:cNvSpPr>
              <a:spLocks noChangeArrowheads="1"/>
            </p:cNvSpPr>
            <p:nvPr/>
          </p:nvSpPr>
          <p:spPr bwMode="auto">
            <a:xfrm>
              <a:off x="1375" y="2572"/>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8.</a:t>
              </a:r>
            </a:p>
          </p:txBody>
        </p:sp>
        <p:sp>
          <p:nvSpPr>
            <p:cNvPr id="25725" name="Line 156"/>
            <p:cNvSpPr>
              <a:spLocks noChangeShapeType="1"/>
            </p:cNvSpPr>
            <p:nvPr/>
          </p:nvSpPr>
          <p:spPr bwMode="auto">
            <a:xfrm>
              <a:off x="3236" y="2112"/>
              <a:ext cx="0" cy="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26" name="Rectangle 157"/>
            <p:cNvSpPr>
              <a:spLocks noChangeArrowheads="1"/>
            </p:cNvSpPr>
            <p:nvPr/>
          </p:nvSpPr>
          <p:spPr bwMode="auto">
            <a:xfrm>
              <a:off x="3170" y="2432"/>
              <a:ext cx="140" cy="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eaLnBrk="1" hangingPunct="1">
                <a:lnSpc>
                  <a:spcPct val="95000"/>
                </a:lnSpc>
                <a:buClrTx/>
                <a:buSzTx/>
                <a:buFontTx/>
                <a:buNone/>
              </a:pPr>
              <a:endParaRPr lang="fa-IR" altLang="fa-IR" sz="2000">
                <a:latin typeface="Tahoma" pitchFamily="34" charset="0"/>
                <a:cs typeface="FrankRuehl" pitchFamily="34" charset="-79"/>
              </a:endParaRPr>
            </a:p>
          </p:txBody>
        </p:sp>
        <p:sp>
          <p:nvSpPr>
            <p:cNvPr id="25727" name="Freeform 158"/>
            <p:cNvSpPr>
              <a:spLocks/>
            </p:cNvSpPr>
            <p:nvPr/>
          </p:nvSpPr>
          <p:spPr bwMode="auto">
            <a:xfrm>
              <a:off x="3219" y="2052"/>
              <a:ext cx="36" cy="59"/>
            </a:xfrm>
            <a:custGeom>
              <a:avLst/>
              <a:gdLst>
                <a:gd name="T0" fmla="*/ 18 w 36"/>
                <a:gd name="T1" fmla="*/ 0 h 59"/>
                <a:gd name="T2" fmla="*/ 0 w 36"/>
                <a:gd name="T3" fmla="*/ 58 h 59"/>
                <a:gd name="T4" fmla="*/ 35 w 36"/>
                <a:gd name="T5" fmla="*/ 58 h 59"/>
                <a:gd name="T6" fmla="*/ 18 w 36"/>
                <a:gd name="T7" fmla="*/ 0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0"/>
                  </a:moveTo>
                  <a:lnTo>
                    <a:pt x="0" y="58"/>
                  </a:lnTo>
                  <a:lnTo>
                    <a:pt x="35" y="58"/>
                  </a:lnTo>
                  <a:lnTo>
                    <a:pt x="18" y="0"/>
                  </a:lnTo>
                </a:path>
              </a:pathLst>
            </a:custGeom>
            <a:solidFill>
              <a:schemeClr val="tx2"/>
            </a:solidFill>
            <a:ln w="12700" cap="rnd">
              <a:solidFill>
                <a:schemeClr val="tx1"/>
              </a:solidFill>
              <a:round/>
              <a:headEnd/>
              <a:tailEnd/>
            </a:ln>
          </p:spPr>
          <p:txBody>
            <a:bodyPr/>
            <a:lstStyle/>
            <a:p>
              <a:endParaRPr lang="fa-IR"/>
            </a:p>
          </p:txBody>
        </p:sp>
        <p:sp>
          <p:nvSpPr>
            <p:cNvPr id="25728" name="Freeform 159"/>
            <p:cNvSpPr>
              <a:spLocks/>
            </p:cNvSpPr>
            <p:nvPr/>
          </p:nvSpPr>
          <p:spPr bwMode="auto">
            <a:xfrm>
              <a:off x="3219" y="2864"/>
              <a:ext cx="36" cy="59"/>
            </a:xfrm>
            <a:custGeom>
              <a:avLst/>
              <a:gdLst>
                <a:gd name="T0" fmla="*/ 18 w 36"/>
                <a:gd name="T1" fmla="*/ 58 h 59"/>
                <a:gd name="T2" fmla="*/ 0 w 36"/>
                <a:gd name="T3" fmla="*/ 0 h 59"/>
                <a:gd name="T4" fmla="*/ 35 w 36"/>
                <a:gd name="T5" fmla="*/ 0 h 59"/>
                <a:gd name="T6" fmla="*/ 18 w 36"/>
                <a:gd name="T7" fmla="*/ 58 h 59"/>
                <a:gd name="T8" fmla="*/ 0 60000 65536"/>
                <a:gd name="T9" fmla="*/ 0 60000 65536"/>
                <a:gd name="T10" fmla="*/ 0 60000 65536"/>
                <a:gd name="T11" fmla="*/ 0 60000 65536"/>
                <a:gd name="T12" fmla="*/ 0 w 36"/>
                <a:gd name="T13" fmla="*/ 0 h 59"/>
                <a:gd name="T14" fmla="*/ 36 w 36"/>
                <a:gd name="T15" fmla="*/ 59 h 59"/>
              </a:gdLst>
              <a:ahLst/>
              <a:cxnLst>
                <a:cxn ang="T8">
                  <a:pos x="T0" y="T1"/>
                </a:cxn>
                <a:cxn ang="T9">
                  <a:pos x="T2" y="T3"/>
                </a:cxn>
                <a:cxn ang="T10">
                  <a:pos x="T4" y="T5"/>
                </a:cxn>
                <a:cxn ang="T11">
                  <a:pos x="T6" y="T7"/>
                </a:cxn>
              </a:cxnLst>
              <a:rect l="T12" t="T13" r="T14" b="T15"/>
              <a:pathLst>
                <a:path w="36" h="59">
                  <a:moveTo>
                    <a:pt x="18" y="58"/>
                  </a:moveTo>
                  <a:lnTo>
                    <a:pt x="0" y="0"/>
                  </a:lnTo>
                  <a:lnTo>
                    <a:pt x="35" y="0"/>
                  </a:lnTo>
                  <a:lnTo>
                    <a:pt x="18" y="58"/>
                  </a:lnTo>
                </a:path>
              </a:pathLst>
            </a:custGeom>
            <a:solidFill>
              <a:schemeClr val="tx2"/>
            </a:solidFill>
            <a:ln w="12700" cap="rnd">
              <a:solidFill>
                <a:schemeClr val="tx1"/>
              </a:solidFill>
              <a:round/>
              <a:headEnd/>
              <a:tailEnd/>
            </a:ln>
          </p:spPr>
          <p:txBody>
            <a:bodyPr/>
            <a:lstStyle/>
            <a:p>
              <a:endParaRPr lang="fa-IR"/>
            </a:p>
          </p:txBody>
        </p:sp>
        <p:sp>
          <p:nvSpPr>
            <p:cNvPr id="25729" name="Rectangle 160"/>
            <p:cNvSpPr>
              <a:spLocks noChangeArrowheads="1"/>
            </p:cNvSpPr>
            <p:nvPr/>
          </p:nvSpPr>
          <p:spPr bwMode="auto">
            <a:xfrm>
              <a:off x="3151" y="2406"/>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6.</a:t>
              </a:r>
            </a:p>
          </p:txBody>
        </p:sp>
        <p:sp>
          <p:nvSpPr>
            <p:cNvPr id="25730" name="Line 161"/>
            <p:cNvSpPr>
              <a:spLocks noChangeShapeType="1"/>
            </p:cNvSpPr>
            <p:nvPr/>
          </p:nvSpPr>
          <p:spPr bwMode="auto">
            <a:xfrm flipH="1">
              <a:off x="3560" y="2025"/>
              <a:ext cx="260" cy="0"/>
            </a:xfrm>
            <a:prstGeom prst="line">
              <a:avLst/>
            </a:prstGeom>
            <a:noFill/>
            <a:ln w="12700">
              <a:solidFill>
                <a:srgbClr val="AD6900"/>
              </a:solidFill>
              <a:round/>
              <a:headEnd/>
              <a:tailEnd/>
            </a:ln>
            <a:extLst>
              <a:ext uri="{909E8E84-426E-40DD-AFC4-6F175D3DCCD1}">
                <a14:hiddenFill xmlns:a14="http://schemas.microsoft.com/office/drawing/2010/main">
                  <a:noFill/>
                </a14:hiddenFill>
              </a:ext>
            </a:extLst>
          </p:spPr>
          <p:txBody>
            <a:bodyPr wrap="none" anchor="ctr"/>
            <a:lstStyle/>
            <a:p>
              <a:endParaRPr lang="fa-IR"/>
            </a:p>
          </p:txBody>
        </p:sp>
        <p:sp>
          <p:nvSpPr>
            <p:cNvPr id="25731" name="Freeform 162"/>
            <p:cNvSpPr>
              <a:spLocks/>
            </p:cNvSpPr>
            <p:nvPr/>
          </p:nvSpPr>
          <p:spPr bwMode="auto">
            <a:xfrm>
              <a:off x="3761" y="1975"/>
              <a:ext cx="36" cy="47"/>
            </a:xfrm>
            <a:custGeom>
              <a:avLst/>
              <a:gdLst>
                <a:gd name="T0" fmla="*/ 18 w 36"/>
                <a:gd name="T1" fmla="*/ 46 h 47"/>
                <a:gd name="T2" fmla="*/ 0 w 36"/>
                <a:gd name="T3" fmla="*/ 0 h 47"/>
                <a:gd name="T4" fmla="*/ 35 w 36"/>
                <a:gd name="T5" fmla="*/ 0 h 47"/>
                <a:gd name="T6" fmla="*/ 18 w 36"/>
                <a:gd name="T7" fmla="*/ 46 h 47"/>
                <a:gd name="T8" fmla="*/ 0 60000 65536"/>
                <a:gd name="T9" fmla="*/ 0 60000 65536"/>
                <a:gd name="T10" fmla="*/ 0 60000 65536"/>
                <a:gd name="T11" fmla="*/ 0 60000 65536"/>
                <a:gd name="T12" fmla="*/ 0 w 36"/>
                <a:gd name="T13" fmla="*/ 0 h 47"/>
                <a:gd name="T14" fmla="*/ 36 w 36"/>
                <a:gd name="T15" fmla="*/ 47 h 47"/>
              </a:gdLst>
              <a:ahLst/>
              <a:cxnLst>
                <a:cxn ang="T8">
                  <a:pos x="T0" y="T1"/>
                </a:cxn>
                <a:cxn ang="T9">
                  <a:pos x="T2" y="T3"/>
                </a:cxn>
                <a:cxn ang="T10">
                  <a:pos x="T4" y="T5"/>
                </a:cxn>
                <a:cxn ang="T11">
                  <a:pos x="T6" y="T7"/>
                </a:cxn>
              </a:cxnLst>
              <a:rect l="T12" t="T13" r="T14" b="T15"/>
              <a:pathLst>
                <a:path w="36" h="47">
                  <a:moveTo>
                    <a:pt x="18" y="46"/>
                  </a:moveTo>
                  <a:lnTo>
                    <a:pt x="0" y="0"/>
                  </a:lnTo>
                  <a:lnTo>
                    <a:pt x="35" y="0"/>
                  </a:lnTo>
                  <a:lnTo>
                    <a:pt x="18" y="46"/>
                  </a:lnTo>
                </a:path>
              </a:pathLst>
            </a:custGeom>
            <a:solidFill>
              <a:schemeClr val="tx2"/>
            </a:solidFill>
            <a:ln w="12700" cap="rnd">
              <a:solidFill>
                <a:schemeClr val="tx1"/>
              </a:solidFill>
              <a:round/>
              <a:headEnd/>
              <a:tailEnd/>
            </a:ln>
          </p:spPr>
          <p:txBody>
            <a:bodyPr/>
            <a:lstStyle/>
            <a:p>
              <a:endParaRPr lang="fa-IR"/>
            </a:p>
          </p:txBody>
        </p:sp>
        <p:sp>
          <p:nvSpPr>
            <p:cNvPr id="25732" name="Freeform 163"/>
            <p:cNvSpPr>
              <a:spLocks/>
            </p:cNvSpPr>
            <p:nvPr/>
          </p:nvSpPr>
          <p:spPr bwMode="auto">
            <a:xfrm>
              <a:off x="3761" y="2057"/>
              <a:ext cx="36" cy="47"/>
            </a:xfrm>
            <a:custGeom>
              <a:avLst/>
              <a:gdLst>
                <a:gd name="T0" fmla="*/ 18 w 36"/>
                <a:gd name="T1" fmla="*/ 0 h 47"/>
                <a:gd name="T2" fmla="*/ 0 w 36"/>
                <a:gd name="T3" fmla="*/ 46 h 47"/>
                <a:gd name="T4" fmla="*/ 35 w 36"/>
                <a:gd name="T5" fmla="*/ 46 h 47"/>
                <a:gd name="T6" fmla="*/ 18 w 36"/>
                <a:gd name="T7" fmla="*/ 0 h 47"/>
                <a:gd name="T8" fmla="*/ 0 60000 65536"/>
                <a:gd name="T9" fmla="*/ 0 60000 65536"/>
                <a:gd name="T10" fmla="*/ 0 60000 65536"/>
                <a:gd name="T11" fmla="*/ 0 60000 65536"/>
                <a:gd name="T12" fmla="*/ 0 w 36"/>
                <a:gd name="T13" fmla="*/ 0 h 47"/>
                <a:gd name="T14" fmla="*/ 36 w 36"/>
                <a:gd name="T15" fmla="*/ 47 h 47"/>
              </a:gdLst>
              <a:ahLst/>
              <a:cxnLst>
                <a:cxn ang="T8">
                  <a:pos x="T0" y="T1"/>
                </a:cxn>
                <a:cxn ang="T9">
                  <a:pos x="T2" y="T3"/>
                </a:cxn>
                <a:cxn ang="T10">
                  <a:pos x="T4" y="T5"/>
                </a:cxn>
                <a:cxn ang="T11">
                  <a:pos x="T6" y="T7"/>
                </a:cxn>
              </a:cxnLst>
              <a:rect l="T12" t="T13" r="T14" b="T15"/>
              <a:pathLst>
                <a:path w="36" h="47">
                  <a:moveTo>
                    <a:pt x="18" y="0"/>
                  </a:moveTo>
                  <a:lnTo>
                    <a:pt x="0" y="46"/>
                  </a:lnTo>
                  <a:lnTo>
                    <a:pt x="35" y="46"/>
                  </a:lnTo>
                  <a:lnTo>
                    <a:pt x="18" y="0"/>
                  </a:lnTo>
                </a:path>
              </a:pathLst>
            </a:custGeom>
            <a:solidFill>
              <a:schemeClr val="tx2"/>
            </a:solidFill>
            <a:ln w="12700" cap="rnd">
              <a:solidFill>
                <a:schemeClr val="tx1"/>
              </a:solidFill>
              <a:round/>
              <a:headEnd/>
              <a:tailEnd/>
            </a:ln>
          </p:spPr>
          <p:txBody>
            <a:bodyPr/>
            <a:lstStyle/>
            <a:p>
              <a:endParaRPr lang="fa-IR"/>
            </a:p>
          </p:txBody>
        </p:sp>
        <p:sp>
          <p:nvSpPr>
            <p:cNvPr id="25733" name="Rectangle 164"/>
            <p:cNvSpPr>
              <a:spLocks noChangeArrowheads="1"/>
            </p:cNvSpPr>
            <p:nvPr/>
          </p:nvSpPr>
          <p:spPr bwMode="auto">
            <a:xfrm>
              <a:off x="3782" y="1966"/>
              <a:ext cx="13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spcBef>
                  <a:spcPct val="0"/>
                </a:spcBef>
                <a:buClrTx/>
                <a:buSzTx/>
                <a:buFontTx/>
                <a:buNone/>
              </a:pPr>
              <a:r>
                <a:rPr lang="en-US" altLang="fa-IR" sz="1000">
                  <a:latin typeface="Book Antiqua" pitchFamily="18" charset="0"/>
                  <a:cs typeface="FrankRuehl" pitchFamily="34" charset="-79"/>
                </a:rPr>
                <a:t>4.</a:t>
              </a:r>
            </a:p>
          </p:txBody>
        </p:sp>
      </p:grpSp>
    </p:spTree>
    <p:extLst>
      <p:ext uri="{BB962C8B-B14F-4D97-AF65-F5344CB8AC3E}">
        <p14:creationId xmlns:p14="http://schemas.microsoft.com/office/powerpoint/2010/main" val="2589623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2000"/>
                                        <p:tgtEl>
                                          <p:spTgt spid="25604"/>
                                        </p:tgtEl>
                                      </p:cBhvr>
                                    </p:animEffect>
                                    <p:anim calcmode="lin" valueType="num">
                                      <p:cBhvr>
                                        <p:cTn id="8" dur="2000" fill="hold"/>
                                        <p:tgtEl>
                                          <p:spTgt spid="25604"/>
                                        </p:tgtEl>
                                        <p:attrNameLst>
                                          <p:attrName>ppt_w</p:attrName>
                                        </p:attrNameLst>
                                      </p:cBhvr>
                                      <p:tavLst>
                                        <p:tav tm="0" fmla="#ppt_w*sin(2.5*pi*$)">
                                          <p:val>
                                            <p:fltVal val="0"/>
                                          </p:val>
                                        </p:tav>
                                        <p:tav tm="100000">
                                          <p:val>
                                            <p:fltVal val="1"/>
                                          </p:val>
                                        </p:tav>
                                      </p:tavLst>
                                    </p:anim>
                                    <p:anim calcmode="lin" valueType="num">
                                      <p:cBhvr>
                                        <p:cTn id="9" dur="2000" fill="hold"/>
                                        <p:tgtEl>
                                          <p:spTgt spid="256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txBox="1">
            <a:spLocks noGrp="1"/>
          </p:cNvSpPr>
          <p:nvPr/>
        </p:nvSpPr>
        <p:spPr bwMode="auto">
          <a:xfrm>
            <a:off x="0" y="6477000"/>
            <a:ext cx="2895600" cy="457200"/>
          </a:xfrm>
          <a:prstGeom prst="rect">
            <a:avLst/>
          </a:prstGeom>
          <a:noFill/>
          <a:ln>
            <a:miter lim="800000"/>
            <a:headEnd/>
            <a:tailEnd/>
          </a:ln>
        </p:spPr>
        <p:txBody>
          <a:bodyPr/>
          <a:lstStyle/>
          <a:p>
            <a:pPr algn="ctr">
              <a:defRPr/>
            </a:pPr>
            <a:endParaRPr lang="en-US" sz="1400" dirty="0">
              <a:solidFill>
                <a:schemeClr val="bg1"/>
              </a:solidFill>
              <a:latin typeface="Tahoma" pitchFamily="34" charset="0"/>
              <a:cs typeface="+mn-cs"/>
            </a:endParaRPr>
          </a:p>
        </p:txBody>
      </p:sp>
      <p:sp>
        <p:nvSpPr>
          <p:cNvPr id="43011" name="Rectangle 2"/>
          <p:cNvSpPr>
            <a:spLocks noGrp="1" noChangeArrowheads="1"/>
          </p:cNvSpPr>
          <p:nvPr>
            <p:ph type="title" idx="4294967295"/>
          </p:nvPr>
        </p:nvSpPr>
        <p:spPr>
          <a:xfrm>
            <a:off x="0" y="274638"/>
            <a:ext cx="8229600" cy="1143000"/>
          </a:xfrm>
        </p:spPr>
        <p:txBody>
          <a:bodyPr>
            <a:normAutofit/>
          </a:bodyPr>
          <a:lstStyle/>
          <a:p>
            <a:pPr algn="ctr" eaLnBrk="1" hangingPunct="1"/>
            <a:r>
              <a:rPr lang="fa-IR" altLang="fa-IR" sz="4000" dirty="0" smtClean="0">
                <a:solidFill>
                  <a:srgbClr val="FF0000"/>
                </a:solidFill>
                <a:cs typeface="B Titr" panose="00000700000000000000" pitchFamily="2" charset="-78"/>
              </a:rPr>
              <a:t>وضعيت مناسب بدن</a:t>
            </a:r>
            <a:endParaRPr lang="en-US" altLang="fa-IR" sz="4000" dirty="0" smtClean="0">
              <a:solidFill>
                <a:srgbClr val="FF0000"/>
              </a:solidFill>
              <a:cs typeface="B Titr" panose="00000700000000000000" pitchFamily="2" charset="-78"/>
            </a:endParaRPr>
          </a:p>
        </p:txBody>
      </p:sp>
      <p:sp>
        <p:nvSpPr>
          <p:cNvPr id="43012" name="Rectangle 3"/>
          <p:cNvSpPr>
            <a:spLocks noChangeArrowheads="1"/>
          </p:cNvSpPr>
          <p:nvPr/>
        </p:nvSpPr>
        <p:spPr bwMode="auto">
          <a:xfrm>
            <a:off x="4572000" y="1524000"/>
            <a:ext cx="432048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514350"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lvl="1" eaLnBrk="1" hangingPunct="1">
              <a:spcAft>
                <a:spcPct val="20000"/>
              </a:spcAft>
              <a:buClrTx/>
              <a:buSzTx/>
              <a:buFontTx/>
              <a:buChar char="–"/>
            </a:pPr>
            <a:endParaRPr lang="en-US" altLang="fa-IR" sz="2000" dirty="0">
              <a:latin typeface="Tahoma" pitchFamily="34" charset="0"/>
              <a:cs typeface="FrankRuehl" pitchFamily="34" charset="-79"/>
            </a:endParaRPr>
          </a:p>
          <a:p>
            <a:pPr algn="justLow" rtl="1" eaLnBrk="1" hangingPunct="1">
              <a:lnSpc>
                <a:spcPct val="150000"/>
              </a:lnSpc>
              <a:spcBef>
                <a:spcPct val="0"/>
              </a:spcBef>
              <a:buClrTx/>
              <a:buSzTx/>
              <a:buFontTx/>
              <a:buNone/>
            </a:pPr>
            <a:r>
              <a:rPr lang="fa-IR" altLang="fa-IR" sz="3200" b="1" dirty="0">
                <a:latin typeface="Tahoma" pitchFamily="34" charset="0"/>
                <a:cs typeface="B Titr" pitchFamily="2" charset="-78"/>
              </a:rPr>
              <a:t>    </a:t>
            </a:r>
            <a:r>
              <a:rPr lang="fa-IR" altLang="fa-IR" sz="2400" b="1" dirty="0">
                <a:latin typeface="Tahoma" pitchFamily="34" charset="0"/>
                <a:cs typeface="B Titr" pitchFamily="2" charset="-78"/>
              </a:rPr>
              <a:t>وضعيت نشسته با كمر راست</a:t>
            </a:r>
            <a:r>
              <a:rPr lang="fa-IR" altLang="fa-IR" sz="2400" b="1" dirty="0">
                <a:solidFill>
                  <a:schemeClr val="bg1"/>
                </a:solidFill>
                <a:latin typeface="Tahoma" pitchFamily="34" charset="0"/>
                <a:cs typeface="B Titr" pitchFamily="2" charset="-78"/>
              </a:rPr>
              <a:t>.</a:t>
            </a:r>
            <a:r>
              <a:rPr lang="fa-IR" altLang="fa-IR" sz="2400" b="1" dirty="0">
                <a:latin typeface="Tahoma" pitchFamily="34" charset="0"/>
                <a:cs typeface="B Titr" pitchFamily="2" charset="-78"/>
              </a:rPr>
              <a:t>كه</a:t>
            </a:r>
            <a:r>
              <a:rPr lang="fa-IR" altLang="fa-IR" sz="2400" b="1" dirty="0">
                <a:solidFill>
                  <a:schemeClr val="bg1"/>
                </a:solidFill>
                <a:latin typeface="Tahoma" pitchFamily="34" charset="0"/>
                <a:cs typeface="B Titr" pitchFamily="2" charset="-78"/>
              </a:rPr>
              <a:t>.</a:t>
            </a:r>
            <a:r>
              <a:rPr lang="fa-IR" altLang="fa-IR" sz="2400" b="1" dirty="0">
                <a:latin typeface="Tahoma" pitchFamily="34" charset="0"/>
                <a:cs typeface="B Titr" pitchFamily="2" charset="-78"/>
              </a:rPr>
              <a:t>تنه</a:t>
            </a:r>
            <a:r>
              <a:rPr lang="fa-IR" altLang="fa-IR" sz="2400" b="1" dirty="0">
                <a:solidFill>
                  <a:schemeClr val="bg1"/>
                </a:solidFill>
                <a:latin typeface="Tahoma" pitchFamily="34" charset="0"/>
                <a:cs typeface="B Titr" pitchFamily="2" charset="-78"/>
              </a:rPr>
              <a:t>.</a:t>
            </a:r>
            <a:r>
              <a:rPr lang="fa-IR" altLang="fa-IR" sz="2400" b="1" dirty="0">
                <a:latin typeface="Tahoma" pitchFamily="34" charset="0"/>
                <a:cs typeface="B Titr" pitchFamily="2" charset="-78"/>
              </a:rPr>
              <a:t>وگردن</a:t>
            </a:r>
            <a:r>
              <a:rPr lang="fa-IR" altLang="fa-IR" sz="2400" b="1" dirty="0">
                <a:solidFill>
                  <a:schemeClr val="bg1"/>
                </a:solidFill>
                <a:latin typeface="Tahoma" pitchFamily="34" charset="0"/>
                <a:cs typeface="B Titr" pitchFamily="2" charset="-78"/>
              </a:rPr>
              <a:t>.</a:t>
            </a:r>
            <a:r>
              <a:rPr lang="fa-IR" altLang="fa-IR" sz="2400" b="1" dirty="0">
                <a:latin typeface="Tahoma" pitchFamily="34" charset="0"/>
                <a:cs typeface="B Titr" pitchFamily="2" charset="-78"/>
              </a:rPr>
              <a:t>تقريبا بصورت عمودي و در يك امتداد قرار دارند و پاها  از قسمت ساق پا به پايئن به حالت عمودي هستند. </a:t>
            </a:r>
            <a:endParaRPr lang="en-US" altLang="fa-IR" sz="2400" b="1" dirty="0">
              <a:latin typeface="Tahoma" pitchFamily="34" charset="0"/>
              <a:cs typeface="B Titr" pitchFamily="2" charset="-78"/>
            </a:endParaRPr>
          </a:p>
        </p:txBody>
      </p:sp>
      <p:pic>
        <p:nvPicPr>
          <p:cNvPr id="43013" name="Picture 10" descr="ref_pos_upright_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057400"/>
            <a:ext cx="1849438"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2" descr="Upright sitting pos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20510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29862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wipe(down)">
                                      <p:cBhvr>
                                        <p:cTn id="7" dur="580">
                                          <p:stCondLst>
                                            <p:cond delay="0"/>
                                          </p:stCondLst>
                                        </p:cTn>
                                        <p:tgtEl>
                                          <p:spTgt spid="43013"/>
                                        </p:tgtEl>
                                      </p:cBhvr>
                                    </p:animEffect>
                                    <p:anim calcmode="lin" valueType="num">
                                      <p:cBhvr>
                                        <p:cTn id="8" dur="1822" tmFilter="0,0; 0.14,0.36; 0.43,0.73; 0.71,0.91; 1.0,1.0">
                                          <p:stCondLst>
                                            <p:cond delay="0"/>
                                          </p:stCondLst>
                                        </p:cTn>
                                        <p:tgtEl>
                                          <p:spTgt spid="430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0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0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0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01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013"/>
                                        </p:tgtEl>
                                      </p:cBhvr>
                                      <p:to x="100000" y="60000"/>
                                    </p:animScale>
                                    <p:animScale>
                                      <p:cBhvr>
                                        <p:cTn id="14" dur="166" decel="50000">
                                          <p:stCondLst>
                                            <p:cond delay="676"/>
                                          </p:stCondLst>
                                        </p:cTn>
                                        <p:tgtEl>
                                          <p:spTgt spid="43013"/>
                                        </p:tgtEl>
                                      </p:cBhvr>
                                      <p:to x="100000" y="100000"/>
                                    </p:animScale>
                                    <p:animScale>
                                      <p:cBhvr>
                                        <p:cTn id="15" dur="26">
                                          <p:stCondLst>
                                            <p:cond delay="1312"/>
                                          </p:stCondLst>
                                        </p:cTn>
                                        <p:tgtEl>
                                          <p:spTgt spid="43013"/>
                                        </p:tgtEl>
                                      </p:cBhvr>
                                      <p:to x="100000" y="80000"/>
                                    </p:animScale>
                                    <p:animScale>
                                      <p:cBhvr>
                                        <p:cTn id="16" dur="166" decel="50000">
                                          <p:stCondLst>
                                            <p:cond delay="1338"/>
                                          </p:stCondLst>
                                        </p:cTn>
                                        <p:tgtEl>
                                          <p:spTgt spid="43013"/>
                                        </p:tgtEl>
                                      </p:cBhvr>
                                      <p:to x="100000" y="100000"/>
                                    </p:animScale>
                                    <p:animScale>
                                      <p:cBhvr>
                                        <p:cTn id="17" dur="26">
                                          <p:stCondLst>
                                            <p:cond delay="1642"/>
                                          </p:stCondLst>
                                        </p:cTn>
                                        <p:tgtEl>
                                          <p:spTgt spid="43013"/>
                                        </p:tgtEl>
                                      </p:cBhvr>
                                      <p:to x="100000" y="90000"/>
                                    </p:animScale>
                                    <p:animScale>
                                      <p:cBhvr>
                                        <p:cTn id="18" dur="166" decel="50000">
                                          <p:stCondLst>
                                            <p:cond delay="1668"/>
                                          </p:stCondLst>
                                        </p:cTn>
                                        <p:tgtEl>
                                          <p:spTgt spid="43013"/>
                                        </p:tgtEl>
                                      </p:cBhvr>
                                      <p:to x="100000" y="100000"/>
                                    </p:animScale>
                                    <p:animScale>
                                      <p:cBhvr>
                                        <p:cTn id="19" dur="26">
                                          <p:stCondLst>
                                            <p:cond delay="1808"/>
                                          </p:stCondLst>
                                        </p:cTn>
                                        <p:tgtEl>
                                          <p:spTgt spid="43013"/>
                                        </p:tgtEl>
                                      </p:cBhvr>
                                      <p:to x="100000" y="95000"/>
                                    </p:animScale>
                                    <p:animScale>
                                      <p:cBhvr>
                                        <p:cTn id="20" dur="166" decel="50000">
                                          <p:stCondLst>
                                            <p:cond delay="1834"/>
                                          </p:stCondLst>
                                        </p:cTn>
                                        <p:tgtEl>
                                          <p:spTgt spid="4301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3014"/>
                                        </p:tgtEl>
                                        <p:attrNameLst>
                                          <p:attrName>style.visibility</p:attrName>
                                        </p:attrNameLst>
                                      </p:cBhvr>
                                      <p:to>
                                        <p:strVal val="visible"/>
                                      </p:to>
                                    </p:set>
                                    <p:animEffect transition="in" filter="wipe(down)">
                                      <p:cBhvr>
                                        <p:cTn id="23" dur="580">
                                          <p:stCondLst>
                                            <p:cond delay="0"/>
                                          </p:stCondLst>
                                        </p:cTn>
                                        <p:tgtEl>
                                          <p:spTgt spid="43014"/>
                                        </p:tgtEl>
                                      </p:cBhvr>
                                    </p:animEffect>
                                    <p:anim calcmode="lin" valueType="num">
                                      <p:cBhvr>
                                        <p:cTn id="24" dur="1822" tmFilter="0,0; 0.14,0.36; 0.43,0.73; 0.71,0.91; 1.0,1.0">
                                          <p:stCondLst>
                                            <p:cond delay="0"/>
                                          </p:stCondLst>
                                        </p:cTn>
                                        <p:tgtEl>
                                          <p:spTgt spid="430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0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0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0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014"/>
                                        </p:tgtEl>
                                        <p:attrNameLst>
                                          <p:attrName>ppt_y</p:attrName>
                                        </p:attrNameLst>
                                      </p:cBhvr>
                                      <p:tavLst>
                                        <p:tav tm="0" fmla="#ppt_y-sin(pi*$)/81">
                                          <p:val>
                                            <p:fltVal val="0"/>
                                          </p:val>
                                        </p:tav>
                                        <p:tav tm="100000">
                                          <p:val>
                                            <p:fltVal val="1"/>
                                          </p:val>
                                        </p:tav>
                                      </p:tavLst>
                                    </p:anim>
                                    <p:animScale>
                                      <p:cBhvr>
                                        <p:cTn id="29" dur="26">
                                          <p:stCondLst>
                                            <p:cond delay="650"/>
                                          </p:stCondLst>
                                        </p:cTn>
                                        <p:tgtEl>
                                          <p:spTgt spid="43014"/>
                                        </p:tgtEl>
                                      </p:cBhvr>
                                      <p:to x="100000" y="60000"/>
                                    </p:animScale>
                                    <p:animScale>
                                      <p:cBhvr>
                                        <p:cTn id="30" dur="166" decel="50000">
                                          <p:stCondLst>
                                            <p:cond delay="676"/>
                                          </p:stCondLst>
                                        </p:cTn>
                                        <p:tgtEl>
                                          <p:spTgt spid="43014"/>
                                        </p:tgtEl>
                                      </p:cBhvr>
                                      <p:to x="100000" y="100000"/>
                                    </p:animScale>
                                    <p:animScale>
                                      <p:cBhvr>
                                        <p:cTn id="31" dur="26">
                                          <p:stCondLst>
                                            <p:cond delay="1312"/>
                                          </p:stCondLst>
                                        </p:cTn>
                                        <p:tgtEl>
                                          <p:spTgt spid="43014"/>
                                        </p:tgtEl>
                                      </p:cBhvr>
                                      <p:to x="100000" y="80000"/>
                                    </p:animScale>
                                    <p:animScale>
                                      <p:cBhvr>
                                        <p:cTn id="32" dur="166" decel="50000">
                                          <p:stCondLst>
                                            <p:cond delay="1338"/>
                                          </p:stCondLst>
                                        </p:cTn>
                                        <p:tgtEl>
                                          <p:spTgt spid="43014"/>
                                        </p:tgtEl>
                                      </p:cBhvr>
                                      <p:to x="100000" y="100000"/>
                                    </p:animScale>
                                    <p:animScale>
                                      <p:cBhvr>
                                        <p:cTn id="33" dur="26">
                                          <p:stCondLst>
                                            <p:cond delay="1642"/>
                                          </p:stCondLst>
                                        </p:cTn>
                                        <p:tgtEl>
                                          <p:spTgt spid="43014"/>
                                        </p:tgtEl>
                                      </p:cBhvr>
                                      <p:to x="100000" y="90000"/>
                                    </p:animScale>
                                    <p:animScale>
                                      <p:cBhvr>
                                        <p:cTn id="34" dur="166" decel="50000">
                                          <p:stCondLst>
                                            <p:cond delay="1668"/>
                                          </p:stCondLst>
                                        </p:cTn>
                                        <p:tgtEl>
                                          <p:spTgt spid="43014"/>
                                        </p:tgtEl>
                                      </p:cBhvr>
                                      <p:to x="100000" y="100000"/>
                                    </p:animScale>
                                    <p:animScale>
                                      <p:cBhvr>
                                        <p:cTn id="35" dur="26">
                                          <p:stCondLst>
                                            <p:cond delay="1808"/>
                                          </p:stCondLst>
                                        </p:cTn>
                                        <p:tgtEl>
                                          <p:spTgt spid="43014"/>
                                        </p:tgtEl>
                                      </p:cBhvr>
                                      <p:to x="100000" y="95000"/>
                                    </p:animScale>
                                    <p:animScale>
                                      <p:cBhvr>
                                        <p:cTn id="36" dur="166" decel="50000">
                                          <p:stCondLst>
                                            <p:cond delay="1834"/>
                                          </p:stCondLst>
                                        </p:cTn>
                                        <p:tgtEl>
                                          <p:spTgt spid="430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txBox="1">
            <a:spLocks noGrp="1"/>
          </p:cNvSpPr>
          <p:nvPr/>
        </p:nvSpPr>
        <p:spPr bwMode="auto">
          <a:xfrm>
            <a:off x="0" y="6477000"/>
            <a:ext cx="2895600" cy="457200"/>
          </a:xfrm>
          <a:prstGeom prst="rect">
            <a:avLst/>
          </a:prstGeom>
          <a:noFill/>
          <a:ln>
            <a:miter lim="800000"/>
            <a:headEnd/>
            <a:tailEnd/>
          </a:ln>
        </p:spPr>
        <p:txBody>
          <a:bodyPr/>
          <a:lstStyle/>
          <a:p>
            <a:pPr algn="ctr">
              <a:defRPr/>
            </a:pPr>
            <a:endParaRPr lang="en-US" sz="1400" dirty="0">
              <a:solidFill>
                <a:schemeClr val="bg1"/>
              </a:solidFill>
              <a:latin typeface="Tahoma" pitchFamily="34" charset="0"/>
              <a:cs typeface="+mn-cs"/>
            </a:endParaRPr>
          </a:p>
        </p:txBody>
      </p:sp>
      <p:sp>
        <p:nvSpPr>
          <p:cNvPr id="44035" name="Rectangle 2"/>
          <p:cNvSpPr>
            <a:spLocks noGrp="1" noChangeArrowheads="1"/>
          </p:cNvSpPr>
          <p:nvPr>
            <p:ph type="title" idx="4294967295"/>
          </p:nvPr>
        </p:nvSpPr>
        <p:spPr>
          <a:xfrm>
            <a:off x="0" y="274638"/>
            <a:ext cx="8229600" cy="1143000"/>
          </a:xfrm>
        </p:spPr>
        <p:txBody>
          <a:bodyPr>
            <a:normAutofit/>
          </a:bodyPr>
          <a:lstStyle/>
          <a:p>
            <a:pPr algn="ctr" rtl="1" eaLnBrk="1" hangingPunct="1"/>
            <a:r>
              <a:rPr lang="fa-IR" altLang="fa-IR" sz="4800" dirty="0" smtClean="0">
                <a:solidFill>
                  <a:srgbClr val="FF0000"/>
                </a:solidFill>
              </a:rPr>
              <a:t>وضعيت بدنی مناسب</a:t>
            </a:r>
            <a:endParaRPr lang="en-US" altLang="fa-IR" sz="4800" dirty="0" smtClean="0">
              <a:solidFill>
                <a:srgbClr val="FF0000"/>
              </a:solidFill>
            </a:endParaRPr>
          </a:p>
        </p:txBody>
      </p:sp>
      <p:sp>
        <p:nvSpPr>
          <p:cNvPr id="44036" name="Rectangle 3"/>
          <p:cNvSpPr>
            <a:spLocks noChangeArrowheads="1"/>
          </p:cNvSpPr>
          <p:nvPr/>
        </p:nvSpPr>
        <p:spPr bwMode="auto">
          <a:xfrm>
            <a:off x="4876800" y="2057400"/>
            <a:ext cx="3733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lgn="just" rtl="1" eaLnBrk="1" hangingPunct="1">
              <a:lnSpc>
                <a:spcPct val="95000"/>
              </a:lnSpc>
              <a:buClrTx/>
              <a:buSzTx/>
              <a:buFontTx/>
              <a:buNone/>
            </a:pPr>
            <a:r>
              <a:rPr lang="fa-IR" altLang="fa-IR" sz="2400" b="1" dirty="0">
                <a:latin typeface="Tahoma" pitchFamily="34" charset="0"/>
                <a:cs typeface="B Titr" pitchFamily="2" charset="-78"/>
              </a:rPr>
              <a:t>يك حالت ديگر براي كار كردن در وضعيت نشسته حالتي است كه ارتفاع كفل بالاتر از زانوها قرار گرفته و زاويه بين رانها و تنه بيشتر از 90 درجه است</a:t>
            </a:r>
            <a:endParaRPr lang="en-US" altLang="fa-IR" sz="2400" b="1" dirty="0">
              <a:latin typeface="Tahoma" pitchFamily="34" charset="0"/>
              <a:cs typeface="B Titr" pitchFamily="2" charset="-78"/>
            </a:endParaRPr>
          </a:p>
          <a:p>
            <a:pPr lvl="1" algn="r" rtl="1" eaLnBrk="1" hangingPunct="1">
              <a:spcAft>
                <a:spcPct val="20000"/>
              </a:spcAft>
              <a:buClrTx/>
              <a:buSzTx/>
              <a:buFontTx/>
              <a:buChar char="–"/>
            </a:pPr>
            <a:endParaRPr lang="en-US" altLang="fa-IR" sz="3200" dirty="0">
              <a:latin typeface="Tahoma" pitchFamily="34" charset="0"/>
              <a:cs typeface="B Titr" pitchFamily="2" charset="-78"/>
            </a:endParaRPr>
          </a:p>
          <a:p>
            <a:pPr lvl="1" eaLnBrk="1" hangingPunct="1">
              <a:spcAft>
                <a:spcPct val="20000"/>
              </a:spcAft>
              <a:buClrTx/>
              <a:buSzTx/>
              <a:buFontTx/>
              <a:buChar char="–"/>
            </a:pPr>
            <a:endParaRPr lang="en-US" altLang="fa-IR" sz="3200" dirty="0">
              <a:latin typeface="Tahoma" pitchFamily="34" charset="0"/>
              <a:cs typeface="B Titr" pitchFamily="2" charset="-78"/>
            </a:endParaRPr>
          </a:p>
          <a:p>
            <a:pPr eaLnBrk="1" hangingPunct="1">
              <a:spcAft>
                <a:spcPct val="20000"/>
              </a:spcAft>
              <a:buClrTx/>
              <a:buSzTx/>
              <a:buFontTx/>
              <a:buChar char="•"/>
            </a:pPr>
            <a:endParaRPr lang="en-US" altLang="fa-IR" sz="2800" dirty="0">
              <a:latin typeface="Tahoma" pitchFamily="34" charset="0"/>
              <a:cs typeface="FrankRuehl" pitchFamily="34" charset="-79"/>
            </a:endParaRPr>
          </a:p>
        </p:txBody>
      </p:sp>
      <p:pic>
        <p:nvPicPr>
          <p:cNvPr id="44037" name="Picture 7" descr="ref_pos_declined_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700213"/>
            <a:ext cx="193198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9" descr="Declined sitting pos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700213"/>
            <a:ext cx="237013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7697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additive="base">
                                        <p:cTn id="7" dur="500" fill="hold"/>
                                        <p:tgtEl>
                                          <p:spTgt spid="44038"/>
                                        </p:tgtEl>
                                        <p:attrNameLst>
                                          <p:attrName>ppt_x</p:attrName>
                                        </p:attrNameLst>
                                      </p:cBhvr>
                                      <p:tavLst>
                                        <p:tav tm="0">
                                          <p:val>
                                            <p:strVal val="#ppt_x"/>
                                          </p:val>
                                        </p:tav>
                                        <p:tav tm="100000">
                                          <p:val>
                                            <p:strVal val="#ppt_x"/>
                                          </p:val>
                                        </p:tav>
                                      </p:tavLst>
                                    </p:anim>
                                    <p:anim calcmode="lin" valueType="num">
                                      <p:cBhvr additive="base">
                                        <p:cTn id="8" dur="500" fill="hold"/>
                                        <p:tgtEl>
                                          <p:spTgt spid="440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7"/>
                                        </p:tgtEl>
                                        <p:attrNameLst>
                                          <p:attrName>style.visibility</p:attrName>
                                        </p:attrNameLst>
                                      </p:cBhvr>
                                      <p:to>
                                        <p:strVal val="visible"/>
                                      </p:to>
                                    </p:set>
                                    <p:anim calcmode="lin" valueType="num">
                                      <p:cBhvr additive="base">
                                        <p:cTn id="11" dur="500" fill="hold"/>
                                        <p:tgtEl>
                                          <p:spTgt spid="44037"/>
                                        </p:tgtEl>
                                        <p:attrNameLst>
                                          <p:attrName>ppt_x</p:attrName>
                                        </p:attrNameLst>
                                      </p:cBhvr>
                                      <p:tavLst>
                                        <p:tav tm="0">
                                          <p:val>
                                            <p:strVal val="#ppt_x"/>
                                          </p:val>
                                        </p:tav>
                                        <p:tav tm="100000">
                                          <p:val>
                                            <p:strVal val="#ppt_x"/>
                                          </p:val>
                                        </p:tav>
                                      </p:tavLst>
                                    </p:anim>
                                    <p:anim calcmode="lin" valueType="num">
                                      <p:cBhvr additive="base">
                                        <p:cTn id="12"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00B0F0"/>
                </a:solidFill>
              </a:rPr>
              <a:t>Ergonomics is</a:t>
            </a:r>
            <a:br>
              <a:rPr lang="en-US" dirty="0">
                <a:solidFill>
                  <a:srgbClr val="00B0F0"/>
                </a:solidFill>
              </a:rPr>
            </a:br>
            <a:r>
              <a:rPr lang="en-US" dirty="0">
                <a:solidFill>
                  <a:srgbClr val="00B0F0"/>
                </a:solidFill>
              </a:rPr>
              <a:t>working smarter not harder!</a:t>
            </a:r>
            <a:endParaRPr lang="fa-IR" dirty="0">
              <a:solidFill>
                <a:srgbClr val="00B0F0"/>
              </a:solidFill>
            </a:endParaRPr>
          </a:p>
        </p:txBody>
      </p:sp>
      <p:sp>
        <p:nvSpPr>
          <p:cNvPr id="4" name="Title 2"/>
          <p:cNvSpPr txBox="1">
            <a:spLocks/>
          </p:cNvSpPr>
          <p:nvPr/>
        </p:nvSpPr>
        <p:spPr>
          <a:xfrm>
            <a:off x="2411760" y="5517232"/>
            <a:ext cx="6419056" cy="1143000"/>
          </a:xfrm>
          <a:prstGeom prst="rect">
            <a:avLst/>
          </a:prstGeom>
        </p:spPr>
        <p:txBody>
          <a:bodyPr vert="horz" rtlCol="0" anchor="ctr">
            <a:normAutofit fontScale="9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fa-IR" dirty="0" smtClean="0">
                <a:solidFill>
                  <a:srgbClr val="FF0000"/>
                </a:solidFill>
                <a:cs typeface="B Titr" panose="00000700000000000000" pitchFamily="2" charset="-78"/>
              </a:rPr>
              <a:t>ارگونومی کار دقیق تر ،سخت تر نیست</a:t>
            </a:r>
            <a:endParaRPr lang="fa-IR" dirty="0">
              <a:solidFill>
                <a:srgbClr val="FF0000"/>
              </a:solidFill>
              <a:cs typeface="B Titr" panose="00000700000000000000" pitchFamily="2" charset="-78"/>
            </a:endParaRPr>
          </a:p>
        </p:txBody>
      </p:sp>
      <p:pic>
        <p:nvPicPr>
          <p:cNvPr id="8194" name="Picture 2" descr="C:\Users\Shiva\Desktop\iStock_000015716481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7" y="1505744"/>
            <a:ext cx="5187677" cy="293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4478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19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4"/>
          <p:cNvSpPr txBox="1">
            <a:spLocks noGrp="1"/>
          </p:cNvSpPr>
          <p:nvPr/>
        </p:nvSpPr>
        <p:spPr bwMode="auto">
          <a:xfrm>
            <a:off x="0" y="6477000"/>
            <a:ext cx="2895600" cy="457200"/>
          </a:xfrm>
          <a:prstGeom prst="rect">
            <a:avLst/>
          </a:prstGeom>
          <a:noFill/>
          <a:ln>
            <a:miter lim="800000"/>
            <a:headEnd/>
            <a:tailEnd/>
          </a:ln>
        </p:spPr>
        <p:txBody>
          <a:bodyPr/>
          <a:lstStyle/>
          <a:p>
            <a:pPr algn="ctr">
              <a:defRPr/>
            </a:pPr>
            <a:endParaRPr lang="en-US" sz="1400" dirty="0">
              <a:solidFill>
                <a:schemeClr val="bg1"/>
              </a:solidFill>
              <a:latin typeface="Tahoma" pitchFamily="34" charset="0"/>
              <a:cs typeface="+mn-cs"/>
            </a:endParaRPr>
          </a:p>
        </p:txBody>
      </p:sp>
      <p:sp>
        <p:nvSpPr>
          <p:cNvPr id="45059" name="Rectangle 2"/>
          <p:cNvSpPr>
            <a:spLocks noGrp="1" noChangeArrowheads="1"/>
          </p:cNvSpPr>
          <p:nvPr>
            <p:ph type="title" idx="4294967295"/>
          </p:nvPr>
        </p:nvSpPr>
        <p:spPr>
          <a:xfrm>
            <a:off x="468313" y="260350"/>
            <a:ext cx="8229600" cy="1143000"/>
          </a:xfrm>
        </p:spPr>
        <p:txBody>
          <a:bodyPr>
            <a:normAutofit/>
          </a:bodyPr>
          <a:lstStyle/>
          <a:p>
            <a:pPr algn="ctr" eaLnBrk="1" hangingPunct="1"/>
            <a:r>
              <a:rPr lang="fa-IR" altLang="fa-IR" sz="4000" dirty="0" smtClean="0">
                <a:solidFill>
                  <a:srgbClr val="FF0000"/>
                </a:solidFill>
              </a:rPr>
              <a:t>وضعيت مناسب بدن</a:t>
            </a:r>
            <a:endParaRPr lang="en-US" altLang="fa-IR" sz="4000" dirty="0" smtClean="0">
              <a:solidFill>
                <a:srgbClr val="FF0000"/>
              </a:solidFill>
            </a:endParaRPr>
          </a:p>
        </p:txBody>
      </p:sp>
      <p:sp>
        <p:nvSpPr>
          <p:cNvPr id="45060" name="Rectangle 3"/>
          <p:cNvSpPr>
            <a:spLocks noChangeArrowheads="1"/>
          </p:cNvSpPr>
          <p:nvPr/>
        </p:nvSpPr>
        <p:spPr bwMode="auto">
          <a:xfrm>
            <a:off x="4648200" y="1371600"/>
            <a:ext cx="449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lvl="1" algn="r" rtl="1" eaLnBrk="1" hangingPunct="1">
              <a:spcAft>
                <a:spcPct val="20000"/>
              </a:spcAft>
              <a:buClrTx/>
              <a:buSzTx/>
              <a:buFontTx/>
              <a:buChar char="–"/>
            </a:pPr>
            <a:endParaRPr lang="en-US" altLang="fa-IR" sz="2000">
              <a:latin typeface="Tahoma" pitchFamily="34" charset="0"/>
              <a:cs typeface="FrankRuehl" pitchFamily="34" charset="-79"/>
            </a:endParaRPr>
          </a:p>
          <a:p>
            <a:pPr lvl="1" eaLnBrk="1" hangingPunct="1">
              <a:spcAft>
                <a:spcPct val="20000"/>
              </a:spcAft>
              <a:buClrTx/>
              <a:buSzTx/>
              <a:buFontTx/>
              <a:buChar char="–"/>
            </a:pPr>
            <a:endParaRPr lang="en-US" altLang="fa-IR" sz="2000">
              <a:latin typeface="Tahoma" pitchFamily="34" charset="0"/>
              <a:cs typeface="FrankRuehl" pitchFamily="34" charset="-79"/>
            </a:endParaRPr>
          </a:p>
          <a:p>
            <a:pPr eaLnBrk="1" hangingPunct="1">
              <a:spcAft>
                <a:spcPct val="20000"/>
              </a:spcAft>
              <a:buClrTx/>
              <a:buSzTx/>
              <a:buFontTx/>
              <a:buChar char="•"/>
            </a:pPr>
            <a:endParaRPr lang="en-US" altLang="fa-IR" sz="2800">
              <a:latin typeface="Tahoma" pitchFamily="34" charset="0"/>
              <a:cs typeface="FrankRuehl" pitchFamily="34" charset="-79"/>
            </a:endParaRPr>
          </a:p>
        </p:txBody>
      </p:sp>
      <p:pic>
        <p:nvPicPr>
          <p:cNvPr id="45061" name="Picture 7" descr="ref_pos_reclined_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773238"/>
            <a:ext cx="25908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Reclined sitting pos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773238"/>
            <a:ext cx="243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6"/>
          <p:cNvSpPr>
            <a:spLocks noChangeArrowheads="1"/>
          </p:cNvSpPr>
          <p:nvPr/>
        </p:nvSpPr>
        <p:spPr bwMode="auto">
          <a:xfrm>
            <a:off x="5463480" y="1700808"/>
            <a:ext cx="3429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Arial" pitchFamily="34" charset="0"/>
              </a:defRPr>
            </a:lvl1pPr>
            <a:lvl2pPr marL="742950" indent="-285750" eaLnBrk="0" hangingPunct="0">
              <a:spcBef>
                <a:spcPct val="20000"/>
              </a:spcBef>
              <a:buClr>
                <a:schemeClr val="accent1"/>
              </a:buClr>
              <a:buSzPct val="90000"/>
              <a:buFont typeface="Wingdings 2" pitchFamily="18" charset="2"/>
              <a:buChar char=""/>
              <a:defRPr sz="2600">
                <a:solidFill>
                  <a:schemeClr val="tx1"/>
                </a:solidFill>
                <a:latin typeface="Arial" pitchFamily="34" charset="0"/>
              </a:defRPr>
            </a:lvl2pPr>
            <a:lvl3pPr marL="1143000" indent="-228600" eaLnBrk="0" hangingPunct="0">
              <a:spcBef>
                <a:spcPct val="20000"/>
              </a:spcBef>
              <a:buClr>
                <a:schemeClr val="accent2"/>
              </a:buClr>
              <a:buSzPct val="85000"/>
              <a:buFont typeface="Arial" pitchFamily="34" charset="0"/>
              <a:buChar char="○"/>
              <a:defRPr sz="2400">
                <a:solidFill>
                  <a:schemeClr val="tx1"/>
                </a:solidFill>
                <a:latin typeface="Arial" pitchFamily="34" charset="0"/>
              </a:defRPr>
            </a:lvl3pPr>
            <a:lvl4pPr marL="1600200" indent="-228600" eaLnBrk="0" hangingPunct="0">
              <a:spcBef>
                <a:spcPct val="20000"/>
              </a:spcBef>
              <a:buClr>
                <a:srgbClr val="8D89A4"/>
              </a:buClr>
              <a:buSzPct val="90000"/>
              <a:buFont typeface="Wingdings 2" pitchFamily="18" charset="2"/>
              <a:buChar char=""/>
              <a:defRPr sz="2000">
                <a:solidFill>
                  <a:schemeClr val="tx1"/>
                </a:solidFill>
                <a:latin typeface="Arial" pitchFamily="34" charset="0"/>
              </a:defRPr>
            </a:lvl4pPr>
            <a:lvl5pPr marL="2057400" indent="-228600" eaLnBrk="0" hangingPunct="0">
              <a:spcBef>
                <a:spcPct val="20000"/>
              </a:spcBef>
              <a:buClr>
                <a:srgbClr val="748560"/>
              </a:buClr>
              <a:buSzPct val="100000"/>
              <a:buFont typeface="Arial" pitchFamily="34" charset="0"/>
              <a:buChar char="-"/>
              <a:defRPr sz="2000">
                <a:solidFill>
                  <a:schemeClr val="tx1"/>
                </a:solidFill>
                <a:latin typeface="Arial" pitchFamily="34" charset="0"/>
              </a:defRPr>
            </a:lvl5pPr>
            <a:lvl6pPr marL="25146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6pPr>
            <a:lvl7pPr marL="29718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7pPr>
            <a:lvl8pPr marL="34290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8pPr>
            <a:lvl9pPr marL="3886200" indent="-228600" algn="l" rtl="0" eaLnBrk="0" fontAlgn="base" hangingPunct="0">
              <a:spcBef>
                <a:spcPct val="20000"/>
              </a:spcBef>
              <a:spcAft>
                <a:spcPct val="0"/>
              </a:spcAft>
              <a:buClr>
                <a:srgbClr val="748560"/>
              </a:buClr>
              <a:buSzPct val="100000"/>
              <a:buFont typeface="Arial" pitchFamily="34" charset="0"/>
              <a:buChar char="-"/>
              <a:defRPr sz="2000">
                <a:solidFill>
                  <a:schemeClr val="tx1"/>
                </a:solidFill>
                <a:latin typeface="Arial" pitchFamily="34" charset="0"/>
              </a:defRPr>
            </a:lvl9pPr>
          </a:lstStyle>
          <a:p>
            <a:pPr algn="just" eaLnBrk="1" hangingPunct="1">
              <a:lnSpc>
                <a:spcPct val="95000"/>
              </a:lnSpc>
              <a:buClrTx/>
              <a:buSzTx/>
              <a:buNone/>
            </a:pPr>
            <a:r>
              <a:rPr lang="fa-IR" altLang="fa-IR" sz="3600" dirty="0">
                <a:latin typeface="Tahoma" pitchFamily="34" charset="0"/>
                <a:cs typeface="B Titr" pitchFamily="2" charset="-78"/>
              </a:rPr>
              <a:t>در حالت نشسته با تكيه به عقب ، تنه و </a:t>
            </a:r>
            <a:r>
              <a:rPr lang="fa-IR" altLang="fa-IR" sz="3600" dirty="0" smtClean="0">
                <a:latin typeface="Tahoma" pitchFamily="34" charset="0"/>
                <a:cs typeface="B Titr" pitchFamily="2" charset="-78"/>
              </a:rPr>
              <a:t>گردن</a:t>
            </a:r>
            <a:r>
              <a:rPr lang="fa-IR" altLang="fa-IR" sz="3600" dirty="0">
                <a:latin typeface="Tahoma" pitchFamily="34" charset="0"/>
                <a:cs typeface="B Titr" pitchFamily="2" charset="-78"/>
              </a:rPr>
              <a:t> دريك</a:t>
            </a:r>
            <a:r>
              <a:rPr lang="fa-IR" altLang="fa-IR" sz="3600" dirty="0">
                <a:solidFill>
                  <a:schemeClr val="bg1"/>
                </a:solidFill>
                <a:latin typeface="Tahoma" pitchFamily="34" charset="0"/>
                <a:cs typeface="B Titr" pitchFamily="2" charset="-78"/>
              </a:rPr>
              <a:t>.</a:t>
            </a:r>
            <a:r>
              <a:rPr lang="fa-IR" altLang="fa-IR" sz="3600" dirty="0">
                <a:latin typeface="Tahoma" pitchFamily="34" charset="0"/>
                <a:cs typeface="B Titr" pitchFamily="2" charset="-78"/>
              </a:rPr>
              <a:t>امتدادند</a:t>
            </a:r>
          </a:p>
          <a:p>
            <a:pPr algn="ctr" rtl="1" eaLnBrk="1" hangingPunct="1">
              <a:lnSpc>
                <a:spcPct val="95000"/>
              </a:lnSpc>
              <a:buClrTx/>
              <a:buSzTx/>
              <a:buFontTx/>
              <a:buNone/>
            </a:pPr>
            <a:r>
              <a:rPr lang="fa-IR" altLang="fa-IR" sz="3600" dirty="0">
                <a:solidFill>
                  <a:schemeClr val="bg1"/>
                </a:solidFill>
                <a:latin typeface="Tahoma" pitchFamily="34" charset="0"/>
                <a:cs typeface="B Titr" pitchFamily="2" charset="-78"/>
              </a:rPr>
              <a:t>.</a:t>
            </a:r>
            <a:r>
              <a:rPr lang="fa-IR" altLang="fa-IR" sz="3600" dirty="0">
                <a:latin typeface="Tahoma" pitchFamily="34" charset="0"/>
                <a:cs typeface="B Titr" pitchFamily="2" charset="-78"/>
              </a:rPr>
              <a:t>و</a:t>
            </a:r>
            <a:r>
              <a:rPr lang="fa-IR" altLang="fa-IR" sz="3600" dirty="0">
                <a:solidFill>
                  <a:schemeClr val="bg1"/>
                </a:solidFill>
                <a:latin typeface="Tahoma" pitchFamily="34" charset="0"/>
                <a:cs typeface="B Titr" pitchFamily="2" charset="-78"/>
              </a:rPr>
              <a:t>.</a:t>
            </a:r>
          </a:p>
          <a:p>
            <a:pPr algn="just" rtl="1" eaLnBrk="1" hangingPunct="1">
              <a:lnSpc>
                <a:spcPct val="95000"/>
              </a:lnSpc>
              <a:buClrTx/>
              <a:buSzTx/>
              <a:buFontTx/>
              <a:buNone/>
            </a:pPr>
            <a:r>
              <a:rPr lang="fa-IR" altLang="fa-IR" sz="3600" dirty="0">
                <a:latin typeface="Tahoma" pitchFamily="34" charset="0"/>
                <a:cs typeface="B Titr" pitchFamily="2" charset="-78"/>
              </a:rPr>
              <a:t>زاويه تنه با رانها بين 105 الي 120 درجه مي باشد</a:t>
            </a:r>
            <a:r>
              <a:rPr lang="fa-IR" altLang="fa-IR" sz="3600" dirty="0">
                <a:latin typeface="Tahoma" pitchFamily="34" charset="0"/>
                <a:cs typeface="FrankRuehl" pitchFamily="34" charset="-79"/>
              </a:rPr>
              <a:t>. </a:t>
            </a:r>
            <a:endParaRPr lang="en-US" altLang="fa-IR" sz="3600" dirty="0">
              <a:latin typeface="Tahoma" pitchFamily="34" charset="0"/>
              <a:cs typeface="FrankRuehl" pitchFamily="34" charset="-79"/>
            </a:endParaRPr>
          </a:p>
        </p:txBody>
      </p:sp>
    </p:spTree>
    <p:extLst>
      <p:ext uri="{BB962C8B-B14F-4D97-AF65-F5344CB8AC3E}">
        <p14:creationId xmlns:p14="http://schemas.microsoft.com/office/powerpoint/2010/main" val="3829258132"/>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wipe(down)">
                                      <p:cBhvr>
                                        <p:cTn id="7" dur="580">
                                          <p:stCondLst>
                                            <p:cond delay="0"/>
                                          </p:stCondLst>
                                        </p:cTn>
                                        <p:tgtEl>
                                          <p:spTgt spid="45062"/>
                                        </p:tgtEl>
                                      </p:cBhvr>
                                    </p:animEffect>
                                    <p:anim calcmode="lin" valueType="num">
                                      <p:cBhvr>
                                        <p:cTn id="8" dur="1822" tmFilter="0,0; 0.14,0.36; 0.43,0.73; 0.71,0.91; 1.0,1.0">
                                          <p:stCondLst>
                                            <p:cond delay="0"/>
                                          </p:stCondLst>
                                        </p:cTn>
                                        <p:tgtEl>
                                          <p:spTgt spid="4506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06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06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06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062"/>
                                        </p:tgtEl>
                                        <p:attrNameLst>
                                          <p:attrName>ppt_y</p:attrName>
                                        </p:attrNameLst>
                                      </p:cBhvr>
                                      <p:tavLst>
                                        <p:tav tm="0" fmla="#ppt_y-sin(pi*$)/81">
                                          <p:val>
                                            <p:fltVal val="0"/>
                                          </p:val>
                                        </p:tav>
                                        <p:tav tm="100000">
                                          <p:val>
                                            <p:fltVal val="1"/>
                                          </p:val>
                                        </p:tav>
                                      </p:tavLst>
                                    </p:anim>
                                    <p:animScale>
                                      <p:cBhvr>
                                        <p:cTn id="13" dur="26">
                                          <p:stCondLst>
                                            <p:cond delay="650"/>
                                          </p:stCondLst>
                                        </p:cTn>
                                        <p:tgtEl>
                                          <p:spTgt spid="45062"/>
                                        </p:tgtEl>
                                      </p:cBhvr>
                                      <p:to x="100000" y="60000"/>
                                    </p:animScale>
                                    <p:animScale>
                                      <p:cBhvr>
                                        <p:cTn id="14" dur="166" decel="50000">
                                          <p:stCondLst>
                                            <p:cond delay="676"/>
                                          </p:stCondLst>
                                        </p:cTn>
                                        <p:tgtEl>
                                          <p:spTgt spid="45062"/>
                                        </p:tgtEl>
                                      </p:cBhvr>
                                      <p:to x="100000" y="100000"/>
                                    </p:animScale>
                                    <p:animScale>
                                      <p:cBhvr>
                                        <p:cTn id="15" dur="26">
                                          <p:stCondLst>
                                            <p:cond delay="1312"/>
                                          </p:stCondLst>
                                        </p:cTn>
                                        <p:tgtEl>
                                          <p:spTgt spid="45062"/>
                                        </p:tgtEl>
                                      </p:cBhvr>
                                      <p:to x="100000" y="80000"/>
                                    </p:animScale>
                                    <p:animScale>
                                      <p:cBhvr>
                                        <p:cTn id="16" dur="166" decel="50000">
                                          <p:stCondLst>
                                            <p:cond delay="1338"/>
                                          </p:stCondLst>
                                        </p:cTn>
                                        <p:tgtEl>
                                          <p:spTgt spid="45062"/>
                                        </p:tgtEl>
                                      </p:cBhvr>
                                      <p:to x="100000" y="100000"/>
                                    </p:animScale>
                                    <p:animScale>
                                      <p:cBhvr>
                                        <p:cTn id="17" dur="26">
                                          <p:stCondLst>
                                            <p:cond delay="1642"/>
                                          </p:stCondLst>
                                        </p:cTn>
                                        <p:tgtEl>
                                          <p:spTgt spid="45062"/>
                                        </p:tgtEl>
                                      </p:cBhvr>
                                      <p:to x="100000" y="90000"/>
                                    </p:animScale>
                                    <p:animScale>
                                      <p:cBhvr>
                                        <p:cTn id="18" dur="166" decel="50000">
                                          <p:stCondLst>
                                            <p:cond delay="1668"/>
                                          </p:stCondLst>
                                        </p:cTn>
                                        <p:tgtEl>
                                          <p:spTgt spid="45062"/>
                                        </p:tgtEl>
                                      </p:cBhvr>
                                      <p:to x="100000" y="100000"/>
                                    </p:animScale>
                                    <p:animScale>
                                      <p:cBhvr>
                                        <p:cTn id="19" dur="26">
                                          <p:stCondLst>
                                            <p:cond delay="1808"/>
                                          </p:stCondLst>
                                        </p:cTn>
                                        <p:tgtEl>
                                          <p:spTgt spid="45062"/>
                                        </p:tgtEl>
                                      </p:cBhvr>
                                      <p:to x="100000" y="95000"/>
                                    </p:animScale>
                                    <p:animScale>
                                      <p:cBhvr>
                                        <p:cTn id="20" dur="166" decel="50000">
                                          <p:stCondLst>
                                            <p:cond delay="1834"/>
                                          </p:stCondLst>
                                        </p:cTn>
                                        <p:tgtEl>
                                          <p:spTgt spid="4506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5061"/>
                                        </p:tgtEl>
                                        <p:attrNameLst>
                                          <p:attrName>style.visibility</p:attrName>
                                        </p:attrNameLst>
                                      </p:cBhvr>
                                      <p:to>
                                        <p:strVal val="visible"/>
                                      </p:to>
                                    </p:set>
                                    <p:animEffect transition="in" filter="wipe(down)">
                                      <p:cBhvr>
                                        <p:cTn id="23" dur="580">
                                          <p:stCondLst>
                                            <p:cond delay="0"/>
                                          </p:stCondLst>
                                        </p:cTn>
                                        <p:tgtEl>
                                          <p:spTgt spid="45061"/>
                                        </p:tgtEl>
                                      </p:cBhvr>
                                    </p:animEffect>
                                    <p:anim calcmode="lin" valueType="num">
                                      <p:cBhvr>
                                        <p:cTn id="24" dur="1822" tmFilter="0,0; 0.14,0.36; 0.43,0.73; 0.71,0.91; 1.0,1.0">
                                          <p:stCondLst>
                                            <p:cond delay="0"/>
                                          </p:stCondLst>
                                        </p:cTn>
                                        <p:tgtEl>
                                          <p:spTgt spid="4506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506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506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506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5061"/>
                                        </p:tgtEl>
                                        <p:attrNameLst>
                                          <p:attrName>ppt_y</p:attrName>
                                        </p:attrNameLst>
                                      </p:cBhvr>
                                      <p:tavLst>
                                        <p:tav tm="0" fmla="#ppt_y-sin(pi*$)/81">
                                          <p:val>
                                            <p:fltVal val="0"/>
                                          </p:val>
                                        </p:tav>
                                        <p:tav tm="100000">
                                          <p:val>
                                            <p:fltVal val="1"/>
                                          </p:val>
                                        </p:tav>
                                      </p:tavLst>
                                    </p:anim>
                                    <p:animScale>
                                      <p:cBhvr>
                                        <p:cTn id="29" dur="26">
                                          <p:stCondLst>
                                            <p:cond delay="650"/>
                                          </p:stCondLst>
                                        </p:cTn>
                                        <p:tgtEl>
                                          <p:spTgt spid="45061"/>
                                        </p:tgtEl>
                                      </p:cBhvr>
                                      <p:to x="100000" y="60000"/>
                                    </p:animScale>
                                    <p:animScale>
                                      <p:cBhvr>
                                        <p:cTn id="30" dur="166" decel="50000">
                                          <p:stCondLst>
                                            <p:cond delay="676"/>
                                          </p:stCondLst>
                                        </p:cTn>
                                        <p:tgtEl>
                                          <p:spTgt spid="45061"/>
                                        </p:tgtEl>
                                      </p:cBhvr>
                                      <p:to x="100000" y="100000"/>
                                    </p:animScale>
                                    <p:animScale>
                                      <p:cBhvr>
                                        <p:cTn id="31" dur="26">
                                          <p:stCondLst>
                                            <p:cond delay="1312"/>
                                          </p:stCondLst>
                                        </p:cTn>
                                        <p:tgtEl>
                                          <p:spTgt spid="45061"/>
                                        </p:tgtEl>
                                      </p:cBhvr>
                                      <p:to x="100000" y="80000"/>
                                    </p:animScale>
                                    <p:animScale>
                                      <p:cBhvr>
                                        <p:cTn id="32" dur="166" decel="50000">
                                          <p:stCondLst>
                                            <p:cond delay="1338"/>
                                          </p:stCondLst>
                                        </p:cTn>
                                        <p:tgtEl>
                                          <p:spTgt spid="45061"/>
                                        </p:tgtEl>
                                      </p:cBhvr>
                                      <p:to x="100000" y="100000"/>
                                    </p:animScale>
                                    <p:animScale>
                                      <p:cBhvr>
                                        <p:cTn id="33" dur="26">
                                          <p:stCondLst>
                                            <p:cond delay="1642"/>
                                          </p:stCondLst>
                                        </p:cTn>
                                        <p:tgtEl>
                                          <p:spTgt spid="45061"/>
                                        </p:tgtEl>
                                      </p:cBhvr>
                                      <p:to x="100000" y="90000"/>
                                    </p:animScale>
                                    <p:animScale>
                                      <p:cBhvr>
                                        <p:cTn id="34" dur="166" decel="50000">
                                          <p:stCondLst>
                                            <p:cond delay="1668"/>
                                          </p:stCondLst>
                                        </p:cTn>
                                        <p:tgtEl>
                                          <p:spTgt spid="45061"/>
                                        </p:tgtEl>
                                      </p:cBhvr>
                                      <p:to x="100000" y="100000"/>
                                    </p:animScale>
                                    <p:animScale>
                                      <p:cBhvr>
                                        <p:cTn id="35" dur="26">
                                          <p:stCondLst>
                                            <p:cond delay="1808"/>
                                          </p:stCondLst>
                                        </p:cTn>
                                        <p:tgtEl>
                                          <p:spTgt spid="45061"/>
                                        </p:tgtEl>
                                      </p:cBhvr>
                                      <p:to x="100000" y="95000"/>
                                    </p:animScale>
                                    <p:animScale>
                                      <p:cBhvr>
                                        <p:cTn id="36" dur="166" decel="50000">
                                          <p:stCondLst>
                                            <p:cond delay="1834"/>
                                          </p:stCondLst>
                                        </p:cTn>
                                        <p:tgtEl>
                                          <p:spTgt spid="450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4048" y="762963"/>
            <a:ext cx="3870176" cy="5663089"/>
          </a:xfrm>
          <a:prstGeom prst="rect">
            <a:avLst/>
          </a:prstGeom>
        </p:spPr>
        <p:txBody>
          <a:bodyPr wrap="square">
            <a:spAutoFit/>
          </a:bodyPr>
          <a:lstStyle/>
          <a:p>
            <a:pPr algn="just"/>
            <a:r>
              <a:rPr lang="fa-IR" sz="2800" dirty="0" smtClean="0">
                <a:cs typeface="B Zar" panose="00000400000000000000" pitchFamily="2" charset="-78"/>
              </a:rPr>
              <a:t>نيازهاي </a:t>
            </a:r>
            <a:r>
              <a:rPr lang="fa-IR" sz="2800" dirty="0">
                <a:cs typeface="B Zar" panose="00000400000000000000" pitchFamily="2" charset="-78"/>
              </a:rPr>
              <a:t>واقعي فضاي اداري به سايز و شكل بدن افراد بستگي دارد . زيرا دفتر كار بايد با افراد مطابقت داشته باشد </a:t>
            </a:r>
            <a:r>
              <a:rPr lang="fa-IR" sz="2800" dirty="0" smtClean="0">
                <a:cs typeface="B Zar" panose="00000400000000000000" pitchFamily="2" charset="-78"/>
              </a:rPr>
              <a:t>و</a:t>
            </a:r>
            <a:r>
              <a:rPr lang="fa-IR" sz="2800" dirty="0">
                <a:cs typeface="B Zar" panose="00000400000000000000" pitchFamily="2" charset="-78"/>
              </a:rPr>
              <a:t>آنها را قادر سازد تا به طور ايمن حركت كنند. مانع ايجاد نكنند و نيز به آنها اجازه انجام كار را بدهد . ادارت بزرگ هميشه اجازه حركت آسان به افراد را مي دهد.اداره بايد با تعداد ملاقات كنندگان و انبار نگهداري ملزومات مختلف مطابقت داشته باشد .</a:t>
            </a:r>
          </a:p>
          <a:p>
            <a:endParaRPr lang="fa-IR" dirty="0"/>
          </a:p>
          <a:p>
            <a:endParaRPr lang="fa-IR" dirty="0"/>
          </a:p>
          <a:p>
            <a:endParaRPr lang="fa-IR" dirty="0"/>
          </a:p>
        </p:txBody>
      </p:sp>
      <p:pic>
        <p:nvPicPr>
          <p:cNvPr id="9220" name="Picture 4" descr="C:\Users\Shiva\Desktop\نوید\download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752528" cy="3602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706337" y="116632"/>
            <a:ext cx="4402167" cy="646331"/>
          </a:xfrm>
          <a:prstGeom prst="rect">
            <a:avLst/>
          </a:prstGeom>
        </p:spPr>
        <p:txBody>
          <a:bodyPr wrap="none">
            <a:spAutoFit/>
          </a:bodyPr>
          <a:lstStyle/>
          <a:p>
            <a:r>
              <a:rPr lang="fa-IR" sz="3600" b="1" dirty="0">
                <a:solidFill>
                  <a:srgbClr val="FF0000"/>
                </a:solidFill>
                <a:cs typeface="B Titr" panose="00000700000000000000" pitchFamily="2" charset="-78"/>
              </a:rPr>
              <a:t>آنتروپومتري ( ابعاد بدن )</a:t>
            </a:r>
          </a:p>
        </p:txBody>
      </p:sp>
    </p:spTree>
    <p:extLst>
      <p:ext uri="{BB962C8B-B14F-4D97-AF65-F5344CB8AC3E}">
        <p14:creationId xmlns:p14="http://schemas.microsoft.com/office/powerpoint/2010/main" val="28851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6096" y="836712"/>
            <a:ext cx="3600400" cy="5262979"/>
          </a:xfrm>
          <a:prstGeom prst="rect">
            <a:avLst/>
          </a:prstGeom>
        </p:spPr>
        <p:txBody>
          <a:bodyPr wrap="square">
            <a:spAutoFit/>
          </a:bodyPr>
          <a:lstStyle/>
          <a:p>
            <a:pPr algn="just"/>
            <a:r>
              <a:rPr lang="fa-IR" sz="2800" dirty="0" smtClean="0">
                <a:cs typeface="B Zar" panose="00000400000000000000" pitchFamily="2" charset="-78"/>
              </a:rPr>
              <a:t>نكته </a:t>
            </a:r>
            <a:r>
              <a:rPr lang="fa-IR" sz="2800" dirty="0">
                <a:cs typeface="B Zar" panose="00000400000000000000" pitchFamily="2" charset="-78"/>
              </a:rPr>
              <a:t>مهم در ارگونومي اين است كه فرد متوسط وجود ندارد به هر حال ، فراهم كردن يك صندلي كه براي هر فرد طراحي شود</a:t>
            </a:r>
          </a:p>
          <a:p>
            <a:pPr algn="just"/>
            <a:r>
              <a:rPr lang="fa-IR" sz="2800" dirty="0">
                <a:cs typeface="B Zar" panose="00000400000000000000" pitchFamily="2" charset="-78"/>
              </a:rPr>
              <a:t>عملي نيست و تنها راه حل قابل ارائه ، صندلي هاي قابل تنظيم است كه با حداكثر افراد مطابقت داشته باشد ( حدود 90 % ) ، </a:t>
            </a:r>
            <a:r>
              <a:rPr lang="fa-IR" sz="2800" dirty="0" smtClean="0">
                <a:cs typeface="B Zar" panose="00000400000000000000" pitchFamily="2" charset="-78"/>
              </a:rPr>
              <a:t>پنج </a:t>
            </a:r>
            <a:r>
              <a:rPr lang="fa-IR" sz="2800" dirty="0">
                <a:cs typeface="B Zar" panose="00000400000000000000" pitchFamily="2" charset="-78"/>
              </a:rPr>
              <a:t>درصد بقيه افراد ( كوتاه ترين و بلند ترين ) به صندلي هاي مخصوص نياز خواهند داشت</a:t>
            </a:r>
          </a:p>
          <a:p>
            <a:pPr algn="just"/>
            <a:endParaRPr lang="fa-IR" sz="2800" dirty="0">
              <a:cs typeface="B Zar" panose="00000400000000000000" pitchFamily="2" charset="-78"/>
            </a:endParaRPr>
          </a:p>
        </p:txBody>
      </p:sp>
      <p:pic>
        <p:nvPicPr>
          <p:cNvPr id="10242" name="Picture 2" descr="C:\Users\Shiva\Desktop\نوید\download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71669"/>
            <a:ext cx="5183553" cy="3449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2"/>
          <p:cNvSpPr/>
          <p:nvPr/>
        </p:nvSpPr>
        <p:spPr>
          <a:xfrm>
            <a:off x="4067944" y="116632"/>
            <a:ext cx="4841390" cy="646331"/>
          </a:xfrm>
          <a:prstGeom prst="rect">
            <a:avLst/>
          </a:prstGeom>
        </p:spPr>
        <p:txBody>
          <a:bodyPr wrap="none">
            <a:spAutoFit/>
          </a:bodyPr>
          <a:lstStyle/>
          <a:p>
            <a:r>
              <a:rPr lang="fa-IR" sz="3600" b="1" dirty="0">
                <a:solidFill>
                  <a:srgbClr val="FF0000"/>
                </a:solidFill>
                <a:cs typeface="B Titr" panose="00000700000000000000" pitchFamily="2" charset="-78"/>
              </a:rPr>
              <a:t>نكات لازم در انتخاب صندلي </a:t>
            </a:r>
          </a:p>
        </p:txBody>
      </p:sp>
    </p:spTree>
    <p:extLst>
      <p:ext uri="{BB962C8B-B14F-4D97-AF65-F5344CB8AC3E}">
        <p14:creationId xmlns:p14="http://schemas.microsoft.com/office/powerpoint/2010/main" val="41066272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97346"/>
            <a:ext cx="7848872" cy="1200329"/>
          </a:xfrm>
          <a:prstGeom prst="rect">
            <a:avLst/>
          </a:prstGeom>
        </p:spPr>
        <p:txBody>
          <a:bodyPr wrap="square">
            <a:spAutoFit/>
          </a:bodyPr>
          <a:lstStyle/>
          <a:p>
            <a:r>
              <a:rPr lang="fa-IR" sz="3600" dirty="0">
                <a:solidFill>
                  <a:schemeClr val="accent1"/>
                </a:solidFill>
                <a:cs typeface="B Titr" panose="00000700000000000000" pitchFamily="2" charset="-78"/>
              </a:rPr>
              <a:t>براي كاربرد هاي دفتري / اداري ، صندلي را با در نظر گرفتن نكات زير انتخاب كنيد </a:t>
            </a:r>
            <a:r>
              <a:rPr lang="fa-IR" sz="3600" dirty="0" smtClean="0">
                <a:solidFill>
                  <a:schemeClr val="accent1"/>
                </a:solidFill>
                <a:cs typeface="B Titr" panose="00000700000000000000" pitchFamily="2" charset="-78"/>
              </a:rPr>
              <a:t>:</a:t>
            </a:r>
          </a:p>
        </p:txBody>
      </p:sp>
      <p:sp>
        <p:nvSpPr>
          <p:cNvPr id="3" name="Rectangle 2"/>
          <p:cNvSpPr/>
          <p:nvPr/>
        </p:nvSpPr>
        <p:spPr>
          <a:xfrm>
            <a:off x="72008" y="1412776"/>
            <a:ext cx="8892480" cy="480131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fa-IR" sz="2400" b="1" dirty="0" smtClean="0">
                <a:cs typeface="B Zar" panose="00000400000000000000" pitchFamily="2" charset="-78"/>
              </a:rPr>
              <a:t>1-داشتن </a:t>
            </a:r>
            <a:r>
              <a:rPr lang="fa-IR" sz="2400" b="1" dirty="0">
                <a:cs typeface="B Zar" panose="00000400000000000000" pitchFamily="2" charset="-78"/>
              </a:rPr>
              <a:t>كنترل هايي كه به آساني در وضعيت نشسته عمل </a:t>
            </a:r>
            <a:r>
              <a:rPr lang="fa-IR" sz="2400" b="1" dirty="0" smtClean="0">
                <a:cs typeface="B Zar" panose="00000400000000000000" pitchFamily="2" charset="-78"/>
              </a:rPr>
              <a:t>كنند</a:t>
            </a:r>
          </a:p>
          <a:p>
            <a:endParaRPr lang="fa-IR" sz="2400" b="1" dirty="0" smtClean="0">
              <a:cs typeface="B Zar" panose="00000400000000000000" pitchFamily="2" charset="-78"/>
            </a:endParaRPr>
          </a:p>
          <a:p>
            <a:r>
              <a:rPr lang="fa-IR" sz="2400" b="1" dirty="0" smtClean="0">
                <a:cs typeface="B Zar" panose="00000400000000000000" pitchFamily="2" charset="-78"/>
              </a:rPr>
              <a:t>2-نشيمنگاه </a:t>
            </a:r>
            <a:r>
              <a:rPr lang="fa-IR" sz="2400" b="1" dirty="0">
                <a:cs typeface="B Zar" panose="00000400000000000000" pitchFamily="2" charset="-78"/>
              </a:rPr>
              <a:t>كه از نظر ارتفاع و شيب ( زاويه انحراف ) قابل تنظيم </a:t>
            </a:r>
            <a:r>
              <a:rPr lang="fa-IR" sz="2400" b="1" dirty="0" smtClean="0">
                <a:cs typeface="B Zar" panose="00000400000000000000" pitchFamily="2" charset="-78"/>
              </a:rPr>
              <a:t>باشد</a:t>
            </a:r>
          </a:p>
          <a:p>
            <a:endParaRPr lang="fa-IR" sz="2400" b="1" dirty="0">
              <a:cs typeface="B Zar" panose="00000400000000000000" pitchFamily="2" charset="-78"/>
            </a:endParaRPr>
          </a:p>
          <a:p>
            <a:r>
              <a:rPr lang="fa-IR" sz="2400" b="1" dirty="0" smtClean="0">
                <a:cs typeface="B Zar" panose="00000400000000000000" pitchFamily="2" charset="-78"/>
              </a:rPr>
              <a:t>3-نشيمنگاه </a:t>
            </a:r>
            <a:r>
              <a:rPr lang="fa-IR" sz="2400" b="1" dirty="0">
                <a:cs typeface="B Zar" panose="00000400000000000000" pitchFamily="2" charset="-78"/>
              </a:rPr>
              <a:t>كه به پشت رانها يا زانو ها فشار وارد </a:t>
            </a:r>
            <a:r>
              <a:rPr lang="fa-IR" sz="2400" b="1" dirty="0" smtClean="0">
                <a:cs typeface="B Zar" panose="00000400000000000000" pitchFamily="2" charset="-78"/>
              </a:rPr>
              <a:t>نكند</a:t>
            </a:r>
          </a:p>
          <a:p>
            <a:endParaRPr lang="fa-IR" sz="2400" b="1" dirty="0">
              <a:cs typeface="B Zar" panose="00000400000000000000" pitchFamily="2" charset="-78"/>
            </a:endParaRPr>
          </a:p>
          <a:p>
            <a:r>
              <a:rPr lang="fa-IR" sz="2400" b="1" dirty="0" smtClean="0">
                <a:cs typeface="B Zar" panose="00000400000000000000" pitchFamily="2" charset="-78"/>
              </a:rPr>
              <a:t>4-نشيمنگاه </a:t>
            </a:r>
            <a:r>
              <a:rPr lang="fa-IR" sz="2400" b="1" dirty="0">
                <a:cs typeface="B Zar" panose="00000400000000000000" pitchFamily="2" charset="-78"/>
              </a:rPr>
              <a:t>كه لبه ي جلو به سمت كف زمين خم شده باشد ( انحنا داشته باشد </a:t>
            </a:r>
            <a:r>
              <a:rPr lang="fa-IR" sz="2400" b="1" dirty="0" smtClean="0">
                <a:cs typeface="B Zar" panose="00000400000000000000" pitchFamily="2" charset="-78"/>
              </a:rPr>
              <a:t>)</a:t>
            </a:r>
          </a:p>
          <a:p>
            <a:endParaRPr lang="fa-IR" sz="2400" b="1" dirty="0">
              <a:cs typeface="B Zar" panose="00000400000000000000" pitchFamily="2" charset="-78"/>
            </a:endParaRPr>
          </a:p>
          <a:p>
            <a:r>
              <a:rPr lang="fa-IR" sz="2400" b="1" dirty="0" smtClean="0">
                <a:cs typeface="B Zar" panose="00000400000000000000" pitchFamily="2" charset="-78"/>
              </a:rPr>
              <a:t>5-پوشش </a:t>
            </a:r>
            <a:r>
              <a:rPr lang="fa-IR" sz="2400" b="1" dirty="0">
                <a:cs typeface="B Zar" panose="00000400000000000000" pitchFamily="2" charset="-78"/>
              </a:rPr>
              <a:t>روي صندلي قابليت عبور هوا 3 را داشته و لغزنده </a:t>
            </a:r>
            <a:r>
              <a:rPr lang="fa-IR" sz="2400" b="1" dirty="0" smtClean="0">
                <a:cs typeface="B Zar" panose="00000400000000000000" pitchFamily="2" charset="-78"/>
              </a:rPr>
              <a:t>نباشد</a:t>
            </a:r>
          </a:p>
          <a:p>
            <a:endParaRPr lang="fa-IR" sz="2400" b="1" dirty="0">
              <a:cs typeface="B Zar" panose="00000400000000000000" pitchFamily="2" charset="-78"/>
            </a:endParaRPr>
          </a:p>
          <a:p>
            <a:r>
              <a:rPr lang="fa-IR" sz="2400" b="1" dirty="0" smtClean="0">
                <a:cs typeface="B Zar" panose="00000400000000000000" pitchFamily="2" charset="-78"/>
              </a:rPr>
              <a:t>6-داراي </a:t>
            </a:r>
            <a:r>
              <a:rPr lang="fa-IR" sz="2400" b="1" dirty="0">
                <a:cs typeface="B Zar" panose="00000400000000000000" pitchFamily="2" charset="-78"/>
              </a:rPr>
              <a:t>تكيه گاه كمر براي حفاظت از بخش پائيني كمر </a:t>
            </a:r>
            <a:r>
              <a:rPr lang="fa-IR" sz="2400" b="1" dirty="0" smtClean="0">
                <a:cs typeface="B Zar" panose="00000400000000000000" pitchFamily="2" charset="-78"/>
              </a:rPr>
              <a:t>باشد</a:t>
            </a:r>
          </a:p>
          <a:p>
            <a:endParaRPr lang="fa-IR" sz="2400" b="1" dirty="0">
              <a:cs typeface="B Zar" panose="00000400000000000000" pitchFamily="2" charset="-78"/>
            </a:endParaRPr>
          </a:p>
          <a:p>
            <a:endParaRPr lang="fa-IR" b="1" dirty="0">
              <a:cs typeface="B Zar" panose="00000400000000000000" pitchFamily="2" charset="-78"/>
            </a:endParaRPr>
          </a:p>
        </p:txBody>
      </p:sp>
    </p:spTree>
    <p:extLst>
      <p:ext uri="{BB962C8B-B14F-4D97-AF65-F5344CB8AC3E}">
        <p14:creationId xmlns:p14="http://schemas.microsoft.com/office/powerpoint/2010/main" val="324581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89679"/>
            <a:ext cx="8352928" cy="304698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fa-IR" sz="2400" b="1" dirty="0" smtClean="0">
                <a:cs typeface="B Zar" panose="00000400000000000000" pitchFamily="2" charset="-78"/>
              </a:rPr>
              <a:t>7-چرخ </a:t>
            </a:r>
            <a:r>
              <a:rPr lang="fa-IR" sz="2400" b="1" dirty="0">
                <a:cs typeface="B Zar" panose="00000400000000000000" pitchFamily="2" charset="-78"/>
              </a:rPr>
              <a:t>هاي صندلي متناسب با نوع كف سازي ساختمان </a:t>
            </a:r>
            <a:r>
              <a:rPr lang="fa-IR" sz="2400" b="1" dirty="0" smtClean="0">
                <a:cs typeface="B Zar" panose="00000400000000000000" pitchFamily="2" charset="-78"/>
              </a:rPr>
              <a:t>باشد</a:t>
            </a:r>
          </a:p>
          <a:p>
            <a:endParaRPr lang="fa-IR" sz="2400" b="1" dirty="0">
              <a:cs typeface="B Zar" panose="00000400000000000000" pitchFamily="2" charset="-78"/>
            </a:endParaRPr>
          </a:p>
          <a:p>
            <a:r>
              <a:rPr lang="fa-IR" sz="2400" b="1" dirty="0" smtClean="0">
                <a:cs typeface="B Zar" panose="00000400000000000000" pitchFamily="2" charset="-78"/>
              </a:rPr>
              <a:t>8-داري </a:t>
            </a:r>
            <a:r>
              <a:rPr lang="fa-IR" sz="2400" b="1" dirty="0">
                <a:cs typeface="B Zar" panose="00000400000000000000" pitchFamily="2" charset="-78"/>
              </a:rPr>
              <a:t>مكانيسم چرخشي ( گردشي ) </a:t>
            </a:r>
            <a:r>
              <a:rPr lang="fa-IR" sz="2400" b="1" dirty="0" smtClean="0">
                <a:cs typeface="B Zar" panose="00000400000000000000" pitchFamily="2" charset="-78"/>
              </a:rPr>
              <a:t>باشد</a:t>
            </a:r>
          </a:p>
          <a:p>
            <a:endParaRPr lang="fa-IR" sz="2400" b="1" dirty="0">
              <a:cs typeface="B Zar" panose="00000400000000000000" pitchFamily="2" charset="-78"/>
            </a:endParaRPr>
          </a:p>
          <a:p>
            <a:r>
              <a:rPr lang="fa-IR" sz="2400" b="1" dirty="0" smtClean="0">
                <a:cs typeface="B Zar" panose="00000400000000000000" pitchFamily="2" charset="-78"/>
              </a:rPr>
              <a:t>9-تكيه </a:t>
            </a:r>
            <a:r>
              <a:rPr lang="fa-IR" sz="2400" b="1" dirty="0">
                <a:cs typeface="B Zar" panose="00000400000000000000" pitchFamily="2" charset="-78"/>
              </a:rPr>
              <a:t>گاه بازو كه بتواند با ارتفاع آرنج هنگامي كه بازوها به سمت پائين آويزان هستند و ساعدها زاويه تقريباً 90 در جه با بازوها دارند ، تنظيم </a:t>
            </a:r>
            <a:r>
              <a:rPr lang="fa-IR" sz="2400" b="1" dirty="0" smtClean="0">
                <a:cs typeface="B Zar" panose="00000400000000000000" pitchFamily="2" charset="-78"/>
              </a:rPr>
              <a:t>شود</a:t>
            </a:r>
          </a:p>
          <a:p>
            <a:endParaRPr lang="fa-IR" sz="2400" b="1" dirty="0">
              <a:cs typeface="B Zar" panose="00000400000000000000" pitchFamily="2" charset="-78"/>
            </a:endParaRPr>
          </a:p>
          <a:p>
            <a:r>
              <a:rPr lang="fa-IR" sz="2400" b="1" dirty="0" smtClean="0">
                <a:cs typeface="B Zar" panose="00000400000000000000" pitchFamily="2" charset="-78"/>
              </a:rPr>
              <a:t>10-تكيه </a:t>
            </a:r>
            <a:r>
              <a:rPr lang="fa-IR" sz="2400" b="1" dirty="0">
                <a:cs typeface="B Zar" panose="00000400000000000000" pitchFamily="2" charset="-78"/>
              </a:rPr>
              <a:t>گاه ها با جابجايي آزاد در ايستگاه كاري تداخل نداشته </a:t>
            </a:r>
            <a:r>
              <a:rPr lang="fa-IR" sz="2400" b="1" dirty="0" smtClean="0">
                <a:cs typeface="B Zar" panose="00000400000000000000" pitchFamily="2" charset="-78"/>
              </a:rPr>
              <a:t>باشد</a:t>
            </a:r>
          </a:p>
        </p:txBody>
      </p:sp>
    </p:spTree>
    <p:extLst>
      <p:ext uri="{BB962C8B-B14F-4D97-AF65-F5344CB8AC3E}">
        <p14:creationId xmlns:p14="http://schemas.microsoft.com/office/powerpoint/2010/main" val="26159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980728"/>
            <a:ext cx="1872208" cy="454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020272" y="979947"/>
            <a:ext cx="2088232" cy="378565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fa-IR" sz="2400" b="1" dirty="0" smtClean="0">
                <a:cs typeface="B Zar" panose="00000400000000000000" pitchFamily="2" charset="-78"/>
              </a:rPr>
              <a:t>جهت </a:t>
            </a:r>
            <a:r>
              <a:rPr lang="fa-IR" sz="2400" b="1" dirty="0">
                <a:cs typeface="B Zar" panose="00000400000000000000" pitchFamily="2" charset="-78"/>
              </a:rPr>
              <a:t>تنظيم صندلي بر اساس قد مطابق زير عمل </a:t>
            </a:r>
            <a:r>
              <a:rPr lang="fa-IR" sz="2400" b="1" dirty="0" smtClean="0">
                <a:cs typeface="B Zar" panose="00000400000000000000" pitchFamily="2" charset="-78"/>
              </a:rPr>
              <a:t>نمایید </a:t>
            </a:r>
            <a:r>
              <a:rPr lang="fa-IR" sz="2400" b="1" dirty="0">
                <a:cs typeface="B Zar" panose="00000400000000000000" pitchFamily="2" charset="-78"/>
              </a:rPr>
              <a:t>:</a:t>
            </a:r>
          </a:p>
          <a:p>
            <a:r>
              <a:rPr lang="fa-IR" sz="2400" dirty="0">
                <a:cs typeface="B Zar" panose="00000400000000000000" pitchFamily="2" charset="-78"/>
              </a:rPr>
              <a:t>جلوي صندلي بايستيد ، به طوري كه بلند ترين نقطه نشيمنگاه ( در حالت افقي ) درست زير كاسه ي زانو باشد .</a:t>
            </a:r>
          </a:p>
        </p:txBody>
      </p:sp>
      <p:sp>
        <p:nvSpPr>
          <p:cNvPr id="4" name="Rectangle 3"/>
          <p:cNvSpPr/>
          <p:nvPr/>
        </p:nvSpPr>
        <p:spPr>
          <a:xfrm>
            <a:off x="-68982" y="89873"/>
            <a:ext cx="7521302" cy="707886"/>
          </a:xfrm>
          <a:prstGeom prst="rect">
            <a:avLst/>
          </a:prstGeom>
        </p:spPr>
        <p:txBody>
          <a:bodyPr wrap="square">
            <a:spAutoFit/>
          </a:bodyPr>
          <a:lstStyle/>
          <a:p>
            <a:pPr lvl="0"/>
            <a:r>
              <a:rPr lang="fa-IR" sz="4000" b="1" dirty="0">
                <a:solidFill>
                  <a:srgbClr val="FF0000"/>
                </a:solidFill>
                <a:cs typeface="B Titr" panose="00000700000000000000" pitchFamily="2" charset="-78"/>
              </a:rPr>
              <a:t>چگونگي تنظيم صندلي بر اساس قد</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03851"/>
            <a:ext cx="187220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63688" y="992917"/>
            <a:ext cx="2448272"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a-IR" sz="2400" b="1" dirty="0">
                <a:cs typeface="B Zar" panose="00000400000000000000" pitchFamily="2" charset="-78"/>
              </a:rPr>
              <a:t>روي صندلي بنشينيد و پاهايتان را صاف روي كف زمين قرار دهيد </a:t>
            </a:r>
            <a:r>
              <a:rPr lang="fa-IR" dirty="0">
                <a:cs typeface="B Zar" panose="00000400000000000000" pitchFamily="2" charset="-78"/>
              </a:rPr>
              <a:t></a:t>
            </a:r>
          </a:p>
          <a:p>
            <a:r>
              <a:rPr lang="fa-IR" sz="2400" dirty="0">
                <a:cs typeface="B Zar" panose="00000400000000000000" pitchFamily="2" charset="-78"/>
              </a:rPr>
              <a:t>فضاي بين لبه ي جلويي نشيمنگاه صندلي و قسمت پائين تر ساق پا ( ماهيچه ي ساق پا ) به اندازه ي يك مشت گره </a:t>
            </a:r>
          </a:p>
          <a:p>
            <a:r>
              <a:rPr lang="fa-IR" sz="2400" dirty="0">
                <a:cs typeface="B Zar" panose="00000400000000000000" pitchFamily="2" charset="-78"/>
              </a:rPr>
              <a:t>كرده باشد ( حدود 2 اينچ )</a:t>
            </a:r>
          </a:p>
        </p:txBody>
      </p:sp>
    </p:spTree>
    <p:extLst>
      <p:ext uri="{BB962C8B-B14F-4D97-AF65-F5344CB8AC3E}">
        <p14:creationId xmlns:p14="http://schemas.microsoft.com/office/powerpoint/2010/main" val="4289244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80">
                                          <p:stCondLst>
                                            <p:cond delay="0"/>
                                          </p:stCondLst>
                                        </p:cTn>
                                        <p:tgtEl>
                                          <p:spTgt spid="12290"/>
                                        </p:tgtEl>
                                      </p:cBhvr>
                                    </p:animEffect>
                                    <p:anim calcmode="lin" valueType="num">
                                      <p:cBhvr>
                                        <p:cTn id="8"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0"/>
                                        </p:tgtEl>
                                      </p:cBhvr>
                                      <p:to x="100000" y="60000"/>
                                    </p:animScale>
                                    <p:animScale>
                                      <p:cBhvr>
                                        <p:cTn id="14" dur="166" decel="50000">
                                          <p:stCondLst>
                                            <p:cond delay="676"/>
                                          </p:stCondLst>
                                        </p:cTn>
                                        <p:tgtEl>
                                          <p:spTgt spid="12290"/>
                                        </p:tgtEl>
                                      </p:cBhvr>
                                      <p:to x="100000" y="100000"/>
                                    </p:animScale>
                                    <p:animScale>
                                      <p:cBhvr>
                                        <p:cTn id="15" dur="26">
                                          <p:stCondLst>
                                            <p:cond delay="1312"/>
                                          </p:stCondLst>
                                        </p:cTn>
                                        <p:tgtEl>
                                          <p:spTgt spid="12290"/>
                                        </p:tgtEl>
                                      </p:cBhvr>
                                      <p:to x="100000" y="80000"/>
                                    </p:animScale>
                                    <p:animScale>
                                      <p:cBhvr>
                                        <p:cTn id="16" dur="166" decel="50000">
                                          <p:stCondLst>
                                            <p:cond delay="1338"/>
                                          </p:stCondLst>
                                        </p:cTn>
                                        <p:tgtEl>
                                          <p:spTgt spid="12290"/>
                                        </p:tgtEl>
                                      </p:cBhvr>
                                      <p:to x="100000" y="100000"/>
                                    </p:animScale>
                                    <p:animScale>
                                      <p:cBhvr>
                                        <p:cTn id="17" dur="26">
                                          <p:stCondLst>
                                            <p:cond delay="1642"/>
                                          </p:stCondLst>
                                        </p:cTn>
                                        <p:tgtEl>
                                          <p:spTgt spid="12290"/>
                                        </p:tgtEl>
                                      </p:cBhvr>
                                      <p:to x="100000" y="90000"/>
                                    </p:animScale>
                                    <p:animScale>
                                      <p:cBhvr>
                                        <p:cTn id="18" dur="166" decel="50000">
                                          <p:stCondLst>
                                            <p:cond delay="1668"/>
                                          </p:stCondLst>
                                        </p:cTn>
                                        <p:tgtEl>
                                          <p:spTgt spid="12290"/>
                                        </p:tgtEl>
                                      </p:cBhvr>
                                      <p:to x="100000" y="100000"/>
                                    </p:animScale>
                                    <p:animScale>
                                      <p:cBhvr>
                                        <p:cTn id="19" dur="26">
                                          <p:stCondLst>
                                            <p:cond delay="1808"/>
                                          </p:stCondLst>
                                        </p:cTn>
                                        <p:tgtEl>
                                          <p:spTgt spid="12290"/>
                                        </p:tgtEl>
                                      </p:cBhvr>
                                      <p:to x="100000" y="95000"/>
                                    </p:animScale>
                                    <p:animScale>
                                      <p:cBhvr>
                                        <p:cTn id="20" dur="166" decel="50000">
                                          <p:stCondLst>
                                            <p:cond delay="1834"/>
                                          </p:stCondLst>
                                        </p:cTn>
                                        <p:tgtEl>
                                          <p:spTgt spid="1229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wipe(down)">
                                      <p:cBhvr>
                                        <p:cTn id="23" dur="580">
                                          <p:stCondLst>
                                            <p:cond delay="0"/>
                                          </p:stCondLst>
                                        </p:cTn>
                                        <p:tgtEl>
                                          <p:spTgt spid="12291"/>
                                        </p:tgtEl>
                                      </p:cBhvr>
                                    </p:animEffect>
                                    <p:anim calcmode="lin" valueType="num">
                                      <p:cBhvr>
                                        <p:cTn id="24" dur="1822" tmFilter="0,0; 0.14,0.36; 0.43,0.73; 0.71,0.91; 1.0,1.0">
                                          <p:stCondLst>
                                            <p:cond delay="0"/>
                                          </p:stCondLst>
                                        </p:cTn>
                                        <p:tgtEl>
                                          <p:spTgt spid="1229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29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29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29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291"/>
                                        </p:tgtEl>
                                        <p:attrNameLst>
                                          <p:attrName>ppt_y</p:attrName>
                                        </p:attrNameLst>
                                      </p:cBhvr>
                                      <p:tavLst>
                                        <p:tav tm="0" fmla="#ppt_y-sin(pi*$)/81">
                                          <p:val>
                                            <p:fltVal val="0"/>
                                          </p:val>
                                        </p:tav>
                                        <p:tav tm="100000">
                                          <p:val>
                                            <p:fltVal val="1"/>
                                          </p:val>
                                        </p:tav>
                                      </p:tavLst>
                                    </p:anim>
                                    <p:animScale>
                                      <p:cBhvr>
                                        <p:cTn id="29" dur="26">
                                          <p:stCondLst>
                                            <p:cond delay="650"/>
                                          </p:stCondLst>
                                        </p:cTn>
                                        <p:tgtEl>
                                          <p:spTgt spid="12291"/>
                                        </p:tgtEl>
                                      </p:cBhvr>
                                      <p:to x="100000" y="60000"/>
                                    </p:animScale>
                                    <p:animScale>
                                      <p:cBhvr>
                                        <p:cTn id="30" dur="166" decel="50000">
                                          <p:stCondLst>
                                            <p:cond delay="676"/>
                                          </p:stCondLst>
                                        </p:cTn>
                                        <p:tgtEl>
                                          <p:spTgt spid="12291"/>
                                        </p:tgtEl>
                                      </p:cBhvr>
                                      <p:to x="100000" y="100000"/>
                                    </p:animScale>
                                    <p:animScale>
                                      <p:cBhvr>
                                        <p:cTn id="31" dur="26">
                                          <p:stCondLst>
                                            <p:cond delay="1312"/>
                                          </p:stCondLst>
                                        </p:cTn>
                                        <p:tgtEl>
                                          <p:spTgt spid="12291"/>
                                        </p:tgtEl>
                                      </p:cBhvr>
                                      <p:to x="100000" y="80000"/>
                                    </p:animScale>
                                    <p:animScale>
                                      <p:cBhvr>
                                        <p:cTn id="32" dur="166" decel="50000">
                                          <p:stCondLst>
                                            <p:cond delay="1338"/>
                                          </p:stCondLst>
                                        </p:cTn>
                                        <p:tgtEl>
                                          <p:spTgt spid="12291"/>
                                        </p:tgtEl>
                                      </p:cBhvr>
                                      <p:to x="100000" y="100000"/>
                                    </p:animScale>
                                    <p:animScale>
                                      <p:cBhvr>
                                        <p:cTn id="33" dur="26">
                                          <p:stCondLst>
                                            <p:cond delay="1642"/>
                                          </p:stCondLst>
                                        </p:cTn>
                                        <p:tgtEl>
                                          <p:spTgt spid="12291"/>
                                        </p:tgtEl>
                                      </p:cBhvr>
                                      <p:to x="100000" y="90000"/>
                                    </p:animScale>
                                    <p:animScale>
                                      <p:cBhvr>
                                        <p:cTn id="34" dur="166" decel="50000">
                                          <p:stCondLst>
                                            <p:cond delay="1668"/>
                                          </p:stCondLst>
                                        </p:cTn>
                                        <p:tgtEl>
                                          <p:spTgt spid="12291"/>
                                        </p:tgtEl>
                                      </p:cBhvr>
                                      <p:to x="100000" y="100000"/>
                                    </p:animScale>
                                    <p:animScale>
                                      <p:cBhvr>
                                        <p:cTn id="35" dur="26">
                                          <p:stCondLst>
                                            <p:cond delay="1808"/>
                                          </p:stCondLst>
                                        </p:cTn>
                                        <p:tgtEl>
                                          <p:spTgt spid="12291"/>
                                        </p:tgtEl>
                                      </p:cBhvr>
                                      <p:to x="100000" y="95000"/>
                                    </p:animScale>
                                    <p:animScale>
                                      <p:cBhvr>
                                        <p:cTn id="36" dur="166" decel="50000">
                                          <p:stCondLst>
                                            <p:cond delay="1834"/>
                                          </p:stCondLst>
                                        </p:cTn>
                                        <p:tgtEl>
                                          <p:spTgt spid="1229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000"/>
                                        <p:tgtEl>
                                          <p:spTgt spid="2"/>
                                        </p:tgtEl>
                                      </p:cBhvr>
                                    </p:animEffect>
                                    <p:anim calcmode="lin" valueType="num">
                                      <p:cBhvr>
                                        <p:cTn id="42" dur="2000" fill="hold"/>
                                        <p:tgtEl>
                                          <p:spTgt spid="2"/>
                                        </p:tgtEl>
                                        <p:attrNameLst>
                                          <p:attrName>ppt_w</p:attrName>
                                        </p:attrNameLst>
                                      </p:cBhvr>
                                      <p:tavLst>
                                        <p:tav tm="0" fmla="#ppt_w*sin(2.5*pi*$)">
                                          <p:val>
                                            <p:fltVal val="0"/>
                                          </p:val>
                                        </p:tav>
                                        <p:tav tm="100000">
                                          <p:val>
                                            <p:fltVal val="1"/>
                                          </p:val>
                                        </p:tav>
                                      </p:tavLst>
                                    </p:anim>
                                    <p:anim calcmode="lin" valueType="num">
                                      <p:cBhvr>
                                        <p:cTn id="4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0"/>
                                        <p:tgtEl>
                                          <p:spTgt spid="5"/>
                                        </p:tgtEl>
                                      </p:cBhvr>
                                    </p:animEffect>
                                    <p:anim calcmode="lin" valueType="num">
                                      <p:cBhvr>
                                        <p:cTn id="49" dur="2000" fill="hold"/>
                                        <p:tgtEl>
                                          <p:spTgt spid="5"/>
                                        </p:tgtEl>
                                        <p:attrNameLst>
                                          <p:attrName>ppt_w</p:attrName>
                                        </p:attrNameLst>
                                      </p:cBhvr>
                                      <p:tavLst>
                                        <p:tav tm="0" fmla="#ppt_w*sin(2.5*pi*$)">
                                          <p:val>
                                            <p:fltVal val="0"/>
                                          </p:val>
                                        </p:tav>
                                        <p:tav tm="100000">
                                          <p:val>
                                            <p:fltVal val="1"/>
                                          </p:val>
                                        </p:tav>
                                      </p:tavLst>
                                    </p:anim>
                                    <p:anim calcmode="lin" valueType="num">
                                      <p:cBhvr>
                                        <p:cTn id="5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4623"/>
            <a:ext cx="2670689" cy="4680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51870" y="620688"/>
            <a:ext cx="3600450"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fa-IR" sz="2400" dirty="0">
                <a:cs typeface="B Zar" panose="00000400000000000000" pitchFamily="2" charset="-78"/>
              </a:rPr>
              <a:t>تكيه گاه كمر را طوري تنظيم كنيد كه گودي كمر را در بر گيرد . </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16632"/>
            <a:ext cx="259228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23728" y="1628800"/>
            <a:ext cx="4806280"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fa-IR" sz="2400" dirty="0">
                <a:cs typeface="B Zar" panose="00000400000000000000" pitchFamily="2" charset="-78"/>
              </a:rPr>
              <a:t>صاف روي صندلي بنشينيد بطوري كه بازوها از دو طرف آويزان باشد آرنج را به اندازه ي 90 درجه خم كنيد و ارتفاع تكيه گاه هاي بازو را طوري تنظيم كنيد كه كمتر با سطوح زيرين آرنج ها تماس داشته باشد</a:t>
            </a:r>
          </a:p>
          <a:p>
            <a:pPr algn="just"/>
            <a:endParaRPr lang="fa-IR" sz="2400" dirty="0" smtClean="0">
              <a:cs typeface="B Zar" panose="00000400000000000000" pitchFamily="2" charset="-78"/>
            </a:endParaRPr>
          </a:p>
          <a:p>
            <a:pPr algn="just"/>
            <a:r>
              <a:rPr lang="fa-IR" sz="2400" dirty="0" smtClean="0">
                <a:cs typeface="B Zar" panose="00000400000000000000" pitchFamily="2" charset="-78"/>
              </a:rPr>
              <a:t>اگر </a:t>
            </a:r>
            <a:r>
              <a:rPr lang="fa-IR" sz="2400" dirty="0">
                <a:cs typeface="B Zar" panose="00000400000000000000" pitchFamily="2" charset="-78"/>
              </a:rPr>
              <a:t>اين حد نتواند رعايت شود يا اگر تكيه گاههاي بازو ، در پائين ترين حد تنظيم خود ، حتي به مقدار كمي آرنج ها را </a:t>
            </a:r>
            <a:r>
              <a:rPr lang="fa-IR" sz="2400" dirty="0" smtClean="0">
                <a:cs typeface="B Zar" panose="00000400000000000000" pitchFamily="2" charset="-78"/>
              </a:rPr>
              <a:t>ببرد </a:t>
            </a:r>
            <a:r>
              <a:rPr lang="fa-IR" sz="2400" dirty="0">
                <a:cs typeface="B Zar" panose="00000400000000000000" pitchFamily="2" charset="-78"/>
              </a:rPr>
              <a:t>تكيه گاه بازو ها ، را از صندلي برداريد .</a:t>
            </a:r>
          </a:p>
          <a:p>
            <a:pPr algn="just"/>
            <a:r>
              <a:rPr lang="fa-IR" sz="2400" dirty="0">
                <a:cs typeface="B Zar" panose="00000400000000000000" pitchFamily="2" charset="-78"/>
              </a:rPr>
              <a:t>اگر لازم مي دانيد نشيمنگاه را به طرف جلو باعقب كج ( خم ) كنيد .</a:t>
            </a:r>
          </a:p>
        </p:txBody>
      </p:sp>
    </p:spTree>
    <p:extLst>
      <p:ext uri="{BB962C8B-B14F-4D97-AF65-F5344CB8AC3E}">
        <p14:creationId xmlns:p14="http://schemas.microsoft.com/office/powerpoint/2010/main" val="116741849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16632"/>
            <a:ext cx="8927976" cy="1415772"/>
          </a:xfrm>
          <a:prstGeom prst="rect">
            <a:avLst/>
          </a:prstGeom>
        </p:spPr>
        <p:txBody>
          <a:bodyPr wrap="square">
            <a:spAutoFit/>
          </a:bodyPr>
          <a:lstStyle/>
          <a:p>
            <a:r>
              <a:rPr lang="fa-IR" sz="3200" b="1" dirty="0">
                <a:solidFill>
                  <a:srgbClr val="FF0000"/>
                </a:solidFill>
                <a:cs typeface="B Titr" panose="00000700000000000000" pitchFamily="2" charset="-78"/>
              </a:rPr>
              <a:t>فاكتور هاي موثر در وضعيت قرار گيري مانيتور </a:t>
            </a:r>
            <a:endParaRPr lang="fa-IR" sz="3200" b="1" dirty="0" smtClean="0">
              <a:solidFill>
                <a:srgbClr val="FF0000"/>
              </a:solidFill>
              <a:cs typeface="B Titr" panose="00000700000000000000" pitchFamily="2" charset="-78"/>
            </a:endParaRPr>
          </a:p>
          <a:p>
            <a:endParaRPr lang="fa-IR" dirty="0"/>
          </a:p>
          <a:p>
            <a:endParaRPr lang="fa-IR" dirty="0"/>
          </a:p>
          <a:p>
            <a:endParaRPr lang="fa-IR"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212976"/>
            <a:ext cx="8064896"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692696"/>
            <a:ext cx="8783960"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fa-IR" sz="2800" dirty="0">
                <a:cs typeface="B Zar" panose="00000400000000000000" pitchFamily="2" charset="-78"/>
              </a:rPr>
              <a:t>دو عامل مهم عبارتند از : زاويه ديد و فاصله ديد . زاويه بالائي يا پائيني خط افقي فرضي در سطح چشم هاي بيننده و مركز موضوع مورد ديدن است . در مورد كامپيوتر منظور مركز صفحه كامپيوتر است فاصله ديد عبارتست از فضاي بين چشم هاي اپراتور و صفحه كامپيوتر اين فاكتور ها در اصلاح وضعيت قرار </a:t>
            </a:r>
            <a:r>
              <a:rPr lang="fa-IR" sz="2800" dirty="0" smtClean="0">
                <a:cs typeface="B Zar" panose="00000400000000000000" pitchFamily="2" charset="-78"/>
              </a:rPr>
              <a:t>گيري مانيتور </a:t>
            </a:r>
            <a:r>
              <a:rPr lang="fa-IR" sz="2800" dirty="0">
                <a:cs typeface="B Zar" panose="00000400000000000000" pitchFamily="2" charset="-78"/>
              </a:rPr>
              <a:t>كامپيوتر بسيار مهم هستند . زاويه نامناسب باعث ناراحتي وضعيتي ( گردن و شانه ) و فاصله نامناسب مي تواند باعث خستگي چشم شود .</a:t>
            </a:r>
          </a:p>
        </p:txBody>
      </p:sp>
    </p:spTree>
    <p:extLst>
      <p:ext uri="{BB962C8B-B14F-4D97-AF65-F5344CB8AC3E}">
        <p14:creationId xmlns:p14="http://schemas.microsoft.com/office/powerpoint/2010/main" val="7756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idx="4294967295"/>
          </p:nvPr>
        </p:nvSpPr>
        <p:spPr>
          <a:xfrm>
            <a:off x="899592" y="-171400"/>
            <a:ext cx="7772400" cy="1143000"/>
          </a:xfrm>
        </p:spPr>
        <p:txBody>
          <a:bodyPr>
            <a:normAutofit/>
          </a:bodyPr>
          <a:lstStyle/>
          <a:p>
            <a:pPr algn="ctr" eaLnBrk="1" hangingPunct="1"/>
            <a:r>
              <a:rPr lang="fa-IR" altLang="fa-IR" sz="4400" dirty="0" smtClean="0">
                <a:solidFill>
                  <a:srgbClr val="FF0000"/>
                </a:solidFill>
                <a:cs typeface="B Titr" pitchFamily="2" charset="-78"/>
              </a:rPr>
              <a:t>استرس تماسي</a:t>
            </a:r>
            <a:endParaRPr lang="en-US" altLang="fa-IR" sz="4400" dirty="0" smtClean="0">
              <a:solidFill>
                <a:srgbClr val="FF0000"/>
              </a:solidFill>
              <a:cs typeface="B Titr" pitchFamily="2" charset="-78"/>
            </a:endParaRPr>
          </a:p>
        </p:txBody>
      </p:sp>
      <p:pic>
        <p:nvPicPr>
          <p:cNvPr id="36868" name="Picture 8" descr="Figure 3: Contact stress from the table edg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27782" y="4437112"/>
            <a:ext cx="5184378" cy="2367284"/>
          </a:xfrm>
          <a:noFill/>
        </p:spPr>
      </p:pic>
      <p:sp>
        <p:nvSpPr>
          <p:cNvPr id="12293" name="Text Box 11"/>
          <p:cNvSpPr txBox="1">
            <a:spLocks noChangeArrowheads="1"/>
          </p:cNvSpPr>
          <p:nvPr/>
        </p:nvSpPr>
        <p:spPr bwMode="auto">
          <a:xfrm>
            <a:off x="107504" y="762669"/>
            <a:ext cx="8892034" cy="3600986"/>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r" rtl="1">
              <a:spcBef>
                <a:spcPts val="0"/>
              </a:spcBef>
              <a:defRPr/>
            </a:pPr>
            <a:endParaRPr lang="fa-IR" sz="2400" b="1" dirty="0">
              <a:latin typeface="Tahoma" pitchFamily="34" charset="0"/>
              <a:cs typeface="B Titr" pitchFamily="2" charset="-78"/>
            </a:endParaRPr>
          </a:p>
          <a:p>
            <a:pPr algn="r" rtl="1">
              <a:spcBef>
                <a:spcPts val="0"/>
              </a:spcBef>
              <a:defRPr/>
            </a:pPr>
            <a:r>
              <a:rPr lang="fa-IR" sz="2400" b="1" dirty="0">
                <a:latin typeface="Tahoma" pitchFamily="34" charset="0"/>
                <a:cs typeface="B Titr" pitchFamily="2" charset="-78"/>
              </a:rPr>
              <a:t>استرس تماسي داخلي :</a:t>
            </a:r>
          </a:p>
          <a:p>
            <a:pPr algn="just" rtl="1">
              <a:lnSpc>
                <a:spcPct val="150000"/>
              </a:lnSpc>
              <a:spcBef>
                <a:spcPts val="0"/>
              </a:spcBef>
              <a:defRPr/>
            </a:pPr>
            <a:r>
              <a:rPr lang="fa-IR" sz="2400" b="1" dirty="0">
                <a:latin typeface="Tahoma" pitchFamily="34" charset="0"/>
                <a:cs typeface="B Titr" pitchFamily="2" charset="-78"/>
              </a:rPr>
              <a:t>اين نوع استرس ، وقتيكه يك تاندون ، عصب يا رگ خوني كشيده شده يا حول استخوان يا تاندون خم شده باشد اتفاق مي افتد.</a:t>
            </a:r>
          </a:p>
          <a:p>
            <a:pPr algn="r" rtl="1">
              <a:lnSpc>
                <a:spcPct val="150000"/>
              </a:lnSpc>
              <a:spcBef>
                <a:spcPts val="0"/>
              </a:spcBef>
              <a:defRPr/>
            </a:pPr>
            <a:r>
              <a:rPr lang="fa-IR" sz="2400" b="1" dirty="0">
                <a:latin typeface="Tahoma" pitchFamily="34" charset="0"/>
                <a:cs typeface="B Titr" pitchFamily="2" charset="-78"/>
              </a:rPr>
              <a:t>استرس تماسي خارجي :</a:t>
            </a:r>
          </a:p>
          <a:p>
            <a:pPr algn="just" rtl="1">
              <a:lnSpc>
                <a:spcPct val="150000"/>
              </a:lnSpc>
              <a:spcBef>
                <a:spcPts val="0"/>
              </a:spcBef>
              <a:defRPr/>
            </a:pPr>
            <a:r>
              <a:rPr lang="fa-IR" sz="2400" b="1" dirty="0">
                <a:latin typeface="Tahoma" pitchFamily="34" charset="0"/>
                <a:cs typeface="B Titr" pitchFamily="2" charset="-78"/>
              </a:rPr>
              <a:t>اين نوع استرس ، وقتيكه قسمتي از بدن با يك شيء سخت يا تيز مانند لبه يك ميز تماس داشته باشد اتفاق مي </a:t>
            </a:r>
            <a:r>
              <a:rPr lang="fa-IR" sz="2400" b="1" dirty="0" smtClean="0">
                <a:latin typeface="Tahoma" pitchFamily="34" charset="0"/>
                <a:cs typeface="B Titr" pitchFamily="2" charset="-78"/>
              </a:rPr>
              <a:t>افتد</a:t>
            </a:r>
            <a:r>
              <a:rPr lang="fa-IR" sz="2400" b="1" dirty="0">
                <a:latin typeface="Tahoma" pitchFamily="34" charset="0"/>
                <a:cs typeface="+mj-cs"/>
              </a:rPr>
              <a:t>.</a:t>
            </a:r>
          </a:p>
        </p:txBody>
      </p:sp>
    </p:spTree>
    <p:extLst>
      <p:ext uri="{BB962C8B-B14F-4D97-AF65-F5344CB8AC3E}">
        <p14:creationId xmlns:p14="http://schemas.microsoft.com/office/powerpoint/2010/main" val="661263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4184" name="Object 8"/>
          <p:cNvGraphicFramePr>
            <a:graphicFrameLocks noGrp="1" noChangeAspect="1"/>
          </p:cNvGraphicFramePr>
          <p:nvPr>
            <p:ph idx="1"/>
          </p:nvPr>
        </p:nvGraphicFramePr>
        <p:xfrm>
          <a:off x="1547813" y="3357563"/>
          <a:ext cx="2846387" cy="2908300"/>
        </p:xfrm>
        <a:graphic>
          <a:graphicData uri="http://schemas.openxmlformats.org/presentationml/2006/ole">
            <mc:AlternateContent xmlns:mc="http://schemas.openxmlformats.org/markup-compatibility/2006">
              <mc:Choice xmlns:v="urn:schemas-microsoft-com:vml" Requires="v">
                <p:oleObj spid="_x0000_s15387" name="Bitmap Image" r:id="rId3" imgW="2190476" imgH="2238687" progId="Paint.Picture">
                  <p:embed/>
                </p:oleObj>
              </mc:Choice>
              <mc:Fallback>
                <p:oleObj name="Bitmap Image" r:id="rId3" imgW="2190476" imgH="2238687" progId="Paint.Pictur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357563"/>
                        <a:ext cx="2846387"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4178" name="Rectangle 2"/>
          <p:cNvSpPr>
            <a:spLocks noGrp="1" noChangeArrowheads="1"/>
          </p:cNvSpPr>
          <p:nvPr>
            <p:ph type="title"/>
          </p:nvPr>
        </p:nvSpPr>
        <p:spPr>
          <a:xfrm>
            <a:off x="684213" y="260350"/>
            <a:ext cx="7772400" cy="1143000"/>
          </a:xfrm>
        </p:spPr>
        <p:txBody>
          <a:bodyPr/>
          <a:lstStyle/>
          <a:p>
            <a:pPr fontAlgn="auto">
              <a:spcAft>
                <a:spcPts val="0"/>
              </a:spcAft>
              <a:defRPr/>
            </a:pPr>
            <a:r>
              <a:rPr lang="fa-IR" dirty="0" smtClean="0">
                <a:solidFill>
                  <a:srgbClr val="FF0000"/>
                </a:solidFill>
                <a:latin typeface="Garamond" pitchFamily="18" charset="0"/>
                <a:cs typeface="B Titr" panose="00000700000000000000" pitchFamily="2" charset="-78"/>
              </a:rPr>
              <a:t>فاکتورهای خطر: فشار تماسي</a:t>
            </a:r>
            <a:endParaRPr lang="en-US" dirty="0" smtClean="0">
              <a:solidFill>
                <a:srgbClr val="FF0000"/>
              </a:solidFill>
              <a:latin typeface="Garamond" pitchFamily="18" charset="0"/>
              <a:cs typeface="B Titr" panose="00000700000000000000" pitchFamily="2" charset="-78"/>
            </a:endParaRPr>
          </a:p>
        </p:txBody>
      </p:sp>
      <p:pic>
        <p:nvPicPr>
          <p:cNvPr id="434183" name="Picture 7" descr="bent wrists stress the tendons"/>
          <p:cNvPicPr>
            <a:picLocks noChangeAspect="1" noChangeArrowheads="1"/>
          </p:cNvPicPr>
          <p:nvPr/>
        </p:nvPicPr>
        <p:blipFill>
          <a:blip r:embed="rId5">
            <a:lum contrast="48000"/>
            <a:extLst>
              <a:ext uri="{28A0092B-C50C-407E-A947-70E740481C1C}">
                <a14:useLocalDpi xmlns:a14="http://schemas.microsoft.com/office/drawing/2010/main" val="0"/>
              </a:ext>
            </a:extLst>
          </a:blip>
          <a:srcRect/>
          <a:stretch>
            <a:fillRect/>
          </a:stretch>
        </p:blipFill>
        <p:spPr bwMode="auto">
          <a:xfrm>
            <a:off x="4787900" y="2060575"/>
            <a:ext cx="2808288"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1172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34183"/>
                                        </p:tgtEl>
                                        <p:attrNameLst>
                                          <p:attrName>style.visibility</p:attrName>
                                        </p:attrNameLst>
                                      </p:cBhvr>
                                      <p:to>
                                        <p:strVal val="visible"/>
                                      </p:to>
                                    </p:set>
                                    <p:animEffect transition="in" filter="wipe(down)">
                                      <p:cBhvr>
                                        <p:cTn id="7" dur="580">
                                          <p:stCondLst>
                                            <p:cond delay="0"/>
                                          </p:stCondLst>
                                        </p:cTn>
                                        <p:tgtEl>
                                          <p:spTgt spid="434183"/>
                                        </p:tgtEl>
                                      </p:cBhvr>
                                    </p:animEffect>
                                    <p:anim calcmode="lin" valueType="num">
                                      <p:cBhvr>
                                        <p:cTn id="8" dur="1822" tmFilter="0,0; 0.14,0.36; 0.43,0.73; 0.71,0.91; 1.0,1.0">
                                          <p:stCondLst>
                                            <p:cond delay="0"/>
                                          </p:stCondLst>
                                        </p:cTn>
                                        <p:tgtEl>
                                          <p:spTgt spid="43418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418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418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418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418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4183"/>
                                        </p:tgtEl>
                                      </p:cBhvr>
                                      <p:to x="100000" y="60000"/>
                                    </p:animScale>
                                    <p:animScale>
                                      <p:cBhvr>
                                        <p:cTn id="14" dur="166" decel="50000">
                                          <p:stCondLst>
                                            <p:cond delay="676"/>
                                          </p:stCondLst>
                                        </p:cTn>
                                        <p:tgtEl>
                                          <p:spTgt spid="434183"/>
                                        </p:tgtEl>
                                      </p:cBhvr>
                                      <p:to x="100000" y="100000"/>
                                    </p:animScale>
                                    <p:animScale>
                                      <p:cBhvr>
                                        <p:cTn id="15" dur="26">
                                          <p:stCondLst>
                                            <p:cond delay="1312"/>
                                          </p:stCondLst>
                                        </p:cTn>
                                        <p:tgtEl>
                                          <p:spTgt spid="434183"/>
                                        </p:tgtEl>
                                      </p:cBhvr>
                                      <p:to x="100000" y="80000"/>
                                    </p:animScale>
                                    <p:animScale>
                                      <p:cBhvr>
                                        <p:cTn id="16" dur="166" decel="50000">
                                          <p:stCondLst>
                                            <p:cond delay="1338"/>
                                          </p:stCondLst>
                                        </p:cTn>
                                        <p:tgtEl>
                                          <p:spTgt spid="434183"/>
                                        </p:tgtEl>
                                      </p:cBhvr>
                                      <p:to x="100000" y="100000"/>
                                    </p:animScale>
                                    <p:animScale>
                                      <p:cBhvr>
                                        <p:cTn id="17" dur="26">
                                          <p:stCondLst>
                                            <p:cond delay="1642"/>
                                          </p:stCondLst>
                                        </p:cTn>
                                        <p:tgtEl>
                                          <p:spTgt spid="434183"/>
                                        </p:tgtEl>
                                      </p:cBhvr>
                                      <p:to x="100000" y="90000"/>
                                    </p:animScale>
                                    <p:animScale>
                                      <p:cBhvr>
                                        <p:cTn id="18" dur="166" decel="50000">
                                          <p:stCondLst>
                                            <p:cond delay="1668"/>
                                          </p:stCondLst>
                                        </p:cTn>
                                        <p:tgtEl>
                                          <p:spTgt spid="434183"/>
                                        </p:tgtEl>
                                      </p:cBhvr>
                                      <p:to x="100000" y="100000"/>
                                    </p:animScale>
                                    <p:animScale>
                                      <p:cBhvr>
                                        <p:cTn id="19" dur="26">
                                          <p:stCondLst>
                                            <p:cond delay="1808"/>
                                          </p:stCondLst>
                                        </p:cTn>
                                        <p:tgtEl>
                                          <p:spTgt spid="434183"/>
                                        </p:tgtEl>
                                      </p:cBhvr>
                                      <p:to x="100000" y="95000"/>
                                    </p:animScale>
                                    <p:animScale>
                                      <p:cBhvr>
                                        <p:cTn id="20" dur="166" decel="50000">
                                          <p:stCondLst>
                                            <p:cond delay="1834"/>
                                          </p:stCondLst>
                                        </p:cTn>
                                        <p:tgtEl>
                                          <p:spTgt spid="43418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34184"/>
                                        </p:tgtEl>
                                        <p:attrNameLst>
                                          <p:attrName>style.visibility</p:attrName>
                                        </p:attrNameLst>
                                      </p:cBhvr>
                                      <p:to>
                                        <p:strVal val="visible"/>
                                      </p:to>
                                    </p:set>
                                    <p:animEffect transition="in" filter="wipe(down)">
                                      <p:cBhvr>
                                        <p:cTn id="23" dur="580">
                                          <p:stCondLst>
                                            <p:cond delay="0"/>
                                          </p:stCondLst>
                                        </p:cTn>
                                        <p:tgtEl>
                                          <p:spTgt spid="434184"/>
                                        </p:tgtEl>
                                      </p:cBhvr>
                                    </p:animEffect>
                                    <p:anim calcmode="lin" valueType="num">
                                      <p:cBhvr>
                                        <p:cTn id="24" dur="1822" tmFilter="0,0; 0.14,0.36; 0.43,0.73; 0.71,0.91; 1.0,1.0">
                                          <p:stCondLst>
                                            <p:cond delay="0"/>
                                          </p:stCondLst>
                                        </p:cTn>
                                        <p:tgtEl>
                                          <p:spTgt spid="43418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418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418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418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4184"/>
                                        </p:tgtEl>
                                        <p:attrNameLst>
                                          <p:attrName>ppt_y</p:attrName>
                                        </p:attrNameLst>
                                      </p:cBhvr>
                                      <p:tavLst>
                                        <p:tav tm="0" fmla="#ppt_y-sin(pi*$)/81">
                                          <p:val>
                                            <p:fltVal val="0"/>
                                          </p:val>
                                        </p:tav>
                                        <p:tav tm="100000">
                                          <p:val>
                                            <p:fltVal val="1"/>
                                          </p:val>
                                        </p:tav>
                                      </p:tavLst>
                                    </p:anim>
                                    <p:animScale>
                                      <p:cBhvr>
                                        <p:cTn id="29" dur="26">
                                          <p:stCondLst>
                                            <p:cond delay="650"/>
                                          </p:stCondLst>
                                        </p:cTn>
                                        <p:tgtEl>
                                          <p:spTgt spid="434184"/>
                                        </p:tgtEl>
                                      </p:cBhvr>
                                      <p:to x="100000" y="60000"/>
                                    </p:animScale>
                                    <p:animScale>
                                      <p:cBhvr>
                                        <p:cTn id="30" dur="166" decel="50000">
                                          <p:stCondLst>
                                            <p:cond delay="676"/>
                                          </p:stCondLst>
                                        </p:cTn>
                                        <p:tgtEl>
                                          <p:spTgt spid="434184"/>
                                        </p:tgtEl>
                                      </p:cBhvr>
                                      <p:to x="100000" y="100000"/>
                                    </p:animScale>
                                    <p:animScale>
                                      <p:cBhvr>
                                        <p:cTn id="31" dur="26">
                                          <p:stCondLst>
                                            <p:cond delay="1312"/>
                                          </p:stCondLst>
                                        </p:cTn>
                                        <p:tgtEl>
                                          <p:spTgt spid="434184"/>
                                        </p:tgtEl>
                                      </p:cBhvr>
                                      <p:to x="100000" y="80000"/>
                                    </p:animScale>
                                    <p:animScale>
                                      <p:cBhvr>
                                        <p:cTn id="32" dur="166" decel="50000">
                                          <p:stCondLst>
                                            <p:cond delay="1338"/>
                                          </p:stCondLst>
                                        </p:cTn>
                                        <p:tgtEl>
                                          <p:spTgt spid="434184"/>
                                        </p:tgtEl>
                                      </p:cBhvr>
                                      <p:to x="100000" y="100000"/>
                                    </p:animScale>
                                    <p:animScale>
                                      <p:cBhvr>
                                        <p:cTn id="33" dur="26">
                                          <p:stCondLst>
                                            <p:cond delay="1642"/>
                                          </p:stCondLst>
                                        </p:cTn>
                                        <p:tgtEl>
                                          <p:spTgt spid="434184"/>
                                        </p:tgtEl>
                                      </p:cBhvr>
                                      <p:to x="100000" y="90000"/>
                                    </p:animScale>
                                    <p:animScale>
                                      <p:cBhvr>
                                        <p:cTn id="34" dur="166" decel="50000">
                                          <p:stCondLst>
                                            <p:cond delay="1668"/>
                                          </p:stCondLst>
                                        </p:cTn>
                                        <p:tgtEl>
                                          <p:spTgt spid="434184"/>
                                        </p:tgtEl>
                                      </p:cBhvr>
                                      <p:to x="100000" y="100000"/>
                                    </p:animScale>
                                    <p:animScale>
                                      <p:cBhvr>
                                        <p:cTn id="35" dur="26">
                                          <p:stCondLst>
                                            <p:cond delay="1808"/>
                                          </p:stCondLst>
                                        </p:cTn>
                                        <p:tgtEl>
                                          <p:spTgt spid="434184"/>
                                        </p:tgtEl>
                                      </p:cBhvr>
                                      <p:to x="100000" y="95000"/>
                                    </p:animScale>
                                    <p:animScale>
                                      <p:cBhvr>
                                        <p:cTn id="36" dur="166" decel="50000">
                                          <p:stCondLst>
                                            <p:cond delay="1834"/>
                                          </p:stCondLst>
                                        </p:cTn>
                                        <p:tgtEl>
                                          <p:spTgt spid="43418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54824" y="-162272"/>
            <a:ext cx="3053680" cy="1143000"/>
          </a:xfrm>
        </p:spPr>
        <p:txBody>
          <a:bodyPr>
            <a:normAutofit fontScale="90000"/>
          </a:bodyPr>
          <a:lstStyle/>
          <a:p>
            <a:r>
              <a:rPr lang="fa-IR" dirty="0" smtClean="0">
                <a:solidFill>
                  <a:srgbClr val="00B0F0"/>
                </a:solidFill>
                <a:cs typeface="B Titr" panose="00000700000000000000" pitchFamily="2" charset="-78"/>
              </a:rPr>
              <a:t>اهداف ارگونومی</a:t>
            </a:r>
            <a:endParaRPr lang="fa-IR" dirty="0">
              <a:solidFill>
                <a:srgbClr val="00B0F0"/>
              </a:solidFill>
              <a:cs typeface="B Titr" panose="00000700000000000000" pitchFamily="2" charset="-78"/>
            </a:endParaRPr>
          </a:p>
        </p:txBody>
      </p:sp>
      <p:sp>
        <p:nvSpPr>
          <p:cNvPr id="4" name="Rectangle 3"/>
          <p:cNvSpPr>
            <a:spLocks noChangeArrowheads="1"/>
          </p:cNvSpPr>
          <p:nvPr/>
        </p:nvSpPr>
        <p:spPr bwMode="auto">
          <a:xfrm>
            <a:off x="-36512" y="106288"/>
            <a:ext cx="7056263" cy="3250704"/>
          </a:xfrm>
          <a:prstGeom prst="rect">
            <a:avLst/>
          </a:prstGeom>
          <a:noFill/>
          <a:ln w="9525">
            <a:noFill/>
            <a:miter lim="800000"/>
            <a:headEnd/>
            <a:tailEnd/>
          </a:ln>
          <a:effectLst>
            <a:outerShdw dist="107763" dir="2700000" algn="ctr" rotWithShape="0">
              <a:schemeClr val="bg2"/>
            </a:outerShdw>
          </a:effectLst>
        </p:spPr>
        <p:txBody>
          <a:bodyPr/>
          <a:lstStyle/>
          <a:p>
            <a:pPr marL="342900" indent="-342900" algn="ctr" rtl="1">
              <a:spcBef>
                <a:spcPct val="20000"/>
              </a:spcBef>
              <a:buClr>
                <a:schemeClr val="accent2"/>
              </a:buClr>
              <a:buSzPct val="80000"/>
              <a:buFont typeface="Wingdings" pitchFamily="2" charset="2"/>
              <a:buNone/>
              <a:defRPr/>
            </a:pPr>
            <a:r>
              <a:rPr lang="ar-SA" altLang="en-US" sz="2400" b="1" dirty="0" smtClean="0">
                <a:latin typeface="Times New Roman" pitchFamily="18" charset="0"/>
                <a:cs typeface="B Titr" panose="00000700000000000000" pitchFamily="2" charset="-78"/>
              </a:rPr>
              <a:t>كارفرما (بهره وري )</a:t>
            </a:r>
            <a:endParaRPr lang="ar-SA" altLang="en-US" sz="2400" b="1" dirty="0">
              <a:latin typeface="Times New Roman" pitchFamily="18" charset="0"/>
              <a:cs typeface="B Titr" panose="00000700000000000000" pitchFamily="2" charset="-78"/>
            </a:endParaRPr>
          </a:p>
          <a:p>
            <a:pPr marL="342900" indent="-342900" algn="r" rtl="1">
              <a:spcBef>
                <a:spcPct val="20000"/>
              </a:spcBef>
              <a:buClr>
                <a:schemeClr val="accent2"/>
              </a:buClr>
              <a:buSzPct val="80000"/>
              <a:buFont typeface="Wingdings" pitchFamily="2" charset="2"/>
              <a:buNone/>
              <a:defRPr/>
            </a:pPr>
            <a:endParaRPr lang="ar-SA" altLang="en-US" sz="3200" b="1" dirty="0">
              <a:latin typeface="Times New Roman" pitchFamily="18" charset="0"/>
              <a:cs typeface="Zar" pitchFamily="2" charset="-78"/>
            </a:endParaRPr>
          </a:p>
          <a:p>
            <a:pPr marL="342900" indent="-342900" algn="r" rtl="1">
              <a:spcBef>
                <a:spcPct val="20000"/>
              </a:spcBef>
              <a:buClr>
                <a:schemeClr val="accent2"/>
              </a:buClr>
              <a:buSzPct val="80000"/>
              <a:buFont typeface="Wingdings" pitchFamily="2" charset="2"/>
              <a:buNone/>
              <a:defRPr/>
            </a:pPr>
            <a:endParaRPr lang="ar-SA" altLang="en-US" sz="3200" dirty="0">
              <a:latin typeface="Times New Roman" pitchFamily="18" charset="0"/>
            </a:endParaRPr>
          </a:p>
          <a:p>
            <a:pPr marL="342900" indent="-342900" algn="r" rtl="1">
              <a:spcBef>
                <a:spcPct val="20000"/>
              </a:spcBef>
              <a:buClr>
                <a:schemeClr val="accent2"/>
              </a:buClr>
              <a:buSzPct val="80000"/>
              <a:buFont typeface="Wingdings" pitchFamily="2" charset="2"/>
              <a:buNone/>
              <a:defRPr/>
            </a:pPr>
            <a:endParaRPr lang="ar-SA" altLang="en-US" sz="3200" dirty="0">
              <a:latin typeface="Times New Roman" pitchFamily="18" charset="0"/>
            </a:endParaRPr>
          </a:p>
          <a:p>
            <a:pPr marL="342900" indent="-342900" algn="r" rtl="1">
              <a:spcBef>
                <a:spcPct val="20000"/>
              </a:spcBef>
              <a:buClr>
                <a:schemeClr val="accent2"/>
              </a:buClr>
              <a:buSzPct val="80000"/>
              <a:buFont typeface="Wingdings" pitchFamily="2" charset="2"/>
              <a:buNone/>
              <a:defRPr/>
            </a:pPr>
            <a:r>
              <a:rPr lang="ar-SA" altLang="en-US" sz="2400" dirty="0">
                <a:latin typeface="Times New Roman" pitchFamily="18" charset="0"/>
              </a:rPr>
              <a:t>    </a:t>
            </a:r>
          </a:p>
          <a:p>
            <a:pPr marL="342900" indent="-342900" algn="r" rtl="1">
              <a:spcBef>
                <a:spcPct val="20000"/>
              </a:spcBef>
              <a:buClr>
                <a:schemeClr val="accent2"/>
              </a:buClr>
              <a:buSzPct val="80000"/>
              <a:buFont typeface="Wingdings" pitchFamily="2" charset="2"/>
              <a:buNone/>
              <a:defRPr/>
            </a:pPr>
            <a:r>
              <a:rPr lang="ar-SA" altLang="en-US" sz="2400" b="1" dirty="0">
                <a:latin typeface="Times New Roman" pitchFamily="18" charset="0"/>
                <a:cs typeface="B Titr" panose="00000700000000000000" pitchFamily="2" charset="-78"/>
              </a:rPr>
              <a:t>  مشتري (كيفيت)                        </a:t>
            </a:r>
            <a:r>
              <a:rPr lang="en-US" altLang="en-US" sz="2400" b="1" dirty="0">
                <a:latin typeface="Times New Roman" pitchFamily="18" charset="0"/>
                <a:cs typeface="B Titr" panose="00000700000000000000" pitchFamily="2" charset="-78"/>
              </a:rPr>
              <a:t> </a:t>
            </a:r>
            <a:r>
              <a:rPr lang="ar-SA" altLang="en-US" sz="2400" b="1" dirty="0">
                <a:latin typeface="Times New Roman" pitchFamily="18" charset="0"/>
                <a:cs typeface="B Titr" panose="00000700000000000000" pitchFamily="2" charset="-78"/>
              </a:rPr>
              <a:t>                       كارگر (شرايط كار)</a:t>
            </a:r>
          </a:p>
          <a:p>
            <a:pPr marL="342900" indent="-342900" algn="r" rtl="1">
              <a:spcBef>
                <a:spcPct val="20000"/>
              </a:spcBef>
              <a:buClr>
                <a:schemeClr val="accent2"/>
              </a:buClr>
              <a:buSzPct val="80000"/>
              <a:buFont typeface="Wingdings" pitchFamily="2" charset="2"/>
              <a:buNone/>
              <a:defRPr/>
            </a:pPr>
            <a:endParaRPr lang="ar-SA" altLang="en-US" sz="3200" b="1" dirty="0">
              <a:latin typeface="Times New Roman" pitchFamily="18" charset="0"/>
            </a:endParaRPr>
          </a:p>
          <a:p>
            <a:pPr marL="342900" indent="-342900" algn="r" rtl="1">
              <a:spcBef>
                <a:spcPct val="20000"/>
              </a:spcBef>
              <a:buClr>
                <a:schemeClr val="accent2"/>
              </a:buClr>
              <a:buSzPct val="80000"/>
              <a:buFont typeface="Wingdings" pitchFamily="2" charset="2"/>
              <a:buNone/>
              <a:defRPr/>
            </a:pPr>
            <a:endParaRPr lang="en-US" altLang="en-US" sz="3200" b="1" dirty="0">
              <a:latin typeface="Times New Roman" pitchFamily="18" charset="0"/>
            </a:endParaRPr>
          </a:p>
          <a:p>
            <a:pPr marL="342900" indent="-342900" algn="r" rtl="1">
              <a:spcBef>
                <a:spcPct val="20000"/>
              </a:spcBef>
              <a:buClr>
                <a:schemeClr val="accent2"/>
              </a:buClr>
              <a:buSzPct val="80000"/>
              <a:buFont typeface="Wingdings" pitchFamily="2" charset="2"/>
              <a:buChar char="l"/>
              <a:defRPr/>
            </a:pPr>
            <a:endParaRPr lang="en-US" altLang="en-US" sz="3200" dirty="0">
              <a:latin typeface="Times New Roman" pitchFamily="18" charset="0"/>
            </a:endParaRPr>
          </a:p>
          <a:p>
            <a:pPr marL="342900" indent="-342900" algn="r" rtl="1">
              <a:spcBef>
                <a:spcPct val="20000"/>
              </a:spcBef>
              <a:buClr>
                <a:schemeClr val="accent2"/>
              </a:buClr>
              <a:buSzPct val="80000"/>
              <a:buFont typeface="Wingdings" pitchFamily="2" charset="2"/>
              <a:buChar char="l"/>
              <a:defRPr/>
            </a:pPr>
            <a:endParaRPr lang="en-US" altLang="en-US" sz="3200" dirty="0">
              <a:latin typeface="Times New Roman" pitchFamily="18" charset="0"/>
            </a:endParaRPr>
          </a:p>
        </p:txBody>
      </p:sp>
      <p:sp>
        <p:nvSpPr>
          <p:cNvPr id="5" name="AutoShape 6"/>
          <p:cNvSpPr>
            <a:spLocks noChangeArrowheads="1"/>
          </p:cNvSpPr>
          <p:nvPr/>
        </p:nvSpPr>
        <p:spPr bwMode="auto">
          <a:xfrm>
            <a:off x="2051720" y="476672"/>
            <a:ext cx="3581400" cy="2286000"/>
          </a:xfrm>
          <a:prstGeom prst="triangle">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AutoShape 15"/>
          <p:cNvSpPr>
            <a:spLocks noChangeArrowheads="1"/>
          </p:cNvSpPr>
          <p:nvPr/>
        </p:nvSpPr>
        <p:spPr bwMode="auto">
          <a:xfrm>
            <a:off x="2761779" y="1195909"/>
            <a:ext cx="1873250" cy="1296987"/>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algn="ctr" rtl="1" eaLnBrk="1" hangingPunct="1">
              <a:lnSpc>
                <a:spcPct val="90000"/>
              </a:lnSpc>
              <a:spcBef>
                <a:spcPct val="20000"/>
              </a:spcBef>
              <a:buClr>
                <a:schemeClr val="accent2"/>
              </a:buClr>
              <a:buSzPct val="80000"/>
              <a:buFont typeface="Wingdings" pitchFamily="2" charset="2"/>
              <a:buNone/>
            </a:pPr>
            <a:r>
              <a:rPr lang="fa-IR" altLang="fa-IR"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B Zar" pitchFamily="2" charset="-78"/>
              </a:rPr>
              <a:t>سازمان</a:t>
            </a:r>
            <a:endParaRPr lang="en-US" altLang="fa-IR"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B Zar" pitchFamily="2" charset="-78"/>
            </a:endParaRPr>
          </a:p>
        </p:txBody>
      </p:sp>
      <p:sp>
        <p:nvSpPr>
          <p:cNvPr id="7" name="Rectangle 2"/>
          <p:cNvSpPr>
            <a:spLocks noChangeArrowheads="1"/>
          </p:cNvSpPr>
          <p:nvPr/>
        </p:nvSpPr>
        <p:spPr bwMode="auto">
          <a:xfrm>
            <a:off x="3275856" y="3356992"/>
            <a:ext cx="4005115" cy="604142"/>
          </a:xfrm>
          <a:prstGeom prst="rect">
            <a:avLst/>
          </a:prstGeom>
          <a:gradFill rotWithShape="1">
            <a:gsLst>
              <a:gs pos="0">
                <a:srgbClr val="FFFFFF"/>
              </a:gs>
              <a:gs pos="100000">
                <a:srgbClr val="9966FF"/>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endParaRPr lang="fa-IR" altLang="fa-IR"/>
          </a:p>
        </p:txBody>
      </p:sp>
      <p:sp>
        <p:nvSpPr>
          <p:cNvPr id="8" name="Oval 3"/>
          <p:cNvSpPr>
            <a:spLocks noChangeArrowheads="1"/>
          </p:cNvSpPr>
          <p:nvPr/>
        </p:nvSpPr>
        <p:spPr bwMode="auto">
          <a:xfrm>
            <a:off x="3258344" y="4268663"/>
            <a:ext cx="3657600" cy="1371600"/>
          </a:xfrm>
          <a:prstGeom prst="ellipse">
            <a:avLst/>
          </a:prstGeom>
          <a:gradFill rotWithShape="0">
            <a:gsLst>
              <a:gs pos="0">
                <a:schemeClr val="accent1"/>
              </a:gs>
              <a:gs pos="100000">
                <a:srgbClr val="00FFCC"/>
              </a:gs>
            </a:gsLst>
            <a:path path="shape">
              <a:fillToRect l="50000" t="50000" r="50000" b="50000"/>
            </a:path>
          </a:gradFill>
          <a:ln w="9525">
            <a:solidFill>
              <a:schemeClr val="tx1"/>
            </a:solidFill>
            <a:round/>
            <a:headEnd/>
            <a:tailEnd/>
          </a:ln>
          <a:effectLst>
            <a:outerShdw dist="107763" dir="18900000" algn="ctr" rotWithShape="0">
              <a:schemeClr val="bg2"/>
            </a:outerShdw>
          </a:effectLst>
        </p:spPr>
        <p:txBody>
          <a:bodyPr wrap="none" anchor="ctr"/>
          <a:lstStyle/>
          <a:p>
            <a:pPr>
              <a:defRPr/>
            </a:pPr>
            <a:endParaRPr lang="en-US"/>
          </a:p>
        </p:txBody>
      </p:sp>
      <p:sp>
        <p:nvSpPr>
          <p:cNvPr id="9" name="Rectangle 4"/>
          <p:cNvSpPr>
            <a:spLocks noChangeArrowheads="1"/>
          </p:cNvSpPr>
          <p:nvPr/>
        </p:nvSpPr>
        <p:spPr bwMode="auto">
          <a:xfrm>
            <a:off x="2267744" y="5949280"/>
            <a:ext cx="2133600" cy="579264"/>
          </a:xfrm>
          <a:prstGeom prst="rect">
            <a:avLst/>
          </a:prstGeom>
          <a:gradFill rotWithShape="1">
            <a:gsLst>
              <a:gs pos="0">
                <a:srgbClr val="FDFAFF"/>
              </a:gs>
              <a:gs pos="100000">
                <a:srgbClr val="CC66FF"/>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endParaRPr lang="fa-IR" altLang="fa-IR"/>
          </a:p>
        </p:txBody>
      </p:sp>
      <p:sp>
        <p:nvSpPr>
          <p:cNvPr id="10" name="Rectangle 5"/>
          <p:cNvSpPr>
            <a:spLocks noChangeArrowheads="1"/>
          </p:cNvSpPr>
          <p:nvPr/>
        </p:nvSpPr>
        <p:spPr bwMode="auto">
          <a:xfrm>
            <a:off x="6166644" y="5949280"/>
            <a:ext cx="2089150" cy="648072"/>
          </a:xfrm>
          <a:prstGeom prst="rect">
            <a:avLst/>
          </a:prstGeom>
          <a:gradFill rotWithShape="1">
            <a:gsLst>
              <a:gs pos="0">
                <a:schemeClr val="accent2">
                  <a:gamma/>
                  <a:tint val="0"/>
                  <a:invGamma/>
                </a:schemeClr>
              </a:gs>
              <a:gs pos="100000">
                <a:schemeClr val="accent2"/>
              </a:gs>
            </a:gsLst>
            <a:path path="shape">
              <a:fillToRect l="50000" t="50000" r="50000" b="50000"/>
            </a:path>
          </a:gradFill>
          <a:ln w="9525">
            <a:solidFill>
              <a:schemeClr val="tx1"/>
            </a:solidFill>
            <a:miter lim="800000"/>
            <a:headEnd/>
            <a:tailEnd/>
          </a:ln>
          <a:effectLst/>
        </p:spPr>
        <p:txBody>
          <a:bodyPr wrap="none" anchor="ctr"/>
          <a:lstStyle/>
          <a:p>
            <a:pPr>
              <a:defRPr/>
            </a:pPr>
            <a:endParaRPr lang="en-US"/>
          </a:p>
        </p:txBody>
      </p:sp>
      <p:sp>
        <p:nvSpPr>
          <p:cNvPr id="11" name="Text Box 6"/>
          <p:cNvSpPr txBox="1">
            <a:spLocks noChangeArrowheads="1"/>
          </p:cNvSpPr>
          <p:nvPr/>
        </p:nvSpPr>
        <p:spPr bwMode="auto">
          <a:xfrm>
            <a:off x="2123728" y="5835352"/>
            <a:ext cx="181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r>
              <a:rPr lang="ar-SA" altLang="fa-IR" sz="4400" b="1" dirty="0">
                <a:solidFill>
                  <a:srgbClr val="003366"/>
                </a:solidFill>
                <a:latin typeface="Times New Roman" pitchFamily="18" charset="0"/>
                <a:cs typeface="Traffic" pitchFamily="2" charset="-78"/>
              </a:rPr>
              <a:t>سلامت</a:t>
            </a:r>
            <a:endParaRPr lang="en-GB" altLang="fa-IR" sz="4400" b="1" dirty="0">
              <a:solidFill>
                <a:srgbClr val="003366"/>
              </a:solidFill>
              <a:latin typeface="Times New Roman" pitchFamily="18" charset="0"/>
              <a:cs typeface="Traffic" pitchFamily="2" charset="-78"/>
            </a:endParaRPr>
          </a:p>
        </p:txBody>
      </p:sp>
      <p:sp>
        <p:nvSpPr>
          <p:cNvPr id="12" name="Text Box 7"/>
          <p:cNvSpPr txBox="1">
            <a:spLocks noChangeArrowheads="1"/>
          </p:cNvSpPr>
          <p:nvPr/>
        </p:nvSpPr>
        <p:spPr bwMode="auto">
          <a:xfrm>
            <a:off x="4831571" y="4497263"/>
            <a:ext cx="1443023" cy="830997"/>
          </a:xfrm>
          <a:prstGeom prst="rect">
            <a:avLst/>
          </a:prstGeom>
          <a:noFill/>
          <a:ln w="9525">
            <a:noFill/>
            <a:miter lim="800000"/>
            <a:headEnd/>
            <a:tailEnd/>
          </a:ln>
          <a:effectLst/>
        </p:spPr>
        <p:txBody>
          <a:bodyPr wrap="none">
            <a:spAutoFit/>
          </a:bodyPr>
          <a:lstStyle/>
          <a:p>
            <a:pPr>
              <a:defRPr/>
            </a:pPr>
            <a:r>
              <a:rPr lang="ar-SA" sz="4800" b="1" dirty="0" smtClean="0">
                <a:solidFill>
                  <a:srgbClr val="FF3300"/>
                </a:solidFill>
                <a:effectLst>
                  <a:outerShdw blurRad="38100" dist="38100" dir="2700000" algn="tl">
                    <a:srgbClr val="000000"/>
                  </a:outerShdw>
                </a:effectLst>
                <a:latin typeface="Times New Roman" pitchFamily="18" charset="0"/>
                <a:cs typeface="Zar" pitchFamily="2" charset="-78"/>
              </a:rPr>
              <a:t>ارگونوم</a:t>
            </a:r>
            <a:r>
              <a:rPr lang="fa-IR" sz="4800" b="1" dirty="0" smtClean="0">
                <a:solidFill>
                  <a:srgbClr val="FF3300"/>
                </a:solidFill>
                <a:effectLst>
                  <a:outerShdw blurRad="38100" dist="38100" dir="2700000" algn="tl">
                    <a:srgbClr val="000000"/>
                  </a:outerShdw>
                </a:effectLst>
                <a:latin typeface="Times New Roman" pitchFamily="18" charset="0"/>
                <a:cs typeface="Zar" pitchFamily="2" charset="-78"/>
              </a:rPr>
              <a:t>ی</a:t>
            </a:r>
            <a:endParaRPr lang="en-GB" sz="4800" b="1" dirty="0">
              <a:solidFill>
                <a:srgbClr val="FF3300"/>
              </a:solidFill>
              <a:effectLst>
                <a:outerShdw blurRad="38100" dist="38100" dir="2700000" algn="tl">
                  <a:srgbClr val="000000"/>
                </a:outerShdw>
              </a:effectLst>
              <a:latin typeface="Times New Roman" pitchFamily="18" charset="0"/>
              <a:cs typeface="Zar" pitchFamily="2" charset="-78"/>
            </a:endParaRPr>
          </a:p>
        </p:txBody>
      </p:sp>
      <p:sp>
        <p:nvSpPr>
          <p:cNvPr id="13" name="Text Box 8"/>
          <p:cNvSpPr txBox="1">
            <a:spLocks noChangeArrowheads="1"/>
          </p:cNvSpPr>
          <p:nvPr/>
        </p:nvSpPr>
        <p:spPr bwMode="auto">
          <a:xfrm>
            <a:off x="4146683" y="3212976"/>
            <a:ext cx="2497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eaLnBrk="1" hangingPunct="1"/>
            <a:r>
              <a:rPr lang="ar-SA" altLang="fa-IR" sz="4000" b="1" dirty="0">
                <a:latin typeface="Times New Roman" pitchFamily="18" charset="0"/>
                <a:cs typeface="Traffic" pitchFamily="2" charset="-78"/>
              </a:rPr>
              <a:t>راحتي و رضايت</a:t>
            </a:r>
            <a:r>
              <a:rPr lang="ar-SA" altLang="fa-IR" sz="3200" i="1" dirty="0">
                <a:latin typeface="Times New Roman" pitchFamily="18" charset="0"/>
                <a:cs typeface="Traffic" pitchFamily="2" charset="-78"/>
              </a:rPr>
              <a:t>       </a:t>
            </a:r>
            <a:endParaRPr lang="en-GB" altLang="fa-IR" sz="3200" i="1" dirty="0">
              <a:latin typeface="Times New Roman" pitchFamily="18" charset="0"/>
              <a:cs typeface="Traffic" pitchFamily="2" charset="-78"/>
            </a:endParaRPr>
          </a:p>
        </p:txBody>
      </p:sp>
      <p:sp>
        <p:nvSpPr>
          <p:cNvPr id="14" name="Line 9"/>
          <p:cNvSpPr>
            <a:spLocks noChangeShapeType="1"/>
          </p:cNvSpPr>
          <p:nvPr/>
        </p:nvSpPr>
        <p:spPr bwMode="auto">
          <a:xfrm flipH="1">
            <a:off x="3215482" y="5487863"/>
            <a:ext cx="652462"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a:p>
        </p:txBody>
      </p:sp>
      <p:sp>
        <p:nvSpPr>
          <p:cNvPr id="15" name="Line 10"/>
          <p:cNvSpPr>
            <a:spLocks noChangeShapeType="1"/>
          </p:cNvSpPr>
          <p:nvPr/>
        </p:nvSpPr>
        <p:spPr bwMode="auto">
          <a:xfrm>
            <a:off x="6230144" y="5487863"/>
            <a:ext cx="53340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a:p>
        </p:txBody>
      </p:sp>
      <p:sp>
        <p:nvSpPr>
          <p:cNvPr id="16" name="Line 11"/>
          <p:cNvSpPr>
            <a:spLocks noChangeShapeType="1"/>
          </p:cNvSpPr>
          <p:nvPr/>
        </p:nvSpPr>
        <p:spPr bwMode="auto">
          <a:xfrm flipV="1">
            <a:off x="5087144" y="3887663"/>
            <a:ext cx="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a-IR"/>
          </a:p>
        </p:txBody>
      </p:sp>
      <p:sp>
        <p:nvSpPr>
          <p:cNvPr id="18" name="Text Box 13"/>
          <p:cNvSpPr txBox="1">
            <a:spLocks noChangeArrowheads="1"/>
          </p:cNvSpPr>
          <p:nvPr/>
        </p:nvSpPr>
        <p:spPr bwMode="auto">
          <a:xfrm>
            <a:off x="6155704" y="5301208"/>
            <a:ext cx="1944688"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algn="r" rtl="1">
              <a:spcBef>
                <a:spcPct val="50000"/>
              </a:spcBef>
              <a:buClr>
                <a:schemeClr val="hlink"/>
              </a:buClr>
              <a:buFont typeface="Wingdings" pitchFamily="2" charset="2"/>
              <a:buNone/>
            </a:pPr>
            <a:r>
              <a:rPr lang="fa-IR" altLang="fa-IR" sz="2800" b="1" dirty="0">
                <a:solidFill>
                  <a:srgbClr val="001D3A"/>
                </a:solidFill>
                <a:latin typeface="Traffic" pitchFamily="2" charset="-78"/>
                <a:cs typeface="Traffic" pitchFamily="2" charset="-78"/>
              </a:rPr>
              <a:t>  </a:t>
            </a:r>
          </a:p>
          <a:p>
            <a:pPr algn="ctr" rtl="1">
              <a:spcBef>
                <a:spcPct val="50000"/>
              </a:spcBef>
              <a:buClr>
                <a:schemeClr val="hlink"/>
              </a:buClr>
              <a:buFont typeface="Wingdings" pitchFamily="2" charset="2"/>
              <a:buNone/>
            </a:pPr>
            <a:r>
              <a:rPr lang="fa-IR" altLang="fa-IR" sz="2800" b="1" dirty="0">
                <a:solidFill>
                  <a:srgbClr val="001D3A"/>
                </a:solidFill>
                <a:latin typeface="Traffic" pitchFamily="2" charset="-78"/>
                <a:cs typeface="Traffic" pitchFamily="2" charset="-78"/>
              </a:rPr>
              <a:t>بهره وری </a:t>
            </a:r>
            <a:endParaRPr lang="en-US" altLang="fa-IR" sz="2800" b="1" dirty="0">
              <a:solidFill>
                <a:srgbClr val="001D3A"/>
              </a:solidFill>
              <a:latin typeface="Traffic" pitchFamily="2" charset="-78"/>
              <a:cs typeface="Traffic" pitchFamily="2" charset="-78"/>
            </a:endParaRPr>
          </a:p>
          <a:p>
            <a:pPr algn="r" rtl="1">
              <a:spcBef>
                <a:spcPct val="50000"/>
              </a:spcBef>
              <a:buClr>
                <a:schemeClr val="hlink"/>
              </a:buClr>
              <a:buFont typeface="Wingdings" pitchFamily="2" charset="2"/>
              <a:buNone/>
            </a:pPr>
            <a:endParaRPr kumimoji="1" lang="en-US" altLang="fa-IR" sz="2800" b="1" dirty="0">
              <a:solidFill>
                <a:srgbClr val="001D3A"/>
              </a:solidFill>
              <a:latin typeface="Traffic" pitchFamily="2" charset="-78"/>
              <a:cs typeface="Traffic" pitchFamily="2" charset="-78"/>
            </a:endParaRPr>
          </a:p>
        </p:txBody>
      </p:sp>
    </p:spTree>
    <p:extLst>
      <p:ext uri="{BB962C8B-B14F-4D97-AF65-F5344CB8AC3E}">
        <p14:creationId xmlns:p14="http://schemas.microsoft.com/office/powerpoint/2010/main" val="358830381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heel(1)">
                                      <p:cBhvr>
                                        <p:cTn id="41" dur="2000"/>
                                        <p:tgtEl>
                                          <p:spTgt spid="1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1)">
                                      <p:cBhvr>
                                        <p:cTn id="50" dur="2000"/>
                                        <p:tgtEl>
                                          <p:spTgt spid="16"/>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heel(1)">
                                      <p:cBhvr>
                                        <p:cTn id="5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animBg="1"/>
      <p:bldP spid="8" grpId="0" animBg="1"/>
      <p:bldP spid="9" grpId="0" animBg="1"/>
      <p:bldP spid="10" grpId="0" animBg="1"/>
      <p:bldP spid="11" grpId="0"/>
      <p:bldP spid="12" grpId="0"/>
      <p:bldP spid="13" grpId="0"/>
      <p:bldP spid="14" grpId="0" animBg="1"/>
      <p:bldP spid="15" grpId="0" animBg="1"/>
      <p:bldP spid="16" grpId="0" animBg="1"/>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8788" y="2133600"/>
            <a:ext cx="2741612" cy="3733800"/>
            <a:chOff x="207" y="1344"/>
            <a:chExt cx="1727" cy="2352"/>
          </a:xfrm>
        </p:grpSpPr>
        <p:pic>
          <p:nvPicPr>
            <p:cNvPr id="18441" name="Picture 3" descr="15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07" y="1344"/>
              <a:ext cx="1727"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4"/>
            <p:cNvSpPr txBox="1">
              <a:spLocks noChangeArrowheads="1"/>
            </p:cNvSpPr>
            <p:nvPr/>
          </p:nvSpPr>
          <p:spPr bwMode="auto">
            <a:xfrm rot="20164217" flipH="1">
              <a:off x="914" y="3087"/>
              <a:ext cx="5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rtl="1">
                <a:lnSpc>
                  <a:spcPct val="100000"/>
                </a:lnSpc>
                <a:spcBef>
                  <a:spcPct val="0"/>
                </a:spcBef>
                <a:buClrTx/>
                <a:buSzTx/>
                <a:buFontTx/>
                <a:buNone/>
              </a:pPr>
              <a:r>
                <a:rPr lang="fa-IR" altLang="fa-IR" sz="1800" b="1">
                  <a:solidFill>
                    <a:srgbClr val="003300"/>
                  </a:solidFill>
                  <a:latin typeface="Comic Sans MS" pitchFamily="66" charset="0"/>
                  <a:cs typeface="Zar" pitchFamily="2" charset="-78"/>
                </a:rPr>
                <a:t>130 پوند</a:t>
              </a:r>
              <a:endParaRPr lang="en-US" altLang="fa-IR" sz="1800" b="1">
                <a:solidFill>
                  <a:srgbClr val="003300"/>
                </a:solidFill>
                <a:latin typeface="Comic Sans MS" pitchFamily="66" charset="0"/>
                <a:cs typeface="Zar" pitchFamily="2" charset="-78"/>
              </a:endParaRPr>
            </a:p>
          </p:txBody>
        </p:sp>
      </p:grpSp>
      <p:sp>
        <p:nvSpPr>
          <p:cNvPr id="421893" name="Rectangle 5"/>
          <p:cNvSpPr>
            <a:spLocks noGrp="1" noChangeArrowheads="1"/>
          </p:cNvSpPr>
          <p:nvPr>
            <p:ph type="title"/>
          </p:nvPr>
        </p:nvSpPr>
        <p:spPr>
          <a:xfrm>
            <a:off x="457200" y="152400"/>
            <a:ext cx="7772400" cy="685800"/>
          </a:xfrm>
        </p:spPr>
        <p:txBody>
          <a:bodyPr>
            <a:normAutofit fontScale="90000"/>
          </a:bodyPr>
          <a:lstStyle/>
          <a:p>
            <a:pPr fontAlgn="auto">
              <a:spcAft>
                <a:spcPts val="0"/>
              </a:spcAft>
              <a:defRPr/>
            </a:pPr>
            <a:r>
              <a:rPr lang="fa-IR" sz="4000" dirty="0" smtClean="0">
                <a:latin typeface="Garamond" pitchFamily="18" charset="0"/>
                <a:cs typeface="Zar" pitchFamily="2" charset="-78"/>
              </a:rPr>
              <a:t>فاکتورهای خطر-نيرو</a:t>
            </a:r>
            <a:endParaRPr lang="en-US" sz="4000" dirty="0" smtClean="0">
              <a:latin typeface="Garamond" pitchFamily="18" charset="0"/>
              <a:cs typeface="Zar" pitchFamily="2" charset="-78"/>
            </a:endParaRPr>
          </a:p>
        </p:txBody>
      </p:sp>
      <p:sp>
        <p:nvSpPr>
          <p:cNvPr id="421894" name="Text Box 6"/>
          <p:cNvSpPr txBox="1">
            <a:spLocks noChangeArrowheads="1"/>
          </p:cNvSpPr>
          <p:nvPr/>
        </p:nvSpPr>
        <p:spPr bwMode="auto">
          <a:xfrm>
            <a:off x="3419475" y="3298825"/>
            <a:ext cx="5724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rtl="1">
              <a:lnSpc>
                <a:spcPct val="100000"/>
              </a:lnSpc>
              <a:spcBef>
                <a:spcPct val="0"/>
              </a:spcBef>
              <a:buClrTx/>
              <a:buSzTx/>
              <a:buFontTx/>
              <a:buNone/>
            </a:pPr>
            <a:r>
              <a:rPr lang="fa-IR" altLang="fa-IR" b="1">
                <a:latin typeface="Garamond" pitchFamily="18" charset="0"/>
                <a:cs typeface="Zar" pitchFamily="2" charset="-78"/>
              </a:rPr>
              <a:t>آيا وزن بار 23 كيلوگرم يا بيشتر است ؟</a:t>
            </a:r>
          </a:p>
        </p:txBody>
      </p:sp>
      <p:sp>
        <p:nvSpPr>
          <p:cNvPr id="421895" name="AutoShape 7"/>
          <p:cNvSpPr>
            <a:spLocks noChangeArrowheads="1"/>
          </p:cNvSpPr>
          <p:nvPr/>
        </p:nvSpPr>
        <p:spPr bwMode="auto">
          <a:xfrm flipH="1">
            <a:off x="2743200" y="1066800"/>
            <a:ext cx="2362200" cy="1676400"/>
          </a:xfrm>
          <a:prstGeom prst="cloudCallout">
            <a:avLst>
              <a:gd name="adj1" fmla="val 54972"/>
              <a:gd name="adj2" fmla="val 49144"/>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rtl="1">
              <a:lnSpc>
                <a:spcPct val="100000"/>
              </a:lnSpc>
              <a:spcBef>
                <a:spcPct val="0"/>
              </a:spcBef>
              <a:buClrTx/>
              <a:buSzTx/>
              <a:buFontTx/>
              <a:buNone/>
            </a:pPr>
            <a:r>
              <a:rPr lang="fa-IR" altLang="fa-IR" sz="2400" b="1">
                <a:solidFill>
                  <a:srgbClr val="003300"/>
                </a:solidFill>
                <a:latin typeface="Bookman Old Style" pitchFamily="18" charset="0"/>
                <a:cs typeface="Zar" pitchFamily="2" charset="-78"/>
              </a:rPr>
              <a:t>آيا </a:t>
            </a:r>
            <a:r>
              <a:rPr lang="fa-IR" altLang="fa-IR" sz="2400" b="1">
                <a:solidFill>
                  <a:srgbClr val="003300"/>
                </a:solidFill>
                <a:latin typeface="Comic Sans MS" pitchFamily="66" charset="0"/>
                <a:cs typeface="Zar" pitchFamily="2" charset="-78"/>
              </a:rPr>
              <a:t>اين درد</a:t>
            </a:r>
            <a:r>
              <a:rPr lang="en-US" altLang="fa-IR" sz="2400">
                <a:solidFill>
                  <a:schemeClr val="accent1"/>
                </a:solidFill>
                <a:latin typeface="Comic Sans MS" pitchFamily="66" charset="0"/>
                <a:cs typeface="Zar" pitchFamily="2" charset="-78"/>
              </a:rPr>
              <a:t> </a:t>
            </a:r>
            <a:endParaRPr lang="fa-IR" altLang="fa-IR" sz="2400">
              <a:solidFill>
                <a:schemeClr val="accent1"/>
              </a:solidFill>
              <a:latin typeface="Comic Sans MS" pitchFamily="66" charset="0"/>
              <a:cs typeface="Zar" pitchFamily="2" charset="-78"/>
            </a:endParaRPr>
          </a:p>
          <a:p>
            <a:pPr rtl="1">
              <a:lnSpc>
                <a:spcPct val="100000"/>
              </a:lnSpc>
              <a:spcBef>
                <a:spcPct val="0"/>
              </a:spcBef>
              <a:buClrTx/>
              <a:buSzTx/>
              <a:buFontTx/>
              <a:buNone/>
            </a:pPr>
            <a:r>
              <a:rPr lang="fa-IR" altLang="fa-IR" sz="2400" b="1">
                <a:solidFill>
                  <a:srgbClr val="003300"/>
                </a:solidFill>
                <a:latin typeface="Bookman Old Style" pitchFamily="18" charset="0"/>
                <a:cs typeface="Zar" pitchFamily="2" charset="-78"/>
              </a:rPr>
              <a:t>به بيماری مزمن</a:t>
            </a:r>
          </a:p>
          <a:p>
            <a:pPr rtl="1">
              <a:lnSpc>
                <a:spcPct val="100000"/>
              </a:lnSpc>
              <a:spcBef>
                <a:spcPct val="0"/>
              </a:spcBef>
              <a:buClrTx/>
              <a:buSzTx/>
              <a:buFontTx/>
              <a:buNone/>
            </a:pPr>
            <a:r>
              <a:rPr lang="fa-IR" altLang="fa-IR" sz="2400" b="1">
                <a:solidFill>
                  <a:srgbClr val="003300"/>
                </a:solidFill>
                <a:latin typeface="Bookman Old Style" pitchFamily="18" charset="0"/>
                <a:cs typeface="Zar" pitchFamily="2" charset="-78"/>
              </a:rPr>
              <a:t> تبديل مي شود؟</a:t>
            </a:r>
            <a:endParaRPr lang="en-US" altLang="fa-IR" sz="2400" b="1">
              <a:solidFill>
                <a:srgbClr val="003300"/>
              </a:solidFill>
              <a:latin typeface="Bookman Old Style" pitchFamily="18" charset="0"/>
              <a:cs typeface="Zar" pitchFamily="2" charset="-78"/>
            </a:endParaRPr>
          </a:p>
        </p:txBody>
      </p:sp>
      <p:grpSp>
        <p:nvGrpSpPr>
          <p:cNvPr id="3" name="Group 8"/>
          <p:cNvGrpSpPr>
            <a:grpSpLocks/>
          </p:cNvGrpSpPr>
          <p:nvPr/>
        </p:nvGrpSpPr>
        <p:grpSpPr bwMode="auto">
          <a:xfrm rot="-599727">
            <a:off x="171450" y="1916113"/>
            <a:ext cx="1447800" cy="838200"/>
            <a:chOff x="2496" y="2448"/>
            <a:chExt cx="576" cy="576"/>
          </a:xfrm>
        </p:grpSpPr>
        <p:sp>
          <p:nvSpPr>
            <p:cNvPr id="18439" name="AutoShape 9"/>
            <p:cNvSpPr>
              <a:spLocks noChangeArrowheads="1"/>
            </p:cNvSpPr>
            <p:nvPr/>
          </p:nvSpPr>
          <p:spPr bwMode="auto">
            <a:xfrm>
              <a:off x="2496" y="2448"/>
              <a:ext cx="576" cy="576"/>
            </a:xfrm>
            <a:prstGeom prst="irregularSeal2">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eaLnBrk="1" hangingPunct="1"/>
              <a:endParaRPr lang="fa-IR" altLang="fa-IR"/>
            </a:p>
          </p:txBody>
        </p:sp>
        <p:sp>
          <p:nvSpPr>
            <p:cNvPr id="18440" name="Text Box 10"/>
            <p:cNvSpPr txBox="1">
              <a:spLocks noChangeArrowheads="1"/>
            </p:cNvSpPr>
            <p:nvPr/>
          </p:nvSpPr>
          <p:spPr bwMode="auto">
            <a:xfrm rot="-2814458">
              <a:off x="2549" y="2671"/>
              <a:ext cx="43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l">
                <a:lnSpc>
                  <a:spcPct val="100000"/>
                </a:lnSpc>
                <a:spcBef>
                  <a:spcPct val="0"/>
                </a:spcBef>
                <a:buClrTx/>
                <a:buSzTx/>
                <a:buFontTx/>
                <a:buNone/>
              </a:pPr>
              <a:r>
                <a:rPr lang="fa-IR" altLang="fa-IR" sz="2400" b="1">
                  <a:solidFill>
                    <a:srgbClr val="003300"/>
                  </a:solidFill>
                  <a:latin typeface="Comic Sans MS" pitchFamily="66" charset="0"/>
                  <a:cs typeface="Zar" pitchFamily="2" charset="-78"/>
                </a:rPr>
                <a:t>درد </a:t>
              </a:r>
              <a:endParaRPr lang="en-US" altLang="fa-IR" sz="2400" b="1">
                <a:solidFill>
                  <a:srgbClr val="003300"/>
                </a:solidFill>
                <a:latin typeface="Comic Sans MS" pitchFamily="66" charset="0"/>
                <a:cs typeface="Zar" pitchFamily="2" charset="-78"/>
              </a:endParaRPr>
            </a:p>
          </p:txBody>
        </p:sp>
      </p:grpSp>
    </p:spTree>
    <p:extLst>
      <p:ext uri="{BB962C8B-B14F-4D97-AF65-F5344CB8AC3E}">
        <p14:creationId xmlns:p14="http://schemas.microsoft.com/office/powerpoint/2010/main" val="334653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1894"/>
                                        </p:tgtEl>
                                        <p:attrNameLst>
                                          <p:attrName>style.visibility</p:attrName>
                                        </p:attrNameLst>
                                      </p:cBhvr>
                                      <p:to>
                                        <p:strVal val="visible"/>
                                      </p:to>
                                    </p:set>
                                    <p:anim calcmode="lin" valueType="num">
                                      <p:cBhvr additive="base">
                                        <p:cTn id="7" dur="500" fill="hold"/>
                                        <p:tgtEl>
                                          <p:spTgt spid="421894"/>
                                        </p:tgtEl>
                                        <p:attrNameLst>
                                          <p:attrName>ppt_x</p:attrName>
                                        </p:attrNameLst>
                                      </p:cBhvr>
                                      <p:tavLst>
                                        <p:tav tm="0">
                                          <p:val>
                                            <p:strVal val="0-#ppt_w/2"/>
                                          </p:val>
                                        </p:tav>
                                        <p:tav tm="100000">
                                          <p:val>
                                            <p:strVal val="#ppt_x"/>
                                          </p:val>
                                        </p:tav>
                                      </p:tavLst>
                                    </p:anim>
                                    <p:anim calcmode="lin" valueType="num">
                                      <p:cBhvr additive="base">
                                        <p:cTn id="8" dur="500" fill="hold"/>
                                        <p:tgtEl>
                                          <p:spTgt spid="4218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21895"/>
                                        </p:tgtEl>
                                        <p:attrNameLst>
                                          <p:attrName>style.visibility</p:attrName>
                                        </p:attrNameLst>
                                      </p:cBhvr>
                                      <p:to>
                                        <p:strVal val="visible"/>
                                      </p:to>
                                    </p:set>
                                    <p:animEffect transition="in" filter="randombar(horizontal)">
                                      <p:cBhvr>
                                        <p:cTn id="25" dur="500"/>
                                        <p:tgtEl>
                                          <p:spTgt spid="42189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21893"/>
                                        </p:tgtEl>
                                        <p:attrNameLst>
                                          <p:attrName>style.visibility</p:attrName>
                                        </p:attrNameLst>
                                      </p:cBhvr>
                                      <p:to>
                                        <p:strVal val="visible"/>
                                      </p:to>
                                    </p:set>
                                    <p:anim calcmode="lin" valueType="num">
                                      <p:cBhvr additive="base">
                                        <p:cTn id="30" dur="500" fill="hold"/>
                                        <p:tgtEl>
                                          <p:spTgt spid="421893"/>
                                        </p:tgtEl>
                                        <p:attrNameLst>
                                          <p:attrName>ppt_x</p:attrName>
                                        </p:attrNameLst>
                                      </p:cBhvr>
                                      <p:tavLst>
                                        <p:tav tm="0">
                                          <p:val>
                                            <p:strVal val="#ppt_x"/>
                                          </p:val>
                                        </p:tav>
                                        <p:tav tm="100000">
                                          <p:val>
                                            <p:strVal val="#ppt_x"/>
                                          </p:val>
                                        </p:tav>
                                      </p:tavLst>
                                    </p:anim>
                                    <p:anim calcmode="lin" valueType="num">
                                      <p:cBhvr additive="base">
                                        <p:cTn id="31" dur="500" fill="hold"/>
                                        <p:tgtEl>
                                          <p:spTgt spid="421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3" grpId="0"/>
      <p:bldP spid="421894" grpId="0" autoUpdateAnimBg="0"/>
      <p:bldP spid="421895"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1268760"/>
            <a:ext cx="9071714" cy="923330"/>
          </a:xfrm>
          <a:prstGeom prst="rect">
            <a:avLst/>
          </a:prstGeom>
        </p:spPr>
        <p:txBody>
          <a:bodyPr wrap="none">
            <a:spAutoFit/>
          </a:bodyPr>
          <a:lstStyle/>
          <a:p>
            <a:r>
              <a:rPr lang="fa-IR" sz="5400" dirty="0" smtClean="0">
                <a:solidFill>
                  <a:srgbClr val="FF0000"/>
                </a:solidFill>
                <a:latin typeface="Garamond" pitchFamily="18" charset="0"/>
                <a:cs typeface="B Titr" panose="00000700000000000000" pitchFamily="2" charset="-78"/>
              </a:rPr>
              <a:t>ریکاوری عضلانی بعد از  ساعت کاری</a:t>
            </a:r>
            <a:endParaRPr lang="fa-IR" sz="5400" dirty="0"/>
          </a:p>
        </p:txBody>
      </p:sp>
      <p:pic>
        <p:nvPicPr>
          <p:cNvPr id="14338" name="Picture 2" descr="C:\Users\Shiva\Desktop\نوید\download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2485962"/>
            <a:ext cx="7560840" cy="3463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286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80">
                                          <p:stCondLst>
                                            <p:cond delay="0"/>
                                          </p:stCondLst>
                                        </p:cTn>
                                        <p:tgtEl>
                                          <p:spTgt spid="14338"/>
                                        </p:tgtEl>
                                      </p:cBhvr>
                                    </p:animEffect>
                                    <p:anim calcmode="lin" valueType="num">
                                      <p:cBhvr>
                                        <p:cTn id="8"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338"/>
                                        </p:tgtEl>
                                      </p:cBhvr>
                                      <p:to x="100000" y="60000"/>
                                    </p:animScale>
                                    <p:animScale>
                                      <p:cBhvr>
                                        <p:cTn id="14" dur="166" decel="50000">
                                          <p:stCondLst>
                                            <p:cond delay="676"/>
                                          </p:stCondLst>
                                        </p:cTn>
                                        <p:tgtEl>
                                          <p:spTgt spid="14338"/>
                                        </p:tgtEl>
                                      </p:cBhvr>
                                      <p:to x="100000" y="100000"/>
                                    </p:animScale>
                                    <p:animScale>
                                      <p:cBhvr>
                                        <p:cTn id="15" dur="26">
                                          <p:stCondLst>
                                            <p:cond delay="1312"/>
                                          </p:stCondLst>
                                        </p:cTn>
                                        <p:tgtEl>
                                          <p:spTgt spid="14338"/>
                                        </p:tgtEl>
                                      </p:cBhvr>
                                      <p:to x="100000" y="80000"/>
                                    </p:animScale>
                                    <p:animScale>
                                      <p:cBhvr>
                                        <p:cTn id="16" dur="166" decel="50000">
                                          <p:stCondLst>
                                            <p:cond delay="1338"/>
                                          </p:stCondLst>
                                        </p:cTn>
                                        <p:tgtEl>
                                          <p:spTgt spid="14338"/>
                                        </p:tgtEl>
                                      </p:cBhvr>
                                      <p:to x="100000" y="100000"/>
                                    </p:animScale>
                                    <p:animScale>
                                      <p:cBhvr>
                                        <p:cTn id="17" dur="26">
                                          <p:stCondLst>
                                            <p:cond delay="1642"/>
                                          </p:stCondLst>
                                        </p:cTn>
                                        <p:tgtEl>
                                          <p:spTgt spid="14338"/>
                                        </p:tgtEl>
                                      </p:cBhvr>
                                      <p:to x="100000" y="90000"/>
                                    </p:animScale>
                                    <p:animScale>
                                      <p:cBhvr>
                                        <p:cTn id="18" dur="166" decel="50000">
                                          <p:stCondLst>
                                            <p:cond delay="1668"/>
                                          </p:stCondLst>
                                        </p:cTn>
                                        <p:tgtEl>
                                          <p:spTgt spid="14338"/>
                                        </p:tgtEl>
                                      </p:cBhvr>
                                      <p:to x="100000" y="100000"/>
                                    </p:animScale>
                                    <p:animScale>
                                      <p:cBhvr>
                                        <p:cTn id="19" dur="26">
                                          <p:stCondLst>
                                            <p:cond delay="1808"/>
                                          </p:stCondLst>
                                        </p:cTn>
                                        <p:tgtEl>
                                          <p:spTgt spid="14338"/>
                                        </p:tgtEl>
                                      </p:cBhvr>
                                      <p:to x="100000" y="95000"/>
                                    </p:animScale>
                                    <p:animScale>
                                      <p:cBhvr>
                                        <p:cTn id="20" dur="166" decel="50000">
                                          <p:stCondLst>
                                            <p:cond delay="1834"/>
                                          </p:stCondLst>
                                        </p:cTn>
                                        <p:tgtEl>
                                          <p:spTgt spid="143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781" y="116632"/>
            <a:ext cx="2961067" cy="584775"/>
          </a:xfrm>
          <a:prstGeom prst="rect">
            <a:avLst/>
          </a:prstGeom>
        </p:spPr>
        <p:txBody>
          <a:bodyPr wrap="none">
            <a:spAutoFit/>
          </a:bodyPr>
          <a:lstStyle/>
          <a:p>
            <a:r>
              <a:rPr lang="fa-IR" sz="3200" dirty="0" smtClean="0">
                <a:solidFill>
                  <a:srgbClr val="FF0000"/>
                </a:solidFill>
                <a:latin typeface="Garamond" pitchFamily="18" charset="0"/>
                <a:cs typeface="B Titr" panose="00000700000000000000" pitchFamily="2" charset="-78"/>
              </a:rPr>
              <a:t>ریکاوری متابولیکی</a:t>
            </a:r>
          </a:p>
        </p:txBody>
      </p:sp>
      <p:pic>
        <p:nvPicPr>
          <p:cNvPr id="16389" name="Picture 5" descr="C:\Users\Shiva\Desktop\نوید\ریک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4624"/>
            <a:ext cx="5842000" cy="317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2781" y="698146"/>
            <a:ext cx="2961067" cy="310854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800" dirty="0" smtClean="0">
                <a:latin typeface="Garamond" pitchFamily="18" charset="0"/>
                <a:cs typeface="Zar" pitchFamily="2" charset="-78"/>
              </a:rPr>
              <a:t>بعد از کار  زیاد   یک سری فاکتور ها  از جمله  هاش مثبت تو بدن زیاد میشه   ((بد ن اسیدی )) میشه باید دفع بشه که  دوش اب سرد کمک میکنه  به ریکاوری متابولیکی و بازیافت سیستم بافری.</a:t>
            </a:r>
            <a:endParaRPr lang="fa-IR" sz="2800" dirty="0"/>
          </a:p>
        </p:txBody>
      </p:sp>
      <p:sp>
        <p:nvSpPr>
          <p:cNvPr id="4" name="Rectangle 3"/>
          <p:cNvSpPr/>
          <p:nvPr/>
        </p:nvSpPr>
        <p:spPr>
          <a:xfrm>
            <a:off x="3563888" y="3501008"/>
            <a:ext cx="5472608" cy="523220"/>
          </a:xfrm>
          <a:prstGeom prst="rect">
            <a:avLst/>
          </a:prstGeom>
        </p:spPr>
        <p:txBody>
          <a:bodyPr wrap="square">
            <a:spAutoFit/>
          </a:bodyPr>
          <a:lstStyle/>
          <a:p>
            <a:pPr algn="just"/>
            <a:r>
              <a:rPr lang="fa-IR" sz="2800" dirty="0" smtClean="0">
                <a:solidFill>
                  <a:srgbClr val="FF0000"/>
                </a:solidFill>
                <a:latin typeface="Traffic"/>
                <a:cs typeface="B Titr" panose="00000700000000000000" pitchFamily="2" charset="-78"/>
              </a:rPr>
              <a:t>خوردن نوشیدنی های خنک و حاوی انرژِی</a:t>
            </a:r>
          </a:p>
        </p:txBody>
      </p:sp>
      <p:sp>
        <p:nvSpPr>
          <p:cNvPr id="5" name="Rectangle 4"/>
          <p:cNvSpPr/>
          <p:nvPr/>
        </p:nvSpPr>
        <p:spPr>
          <a:xfrm>
            <a:off x="3275856" y="4005064"/>
            <a:ext cx="5688632"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3200" b="1" dirty="0" smtClean="0">
                <a:latin typeface="Garamond" pitchFamily="18" charset="0"/>
                <a:cs typeface="Zar" pitchFamily="2" charset="-78"/>
              </a:rPr>
              <a:t>هویچ – موز-  انبه-  عسل - شیر - زرد چوبه – زنجبیل</a:t>
            </a:r>
          </a:p>
        </p:txBody>
      </p:sp>
      <p:sp>
        <p:nvSpPr>
          <p:cNvPr id="12" name="Rectangle 11"/>
          <p:cNvSpPr/>
          <p:nvPr/>
        </p:nvSpPr>
        <p:spPr>
          <a:xfrm>
            <a:off x="3275856" y="4803350"/>
            <a:ext cx="5688632"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3200" dirty="0" smtClean="0">
                <a:cs typeface="B Zar" panose="00000400000000000000" pitchFamily="2" charset="-78"/>
              </a:rPr>
              <a:t>موهیتو</a:t>
            </a:r>
            <a:r>
              <a:rPr lang="en-GB" sz="3200" dirty="0" smtClean="0">
                <a:cs typeface="B Zar" panose="00000400000000000000" pitchFamily="2" charset="-78"/>
              </a:rPr>
              <a:t>    :Mojito</a:t>
            </a:r>
            <a:endParaRPr lang="fa-IR" sz="3200" b="1" dirty="0" smtClean="0">
              <a:latin typeface="Garamond" pitchFamily="18" charset="0"/>
              <a:cs typeface="B Zar" panose="00000400000000000000" pitchFamily="2" charset="-78"/>
            </a:endParaRPr>
          </a:p>
        </p:txBody>
      </p:sp>
      <p:sp>
        <p:nvSpPr>
          <p:cNvPr id="7" name="Rectangle 6"/>
          <p:cNvSpPr/>
          <p:nvPr/>
        </p:nvSpPr>
        <p:spPr>
          <a:xfrm>
            <a:off x="1547664" y="4797152"/>
            <a:ext cx="5115503" cy="58477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just"/>
            <a:r>
              <a:rPr lang="fa-IR" sz="3200" b="1" dirty="0" smtClean="0">
                <a:latin typeface="Garamond" pitchFamily="18" charset="0"/>
                <a:cs typeface="Zar" pitchFamily="2" charset="-78"/>
              </a:rPr>
              <a:t>عسل –لیمو ترش تازه- برگ نعناع-یخ –اب گاز دار</a:t>
            </a:r>
            <a:endParaRPr lang="fa-IR" sz="3200" b="1" dirty="0">
              <a:latin typeface="Garamond" pitchFamily="18" charset="0"/>
              <a:cs typeface="Zar" pitchFamily="2" charset="-78"/>
            </a:endParaRPr>
          </a:p>
        </p:txBody>
      </p:sp>
    </p:spTree>
    <p:extLst>
      <p:ext uri="{BB962C8B-B14F-4D97-AF65-F5344CB8AC3E}">
        <p14:creationId xmlns:p14="http://schemas.microsoft.com/office/powerpoint/2010/main" val="1027694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3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3667" y="217807"/>
            <a:ext cx="4363695" cy="769441"/>
          </a:xfrm>
          <a:prstGeom prst="rect">
            <a:avLst/>
          </a:prstGeom>
        </p:spPr>
        <p:txBody>
          <a:bodyPr wrap="none">
            <a:spAutoFit/>
          </a:bodyPr>
          <a:lstStyle/>
          <a:p>
            <a:r>
              <a:rPr lang="fa-IR" sz="4400" dirty="0" smtClean="0">
                <a:solidFill>
                  <a:srgbClr val="FF0000"/>
                </a:solidFill>
                <a:latin typeface="Garamond" pitchFamily="18" charset="0"/>
                <a:cs typeface="B Titr" panose="00000700000000000000" pitchFamily="2" charset="-78"/>
              </a:rPr>
              <a:t>انجام حرکات کششی </a:t>
            </a:r>
            <a:endParaRPr lang="fa-IR" sz="4400" dirty="0">
              <a:cs typeface="B Titr" panose="00000700000000000000" pitchFamily="2" charset="-78"/>
            </a:endParaRPr>
          </a:p>
        </p:txBody>
      </p:sp>
      <p:pic>
        <p:nvPicPr>
          <p:cNvPr id="17410" name="Picture 2" descr="C:\Users\Shiva\Desktop\نوید\images (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3" y="692696"/>
            <a:ext cx="320384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Shiva\Desktop\نوید\download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92" y="1045304"/>
            <a:ext cx="2034878" cy="36798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44216" y="1051725"/>
            <a:ext cx="4572000" cy="255454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just"/>
            <a:r>
              <a:rPr lang="fa-IR" sz="3200" dirty="0" smtClean="0">
                <a:latin typeface="Garamond" pitchFamily="18" charset="0"/>
                <a:cs typeface="Zar" pitchFamily="2" charset="-78"/>
              </a:rPr>
              <a:t>یک بارفیکس تهیه کنید و به چهار چوب در  به تناسب قد خود وصل کنید   بدون انکه لازم باشد خود را به سمت بالا بکشید  فقط از آن آویزان شوید   این تمرین تا 3 ست به صورت متوالی  و هر تکرار تا 10 ثانیه انجام دهید.  </a:t>
            </a:r>
            <a:endParaRPr lang="fa-IR" sz="3200" dirty="0"/>
          </a:p>
        </p:txBody>
      </p:sp>
    </p:spTree>
    <p:extLst>
      <p:ext uri="{BB962C8B-B14F-4D97-AF65-F5344CB8AC3E}">
        <p14:creationId xmlns:p14="http://schemas.microsoft.com/office/powerpoint/2010/main" val="327001759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anim calcmode="lin" valueType="num">
                                      <p:cBhvr>
                                        <p:cTn id="8" dur="2000" fill="hold"/>
                                        <p:tgtEl>
                                          <p:spTgt spid="17411"/>
                                        </p:tgtEl>
                                        <p:attrNameLst>
                                          <p:attrName>ppt_w</p:attrName>
                                        </p:attrNameLst>
                                      </p:cBhvr>
                                      <p:tavLst>
                                        <p:tav tm="0" fmla="#ppt_w*sin(2.5*pi*$)">
                                          <p:val>
                                            <p:fltVal val="0"/>
                                          </p:val>
                                        </p:tav>
                                        <p:tav tm="100000">
                                          <p:val>
                                            <p:fltVal val="1"/>
                                          </p:val>
                                        </p:tav>
                                      </p:tavLst>
                                    </p:anim>
                                    <p:anim calcmode="lin" valueType="num">
                                      <p:cBhvr>
                                        <p:cTn id="9" dur="2000" fill="hold"/>
                                        <p:tgtEl>
                                          <p:spTgt spid="1741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2000"/>
                                        <p:tgtEl>
                                          <p:spTgt spid="17410"/>
                                        </p:tgtEl>
                                      </p:cBhvr>
                                    </p:animEffect>
                                    <p:anim calcmode="lin" valueType="num">
                                      <p:cBhvr>
                                        <p:cTn id="13" dur="2000" fill="hold"/>
                                        <p:tgtEl>
                                          <p:spTgt spid="17410"/>
                                        </p:tgtEl>
                                        <p:attrNameLst>
                                          <p:attrName>ppt_w</p:attrName>
                                        </p:attrNameLst>
                                      </p:cBhvr>
                                      <p:tavLst>
                                        <p:tav tm="0" fmla="#ppt_w*sin(2.5*pi*$)">
                                          <p:val>
                                            <p:fltVal val="0"/>
                                          </p:val>
                                        </p:tav>
                                        <p:tav tm="100000">
                                          <p:val>
                                            <p:fltVal val="1"/>
                                          </p:val>
                                        </p:tav>
                                      </p:tavLst>
                                    </p:anim>
                                    <p:anim calcmode="lin" valueType="num">
                                      <p:cBhvr>
                                        <p:cTn id="14" dur="2000" fill="hold"/>
                                        <p:tgtEl>
                                          <p:spTgt spid="174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19" y="221739"/>
            <a:ext cx="8903399" cy="830997"/>
          </a:xfrm>
          <a:prstGeom prst="rect">
            <a:avLst/>
          </a:prstGeom>
        </p:spPr>
        <p:txBody>
          <a:bodyPr wrap="none">
            <a:spAutoFit/>
          </a:bodyPr>
          <a:lstStyle/>
          <a:p>
            <a:r>
              <a:rPr lang="fa-IR" sz="4800" dirty="0" smtClean="0">
                <a:solidFill>
                  <a:srgbClr val="0070C0"/>
                </a:solidFill>
                <a:latin typeface="Garamond" pitchFamily="18" charset="0"/>
                <a:cs typeface="B Titr" panose="00000700000000000000" pitchFamily="2" charset="-78"/>
              </a:rPr>
              <a:t>انجام تمرینات کششی توسط توپ جیم بال</a:t>
            </a:r>
            <a:endParaRPr lang="fa-IR" sz="4800" dirty="0">
              <a:solidFill>
                <a:srgbClr val="0070C0"/>
              </a:solidFill>
              <a:cs typeface="B Titr" panose="00000700000000000000" pitchFamily="2" charset="-78"/>
            </a:endParaRPr>
          </a:p>
        </p:txBody>
      </p:sp>
      <p:pic>
        <p:nvPicPr>
          <p:cNvPr id="18437" name="Picture 5" descr="C:\Users\Shiva\Desktop\نوید\images (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781" y="1152745"/>
            <a:ext cx="4352594" cy="213223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Users\Shiva\Desktop\نوید\images (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1" y="1062038"/>
            <a:ext cx="4167162" cy="4167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31840" y="3356992"/>
            <a:ext cx="5904656" cy="353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fa-IR" sz="3200" dirty="0" smtClean="0">
                <a:latin typeface="Garamond" pitchFamily="18" charset="0"/>
                <a:cs typeface="B Zar" panose="00000400000000000000" pitchFamily="2" charset="-78"/>
              </a:rPr>
              <a:t>مکانی ایمن را انتخاب کرده که سطح  پایدار را ایجاد نماید برای اجرای حرکت سپس دست های خود را  بر روی جیم بال گذاشته و با انقباض 10 تا 12 ثانیه کشش را بر روی توپ اعمال نمایید.</a:t>
            </a:r>
          </a:p>
          <a:p>
            <a:pPr algn="just"/>
            <a:r>
              <a:rPr lang="fa-IR" sz="3200" dirty="0" smtClean="0">
                <a:latin typeface="Garamond" pitchFamily="18" charset="0"/>
                <a:cs typeface="B Zar" panose="00000400000000000000" pitchFamily="2" charset="-78"/>
              </a:rPr>
              <a:t>این تمرین را بدون توپ و کشش به سمت زمین نیز می شود  انجام داد.</a:t>
            </a:r>
            <a:endParaRPr lang="fa-IR" sz="3200" dirty="0">
              <a:cs typeface="B Zar" panose="00000400000000000000" pitchFamily="2" charset="-78"/>
            </a:endParaRPr>
          </a:p>
        </p:txBody>
      </p:sp>
    </p:spTree>
    <p:extLst>
      <p:ext uri="{BB962C8B-B14F-4D97-AF65-F5344CB8AC3E}">
        <p14:creationId xmlns:p14="http://schemas.microsoft.com/office/powerpoint/2010/main" val="9897509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hiva\Desktop\نوید\images (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848"/>
            <a:ext cx="3284984" cy="3284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45024" y="548680"/>
            <a:ext cx="5247456"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fa-IR" sz="3200" dirty="0" smtClean="0">
                <a:latin typeface="Garamond" pitchFamily="18" charset="0"/>
                <a:cs typeface="Zar" pitchFamily="2" charset="-78"/>
              </a:rPr>
              <a:t>یک پای خود را بر روی توپ قرار داده و نسبت به امادگی  و سطح انعطاف خود با دست های خود پای دیگر خود را گرفته تا 10 ثانیه کشش را در سه ست متوالی  انجام دهید  و سپس با پای دیگر</a:t>
            </a:r>
            <a:endParaRPr lang="fa-IR" sz="3200" dirty="0"/>
          </a:p>
        </p:txBody>
      </p:sp>
    </p:spTree>
    <p:extLst>
      <p:ext uri="{BB962C8B-B14F-4D97-AF65-F5344CB8AC3E}">
        <p14:creationId xmlns:p14="http://schemas.microsoft.com/office/powerpoint/2010/main" val="389183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Shiva\Desktop\نوید\1412112318691165103234414716511893143222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4624"/>
            <a:ext cx="8712968" cy="37155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3861048"/>
            <a:ext cx="8856984" cy="227754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800" b="1" dirty="0">
                <a:cs typeface="B Zar" panose="00000400000000000000" pitchFamily="2" charset="-78"/>
              </a:rPr>
              <a:t>حركت اول:</a:t>
            </a:r>
          </a:p>
          <a:p>
            <a:pPr algn="just"/>
            <a:r>
              <a:rPr lang="fa-IR" sz="2400" dirty="0">
                <a:cs typeface="B Zar" panose="00000400000000000000" pitchFamily="2" charset="-78"/>
              </a:rPr>
              <a:t>یكی از نكات جالب در این تمرین ورزشی، نیاز نداشتن نسبت به گرم كردن بدن است. شما می‌توانید در هر حالتی تمرین را شروع كنید. مطابق شكل یك، ابتدا دراز بكشید. پاها را تا آنجا كه در شكل نشان داده شده بالا بیاورید. سعی كنید در جلسات ابتدایی خیلی به خودتان فشار نیاورید. این حركت را 15 مرتبه و در یك ست (مرحله) اجرا كنید.</a:t>
            </a:r>
          </a:p>
          <a:p>
            <a:r>
              <a:rPr lang="fa-IR" dirty="0"/>
              <a:t> </a:t>
            </a:r>
          </a:p>
        </p:txBody>
      </p:sp>
    </p:spTree>
    <p:extLst>
      <p:ext uri="{BB962C8B-B14F-4D97-AF65-F5344CB8AC3E}">
        <p14:creationId xmlns:p14="http://schemas.microsoft.com/office/powerpoint/2010/main" val="27787285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4"/>
            <a:ext cx="9114408" cy="48936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fa-IR" sz="2800" dirty="0">
                <a:cs typeface="B Zar" panose="00000400000000000000" pitchFamily="2" charset="-78"/>
              </a:rPr>
              <a:t> </a:t>
            </a:r>
            <a:r>
              <a:rPr lang="fa-IR" sz="3200" b="1" dirty="0" smtClean="0">
                <a:cs typeface="B Zar" panose="00000400000000000000" pitchFamily="2" charset="-78"/>
              </a:rPr>
              <a:t>حركت </a:t>
            </a:r>
            <a:r>
              <a:rPr lang="fa-IR" sz="3200" b="1" dirty="0">
                <a:cs typeface="B Zar" panose="00000400000000000000" pitchFamily="2" charset="-78"/>
              </a:rPr>
              <a:t>دوم: </a:t>
            </a:r>
          </a:p>
          <a:p>
            <a:pPr algn="just"/>
            <a:r>
              <a:rPr lang="fa-IR" sz="2400" dirty="0">
                <a:cs typeface="B Zar" panose="00000400000000000000" pitchFamily="2" charset="-78"/>
              </a:rPr>
              <a:t>مطابق شكل دوم قرار بگیرید و سعی كنیدخود را به عقب بكشید، تا جایی كه به عضلات كمر فشار زیادی وارد نشود. این حركت به میزان بسیار زیادی، خستگی عضلات كمر را برطرف می‌كند. 10 مرتبه و در یك ست این حركت را انجام دهید.</a:t>
            </a:r>
          </a:p>
          <a:p>
            <a:pPr algn="just"/>
            <a:r>
              <a:rPr lang="fa-IR" sz="3200" b="1" dirty="0">
                <a:cs typeface="B Zar" panose="00000400000000000000" pitchFamily="2" charset="-78"/>
              </a:rPr>
              <a:t>حركت سوم:</a:t>
            </a:r>
          </a:p>
          <a:p>
            <a:pPr algn="just"/>
            <a:r>
              <a:rPr lang="fa-IR" sz="2400" dirty="0">
                <a:cs typeface="B Zar" panose="00000400000000000000" pitchFamily="2" charset="-78"/>
              </a:rPr>
              <a:t>مطابق شكل قرار بگیرید. سپس تا جایی‌كه قدرت دارید، بدن خود را مطابق شكل بالا بیاورید. انجام این حركت كمی مشكل است، لذا خود را در جلسات ابتدایی خسته نكنید. این حركت را 10 مرتبه و در یك ست اجرا كنید.</a:t>
            </a:r>
          </a:p>
          <a:p>
            <a:pPr algn="just"/>
            <a:r>
              <a:rPr lang="fa-IR" sz="3200" b="1" dirty="0" smtClean="0">
                <a:cs typeface="B Zar" panose="00000400000000000000" pitchFamily="2" charset="-78"/>
              </a:rPr>
              <a:t>حركت </a:t>
            </a:r>
            <a:r>
              <a:rPr lang="fa-IR" sz="3200" b="1" dirty="0">
                <a:cs typeface="B Zar" panose="00000400000000000000" pitchFamily="2" charset="-78"/>
              </a:rPr>
              <a:t>چهارم:</a:t>
            </a:r>
          </a:p>
          <a:p>
            <a:pPr algn="just"/>
            <a:r>
              <a:rPr lang="fa-IR" sz="2400" dirty="0">
                <a:cs typeface="B Zar" panose="00000400000000000000" pitchFamily="2" charset="-78"/>
              </a:rPr>
              <a:t>حركت بسیار منحصر به فردی در برطرف كردن خستگی روزانه عضلات به خصوص عضلات كمر است. مطابق شكل به روی شکم دراز بکشید و حركت را اجرا كنید. تا حد امكان آن را 15 مرتبه و در 3 ست انجام دهید</a:t>
            </a:r>
            <a:r>
              <a:rPr lang="fa-IR" sz="2400" dirty="0" smtClean="0">
                <a:cs typeface="B Zar" panose="00000400000000000000" pitchFamily="2" charset="-78"/>
              </a:rPr>
              <a:t>.</a:t>
            </a:r>
            <a:endParaRPr lang="fa-IR" sz="2400" dirty="0">
              <a:cs typeface="B Zar" panose="00000400000000000000" pitchFamily="2" charset="-78"/>
            </a:endParaRPr>
          </a:p>
        </p:txBody>
      </p:sp>
    </p:spTree>
    <p:extLst>
      <p:ext uri="{BB962C8B-B14F-4D97-AF65-F5344CB8AC3E}">
        <p14:creationId xmlns:p14="http://schemas.microsoft.com/office/powerpoint/2010/main" val="4054276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hiva\Documents\Downloads\IMG_20180204_1406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 y="188640"/>
            <a:ext cx="6418245" cy="5616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588224" y="394786"/>
            <a:ext cx="2411760" cy="39703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800" dirty="0" smtClean="0">
                <a:cs typeface="B Zar" panose="00000400000000000000" pitchFamily="2" charset="-78"/>
              </a:rPr>
              <a:t>تمامی حرکات تا 12 تکرار  و 3 ست انجام  می شود  قابل یاد اوری می باشد حرکات 3  و 2  برای کسانی که کمر درد دارند و تازه شروع به کار کردند مناسب نمی باشد</a:t>
            </a:r>
            <a:endParaRPr lang="fa-IR" sz="2800" dirty="0">
              <a:cs typeface="B Zar" panose="00000400000000000000" pitchFamily="2" charset="-78"/>
            </a:endParaRPr>
          </a:p>
        </p:txBody>
      </p:sp>
    </p:spTree>
    <p:extLst>
      <p:ext uri="{BB962C8B-B14F-4D97-AF65-F5344CB8AC3E}">
        <p14:creationId xmlns:p14="http://schemas.microsoft.com/office/powerpoint/2010/main" val="235884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down)">
                                      <p:cBhvr>
                                        <p:cTn id="7" dur="580">
                                          <p:stCondLst>
                                            <p:cond delay="0"/>
                                          </p:stCondLst>
                                        </p:cTn>
                                        <p:tgtEl>
                                          <p:spTgt spid="20482"/>
                                        </p:tgtEl>
                                      </p:cBhvr>
                                    </p:animEffect>
                                    <p:anim calcmode="lin" valueType="num">
                                      <p:cBhvr>
                                        <p:cTn id="8" dur="1822" tmFilter="0,0; 0.14,0.36; 0.43,0.73; 0.71,0.91; 1.0,1.0">
                                          <p:stCondLst>
                                            <p:cond delay="0"/>
                                          </p:stCondLst>
                                        </p:cTn>
                                        <p:tgtEl>
                                          <p:spTgt spid="2048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48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48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48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48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482"/>
                                        </p:tgtEl>
                                      </p:cBhvr>
                                      <p:to x="100000" y="60000"/>
                                    </p:animScale>
                                    <p:animScale>
                                      <p:cBhvr>
                                        <p:cTn id="14" dur="166" decel="50000">
                                          <p:stCondLst>
                                            <p:cond delay="676"/>
                                          </p:stCondLst>
                                        </p:cTn>
                                        <p:tgtEl>
                                          <p:spTgt spid="20482"/>
                                        </p:tgtEl>
                                      </p:cBhvr>
                                      <p:to x="100000" y="100000"/>
                                    </p:animScale>
                                    <p:animScale>
                                      <p:cBhvr>
                                        <p:cTn id="15" dur="26">
                                          <p:stCondLst>
                                            <p:cond delay="1312"/>
                                          </p:stCondLst>
                                        </p:cTn>
                                        <p:tgtEl>
                                          <p:spTgt spid="20482"/>
                                        </p:tgtEl>
                                      </p:cBhvr>
                                      <p:to x="100000" y="80000"/>
                                    </p:animScale>
                                    <p:animScale>
                                      <p:cBhvr>
                                        <p:cTn id="16" dur="166" decel="50000">
                                          <p:stCondLst>
                                            <p:cond delay="1338"/>
                                          </p:stCondLst>
                                        </p:cTn>
                                        <p:tgtEl>
                                          <p:spTgt spid="20482"/>
                                        </p:tgtEl>
                                      </p:cBhvr>
                                      <p:to x="100000" y="100000"/>
                                    </p:animScale>
                                    <p:animScale>
                                      <p:cBhvr>
                                        <p:cTn id="17" dur="26">
                                          <p:stCondLst>
                                            <p:cond delay="1642"/>
                                          </p:stCondLst>
                                        </p:cTn>
                                        <p:tgtEl>
                                          <p:spTgt spid="20482"/>
                                        </p:tgtEl>
                                      </p:cBhvr>
                                      <p:to x="100000" y="90000"/>
                                    </p:animScale>
                                    <p:animScale>
                                      <p:cBhvr>
                                        <p:cTn id="18" dur="166" decel="50000">
                                          <p:stCondLst>
                                            <p:cond delay="1668"/>
                                          </p:stCondLst>
                                        </p:cTn>
                                        <p:tgtEl>
                                          <p:spTgt spid="20482"/>
                                        </p:tgtEl>
                                      </p:cBhvr>
                                      <p:to x="100000" y="100000"/>
                                    </p:animScale>
                                    <p:animScale>
                                      <p:cBhvr>
                                        <p:cTn id="19" dur="26">
                                          <p:stCondLst>
                                            <p:cond delay="1808"/>
                                          </p:stCondLst>
                                        </p:cTn>
                                        <p:tgtEl>
                                          <p:spTgt spid="20482"/>
                                        </p:tgtEl>
                                      </p:cBhvr>
                                      <p:to x="100000" y="95000"/>
                                    </p:animScale>
                                    <p:animScale>
                                      <p:cBhvr>
                                        <p:cTn id="20" dur="166" decel="50000">
                                          <p:stCondLst>
                                            <p:cond delay="1834"/>
                                          </p:stCondLst>
                                        </p:cTn>
                                        <p:tgtEl>
                                          <p:spTgt spid="204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4" y="1628800"/>
            <a:ext cx="8893175"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230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fa-IR" sz="4400" dirty="0">
                <a:solidFill>
                  <a:srgbClr val="00B0F0"/>
                </a:solidFill>
                <a:effectLst>
                  <a:outerShdw blurRad="38100" dist="38100" dir="2700000" algn="tl">
                    <a:srgbClr val="000000"/>
                  </a:outerShdw>
                </a:effectLst>
                <a:cs typeface="B Titr" panose="00000700000000000000" pitchFamily="2" charset="-78"/>
              </a:rPr>
              <a:t> ماهيت چند رشته ای ارگونومی </a:t>
            </a:r>
            <a:br>
              <a:rPr lang="fa-IR" sz="4400" dirty="0">
                <a:solidFill>
                  <a:srgbClr val="00B0F0"/>
                </a:solidFill>
                <a:effectLst>
                  <a:outerShdw blurRad="38100" dist="38100" dir="2700000" algn="tl">
                    <a:srgbClr val="000000"/>
                  </a:outerShdw>
                </a:effectLst>
                <a:cs typeface="B Titr" panose="00000700000000000000" pitchFamily="2" charset="-78"/>
              </a:rPr>
            </a:br>
            <a:endParaRPr lang="fa-IR" dirty="0">
              <a:solidFill>
                <a:srgbClr val="00B0F0"/>
              </a:solidFill>
              <a:cs typeface="B Titr" panose="00000700000000000000" pitchFamily="2" charset="-78"/>
            </a:endParaRPr>
          </a:p>
        </p:txBody>
      </p:sp>
      <p:sp>
        <p:nvSpPr>
          <p:cNvPr id="4" name="Rectangle 7"/>
          <p:cNvSpPr>
            <a:spLocks noChangeArrowheads="1"/>
          </p:cNvSpPr>
          <p:nvPr/>
        </p:nvSpPr>
        <p:spPr bwMode="auto">
          <a:xfrm>
            <a:off x="1620713" y="1196752"/>
            <a:ext cx="73437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aramond" pitchFamily="18" charset="0"/>
                <a:cs typeface="Arial" pitchFamily="34" charset="0"/>
              </a:defRPr>
            </a:lvl1pPr>
            <a:lvl2pPr marL="742950" indent="-285750" eaLnBrk="0" hangingPunct="0">
              <a:defRPr>
                <a:solidFill>
                  <a:schemeClr val="tx1"/>
                </a:solidFill>
                <a:latin typeface="Garamond" pitchFamily="18" charset="0"/>
                <a:cs typeface="Arial" pitchFamily="34" charset="0"/>
              </a:defRPr>
            </a:lvl2pPr>
            <a:lvl3pPr marL="1143000" indent="-228600" eaLnBrk="0" hangingPunct="0">
              <a:defRPr>
                <a:solidFill>
                  <a:schemeClr val="tx1"/>
                </a:solidFill>
                <a:latin typeface="Garamond" pitchFamily="18" charset="0"/>
                <a:cs typeface="Arial" pitchFamily="34" charset="0"/>
              </a:defRPr>
            </a:lvl3pPr>
            <a:lvl4pPr marL="1600200" indent="-228600" eaLnBrk="0" hangingPunct="0">
              <a:defRPr>
                <a:solidFill>
                  <a:schemeClr val="tx1"/>
                </a:solidFill>
                <a:latin typeface="Garamond" pitchFamily="18" charset="0"/>
                <a:cs typeface="Arial" pitchFamily="34" charset="0"/>
              </a:defRPr>
            </a:lvl4pPr>
            <a:lvl5pPr marL="2057400" indent="-228600" eaLnBrk="0" hangingPunct="0">
              <a:defRPr>
                <a:solidFill>
                  <a:schemeClr val="tx1"/>
                </a:solidFill>
                <a:latin typeface="Garamond"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Garamond" pitchFamily="18" charset="0"/>
                <a:cs typeface="Arial" pitchFamily="34" charset="0"/>
              </a:defRPr>
            </a:lvl9pPr>
          </a:lstStyle>
          <a:p>
            <a:pPr algn="r" rtl="1">
              <a:buClr>
                <a:schemeClr val="tx2"/>
              </a:buClr>
              <a:buFont typeface="Wingdings" pitchFamily="2" charset="2"/>
              <a:buChar char="Ø"/>
            </a:pPr>
            <a:r>
              <a:rPr kumimoji="1" lang="fa-IR" altLang="fa-IR" sz="2800" dirty="0">
                <a:latin typeface="2  Nazanin"/>
                <a:cs typeface="B Traffic" panose="00000400000000000000" pitchFamily="2" charset="-78"/>
              </a:rPr>
              <a:t>  </a:t>
            </a:r>
            <a:r>
              <a:rPr kumimoji="1" lang="fa-IR" altLang="fa-IR" sz="2800" b="1" dirty="0">
                <a:latin typeface="2  Nazanin"/>
                <a:cs typeface="B Traffic" panose="00000400000000000000" pitchFamily="2" charset="-78"/>
              </a:rPr>
              <a:t>مهندسي </a:t>
            </a:r>
          </a:p>
          <a:p>
            <a:pPr algn="r" rtl="1">
              <a:buClr>
                <a:schemeClr val="tx2"/>
              </a:buClr>
              <a:buFont typeface="Wingdings" pitchFamily="2" charset="2"/>
              <a:buChar char="Ø"/>
            </a:pPr>
            <a:r>
              <a:rPr kumimoji="1" lang="fa-IR" altLang="fa-IR" sz="2800" b="1" dirty="0">
                <a:latin typeface="2  Nazanin"/>
                <a:cs typeface="B Traffic" panose="00000400000000000000" pitchFamily="2" charset="-78"/>
              </a:rPr>
              <a:t>  طراحی صنعتي </a:t>
            </a:r>
          </a:p>
          <a:p>
            <a:pPr algn="r" rtl="1">
              <a:buClr>
                <a:schemeClr val="tx2"/>
              </a:buClr>
              <a:buFont typeface="Wingdings" pitchFamily="2" charset="2"/>
              <a:buChar char="Ø"/>
            </a:pPr>
            <a:r>
              <a:rPr kumimoji="1" lang="fa-IR" altLang="fa-IR" sz="2800" b="1" dirty="0">
                <a:latin typeface="2  Nazanin"/>
                <a:cs typeface="B Traffic" panose="00000400000000000000" pitchFamily="2" charset="-78"/>
              </a:rPr>
              <a:t>  بهداشت حرفه ای </a:t>
            </a:r>
          </a:p>
          <a:p>
            <a:pPr algn="r" rtl="1">
              <a:buClr>
                <a:schemeClr val="tx2"/>
              </a:buClr>
              <a:buFont typeface="Wingdings" pitchFamily="2" charset="2"/>
              <a:buChar char="Ø"/>
            </a:pPr>
            <a:r>
              <a:rPr kumimoji="1" lang="fa-IR" altLang="fa-IR" sz="2800" b="1" dirty="0">
                <a:latin typeface="2  Nazanin"/>
                <a:cs typeface="B Traffic" panose="00000400000000000000" pitchFamily="2" charset="-78"/>
              </a:rPr>
              <a:t>  پزشکی </a:t>
            </a:r>
          </a:p>
          <a:p>
            <a:pPr algn="r" rtl="1">
              <a:buClr>
                <a:schemeClr val="tx2"/>
              </a:buClr>
              <a:buFont typeface="Wingdings" pitchFamily="2" charset="2"/>
              <a:buChar char="Ø"/>
            </a:pPr>
            <a:r>
              <a:rPr kumimoji="1" lang="fa-IR" altLang="fa-IR" sz="2800" b="1" dirty="0">
                <a:latin typeface="2  Nazanin"/>
                <a:cs typeface="B Traffic" panose="00000400000000000000" pitchFamily="2" charset="-78"/>
              </a:rPr>
              <a:t>  روانشناسي</a:t>
            </a:r>
            <a:endParaRPr kumimoji="1" lang="en-US" altLang="fa-IR" sz="2800" b="1" dirty="0">
              <a:latin typeface="2  Nazanin"/>
              <a:cs typeface="B Traffic" panose="00000400000000000000" pitchFamily="2" charset="-78"/>
            </a:endParaRPr>
          </a:p>
          <a:p>
            <a:pPr algn="r" rtl="1">
              <a:buClr>
                <a:schemeClr val="tx2"/>
              </a:buClr>
              <a:buFont typeface="Wingdings" pitchFamily="2" charset="2"/>
              <a:buChar char="Ø"/>
            </a:pPr>
            <a:r>
              <a:rPr kumimoji="1" lang="fa-IR" altLang="en-US" sz="2800" b="1" dirty="0">
                <a:latin typeface="2  Nazanin"/>
                <a:cs typeface="B Traffic" panose="00000400000000000000" pitchFamily="2" charset="-78"/>
              </a:rPr>
              <a:t>  </a:t>
            </a:r>
            <a:r>
              <a:rPr kumimoji="1" lang="ar-SA" altLang="en-US" sz="2800" b="1" dirty="0">
                <a:latin typeface="2  Nazanin"/>
                <a:cs typeface="B Traffic" panose="00000400000000000000" pitchFamily="2" charset="-78"/>
              </a:rPr>
              <a:t>آناتومي </a:t>
            </a:r>
          </a:p>
          <a:p>
            <a:pPr algn="r" rtl="1">
              <a:buClr>
                <a:schemeClr val="tx2"/>
              </a:buClr>
              <a:buFont typeface="Wingdings" pitchFamily="2" charset="2"/>
              <a:buChar char="Ø"/>
            </a:pPr>
            <a:r>
              <a:rPr kumimoji="1" lang="ar-SA" altLang="en-US" sz="2800" b="1" dirty="0">
                <a:latin typeface="2  Nazanin"/>
                <a:cs typeface="B Traffic" panose="00000400000000000000" pitchFamily="2" charset="-78"/>
              </a:rPr>
              <a:t> فيزيولوژي </a:t>
            </a:r>
            <a:endParaRPr kumimoji="1" lang="en-US" altLang="en-US" sz="2800" b="1" dirty="0">
              <a:latin typeface="2  Nazanin"/>
              <a:cs typeface="B Traffic" panose="00000400000000000000" pitchFamily="2" charset="-78"/>
            </a:endParaRPr>
          </a:p>
          <a:p>
            <a:pPr algn="r" rtl="1">
              <a:buClr>
                <a:schemeClr val="tx2"/>
              </a:buClr>
              <a:buFont typeface="Wingdings" pitchFamily="2" charset="2"/>
              <a:buChar char="Ø"/>
            </a:pPr>
            <a:r>
              <a:rPr kumimoji="1" lang="fa-IR" altLang="en-US" sz="2800" b="1" dirty="0">
                <a:latin typeface="2  Nazanin"/>
                <a:cs typeface="B Traffic" panose="00000400000000000000" pitchFamily="2" charset="-78"/>
              </a:rPr>
              <a:t>  </a:t>
            </a:r>
            <a:r>
              <a:rPr kumimoji="1" lang="ar-SA" altLang="en-US" sz="2800" b="1" dirty="0">
                <a:latin typeface="2  Nazanin"/>
                <a:cs typeface="B Traffic" panose="00000400000000000000" pitchFamily="2" charset="-78"/>
              </a:rPr>
              <a:t>انسان شناسي </a:t>
            </a:r>
            <a:endParaRPr kumimoji="1" lang="en-US" altLang="en-US" sz="2800" b="1" dirty="0">
              <a:latin typeface="2  Nazanin"/>
              <a:cs typeface="B Traffic" panose="00000400000000000000" pitchFamily="2" charset="-78"/>
            </a:endParaRPr>
          </a:p>
          <a:p>
            <a:pPr algn="r" rtl="1">
              <a:buClr>
                <a:schemeClr val="tx2"/>
              </a:buClr>
              <a:buFont typeface="Wingdings" pitchFamily="2" charset="2"/>
              <a:buChar char="Ø"/>
            </a:pPr>
            <a:r>
              <a:rPr kumimoji="1" lang="fa-IR" altLang="en-US" sz="2800" b="1" dirty="0">
                <a:latin typeface="2  Nazanin"/>
                <a:cs typeface="B Traffic" panose="00000400000000000000" pitchFamily="2" charset="-78"/>
              </a:rPr>
              <a:t>  </a:t>
            </a:r>
            <a:r>
              <a:rPr kumimoji="1" lang="ar-SA" altLang="en-US" sz="2800" b="1" dirty="0">
                <a:latin typeface="2  Nazanin"/>
                <a:cs typeface="B Traffic" panose="00000400000000000000" pitchFamily="2" charset="-78"/>
              </a:rPr>
              <a:t>بيومكانيك</a:t>
            </a:r>
            <a:endParaRPr kumimoji="1" lang="fa-IR" altLang="en-US" sz="2800" b="1" dirty="0">
              <a:latin typeface="2  Nazanin"/>
              <a:cs typeface="B Traffic" panose="00000400000000000000" pitchFamily="2" charset="-78"/>
            </a:endParaRPr>
          </a:p>
          <a:p>
            <a:pPr algn="r" rtl="1">
              <a:buClr>
                <a:schemeClr val="tx2"/>
              </a:buClr>
              <a:buFont typeface="Wingdings" pitchFamily="2" charset="2"/>
              <a:buChar char="Ø"/>
            </a:pPr>
            <a:r>
              <a:rPr kumimoji="1" lang="fa-IR" altLang="en-US" sz="3600" b="1" dirty="0">
                <a:latin typeface="2  Nazanin"/>
                <a:cs typeface="B Traffic" panose="00000400000000000000" pitchFamily="2" charset="-78"/>
              </a:rPr>
              <a:t>و</a:t>
            </a:r>
            <a:r>
              <a:rPr kumimoji="1" lang="ar-SA" altLang="en-US" sz="3600" b="1" dirty="0">
                <a:latin typeface="2  Nazanin"/>
                <a:cs typeface="B Traffic" panose="00000400000000000000" pitchFamily="2" charset="-78"/>
              </a:rPr>
              <a:t> ....</a:t>
            </a:r>
            <a:endParaRPr kumimoji="1" lang="ar-SA" altLang="fa-IR" sz="3600" b="1" dirty="0">
              <a:latin typeface="2  Nazanin"/>
              <a:cs typeface="B Traffic" panose="00000400000000000000" pitchFamily="2" charset="-78"/>
            </a:endParaRPr>
          </a:p>
        </p:txBody>
      </p:sp>
      <p:pic>
        <p:nvPicPr>
          <p:cNvPr id="9218" name="Picture 2" descr="C:\Users\Shiva\Desktop\نوید\image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17265"/>
            <a:ext cx="1647825" cy="2771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19" name="Picture 3" descr="C:\Users\Shiva\Desktop\نوید\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196752"/>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0" name="Picture 4" descr="C:\Users\Shiva\Desktop\نوید\download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2910061"/>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1" name="Picture 5" descr="C:\Users\Shiva\Desktop\نوید\download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525" y="4014564"/>
            <a:ext cx="2552700" cy="1790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C:\Users\Shiva\Desktop\نوید\images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713" y="4725144"/>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3" name="Picture 7" descr="C:\Users\Shiva\Desktop\نوید\download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4800550"/>
            <a:ext cx="1841376" cy="1940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8042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wipe(down)">
                                      <p:cBhvr>
                                        <p:cTn id="19" dur="580">
                                          <p:stCondLst>
                                            <p:cond delay="0"/>
                                          </p:stCondLst>
                                        </p:cTn>
                                        <p:tgtEl>
                                          <p:spTgt spid="9221"/>
                                        </p:tgtEl>
                                      </p:cBhvr>
                                    </p:animEffect>
                                    <p:anim calcmode="lin" valueType="num">
                                      <p:cBhvr>
                                        <p:cTn id="20" dur="1822" tmFilter="0,0; 0.14,0.36; 0.43,0.73; 0.71,0.91; 1.0,1.0">
                                          <p:stCondLst>
                                            <p:cond delay="0"/>
                                          </p:stCondLst>
                                        </p:cTn>
                                        <p:tgtEl>
                                          <p:spTgt spid="92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2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2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2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221"/>
                                        </p:tgtEl>
                                        <p:attrNameLst>
                                          <p:attrName>ppt_y</p:attrName>
                                        </p:attrNameLst>
                                      </p:cBhvr>
                                      <p:tavLst>
                                        <p:tav tm="0" fmla="#ppt_y-sin(pi*$)/81">
                                          <p:val>
                                            <p:fltVal val="0"/>
                                          </p:val>
                                        </p:tav>
                                        <p:tav tm="100000">
                                          <p:val>
                                            <p:fltVal val="1"/>
                                          </p:val>
                                        </p:tav>
                                      </p:tavLst>
                                    </p:anim>
                                    <p:animScale>
                                      <p:cBhvr>
                                        <p:cTn id="25" dur="26">
                                          <p:stCondLst>
                                            <p:cond delay="650"/>
                                          </p:stCondLst>
                                        </p:cTn>
                                        <p:tgtEl>
                                          <p:spTgt spid="9221"/>
                                        </p:tgtEl>
                                      </p:cBhvr>
                                      <p:to x="100000" y="60000"/>
                                    </p:animScale>
                                    <p:animScale>
                                      <p:cBhvr>
                                        <p:cTn id="26" dur="166" decel="50000">
                                          <p:stCondLst>
                                            <p:cond delay="676"/>
                                          </p:stCondLst>
                                        </p:cTn>
                                        <p:tgtEl>
                                          <p:spTgt spid="9221"/>
                                        </p:tgtEl>
                                      </p:cBhvr>
                                      <p:to x="100000" y="100000"/>
                                    </p:animScale>
                                    <p:animScale>
                                      <p:cBhvr>
                                        <p:cTn id="27" dur="26">
                                          <p:stCondLst>
                                            <p:cond delay="1312"/>
                                          </p:stCondLst>
                                        </p:cTn>
                                        <p:tgtEl>
                                          <p:spTgt spid="9221"/>
                                        </p:tgtEl>
                                      </p:cBhvr>
                                      <p:to x="100000" y="80000"/>
                                    </p:animScale>
                                    <p:animScale>
                                      <p:cBhvr>
                                        <p:cTn id="28" dur="166" decel="50000">
                                          <p:stCondLst>
                                            <p:cond delay="1338"/>
                                          </p:stCondLst>
                                        </p:cTn>
                                        <p:tgtEl>
                                          <p:spTgt spid="9221"/>
                                        </p:tgtEl>
                                      </p:cBhvr>
                                      <p:to x="100000" y="100000"/>
                                    </p:animScale>
                                    <p:animScale>
                                      <p:cBhvr>
                                        <p:cTn id="29" dur="26">
                                          <p:stCondLst>
                                            <p:cond delay="1642"/>
                                          </p:stCondLst>
                                        </p:cTn>
                                        <p:tgtEl>
                                          <p:spTgt spid="9221"/>
                                        </p:tgtEl>
                                      </p:cBhvr>
                                      <p:to x="100000" y="90000"/>
                                    </p:animScale>
                                    <p:animScale>
                                      <p:cBhvr>
                                        <p:cTn id="30" dur="166" decel="50000">
                                          <p:stCondLst>
                                            <p:cond delay="1668"/>
                                          </p:stCondLst>
                                        </p:cTn>
                                        <p:tgtEl>
                                          <p:spTgt spid="9221"/>
                                        </p:tgtEl>
                                      </p:cBhvr>
                                      <p:to x="100000" y="100000"/>
                                    </p:animScale>
                                    <p:animScale>
                                      <p:cBhvr>
                                        <p:cTn id="31" dur="26">
                                          <p:stCondLst>
                                            <p:cond delay="1808"/>
                                          </p:stCondLst>
                                        </p:cTn>
                                        <p:tgtEl>
                                          <p:spTgt spid="9221"/>
                                        </p:tgtEl>
                                      </p:cBhvr>
                                      <p:to x="100000" y="95000"/>
                                    </p:animScale>
                                    <p:animScale>
                                      <p:cBhvr>
                                        <p:cTn id="32" dur="166" decel="50000">
                                          <p:stCondLst>
                                            <p:cond delay="1834"/>
                                          </p:stCondLst>
                                        </p:cTn>
                                        <p:tgtEl>
                                          <p:spTgt spid="9221"/>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9222"/>
                                        </p:tgtEl>
                                        <p:attrNameLst>
                                          <p:attrName>style.visibility</p:attrName>
                                        </p:attrNameLst>
                                      </p:cBhvr>
                                      <p:to>
                                        <p:strVal val="visible"/>
                                      </p:to>
                                    </p:set>
                                    <p:animEffect transition="in" filter="wipe(down)">
                                      <p:cBhvr>
                                        <p:cTn id="35" dur="580">
                                          <p:stCondLst>
                                            <p:cond delay="0"/>
                                          </p:stCondLst>
                                        </p:cTn>
                                        <p:tgtEl>
                                          <p:spTgt spid="9222"/>
                                        </p:tgtEl>
                                      </p:cBhvr>
                                    </p:animEffect>
                                    <p:anim calcmode="lin" valueType="num">
                                      <p:cBhvr>
                                        <p:cTn id="36" dur="1822" tmFilter="0,0; 0.14,0.36; 0.43,0.73; 0.71,0.91; 1.0,1.0">
                                          <p:stCondLst>
                                            <p:cond delay="0"/>
                                          </p:stCondLst>
                                        </p:cTn>
                                        <p:tgtEl>
                                          <p:spTgt spid="922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22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22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22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222"/>
                                        </p:tgtEl>
                                        <p:attrNameLst>
                                          <p:attrName>ppt_y</p:attrName>
                                        </p:attrNameLst>
                                      </p:cBhvr>
                                      <p:tavLst>
                                        <p:tav tm="0" fmla="#ppt_y-sin(pi*$)/81">
                                          <p:val>
                                            <p:fltVal val="0"/>
                                          </p:val>
                                        </p:tav>
                                        <p:tav tm="100000">
                                          <p:val>
                                            <p:fltVal val="1"/>
                                          </p:val>
                                        </p:tav>
                                      </p:tavLst>
                                    </p:anim>
                                    <p:animScale>
                                      <p:cBhvr>
                                        <p:cTn id="41" dur="26">
                                          <p:stCondLst>
                                            <p:cond delay="650"/>
                                          </p:stCondLst>
                                        </p:cTn>
                                        <p:tgtEl>
                                          <p:spTgt spid="9222"/>
                                        </p:tgtEl>
                                      </p:cBhvr>
                                      <p:to x="100000" y="60000"/>
                                    </p:animScale>
                                    <p:animScale>
                                      <p:cBhvr>
                                        <p:cTn id="42" dur="166" decel="50000">
                                          <p:stCondLst>
                                            <p:cond delay="676"/>
                                          </p:stCondLst>
                                        </p:cTn>
                                        <p:tgtEl>
                                          <p:spTgt spid="9222"/>
                                        </p:tgtEl>
                                      </p:cBhvr>
                                      <p:to x="100000" y="100000"/>
                                    </p:animScale>
                                    <p:animScale>
                                      <p:cBhvr>
                                        <p:cTn id="43" dur="26">
                                          <p:stCondLst>
                                            <p:cond delay="1312"/>
                                          </p:stCondLst>
                                        </p:cTn>
                                        <p:tgtEl>
                                          <p:spTgt spid="9222"/>
                                        </p:tgtEl>
                                      </p:cBhvr>
                                      <p:to x="100000" y="80000"/>
                                    </p:animScale>
                                    <p:animScale>
                                      <p:cBhvr>
                                        <p:cTn id="44" dur="166" decel="50000">
                                          <p:stCondLst>
                                            <p:cond delay="1338"/>
                                          </p:stCondLst>
                                        </p:cTn>
                                        <p:tgtEl>
                                          <p:spTgt spid="9222"/>
                                        </p:tgtEl>
                                      </p:cBhvr>
                                      <p:to x="100000" y="100000"/>
                                    </p:animScale>
                                    <p:animScale>
                                      <p:cBhvr>
                                        <p:cTn id="45" dur="26">
                                          <p:stCondLst>
                                            <p:cond delay="1642"/>
                                          </p:stCondLst>
                                        </p:cTn>
                                        <p:tgtEl>
                                          <p:spTgt spid="9222"/>
                                        </p:tgtEl>
                                      </p:cBhvr>
                                      <p:to x="100000" y="90000"/>
                                    </p:animScale>
                                    <p:animScale>
                                      <p:cBhvr>
                                        <p:cTn id="46" dur="166" decel="50000">
                                          <p:stCondLst>
                                            <p:cond delay="1668"/>
                                          </p:stCondLst>
                                        </p:cTn>
                                        <p:tgtEl>
                                          <p:spTgt spid="9222"/>
                                        </p:tgtEl>
                                      </p:cBhvr>
                                      <p:to x="100000" y="100000"/>
                                    </p:animScale>
                                    <p:animScale>
                                      <p:cBhvr>
                                        <p:cTn id="47" dur="26">
                                          <p:stCondLst>
                                            <p:cond delay="1808"/>
                                          </p:stCondLst>
                                        </p:cTn>
                                        <p:tgtEl>
                                          <p:spTgt spid="9222"/>
                                        </p:tgtEl>
                                      </p:cBhvr>
                                      <p:to x="100000" y="95000"/>
                                    </p:animScale>
                                    <p:animScale>
                                      <p:cBhvr>
                                        <p:cTn id="48" dur="166" decel="50000">
                                          <p:stCondLst>
                                            <p:cond delay="1834"/>
                                          </p:stCondLst>
                                        </p:cTn>
                                        <p:tgtEl>
                                          <p:spTgt spid="9222"/>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9220"/>
                                        </p:tgtEl>
                                        <p:attrNameLst>
                                          <p:attrName>style.visibility</p:attrName>
                                        </p:attrNameLst>
                                      </p:cBhvr>
                                      <p:to>
                                        <p:strVal val="visible"/>
                                      </p:to>
                                    </p:set>
                                    <p:animEffect transition="in" filter="wipe(down)">
                                      <p:cBhvr>
                                        <p:cTn id="51" dur="580">
                                          <p:stCondLst>
                                            <p:cond delay="0"/>
                                          </p:stCondLst>
                                        </p:cTn>
                                        <p:tgtEl>
                                          <p:spTgt spid="9220"/>
                                        </p:tgtEl>
                                      </p:cBhvr>
                                    </p:animEffect>
                                    <p:anim calcmode="lin" valueType="num">
                                      <p:cBhvr>
                                        <p:cTn id="52" dur="1822" tmFilter="0,0; 0.14,0.36; 0.43,0.73; 0.71,0.91; 1.0,1.0">
                                          <p:stCondLst>
                                            <p:cond delay="0"/>
                                          </p:stCondLst>
                                        </p:cTn>
                                        <p:tgtEl>
                                          <p:spTgt spid="92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92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92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92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9220"/>
                                        </p:tgtEl>
                                        <p:attrNameLst>
                                          <p:attrName>ppt_y</p:attrName>
                                        </p:attrNameLst>
                                      </p:cBhvr>
                                      <p:tavLst>
                                        <p:tav tm="0" fmla="#ppt_y-sin(pi*$)/81">
                                          <p:val>
                                            <p:fltVal val="0"/>
                                          </p:val>
                                        </p:tav>
                                        <p:tav tm="100000">
                                          <p:val>
                                            <p:fltVal val="1"/>
                                          </p:val>
                                        </p:tav>
                                      </p:tavLst>
                                    </p:anim>
                                    <p:animScale>
                                      <p:cBhvr>
                                        <p:cTn id="57" dur="26">
                                          <p:stCondLst>
                                            <p:cond delay="650"/>
                                          </p:stCondLst>
                                        </p:cTn>
                                        <p:tgtEl>
                                          <p:spTgt spid="9220"/>
                                        </p:tgtEl>
                                      </p:cBhvr>
                                      <p:to x="100000" y="60000"/>
                                    </p:animScale>
                                    <p:animScale>
                                      <p:cBhvr>
                                        <p:cTn id="58" dur="166" decel="50000">
                                          <p:stCondLst>
                                            <p:cond delay="676"/>
                                          </p:stCondLst>
                                        </p:cTn>
                                        <p:tgtEl>
                                          <p:spTgt spid="9220"/>
                                        </p:tgtEl>
                                      </p:cBhvr>
                                      <p:to x="100000" y="100000"/>
                                    </p:animScale>
                                    <p:animScale>
                                      <p:cBhvr>
                                        <p:cTn id="59" dur="26">
                                          <p:stCondLst>
                                            <p:cond delay="1312"/>
                                          </p:stCondLst>
                                        </p:cTn>
                                        <p:tgtEl>
                                          <p:spTgt spid="9220"/>
                                        </p:tgtEl>
                                      </p:cBhvr>
                                      <p:to x="100000" y="80000"/>
                                    </p:animScale>
                                    <p:animScale>
                                      <p:cBhvr>
                                        <p:cTn id="60" dur="166" decel="50000">
                                          <p:stCondLst>
                                            <p:cond delay="1338"/>
                                          </p:stCondLst>
                                        </p:cTn>
                                        <p:tgtEl>
                                          <p:spTgt spid="9220"/>
                                        </p:tgtEl>
                                      </p:cBhvr>
                                      <p:to x="100000" y="100000"/>
                                    </p:animScale>
                                    <p:animScale>
                                      <p:cBhvr>
                                        <p:cTn id="61" dur="26">
                                          <p:stCondLst>
                                            <p:cond delay="1642"/>
                                          </p:stCondLst>
                                        </p:cTn>
                                        <p:tgtEl>
                                          <p:spTgt spid="9220"/>
                                        </p:tgtEl>
                                      </p:cBhvr>
                                      <p:to x="100000" y="90000"/>
                                    </p:animScale>
                                    <p:animScale>
                                      <p:cBhvr>
                                        <p:cTn id="62" dur="166" decel="50000">
                                          <p:stCondLst>
                                            <p:cond delay="1668"/>
                                          </p:stCondLst>
                                        </p:cTn>
                                        <p:tgtEl>
                                          <p:spTgt spid="9220"/>
                                        </p:tgtEl>
                                      </p:cBhvr>
                                      <p:to x="100000" y="100000"/>
                                    </p:animScale>
                                    <p:animScale>
                                      <p:cBhvr>
                                        <p:cTn id="63" dur="26">
                                          <p:stCondLst>
                                            <p:cond delay="1808"/>
                                          </p:stCondLst>
                                        </p:cTn>
                                        <p:tgtEl>
                                          <p:spTgt spid="9220"/>
                                        </p:tgtEl>
                                      </p:cBhvr>
                                      <p:to x="100000" y="95000"/>
                                    </p:animScale>
                                    <p:animScale>
                                      <p:cBhvr>
                                        <p:cTn id="64" dur="166" decel="50000">
                                          <p:stCondLst>
                                            <p:cond delay="1834"/>
                                          </p:stCondLst>
                                        </p:cTn>
                                        <p:tgtEl>
                                          <p:spTgt spid="9220"/>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9219"/>
                                        </p:tgtEl>
                                        <p:attrNameLst>
                                          <p:attrName>style.visibility</p:attrName>
                                        </p:attrNameLst>
                                      </p:cBhvr>
                                      <p:to>
                                        <p:strVal val="visible"/>
                                      </p:to>
                                    </p:set>
                                    <p:animEffect transition="in" filter="wipe(down)">
                                      <p:cBhvr>
                                        <p:cTn id="67" dur="580">
                                          <p:stCondLst>
                                            <p:cond delay="0"/>
                                          </p:stCondLst>
                                        </p:cTn>
                                        <p:tgtEl>
                                          <p:spTgt spid="9219"/>
                                        </p:tgtEl>
                                      </p:cBhvr>
                                    </p:animEffect>
                                    <p:anim calcmode="lin" valueType="num">
                                      <p:cBhvr>
                                        <p:cTn id="68" dur="1822"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21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21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219"/>
                                        </p:tgtEl>
                                        <p:attrNameLst>
                                          <p:attrName>ppt_y</p:attrName>
                                        </p:attrNameLst>
                                      </p:cBhvr>
                                      <p:tavLst>
                                        <p:tav tm="0" fmla="#ppt_y-sin(pi*$)/81">
                                          <p:val>
                                            <p:fltVal val="0"/>
                                          </p:val>
                                        </p:tav>
                                        <p:tav tm="100000">
                                          <p:val>
                                            <p:fltVal val="1"/>
                                          </p:val>
                                        </p:tav>
                                      </p:tavLst>
                                    </p:anim>
                                    <p:animScale>
                                      <p:cBhvr>
                                        <p:cTn id="73" dur="26">
                                          <p:stCondLst>
                                            <p:cond delay="650"/>
                                          </p:stCondLst>
                                        </p:cTn>
                                        <p:tgtEl>
                                          <p:spTgt spid="9219"/>
                                        </p:tgtEl>
                                      </p:cBhvr>
                                      <p:to x="100000" y="60000"/>
                                    </p:animScale>
                                    <p:animScale>
                                      <p:cBhvr>
                                        <p:cTn id="74" dur="166" decel="50000">
                                          <p:stCondLst>
                                            <p:cond delay="676"/>
                                          </p:stCondLst>
                                        </p:cTn>
                                        <p:tgtEl>
                                          <p:spTgt spid="9219"/>
                                        </p:tgtEl>
                                      </p:cBhvr>
                                      <p:to x="100000" y="100000"/>
                                    </p:animScale>
                                    <p:animScale>
                                      <p:cBhvr>
                                        <p:cTn id="75" dur="26">
                                          <p:stCondLst>
                                            <p:cond delay="1312"/>
                                          </p:stCondLst>
                                        </p:cTn>
                                        <p:tgtEl>
                                          <p:spTgt spid="9219"/>
                                        </p:tgtEl>
                                      </p:cBhvr>
                                      <p:to x="100000" y="80000"/>
                                    </p:animScale>
                                    <p:animScale>
                                      <p:cBhvr>
                                        <p:cTn id="76" dur="166" decel="50000">
                                          <p:stCondLst>
                                            <p:cond delay="1338"/>
                                          </p:stCondLst>
                                        </p:cTn>
                                        <p:tgtEl>
                                          <p:spTgt spid="9219"/>
                                        </p:tgtEl>
                                      </p:cBhvr>
                                      <p:to x="100000" y="100000"/>
                                    </p:animScale>
                                    <p:animScale>
                                      <p:cBhvr>
                                        <p:cTn id="77" dur="26">
                                          <p:stCondLst>
                                            <p:cond delay="1642"/>
                                          </p:stCondLst>
                                        </p:cTn>
                                        <p:tgtEl>
                                          <p:spTgt spid="9219"/>
                                        </p:tgtEl>
                                      </p:cBhvr>
                                      <p:to x="100000" y="90000"/>
                                    </p:animScale>
                                    <p:animScale>
                                      <p:cBhvr>
                                        <p:cTn id="78" dur="166" decel="50000">
                                          <p:stCondLst>
                                            <p:cond delay="1668"/>
                                          </p:stCondLst>
                                        </p:cTn>
                                        <p:tgtEl>
                                          <p:spTgt spid="9219"/>
                                        </p:tgtEl>
                                      </p:cBhvr>
                                      <p:to x="100000" y="100000"/>
                                    </p:animScale>
                                    <p:animScale>
                                      <p:cBhvr>
                                        <p:cTn id="79" dur="26">
                                          <p:stCondLst>
                                            <p:cond delay="1808"/>
                                          </p:stCondLst>
                                        </p:cTn>
                                        <p:tgtEl>
                                          <p:spTgt spid="9219"/>
                                        </p:tgtEl>
                                      </p:cBhvr>
                                      <p:to x="100000" y="95000"/>
                                    </p:animScale>
                                    <p:animScale>
                                      <p:cBhvr>
                                        <p:cTn id="80" dur="166" decel="50000">
                                          <p:stCondLst>
                                            <p:cond delay="1834"/>
                                          </p:stCondLst>
                                        </p:cTn>
                                        <p:tgtEl>
                                          <p:spTgt spid="9219"/>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9218"/>
                                        </p:tgtEl>
                                        <p:attrNameLst>
                                          <p:attrName>style.visibility</p:attrName>
                                        </p:attrNameLst>
                                      </p:cBhvr>
                                      <p:to>
                                        <p:strVal val="visible"/>
                                      </p:to>
                                    </p:set>
                                    <p:animEffect transition="in" filter="wipe(down)">
                                      <p:cBhvr>
                                        <p:cTn id="83" dur="580">
                                          <p:stCondLst>
                                            <p:cond delay="0"/>
                                          </p:stCondLst>
                                        </p:cTn>
                                        <p:tgtEl>
                                          <p:spTgt spid="9218"/>
                                        </p:tgtEl>
                                      </p:cBhvr>
                                    </p:animEffect>
                                    <p:anim calcmode="lin" valueType="num">
                                      <p:cBhvr>
                                        <p:cTn id="84"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89" dur="26">
                                          <p:stCondLst>
                                            <p:cond delay="650"/>
                                          </p:stCondLst>
                                        </p:cTn>
                                        <p:tgtEl>
                                          <p:spTgt spid="9218"/>
                                        </p:tgtEl>
                                      </p:cBhvr>
                                      <p:to x="100000" y="60000"/>
                                    </p:animScale>
                                    <p:animScale>
                                      <p:cBhvr>
                                        <p:cTn id="90" dur="166" decel="50000">
                                          <p:stCondLst>
                                            <p:cond delay="676"/>
                                          </p:stCondLst>
                                        </p:cTn>
                                        <p:tgtEl>
                                          <p:spTgt spid="9218"/>
                                        </p:tgtEl>
                                      </p:cBhvr>
                                      <p:to x="100000" y="100000"/>
                                    </p:animScale>
                                    <p:animScale>
                                      <p:cBhvr>
                                        <p:cTn id="91" dur="26">
                                          <p:stCondLst>
                                            <p:cond delay="1312"/>
                                          </p:stCondLst>
                                        </p:cTn>
                                        <p:tgtEl>
                                          <p:spTgt spid="9218"/>
                                        </p:tgtEl>
                                      </p:cBhvr>
                                      <p:to x="100000" y="80000"/>
                                    </p:animScale>
                                    <p:animScale>
                                      <p:cBhvr>
                                        <p:cTn id="92" dur="166" decel="50000">
                                          <p:stCondLst>
                                            <p:cond delay="1338"/>
                                          </p:stCondLst>
                                        </p:cTn>
                                        <p:tgtEl>
                                          <p:spTgt spid="9218"/>
                                        </p:tgtEl>
                                      </p:cBhvr>
                                      <p:to x="100000" y="100000"/>
                                    </p:animScale>
                                    <p:animScale>
                                      <p:cBhvr>
                                        <p:cTn id="93" dur="26">
                                          <p:stCondLst>
                                            <p:cond delay="1642"/>
                                          </p:stCondLst>
                                        </p:cTn>
                                        <p:tgtEl>
                                          <p:spTgt spid="9218"/>
                                        </p:tgtEl>
                                      </p:cBhvr>
                                      <p:to x="100000" y="90000"/>
                                    </p:animScale>
                                    <p:animScale>
                                      <p:cBhvr>
                                        <p:cTn id="94" dur="166" decel="50000">
                                          <p:stCondLst>
                                            <p:cond delay="1668"/>
                                          </p:stCondLst>
                                        </p:cTn>
                                        <p:tgtEl>
                                          <p:spTgt spid="9218"/>
                                        </p:tgtEl>
                                      </p:cBhvr>
                                      <p:to x="100000" y="100000"/>
                                    </p:animScale>
                                    <p:animScale>
                                      <p:cBhvr>
                                        <p:cTn id="95" dur="26">
                                          <p:stCondLst>
                                            <p:cond delay="1808"/>
                                          </p:stCondLst>
                                        </p:cTn>
                                        <p:tgtEl>
                                          <p:spTgt spid="9218"/>
                                        </p:tgtEl>
                                      </p:cBhvr>
                                      <p:to x="100000" y="95000"/>
                                    </p:animScale>
                                    <p:animScale>
                                      <p:cBhvr>
                                        <p:cTn id="96" dur="166" decel="50000">
                                          <p:stCondLst>
                                            <p:cond delay="1834"/>
                                          </p:stCondLst>
                                        </p:cTn>
                                        <p:tgtEl>
                                          <p:spTgt spid="9218"/>
                                        </p:tgtEl>
                                      </p:cBhvr>
                                      <p:to x="100000" y="100000"/>
                                    </p:animScale>
                                  </p:childTnLst>
                                </p:cTn>
                              </p:par>
                              <p:par>
                                <p:cTn id="97" presetID="26" presetClass="entr" presetSubtype="0" fill="hold" nodeType="withEffect">
                                  <p:stCondLst>
                                    <p:cond delay="0"/>
                                  </p:stCondLst>
                                  <p:childTnLst>
                                    <p:set>
                                      <p:cBhvr>
                                        <p:cTn id="98" dur="1" fill="hold">
                                          <p:stCondLst>
                                            <p:cond delay="0"/>
                                          </p:stCondLst>
                                        </p:cTn>
                                        <p:tgtEl>
                                          <p:spTgt spid="9223"/>
                                        </p:tgtEl>
                                        <p:attrNameLst>
                                          <p:attrName>style.visibility</p:attrName>
                                        </p:attrNameLst>
                                      </p:cBhvr>
                                      <p:to>
                                        <p:strVal val="visible"/>
                                      </p:to>
                                    </p:set>
                                    <p:animEffect transition="in" filter="wipe(down)">
                                      <p:cBhvr>
                                        <p:cTn id="99" dur="580">
                                          <p:stCondLst>
                                            <p:cond delay="0"/>
                                          </p:stCondLst>
                                        </p:cTn>
                                        <p:tgtEl>
                                          <p:spTgt spid="9223"/>
                                        </p:tgtEl>
                                      </p:cBhvr>
                                    </p:animEffect>
                                    <p:anim calcmode="lin" valueType="num">
                                      <p:cBhvr>
                                        <p:cTn id="100" dur="1822" tmFilter="0,0; 0.14,0.36; 0.43,0.73; 0.71,0.91; 1.0,1.0">
                                          <p:stCondLst>
                                            <p:cond delay="0"/>
                                          </p:stCondLst>
                                        </p:cTn>
                                        <p:tgtEl>
                                          <p:spTgt spid="922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922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922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922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9223"/>
                                        </p:tgtEl>
                                        <p:attrNameLst>
                                          <p:attrName>ppt_y</p:attrName>
                                        </p:attrNameLst>
                                      </p:cBhvr>
                                      <p:tavLst>
                                        <p:tav tm="0" fmla="#ppt_y-sin(pi*$)/81">
                                          <p:val>
                                            <p:fltVal val="0"/>
                                          </p:val>
                                        </p:tav>
                                        <p:tav tm="100000">
                                          <p:val>
                                            <p:fltVal val="1"/>
                                          </p:val>
                                        </p:tav>
                                      </p:tavLst>
                                    </p:anim>
                                    <p:animScale>
                                      <p:cBhvr>
                                        <p:cTn id="105" dur="26">
                                          <p:stCondLst>
                                            <p:cond delay="650"/>
                                          </p:stCondLst>
                                        </p:cTn>
                                        <p:tgtEl>
                                          <p:spTgt spid="9223"/>
                                        </p:tgtEl>
                                      </p:cBhvr>
                                      <p:to x="100000" y="60000"/>
                                    </p:animScale>
                                    <p:animScale>
                                      <p:cBhvr>
                                        <p:cTn id="106" dur="166" decel="50000">
                                          <p:stCondLst>
                                            <p:cond delay="676"/>
                                          </p:stCondLst>
                                        </p:cTn>
                                        <p:tgtEl>
                                          <p:spTgt spid="9223"/>
                                        </p:tgtEl>
                                      </p:cBhvr>
                                      <p:to x="100000" y="100000"/>
                                    </p:animScale>
                                    <p:animScale>
                                      <p:cBhvr>
                                        <p:cTn id="107" dur="26">
                                          <p:stCondLst>
                                            <p:cond delay="1312"/>
                                          </p:stCondLst>
                                        </p:cTn>
                                        <p:tgtEl>
                                          <p:spTgt spid="9223"/>
                                        </p:tgtEl>
                                      </p:cBhvr>
                                      <p:to x="100000" y="80000"/>
                                    </p:animScale>
                                    <p:animScale>
                                      <p:cBhvr>
                                        <p:cTn id="108" dur="166" decel="50000">
                                          <p:stCondLst>
                                            <p:cond delay="1338"/>
                                          </p:stCondLst>
                                        </p:cTn>
                                        <p:tgtEl>
                                          <p:spTgt spid="9223"/>
                                        </p:tgtEl>
                                      </p:cBhvr>
                                      <p:to x="100000" y="100000"/>
                                    </p:animScale>
                                    <p:animScale>
                                      <p:cBhvr>
                                        <p:cTn id="109" dur="26">
                                          <p:stCondLst>
                                            <p:cond delay="1642"/>
                                          </p:stCondLst>
                                        </p:cTn>
                                        <p:tgtEl>
                                          <p:spTgt spid="9223"/>
                                        </p:tgtEl>
                                      </p:cBhvr>
                                      <p:to x="100000" y="90000"/>
                                    </p:animScale>
                                    <p:animScale>
                                      <p:cBhvr>
                                        <p:cTn id="110" dur="166" decel="50000">
                                          <p:stCondLst>
                                            <p:cond delay="1668"/>
                                          </p:stCondLst>
                                        </p:cTn>
                                        <p:tgtEl>
                                          <p:spTgt spid="9223"/>
                                        </p:tgtEl>
                                      </p:cBhvr>
                                      <p:to x="100000" y="100000"/>
                                    </p:animScale>
                                    <p:animScale>
                                      <p:cBhvr>
                                        <p:cTn id="111" dur="26">
                                          <p:stCondLst>
                                            <p:cond delay="1808"/>
                                          </p:stCondLst>
                                        </p:cTn>
                                        <p:tgtEl>
                                          <p:spTgt spid="9223"/>
                                        </p:tgtEl>
                                      </p:cBhvr>
                                      <p:to x="100000" y="95000"/>
                                    </p:animScale>
                                    <p:animScale>
                                      <p:cBhvr>
                                        <p:cTn id="112" dur="166" decel="50000">
                                          <p:stCondLst>
                                            <p:cond delay="1834"/>
                                          </p:stCondLst>
                                        </p:cTn>
                                        <p:tgtEl>
                                          <p:spTgt spid="92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idx="1"/>
          </p:nvPr>
        </p:nvSpPr>
        <p:spPr>
          <a:xfrm>
            <a:off x="611188" y="548680"/>
            <a:ext cx="7772400" cy="6481763"/>
          </a:xfrm>
        </p:spPr>
        <p:txBody>
          <a:bodyPr/>
          <a:lstStyle/>
          <a:p>
            <a:pPr>
              <a:lnSpc>
                <a:spcPct val="80000"/>
              </a:lnSpc>
              <a:buFontTx/>
              <a:buNone/>
            </a:pPr>
            <a:r>
              <a:rPr lang="ar-SA" altLang="fa-IR" sz="2800" dirty="0" smtClean="0">
                <a:cs typeface="B Titr" panose="00000700000000000000" pitchFamily="2" charset="-78"/>
              </a:rPr>
              <a:t>حرکات</a:t>
            </a:r>
            <a:r>
              <a:rPr lang="en-US" altLang="fa-IR" sz="2800" dirty="0" smtClean="0">
                <a:cs typeface="B Titr" panose="00000700000000000000" pitchFamily="2" charset="-78"/>
              </a:rPr>
              <a:t> </a:t>
            </a:r>
            <a:r>
              <a:rPr lang="ar-SA" altLang="fa-IR" sz="2800" b="1" dirty="0" smtClean="0">
                <a:solidFill>
                  <a:srgbClr val="FF0000"/>
                </a:solidFill>
                <a:cs typeface="B Titr" panose="00000700000000000000" pitchFamily="2" charset="-78"/>
                <a:hlinkClick r:id="rId2" tooltip="ورزش در بدن ، فواید ورزش"/>
              </a:rPr>
              <a:t>ورزشی</a:t>
            </a:r>
            <a:r>
              <a:rPr lang="ar-SA" altLang="fa-IR" sz="2800" b="1" dirty="0" smtClean="0">
                <a:solidFill>
                  <a:srgbClr val="FF0000"/>
                </a:solidFill>
                <a:cs typeface="B Titr" panose="00000700000000000000" pitchFamily="2" charset="-78"/>
              </a:rPr>
              <a:t> </a:t>
            </a:r>
            <a:r>
              <a:rPr lang="ar-SA" altLang="fa-IR" sz="2800" dirty="0" smtClean="0">
                <a:cs typeface="B Titr" panose="00000700000000000000" pitchFamily="2" charset="-78"/>
              </a:rPr>
              <a:t>که داخل اتاق کار یا میز کامپیوتر</a:t>
            </a:r>
            <a:r>
              <a:rPr lang="en-US" altLang="fa-IR" sz="2800" dirty="0" smtClean="0">
                <a:cs typeface="B Titr" panose="00000700000000000000" pitchFamily="2" charset="-78"/>
              </a:rPr>
              <a:t>:</a:t>
            </a:r>
            <a:r>
              <a:rPr lang="en-US" altLang="fa-IR" sz="2400" dirty="0" smtClean="0">
                <a:cs typeface="B Nazanin" pitchFamily="2" charset="-78"/>
              </a:rPr>
              <a:t/>
            </a:r>
            <a:br>
              <a:rPr lang="en-US" altLang="fa-IR" sz="2400" dirty="0" smtClean="0">
                <a:cs typeface="B Nazanin" pitchFamily="2" charset="-78"/>
              </a:rPr>
            </a:br>
            <a:r>
              <a:rPr lang="en-US" altLang="fa-IR" sz="2400" dirty="0" smtClean="0">
                <a:cs typeface="B Nazanin" pitchFamily="2" charset="-78"/>
              </a:rPr>
              <a:t/>
            </a:r>
            <a:br>
              <a:rPr lang="en-US" altLang="fa-IR" sz="2400" dirty="0" smtClean="0">
                <a:cs typeface="B Nazanin" pitchFamily="2" charset="-78"/>
              </a:rPr>
            </a:br>
            <a:r>
              <a:rPr lang="fa-IR" altLang="fa-IR" sz="2400" dirty="0" smtClean="0">
                <a:cs typeface="B Nazanin" pitchFamily="2" charset="-78"/>
              </a:rPr>
              <a:t>۱</a:t>
            </a:r>
            <a:r>
              <a:rPr lang="en-US" altLang="fa-IR" sz="2400" dirty="0" smtClean="0">
                <a:cs typeface="B Nazanin" pitchFamily="2" charset="-78"/>
              </a:rPr>
              <a:t>) </a:t>
            </a:r>
            <a:r>
              <a:rPr lang="ar-SA" altLang="fa-IR" sz="2400" dirty="0" smtClean="0">
                <a:cs typeface="B Nazanin" pitchFamily="2" charset="-78"/>
              </a:rPr>
              <a:t>در حالت كاملاً صاف بنشينيد. دست ها در كنار</a:t>
            </a:r>
            <a:r>
              <a:rPr lang="en-US" altLang="fa-IR" sz="2400" dirty="0" smtClean="0">
                <a:cs typeface="B Nazanin" pitchFamily="2" charset="-78"/>
              </a:rPr>
              <a:t> </a:t>
            </a:r>
            <a:r>
              <a:rPr lang="ar-SA" altLang="fa-IR" sz="2400" dirty="0" smtClean="0">
                <a:cs typeface="B Nazanin" pitchFamily="2" charset="-78"/>
                <a:hlinkClick r:id="rId3" tooltip="دانستنیهای مفید درباره اعضای مختلف بدن و وظایف هر یک"/>
              </a:rPr>
              <a:t>بدن</a:t>
            </a:r>
            <a:r>
              <a:rPr lang="ar-SA" altLang="fa-IR" sz="2400" dirty="0" smtClean="0">
                <a:cs typeface="B Nazanin" pitchFamily="2" charset="-78"/>
              </a:rPr>
              <a:t> قرار بگيرند. به آرامي هر دو شانه را بالا ببريد</a:t>
            </a:r>
            <a:r>
              <a:rPr lang="en-US" altLang="fa-IR" sz="2400" dirty="0" smtClean="0">
                <a:cs typeface="B Nazanin" pitchFamily="2" charset="-78"/>
              </a:rPr>
              <a:t>. </a:t>
            </a:r>
            <a:r>
              <a:rPr lang="fa-IR" altLang="fa-IR" sz="2400" dirty="0" smtClean="0">
                <a:cs typeface="B Nazanin" pitchFamily="2" charset="-78"/>
              </a:rPr>
              <a:t>۵</a:t>
            </a:r>
            <a:r>
              <a:rPr lang="ar-SA" altLang="fa-IR" sz="2400" dirty="0" smtClean="0">
                <a:cs typeface="B Nazanin" pitchFamily="2" charset="-78"/>
              </a:rPr>
              <a:t> ثانيه مكث كنيد و سپس شانه ها را رها كنيد. اين حركت را</a:t>
            </a:r>
            <a:r>
              <a:rPr lang="en-US" altLang="fa-IR" sz="2400" dirty="0" smtClean="0">
                <a:cs typeface="B Nazanin" pitchFamily="2" charset="-78"/>
              </a:rPr>
              <a:t> </a:t>
            </a:r>
            <a:r>
              <a:rPr lang="fa-IR" altLang="fa-IR" sz="2400" dirty="0" smtClean="0">
                <a:cs typeface="B Nazanin" pitchFamily="2" charset="-78"/>
              </a:rPr>
              <a:t>۵</a:t>
            </a:r>
            <a:r>
              <a:rPr lang="ar-SA" altLang="fa-IR" sz="2400" dirty="0" smtClean="0">
                <a:cs typeface="B Nazanin" pitchFamily="2" charset="-78"/>
              </a:rPr>
              <a:t> مرتبه تكرار كنيد</a:t>
            </a:r>
            <a:r>
              <a:rPr lang="en-US" altLang="fa-IR" sz="2400" dirty="0" smtClean="0">
                <a:cs typeface="B Nazanin" pitchFamily="2" charset="-78"/>
              </a:rPr>
              <a:t>.</a:t>
            </a:r>
            <a:br>
              <a:rPr lang="en-US" altLang="fa-IR" sz="2400" dirty="0" smtClean="0">
                <a:cs typeface="B Nazanin" pitchFamily="2" charset="-78"/>
              </a:rPr>
            </a:br>
            <a:r>
              <a:rPr lang="en-US" altLang="fa-IR" sz="2400" dirty="0" smtClean="0">
                <a:cs typeface="B Nazanin" pitchFamily="2" charset="-78"/>
              </a:rPr>
              <a:t/>
            </a:r>
            <a:br>
              <a:rPr lang="en-US" altLang="fa-IR" sz="2400" dirty="0" smtClean="0">
                <a:cs typeface="B Nazanin" pitchFamily="2" charset="-78"/>
              </a:rPr>
            </a:br>
            <a:r>
              <a:rPr lang="fa-IR" altLang="fa-IR" sz="2400" dirty="0" smtClean="0">
                <a:cs typeface="B Nazanin" pitchFamily="2" charset="-78"/>
              </a:rPr>
              <a:t>۲</a:t>
            </a:r>
            <a:r>
              <a:rPr lang="en-US" altLang="fa-IR" sz="2400" dirty="0" smtClean="0">
                <a:cs typeface="B Nazanin" pitchFamily="2" charset="-78"/>
              </a:rPr>
              <a:t>) </a:t>
            </a:r>
            <a:r>
              <a:rPr lang="ar-SA" altLang="fa-IR" sz="2400" dirty="0" smtClean="0">
                <a:cs typeface="B Nazanin" pitchFamily="2" charset="-78"/>
              </a:rPr>
              <a:t>در حالت كاملاً صاف بنشينيد. دست ها در كنار</a:t>
            </a:r>
            <a:r>
              <a:rPr lang="en-US" altLang="fa-IR" sz="2400" dirty="0" smtClean="0">
                <a:cs typeface="B Nazanin" pitchFamily="2" charset="-78"/>
              </a:rPr>
              <a:t> </a:t>
            </a:r>
            <a:r>
              <a:rPr lang="ar-SA" altLang="fa-IR" sz="2400" dirty="0" smtClean="0">
                <a:cs typeface="B Nazanin" pitchFamily="2" charset="-78"/>
                <a:hlinkClick r:id="rId3" tooltip="دانستنیهای مفید درباره اعضای مختلف بدن و وظایف هر یک"/>
              </a:rPr>
              <a:t>بدن</a:t>
            </a:r>
            <a:r>
              <a:rPr lang="ar-SA" altLang="fa-IR" sz="2400" dirty="0" smtClean="0">
                <a:cs typeface="B Nazanin" pitchFamily="2" charset="-78"/>
              </a:rPr>
              <a:t> قرار بگيرند. به آرامي هر دو شانه را</a:t>
            </a:r>
            <a:r>
              <a:rPr lang="en-US" altLang="fa-IR" sz="2400" dirty="0" smtClean="0">
                <a:cs typeface="B Nazanin" pitchFamily="2" charset="-78"/>
              </a:rPr>
              <a:t> </a:t>
            </a:r>
            <a:r>
              <a:rPr lang="fa-IR" altLang="fa-IR" sz="2400" dirty="0" smtClean="0">
                <a:cs typeface="B Nazanin" pitchFamily="2" charset="-78"/>
              </a:rPr>
              <a:t>۵</a:t>
            </a:r>
            <a:r>
              <a:rPr lang="ar-SA" altLang="fa-IR" sz="2400" dirty="0" smtClean="0">
                <a:cs typeface="B Nazanin" pitchFamily="2" charset="-78"/>
              </a:rPr>
              <a:t> مرتبه به جلو بچرخانيد و سپس</a:t>
            </a:r>
            <a:r>
              <a:rPr lang="en-US" altLang="fa-IR" sz="2400" dirty="0" smtClean="0">
                <a:cs typeface="B Nazanin" pitchFamily="2" charset="-78"/>
              </a:rPr>
              <a:t> </a:t>
            </a:r>
            <a:r>
              <a:rPr lang="fa-IR" altLang="fa-IR" sz="2400" dirty="0" smtClean="0">
                <a:cs typeface="B Nazanin" pitchFamily="2" charset="-78"/>
              </a:rPr>
              <a:t>۵</a:t>
            </a:r>
            <a:r>
              <a:rPr lang="ar-SA" altLang="fa-IR" sz="2400" dirty="0" smtClean="0">
                <a:cs typeface="B Nazanin" pitchFamily="2" charset="-78"/>
              </a:rPr>
              <a:t> مرتبه به عقب بچرخانيد</a:t>
            </a:r>
            <a:r>
              <a:rPr lang="en-US" altLang="fa-IR" sz="2400" dirty="0" smtClean="0">
                <a:cs typeface="B Nazanin" pitchFamily="2" charset="-78"/>
              </a:rPr>
              <a:t>.</a:t>
            </a:r>
            <a:br>
              <a:rPr lang="en-US" altLang="fa-IR" sz="2400" dirty="0" smtClean="0">
                <a:cs typeface="B Nazanin" pitchFamily="2" charset="-78"/>
              </a:rPr>
            </a:br>
            <a:r>
              <a:rPr lang="en-US" altLang="fa-IR" sz="2400" dirty="0" smtClean="0">
                <a:cs typeface="B Nazanin" pitchFamily="2" charset="-78"/>
              </a:rPr>
              <a:t/>
            </a:r>
            <a:br>
              <a:rPr lang="en-US" altLang="fa-IR" sz="2400" dirty="0" smtClean="0">
                <a:cs typeface="B Nazanin" pitchFamily="2" charset="-78"/>
              </a:rPr>
            </a:br>
            <a:r>
              <a:rPr lang="fa-IR" altLang="fa-IR" sz="2400" dirty="0" smtClean="0">
                <a:cs typeface="B Nazanin" pitchFamily="2" charset="-78"/>
              </a:rPr>
              <a:t>۳</a:t>
            </a:r>
            <a:r>
              <a:rPr lang="en-US" altLang="fa-IR" sz="2400" dirty="0" smtClean="0">
                <a:cs typeface="B Nazanin" pitchFamily="2" charset="-78"/>
              </a:rPr>
              <a:t>) </a:t>
            </a:r>
            <a:r>
              <a:rPr lang="ar-SA" altLang="fa-IR" sz="2400" dirty="0" smtClean="0">
                <a:cs typeface="B Nazanin" pitchFamily="2" charset="-78"/>
              </a:rPr>
              <a:t>در حالت كاملاً صاف بنشينيد</a:t>
            </a:r>
            <a:r>
              <a:rPr lang="en-US" altLang="fa-IR" sz="2400" dirty="0" smtClean="0">
                <a:cs typeface="B Nazanin" pitchFamily="2" charset="-78"/>
              </a:rPr>
              <a:t>:</a:t>
            </a:r>
            <a:endParaRPr lang="fa-IR" altLang="fa-IR" sz="2400" dirty="0" smtClean="0">
              <a:cs typeface="B Nazanin" pitchFamily="2" charset="-78"/>
            </a:endParaRPr>
          </a:p>
          <a:p>
            <a:pPr>
              <a:lnSpc>
                <a:spcPct val="80000"/>
              </a:lnSpc>
              <a:buFontTx/>
              <a:buNone/>
            </a:pPr>
            <a:r>
              <a:rPr lang="ar-SA" altLang="fa-IR" sz="2800" dirty="0" smtClean="0">
                <a:cs typeface="B Nazanin" pitchFamily="2" charset="-78"/>
              </a:rPr>
              <a:t>ب- هر دو دست را به صورت كشيده در طرفين خود بگيريد و انگشتان و مچ را باز و بسته كنيد</a:t>
            </a:r>
            <a:r>
              <a:rPr lang="en-US" altLang="fa-IR" sz="2800" dirty="0" smtClean="0">
                <a:cs typeface="B Nazanin" pitchFamily="2" charset="-78"/>
              </a:rPr>
              <a:t>.(</a:t>
            </a:r>
            <a:r>
              <a:rPr lang="fa-IR" altLang="fa-IR" sz="2800" dirty="0" smtClean="0">
                <a:cs typeface="B Nazanin" pitchFamily="2" charset="-78"/>
              </a:rPr>
              <a:t> (۵</a:t>
            </a:r>
            <a:r>
              <a:rPr lang="ar-SA" altLang="fa-IR" sz="2800" dirty="0" smtClean="0">
                <a:cs typeface="B Nazanin" pitchFamily="2" charset="-78"/>
              </a:rPr>
              <a:t> مرتبه)</a:t>
            </a:r>
            <a:r>
              <a:rPr lang="en-US" altLang="fa-IR" sz="2800" dirty="0" smtClean="0">
                <a:cs typeface="B Nazanin" pitchFamily="2" charset="-78"/>
              </a:rPr>
              <a:t/>
            </a:r>
            <a:br>
              <a:rPr lang="en-US" altLang="fa-IR" sz="2800" dirty="0" smtClean="0">
                <a:cs typeface="B Nazanin" pitchFamily="2" charset="-78"/>
              </a:rPr>
            </a:br>
            <a:r>
              <a:rPr lang="en-US" altLang="fa-IR" sz="2800" dirty="0" smtClean="0">
                <a:cs typeface="B Nazanin" pitchFamily="2" charset="-78"/>
              </a:rPr>
              <a:t/>
            </a:r>
            <a:br>
              <a:rPr lang="en-US" altLang="fa-IR" sz="2800" dirty="0" smtClean="0">
                <a:cs typeface="B Nazanin" pitchFamily="2" charset="-78"/>
              </a:rPr>
            </a:br>
            <a:r>
              <a:rPr lang="ar-SA" altLang="fa-IR" sz="2800" dirty="0" smtClean="0">
                <a:cs typeface="B Nazanin" pitchFamily="2" charset="-78"/>
              </a:rPr>
              <a:t>ج- هر دو دست را به صورت كشيده در بالاي سر خود بگيريد و انگشتان و مچ را باز و بسته كنيد</a:t>
            </a:r>
            <a:r>
              <a:rPr lang="en-US" altLang="fa-IR" sz="2800" dirty="0" smtClean="0">
                <a:cs typeface="B Nazanin" pitchFamily="2" charset="-78"/>
              </a:rPr>
              <a:t>.(</a:t>
            </a:r>
            <a:r>
              <a:rPr lang="fa-IR" altLang="fa-IR" sz="2800" dirty="0" smtClean="0">
                <a:cs typeface="B Nazanin" pitchFamily="2" charset="-78"/>
              </a:rPr>
              <a:t>۵</a:t>
            </a:r>
            <a:r>
              <a:rPr lang="ar-SA" altLang="fa-IR" sz="2800" dirty="0" smtClean="0">
                <a:cs typeface="B Nazanin" pitchFamily="2" charset="-78"/>
              </a:rPr>
              <a:t> مرتبه</a:t>
            </a:r>
            <a:r>
              <a:rPr lang="en-US" altLang="fa-IR" sz="2800" dirty="0" smtClean="0">
                <a:cs typeface="B Nazanin" pitchFamily="2" charset="-78"/>
              </a:rPr>
              <a:t>)</a:t>
            </a:r>
            <a:br>
              <a:rPr lang="en-US" altLang="fa-IR" sz="2800" dirty="0" smtClean="0">
                <a:cs typeface="B Nazanin" pitchFamily="2" charset="-78"/>
              </a:rPr>
            </a:br>
            <a:r>
              <a:rPr lang="en-US" altLang="fa-IR" sz="2800" dirty="0" smtClean="0">
                <a:cs typeface="B Nazanin" pitchFamily="2" charset="-78"/>
              </a:rPr>
              <a:t/>
            </a:r>
            <a:br>
              <a:rPr lang="en-US" altLang="fa-IR" sz="2800" dirty="0" smtClean="0">
                <a:cs typeface="B Nazanin" pitchFamily="2" charset="-78"/>
              </a:rPr>
            </a:br>
            <a:r>
              <a:rPr lang="en-US" altLang="fa-IR" sz="2400" dirty="0" smtClean="0">
                <a:cs typeface="B Nazanin" pitchFamily="2" charset="-78"/>
              </a:rPr>
              <a:t/>
            </a:r>
            <a:br>
              <a:rPr lang="en-US" altLang="fa-IR" sz="2400" dirty="0" smtClean="0">
                <a:cs typeface="B Nazanin" pitchFamily="2" charset="-78"/>
              </a:rPr>
            </a:br>
            <a:r>
              <a:rPr lang="en-US" altLang="fa-IR" sz="2400" dirty="0" smtClean="0">
                <a:cs typeface="B Nazanin" pitchFamily="2" charset="-78"/>
              </a:rPr>
              <a:t/>
            </a:r>
            <a:br>
              <a:rPr lang="en-US" altLang="fa-IR" sz="2400" dirty="0" smtClean="0">
                <a:cs typeface="B Nazanin" pitchFamily="2" charset="-78"/>
              </a:rPr>
            </a:br>
            <a:endParaRPr lang="en-US" altLang="fa-IR" sz="2400" dirty="0" smtClean="0">
              <a:cs typeface="B Nazanin" pitchFamily="2" charset="-78"/>
            </a:endParaRPr>
          </a:p>
        </p:txBody>
      </p:sp>
    </p:spTree>
    <p:extLst>
      <p:ext uri="{BB962C8B-B14F-4D97-AF65-F5344CB8AC3E}">
        <p14:creationId xmlns:p14="http://schemas.microsoft.com/office/powerpoint/2010/main" val="237559870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idx="1"/>
          </p:nvPr>
        </p:nvSpPr>
        <p:spPr>
          <a:xfrm>
            <a:off x="685800" y="476250"/>
            <a:ext cx="7772400" cy="6381750"/>
          </a:xfrm>
        </p:spPr>
        <p:txBody>
          <a:bodyPr/>
          <a:lstStyle/>
          <a:p>
            <a:pPr>
              <a:lnSpc>
                <a:spcPct val="80000"/>
              </a:lnSpc>
              <a:buFontTx/>
              <a:buNone/>
            </a:pPr>
            <a:r>
              <a:rPr lang="fa-IR" altLang="fa-IR" sz="1000" smtClean="0">
                <a:solidFill>
                  <a:schemeClr val="bg1"/>
                </a:solidFill>
              </a:rPr>
              <a:t>    </a:t>
            </a:r>
            <a:r>
              <a:rPr lang="fa-IR" altLang="fa-IR" sz="2400" smtClean="0">
                <a:solidFill>
                  <a:schemeClr val="bg1"/>
                </a:solidFill>
                <a:cs typeface="B Nazanin" pitchFamily="2" charset="-78"/>
              </a:rPr>
              <a:t>7- </a:t>
            </a:r>
            <a:r>
              <a:rPr lang="ar-SA" altLang="fa-IR" sz="2400" smtClean="0">
                <a:cs typeface="B Nazanin" pitchFamily="2" charset="-78"/>
              </a:rPr>
              <a:t>سر را از حالت كاملاً صاف در راستاي</a:t>
            </a:r>
            <a:r>
              <a:rPr lang="en-US" altLang="fa-IR" sz="2400" smtClean="0">
                <a:cs typeface="B Nazanin" pitchFamily="2" charset="-78"/>
              </a:rPr>
              <a:t> </a:t>
            </a:r>
            <a:r>
              <a:rPr lang="ar-SA" altLang="fa-IR" sz="2400" smtClean="0">
                <a:cs typeface="B Nazanin" pitchFamily="2" charset="-78"/>
                <a:hlinkClick r:id="rId2" tooltip="دانستنیهای مفید درباره اعضای مختلف بدن و وظایف هر یک"/>
              </a:rPr>
              <a:t>بدن</a:t>
            </a:r>
            <a:r>
              <a:rPr lang="ar-SA" altLang="fa-IR" sz="2400" smtClean="0">
                <a:cs typeface="B Nazanin" pitchFamily="2" charset="-78"/>
              </a:rPr>
              <a:t> به آرامي به عقب خم كنيد، طوري كه احساس كشيدگي در جلوي گردن كنيد</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ثانيه مكث كنيد و به حالت اول برگرديد.</a:t>
            </a:r>
            <a:r>
              <a:rPr lang="en-US" altLang="fa-IR" sz="2400" smtClean="0">
                <a:cs typeface="B Nazanin" pitchFamily="2" charset="-78"/>
              </a:rPr>
              <a:t/>
            </a:r>
            <a:br>
              <a:rPr lang="en-US" altLang="fa-IR" sz="2400" smtClean="0">
                <a:cs typeface="B Nazanin" pitchFamily="2" charset="-78"/>
              </a:rPr>
            </a:br>
            <a:r>
              <a:rPr lang="en-US" altLang="fa-IR" sz="2400" smtClean="0">
                <a:cs typeface="B Nazanin" pitchFamily="2" charset="-78"/>
              </a:rPr>
              <a:t/>
            </a:r>
            <a:br>
              <a:rPr lang="en-US" altLang="fa-IR" sz="2400" smtClean="0">
                <a:cs typeface="B Nazanin" pitchFamily="2" charset="-78"/>
              </a:rPr>
            </a:br>
            <a:r>
              <a:rPr lang="ar-SA" altLang="fa-IR" sz="2400" smtClean="0">
                <a:cs typeface="B Nazanin" pitchFamily="2" charset="-78"/>
              </a:rPr>
              <a:t>8</a:t>
            </a:r>
            <a:r>
              <a:rPr lang="en-US" altLang="fa-IR" sz="2400" smtClean="0">
                <a:cs typeface="B Nazanin" pitchFamily="2" charset="-78"/>
              </a:rPr>
              <a:t>) </a:t>
            </a:r>
            <a:r>
              <a:rPr lang="ar-SA" altLang="fa-IR" sz="2400" smtClean="0">
                <a:cs typeface="B Nazanin" pitchFamily="2" charset="-78"/>
              </a:rPr>
              <a:t>در حالت كاملاً صاف بنشينيد. عضلات شكم را منقبض كنيد (شكم را داخل بكشيد</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ثانيه مكث كنيد. اين حركت را</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مرتبه تكرار كنيد</a:t>
            </a:r>
            <a:r>
              <a:rPr lang="en-US" altLang="fa-IR" sz="2400" smtClean="0">
                <a:cs typeface="B Nazanin" pitchFamily="2" charset="-78"/>
              </a:rPr>
              <a:t>.</a:t>
            </a:r>
            <a:br>
              <a:rPr lang="en-US" altLang="fa-IR" sz="2400" smtClean="0">
                <a:cs typeface="B Nazanin" pitchFamily="2" charset="-78"/>
              </a:rPr>
            </a:br>
            <a:r>
              <a:rPr lang="en-US" altLang="fa-IR" sz="2400" smtClean="0">
                <a:cs typeface="B Nazanin" pitchFamily="2" charset="-78"/>
              </a:rPr>
              <a:t/>
            </a:r>
            <a:br>
              <a:rPr lang="en-US" altLang="fa-IR" sz="2400" smtClean="0">
                <a:cs typeface="B Nazanin" pitchFamily="2" charset="-78"/>
              </a:rPr>
            </a:br>
            <a:r>
              <a:rPr lang="fa-IR" altLang="fa-IR" sz="2400" smtClean="0">
                <a:cs typeface="B Nazanin" pitchFamily="2" charset="-78"/>
              </a:rPr>
              <a:t>۹</a:t>
            </a:r>
            <a:r>
              <a:rPr lang="en-US" altLang="fa-IR" sz="2400" smtClean="0">
                <a:cs typeface="B Nazanin" pitchFamily="2" charset="-78"/>
              </a:rPr>
              <a:t>) </a:t>
            </a:r>
            <a:r>
              <a:rPr lang="ar-SA" altLang="fa-IR" sz="2400" smtClean="0">
                <a:cs typeface="B Nazanin" pitchFamily="2" charset="-78"/>
              </a:rPr>
              <a:t>در حالت كاملاً صاف بنشينيد. پاي راست را از روي زمين بلند كنيد و مستقيم در راستاي ران نگه داريد</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ثانيه مكث كنيد</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مرتبه). حركت را با پاي چپ تكرار كنيد</a:t>
            </a:r>
            <a:r>
              <a:rPr lang="en-US" altLang="fa-IR" sz="2400" smtClean="0">
                <a:cs typeface="B Nazanin" pitchFamily="2" charset="-78"/>
              </a:rPr>
              <a:t>.</a:t>
            </a:r>
            <a:br>
              <a:rPr lang="en-US" altLang="fa-IR" sz="2400" smtClean="0">
                <a:cs typeface="B Nazanin" pitchFamily="2" charset="-78"/>
              </a:rPr>
            </a:br>
            <a:r>
              <a:rPr lang="en-US" altLang="fa-IR" sz="2400" smtClean="0">
                <a:cs typeface="B Nazanin" pitchFamily="2" charset="-78"/>
              </a:rPr>
              <a:t/>
            </a:r>
            <a:br>
              <a:rPr lang="en-US" altLang="fa-IR" sz="2400" smtClean="0">
                <a:cs typeface="B Nazanin" pitchFamily="2" charset="-78"/>
              </a:rPr>
            </a:br>
            <a:r>
              <a:rPr lang="fa-IR" altLang="fa-IR" sz="2400" smtClean="0">
                <a:cs typeface="B Nazanin" pitchFamily="2" charset="-78"/>
              </a:rPr>
              <a:t>۱۰</a:t>
            </a:r>
            <a:r>
              <a:rPr lang="en-US" altLang="fa-IR" sz="2400" smtClean="0">
                <a:cs typeface="B Nazanin" pitchFamily="2" charset="-78"/>
              </a:rPr>
              <a:t>)</a:t>
            </a:r>
            <a:r>
              <a:rPr lang="ar-SA" altLang="fa-IR" sz="2400" smtClean="0">
                <a:cs typeface="B Nazanin" pitchFamily="2" charset="-78"/>
              </a:rPr>
              <a:t> بايستيد و دست ها را در گودي كمر بگذاريد. به آرامي و فقط</a:t>
            </a:r>
            <a:r>
              <a:rPr lang="en-US" altLang="fa-IR" sz="2400" smtClean="0">
                <a:cs typeface="B Nazanin" pitchFamily="2" charset="-78"/>
              </a:rPr>
              <a:t> </a:t>
            </a:r>
            <a:r>
              <a:rPr lang="fa-IR" altLang="fa-IR" sz="2400" smtClean="0">
                <a:cs typeface="B Nazanin" pitchFamily="2" charset="-78"/>
              </a:rPr>
              <a:t>۱۰</a:t>
            </a:r>
            <a:r>
              <a:rPr lang="ar-SA" altLang="fa-IR" sz="2400" smtClean="0">
                <a:cs typeface="B Nazanin" pitchFamily="2" charset="-78"/>
              </a:rPr>
              <a:t> درجه به عقب خم شويد و قفسه سينه را باز كنيد</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ثانيه مكث كنيد و به حالت اول برگرديد</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مرتبه)</a:t>
            </a:r>
            <a:r>
              <a:rPr lang="en-US" altLang="fa-IR" sz="2400" smtClean="0">
                <a:cs typeface="B Nazanin" pitchFamily="2" charset="-78"/>
              </a:rPr>
              <a:t/>
            </a:r>
            <a:br>
              <a:rPr lang="en-US" altLang="fa-IR" sz="2400" smtClean="0">
                <a:cs typeface="B Nazanin" pitchFamily="2" charset="-78"/>
              </a:rPr>
            </a:br>
            <a:r>
              <a:rPr lang="en-US" altLang="fa-IR" sz="2400" smtClean="0">
                <a:cs typeface="B Nazanin" pitchFamily="2" charset="-78"/>
              </a:rPr>
              <a:t/>
            </a:r>
            <a:br>
              <a:rPr lang="en-US" altLang="fa-IR" sz="2400" smtClean="0">
                <a:cs typeface="B Nazanin" pitchFamily="2" charset="-78"/>
              </a:rPr>
            </a:br>
            <a:r>
              <a:rPr lang="ar-SA" altLang="fa-IR" sz="2400" smtClean="0">
                <a:cs typeface="B Nazanin" pitchFamily="2" charset="-78"/>
              </a:rPr>
              <a:t>سپس</a:t>
            </a:r>
            <a:r>
              <a:rPr lang="en-US" altLang="fa-IR" sz="2400" smtClean="0">
                <a:cs typeface="B Nazanin" pitchFamily="2" charset="-78"/>
              </a:rPr>
              <a:t> </a:t>
            </a:r>
            <a:r>
              <a:rPr lang="fa-IR" altLang="fa-IR" sz="2400" smtClean="0">
                <a:cs typeface="B Nazanin" pitchFamily="2" charset="-78"/>
              </a:rPr>
              <a:t>۳</a:t>
            </a:r>
            <a:r>
              <a:rPr lang="ar-SA" altLang="fa-IR" sz="2400" smtClean="0">
                <a:cs typeface="B Nazanin" pitchFamily="2" charset="-78"/>
              </a:rPr>
              <a:t> تا</a:t>
            </a:r>
            <a:r>
              <a:rPr lang="en-US" altLang="fa-IR" sz="2400" smtClean="0">
                <a:cs typeface="B Nazanin" pitchFamily="2" charset="-78"/>
              </a:rPr>
              <a:t> </a:t>
            </a:r>
            <a:r>
              <a:rPr lang="fa-IR" altLang="fa-IR" sz="2400" smtClean="0">
                <a:cs typeface="B Nazanin" pitchFamily="2" charset="-78"/>
              </a:rPr>
              <a:t>۵</a:t>
            </a:r>
            <a:r>
              <a:rPr lang="ar-SA" altLang="fa-IR" sz="2400" smtClean="0">
                <a:cs typeface="B Nazanin" pitchFamily="2" charset="-78"/>
              </a:rPr>
              <a:t> نفس عميق بكشيد و به كار خود ادامه دهيد.</a:t>
            </a:r>
            <a:r>
              <a:rPr lang="en-US" altLang="fa-IR" sz="2400" smtClean="0">
                <a:cs typeface="B Nazanin" pitchFamily="2" charset="-78"/>
              </a:rPr>
              <a:t/>
            </a:r>
            <a:br>
              <a:rPr lang="en-US" altLang="fa-IR" sz="2400" smtClean="0">
                <a:cs typeface="B Nazanin" pitchFamily="2" charset="-78"/>
              </a:rPr>
            </a:br>
            <a:r>
              <a:rPr lang="en-US" altLang="fa-IR" sz="2400" smtClean="0">
                <a:cs typeface="B Nazanin" pitchFamily="2" charset="-78"/>
              </a:rPr>
              <a:t/>
            </a:r>
            <a:br>
              <a:rPr lang="en-US" altLang="fa-IR" sz="2400" smtClean="0">
                <a:cs typeface="B Nazanin" pitchFamily="2" charset="-78"/>
              </a:rPr>
            </a:br>
            <a:r>
              <a:rPr lang="ar-SA" altLang="fa-IR" sz="2400" smtClean="0">
                <a:cs typeface="B Nazanin" pitchFamily="2" charset="-78"/>
              </a:rPr>
              <a:t>در صورتی که مراحل بالا را رعایت نکردید و دچار درد شدید بهترین راه استراحت، ماساژ ملايم نواحي درگير، ريلكس كردن عضلات و آرامش است</a:t>
            </a:r>
            <a:r>
              <a:rPr lang="en-US" altLang="fa-IR" sz="2400" smtClean="0">
                <a:cs typeface="B Nazanin" pitchFamily="2" charset="-78"/>
              </a:rPr>
              <a:t>. </a:t>
            </a:r>
          </a:p>
          <a:p>
            <a:pPr>
              <a:lnSpc>
                <a:spcPct val="80000"/>
              </a:lnSpc>
            </a:pPr>
            <a:endParaRPr lang="en-US" altLang="fa-IR" sz="2400" smtClean="0">
              <a:cs typeface="B Nazanin" pitchFamily="2" charset="-78"/>
            </a:endParaRPr>
          </a:p>
        </p:txBody>
      </p:sp>
    </p:spTree>
    <p:extLst>
      <p:ext uri="{BB962C8B-B14F-4D97-AF65-F5344CB8AC3E}">
        <p14:creationId xmlns:p14="http://schemas.microsoft.com/office/powerpoint/2010/main" val="235622404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44675"/>
            <a:ext cx="85328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90418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0213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3888" y="2259013"/>
            <a:ext cx="7896225" cy="2971800"/>
          </a:xfrm>
        </p:spPr>
      </p:pic>
      <p:pic>
        <p:nvPicPr>
          <p:cNvPr id="54275" name="Picture 2"/>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381000" y="627063"/>
            <a:ext cx="8001000" cy="346075"/>
          </a:xfrm>
        </p:spPr>
      </p:pic>
    </p:spTree>
    <p:extLst>
      <p:ext uri="{BB962C8B-B14F-4D97-AF65-F5344CB8AC3E}">
        <p14:creationId xmlns:p14="http://schemas.microsoft.com/office/powerpoint/2010/main" val="256859888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4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61184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46661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90213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47390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91440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30101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sz="half" idx="1"/>
          </p:nvPr>
        </p:nvSpPr>
        <p:spPr>
          <a:xfrm>
            <a:off x="4716017" y="1124744"/>
            <a:ext cx="4427984" cy="3594100"/>
          </a:xfrm>
          <a:effectLst>
            <a:outerShdw dist="107763" dir="2700000" algn="ctr" rotWithShape="0">
              <a:schemeClr val="bg2"/>
            </a:outerShdw>
          </a:effectLst>
        </p:spPr>
        <p:txBody>
          <a:bodyPr>
            <a:normAutofit/>
          </a:bodyPr>
          <a:lstStyle/>
          <a:p>
            <a:pPr marL="420624" indent="-384048" algn="r" rtl="1" eaLnBrk="1" fontAlgn="auto" hangingPunct="1">
              <a:spcAft>
                <a:spcPts val="0"/>
              </a:spcAft>
              <a:buFont typeface="Wingdings 2"/>
              <a:buChar char=""/>
              <a:defRPr/>
            </a:pPr>
            <a:r>
              <a:rPr lang="ar-SA" altLang="en-US" sz="3200" b="1" dirty="0" smtClean="0">
                <a:cs typeface="B Traffic" panose="00000400000000000000" pitchFamily="2" charset="-78"/>
              </a:rPr>
              <a:t>كاهش آسيبهاي جسمي</a:t>
            </a:r>
            <a:endParaRPr lang="en-US" altLang="en-US" sz="3200" b="1" dirty="0" smtClean="0">
              <a:cs typeface="B Traffic" panose="00000400000000000000" pitchFamily="2" charset="-78"/>
            </a:endParaRPr>
          </a:p>
          <a:p>
            <a:pPr marL="420624" indent="-384048" algn="r" rtl="1" eaLnBrk="1" fontAlgn="auto" hangingPunct="1">
              <a:spcAft>
                <a:spcPts val="0"/>
              </a:spcAft>
              <a:buFont typeface="Wingdings 2"/>
              <a:buChar char=""/>
              <a:defRPr/>
            </a:pPr>
            <a:r>
              <a:rPr lang="ar-SA" altLang="en-US" sz="3200" b="1" dirty="0" smtClean="0">
                <a:cs typeface="B Traffic" panose="00000400000000000000" pitchFamily="2" charset="-78"/>
              </a:rPr>
              <a:t>افزايش بهره وري </a:t>
            </a:r>
            <a:endParaRPr lang="en-US" altLang="en-US" sz="3200" b="1" dirty="0" smtClean="0">
              <a:cs typeface="B Traffic" panose="00000400000000000000" pitchFamily="2" charset="-78"/>
            </a:endParaRPr>
          </a:p>
          <a:p>
            <a:pPr marL="420624" indent="-384048" algn="r" rtl="1" eaLnBrk="1" fontAlgn="auto" hangingPunct="1">
              <a:spcAft>
                <a:spcPts val="0"/>
              </a:spcAft>
              <a:buFont typeface="Wingdings 2"/>
              <a:buChar char=""/>
              <a:defRPr/>
            </a:pPr>
            <a:r>
              <a:rPr lang="ar-SA" altLang="en-US" sz="3200" b="1" dirty="0" smtClean="0">
                <a:cs typeface="B Traffic" panose="00000400000000000000" pitchFamily="2" charset="-78"/>
              </a:rPr>
              <a:t>كاهش خطاهاي انساني /دوباره كاري (بهبود كيفيت)</a:t>
            </a:r>
            <a:endParaRPr lang="en-US" altLang="en-US" sz="3200" b="1" dirty="0" smtClean="0">
              <a:cs typeface="B Traffic" panose="00000400000000000000" pitchFamily="2" charset="-78"/>
            </a:endParaRPr>
          </a:p>
          <a:p>
            <a:pPr marL="420624" indent="-384048" algn="r" rtl="1" eaLnBrk="1" fontAlgn="auto" hangingPunct="1">
              <a:spcAft>
                <a:spcPts val="0"/>
              </a:spcAft>
              <a:buFont typeface="Wingdings" pitchFamily="2" charset="2"/>
              <a:buNone/>
              <a:defRPr/>
            </a:pPr>
            <a:endParaRPr lang="en-US" altLang="en-US" sz="3200" b="1" dirty="0" smtClean="0">
              <a:cs typeface="Zar" pitchFamily="2" charset="-78"/>
            </a:endParaRPr>
          </a:p>
        </p:txBody>
      </p:sp>
      <p:sp>
        <p:nvSpPr>
          <p:cNvPr id="6" name="Rectangle 4"/>
          <p:cNvSpPr txBox="1">
            <a:spLocks noChangeArrowheads="1"/>
          </p:cNvSpPr>
          <p:nvPr/>
        </p:nvSpPr>
        <p:spPr>
          <a:xfrm>
            <a:off x="381000" y="1268760"/>
            <a:ext cx="4335016" cy="4114800"/>
          </a:xfrm>
          <a:prstGeom prst="rect">
            <a:avLst/>
          </a:prstGeom>
          <a:effectLst>
            <a:outerShdw dist="107763" dir="2700000" algn="ctr" rotWithShape="0">
              <a:schemeClr val="bg2"/>
            </a:outerShdw>
          </a:effectLst>
        </p:spPr>
        <p:txBody>
          <a:bodyPr>
            <a:normAutofit/>
          </a:bodyPr>
          <a:lst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420624" indent="-384048">
              <a:buFont typeface="Wingdings 2"/>
              <a:buChar char=""/>
              <a:defRPr/>
            </a:pPr>
            <a:r>
              <a:rPr lang="ar-SA" altLang="en-US" sz="3200" b="1" dirty="0" smtClean="0">
                <a:cs typeface="B Traffic" panose="00000400000000000000" pitchFamily="2" charset="-78"/>
              </a:rPr>
              <a:t>كاهش روزهاي كار از دست رفته</a:t>
            </a:r>
            <a:endParaRPr lang="en-US" altLang="en-US" sz="3200" b="1" dirty="0" smtClean="0">
              <a:cs typeface="B Traffic" panose="00000400000000000000" pitchFamily="2" charset="-78"/>
            </a:endParaRPr>
          </a:p>
          <a:p>
            <a:pPr marL="420624" indent="-384048">
              <a:buFont typeface="Wingdings 2"/>
              <a:buChar char=""/>
              <a:defRPr/>
            </a:pPr>
            <a:r>
              <a:rPr lang="ar-SA" altLang="en-US" sz="3200" b="1" dirty="0" smtClean="0">
                <a:cs typeface="B Traffic" panose="00000400000000000000" pitchFamily="2" charset="-78"/>
              </a:rPr>
              <a:t>كاهش گردش شغلي</a:t>
            </a:r>
            <a:endParaRPr lang="en-US" altLang="en-US" sz="3200" b="1" dirty="0" smtClean="0">
              <a:cs typeface="B Traffic" panose="00000400000000000000" pitchFamily="2" charset="-78"/>
            </a:endParaRPr>
          </a:p>
          <a:p>
            <a:pPr marL="420624" indent="-384048">
              <a:buFont typeface="Wingdings 2"/>
              <a:buChar char=""/>
              <a:defRPr/>
            </a:pPr>
            <a:r>
              <a:rPr lang="ar-SA" altLang="en-US" sz="3200" b="1" dirty="0" smtClean="0">
                <a:cs typeface="B Traffic" panose="00000400000000000000" pitchFamily="2" charset="-78"/>
              </a:rPr>
              <a:t>بهبود ارتباطات</a:t>
            </a:r>
            <a:endParaRPr lang="en-US" altLang="en-US" sz="3200" b="1" dirty="0" smtClean="0">
              <a:cs typeface="B Traffic" panose="00000400000000000000" pitchFamily="2" charset="-78"/>
            </a:endParaRPr>
          </a:p>
        </p:txBody>
      </p:sp>
      <p:sp>
        <p:nvSpPr>
          <p:cNvPr id="7" name="Rectangle 6"/>
          <p:cNvSpPr/>
          <p:nvPr/>
        </p:nvSpPr>
        <p:spPr>
          <a:xfrm>
            <a:off x="2915816" y="260648"/>
            <a:ext cx="3026791" cy="707886"/>
          </a:xfrm>
          <a:prstGeom prst="rect">
            <a:avLst/>
          </a:prstGeom>
        </p:spPr>
        <p:txBody>
          <a:bodyPr wrap="none">
            <a:spAutoFit/>
          </a:bodyPr>
          <a:lstStyle/>
          <a:p>
            <a:pPr>
              <a:defRPr/>
            </a:pPr>
            <a:r>
              <a:rPr lang="fa-IR" sz="4000" dirty="0">
                <a:solidFill>
                  <a:srgbClr val="00B0F0"/>
                </a:solidFill>
                <a:cs typeface="B Titr" panose="00000700000000000000" pitchFamily="2" charset="-78"/>
              </a:rPr>
              <a:t>منافع ارگونومی</a:t>
            </a:r>
            <a:endParaRPr lang="en-US" sz="4000" dirty="0">
              <a:solidFill>
                <a:srgbClr val="00B0F0"/>
              </a:solidFill>
              <a:cs typeface="B Titr" panose="00000700000000000000" pitchFamily="2" charset="-78"/>
            </a:endParaRPr>
          </a:p>
        </p:txBody>
      </p:sp>
    </p:spTree>
    <p:extLst>
      <p:ext uri="{BB962C8B-B14F-4D97-AF65-F5344CB8AC3E}">
        <p14:creationId xmlns:p14="http://schemas.microsoft.com/office/powerpoint/2010/main" val="4079924376"/>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60350"/>
            <a:ext cx="7772400" cy="1143000"/>
          </a:xfrm>
        </p:spPr>
        <p:txBody>
          <a:bodyPr/>
          <a:lstStyle/>
          <a:p>
            <a:pPr fontAlgn="auto">
              <a:spcAft>
                <a:spcPts val="0"/>
              </a:spcAft>
              <a:defRPr/>
            </a:pPr>
            <a:r>
              <a:rPr lang="fa-IR" dirty="0" smtClean="0"/>
              <a:t>ورزش جهت  اپراتوران کامپیوتر </a:t>
            </a:r>
            <a:endParaRPr lang="en-GB" dirty="0" smtClean="0"/>
          </a:p>
        </p:txBody>
      </p:sp>
      <p:graphicFrame>
        <p:nvGraphicFramePr>
          <p:cNvPr id="60419" name="Object 3"/>
          <p:cNvGraphicFramePr>
            <a:graphicFrameLocks noChangeAspect="1"/>
          </p:cNvGraphicFramePr>
          <p:nvPr/>
        </p:nvGraphicFramePr>
        <p:xfrm>
          <a:off x="152400" y="1371600"/>
          <a:ext cx="8686800" cy="5105400"/>
        </p:xfrm>
        <a:graphic>
          <a:graphicData uri="http://schemas.openxmlformats.org/presentationml/2006/ole">
            <mc:AlternateContent xmlns:mc="http://schemas.openxmlformats.org/markup-compatibility/2006">
              <mc:Choice xmlns:v="urn:schemas-microsoft-com:vml" Requires="v">
                <p:oleObj spid="_x0000_s3124" name="Photo Editor Photo" r:id="rId3" imgW="6419048" imgH="2591162" progId="MSPhotoEd.3">
                  <p:embed/>
                </p:oleObj>
              </mc:Choice>
              <mc:Fallback>
                <p:oleObj name="Photo Editor Photo" r:id="rId3" imgW="6419048" imgH="259116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8686800"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9544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9552" y="1340768"/>
            <a:ext cx="8077200" cy="3657600"/>
          </a:xfrm>
        </p:spPr>
        <p:txBody>
          <a:bodyPr/>
          <a:lstStyle/>
          <a:p>
            <a:pPr algn="ctr" fontAlgn="auto">
              <a:spcAft>
                <a:spcPts val="0"/>
              </a:spcAft>
              <a:defRPr/>
            </a:pPr>
            <a:r>
              <a:rPr lang="fa-IR" dirty="0" smtClean="0">
                <a:solidFill>
                  <a:srgbClr val="FF0000"/>
                </a:solidFill>
              </a:rPr>
              <a:t>هر یکساعت یکبار این ورزشها را انجام دهید و گاه گاهی از جای خود بلند شودید و در طول اتاق قدم بزنید</a:t>
            </a:r>
            <a:endParaRPr lang="en-US" dirty="0" smtClean="0">
              <a:solidFill>
                <a:srgbClr val="FF0000"/>
              </a:solidFill>
            </a:endParaRPr>
          </a:p>
        </p:txBody>
      </p:sp>
    </p:spTree>
    <p:extLst>
      <p:ext uri="{BB962C8B-B14F-4D97-AF65-F5344CB8AC3E}">
        <p14:creationId xmlns:p14="http://schemas.microsoft.com/office/powerpoint/2010/main" val="2406083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03272"/>
            <a:ext cx="8424936" cy="267765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400" dirty="0">
                <a:cs typeface="B Zar" panose="00000400000000000000" pitchFamily="2" charset="-78"/>
              </a:rPr>
              <a:t>شما چه کارمند باشید و چه شغل آزاد داشته باشید، بدون شک خستگی جسم در حین کار و فعالیت به سراغتان می آید. حرکات کششی که در زیر مشاهده می کنید را به راحتی می توانید در محل کار انجام دهید گذشته از این این حرکات موجب کشش اندام شما می شود و  باعث تقویت عضلات درگیر در حرکات نیز می شود. و بدین شکل شما به راحتی خستگی را از  تن به در می کنید؛ همچنین سلامت شما تضمین می شود. کاربرانی که ساعات زیادی را صرف کار با کامپیوتر می کنند نیز نباید از سلامت خود غافل شوند، انجام این حرکات را به شما توصیه می کنیم</a:t>
            </a:r>
            <a:r>
              <a:rPr lang="en-US" sz="2400" dirty="0">
                <a:cs typeface="B Zar" panose="00000400000000000000" pitchFamily="2" charset="-78"/>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24944"/>
            <a:ext cx="8424936"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93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84984"/>
            <a:ext cx="892899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88640"/>
            <a:ext cx="9036496"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fa-IR" sz="2200" b="1" dirty="0">
                <a:cs typeface="B Zar" panose="00000400000000000000" pitchFamily="2" charset="-78"/>
              </a:rPr>
              <a:t>حرکت اول</a:t>
            </a:r>
            <a:endParaRPr lang="en-US" sz="2200" dirty="0">
              <a:cs typeface="B Zar" panose="00000400000000000000" pitchFamily="2" charset="-78"/>
            </a:endParaRPr>
          </a:p>
          <a:p>
            <a:pPr algn="just"/>
            <a:r>
              <a:rPr lang="fa-IR" sz="2200" dirty="0">
                <a:cs typeface="B Zar" panose="00000400000000000000" pitchFamily="2" charset="-78"/>
              </a:rPr>
              <a:t>در این حرکت کمر را به حالت قائم درآورید سپس دست ها را از پشت گره کنید و به طرف جلو حرکت دهید،سعی کنید کشش را به درستی انجام دهید، تا کشش در ناحیه پشت بازو ساعد احساس شود.این حرکت را در دو ست (مرحله) و هر بار به مدت ۱۰ تا ۲۰ ثانیه نگه دارید</a:t>
            </a:r>
            <a:r>
              <a:rPr lang="en-US" sz="2200" dirty="0" smtClean="0">
                <a:cs typeface="B Zar" panose="00000400000000000000" pitchFamily="2" charset="-78"/>
              </a:rPr>
              <a:t>.</a:t>
            </a:r>
          </a:p>
          <a:p>
            <a:pPr algn="just"/>
            <a:r>
              <a:rPr lang="fa-IR" sz="2200" b="1" dirty="0" smtClean="0">
                <a:cs typeface="B Zar" panose="00000400000000000000" pitchFamily="2" charset="-78"/>
              </a:rPr>
              <a:t>حرکت </a:t>
            </a:r>
            <a:r>
              <a:rPr lang="fa-IR" sz="2200" b="1" dirty="0">
                <a:cs typeface="B Zar" panose="00000400000000000000" pitchFamily="2" charset="-78"/>
              </a:rPr>
              <a:t>دوم</a:t>
            </a:r>
            <a:endParaRPr lang="en-US" sz="2200" dirty="0">
              <a:cs typeface="B Zar" panose="00000400000000000000" pitchFamily="2" charset="-78"/>
            </a:endParaRPr>
          </a:p>
          <a:p>
            <a:pPr algn="just"/>
            <a:r>
              <a:rPr lang="fa-IR" sz="2200" dirty="0">
                <a:cs typeface="B Zar" panose="00000400000000000000" pitchFamily="2" charset="-78"/>
              </a:rPr>
              <a:t>در این حرکت مانند حرکت قبلی دست ها را از پشت گره کنید و دست ها را به طرف بالا حرکت دهید.این حرکت  موجب کشش عضلات زیر بغل و پشتی می شود.مدت زمان هر کشش ۱۰ تا ۱۵ ثانیه.نکته: حرکت اول و دوم را می توانید به شکل فنری انجام دهید، یعنی دست ها را به حالت کشش درآورید و به موقعیت اول برگردید و مجددا" تکرار حرکت، چرا که موجب تقویت عضلات نام برده می شود</a:t>
            </a:r>
            <a:r>
              <a:rPr lang="en-US" sz="2200" dirty="0" smtClean="0">
                <a:cs typeface="B Zar" panose="00000400000000000000" pitchFamily="2" charset="-78"/>
              </a:rPr>
              <a:t>.</a:t>
            </a:r>
            <a:endParaRPr lang="en-US" sz="2200" dirty="0">
              <a:cs typeface="B Zar" panose="00000400000000000000" pitchFamily="2" charset="-78"/>
            </a:endParaRPr>
          </a:p>
        </p:txBody>
      </p:sp>
    </p:spTree>
    <p:extLst>
      <p:ext uri="{BB962C8B-B14F-4D97-AF65-F5344CB8AC3E}">
        <p14:creationId xmlns:p14="http://schemas.microsoft.com/office/powerpoint/2010/main" val="10709224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7384"/>
            <a:ext cx="8892480" cy="313932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200" b="1" dirty="0">
                <a:cs typeface="B Zar" panose="00000400000000000000" pitchFamily="2" charset="-78"/>
              </a:rPr>
              <a:t>حرکت سوم</a:t>
            </a:r>
            <a:endParaRPr lang="en-US" sz="2200" dirty="0">
              <a:cs typeface="B Zar" panose="00000400000000000000" pitchFamily="2" charset="-78"/>
            </a:endParaRPr>
          </a:p>
          <a:p>
            <a:pPr algn="just"/>
            <a:r>
              <a:rPr lang="fa-IR" sz="2200" dirty="0">
                <a:cs typeface="B Zar" panose="00000400000000000000" pitchFamily="2" charset="-78"/>
              </a:rPr>
              <a:t>مطابق تصویر، پاها را به اندازه عرض شانه باز کنید و با دست چپ آرنج دست راست را که از بالا خم شده است به طرف پایین فشار دهید و بدن را به طرف چپ متمایل کنید.این حرکت را برای دست دیگر انجام دهید، می توانید این حرکت را در سه ست متوالی با یک دقیقه استراحت انجام دهید.هر کشش به مدت ۸ تا ۱۰ ثانیه</a:t>
            </a:r>
            <a:r>
              <a:rPr lang="en-US" sz="2200" dirty="0">
                <a:cs typeface="B Zar" panose="00000400000000000000" pitchFamily="2" charset="-78"/>
              </a:rPr>
              <a:t>.</a:t>
            </a:r>
          </a:p>
          <a:p>
            <a:pPr algn="just"/>
            <a:r>
              <a:rPr lang="fa-IR" sz="2200" b="1" dirty="0">
                <a:cs typeface="B Zar" panose="00000400000000000000" pitchFamily="2" charset="-78"/>
              </a:rPr>
              <a:t>حرکت چهارم</a:t>
            </a:r>
            <a:endParaRPr lang="en-US" sz="2200" dirty="0">
              <a:cs typeface="B Zar" panose="00000400000000000000" pitchFamily="2" charset="-78"/>
            </a:endParaRPr>
          </a:p>
          <a:p>
            <a:pPr algn="just"/>
            <a:r>
              <a:rPr lang="fa-IR" sz="2200" dirty="0">
                <a:cs typeface="B Zar" panose="00000400000000000000" pitchFamily="2" charset="-78"/>
              </a:rPr>
              <a:t>این حرکت برای تقویت عضلات شانه است و موجب رفع خستگی در این عضلات می شود.در حالی که نشسته اید یا سر پا هستید، همزمان هر دو شانه را به طرف بالا حرکت دهید و پس از مکثی کوتاه به مدت ۳ تا ۵ ثانیه به موقعیت اول برگردید.این حرکت را ۱۰ مرتبه و در سه ست انجام دهید</a:t>
            </a:r>
            <a:r>
              <a:rPr lang="en-US" sz="2200" dirty="0">
                <a:cs typeface="B Zar" panose="00000400000000000000" pitchFamily="2" charset="-78"/>
              </a:rPr>
              <a:t>.</a:t>
            </a:r>
          </a:p>
        </p:txBody>
      </p:sp>
      <p:sp>
        <p:nvSpPr>
          <p:cNvPr id="5" name="Rectangle 4"/>
          <p:cNvSpPr/>
          <p:nvPr/>
        </p:nvSpPr>
        <p:spPr>
          <a:xfrm>
            <a:off x="108520" y="3068960"/>
            <a:ext cx="9071992" cy="378565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400" b="1" dirty="0">
                <a:cs typeface="B Zar" panose="00000400000000000000" pitchFamily="2" charset="-78"/>
              </a:rPr>
              <a:t>حرکت پنجم</a:t>
            </a:r>
            <a:endParaRPr lang="en-US" sz="2400" dirty="0">
              <a:cs typeface="B Zar" panose="00000400000000000000" pitchFamily="2" charset="-78"/>
            </a:endParaRPr>
          </a:p>
          <a:p>
            <a:pPr algn="just"/>
            <a:r>
              <a:rPr lang="fa-IR" sz="2400" dirty="0">
                <a:cs typeface="B Zar" panose="00000400000000000000" pitchFamily="2" charset="-78"/>
              </a:rPr>
              <a:t>این حرکت موجب کشش عضلات جانبی گردن ، قسمت پشتی عضله دلتوئید و عضلات پشت بازو می شود.در حالت ایستاده با دست راست مچ دست چپ را از پشت بگیرید ، سپس گردن را به طرف راست بدن متمایل کنید و با دست راست از پشت دست چپ را به طرف پایین بکشید.این حرکت کششی را به مدت ۱۰ تا ۱۲ ثانیه نگه دارید و سپس حرکت را برای دست دیگر انجام دهید</a:t>
            </a:r>
            <a:r>
              <a:rPr lang="en-US" sz="2400" dirty="0">
                <a:cs typeface="B Zar" panose="00000400000000000000" pitchFamily="2" charset="-78"/>
              </a:rPr>
              <a:t>.</a:t>
            </a:r>
          </a:p>
          <a:p>
            <a:pPr algn="just"/>
            <a:r>
              <a:rPr lang="fa-IR" sz="2400" b="1" dirty="0">
                <a:cs typeface="B Zar" panose="00000400000000000000" pitchFamily="2" charset="-78"/>
              </a:rPr>
              <a:t>حرکت ششم</a:t>
            </a:r>
            <a:endParaRPr lang="en-US" sz="2400" dirty="0">
              <a:cs typeface="B Zar" panose="00000400000000000000" pitchFamily="2" charset="-78"/>
            </a:endParaRPr>
          </a:p>
          <a:p>
            <a:pPr algn="just"/>
            <a:r>
              <a:rPr lang="fa-IR" sz="2400" dirty="0">
                <a:cs typeface="B Zar" panose="00000400000000000000" pitchFamily="2" charset="-78"/>
              </a:rPr>
              <a:t>این حرکت موجب کشش در ناحیه عضلات مچ دست و عضلات پشت کف دست می شود.کف دست ها را در حد فاصل بین شکم و سینه بهم بچسبانید سپس همزمان با وارد کردن فشار کف هر دوست بهم فشار را به طرف پایین هدایت کنید.این حرکت را به مدت ۱۰ ثانیه نگه دارید و تکرار کنید</a:t>
            </a:r>
            <a:r>
              <a:rPr lang="en-US" sz="2400" dirty="0">
                <a:cs typeface="B Zar" panose="00000400000000000000" pitchFamily="2" charset="-78"/>
              </a:rPr>
              <a:t>.</a:t>
            </a:r>
          </a:p>
        </p:txBody>
      </p:sp>
    </p:spTree>
    <p:extLst>
      <p:ext uri="{BB962C8B-B14F-4D97-AF65-F5344CB8AC3E}">
        <p14:creationId xmlns:p14="http://schemas.microsoft.com/office/powerpoint/2010/main" val="40097809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0714"/>
            <a:ext cx="8927976" cy="304698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sz="2400" b="1" dirty="0">
                <a:cs typeface="B Zar" panose="00000400000000000000" pitchFamily="2" charset="-78"/>
              </a:rPr>
              <a:t>حرکت هفتم</a:t>
            </a:r>
            <a:endParaRPr lang="en-US" sz="2400" dirty="0">
              <a:cs typeface="B Zar" panose="00000400000000000000" pitchFamily="2" charset="-78"/>
            </a:endParaRPr>
          </a:p>
          <a:p>
            <a:pPr algn="just"/>
            <a:r>
              <a:rPr lang="fa-IR" sz="2400" dirty="0">
                <a:cs typeface="B Zar" panose="00000400000000000000" pitchFamily="2" charset="-78"/>
              </a:rPr>
              <a:t>مانند حرکت قبل کف هر دوست را بهم بچسبانید اما به نحوی که نوک انگشتان به طرف پایین باشد.با وارد کردن فشار کف هر دو دست بهم، فشار را به طرف پایین هدایت کنید تا کشش در ناحیه عضلات مچ  و ساعد احساس شود.این حرکت را ۱۰ ثانیه نگه دارید</a:t>
            </a:r>
            <a:r>
              <a:rPr lang="en-US" sz="2400" dirty="0">
                <a:cs typeface="B Zar" panose="00000400000000000000" pitchFamily="2" charset="-78"/>
              </a:rPr>
              <a:t>.</a:t>
            </a:r>
          </a:p>
          <a:p>
            <a:pPr algn="just"/>
            <a:r>
              <a:rPr lang="fa-IR" sz="2400" b="1" dirty="0">
                <a:cs typeface="B Zar" panose="00000400000000000000" pitchFamily="2" charset="-78"/>
              </a:rPr>
              <a:t>حرکت هشتم</a:t>
            </a:r>
            <a:endParaRPr lang="en-US" sz="2400" dirty="0">
              <a:cs typeface="B Zar" panose="00000400000000000000" pitchFamily="2" charset="-78"/>
            </a:endParaRPr>
          </a:p>
          <a:p>
            <a:pPr algn="just"/>
            <a:r>
              <a:rPr lang="fa-IR" sz="2400" dirty="0">
                <a:cs typeface="B Zar" panose="00000400000000000000" pitchFamily="2" charset="-78"/>
              </a:rPr>
              <a:t>در حالی که روی صندلی نشسته اید دست  را بدون اینکه از آرنج خم کنید به طرف بالا ببرید و در حالت کشیده قرار دهید و مچ دست را به طرف سر، خم کنید.دست چپ را نیز به طرف پایین در حالت کشیده قرار دهید.این وضعیت را به مدت ۸ تا ۱۰ ثانیه نگه دارید</a:t>
            </a:r>
            <a:r>
              <a:rPr lang="en-US" sz="2400" dirty="0">
                <a:cs typeface="B Zar" panose="00000400000000000000" pitchFamily="2" charset="-78"/>
              </a:rPr>
              <a: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12976"/>
            <a:ext cx="8676456"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76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anim calcmode="lin" valueType="num">
                                      <p:cBhvr>
                                        <p:cTn id="8" dur="2000" fill="hold"/>
                                        <p:tgtEl>
                                          <p:spTgt spid="22530"/>
                                        </p:tgtEl>
                                        <p:attrNameLst>
                                          <p:attrName>ppt_w</p:attrName>
                                        </p:attrNameLst>
                                      </p:cBhvr>
                                      <p:tavLst>
                                        <p:tav tm="0" fmla="#ppt_w*sin(2.5*pi*$)">
                                          <p:val>
                                            <p:fltVal val="0"/>
                                          </p:val>
                                        </p:tav>
                                        <p:tav tm="100000">
                                          <p:val>
                                            <p:fltVal val="1"/>
                                          </p:val>
                                        </p:tav>
                                      </p:tavLst>
                                    </p:anim>
                                    <p:anim calcmode="lin" valueType="num">
                                      <p:cBhvr>
                                        <p:cTn id="9" dur="2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008" y="116633"/>
            <a:ext cx="8964488" cy="4524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n-US" sz="2400" dirty="0">
                <a:cs typeface="B Zar" panose="00000400000000000000" pitchFamily="2" charset="-78"/>
              </a:rPr>
              <a:t> </a:t>
            </a:r>
            <a:r>
              <a:rPr lang="fa-IR" sz="2400" b="1" dirty="0" smtClean="0">
                <a:cs typeface="B Zar" panose="00000400000000000000" pitchFamily="2" charset="-78"/>
              </a:rPr>
              <a:t>حرکت </a:t>
            </a:r>
            <a:r>
              <a:rPr lang="fa-IR" sz="2400" b="1" dirty="0">
                <a:cs typeface="B Zar" panose="00000400000000000000" pitchFamily="2" charset="-78"/>
              </a:rPr>
              <a:t>نهم</a:t>
            </a:r>
            <a:endParaRPr lang="en-US" sz="2400" dirty="0">
              <a:cs typeface="B Zar" panose="00000400000000000000" pitchFamily="2" charset="-78"/>
            </a:endParaRPr>
          </a:p>
          <a:p>
            <a:pPr algn="just"/>
            <a:r>
              <a:rPr lang="fa-IR" sz="2400" dirty="0">
                <a:cs typeface="B Zar" panose="00000400000000000000" pitchFamily="2" charset="-78"/>
              </a:rPr>
              <a:t>روی صندلی بنشینید، پای چپ را روی پای راست بگذارید و با دست راست زانو چپ را به طرف راست بدن مورد کشش قرار دهید، همزمان باید دست چپ را در حالی که روی قسمت پشت صندلی گذاشته اید به طرف پشت کشش دهید، گردن باید به طرف چپ بدن چرخش پیدا کنید.این حرکت را به مدت ۸ تا ۱۰ ثانیه انجام دهید و حرکت را برای طرف دیگر بدن انجام دهید</a:t>
            </a:r>
            <a:r>
              <a:rPr lang="en-US" sz="2400" dirty="0">
                <a:cs typeface="B Zar" panose="00000400000000000000" pitchFamily="2" charset="-78"/>
              </a:rPr>
              <a:t>.</a:t>
            </a:r>
          </a:p>
          <a:p>
            <a:pPr algn="just"/>
            <a:r>
              <a:rPr lang="fa-IR" sz="2400" b="1" dirty="0">
                <a:cs typeface="B Zar" panose="00000400000000000000" pitchFamily="2" charset="-78"/>
              </a:rPr>
              <a:t>حرکت دهم</a:t>
            </a:r>
            <a:endParaRPr lang="en-US" sz="2400" dirty="0">
              <a:cs typeface="B Zar" panose="00000400000000000000" pitchFamily="2" charset="-78"/>
            </a:endParaRPr>
          </a:p>
          <a:p>
            <a:pPr algn="just"/>
            <a:r>
              <a:rPr lang="fa-IR" sz="2400" dirty="0">
                <a:cs typeface="B Zar" panose="00000400000000000000" pitchFamily="2" charset="-78"/>
              </a:rPr>
              <a:t>روی</a:t>
            </a:r>
            <a:r>
              <a:rPr lang="en-US" sz="2400" dirty="0">
                <a:cs typeface="B Zar" panose="00000400000000000000" pitchFamily="2" charset="-78"/>
              </a:rPr>
              <a:t>  </a:t>
            </a:r>
            <a:r>
              <a:rPr lang="fa-IR" sz="2400" dirty="0">
                <a:cs typeface="B Zar" panose="00000400000000000000" pitchFamily="2" charset="-78"/>
              </a:rPr>
              <a:t>لبه صندلی بنشینید، دست ها را در دور کمر قرار دهید به نحوی که نوک انگشتان روی کمر قرار گیرد، در این وضعیت سر را بالا نگه دارید و سینه را رو به جلو ببرید.این حرکت را ۱۰ تا ۱۵ ثانیه نگه دارید و در دو ست انجام دهید</a:t>
            </a:r>
            <a:r>
              <a:rPr lang="en-US" sz="2400" dirty="0">
                <a:cs typeface="B Zar" panose="00000400000000000000" pitchFamily="2" charset="-78"/>
              </a:rPr>
              <a:t>.</a:t>
            </a:r>
          </a:p>
          <a:p>
            <a:pPr algn="just"/>
            <a:r>
              <a:rPr lang="fa-IR" sz="2400" b="1" dirty="0">
                <a:cs typeface="B Zar" panose="00000400000000000000" pitchFamily="2" charset="-78"/>
              </a:rPr>
              <a:t>حرکت یازدهم</a:t>
            </a:r>
            <a:endParaRPr lang="en-US" sz="2400" dirty="0">
              <a:cs typeface="B Zar" panose="00000400000000000000" pitchFamily="2" charset="-78"/>
            </a:endParaRPr>
          </a:p>
          <a:p>
            <a:pPr algn="just"/>
            <a:r>
              <a:rPr lang="fa-IR" sz="2400" dirty="0">
                <a:cs typeface="B Zar" panose="00000400000000000000" pitchFamily="2" charset="-78"/>
              </a:rPr>
              <a:t>بایستید و دست ها را در حالت ریلکس قرار دهید و مانند وارد کردن شوک به دست ها ، دست ها را بلرزانید و حرکت دهید.این حرکت را  به مدت ۸ تا ۱۰ ثانیه تکرار کنید</a:t>
            </a:r>
            <a:r>
              <a:rPr lang="en-US" sz="2400" dirty="0">
                <a:cs typeface="B Zar" panose="00000400000000000000" pitchFamily="2" charset="-78"/>
              </a:rPr>
              <a:t>.</a:t>
            </a:r>
          </a:p>
        </p:txBody>
      </p:sp>
    </p:spTree>
    <p:extLst>
      <p:ext uri="{BB962C8B-B14F-4D97-AF65-F5344CB8AC3E}">
        <p14:creationId xmlns:p14="http://schemas.microsoft.com/office/powerpoint/2010/main" val="13927894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533400" y="152400"/>
            <a:ext cx="8229600" cy="1371600"/>
          </a:xfrm>
        </p:spPr>
        <p:txBody>
          <a:bodyPr/>
          <a:lstStyle/>
          <a:p>
            <a:pPr fontAlgn="auto">
              <a:spcAft>
                <a:spcPts val="0"/>
              </a:spcAft>
              <a:defRPr/>
            </a:pPr>
            <a:r>
              <a:rPr lang="fa-IR" smtClean="0">
                <a:latin typeface="Garamond" pitchFamily="18" charset="0"/>
                <a:cs typeface="Zar" pitchFamily="2" charset="-78"/>
              </a:rPr>
              <a:t>فاکتورهای خطر: </a:t>
            </a:r>
            <a:r>
              <a:rPr lang="fa-IR" smtClean="0">
                <a:cs typeface="Zar" pitchFamily="2" charset="-78"/>
              </a:rPr>
              <a:t>فردي</a:t>
            </a:r>
            <a:endParaRPr lang="en-US" smtClean="0">
              <a:cs typeface="Zar" pitchFamily="2" charset="-78"/>
            </a:endParaRPr>
          </a:p>
        </p:txBody>
      </p:sp>
      <p:sp>
        <p:nvSpPr>
          <p:cNvPr id="30723" name="Text Box 3"/>
          <p:cNvSpPr txBox="1">
            <a:spLocks noChangeArrowheads="1"/>
          </p:cNvSpPr>
          <p:nvPr/>
        </p:nvSpPr>
        <p:spPr bwMode="auto">
          <a:xfrm>
            <a:off x="4827588" y="1905000"/>
            <a:ext cx="28702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rtl="1" eaLnBrk="1" hangingPunct="1">
              <a:buClr>
                <a:schemeClr val="hlink"/>
              </a:buClr>
              <a:buSzTx/>
            </a:pPr>
            <a:r>
              <a:rPr lang="ar-SA" altLang="fa-IR" b="1">
                <a:cs typeface="Zar" pitchFamily="2" charset="-78"/>
              </a:rPr>
              <a:t>آمادگي جسماني</a:t>
            </a:r>
            <a:endParaRPr lang="en-GB" altLang="fa-IR" b="1">
              <a:cs typeface="Zar" pitchFamily="2" charset="-78"/>
            </a:endParaRPr>
          </a:p>
          <a:p>
            <a:pPr algn="r" rtl="1" eaLnBrk="1" hangingPunct="1">
              <a:buClr>
                <a:schemeClr val="hlink"/>
              </a:buClr>
              <a:buSzTx/>
            </a:pPr>
            <a:r>
              <a:rPr lang="ar-SA" altLang="fa-IR" b="1">
                <a:cs typeface="Zar" pitchFamily="2" charset="-78"/>
              </a:rPr>
              <a:t>وزن</a:t>
            </a:r>
            <a:endParaRPr lang="en-GB" altLang="fa-IR" b="1">
              <a:cs typeface="Zar" pitchFamily="2" charset="-78"/>
            </a:endParaRPr>
          </a:p>
          <a:p>
            <a:pPr algn="r" rtl="1" eaLnBrk="1" hangingPunct="1">
              <a:buClr>
                <a:schemeClr val="hlink"/>
              </a:buClr>
              <a:buSzTx/>
            </a:pPr>
            <a:r>
              <a:rPr lang="ar-SA" altLang="fa-IR" b="1">
                <a:cs typeface="Zar" pitchFamily="2" charset="-78"/>
              </a:rPr>
              <a:t>تغذيه</a:t>
            </a:r>
          </a:p>
          <a:p>
            <a:pPr algn="r" rtl="1" eaLnBrk="1" hangingPunct="1">
              <a:buClr>
                <a:schemeClr val="hlink"/>
              </a:buClr>
              <a:buSzTx/>
            </a:pPr>
            <a:r>
              <a:rPr lang="ar-SA" altLang="fa-IR" b="1">
                <a:cs typeface="Zar" pitchFamily="2" charset="-78"/>
              </a:rPr>
              <a:t>سبك زندگي</a:t>
            </a:r>
          </a:p>
          <a:p>
            <a:pPr algn="r" rtl="1" eaLnBrk="1" hangingPunct="1">
              <a:buClr>
                <a:schemeClr val="hlink"/>
              </a:buClr>
              <a:buSzTx/>
            </a:pPr>
            <a:r>
              <a:rPr lang="ar-SA" altLang="fa-IR" b="1">
                <a:cs typeface="Zar" pitchFamily="2" charset="-78"/>
              </a:rPr>
              <a:t>وضعيت سلامت</a:t>
            </a:r>
            <a:endParaRPr lang="en-US" altLang="fa-IR" b="1">
              <a:cs typeface="Zar" pitchFamily="2" charset="-78"/>
            </a:endParaRPr>
          </a:p>
        </p:txBody>
      </p:sp>
    </p:spTree>
    <p:extLst>
      <p:ext uri="{BB962C8B-B14F-4D97-AF65-F5344CB8AC3E}">
        <p14:creationId xmlns:p14="http://schemas.microsoft.com/office/powerpoint/2010/main" val="367726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533400" y="152400"/>
            <a:ext cx="8229600" cy="1371600"/>
          </a:xfrm>
        </p:spPr>
        <p:txBody>
          <a:bodyPr/>
          <a:lstStyle/>
          <a:p>
            <a:pPr fontAlgn="auto">
              <a:spcAft>
                <a:spcPts val="0"/>
              </a:spcAft>
              <a:defRPr/>
            </a:pPr>
            <a:r>
              <a:rPr lang="fa-IR" smtClean="0">
                <a:latin typeface="Garamond" pitchFamily="18" charset="0"/>
                <a:cs typeface="Zar" pitchFamily="2" charset="-78"/>
              </a:rPr>
              <a:t>فاکتورهای خطر: </a:t>
            </a:r>
            <a:r>
              <a:rPr lang="fa-IR" smtClean="0">
                <a:cs typeface="Zar" pitchFamily="2" charset="-78"/>
              </a:rPr>
              <a:t>خارج از كار</a:t>
            </a:r>
            <a:endParaRPr lang="en-US" smtClean="0">
              <a:cs typeface="Zar" pitchFamily="2" charset="-78"/>
            </a:endParaRPr>
          </a:p>
        </p:txBody>
      </p:sp>
      <p:sp>
        <p:nvSpPr>
          <p:cNvPr id="32771" name="Text Box 3"/>
          <p:cNvSpPr txBox="1">
            <a:spLocks noChangeArrowheads="1"/>
          </p:cNvSpPr>
          <p:nvPr/>
        </p:nvSpPr>
        <p:spPr bwMode="auto">
          <a:xfrm>
            <a:off x="4140200" y="1844675"/>
            <a:ext cx="48244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algn="r" rtl="1" eaLnBrk="1" hangingPunct="1">
              <a:lnSpc>
                <a:spcPct val="100000"/>
              </a:lnSpc>
              <a:buClr>
                <a:schemeClr val="hlink"/>
              </a:buClr>
            </a:pPr>
            <a:r>
              <a:rPr lang="ar-SA" altLang="fa-IR" b="1">
                <a:cs typeface="Zar" pitchFamily="2" charset="-78"/>
              </a:rPr>
              <a:t>فعاليتهاي خارج ا</a:t>
            </a:r>
            <a:r>
              <a:rPr lang="fa-IR" altLang="fa-IR" b="1">
                <a:cs typeface="Zar" pitchFamily="2" charset="-78"/>
              </a:rPr>
              <a:t>ز</a:t>
            </a:r>
            <a:r>
              <a:rPr lang="ar-SA" altLang="fa-IR" b="1">
                <a:cs typeface="Zar" pitchFamily="2" charset="-78"/>
              </a:rPr>
              <a:t> محيط كار</a:t>
            </a:r>
            <a:endParaRPr lang="fa-IR" altLang="fa-IR" b="1">
              <a:cs typeface="Zar" pitchFamily="2" charset="-78"/>
            </a:endParaRPr>
          </a:p>
          <a:p>
            <a:pPr algn="r" rtl="1" eaLnBrk="1" hangingPunct="1">
              <a:lnSpc>
                <a:spcPct val="100000"/>
              </a:lnSpc>
              <a:buClr>
                <a:schemeClr val="hlink"/>
              </a:buClr>
              <a:buFont typeface="Wingdings" pitchFamily="2" charset="2"/>
              <a:buNone/>
            </a:pPr>
            <a:r>
              <a:rPr lang="fa-IR" altLang="fa-IR" b="1">
                <a:cs typeface="Zar" pitchFamily="2" charset="-78"/>
              </a:rPr>
              <a:t>(شغل دوم!!!)</a:t>
            </a:r>
          </a:p>
          <a:p>
            <a:pPr algn="r" rtl="1" eaLnBrk="1" hangingPunct="1">
              <a:lnSpc>
                <a:spcPct val="100000"/>
              </a:lnSpc>
              <a:buClr>
                <a:schemeClr val="hlink"/>
              </a:buClr>
            </a:pPr>
            <a:r>
              <a:rPr lang="fa-IR" altLang="fa-IR" b="1">
                <a:cs typeface="Zar" pitchFamily="2" charset="-78"/>
              </a:rPr>
              <a:t> ورزش/فعاليت سنگين</a:t>
            </a:r>
            <a:endParaRPr lang="en-GB" altLang="fa-IR" b="1">
              <a:cs typeface="Zar" pitchFamily="2" charset="-78"/>
            </a:endParaRPr>
          </a:p>
          <a:p>
            <a:pPr algn="r" rtl="1" eaLnBrk="1" hangingPunct="1">
              <a:lnSpc>
                <a:spcPct val="100000"/>
              </a:lnSpc>
              <a:buClr>
                <a:schemeClr val="hlink"/>
              </a:buClr>
              <a:buFont typeface="Wingdings" pitchFamily="2" charset="2"/>
              <a:buNone/>
            </a:pPr>
            <a:endParaRPr lang="en-GB" altLang="fa-IR" b="1">
              <a:cs typeface="Zar" pitchFamily="2" charset="-78"/>
            </a:endParaRPr>
          </a:p>
        </p:txBody>
      </p:sp>
      <p:grpSp>
        <p:nvGrpSpPr>
          <p:cNvPr id="2" name="Group 4"/>
          <p:cNvGrpSpPr>
            <a:grpSpLocks/>
          </p:cNvGrpSpPr>
          <p:nvPr/>
        </p:nvGrpSpPr>
        <p:grpSpPr bwMode="auto">
          <a:xfrm flipH="1">
            <a:off x="838200" y="1954213"/>
            <a:ext cx="3276600" cy="3608387"/>
            <a:chOff x="3442" y="1549"/>
            <a:chExt cx="2229" cy="2273"/>
          </a:xfrm>
        </p:grpSpPr>
        <p:sp>
          <p:nvSpPr>
            <p:cNvPr id="32773" name="Freeform 5"/>
            <p:cNvSpPr>
              <a:spLocks/>
            </p:cNvSpPr>
            <p:nvPr/>
          </p:nvSpPr>
          <p:spPr bwMode="auto">
            <a:xfrm>
              <a:off x="3442" y="1549"/>
              <a:ext cx="2186" cy="2273"/>
            </a:xfrm>
            <a:custGeom>
              <a:avLst/>
              <a:gdLst>
                <a:gd name="T0" fmla="*/ 16 w 4371"/>
                <a:gd name="T1" fmla="*/ 1 h 4547"/>
                <a:gd name="T2" fmla="*/ 16 w 4371"/>
                <a:gd name="T3" fmla="*/ 2 h 4547"/>
                <a:gd name="T4" fmla="*/ 13 w 4371"/>
                <a:gd name="T5" fmla="*/ 3 h 4547"/>
                <a:gd name="T6" fmla="*/ 10 w 4371"/>
                <a:gd name="T7" fmla="*/ 2 h 4547"/>
                <a:gd name="T8" fmla="*/ 9 w 4371"/>
                <a:gd name="T9" fmla="*/ 3 h 4547"/>
                <a:gd name="T10" fmla="*/ 9 w 4371"/>
                <a:gd name="T11" fmla="*/ 4 h 4547"/>
                <a:gd name="T12" fmla="*/ 11 w 4371"/>
                <a:gd name="T13" fmla="*/ 4 h 4547"/>
                <a:gd name="T14" fmla="*/ 12 w 4371"/>
                <a:gd name="T15" fmla="*/ 7 h 4547"/>
                <a:gd name="T16" fmla="*/ 13 w 4371"/>
                <a:gd name="T17" fmla="*/ 9 h 4547"/>
                <a:gd name="T18" fmla="*/ 13 w 4371"/>
                <a:gd name="T19" fmla="*/ 11 h 4547"/>
                <a:gd name="T20" fmla="*/ 15 w 4371"/>
                <a:gd name="T21" fmla="*/ 11 h 4547"/>
                <a:gd name="T22" fmla="*/ 16 w 4371"/>
                <a:gd name="T23" fmla="*/ 11 h 4547"/>
                <a:gd name="T24" fmla="*/ 17 w 4371"/>
                <a:gd name="T25" fmla="*/ 12 h 4547"/>
                <a:gd name="T26" fmla="*/ 17 w 4371"/>
                <a:gd name="T27" fmla="*/ 14 h 4547"/>
                <a:gd name="T28" fmla="*/ 16 w 4371"/>
                <a:gd name="T29" fmla="*/ 17 h 4547"/>
                <a:gd name="T30" fmla="*/ 15 w 4371"/>
                <a:gd name="T31" fmla="*/ 16 h 4547"/>
                <a:gd name="T32" fmla="*/ 15 w 4371"/>
                <a:gd name="T33" fmla="*/ 14 h 4547"/>
                <a:gd name="T34" fmla="*/ 15 w 4371"/>
                <a:gd name="T35" fmla="*/ 14 h 4547"/>
                <a:gd name="T36" fmla="*/ 15 w 4371"/>
                <a:gd name="T37" fmla="*/ 13 h 4547"/>
                <a:gd name="T38" fmla="*/ 15 w 4371"/>
                <a:gd name="T39" fmla="*/ 13 h 4547"/>
                <a:gd name="T40" fmla="*/ 14 w 4371"/>
                <a:gd name="T41" fmla="*/ 12 h 4547"/>
                <a:gd name="T42" fmla="*/ 12 w 4371"/>
                <a:gd name="T43" fmla="*/ 11 h 4547"/>
                <a:gd name="T44" fmla="*/ 11 w 4371"/>
                <a:gd name="T45" fmla="*/ 9 h 4547"/>
                <a:gd name="T46" fmla="*/ 10 w 4371"/>
                <a:gd name="T47" fmla="*/ 9 h 4547"/>
                <a:gd name="T48" fmla="*/ 8 w 4371"/>
                <a:gd name="T49" fmla="*/ 10 h 4547"/>
                <a:gd name="T50" fmla="*/ 8 w 4371"/>
                <a:gd name="T51" fmla="*/ 11 h 4547"/>
                <a:gd name="T52" fmla="*/ 9 w 4371"/>
                <a:gd name="T53" fmla="*/ 12 h 4547"/>
                <a:gd name="T54" fmla="*/ 10 w 4371"/>
                <a:gd name="T55" fmla="*/ 13 h 4547"/>
                <a:gd name="T56" fmla="*/ 10 w 4371"/>
                <a:gd name="T57" fmla="*/ 14 h 4547"/>
                <a:gd name="T58" fmla="*/ 9 w 4371"/>
                <a:gd name="T59" fmla="*/ 14 h 4547"/>
                <a:gd name="T60" fmla="*/ 7 w 4371"/>
                <a:gd name="T61" fmla="*/ 14 h 4547"/>
                <a:gd name="T62" fmla="*/ 4 w 4371"/>
                <a:gd name="T63" fmla="*/ 14 h 4547"/>
                <a:gd name="T64" fmla="*/ 3 w 4371"/>
                <a:gd name="T65" fmla="*/ 14 h 4547"/>
                <a:gd name="T66" fmla="*/ 4 w 4371"/>
                <a:gd name="T67" fmla="*/ 13 h 4547"/>
                <a:gd name="T68" fmla="*/ 6 w 4371"/>
                <a:gd name="T69" fmla="*/ 13 h 4547"/>
                <a:gd name="T70" fmla="*/ 6 w 4371"/>
                <a:gd name="T71" fmla="*/ 12 h 4547"/>
                <a:gd name="T72" fmla="*/ 7 w 4371"/>
                <a:gd name="T73" fmla="*/ 12 h 4547"/>
                <a:gd name="T74" fmla="*/ 6 w 4371"/>
                <a:gd name="T75" fmla="*/ 11 h 4547"/>
                <a:gd name="T76" fmla="*/ 7 w 4371"/>
                <a:gd name="T77" fmla="*/ 9 h 4547"/>
                <a:gd name="T78" fmla="*/ 7 w 4371"/>
                <a:gd name="T79" fmla="*/ 8 h 4547"/>
                <a:gd name="T80" fmla="*/ 6 w 4371"/>
                <a:gd name="T81" fmla="*/ 8 h 4547"/>
                <a:gd name="T82" fmla="*/ 5 w 4371"/>
                <a:gd name="T83" fmla="*/ 6 h 4547"/>
                <a:gd name="T84" fmla="*/ 3 w 4371"/>
                <a:gd name="T85" fmla="*/ 6 h 4547"/>
                <a:gd name="T86" fmla="*/ 2 w 4371"/>
                <a:gd name="T87" fmla="*/ 6 h 4547"/>
                <a:gd name="T88" fmla="*/ 0 w 4371"/>
                <a:gd name="T89" fmla="*/ 5 h 4547"/>
                <a:gd name="T90" fmla="*/ 2 w 4371"/>
                <a:gd name="T91" fmla="*/ 4 h 4547"/>
                <a:gd name="T92" fmla="*/ 3 w 4371"/>
                <a:gd name="T93" fmla="*/ 3 h 4547"/>
                <a:gd name="T94" fmla="*/ 4 w 4371"/>
                <a:gd name="T95" fmla="*/ 3 h 4547"/>
                <a:gd name="T96" fmla="*/ 4 w 4371"/>
                <a:gd name="T97" fmla="*/ 3 h 4547"/>
                <a:gd name="T98" fmla="*/ 4 w 4371"/>
                <a:gd name="T99" fmla="*/ 3 h 4547"/>
                <a:gd name="T100" fmla="*/ 3 w 4371"/>
                <a:gd name="T101" fmla="*/ 2 h 4547"/>
                <a:gd name="T102" fmla="*/ 4 w 4371"/>
                <a:gd name="T103" fmla="*/ 2 h 4547"/>
                <a:gd name="T104" fmla="*/ 4 w 4371"/>
                <a:gd name="T105" fmla="*/ 2 h 4547"/>
                <a:gd name="T106" fmla="*/ 5 w 4371"/>
                <a:gd name="T107" fmla="*/ 1 h 4547"/>
                <a:gd name="T108" fmla="*/ 6 w 4371"/>
                <a:gd name="T109" fmla="*/ 2 h 4547"/>
                <a:gd name="T110" fmla="*/ 6 w 4371"/>
                <a:gd name="T111" fmla="*/ 2 h 4547"/>
                <a:gd name="T112" fmla="*/ 7 w 4371"/>
                <a:gd name="T113" fmla="*/ 3 h 4547"/>
                <a:gd name="T114" fmla="*/ 8 w 4371"/>
                <a:gd name="T115" fmla="*/ 2 h 4547"/>
                <a:gd name="T116" fmla="*/ 10 w 4371"/>
                <a:gd name="T117" fmla="*/ 1 h 4547"/>
                <a:gd name="T118" fmla="*/ 13 w 4371"/>
                <a:gd name="T119" fmla="*/ 0 h 4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71"/>
                <a:gd name="T181" fmla="*/ 0 h 4547"/>
                <a:gd name="T182" fmla="*/ 4371 w 4371"/>
                <a:gd name="T183" fmla="*/ 4547 h 454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71" h="4547">
                  <a:moveTo>
                    <a:pt x="3638" y="88"/>
                  </a:moveTo>
                  <a:lnTo>
                    <a:pt x="3661" y="90"/>
                  </a:lnTo>
                  <a:lnTo>
                    <a:pt x="3682" y="92"/>
                  </a:lnTo>
                  <a:lnTo>
                    <a:pt x="3703" y="96"/>
                  </a:lnTo>
                  <a:lnTo>
                    <a:pt x="3725" y="101"/>
                  </a:lnTo>
                  <a:lnTo>
                    <a:pt x="3746" y="106"/>
                  </a:lnTo>
                  <a:lnTo>
                    <a:pt x="3765" y="115"/>
                  </a:lnTo>
                  <a:lnTo>
                    <a:pt x="3785" y="124"/>
                  </a:lnTo>
                  <a:lnTo>
                    <a:pt x="3804" y="136"/>
                  </a:lnTo>
                  <a:lnTo>
                    <a:pt x="3827" y="173"/>
                  </a:lnTo>
                  <a:lnTo>
                    <a:pt x="3857" y="209"/>
                  </a:lnTo>
                  <a:lnTo>
                    <a:pt x="3891" y="241"/>
                  </a:lnTo>
                  <a:lnTo>
                    <a:pt x="3925" y="274"/>
                  </a:lnTo>
                  <a:lnTo>
                    <a:pt x="3953" y="310"/>
                  </a:lnTo>
                  <a:lnTo>
                    <a:pt x="3974" y="351"/>
                  </a:lnTo>
                  <a:lnTo>
                    <a:pt x="3985" y="395"/>
                  </a:lnTo>
                  <a:lnTo>
                    <a:pt x="3981" y="448"/>
                  </a:lnTo>
                  <a:lnTo>
                    <a:pt x="3969" y="468"/>
                  </a:lnTo>
                  <a:lnTo>
                    <a:pt x="3964" y="491"/>
                  </a:lnTo>
                  <a:lnTo>
                    <a:pt x="3964" y="517"/>
                  </a:lnTo>
                  <a:lnTo>
                    <a:pt x="3965" y="544"/>
                  </a:lnTo>
                  <a:lnTo>
                    <a:pt x="3964" y="570"/>
                  </a:lnTo>
                  <a:lnTo>
                    <a:pt x="3957" y="595"/>
                  </a:lnTo>
                  <a:lnTo>
                    <a:pt x="3941" y="613"/>
                  </a:lnTo>
                  <a:lnTo>
                    <a:pt x="3911" y="625"/>
                  </a:lnTo>
                  <a:lnTo>
                    <a:pt x="3891" y="625"/>
                  </a:lnTo>
                  <a:lnTo>
                    <a:pt x="3875" y="627"/>
                  </a:lnTo>
                  <a:lnTo>
                    <a:pt x="3863" y="634"/>
                  </a:lnTo>
                  <a:lnTo>
                    <a:pt x="3850" y="641"/>
                  </a:lnTo>
                  <a:lnTo>
                    <a:pt x="3841" y="652"/>
                  </a:lnTo>
                  <a:lnTo>
                    <a:pt x="3833" y="662"/>
                  </a:lnTo>
                  <a:lnTo>
                    <a:pt x="3824" y="675"/>
                  </a:lnTo>
                  <a:lnTo>
                    <a:pt x="3815" y="689"/>
                  </a:lnTo>
                  <a:lnTo>
                    <a:pt x="3765" y="731"/>
                  </a:lnTo>
                  <a:lnTo>
                    <a:pt x="3714" y="772"/>
                  </a:lnTo>
                  <a:lnTo>
                    <a:pt x="3661" y="809"/>
                  </a:lnTo>
                  <a:lnTo>
                    <a:pt x="3604" y="845"/>
                  </a:lnTo>
                  <a:lnTo>
                    <a:pt x="3546" y="875"/>
                  </a:lnTo>
                  <a:lnTo>
                    <a:pt x="3485" y="903"/>
                  </a:lnTo>
                  <a:lnTo>
                    <a:pt x="3423" y="926"/>
                  </a:lnTo>
                  <a:lnTo>
                    <a:pt x="3361" y="948"/>
                  </a:lnTo>
                  <a:lnTo>
                    <a:pt x="3296" y="963"/>
                  </a:lnTo>
                  <a:lnTo>
                    <a:pt x="3232" y="974"/>
                  </a:lnTo>
                  <a:lnTo>
                    <a:pt x="3165" y="981"/>
                  </a:lnTo>
                  <a:lnTo>
                    <a:pt x="3099" y="985"/>
                  </a:lnTo>
                  <a:lnTo>
                    <a:pt x="3032" y="983"/>
                  </a:lnTo>
                  <a:lnTo>
                    <a:pt x="2965" y="976"/>
                  </a:lnTo>
                  <a:lnTo>
                    <a:pt x="2897" y="963"/>
                  </a:lnTo>
                  <a:lnTo>
                    <a:pt x="2830" y="946"/>
                  </a:lnTo>
                  <a:lnTo>
                    <a:pt x="2791" y="930"/>
                  </a:lnTo>
                  <a:lnTo>
                    <a:pt x="2749" y="914"/>
                  </a:lnTo>
                  <a:lnTo>
                    <a:pt x="2708" y="896"/>
                  </a:lnTo>
                  <a:lnTo>
                    <a:pt x="2669" y="877"/>
                  </a:lnTo>
                  <a:lnTo>
                    <a:pt x="2633" y="852"/>
                  </a:lnTo>
                  <a:lnTo>
                    <a:pt x="2602" y="824"/>
                  </a:lnTo>
                  <a:lnTo>
                    <a:pt x="2579" y="788"/>
                  </a:lnTo>
                  <a:lnTo>
                    <a:pt x="2564" y="744"/>
                  </a:lnTo>
                  <a:lnTo>
                    <a:pt x="2554" y="700"/>
                  </a:lnTo>
                  <a:lnTo>
                    <a:pt x="2550" y="655"/>
                  </a:lnTo>
                  <a:lnTo>
                    <a:pt x="2554" y="611"/>
                  </a:lnTo>
                  <a:lnTo>
                    <a:pt x="2564" y="567"/>
                  </a:lnTo>
                  <a:lnTo>
                    <a:pt x="2541" y="567"/>
                  </a:lnTo>
                  <a:lnTo>
                    <a:pt x="2518" y="574"/>
                  </a:lnTo>
                  <a:lnTo>
                    <a:pt x="2497" y="583"/>
                  </a:lnTo>
                  <a:lnTo>
                    <a:pt x="2476" y="595"/>
                  </a:lnTo>
                  <a:lnTo>
                    <a:pt x="2455" y="609"/>
                  </a:lnTo>
                  <a:lnTo>
                    <a:pt x="2435" y="623"/>
                  </a:lnTo>
                  <a:lnTo>
                    <a:pt x="2414" y="638"/>
                  </a:lnTo>
                  <a:lnTo>
                    <a:pt x="2393" y="650"/>
                  </a:lnTo>
                  <a:lnTo>
                    <a:pt x="2357" y="678"/>
                  </a:lnTo>
                  <a:lnTo>
                    <a:pt x="2320" y="707"/>
                  </a:lnTo>
                  <a:lnTo>
                    <a:pt x="2283" y="735"/>
                  </a:lnTo>
                  <a:lnTo>
                    <a:pt x="2246" y="762"/>
                  </a:lnTo>
                  <a:lnTo>
                    <a:pt x="2208" y="788"/>
                  </a:lnTo>
                  <a:lnTo>
                    <a:pt x="2171" y="816"/>
                  </a:lnTo>
                  <a:lnTo>
                    <a:pt x="2134" y="843"/>
                  </a:lnTo>
                  <a:lnTo>
                    <a:pt x="2097" y="870"/>
                  </a:lnTo>
                  <a:lnTo>
                    <a:pt x="2060" y="898"/>
                  </a:lnTo>
                  <a:lnTo>
                    <a:pt x="2022" y="925"/>
                  </a:lnTo>
                  <a:lnTo>
                    <a:pt x="1989" y="955"/>
                  </a:lnTo>
                  <a:lnTo>
                    <a:pt x="1953" y="983"/>
                  </a:lnTo>
                  <a:lnTo>
                    <a:pt x="1921" y="1015"/>
                  </a:lnTo>
                  <a:lnTo>
                    <a:pt x="1890" y="1047"/>
                  </a:lnTo>
                  <a:lnTo>
                    <a:pt x="1859" y="1080"/>
                  </a:lnTo>
                  <a:lnTo>
                    <a:pt x="1831" y="1116"/>
                  </a:lnTo>
                  <a:lnTo>
                    <a:pt x="1875" y="1105"/>
                  </a:lnTo>
                  <a:lnTo>
                    <a:pt x="1920" y="1098"/>
                  </a:lnTo>
                  <a:lnTo>
                    <a:pt x="1964" y="1093"/>
                  </a:lnTo>
                  <a:lnTo>
                    <a:pt x="2010" y="1091"/>
                  </a:lnTo>
                  <a:lnTo>
                    <a:pt x="2054" y="1091"/>
                  </a:lnTo>
                  <a:lnTo>
                    <a:pt x="2100" y="1095"/>
                  </a:lnTo>
                  <a:lnTo>
                    <a:pt x="2146" y="1100"/>
                  </a:lnTo>
                  <a:lnTo>
                    <a:pt x="2191" y="1107"/>
                  </a:lnTo>
                  <a:lnTo>
                    <a:pt x="2237" y="1116"/>
                  </a:lnTo>
                  <a:lnTo>
                    <a:pt x="2281" y="1126"/>
                  </a:lnTo>
                  <a:lnTo>
                    <a:pt x="2325" y="1137"/>
                  </a:lnTo>
                  <a:lnTo>
                    <a:pt x="2370" y="1149"/>
                  </a:lnTo>
                  <a:lnTo>
                    <a:pt x="2414" y="1164"/>
                  </a:lnTo>
                  <a:lnTo>
                    <a:pt x="2456" y="1176"/>
                  </a:lnTo>
                  <a:lnTo>
                    <a:pt x="2499" y="1190"/>
                  </a:lnTo>
                  <a:lnTo>
                    <a:pt x="2540" y="1204"/>
                  </a:lnTo>
                  <a:lnTo>
                    <a:pt x="2577" y="1219"/>
                  </a:lnTo>
                  <a:lnTo>
                    <a:pt x="2614" y="1234"/>
                  </a:lnTo>
                  <a:lnTo>
                    <a:pt x="2649" y="1254"/>
                  </a:lnTo>
                  <a:lnTo>
                    <a:pt x="2683" y="1277"/>
                  </a:lnTo>
                  <a:lnTo>
                    <a:pt x="2717" y="1300"/>
                  </a:lnTo>
                  <a:lnTo>
                    <a:pt x="2749" y="1327"/>
                  </a:lnTo>
                  <a:lnTo>
                    <a:pt x="2779" y="1355"/>
                  </a:lnTo>
                  <a:lnTo>
                    <a:pt x="2807" y="1385"/>
                  </a:lnTo>
                  <a:lnTo>
                    <a:pt x="2834" y="1417"/>
                  </a:lnTo>
                  <a:lnTo>
                    <a:pt x="2858" y="1451"/>
                  </a:lnTo>
                  <a:lnTo>
                    <a:pt x="2881" y="1484"/>
                  </a:lnTo>
                  <a:lnTo>
                    <a:pt x="2903" y="1520"/>
                  </a:lnTo>
                  <a:lnTo>
                    <a:pt x="2920" y="1557"/>
                  </a:lnTo>
                  <a:lnTo>
                    <a:pt x="2938" y="1594"/>
                  </a:lnTo>
                  <a:lnTo>
                    <a:pt x="2952" y="1631"/>
                  </a:lnTo>
                  <a:lnTo>
                    <a:pt x="2965" y="1670"/>
                  </a:lnTo>
                  <a:lnTo>
                    <a:pt x="2997" y="1727"/>
                  </a:lnTo>
                  <a:lnTo>
                    <a:pt x="3030" y="1784"/>
                  </a:lnTo>
                  <a:lnTo>
                    <a:pt x="3064" y="1837"/>
                  </a:lnTo>
                  <a:lnTo>
                    <a:pt x="3098" y="1892"/>
                  </a:lnTo>
                  <a:lnTo>
                    <a:pt x="3128" y="1948"/>
                  </a:lnTo>
                  <a:lnTo>
                    <a:pt x="3152" y="2005"/>
                  </a:lnTo>
                  <a:lnTo>
                    <a:pt x="3172" y="2065"/>
                  </a:lnTo>
                  <a:lnTo>
                    <a:pt x="3184" y="2131"/>
                  </a:lnTo>
                  <a:lnTo>
                    <a:pt x="3195" y="2152"/>
                  </a:lnTo>
                  <a:lnTo>
                    <a:pt x="3206" y="2173"/>
                  </a:lnTo>
                  <a:lnTo>
                    <a:pt x="3218" y="2195"/>
                  </a:lnTo>
                  <a:lnTo>
                    <a:pt x="3230" y="2214"/>
                  </a:lnTo>
                  <a:lnTo>
                    <a:pt x="3245" y="2234"/>
                  </a:lnTo>
                  <a:lnTo>
                    <a:pt x="3262" y="2251"/>
                  </a:lnTo>
                  <a:lnTo>
                    <a:pt x="3282" y="2267"/>
                  </a:lnTo>
                  <a:lnTo>
                    <a:pt x="3303" y="2280"/>
                  </a:lnTo>
                  <a:lnTo>
                    <a:pt x="3289" y="2310"/>
                  </a:lnTo>
                  <a:lnTo>
                    <a:pt x="3276" y="2342"/>
                  </a:lnTo>
                  <a:lnTo>
                    <a:pt x="3262" y="2375"/>
                  </a:lnTo>
                  <a:lnTo>
                    <a:pt x="3245" y="2409"/>
                  </a:lnTo>
                  <a:lnTo>
                    <a:pt x="3225" y="2437"/>
                  </a:lnTo>
                  <a:lnTo>
                    <a:pt x="3200" y="2460"/>
                  </a:lnTo>
                  <a:lnTo>
                    <a:pt x="3170" y="2474"/>
                  </a:lnTo>
                  <a:lnTo>
                    <a:pt x="3135" y="2480"/>
                  </a:lnTo>
                  <a:lnTo>
                    <a:pt x="3140" y="2540"/>
                  </a:lnTo>
                  <a:lnTo>
                    <a:pt x="3149" y="2598"/>
                  </a:lnTo>
                  <a:lnTo>
                    <a:pt x="3163" y="2657"/>
                  </a:lnTo>
                  <a:lnTo>
                    <a:pt x="3181" y="2714"/>
                  </a:lnTo>
                  <a:lnTo>
                    <a:pt x="3204" y="2768"/>
                  </a:lnTo>
                  <a:lnTo>
                    <a:pt x="3230" y="2822"/>
                  </a:lnTo>
                  <a:lnTo>
                    <a:pt x="3261" y="2873"/>
                  </a:lnTo>
                  <a:lnTo>
                    <a:pt x="3296" y="2923"/>
                  </a:lnTo>
                  <a:lnTo>
                    <a:pt x="3326" y="2919"/>
                  </a:lnTo>
                  <a:lnTo>
                    <a:pt x="3356" y="2915"/>
                  </a:lnTo>
                  <a:lnTo>
                    <a:pt x="3385" y="2915"/>
                  </a:lnTo>
                  <a:lnTo>
                    <a:pt x="3413" y="2917"/>
                  </a:lnTo>
                  <a:lnTo>
                    <a:pt x="3443" y="2921"/>
                  </a:lnTo>
                  <a:lnTo>
                    <a:pt x="3471" y="2926"/>
                  </a:lnTo>
                  <a:lnTo>
                    <a:pt x="3498" y="2933"/>
                  </a:lnTo>
                  <a:lnTo>
                    <a:pt x="3526" y="2942"/>
                  </a:lnTo>
                  <a:lnTo>
                    <a:pt x="3553" y="2953"/>
                  </a:lnTo>
                  <a:lnTo>
                    <a:pt x="3579" y="2965"/>
                  </a:lnTo>
                  <a:lnTo>
                    <a:pt x="3604" y="2979"/>
                  </a:lnTo>
                  <a:lnTo>
                    <a:pt x="3629" y="2993"/>
                  </a:lnTo>
                  <a:lnTo>
                    <a:pt x="3654" y="3011"/>
                  </a:lnTo>
                  <a:lnTo>
                    <a:pt x="3677" y="3029"/>
                  </a:lnTo>
                  <a:lnTo>
                    <a:pt x="3700" y="3050"/>
                  </a:lnTo>
                  <a:lnTo>
                    <a:pt x="3721" y="3071"/>
                  </a:lnTo>
                  <a:lnTo>
                    <a:pt x="3741" y="3052"/>
                  </a:lnTo>
                  <a:lnTo>
                    <a:pt x="3764" y="3039"/>
                  </a:lnTo>
                  <a:lnTo>
                    <a:pt x="3790" y="3034"/>
                  </a:lnTo>
                  <a:lnTo>
                    <a:pt x="3818" y="3032"/>
                  </a:lnTo>
                  <a:lnTo>
                    <a:pt x="3847" y="3034"/>
                  </a:lnTo>
                  <a:lnTo>
                    <a:pt x="3877" y="3038"/>
                  </a:lnTo>
                  <a:lnTo>
                    <a:pt x="3903" y="3041"/>
                  </a:lnTo>
                  <a:lnTo>
                    <a:pt x="3928" y="3047"/>
                  </a:lnTo>
                  <a:lnTo>
                    <a:pt x="3942" y="3024"/>
                  </a:lnTo>
                  <a:lnTo>
                    <a:pt x="3958" y="3002"/>
                  </a:lnTo>
                  <a:lnTo>
                    <a:pt x="3974" y="2981"/>
                  </a:lnTo>
                  <a:lnTo>
                    <a:pt x="3994" y="2963"/>
                  </a:lnTo>
                  <a:lnTo>
                    <a:pt x="4013" y="2946"/>
                  </a:lnTo>
                  <a:lnTo>
                    <a:pt x="4035" y="2930"/>
                  </a:lnTo>
                  <a:lnTo>
                    <a:pt x="4058" y="2915"/>
                  </a:lnTo>
                  <a:lnTo>
                    <a:pt x="4081" y="2903"/>
                  </a:lnTo>
                  <a:lnTo>
                    <a:pt x="4104" y="2900"/>
                  </a:lnTo>
                  <a:lnTo>
                    <a:pt x="4128" y="2898"/>
                  </a:lnTo>
                  <a:lnTo>
                    <a:pt x="4151" y="2898"/>
                  </a:lnTo>
                  <a:lnTo>
                    <a:pt x="4174" y="2901"/>
                  </a:lnTo>
                  <a:lnTo>
                    <a:pt x="4198" y="2907"/>
                  </a:lnTo>
                  <a:lnTo>
                    <a:pt x="4219" y="2914"/>
                  </a:lnTo>
                  <a:lnTo>
                    <a:pt x="4238" y="2923"/>
                  </a:lnTo>
                  <a:lnTo>
                    <a:pt x="4258" y="2933"/>
                  </a:lnTo>
                  <a:lnTo>
                    <a:pt x="4286" y="2976"/>
                  </a:lnTo>
                  <a:lnTo>
                    <a:pt x="4306" y="3020"/>
                  </a:lnTo>
                  <a:lnTo>
                    <a:pt x="4321" y="3066"/>
                  </a:lnTo>
                  <a:lnTo>
                    <a:pt x="4334" y="3114"/>
                  </a:lnTo>
                  <a:lnTo>
                    <a:pt x="4345" y="3163"/>
                  </a:lnTo>
                  <a:lnTo>
                    <a:pt x="4352" y="3213"/>
                  </a:lnTo>
                  <a:lnTo>
                    <a:pt x="4360" y="3263"/>
                  </a:lnTo>
                  <a:lnTo>
                    <a:pt x="4371" y="3312"/>
                  </a:lnTo>
                  <a:lnTo>
                    <a:pt x="4366" y="3330"/>
                  </a:lnTo>
                  <a:lnTo>
                    <a:pt x="4357" y="3348"/>
                  </a:lnTo>
                  <a:lnTo>
                    <a:pt x="4346" y="3365"/>
                  </a:lnTo>
                  <a:lnTo>
                    <a:pt x="4336" y="3381"/>
                  </a:lnTo>
                  <a:lnTo>
                    <a:pt x="4329" y="3397"/>
                  </a:lnTo>
                  <a:lnTo>
                    <a:pt x="4330" y="3415"/>
                  </a:lnTo>
                  <a:lnTo>
                    <a:pt x="4341" y="3431"/>
                  </a:lnTo>
                  <a:lnTo>
                    <a:pt x="4366" y="3447"/>
                  </a:lnTo>
                  <a:lnTo>
                    <a:pt x="4366" y="3516"/>
                  </a:lnTo>
                  <a:lnTo>
                    <a:pt x="4360" y="3583"/>
                  </a:lnTo>
                  <a:lnTo>
                    <a:pt x="4353" y="3649"/>
                  </a:lnTo>
                  <a:lnTo>
                    <a:pt x="4343" y="3713"/>
                  </a:lnTo>
                  <a:lnTo>
                    <a:pt x="4329" y="3776"/>
                  </a:lnTo>
                  <a:lnTo>
                    <a:pt x="4313" y="3838"/>
                  </a:lnTo>
                  <a:lnTo>
                    <a:pt x="4293" y="3899"/>
                  </a:lnTo>
                  <a:lnTo>
                    <a:pt x="4272" y="3959"/>
                  </a:lnTo>
                  <a:lnTo>
                    <a:pt x="4247" y="4019"/>
                  </a:lnTo>
                  <a:lnTo>
                    <a:pt x="4222" y="4076"/>
                  </a:lnTo>
                  <a:lnTo>
                    <a:pt x="4196" y="4134"/>
                  </a:lnTo>
                  <a:lnTo>
                    <a:pt x="4167" y="4191"/>
                  </a:lnTo>
                  <a:lnTo>
                    <a:pt x="4137" y="4248"/>
                  </a:lnTo>
                  <a:lnTo>
                    <a:pt x="4107" y="4304"/>
                  </a:lnTo>
                  <a:lnTo>
                    <a:pt x="4077" y="4359"/>
                  </a:lnTo>
                  <a:lnTo>
                    <a:pt x="4045" y="4416"/>
                  </a:lnTo>
                  <a:lnTo>
                    <a:pt x="4027" y="4437"/>
                  </a:lnTo>
                  <a:lnTo>
                    <a:pt x="4008" y="4458"/>
                  </a:lnTo>
                  <a:lnTo>
                    <a:pt x="3988" y="4480"/>
                  </a:lnTo>
                  <a:lnTo>
                    <a:pt x="3969" y="4499"/>
                  </a:lnTo>
                  <a:lnTo>
                    <a:pt x="3946" y="4517"/>
                  </a:lnTo>
                  <a:lnTo>
                    <a:pt x="3923" y="4531"/>
                  </a:lnTo>
                  <a:lnTo>
                    <a:pt x="3896" y="4542"/>
                  </a:lnTo>
                  <a:lnTo>
                    <a:pt x="3868" y="4547"/>
                  </a:lnTo>
                  <a:lnTo>
                    <a:pt x="3824" y="4536"/>
                  </a:lnTo>
                  <a:lnTo>
                    <a:pt x="3785" y="4517"/>
                  </a:lnTo>
                  <a:lnTo>
                    <a:pt x="3753" y="4490"/>
                  </a:lnTo>
                  <a:lnTo>
                    <a:pt x="3728" y="4457"/>
                  </a:lnTo>
                  <a:lnTo>
                    <a:pt x="3705" y="4419"/>
                  </a:lnTo>
                  <a:lnTo>
                    <a:pt x="3689" y="4379"/>
                  </a:lnTo>
                  <a:lnTo>
                    <a:pt x="3675" y="4338"/>
                  </a:lnTo>
                  <a:lnTo>
                    <a:pt x="3663" y="4299"/>
                  </a:lnTo>
                  <a:lnTo>
                    <a:pt x="3654" y="4253"/>
                  </a:lnTo>
                  <a:lnTo>
                    <a:pt x="3650" y="4207"/>
                  </a:lnTo>
                  <a:lnTo>
                    <a:pt x="3650" y="4161"/>
                  </a:lnTo>
                  <a:lnTo>
                    <a:pt x="3657" y="4116"/>
                  </a:lnTo>
                  <a:lnTo>
                    <a:pt x="3668" y="4072"/>
                  </a:lnTo>
                  <a:lnTo>
                    <a:pt x="3680" y="4030"/>
                  </a:lnTo>
                  <a:lnTo>
                    <a:pt x="3698" y="3989"/>
                  </a:lnTo>
                  <a:lnTo>
                    <a:pt x="3716" y="3950"/>
                  </a:lnTo>
                  <a:lnTo>
                    <a:pt x="3717" y="3925"/>
                  </a:lnTo>
                  <a:lnTo>
                    <a:pt x="3710" y="3904"/>
                  </a:lnTo>
                  <a:lnTo>
                    <a:pt x="3698" y="3883"/>
                  </a:lnTo>
                  <a:lnTo>
                    <a:pt x="3686" y="3863"/>
                  </a:lnTo>
                  <a:lnTo>
                    <a:pt x="3675" y="3845"/>
                  </a:lnTo>
                  <a:lnTo>
                    <a:pt x="3673" y="3826"/>
                  </a:lnTo>
                  <a:lnTo>
                    <a:pt x="3680" y="3806"/>
                  </a:lnTo>
                  <a:lnTo>
                    <a:pt x="3703" y="3785"/>
                  </a:lnTo>
                  <a:lnTo>
                    <a:pt x="3689" y="3769"/>
                  </a:lnTo>
                  <a:lnTo>
                    <a:pt x="3680" y="3752"/>
                  </a:lnTo>
                  <a:lnTo>
                    <a:pt x="3680" y="3732"/>
                  </a:lnTo>
                  <a:lnTo>
                    <a:pt x="3686" y="3713"/>
                  </a:lnTo>
                  <a:lnTo>
                    <a:pt x="3689" y="3714"/>
                  </a:lnTo>
                  <a:lnTo>
                    <a:pt x="3693" y="3713"/>
                  </a:lnTo>
                  <a:lnTo>
                    <a:pt x="3694" y="3711"/>
                  </a:lnTo>
                  <a:lnTo>
                    <a:pt x="3696" y="3707"/>
                  </a:lnTo>
                  <a:lnTo>
                    <a:pt x="3689" y="3700"/>
                  </a:lnTo>
                  <a:lnTo>
                    <a:pt x="3682" y="3693"/>
                  </a:lnTo>
                  <a:lnTo>
                    <a:pt x="3673" y="3688"/>
                  </a:lnTo>
                  <a:lnTo>
                    <a:pt x="3664" y="3682"/>
                  </a:lnTo>
                  <a:lnTo>
                    <a:pt x="3657" y="3677"/>
                  </a:lnTo>
                  <a:lnTo>
                    <a:pt x="3648" y="3674"/>
                  </a:lnTo>
                  <a:lnTo>
                    <a:pt x="3640" y="3667"/>
                  </a:lnTo>
                  <a:lnTo>
                    <a:pt x="3632" y="3661"/>
                  </a:lnTo>
                  <a:lnTo>
                    <a:pt x="3613" y="3629"/>
                  </a:lnTo>
                  <a:lnTo>
                    <a:pt x="3608" y="3596"/>
                  </a:lnTo>
                  <a:lnTo>
                    <a:pt x="3611" y="3558"/>
                  </a:lnTo>
                  <a:lnTo>
                    <a:pt x="3620" y="3523"/>
                  </a:lnTo>
                  <a:lnTo>
                    <a:pt x="3625" y="3514"/>
                  </a:lnTo>
                  <a:lnTo>
                    <a:pt x="3632" y="3505"/>
                  </a:lnTo>
                  <a:lnTo>
                    <a:pt x="3638" y="3496"/>
                  </a:lnTo>
                  <a:lnTo>
                    <a:pt x="3647" y="3489"/>
                  </a:lnTo>
                  <a:lnTo>
                    <a:pt x="3654" y="3482"/>
                  </a:lnTo>
                  <a:lnTo>
                    <a:pt x="3664" y="3475"/>
                  </a:lnTo>
                  <a:lnTo>
                    <a:pt x="3675" y="3470"/>
                  </a:lnTo>
                  <a:lnTo>
                    <a:pt x="3686" y="3465"/>
                  </a:lnTo>
                  <a:lnTo>
                    <a:pt x="3702" y="3463"/>
                  </a:lnTo>
                  <a:lnTo>
                    <a:pt x="3717" y="3463"/>
                  </a:lnTo>
                  <a:lnTo>
                    <a:pt x="3733" y="3466"/>
                  </a:lnTo>
                  <a:lnTo>
                    <a:pt x="3748" y="3470"/>
                  </a:lnTo>
                  <a:lnTo>
                    <a:pt x="3762" y="3475"/>
                  </a:lnTo>
                  <a:lnTo>
                    <a:pt x="3776" y="3481"/>
                  </a:lnTo>
                  <a:lnTo>
                    <a:pt x="3790" y="3488"/>
                  </a:lnTo>
                  <a:lnTo>
                    <a:pt x="3804" y="3495"/>
                  </a:lnTo>
                  <a:lnTo>
                    <a:pt x="3808" y="3481"/>
                  </a:lnTo>
                  <a:lnTo>
                    <a:pt x="3813" y="3468"/>
                  </a:lnTo>
                  <a:lnTo>
                    <a:pt x="3815" y="3454"/>
                  </a:lnTo>
                  <a:lnTo>
                    <a:pt x="3810" y="3442"/>
                  </a:lnTo>
                  <a:lnTo>
                    <a:pt x="3787" y="3440"/>
                  </a:lnTo>
                  <a:lnTo>
                    <a:pt x="3764" y="3434"/>
                  </a:lnTo>
                  <a:lnTo>
                    <a:pt x="3742" y="3426"/>
                  </a:lnTo>
                  <a:lnTo>
                    <a:pt x="3723" y="3415"/>
                  </a:lnTo>
                  <a:lnTo>
                    <a:pt x="3705" y="3403"/>
                  </a:lnTo>
                  <a:lnTo>
                    <a:pt x="3691" y="3387"/>
                  </a:lnTo>
                  <a:lnTo>
                    <a:pt x="3677" y="3367"/>
                  </a:lnTo>
                  <a:lnTo>
                    <a:pt x="3666" y="3346"/>
                  </a:lnTo>
                  <a:lnTo>
                    <a:pt x="3661" y="3326"/>
                  </a:lnTo>
                  <a:lnTo>
                    <a:pt x="3663" y="3303"/>
                  </a:lnTo>
                  <a:lnTo>
                    <a:pt x="3661" y="3284"/>
                  </a:lnTo>
                  <a:lnTo>
                    <a:pt x="3645" y="3270"/>
                  </a:lnTo>
                  <a:lnTo>
                    <a:pt x="3617" y="3266"/>
                  </a:lnTo>
                  <a:lnTo>
                    <a:pt x="3588" y="3261"/>
                  </a:lnTo>
                  <a:lnTo>
                    <a:pt x="3560" y="3256"/>
                  </a:lnTo>
                  <a:lnTo>
                    <a:pt x="3533" y="3250"/>
                  </a:lnTo>
                  <a:lnTo>
                    <a:pt x="3505" y="3243"/>
                  </a:lnTo>
                  <a:lnTo>
                    <a:pt x="3478" y="3236"/>
                  </a:lnTo>
                  <a:lnTo>
                    <a:pt x="3452" y="3229"/>
                  </a:lnTo>
                  <a:lnTo>
                    <a:pt x="3423" y="3222"/>
                  </a:lnTo>
                  <a:lnTo>
                    <a:pt x="3397" y="3217"/>
                  </a:lnTo>
                  <a:lnTo>
                    <a:pt x="3370" y="3210"/>
                  </a:lnTo>
                  <a:lnTo>
                    <a:pt x="3342" y="3204"/>
                  </a:lnTo>
                  <a:lnTo>
                    <a:pt x="3315" y="3199"/>
                  </a:lnTo>
                  <a:lnTo>
                    <a:pt x="3287" y="3195"/>
                  </a:lnTo>
                  <a:lnTo>
                    <a:pt x="3259" y="3194"/>
                  </a:lnTo>
                  <a:lnTo>
                    <a:pt x="3230" y="3194"/>
                  </a:lnTo>
                  <a:lnTo>
                    <a:pt x="3202" y="3194"/>
                  </a:lnTo>
                  <a:lnTo>
                    <a:pt x="3161" y="3160"/>
                  </a:lnTo>
                  <a:lnTo>
                    <a:pt x="3122" y="3124"/>
                  </a:lnTo>
                  <a:lnTo>
                    <a:pt x="3087" y="3087"/>
                  </a:lnTo>
                  <a:lnTo>
                    <a:pt x="3053" y="3048"/>
                  </a:lnTo>
                  <a:lnTo>
                    <a:pt x="3021" y="3008"/>
                  </a:lnTo>
                  <a:lnTo>
                    <a:pt x="2993" y="2965"/>
                  </a:lnTo>
                  <a:lnTo>
                    <a:pt x="2965" y="2923"/>
                  </a:lnTo>
                  <a:lnTo>
                    <a:pt x="2938" y="2878"/>
                  </a:lnTo>
                  <a:lnTo>
                    <a:pt x="2913" y="2832"/>
                  </a:lnTo>
                  <a:lnTo>
                    <a:pt x="2889" y="2786"/>
                  </a:lnTo>
                  <a:lnTo>
                    <a:pt x="2866" y="2740"/>
                  </a:lnTo>
                  <a:lnTo>
                    <a:pt x="2843" y="2694"/>
                  </a:lnTo>
                  <a:lnTo>
                    <a:pt x="2819" y="2648"/>
                  </a:lnTo>
                  <a:lnTo>
                    <a:pt x="2798" y="2600"/>
                  </a:lnTo>
                  <a:lnTo>
                    <a:pt x="2775" y="2556"/>
                  </a:lnTo>
                  <a:lnTo>
                    <a:pt x="2752" y="2510"/>
                  </a:lnTo>
                  <a:lnTo>
                    <a:pt x="2733" y="2512"/>
                  </a:lnTo>
                  <a:lnTo>
                    <a:pt x="2713" y="2515"/>
                  </a:lnTo>
                  <a:lnTo>
                    <a:pt x="2695" y="2520"/>
                  </a:lnTo>
                  <a:lnTo>
                    <a:pt x="2678" y="2524"/>
                  </a:lnTo>
                  <a:lnTo>
                    <a:pt x="2658" y="2529"/>
                  </a:lnTo>
                  <a:lnTo>
                    <a:pt x="2641" y="2536"/>
                  </a:lnTo>
                  <a:lnTo>
                    <a:pt x="2623" y="2542"/>
                  </a:lnTo>
                  <a:lnTo>
                    <a:pt x="2605" y="2549"/>
                  </a:lnTo>
                  <a:lnTo>
                    <a:pt x="2587" y="2556"/>
                  </a:lnTo>
                  <a:lnTo>
                    <a:pt x="2572" y="2563"/>
                  </a:lnTo>
                  <a:lnTo>
                    <a:pt x="2554" y="2568"/>
                  </a:lnTo>
                  <a:lnTo>
                    <a:pt x="2536" y="2575"/>
                  </a:lnTo>
                  <a:lnTo>
                    <a:pt x="2518" y="2582"/>
                  </a:lnTo>
                  <a:lnTo>
                    <a:pt x="2501" y="2588"/>
                  </a:lnTo>
                  <a:lnTo>
                    <a:pt x="2481" y="2593"/>
                  </a:lnTo>
                  <a:lnTo>
                    <a:pt x="2463" y="2598"/>
                  </a:lnTo>
                  <a:lnTo>
                    <a:pt x="2453" y="2570"/>
                  </a:lnTo>
                  <a:lnTo>
                    <a:pt x="2446" y="2536"/>
                  </a:lnTo>
                  <a:lnTo>
                    <a:pt x="2435" y="2503"/>
                  </a:lnTo>
                  <a:lnTo>
                    <a:pt x="2417" y="2473"/>
                  </a:lnTo>
                  <a:lnTo>
                    <a:pt x="2401" y="2489"/>
                  </a:lnTo>
                  <a:lnTo>
                    <a:pt x="2398" y="2512"/>
                  </a:lnTo>
                  <a:lnTo>
                    <a:pt x="2398" y="2536"/>
                  </a:lnTo>
                  <a:lnTo>
                    <a:pt x="2387" y="2556"/>
                  </a:lnTo>
                  <a:lnTo>
                    <a:pt x="2354" y="2549"/>
                  </a:lnTo>
                  <a:lnTo>
                    <a:pt x="2318" y="2543"/>
                  </a:lnTo>
                  <a:lnTo>
                    <a:pt x="2285" y="2536"/>
                  </a:lnTo>
                  <a:lnTo>
                    <a:pt x="2251" y="2529"/>
                  </a:lnTo>
                  <a:lnTo>
                    <a:pt x="2215" y="2522"/>
                  </a:lnTo>
                  <a:lnTo>
                    <a:pt x="2182" y="2517"/>
                  </a:lnTo>
                  <a:lnTo>
                    <a:pt x="2148" y="2513"/>
                  </a:lnTo>
                  <a:lnTo>
                    <a:pt x="2115" y="2510"/>
                  </a:lnTo>
                  <a:lnTo>
                    <a:pt x="2097" y="2535"/>
                  </a:lnTo>
                  <a:lnTo>
                    <a:pt x="2079" y="2558"/>
                  </a:lnTo>
                  <a:lnTo>
                    <a:pt x="2061" y="2582"/>
                  </a:lnTo>
                  <a:lnTo>
                    <a:pt x="2042" y="2605"/>
                  </a:lnTo>
                  <a:lnTo>
                    <a:pt x="2024" y="2629"/>
                  </a:lnTo>
                  <a:lnTo>
                    <a:pt x="2006" y="2652"/>
                  </a:lnTo>
                  <a:lnTo>
                    <a:pt x="1987" y="2675"/>
                  </a:lnTo>
                  <a:lnTo>
                    <a:pt x="1968" y="2698"/>
                  </a:lnTo>
                  <a:lnTo>
                    <a:pt x="1948" y="2721"/>
                  </a:lnTo>
                  <a:lnTo>
                    <a:pt x="1929" y="2742"/>
                  </a:lnTo>
                  <a:lnTo>
                    <a:pt x="1909" y="2765"/>
                  </a:lnTo>
                  <a:lnTo>
                    <a:pt x="1890" y="2788"/>
                  </a:lnTo>
                  <a:lnTo>
                    <a:pt x="1868" y="2811"/>
                  </a:lnTo>
                  <a:lnTo>
                    <a:pt x="1849" y="2834"/>
                  </a:lnTo>
                  <a:lnTo>
                    <a:pt x="1828" y="2859"/>
                  </a:lnTo>
                  <a:lnTo>
                    <a:pt x="1806" y="2882"/>
                  </a:lnTo>
                  <a:lnTo>
                    <a:pt x="1821" y="2887"/>
                  </a:lnTo>
                  <a:lnTo>
                    <a:pt x="1835" y="2896"/>
                  </a:lnTo>
                  <a:lnTo>
                    <a:pt x="1849" y="2905"/>
                  </a:lnTo>
                  <a:lnTo>
                    <a:pt x="1863" y="2914"/>
                  </a:lnTo>
                  <a:lnTo>
                    <a:pt x="1875" y="2926"/>
                  </a:lnTo>
                  <a:lnTo>
                    <a:pt x="1886" y="2937"/>
                  </a:lnTo>
                  <a:lnTo>
                    <a:pt x="1897" y="2951"/>
                  </a:lnTo>
                  <a:lnTo>
                    <a:pt x="1907" y="2963"/>
                  </a:lnTo>
                  <a:lnTo>
                    <a:pt x="1937" y="2976"/>
                  </a:lnTo>
                  <a:lnTo>
                    <a:pt x="1971" y="2981"/>
                  </a:lnTo>
                  <a:lnTo>
                    <a:pt x="2003" y="2981"/>
                  </a:lnTo>
                  <a:lnTo>
                    <a:pt x="2037" y="2979"/>
                  </a:lnTo>
                  <a:lnTo>
                    <a:pt x="2068" y="2979"/>
                  </a:lnTo>
                  <a:lnTo>
                    <a:pt x="2099" y="2985"/>
                  </a:lnTo>
                  <a:lnTo>
                    <a:pt x="2127" y="2997"/>
                  </a:lnTo>
                  <a:lnTo>
                    <a:pt x="2152" y="3022"/>
                  </a:lnTo>
                  <a:lnTo>
                    <a:pt x="2171" y="3047"/>
                  </a:lnTo>
                  <a:lnTo>
                    <a:pt x="2180" y="3075"/>
                  </a:lnTo>
                  <a:lnTo>
                    <a:pt x="2182" y="3105"/>
                  </a:lnTo>
                  <a:lnTo>
                    <a:pt x="2180" y="3135"/>
                  </a:lnTo>
                  <a:lnTo>
                    <a:pt x="2180" y="3165"/>
                  </a:lnTo>
                  <a:lnTo>
                    <a:pt x="2185" y="3192"/>
                  </a:lnTo>
                  <a:lnTo>
                    <a:pt x="2200" y="3217"/>
                  </a:lnTo>
                  <a:lnTo>
                    <a:pt x="2228" y="3236"/>
                  </a:lnTo>
                  <a:lnTo>
                    <a:pt x="2256" y="3243"/>
                  </a:lnTo>
                  <a:lnTo>
                    <a:pt x="2283" y="3252"/>
                  </a:lnTo>
                  <a:lnTo>
                    <a:pt x="2309" y="3264"/>
                  </a:lnTo>
                  <a:lnTo>
                    <a:pt x="2336" y="3279"/>
                  </a:lnTo>
                  <a:lnTo>
                    <a:pt x="2359" y="3295"/>
                  </a:lnTo>
                  <a:lnTo>
                    <a:pt x="2382" y="3312"/>
                  </a:lnTo>
                  <a:lnTo>
                    <a:pt x="2403" y="3330"/>
                  </a:lnTo>
                  <a:lnTo>
                    <a:pt x="2424" y="3351"/>
                  </a:lnTo>
                  <a:lnTo>
                    <a:pt x="2444" y="3372"/>
                  </a:lnTo>
                  <a:lnTo>
                    <a:pt x="2462" y="3396"/>
                  </a:lnTo>
                  <a:lnTo>
                    <a:pt x="2478" y="3419"/>
                  </a:lnTo>
                  <a:lnTo>
                    <a:pt x="2494" y="3443"/>
                  </a:lnTo>
                  <a:lnTo>
                    <a:pt x="2508" y="3470"/>
                  </a:lnTo>
                  <a:lnTo>
                    <a:pt x="2520" y="3495"/>
                  </a:lnTo>
                  <a:lnTo>
                    <a:pt x="2531" y="3521"/>
                  </a:lnTo>
                  <a:lnTo>
                    <a:pt x="2540" y="3548"/>
                  </a:lnTo>
                  <a:lnTo>
                    <a:pt x="2548" y="3585"/>
                  </a:lnTo>
                  <a:lnTo>
                    <a:pt x="2557" y="3624"/>
                  </a:lnTo>
                  <a:lnTo>
                    <a:pt x="2556" y="3663"/>
                  </a:lnTo>
                  <a:lnTo>
                    <a:pt x="2540" y="3697"/>
                  </a:lnTo>
                  <a:lnTo>
                    <a:pt x="2527" y="3711"/>
                  </a:lnTo>
                  <a:lnTo>
                    <a:pt x="2513" y="3723"/>
                  </a:lnTo>
                  <a:lnTo>
                    <a:pt x="2499" y="3732"/>
                  </a:lnTo>
                  <a:lnTo>
                    <a:pt x="2483" y="3741"/>
                  </a:lnTo>
                  <a:lnTo>
                    <a:pt x="2467" y="3746"/>
                  </a:lnTo>
                  <a:lnTo>
                    <a:pt x="2449" y="3752"/>
                  </a:lnTo>
                  <a:lnTo>
                    <a:pt x="2430" y="3755"/>
                  </a:lnTo>
                  <a:lnTo>
                    <a:pt x="2412" y="3759"/>
                  </a:lnTo>
                  <a:lnTo>
                    <a:pt x="2393" y="3760"/>
                  </a:lnTo>
                  <a:lnTo>
                    <a:pt x="2371" y="3760"/>
                  </a:lnTo>
                  <a:lnTo>
                    <a:pt x="2352" y="3760"/>
                  </a:lnTo>
                  <a:lnTo>
                    <a:pt x="2331" y="3760"/>
                  </a:lnTo>
                  <a:lnTo>
                    <a:pt x="2311" y="3759"/>
                  </a:lnTo>
                  <a:lnTo>
                    <a:pt x="2290" y="3759"/>
                  </a:lnTo>
                  <a:lnTo>
                    <a:pt x="2270" y="3757"/>
                  </a:lnTo>
                  <a:lnTo>
                    <a:pt x="2249" y="3755"/>
                  </a:lnTo>
                  <a:lnTo>
                    <a:pt x="2223" y="3760"/>
                  </a:lnTo>
                  <a:lnTo>
                    <a:pt x="2205" y="3753"/>
                  </a:lnTo>
                  <a:lnTo>
                    <a:pt x="2192" y="3737"/>
                  </a:lnTo>
                  <a:lnTo>
                    <a:pt x="2184" y="3718"/>
                  </a:lnTo>
                  <a:lnTo>
                    <a:pt x="2173" y="3700"/>
                  </a:lnTo>
                  <a:lnTo>
                    <a:pt x="2162" y="3691"/>
                  </a:lnTo>
                  <a:lnTo>
                    <a:pt x="2146" y="3697"/>
                  </a:lnTo>
                  <a:lnTo>
                    <a:pt x="2122" y="3720"/>
                  </a:lnTo>
                  <a:lnTo>
                    <a:pt x="2122" y="3737"/>
                  </a:lnTo>
                  <a:lnTo>
                    <a:pt x="2076" y="3739"/>
                  </a:lnTo>
                  <a:lnTo>
                    <a:pt x="2028" y="3741"/>
                  </a:lnTo>
                  <a:lnTo>
                    <a:pt x="1982" y="3741"/>
                  </a:lnTo>
                  <a:lnTo>
                    <a:pt x="1936" y="3743"/>
                  </a:lnTo>
                  <a:lnTo>
                    <a:pt x="1890" y="3743"/>
                  </a:lnTo>
                  <a:lnTo>
                    <a:pt x="1845" y="3743"/>
                  </a:lnTo>
                  <a:lnTo>
                    <a:pt x="1799" y="3743"/>
                  </a:lnTo>
                  <a:lnTo>
                    <a:pt x="1753" y="3743"/>
                  </a:lnTo>
                  <a:lnTo>
                    <a:pt x="1709" y="3743"/>
                  </a:lnTo>
                  <a:lnTo>
                    <a:pt x="1663" y="3743"/>
                  </a:lnTo>
                  <a:lnTo>
                    <a:pt x="1619" y="3743"/>
                  </a:lnTo>
                  <a:lnTo>
                    <a:pt x="1574" y="3743"/>
                  </a:lnTo>
                  <a:lnTo>
                    <a:pt x="1530" y="3743"/>
                  </a:lnTo>
                  <a:lnTo>
                    <a:pt x="1484" y="3743"/>
                  </a:lnTo>
                  <a:lnTo>
                    <a:pt x="1440" y="3743"/>
                  </a:lnTo>
                  <a:lnTo>
                    <a:pt x="1395" y="3743"/>
                  </a:lnTo>
                  <a:lnTo>
                    <a:pt x="1351" y="3743"/>
                  </a:lnTo>
                  <a:lnTo>
                    <a:pt x="1307" y="3743"/>
                  </a:lnTo>
                  <a:lnTo>
                    <a:pt x="1263" y="3743"/>
                  </a:lnTo>
                  <a:lnTo>
                    <a:pt x="1218" y="3743"/>
                  </a:lnTo>
                  <a:lnTo>
                    <a:pt x="1174" y="3743"/>
                  </a:lnTo>
                  <a:lnTo>
                    <a:pt x="1128" y="3743"/>
                  </a:lnTo>
                  <a:lnTo>
                    <a:pt x="1084" y="3743"/>
                  </a:lnTo>
                  <a:lnTo>
                    <a:pt x="1039" y="3744"/>
                  </a:lnTo>
                  <a:lnTo>
                    <a:pt x="995" y="3746"/>
                  </a:lnTo>
                  <a:lnTo>
                    <a:pt x="951" y="3746"/>
                  </a:lnTo>
                  <a:lnTo>
                    <a:pt x="905" y="3748"/>
                  </a:lnTo>
                  <a:lnTo>
                    <a:pt x="860" y="3750"/>
                  </a:lnTo>
                  <a:lnTo>
                    <a:pt x="816" y="3752"/>
                  </a:lnTo>
                  <a:lnTo>
                    <a:pt x="770" y="3755"/>
                  </a:lnTo>
                  <a:lnTo>
                    <a:pt x="726" y="3757"/>
                  </a:lnTo>
                  <a:lnTo>
                    <a:pt x="680" y="3760"/>
                  </a:lnTo>
                  <a:lnTo>
                    <a:pt x="660" y="3757"/>
                  </a:lnTo>
                  <a:lnTo>
                    <a:pt x="641" y="3755"/>
                  </a:lnTo>
                  <a:lnTo>
                    <a:pt x="623" y="3752"/>
                  </a:lnTo>
                  <a:lnTo>
                    <a:pt x="605" y="3748"/>
                  </a:lnTo>
                  <a:lnTo>
                    <a:pt x="588" y="3743"/>
                  </a:lnTo>
                  <a:lnTo>
                    <a:pt x="574" y="3732"/>
                  </a:lnTo>
                  <a:lnTo>
                    <a:pt x="559" y="3718"/>
                  </a:lnTo>
                  <a:lnTo>
                    <a:pt x="551" y="3700"/>
                  </a:lnTo>
                  <a:lnTo>
                    <a:pt x="549" y="3677"/>
                  </a:lnTo>
                  <a:lnTo>
                    <a:pt x="558" y="3656"/>
                  </a:lnTo>
                  <a:lnTo>
                    <a:pt x="574" y="3638"/>
                  </a:lnTo>
                  <a:lnTo>
                    <a:pt x="591" y="3624"/>
                  </a:lnTo>
                  <a:lnTo>
                    <a:pt x="616" y="3615"/>
                  </a:lnTo>
                  <a:lnTo>
                    <a:pt x="639" y="3603"/>
                  </a:lnTo>
                  <a:lnTo>
                    <a:pt x="660" y="3587"/>
                  </a:lnTo>
                  <a:lnTo>
                    <a:pt x="680" y="3571"/>
                  </a:lnTo>
                  <a:lnTo>
                    <a:pt x="699" y="3557"/>
                  </a:lnTo>
                  <a:lnTo>
                    <a:pt x="721" y="3541"/>
                  </a:lnTo>
                  <a:lnTo>
                    <a:pt x="744" y="3528"/>
                  </a:lnTo>
                  <a:lnTo>
                    <a:pt x="768" y="3519"/>
                  </a:lnTo>
                  <a:lnTo>
                    <a:pt x="798" y="3507"/>
                  </a:lnTo>
                  <a:lnTo>
                    <a:pt x="829" y="3495"/>
                  </a:lnTo>
                  <a:lnTo>
                    <a:pt x="859" y="3484"/>
                  </a:lnTo>
                  <a:lnTo>
                    <a:pt x="889" y="3475"/>
                  </a:lnTo>
                  <a:lnTo>
                    <a:pt x="919" y="3466"/>
                  </a:lnTo>
                  <a:lnTo>
                    <a:pt x="951" y="3459"/>
                  </a:lnTo>
                  <a:lnTo>
                    <a:pt x="983" y="3452"/>
                  </a:lnTo>
                  <a:lnTo>
                    <a:pt x="1015" y="3445"/>
                  </a:lnTo>
                  <a:lnTo>
                    <a:pt x="1046" y="3438"/>
                  </a:lnTo>
                  <a:lnTo>
                    <a:pt x="1078" y="3433"/>
                  </a:lnTo>
                  <a:lnTo>
                    <a:pt x="1110" y="3427"/>
                  </a:lnTo>
                  <a:lnTo>
                    <a:pt x="1142" y="3422"/>
                  </a:lnTo>
                  <a:lnTo>
                    <a:pt x="1174" y="3417"/>
                  </a:lnTo>
                  <a:lnTo>
                    <a:pt x="1206" y="3411"/>
                  </a:lnTo>
                  <a:lnTo>
                    <a:pt x="1238" y="3406"/>
                  </a:lnTo>
                  <a:lnTo>
                    <a:pt x="1270" y="3401"/>
                  </a:lnTo>
                  <a:lnTo>
                    <a:pt x="1287" y="3401"/>
                  </a:lnTo>
                  <a:lnTo>
                    <a:pt x="1307" y="3404"/>
                  </a:lnTo>
                  <a:lnTo>
                    <a:pt x="1326" y="3408"/>
                  </a:lnTo>
                  <a:lnTo>
                    <a:pt x="1346" y="3411"/>
                  </a:lnTo>
                  <a:lnTo>
                    <a:pt x="1364" y="3413"/>
                  </a:lnTo>
                  <a:lnTo>
                    <a:pt x="1381" y="3410"/>
                  </a:lnTo>
                  <a:lnTo>
                    <a:pt x="1395" y="3401"/>
                  </a:lnTo>
                  <a:lnTo>
                    <a:pt x="1406" y="3383"/>
                  </a:lnTo>
                  <a:lnTo>
                    <a:pt x="1459" y="3383"/>
                  </a:lnTo>
                  <a:lnTo>
                    <a:pt x="1447" y="3360"/>
                  </a:lnTo>
                  <a:lnTo>
                    <a:pt x="1434" y="3332"/>
                  </a:lnTo>
                  <a:lnTo>
                    <a:pt x="1431" y="3302"/>
                  </a:lnTo>
                  <a:lnTo>
                    <a:pt x="1436" y="3270"/>
                  </a:lnTo>
                  <a:lnTo>
                    <a:pt x="1449" y="3259"/>
                  </a:lnTo>
                  <a:lnTo>
                    <a:pt x="1463" y="3250"/>
                  </a:lnTo>
                  <a:lnTo>
                    <a:pt x="1479" y="3245"/>
                  </a:lnTo>
                  <a:lnTo>
                    <a:pt x="1498" y="3243"/>
                  </a:lnTo>
                  <a:lnTo>
                    <a:pt x="1516" y="3241"/>
                  </a:lnTo>
                  <a:lnTo>
                    <a:pt x="1535" y="3243"/>
                  </a:lnTo>
                  <a:lnTo>
                    <a:pt x="1553" y="3245"/>
                  </a:lnTo>
                  <a:lnTo>
                    <a:pt x="1571" y="3248"/>
                  </a:lnTo>
                  <a:lnTo>
                    <a:pt x="1590" y="3256"/>
                  </a:lnTo>
                  <a:lnTo>
                    <a:pt x="1604" y="3266"/>
                  </a:lnTo>
                  <a:lnTo>
                    <a:pt x="1615" y="3282"/>
                  </a:lnTo>
                  <a:lnTo>
                    <a:pt x="1626" y="3298"/>
                  </a:lnTo>
                  <a:lnTo>
                    <a:pt x="1635" y="3312"/>
                  </a:lnTo>
                  <a:lnTo>
                    <a:pt x="1645" y="3321"/>
                  </a:lnTo>
                  <a:lnTo>
                    <a:pt x="1659" y="3325"/>
                  </a:lnTo>
                  <a:lnTo>
                    <a:pt x="1679" y="3318"/>
                  </a:lnTo>
                  <a:lnTo>
                    <a:pt x="1652" y="3287"/>
                  </a:lnTo>
                  <a:lnTo>
                    <a:pt x="1638" y="3252"/>
                  </a:lnTo>
                  <a:lnTo>
                    <a:pt x="1629" y="3213"/>
                  </a:lnTo>
                  <a:lnTo>
                    <a:pt x="1624" y="3174"/>
                  </a:lnTo>
                  <a:lnTo>
                    <a:pt x="1617" y="3135"/>
                  </a:lnTo>
                  <a:lnTo>
                    <a:pt x="1603" y="3100"/>
                  </a:lnTo>
                  <a:lnTo>
                    <a:pt x="1578" y="3070"/>
                  </a:lnTo>
                  <a:lnTo>
                    <a:pt x="1537" y="3047"/>
                  </a:lnTo>
                  <a:lnTo>
                    <a:pt x="1521" y="3048"/>
                  </a:lnTo>
                  <a:lnTo>
                    <a:pt x="1507" y="3052"/>
                  </a:lnTo>
                  <a:lnTo>
                    <a:pt x="1493" y="3054"/>
                  </a:lnTo>
                  <a:lnTo>
                    <a:pt x="1479" y="3054"/>
                  </a:lnTo>
                  <a:lnTo>
                    <a:pt x="1466" y="3054"/>
                  </a:lnTo>
                  <a:lnTo>
                    <a:pt x="1452" y="3052"/>
                  </a:lnTo>
                  <a:lnTo>
                    <a:pt x="1438" y="3047"/>
                  </a:lnTo>
                  <a:lnTo>
                    <a:pt x="1424" y="3041"/>
                  </a:lnTo>
                  <a:lnTo>
                    <a:pt x="1410" y="3020"/>
                  </a:lnTo>
                  <a:lnTo>
                    <a:pt x="1402" y="2995"/>
                  </a:lnTo>
                  <a:lnTo>
                    <a:pt x="1401" y="2970"/>
                  </a:lnTo>
                  <a:lnTo>
                    <a:pt x="1401" y="2946"/>
                  </a:lnTo>
                  <a:lnTo>
                    <a:pt x="1422" y="2912"/>
                  </a:lnTo>
                  <a:lnTo>
                    <a:pt x="1445" y="2880"/>
                  </a:lnTo>
                  <a:lnTo>
                    <a:pt x="1470" y="2848"/>
                  </a:lnTo>
                  <a:lnTo>
                    <a:pt x="1495" y="2816"/>
                  </a:lnTo>
                  <a:lnTo>
                    <a:pt x="1521" y="2786"/>
                  </a:lnTo>
                  <a:lnTo>
                    <a:pt x="1546" y="2756"/>
                  </a:lnTo>
                  <a:lnTo>
                    <a:pt x="1574" y="2726"/>
                  </a:lnTo>
                  <a:lnTo>
                    <a:pt x="1601" y="2696"/>
                  </a:lnTo>
                  <a:lnTo>
                    <a:pt x="1627" y="2666"/>
                  </a:lnTo>
                  <a:lnTo>
                    <a:pt x="1654" y="2637"/>
                  </a:lnTo>
                  <a:lnTo>
                    <a:pt x="1681" y="2605"/>
                  </a:lnTo>
                  <a:lnTo>
                    <a:pt x="1705" y="2575"/>
                  </a:lnTo>
                  <a:lnTo>
                    <a:pt x="1730" y="2543"/>
                  </a:lnTo>
                  <a:lnTo>
                    <a:pt x="1753" y="2512"/>
                  </a:lnTo>
                  <a:lnTo>
                    <a:pt x="1776" y="2478"/>
                  </a:lnTo>
                  <a:lnTo>
                    <a:pt x="1797" y="2444"/>
                  </a:lnTo>
                  <a:lnTo>
                    <a:pt x="1642" y="2402"/>
                  </a:lnTo>
                  <a:lnTo>
                    <a:pt x="1658" y="2382"/>
                  </a:lnTo>
                  <a:lnTo>
                    <a:pt x="1673" y="2361"/>
                  </a:lnTo>
                  <a:lnTo>
                    <a:pt x="1689" y="2338"/>
                  </a:lnTo>
                  <a:lnTo>
                    <a:pt x="1704" y="2313"/>
                  </a:lnTo>
                  <a:lnTo>
                    <a:pt x="1714" y="2288"/>
                  </a:lnTo>
                  <a:lnTo>
                    <a:pt x="1725" y="2262"/>
                  </a:lnTo>
                  <a:lnTo>
                    <a:pt x="1732" y="2235"/>
                  </a:lnTo>
                  <a:lnTo>
                    <a:pt x="1737" y="2207"/>
                  </a:lnTo>
                  <a:lnTo>
                    <a:pt x="1728" y="2179"/>
                  </a:lnTo>
                  <a:lnTo>
                    <a:pt x="1720" y="2152"/>
                  </a:lnTo>
                  <a:lnTo>
                    <a:pt x="1707" y="2125"/>
                  </a:lnTo>
                  <a:lnTo>
                    <a:pt x="1689" y="2101"/>
                  </a:lnTo>
                  <a:lnTo>
                    <a:pt x="1672" y="2129"/>
                  </a:lnTo>
                  <a:lnTo>
                    <a:pt x="1654" y="2159"/>
                  </a:lnTo>
                  <a:lnTo>
                    <a:pt x="1636" y="2189"/>
                  </a:lnTo>
                  <a:lnTo>
                    <a:pt x="1619" y="2219"/>
                  </a:lnTo>
                  <a:lnTo>
                    <a:pt x="1599" y="2249"/>
                  </a:lnTo>
                  <a:lnTo>
                    <a:pt x="1580" y="2276"/>
                  </a:lnTo>
                  <a:lnTo>
                    <a:pt x="1557" y="2299"/>
                  </a:lnTo>
                  <a:lnTo>
                    <a:pt x="1532" y="2320"/>
                  </a:lnTo>
                  <a:lnTo>
                    <a:pt x="1502" y="2308"/>
                  </a:lnTo>
                  <a:lnTo>
                    <a:pt x="1473" y="2292"/>
                  </a:lnTo>
                  <a:lnTo>
                    <a:pt x="1449" y="2274"/>
                  </a:lnTo>
                  <a:lnTo>
                    <a:pt x="1426" y="2255"/>
                  </a:lnTo>
                  <a:lnTo>
                    <a:pt x="1406" y="2232"/>
                  </a:lnTo>
                  <a:lnTo>
                    <a:pt x="1387" y="2207"/>
                  </a:lnTo>
                  <a:lnTo>
                    <a:pt x="1369" y="2182"/>
                  </a:lnTo>
                  <a:lnTo>
                    <a:pt x="1353" y="2156"/>
                  </a:lnTo>
                  <a:lnTo>
                    <a:pt x="1337" y="2127"/>
                  </a:lnTo>
                  <a:lnTo>
                    <a:pt x="1323" y="2099"/>
                  </a:lnTo>
                  <a:lnTo>
                    <a:pt x="1310" y="2071"/>
                  </a:lnTo>
                  <a:lnTo>
                    <a:pt x="1298" y="2040"/>
                  </a:lnTo>
                  <a:lnTo>
                    <a:pt x="1286" y="2012"/>
                  </a:lnTo>
                  <a:lnTo>
                    <a:pt x="1273" y="1984"/>
                  </a:lnTo>
                  <a:lnTo>
                    <a:pt x="1259" y="1955"/>
                  </a:lnTo>
                  <a:lnTo>
                    <a:pt x="1247" y="1929"/>
                  </a:lnTo>
                  <a:lnTo>
                    <a:pt x="1229" y="1892"/>
                  </a:lnTo>
                  <a:lnTo>
                    <a:pt x="1220" y="1847"/>
                  </a:lnTo>
                  <a:lnTo>
                    <a:pt x="1217" y="1800"/>
                  </a:lnTo>
                  <a:lnTo>
                    <a:pt x="1211" y="1753"/>
                  </a:lnTo>
                  <a:lnTo>
                    <a:pt x="1201" y="1713"/>
                  </a:lnTo>
                  <a:lnTo>
                    <a:pt x="1179" y="1679"/>
                  </a:lnTo>
                  <a:lnTo>
                    <a:pt x="1146" y="1660"/>
                  </a:lnTo>
                  <a:lnTo>
                    <a:pt x="1094" y="1654"/>
                  </a:lnTo>
                  <a:lnTo>
                    <a:pt x="1052" y="1649"/>
                  </a:lnTo>
                  <a:lnTo>
                    <a:pt x="1009" y="1649"/>
                  </a:lnTo>
                  <a:lnTo>
                    <a:pt x="969" y="1651"/>
                  </a:lnTo>
                  <a:lnTo>
                    <a:pt x="928" y="1656"/>
                  </a:lnTo>
                  <a:lnTo>
                    <a:pt x="887" y="1663"/>
                  </a:lnTo>
                  <a:lnTo>
                    <a:pt x="848" y="1670"/>
                  </a:lnTo>
                  <a:lnTo>
                    <a:pt x="809" y="1679"/>
                  </a:lnTo>
                  <a:lnTo>
                    <a:pt x="770" y="1690"/>
                  </a:lnTo>
                  <a:lnTo>
                    <a:pt x="729" y="1699"/>
                  </a:lnTo>
                  <a:lnTo>
                    <a:pt x="690" y="1706"/>
                  </a:lnTo>
                  <a:lnTo>
                    <a:pt x="651" y="1711"/>
                  </a:lnTo>
                  <a:lnTo>
                    <a:pt x="611" y="1715"/>
                  </a:lnTo>
                  <a:lnTo>
                    <a:pt x="570" y="1716"/>
                  </a:lnTo>
                  <a:lnTo>
                    <a:pt x="529" y="1713"/>
                  </a:lnTo>
                  <a:lnTo>
                    <a:pt x="487" y="1706"/>
                  </a:lnTo>
                  <a:lnTo>
                    <a:pt x="444" y="1693"/>
                  </a:lnTo>
                  <a:lnTo>
                    <a:pt x="444" y="1674"/>
                  </a:lnTo>
                  <a:lnTo>
                    <a:pt x="448" y="1656"/>
                  </a:lnTo>
                  <a:lnTo>
                    <a:pt x="453" y="1640"/>
                  </a:lnTo>
                  <a:lnTo>
                    <a:pt x="462" y="1622"/>
                  </a:lnTo>
                  <a:lnTo>
                    <a:pt x="471" y="1606"/>
                  </a:lnTo>
                  <a:lnTo>
                    <a:pt x="480" y="1591"/>
                  </a:lnTo>
                  <a:lnTo>
                    <a:pt x="489" y="1575"/>
                  </a:lnTo>
                  <a:lnTo>
                    <a:pt x="497" y="1559"/>
                  </a:lnTo>
                  <a:lnTo>
                    <a:pt x="471" y="1564"/>
                  </a:lnTo>
                  <a:lnTo>
                    <a:pt x="442" y="1569"/>
                  </a:lnTo>
                  <a:lnTo>
                    <a:pt x="414" y="1573"/>
                  </a:lnTo>
                  <a:lnTo>
                    <a:pt x="384" y="1578"/>
                  </a:lnTo>
                  <a:lnTo>
                    <a:pt x="356" y="1582"/>
                  </a:lnTo>
                  <a:lnTo>
                    <a:pt x="324" y="1583"/>
                  </a:lnTo>
                  <a:lnTo>
                    <a:pt x="294" y="1585"/>
                  </a:lnTo>
                  <a:lnTo>
                    <a:pt x="264" y="1587"/>
                  </a:lnTo>
                  <a:lnTo>
                    <a:pt x="233" y="1587"/>
                  </a:lnTo>
                  <a:lnTo>
                    <a:pt x="203" y="1585"/>
                  </a:lnTo>
                  <a:lnTo>
                    <a:pt x="173" y="1582"/>
                  </a:lnTo>
                  <a:lnTo>
                    <a:pt x="143" y="1576"/>
                  </a:lnTo>
                  <a:lnTo>
                    <a:pt x="115" y="1569"/>
                  </a:lnTo>
                  <a:lnTo>
                    <a:pt x="88" y="1560"/>
                  </a:lnTo>
                  <a:lnTo>
                    <a:pt x="60" y="1550"/>
                  </a:lnTo>
                  <a:lnTo>
                    <a:pt x="35" y="1536"/>
                  </a:lnTo>
                  <a:lnTo>
                    <a:pt x="17" y="1509"/>
                  </a:lnTo>
                  <a:lnTo>
                    <a:pt x="5" y="1479"/>
                  </a:lnTo>
                  <a:lnTo>
                    <a:pt x="0" y="1447"/>
                  </a:lnTo>
                  <a:lnTo>
                    <a:pt x="1" y="1417"/>
                  </a:lnTo>
                  <a:lnTo>
                    <a:pt x="17" y="1389"/>
                  </a:lnTo>
                  <a:lnTo>
                    <a:pt x="35" y="1362"/>
                  </a:lnTo>
                  <a:lnTo>
                    <a:pt x="56" y="1337"/>
                  </a:lnTo>
                  <a:lnTo>
                    <a:pt x="78" y="1314"/>
                  </a:lnTo>
                  <a:lnTo>
                    <a:pt x="101" y="1293"/>
                  </a:lnTo>
                  <a:lnTo>
                    <a:pt x="125" y="1273"/>
                  </a:lnTo>
                  <a:lnTo>
                    <a:pt x="150" y="1256"/>
                  </a:lnTo>
                  <a:lnTo>
                    <a:pt x="177" y="1238"/>
                  </a:lnTo>
                  <a:lnTo>
                    <a:pt x="205" y="1224"/>
                  </a:lnTo>
                  <a:lnTo>
                    <a:pt x="235" y="1211"/>
                  </a:lnTo>
                  <a:lnTo>
                    <a:pt x="265" y="1201"/>
                  </a:lnTo>
                  <a:lnTo>
                    <a:pt x="295" y="1194"/>
                  </a:lnTo>
                  <a:lnTo>
                    <a:pt x="327" y="1187"/>
                  </a:lnTo>
                  <a:lnTo>
                    <a:pt x="361" y="1183"/>
                  </a:lnTo>
                  <a:lnTo>
                    <a:pt x="393" y="1181"/>
                  </a:lnTo>
                  <a:lnTo>
                    <a:pt x="427" y="1181"/>
                  </a:lnTo>
                  <a:lnTo>
                    <a:pt x="427" y="1148"/>
                  </a:lnTo>
                  <a:lnTo>
                    <a:pt x="428" y="1110"/>
                  </a:lnTo>
                  <a:lnTo>
                    <a:pt x="435" y="1075"/>
                  </a:lnTo>
                  <a:lnTo>
                    <a:pt x="450" y="1043"/>
                  </a:lnTo>
                  <a:lnTo>
                    <a:pt x="462" y="1029"/>
                  </a:lnTo>
                  <a:lnTo>
                    <a:pt x="476" y="1017"/>
                  </a:lnTo>
                  <a:lnTo>
                    <a:pt x="490" y="1004"/>
                  </a:lnTo>
                  <a:lnTo>
                    <a:pt x="506" y="995"/>
                  </a:lnTo>
                  <a:lnTo>
                    <a:pt x="522" y="988"/>
                  </a:lnTo>
                  <a:lnTo>
                    <a:pt x="538" y="981"/>
                  </a:lnTo>
                  <a:lnTo>
                    <a:pt x="556" y="978"/>
                  </a:lnTo>
                  <a:lnTo>
                    <a:pt x="574" y="974"/>
                  </a:lnTo>
                  <a:lnTo>
                    <a:pt x="586" y="978"/>
                  </a:lnTo>
                  <a:lnTo>
                    <a:pt x="600" y="979"/>
                  </a:lnTo>
                  <a:lnTo>
                    <a:pt x="613" y="981"/>
                  </a:lnTo>
                  <a:lnTo>
                    <a:pt x="627" y="981"/>
                  </a:lnTo>
                  <a:lnTo>
                    <a:pt x="639" y="985"/>
                  </a:lnTo>
                  <a:lnTo>
                    <a:pt x="651" y="988"/>
                  </a:lnTo>
                  <a:lnTo>
                    <a:pt x="664" y="995"/>
                  </a:lnTo>
                  <a:lnTo>
                    <a:pt x="675" y="1004"/>
                  </a:lnTo>
                  <a:lnTo>
                    <a:pt x="690" y="992"/>
                  </a:lnTo>
                  <a:lnTo>
                    <a:pt x="708" y="983"/>
                  </a:lnTo>
                  <a:lnTo>
                    <a:pt x="726" y="974"/>
                  </a:lnTo>
                  <a:lnTo>
                    <a:pt x="744" y="967"/>
                  </a:lnTo>
                  <a:lnTo>
                    <a:pt x="761" y="960"/>
                  </a:lnTo>
                  <a:lnTo>
                    <a:pt x="779" y="955"/>
                  </a:lnTo>
                  <a:lnTo>
                    <a:pt x="795" y="948"/>
                  </a:lnTo>
                  <a:lnTo>
                    <a:pt x="811" y="939"/>
                  </a:lnTo>
                  <a:lnTo>
                    <a:pt x="802" y="937"/>
                  </a:lnTo>
                  <a:lnTo>
                    <a:pt x="791" y="939"/>
                  </a:lnTo>
                  <a:lnTo>
                    <a:pt x="779" y="937"/>
                  </a:lnTo>
                  <a:lnTo>
                    <a:pt x="768" y="933"/>
                  </a:lnTo>
                  <a:lnTo>
                    <a:pt x="763" y="916"/>
                  </a:lnTo>
                  <a:lnTo>
                    <a:pt x="768" y="900"/>
                  </a:lnTo>
                  <a:lnTo>
                    <a:pt x="779" y="882"/>
                  </a:lnTo>
                  <a:lnTo>
                    <a:pt x="786" y="866"/>
                  </a:lnTo>
                  <a:lnTo>
                    <a:pt x="809" y="854"/>
                  </a:lnTo>
                  <a:lnTo>
                    <a:pt x="827" y="855"/>
                  </a:lnTo>
                  <a:lnTo>
                    <a:pt x="843" y="866"/>
                  </a:lnTo>
                  <a:lnTo>
                    <a:pt x="857" y="880"/>
                  </a:lnTo>
                  <a:lnTo>
                    <a:pt x="871" y="896"/>
                  </a:lnTo>
                  <a:lnTo>
                    <a:pt x="889" y="905"/>
                  </a:lnTo>
                  <a:lnTo>
                    <a:pt x="908" y="905"/>
                  </a:lnTo>
                  <a:lnTo>
                    <a:pt x="933" y="891"/>
                  </a:lnTo>
                  <a:lnTo>
                    <a:pt x="938" y="866"/>
                  </a:lnTo>
                  <a:lnTo>
                    <a:pt x="946" y="841"/>
                  </a:lnTo>
                  <a:lnTo>
                    <a:pt x="956" y="818"/>
                  </a:lnTo>
                  <a:lnTo>
                    <a:pt x="970" y="797"/>
                  </a:lnTo>
                  <a:lnTo>
                    <a:pt x="951" y="797"/>
                  </a:lnTo>
                  <a:lnTo>
                    <a:pt x="930" y="797"/>
                  </a:lnTo>
                  <a:lnTo>
                    <a:pt x="908" y="799"/>
                  </a:lnTo>
                  <a:lnTo>
                    <a:pt x="885" y="801"/>
                  </a:lnTo>
                  <a:lnTo>
                    <a:pt x="864" y="802"/>
                  </a:lnTo>
                  <a:lnTo>
                    <a:pt x="843" y="804"/>
                  </a:lnTo>
                  <a:lnTo>
                    <a:pt x="823" y="806"/>
                  </a:lnTo>
                  <a:lnTo>
                    <a:pt x="804" y="808"/>
                  </a:lnTo>
                  <a:lnTo>
                    <a:pt x="809" y="793"/>
                  </a:lnTo>
                  <a:lnTo>
                    <a:pt x="816" y="781"/>
                  </a:lnTo>
                  <a:lnTo>
                    <a:pt x="825" y="769"/>
                  </a:lnTo>
                  <a:lnTo>
                    <a:pt x="836" y="756"/>
                  </a:lnTo>
                  <a:lnTo>
                    <a:pt x="848" y="747"/>
                  </a:lnTo>
                  <a:lnTo>
                    <a:pt x="860" y="739"/>
                  </a:lnTo>
                  <a:lnTo>
                    <a:pt x="873" y="731"/>
                  </a:lnTo>
                  <a:lnTo>
                    <a:pt x="887" y="726"/>
                  </a:lnTo>
                  <a:lnTo>
                    <a:pt x="852" y="719"/>
                  </a:lnTo>
                  <a:lnTo>
                    <a:pt x="820" y="719"/>
                  </a:lnTo>
                  <a:lnTo>
                    <a:pt x="790" y="723"/>
                  </a:lnTo>
                  <a:lnTo>
                    <a:pt x="761" y="728"/>
                  </a:lnTo>
                  <a:lnTo>
                    <a:pt x="733" y="739"/>
                  </a:lnTo>
                  <a:lnTo>
                    <a:pt x="705" y="749"/>
                  </a:lnTo>
                  <a:lnTo>
                    <a:pt x="676" y="760"/>
                  </a:lnTo>
                  <a:lnTo>
                    <a:pt x="646" y="769"/>
                  </a:lnTo>
                  <a:lnTo>
                    <a:pt x="651" y="744"/>
                  </a:lnTo>
                  <a:lnTo>
                    <a:pt x="662" y="719"/>
                  </a:lnTo>
                  <a:lnTo>
                    <a:pt x="673" y="694"/>
                  </a:lnTo>
                  <a:lnTo>
                    <a:pt x="689" y="669"/>
                  </a:lnTo>
                  <a:lnTo>
                    <a:pt x="705" y="648"/>
                  </a:lnTo>
                  <a:lnTo>
                    <a:pt x="726" y="627"/>
                  </a:lnTo>
                  <a:lnTo>
                    <a:pt x="749" y="611"/>
                  </a:lnTo>
                  <a:lnTo>
                    <a:pt x="774" y="600"/>
                  </a:lnTo>
                  <a:lnTo>
                    <a:pt x="790" y="597"/>
                  </a:lnTo>
                  <a:lnTo>
                    <a:pt x="806" y="595"/>
                  </a:lnTo>
                  <a:lnTo>
                    <a:pt x="823" y="595"/>
                  </a:lnTo>
                  <a:lnTo>
                    <a:pt x="839" y="595"/>
                  </a:lnTo>
                  <a:lnTo>
                    <a:pt x="857" y="597"/>
                  </a:lnTo>
                  <a:lnTo>
                    <a:pt x="873" y="597"/>
                  </a:lnTo>
                  <a:lnTo>
                    <a:pt x="889" y="595"/>
                  </a:lnTo>
                  <a:lnTo>
                    <a:pt x="905" y="591"/>
                  </a:lnTo>
                  <a:lnTo>
                    <a:pt x="892" y="583"/>
                  </a:lnTo>
                  <a:lnTo>
                    <a:pt x="880" y="576"/>
                  </a:lnTo>
                  <a:lnTo>
                    <a:pt x="866" y="570"/>
                  </a:lnTo>
                  <a:lnTo>
                    <a:pt x="852" y="567"/>
                  </a:lnTo>
                  <a:lnTo>
                    <a:pt x="836" y="561"/>
                  </a:lnTo>
                  <a:lnTo>
                    <a:pt x="822" y="558"/>
                  </a:lnTo>
                  <a:lnTo>
                    <a:pt x="807" y="554"/>
                  </a:lnTo>
                  <a:lnTo>
                    <a:pt x="793" y="549"/>
                  </a:lnTo>
                  <a:lnTo>
                    <a:pt x="809" y="537"/>
                  </a:lnTo>
                  <a:lnTo>
                    <a:pt x="830" y="528"/>
                  </a:lnTo>
                  <a:lnTo>
                    <a:pt x="853" y="524"/>
                  </a:lnTo>
                  <a:lnTo>
                    <a:pt x="876" y="522"/>
                  </a:lnTo>
                  <a:lnTo>
                    <a:pt x="901" y="524"/>
                  </a:lnTo>
                  <a:lnTo>
                    <a:pt x="926" y="528"/>
                  </a:lnTo>
                  <a:lnTo>
                    <a:pt x="949" y="531"/>
                  </a:lnTo>
                  <a:lnTo>
                    <a:pt x="970" y="537"/>
                  </a:lnTo>
                  <a:lnTo>
                    <a:pt x="983" y="542"/>
                  </a:lnTo>
                  <a:lnTo>
                    <a:pt x="995" y="549"/>
                  </a:lnTo>
                  <a:lnTo>
                    <a:pt x="1009" y="556"/>
                  </a:lnTo>
                  <a:lnTo>
                    <a:pt x="1020" y="565"/>
                  </a:lnTo>
                  <a:lnTo>
                    <a:pt x="1032" y="574"/>
                  </a:lnTo>
                  <a:lnTo>
                    <a:pt x="1043" y="584"/>
                  </a:lnTo>
                  <a:lnTo>
                    <a:pt x="1052" y="595"/>
                  </a:lnTo>
                  <a:lnTo>
                    <a:pt x="1059" y="607"/>
                  </a:lnTo>
                  <a:lnTo>
                    <a:pt x="1084" y="584"/>
                  </a:lnTo>
                  <a:lnTo>
                    <a:pt x="1108" y="561"/>
                  </a:lnTo>
                  <a:lnTo>
                    <a:pt x="1135" y="544"/>
                  </a:lnTo>
                  <a:lnTo>
                    <a:pt x="1163" y="528"/>
                  </a:lnTo>
                  <a:lnTo>
                    <a:pt x="1192" y="515"/>
                  </a:lnTo>
                  <a:lnTo>
                    <a:pt x="1222" y="510"/>
                  </a:lnTo>
                  <a:lnTo>
                    <a:pt x="1254" y="508"/>
                  </a:lnTo>
                  <a:lnTo>
                    <a:pt x="1287" y="512"/>
                  </a:lnTo>
                  <a:lnTo>
                    <a:pt x="1279" y="524"/>
                  </a:lnTo>
                  <a:lnTo>
                    <a:pt x="1263" y="535"/>
                  </a:lnTo>
                  <a:lnTo>
                    <a:pt x="1248" y="547"/>
                  </a:lnTo>
                  <a:lnTo>
                    <a:pt x="1236" y="561"/>
                  </a:lnTo>
                  <a:lnTo>
                    <a:pt x="1268" y="553"/>
                  </a:lnTo>
                  <a:lnTo>
                    <a:pt x="1303" y="545"/>
                  </a:lnTo>
                  <a:lnTo>
                    <a:pt x="1340" y="542"/>
                  </a:lnTo>
                  <a:lnTo>
                    <a:pt x="1379" y="542"/>
                  </a:lnTo>
                  <a:lnTo>
                    <a:pt x="1418" y="545"/>
                  </a:lnTo>
                  <a:lnTo>
                    <a:pt x="1454" y="556"/>
                  </a:lnTo>
                  <a:lnTo>
                    <a:pt x="1486" y="572"/>
                  </a:lnTo>
                  <a:lnTo>
                    <a:pt x="1512" y="595"/>
                  </a:lnTo>
                  <a:lnTo>
                    <a:pt x="1507" y="611"/>
                  </a:lnTo>
                  <a:lnTo>
                    <a:pt x="1495" y="622"/>
                  </a:lnTo>
                  <a:lnTo>
                    <a:pt x="1477" y="627"/>
                  </a:lnTo>
                  <a:lnTo>
                    <a:pt x="1456" y="629"/>
                  </a:lnTo>
                  <a:lnTo>
                    <a:pt x="1433" y="630"/>
                  </a:lnTo>
                  <a:lnTo>
                    <a:pt x="1410" y="634"/>
                  </a:lnTo>
                  <a:lnTo>
                    <a:pt x="1388" y="639"/>
                  </a:lnTo>
                  <a:lnTo>
                    <a:pt x="1371" y="650"/>
                  </a:lnTo>
                  <a:lnTo>
                    <a:pt x="1362" y="653"/>
                  </a:lnTo>
                  <a:lnTo>
                    <a:pt x="1353" y="659"/>
                  </a:lnTo>
                  <a:lnTo>
                    <a:pt x="1342" y="664"/>
                  </a:lnTo>
                  <a:lnTo>
                    <a:pt x="1335" y="673"/>
                  </a:lnTo>
                  <a:lnTo>
                    <a:pt x="1367" y="673"/>
                  </a:lnTo>
                  <a:lnTo>
                    <a:pt x="1399" y="677"/>
                  </a:lnTo>
                  <a:lnTo>
                    <a:pt x="1431" y="684"/>
                  </a:lnTo>
                  <a:lnTo>
                    <a:pt x="1463" y="694"/>
                  </a:lnTo>
                  <a:lnTo>
                    <a:pt x="1491" y="708"/>
                  </a:lnTo>
                  <a:lnTo>
                    <a:pt x="1519" y="726"/>
                  </a:lnTo>
                  <a:lnTo>
                    <a:pt x="1544" y="747"/>
                  </a:lnTo>
                  <a:lnTo>
                    <a:pt x="1565" y="774"/>
                  </a:lnTo>
                  <a:lnTo>
                    <a:pt x="1477" y="774"/>
                  </a:lnTo>
                  <a:lnTo>
                    <a:pt x="1500" y="786"/>
                  </a:lnTo>
                  <a:lnTo>
                    <a:pt x="1523" y="801"/>
                  </a:lnTo>
                  <a:lnTo>
                    <a:pt x="1544" y="816"/>
                  </a:lnTo>
                  <a:lnTo>
                    <a:pt x="1564" y="834"/>
                  </a:lnTo>
                  <a:lnTo>
                    <a:pt x="1581" y="852"/>
                  </a:lnTo>
                  <a:lnTo>
                    <a:pt x="1597" y="873"/>
                  </a:lnTo>
                  <a:lnTo>
                    <a:pt x="1610" y="896"/>
                  </a:lnTo>
                  <a:lnTo>
                    <a:pt x="1620" y="921"/>
                  </a:lnTo>
                  <a:lnTo>
                    <a:pt x="1548" y="916"/>
                  </a:lnTo>
                  <a:lnTo>
                    <a:pt x="1553" y="930"/>
                  </a:lnTo>
                  <a:lnTo>
                    <a:pt x="1560" y="942"/>
                  </a:lnTo>
                  <a:lnTo>
                    <a:pt x="1569" y="955"/>
                  </a:lnTo>
                  <a:lnTo>
                    <a:pt x="1580" y="965"/>
                  </a:lnTo>
                  <a:lnTo>
                    <a:pt x="1590" y="976"/>
                  </a:lnTo>
                  <a:lnTo>
                    <a:pt x="1603" y="985"/>
                  </a:lnTo>
                  <a:lnTo>
                    <a:pt x="1613" y="995"/>
                  </a:lnTo>
                  <a:lnTo>
                    <a:pt x="1624" y="1004"/>
                  </a:lnTo>
                  <a:lnTo>
                    <a:pt x="1673" y="972"/>
                  </a:lnTo>
                  <a:lnTo>
                    <a:pt x="1721" y="939"/>
                  </a:lnTo>
                  <a:lnTo>
                    <a:pt x="1771" y="905"/>
                  </a:lnTo>
                  <a:lnTo>
                    <a:pt x="1819" y="870"/>
                  </a:lnTo>
                  <a:lnTo>
                    <a:pt x="1868" y="834"/>
                  </a:lnTo>
                  <a:lnTo>
                    <a:pt x="1916" y="797"/>
                  </a:lnTo>
                  <a:lnTo>
                    <a:pt x="1964" y="760"/>
                  </a:lnTo>
                  <a:lnTo>
                    <a:pt x="2014" y="723"/>
                  </a:lnTo>
                  <a:lnTo>
                    <a:pt x="2061" y="684"/>
                  </a:lnTo>
                  <a:lnTo>
                    <a:pt x="2111" y="646"/>
                  </a:lnTo>
                  <a:lnTo>
                    <a:pt x="2159" y="609"/>
                  </a:lnTo>
                  <a:lnTo>
                    <a:pt x="2208" y="572"/>
                  </a:lnTo>
                  <a:lnTo>
                    <a:pt x="2256" y="535"/>
                  </a:lnTo>
                  <a:lnTo>
                    <a:pt x="2306" y="499"/>
                  </a:lnTo>
                  <a:lnTo>
                    <a:pt x="2355" y="464"/>
                  </a:lnTo>
                  <a:lnTo>
                    <a:pt x="2405" y="430"/>
                  </a:lnTo>
                  <a:lnTo>
                    <a:pt x="2407" y="418"/>
                  </a:lnTo>
                  <a:lnTo>
                    <a:pt x="2412" y="407"/>
                  </a:lnTo>
                  <a:lnTo>
                    <a:pt x="2421" y="398"/>
                  </a:lnTo>
                  <a:lnTo>
                    <a:pt x="2430" y="391"/>
                  </a:lnTo>
                  <a:lnTo>
                    <a:pt x="2442" y="386"/>
                  </a:lnTo>
                  <a:lnTo>
                    <a:pt x="2453" y="381"/>
                  </a:lnTo>
                  <a:lnTo>
                    <a:pt x="2465" y="377"/>
                  </a:lnTo>
                  <a:lnTo>
                    <a:pt x="2476" y="372"/>
                  </a:lnTo>
                  <a:lnTo>
                    <a:pt x="2598" y="384"/>
                  </a:lnTo>
                  <a:lnTo>
                    <a:pt x="2633" y="335"/>
                  </a:lnTo>
                  <a:lnTo>
                    <a:pt x="2674" y="287"/>
                  </a:lnTo>
                  <a:lnTo>
                    <a:pt x="2717" y="243"/>
                  </a:lnTo>
                  <a:lnTo>
                    <a:pt x="2763" y="204"/>
                  </a:lnTo>
                  <a:lnTo>
                    <a:pt x="2811" y="166"/>
                  </a:lnTo>
                  <a:lnTo>
                    <a:pt x="2862" y="131"/>
                  </a:lnTo>
                  <a:lnTo>
                    <a:pt x="2917" y="101"/>
                  </a:lnTo>
                  <a:lnTo>
                    <a:pt x="2972" y="74"/>
                  </a:lnTo>
                  <a:lnTo>
                    <a:pt x="3030" y="53"/>
                  </a:lnTo>
                  <a:lnTo>
                    <a:pt x="3090" y="34"/>
                  </a:lnTo>
                  <a:lnTo>
                    <a:pt x="3151" y="19"/>
                  </a:lnTo>
                  <a:lnTo>
                    <a:pt x="3214" y="9"/>
                  </a:lnTo>
                  <a:lnTo>
                    <a:pt x="3278" y="2"/>
                  </a:lnTo>
                  <a:lnTo>
                    <a:pt x="3342" y="0"/>
                  </a:lnTo>
                  <a:lnTo>
                    <a:pt x="3408" y="3"/>
                  </a:lnTo>
                  <a:lnTo>
                    <a:pt x="3473" y="11"/>
                  </a:lnTo>
                  <a:lnTo>
                    <a:pt x="3494" y="18"/>
                  </a:lnTo>
                  <a:lnTo>
                    <a:pt x="3516" y="25"/>
                  </a:lnTo>
                  <a:lnTo>
                    <a:pt x="3537" y="32"/>
                  </a:lnTo>
                  <a:lnTo>
                    <a:pt x="3560" y="39"/>
                  </a:lnTo>
                  <a:lnTo>
                    <a:pt x="3581" y="46"/>
                  </a:lnTo>
                  <a:lnTo>
                    <a:pt x="3601" y="58"/>
                  </a:lnTo>
                  <a:lnTo>
                    <a:pt x="3620" y="71"/>
                  </a:lnTo>
                  <a:lnTo>
                    <a:pt x="3638"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74" name="Freeform 6"/>
            <p:cNvSpPr>
              <a:spLocks/>
            </p:cNvSpPr>
            <p:nvPr/>
          </p:nvSpPr>
          <p:spPr bwMode="auto">
            <a:xfrm>
              <a:off x="4244" y="1612"/>
              <a:ext cx="1166" cy="658"/>
            </a:xfrm>
            <a:custGeom>
              <a:avLst/>
              <a:gdLst>
                <a:gd name="T0" fmla="*/ 9 w 2332"/>
                <a:gd name="T1" fmla="*/ 1 h 1316"/>
                <a:gd name="T2" fmla="*/ 8 w 2332"/>
                <a:gd name="T3" fmla="*/ 1 h 1316"/>
                <a:gd name="T4" fmla="*/ 8 w 2332"/>
                <a:gd name="T5" fmla="*/ 1 h 1316"/>
                <a:gd name="T6" fmla="*/ 8 w 2332"/>
                <a:gd name="T7" fmla="*/ 1 h 1316"/>
                <a:gd name="T8" fmla="*/ 9 w 2332"/>
                <a:gd name="T9" fmla="*/ 1 h 1316"/>
                <a:gd name="T10" fmla="*/ 9 w 2332"/>
                <a:gd name="T11" fmla="*/ 1 h 1316"/>
                <a:gd name="T12" fmla="*/ 9 w 2332"/>
                <a:gd name="T13" fmla="*/ 2 h 1316"/>
                <a:gd name="T14" fmla="*/ 9 w 2332"/>
                <a:gd name="T15" fmla="*/ 1 h 1316"/>
                <a:gd name="T16" fmla="*/ 9 w 2332"/>
                <a:gd name="T17" fmla="*/ 1 h 1316"/>
                <a:gd name="T18" fmla="*/ 8 w 2332"/>
                <a:gd name="T19" fmla="*/ 1 h 1316"/>
                <a:gd name="T20" fmla="*/ 8 w 2332"/>
                <a:gd name="T21" fmla="*/ 1 h 1316"/>
                <a:gd name="T22" fmla="*/ 8 w 2332"/>
                <a:gd name="T23" fmla="*/ 1 h 1316"/>
                <a:gd name="T24" fmla="*/ 9 w 2332"/>
                <a:gd name="T25" fmla="*/ 1 h 1316"/>
                <a:gd name="T26" fmla="*/ 9 w 2332"/>
                <a:gd name="T27" fmla="*/ 2 h 1316"/>
                <a:gd name="T28" fmla="*/ 9 w 2332"/>
                <a:gd name="T29" fmla="*/ 2 h 1316"/>
                <a:gd name="T30" fmla="*/ 9 w 2332"/>
                <a:gd name="T31" fmla="*/ 2 h 1316"/>
                <a:gd name="T32" fmla="*/ 9 w 2332"/>
                <a:gd name="T33" fmla="*/ 2 h 1316"/>
                <a:gd name="T34" fmla="*/ 9 w 2332"/>
                <a:gd name="T35" fmla="*/ 2 h 1316"/>
                <a:gd name="T36" fmla="*/ 8 w 2332"/>
                <a:gd name="T37" fmla="*/ 2 h 1316"/>
                <a:gd name="T38" fmla="*/ 7 w 2332"/>
                <a:gd name="T39" fmla="*/ 2 h 1316"/>
                <a:gd name="T40" fmla="*/ 7 w 2332"/>
                <a:gd name="T41" fmla="*/ 3 h 1316"/>
                <a:gd name="T42" fmla="*/ 6 w 2332"/>
                <a:gd name="T43" fmla="*/ 3 h 1316"/>
                <a:gd name="T44" fmla="*/ 6 w 2332"/>
                <a:gd name="T45" fmla="*/ 3 h 1316"/>
                <a:gd name="T46" fmla="*/ 6 w 2332"/>
                <a:gd name="T47" fmla="*/ 3 h 1316"/>
                <a:gd name="T48" fmla="*/ 6 w 2332"/>
                <a:gd name="T49" fmla="*/ 2 h 1316"/>
                <a:gd name="T50" fmla="*/ 5 w 2332"/>
                <a:gd name="T51" fmla="*/ 2 h 1316"/>
                <a:gd name="T52" fmla="*/ 4 w 2332"/>
                <a:gd name="T53" fmla="*/ 2 h 1316"/>
                <a:gd name="T54" fmla="*/ 3 w 2332"/>
                <a:gd name="T55" fmla="*/ 2 h 1316"/>
                <a:gd name="T56" fmla="*/ 3 w 2332"/>
                <a:gd name="T57" fmla="*/ 3 h 1316"/>
                <a:gd name="T58" fmla="*/ 2 w 2332"/>
                <a:gd name="T59" fmla="*/ 4 h 1316"/>
                <a:gd name="T60" fmla="*/ 1 w 2332"/>
                <a:gd name="T61" fmla="*/ 5 h 1316"/>
                <a:gd name="T62" fmla="*/ 1 w 2332"/>
                <a:gd name="T63" fmla="*/ 5 h 1316"/>
                <a:gd name="T64" fmla="*/ 2 w 2332"/>
                <a:gd name="T65" fmla="*/ 5 h 1316"/>
                <a:gd name="T66" fmla="*/ 1 w 2332"/>
                <a:gd name="T67" fmla="*/ 5 h 1316"/>
                <a:gd name="T68" fmla="*/ 1 w 2332"/>
                <a:gd name="T69" fmla="*/ 5 h 1316"/>
                <a:gd name="T70" fmla="*/ 2 w 2332"/>
                <a:gd name="T71" fmla="*/ 4 h 1316"/>
                <a:gd name="T72" fmla="*/ 2 w 2332"/>
                <a:gd name="T73" fmla="*/ 5 h 1316"/>
                <a:gd name="T74" fmla="*/ 3 w 2332"/>
                <a:gd name="T75" fmla="*/ 5 h 1316"/>
                <a:gd name="T76" fmla="*/ 3 w 2332"/>
                <a:gd name="T77" fmla="*/ 5 h 1316"/>
                <a:gd name="T78" fmla="*/ 2 w 2332"/>
                <a:gd name="T79" fmla="*/ 5 h 1316"/>
                <a:gd name="T80" fmla="*/ 2 w 2332"/>
                <a:gd name="T81" fmla="*/ 6 h 1316"/>
                <a:gd name="T82" fmla="*/ 1 w 2332"/>
                <a:gd name="T83" fmla="*/ 5 h 1316"/>
                <a:gd name="T84" fmla="*/ 1 w 2332"/>
                <a:gd name="T85" fmla="*/ 5 h 1316"/>
                <a:gd name="T86" fmla="*/ 0 w 2332"/>
                <a:gd name="T87" fmla="*/ 5 h 1316"/>
                <a:gd name="T88" fmla="*/ 1 w 2332"/>
                <a:gd name="T89" fmla="*/ 4 h 1316"/>
                <a:gd name="T90" fmla="*/ 2 w 2332"/>
                <a:gd name="T91" fmla="*/ 3 h 1316"/>
                <a:gd name="T92" fmla="*/ 3 w 2332"/>
                <a:gd name="T93" fmla="*/ 2 h 1316"/>
                <a:gd name="T94" fmla="*/ 4 w 2332"/>
                <a:gd name="T95" fmla="*/ 2 h 1316"/>
                <a:gd name="T96" fmla="*/ 4 w 2332"/>
                <a:gd name="T97" fmla="*/ 2 h 1316"/>
                <a:gd name="T98" fmla="*/ 6 w 2332"/>
                <a:gd name="T99" fmla="*/ 2 h 1316"/>
                <a:gd name="T100" fmla="*/ 7 w 2332"/>
                <a:gd name="T101" fmla="*/ 1 h 1316"/>
                <a:gd name="T102" fmla="*/ 8 w 2332"/>
                <a:gd name="T103" fmla="*/ 1 h 1316"/>
                <a:gd name="T104" fmla="*/ 9 w 2332"/>
                <a:gd name="T105" fmla="*/ 1 h 1316"/>
                <a:gd name="T106" fmla="*/ 9 w 2332"/>
                <a:gd name="T107" fmla="*/ 1 h 13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2"/>
                <a:gd name="T163" fmla="*/ 0 h 1316"/>
                <a:gd name="T164" fmla="*/ 2332 w 2332"/>
                <a:gd name="T165" fmla="*/ 1316 h 13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2" h="1316">
                  <a:moveTo>
                    <a:pt x="2182" y="56"/>
                  </a:moveTo>
                  <a:lnTo>
                    <a:pt x="2182" y="74"/>
                  </a:lnTo>
                  <a:lnTo>
                    <a:pt x="2161" y="72"/>
                  </a:lnTo>
                  <a:lnTo>
                    <a:pt x="2139" y="70"/>
                  </a:lnTo>
                  <a:lnTo>
                    <a:pt x="2116" y="69"/>
                  </a:lnTo>
                  <a:lnTo>
                    <a:pt x="2093" y="69"/>
                  </a:lnTo>
                  <a:lnTo>
                    <a:pt x="2072" y="69"/>
                  </a:lnTo>
                  <a:lnTo>
                    <a:pt x="2049" y="69"/>
                  </a:lnTo>
                  <a:lnTo>
                    <a:pt x="2026" y="70"/>
                  </a:lnTo>
                  <a:lnTo>
                    <a:pt x="2003" y="72"/>
                  </a:lnTo>
                  <a:lnTo>
                    <a:pt x="1980" y="76"/>
                  </a:lnTo>
                  <a:lnTo>
                    <a:pt x="1959" y="79"/>
                  </a:lnTo>
                  <a:lnTo>
                    <a:pt x="1937" y="85"/>
                  </a:lnTo>
                  <a:lnTo>
                    <a:pt x="1916" y="90"/>
                  </a:lnTo>
                  <a:lnTo>
                    <a:pt x="1895" y="97"/>
                  </a:lnTo>
                  <a:lnTo>
                    <a:pt x="1875" y="106"/>
                  </a:lnTo>
                  <a:lnTo>
                    <a:pt x="1858" y="117"/>
                  </a:lnTo>
                  <a:lnTo>
                    <a:pt x="1840" y="127"/>
                  </a:lnTo>
                  <a:lnTo>
                    <a:pt x="1852" y="140"/>
                  </a:lnTo>
                  <a:lnTo>
                    <a:pt x="1875" y="132"/>
                  </a:lnTo>
                  <a:lnTo>
                    <a:pt x="1900" y="125"/>
                  </a:lnTo>
                  <a:lnTo>
                    <a:pt x="1925" y="118"/>
                  </a:lnTo>
                  <a:lnTo>
                    <a:pt x="1952" y="111"/>
                  </a:lnTo>
                  <a:lnTo>
                    <a:pt x="1978" y="106"/>
                  </a:lnTo>
                  <a:lnTo>
                    <a:pt x="2005" y="101"/>
                  </a:lnTo>
                  <a:lnTo>
                    <a:pt x="2031" y="95"/>
                  </a:lnTo>
                  <a:lnTo>
                    <a:pt x="2060" y="94"/>
                  </a:lnTo>
                  <a:lnTo>
                    <a:pt x="2086" y="92"/>
                  </a:lnTo>
                  <a:lnTo>
                    <a:pt x="2114" y="92"/>
                  </a:lnTo>
                  <a:lnTo>
                    <a:pt x="2141" y="92"/>
                  </a:lnTo>
                  <a:lnTo>
                    <a:pt x="2168" y="95"/>
                  </a:lnTo>
                  <a:lnTo>
                    <a:pt x="2192" y="102"/>
                  </a:lnTo>
                  <a:lnTo>
                    <a:pt x="2217" y="109"/>
                  </a:lnTo>
                  <a:lnTo>
                    <a:pt x="2242" y="120"/>
                  </a:lnTo>
                  <a:lnTo>
                    <a:pt x="2265" y="132"/>
                  </a:lnTo>
                  <a:lnTo>
                    <a:pt x="2283" y="152"/>
                  </a:lnTo>
                  <a:lnTo>
                    <a:pt x="2299" y="173"/>
                  </a:lnTo>
                  <a:lnTo>
                    <a:pt x="2311" y="196"/>
                  </a:lnTo>
                  <a:lnTo>
                    <a:pt x="2322" y="219"/>
                  </a:lnTo>
                  <a:lnTo>
                    <a:pt x="2329" y="244"/>
                  </a:lnTo>
                  <a:lnTo>
                    <a:pt x="2332" y="267"/>
                  </a:lnTo>
                  <a:lnTo>
                    <a:pt x="2331" y="288"/>
                  </a:lnTo>
                  <a:lnTo>
                    <a:pt x="2325" y="310"/>
                  </a:lnTo>
                  <a:lnTo>
                    <a:pt x="2309" y="294"/>
                  </a:lnTo>
                  <a:lnTo>
                    <a:pt x="2292" y="280"/>
                  </a:lnTo>
                  <a:lnTo>
                    <a:pt x="2274" y="265"/>
                  </a:lnTo>
                  <a:lnTo>
                    <a:pt x="2254" y="253"/>
                  </a:lnTo>
                  <a:lnTo>
                    <a:pt x="2235" y="242"/>
                  </a:lnTo>
                  <a:lnTo>
                    <a:pt x="2214" y="233"/>
                  </a:lnTo>
                  <a:lnTo>
                    <a:pt x="2192" y="225"/>
                  </a:lnTo>
                  <a:lnTo>
                    <a:pt x="2169" y="218"/>
                  </a:lnTo>
                  <a:lnTo>
                    <a:pt x="2146" y="212"/>
                  </a:lnTo>
                  <a:lnTo>
                    <a:pt x="2122" y="209"/>
                  </a:lnTo>
                  <a:lnTo>
                    <a:pt x="2099" y="205"/>
                  </a:lnTo>
                  <a:lnTo>
                    <a:pt x="2074" y="203"/>
                  </a:lnTo>
                  <a:lnTo>
                    <a:pt x="2049" y="203"/>
                  </a:lnTo>
                  <a:lnTo>
                    <a:pt x="2024" y="203"/>
                  </a:lnTo>
                  <a:lnTo>
                    <a:pt x="1999" y="205"/>
                  </a:lnTo>
                  <a:lnTo>
                    <a:pt x="1975" y="209"/>
                  </a:lnTo>
                  <a:lnTo>
                    <a:pt x="1957" y="214"/>
                  </a:lnTo>
                  <a:lnTo>
                    <a:pt x="1939" y="218"/>
                  </a:lnTo>
                  <a:lnTo>
                    <a:pt x="1921" y="223"/>
                  </a:lnTo>
                  <a:lnTo>
                    <a:pt x="1905" y="230"/>
                  </a:lnTo>
                  <a:lnTo>
                    <a:pt x="1888" y="237"/>
                  </a:lnTo>
                  <a:lnTo>
                    <a:pt x="1872" y="244"/>
                  </a:lnTo>
                  <a:lnTo>
                    <a:pt x="1856" y="253"/>
                  </a:lnTo>
                  <a:lnTo>
                    <a:pt x="1840" y="264"/>
                  </a:lnTo>
                  <a:lnTo>
                    <a:pt x="1852" y="276"/>
                  </a:lnTo>
                  <a:lnTo>
                    <a:pt x="1875" y="265"/>
                  </a:lnTo>
                  <a:lnTo>
                    <a:pt x="1900" y="255"/>
                  </a:lnTo>
                  <a:lnTo>
                    <a:pt x="1927" y="248"/>
                  </a:lnTo>
                  <a:lnTo>
                    <a:pt x="1953" y="241"/>
                  </a:lnTo>
                  <a:lnTo>
                    <a:pt x="1980" y="235"/>
                  </a:lnTo>
                  <a:lnTo>
                    <a:pt x="2006" y="232"/>
                  </a:lnTo>
                  <a:lnTo>
                    <a:pt x="2035" y="230"/>
                  </a:lnTo>
                  <a:lnTo>
                    <a:pt x="2061" y="230"/>
                  </a:lnTo>
                  <a:lnTo>
                    <a:pt x="2090" y="233"/>
                  </a:lnTo>
                  <a:lnTo>
                    <a:pt x="2116" y="237"/>
                  </a:lnTo>
                  <a:lnTo>
                    <a:pt x="2143" y="242"/>
                  </a:lnTo>
                  <a:lnTo>
                    <a:pt x="2169" y="249"/>
                  </a:lnTo>
                  <a:lnTo>
                    <a:pt x="2196" y="258"/>
                  </a:lnTo>
                  <a:lnTo>
                    <a:pt x="2219" y="269"/>
                  </a:lnTo>
                  <a:lnTo>
                    <a:pt x="2244" y="283"/>
                  </a:lnTo>
                  <a:lnTo>
                    <a:pt x="2265" y="297"/>
                  </a:lnTo>
                  <a:lnTo>
                    <a:pt x="2279" y="313"/>
                  </a:lnTo>
                  <a:lnTo>
                    <a:pt x="2292" y="329"/>
                  </a:lnTo>
                  <a:lnTo>
                    <a:pt x="2304" y="345"/>
                  </a:lnTo>
                  <a:lnTo>
                    <a:pt x="2315" y="361"/>
                  </a:lnTo>
                  <a:lnTo>
                    <a:pt x="2322" y="379"/>
                  </a:lnTo>
                  <a:lnTo>
                    <a:pt x="2327" y="396"/>
                  </a:lnTo>
                  <a:lnTo>
                    <a:pt x="2329" y="416"/>
                  </a:lnTo>
                  <a:lnTo>
                    <a:pt x="2325" y="435"/>
                  </a:lnTo>
                  <a:lnTo>
                    <a:pt x="2313" y="451"/>
                  </a:lnTo>
                  <a:lnTo>
                    <a:pt x="2297" y="462"/>
                  </a:lnTo>
                  <a:lnTo>
                    <a:pt x="2281" y="467"/>
                  </a:lnTo>
                  <a:lnTo>
                    <a:pt x="2263" y="471"/>
                  </a:lnTo>
                  <a:lnTo>
                    <a:pt x="2244" y="471"/>
                  </a:lnTo>
                  <a:lnTo>
                    <a:pt x="2224" y="471"/>
                  </a:lnTo>
                  <a:lnTo>
                    <a:pt x="2207" y="469"/>
                  </a:lnTo>
                  <a:lnTo>
                    <a:pt x="2189" y="469"/>
                  </a:lnTo>
                  <a:lnTo>
                    <a:pt x="2171" y="460"/>
                  </a:lnTo>
                  <a:lnTo>
                    <a:pt x="2155" y="448"/>
                  </a:lnTo>
                  <a:lnTo>
                    <a:pt x="2139" y="432"/>
                  </a:lnTo>
                  <a:lnTo>
                    <a:pt x="2125" y="416"/>
                  </a:lnTo>
                  <a:lnTo>
                    <a:pt x="2111" y="398"/>
                  </a:lnTo>
                  <a:lnTo>
                    <a:pt x="2097" y="380"/>
                  </a:lnTo>
                  <a:lnTo>
                    <a:pt x="2083" y="363"/>
                  </a:lnTo>
                  <a:lnTo>
                    <a:pt x="2070" y="347"/>
                  </a:lnTo>
                  <a:lnTo>
                    <a:pt x="2040" y="345"/>
                  </a:lnTo>
                  <a:lnTo>
                    <a:pt x="2010" y="345"/>
                  </a:lnTo>
                  <a:lnTo>
                    <a:pt x="1980" y="345"/>
                  </a:lnTo>
                  <a:lnTo>
                    <a:pt x="1950" y="347"/>
                  </a:lnTo>
                  <a:lnTo>
                    <a:pt x="1920" y="350"/>
                  </a:lnTo>
                  <a:lnTo>
                    <a:pt x="1891" y="356"/>
                  </a:lnTo>
                  <a:lnTo>
                    <a:pt x="1863" y="361"/>
                  </a:lnTo>
                  <a:lnTo>
                    <a:pt x="1835" y="368"/>
                  </a:lnTo>
                  <a:lnTo>
                    <a:pt x="1806" y="377"/>
                  </a:lnTo>
                  <a:lnTo>
                    <a:pt x="1780" y="386"/>
                  </a:lnTo>
                  <a:lnTo>
                    <a:pt x="1753" y="398"/>
                  </a:lnTo>
                  <a:lnTo>
                    <a:pt x="1727" y="411"/>
                  </a:lnTo>
                  <a:lnTo>
                    <a:pt x="1702" y="425"/>
                  </a:lnTo>
                  <a:lnTo>
                    <a:pt x="1679" y="439"/>
                  </a:lnTo>
                  <a:lnTo>
                    <a:pt x="1654" y="457"/>
                  </a:lnTo>
                  <a:lnTo>
                    <a:pt x="1633" y="474"/>
                  </a:lnTo>
                  <a:lnTo>
                    <a:pt x="1638" y="520"/>
                  </a:lnTo>
                  <a:lnTo>
                    <a:pt x="1642" y="566"/>
                  </a:lnTo>
                  <a:lnTo>
                    <a:pt x="1634" y="609"/>
                  </a:lnTo>
                  <a:lnTo>
                    <a:pt x="1611" y="648"/>
                  </a:lnTo>
                  <a:lnTo>
                    <a:pt x="1587" y="671"/>
                  </a:lnTo>
                  <a:lnTo>
                    <a:pt x="1560" y="690"/>
                  </a:lnTo>
                  <a:lnTo>
                    <a:pt x="1530" y="705"/>
                  </a:lnTo>
                  <a:lnTo>
                    <a:pt x="1498" y="715"/>
                  </a:lnTo>
                  <a:lnTo>
                    <a:pt x="1466" y="722"/>
                  </a:lnTo>
                  <a:lnTo>
                    <a:pt x="1431" y="726"/>
                  </a:lnTo>
                  <a:lnTo>
                    <a:pt x="1397" y="724"/>
                  </a:lnTo>
                  <a:lnTo>
                    <a:pt x="1362" y="719"/>
                  </a:lnTo>
                  <a:lnTo>
                    <a:pt x="1339" y="703"/>
                  </a:lnTo>
                  <a:lnTo>
                    <a:pt x="1328" y="676"/>
                  </a:lnTo>
                  <a:lnTo>
                    <a:pt x="1328" y="646"/>
                  </a:lnTo>
                  <a:lnTo>
                    <a:pt x="1333" y="618"/>
                  </a:lnTo>
                  <a:lnTo>
                    <a:pt x="1355" y="600"/>
                  </a:lnTo>
                  <a:lnTo>
                    <a:pt x="1376" y="579"/>
                  </a:lnTo>
                  <a:lnTo>
                    <a:pt x="1395" y="559"/>
                  </a:lnTo>
                  <a:lnTo>
                    <a:pt x="1413" y="536"/>
                  </a:lnTo>
                  <a:lnTo>
                    <a:pt x="1424" y="512"/>
                  </a:lnTo>
                  <a:lnTo>
                    <a:pt x="1431" y="487"/>
                  </a:lnTo>
                  <a:lnTo>
                    <a:pt x="1431" y="458"/>
                  </a:lnTo>
                  <a:lnTo>
                    <a:pt x="1422" y="428"/>
                  </a:lnTo>
                  <a:lnTo>
                    <a:pt x="1411" y="414"/>
                  </a:lnTo>
                  <a:lnTo>
                    <a:pt x="1401" y="398"/>
                  </a:lnTo>
                  <a:lnTo>
                    <a:pt x="1390" y="386"/>
                  </a:lnTo>
                  <a:lnTo>
                    <a:pt x="1374" y="377"/>
                  </a:lnTo>
                  <a:lnTo>
                    <a:pt x="1335" y="377"/>
                  </a:lnTo>
                  <a:lnTo>
                    <a:pt x="1296" y="377"/>
                  </a:lnTo>
                  <a:lnTo>
                    <a:pt x="1257" y="375"/>
                  </a:lnTo>
                  <a:lnTo>
                    <a:pt x="1218" y="375"/>
                  </a:lnTo>
                  <a:lnTo>
                    <a:pt x="1179" y="377"/>
                  </a:lnTo>
                  <a:lnTo>
                    <a:pt x="1140" y="377"/>
                  </a:lnTo>
                  <a:lnTo>
                    <a:pt x="1101" y="379"/>
                  </a:lnTo>
                  <a:lnTo>
                    <a:pt x="1062" y="382"/>
                  </a:lnTo>
                  <a:lnTo>
                    <a:pt x="1025" y="388"/>
                  </a:lnTo>
                  <a:lnTo>
                    <a:pt x="988" y="395"/>
                  </a:lnTo>
                  <a:lnTo>
                    <a:pt x="951" y="402"/>
                  </a:lnTo>
                  <a:lnTo>
                    <a:pt x="915" y="412"/>
                  </a:lnTo>
                  <a:lnTo>
                    <a:pt x="880" y="427"/>
                  </a:lnTo>
                  <a:lnTo>
                    <a:pt x="846" y="441"/>
                  </a:lnTo>
                  <a:lnTo>
                    <a:pt x="814" y="460"/>
                  </a:lnTo>
                  <a:lnTo>
                    <a:pt x="784" y="481"/>
                  </a:lnTo>
                  <a:lnTo>
                    <a:pt x="747" y="513"/>
                  </a:lnTo>
                  <a:lnTo>
                    <a:pt x="708" y="543"/>
                  </a:lnTo>
                  <a:lnTo>
                    <a:pt x="669" y="574"/>
                  </a:lnTo>
                  <a:lnTo>
                    <a:pt x="628" y="602"/>
                  </a:lnTo>
                  <a:lnTo>
                    <a:pt x="588" y="632"/>
                  </a:lnTo>
                  <a:lnTo>
                    <a:pt x="547" y="660"/>
                  </a:lnTo>
                  <a:lnTo>
                    <a:pt x="506" y="690"/>
                  </a:lnTo>
                  <a:lnTo>
                    <a:pt x="465" y="719"/>
                  </a:lnTo>
                  <a:lnTo>
                    <a:pt x="425" y="749"/>
                  </a:lnTo>
                  <a:lnTo>
                    <a:pt x="386" y="781"/>
                  </a:lnTo>
                  <a:lnTo>
                    <a:pt x="349" y="811"/>
                  </a:lnTo>
                  <a:lnTo>
                    <a:pt x="311" y="843"/>
                  </a:lnTo>
                  <a:lnTo>
                    <a:pt x="276" y="876"/>
                  </a:lnTo>
                  <a:lnTo>
                    <a:pt x="242" y="912"/>
                  </a:lnTo>
                  <a:lnTo>
                    <a:pt x="210" y="947"/>
                  </a:lnTo>
                  <a:lnTo>
                    <a:pt x="182" y="984"/>
                  </a:lnTo>
                  <a:lnTo>
                    <a:pt x="171" y="1013"/>
                  </a:lnTo>
                  <a:lnTo>
                    <a:pt x="171" y="1041"/>
                  </a:lnTo>
                  <a:lnTo>
                    <a:pt x="179" y="1070"/>
                  </a:lnTo>
                  <a:lnTo>
                    <a:pt x="187" y="1101"/>
                  </a:lnTo>
                  <a:lnTo>
                    <a:pt x="202" y="1116"/>
                  </a:lnTo>
                  <a:lnTo>
                    <a:pt x="218" y="1130"/>
                  </a:lnTo>
                  <a:lnTo>
                    <a:pt x="233" y="1142"/>
                  </a:lnTo>
                  <a:lnTo>
                    <a:pt x="251" y="1151"/>
                  </a:lnTo>
                  <a:lnTo>
                    <a:pt x="269" y="1160"/>
                  </a:lnTo>
                  <a:lnTo>
                    <a:pt x="288" y="1163"/>
                  </a:lnTo>
                  <a:lnTo>
                    <a:pt x="308" y="1162"/>
                  </a:lnTo>
                  <a:lnTo>
                    <a:pt x="329" y="1155"/>
                  </a:lnTo>
                  <a:lnTo>
                    <a:pt x="318" y="1147"/>
                  </a:lnTo>
                  <a:lnTo>
                    <a:pt x="308" y="1140"/>
                  </a:lnTo>
                  <a:lnTo>
                    <a:pt x="297" y="1135"/>
                  </a:lnTo>
                  <a:lnTo>
                    <a:pt x="285" y="1130"/>
                  </a:lnTo>
                  <a:lnTo>
                    <a:pt x="271" y="1124"/>
                  </a:lnTo>
                  <a:lnTo>
                    <a:pt x="258" y="1119"/>
                  </a:lnTo>
                  <a:lnTo>
                    <a:pt x="246" y="1114"/>
                  </a:lnTo>
                  <a:lnTo>
                    <a:pt x="233" y="1107"/>
                  </a:lnTo>
                  <a:lnTo>
                    <a:pt x="221" y="1094"/>
                  </a:lnTo>
                  <a:lnTo>
                    <a:pt x="210" y="1080"/>
                  </a:lnTo>
                  <a:lnTo>
                    <a:pt x="202" y="1062"/>
                  </a:lnTo>
                  <a:lnTo>
                    <a:pt x="198" y="1043"/>
                  </a:lnTo>
                  <a:lnTo>
                    <a:pt x="219" y="1036"/>
                  </a:lnTo>
                  <a:lnTo>
                    <a:pt x="241" y="1029"/>
                  </a:lnTo>
                  <a:lnTo>
                    <a:pt x="262" y="1023"/>
                  </a:lnTo>
                  <a:lnTo>
                    <a:pt x="283" y="1020"/>
                  </a:lnTo>
                  <a:lnTo>
                    <a:pt x="306" y="1018"/>
                  </a:lnTo>
                  <a:lnTo>
                    <a:pt x="329" y="1016"/>
                  </a:lnTo>
                  <a:lnTo>
                    <a:pt x="350" y="1016"/>
                  </a:lnTo>
                  <a:lnTo>
                    <a:pt x="373" y="1016"/>
                  </a:lnTo>
                  <a:lnTo>
                    <a:pt x="395" y="1020"/>
                  </a:lnTo>
                  <a:lnTo>
                    <a:pt x="418" y="1022"/>
                  </a:lnTo>
                  <a:lnTo>
                    <a:pt x="439" y="1027"/>
                  </a:lnTo>
                  <a:lnTo>
                    <a:pt x="460" y="1032"/>
                  </a:lnTo>
                  <a:lnTo>
                    <a:pt x="481" y="1038"/>
                  </a:lnTo>
                  <a:lnTo>
                    <a:pt x="503" y="1045"/>
                  </a:lnTo>
                  <a:lnTo>
                    <a:pt x="522" y="1052"/>
                  </a:lnTo>
                  <a:lnTo>
                    <a:pt x="542" y="1061"/>
                  </a:lnTo>
                  <a:lnTo>
                    <a:pt x="554" y="1068"/>
                  </a:lnTo>
                  <a:lnTo>
                    <a:pt x="563" y="1077"/>
                  </a:lnTo>
                  <a:lnTo>
                    <a:pt x="572" y="1085"/>
                  </a:lnTo>
                  <a:lnTo>
                    <a:pt x="579" y="1096"/>
                  </a:lnTo>
                  <a:lnTo>
                    <a:pt x="584" y="1107"/>
                  </a:lnTo>
                  <a:lnTo>
                    <a:pt x="589" y="1119"/>
                  </a:lnTo>
                  <a:lnTo>
                    <a:pt x="593" y="1132"/>
                  </a:lnTo>
                  <a:lnTo>
                    <a:pt x="595" y="1144"/>
                  </a:lnTo>
                  <a:lnTo>
                    <a:pt x="595" y="1163"/>
                  </a:lnTo>
                  <a:lnTo>
                    <a:pt x="588" y="1181"/>
                  </a:lnTo>
                  <a:lnTo>
                    <a:pt x="577" y="1197"/>
                  </a:lnTo>
                  <a:lnTo>
                    <a:pt x="565" y="1211"/>
                  </a:lnTo>
                  <a:lnTo>
                    <a:pt x="549" y="1225"/>
                  </a:lnTo>
                  <a:lnTo>
                    <a:pt x="531" y="1240"/>
                  </a:lnTo>
                  <a:lnTo>
                    <a:pt x="515" y="1254"/>
                  </a:lnTo>
                  <a:lnTo>
                    <a:pt x="499" y="1268"/>
                  </a:lnTo>
                  <a:lnTo>
                    <a:pt x="435" y="1268"/>
                  </a:lnTo>
                  <a:lnTo>
                    <a:pt x="430" y="1314"/>
                  </a:lnTo>
                  <a:lnTo>
                    <a:pt x="405" y="1316"/>
                  </a:lnTo>
                  <a:lnTo>
                    <a:pt x="380" y="1316"/>
                  </a:lnTo>
                  <a:lnTo>
                    <a:pt x="356" y="1314"/>
                  </a:lnTo>
                  <a:lnTo>
                    <a:pt x="331" y="1312"/>
                  </a:lnTo>
                  <a:lnTo>
                    <a:pt x="306" y="1309"/>
                  </a:lnTo>
                  <a:lnTo>
                    <a:pt x="283" y="1303"/>
                  </a:lnTo>
                  <a:lnTo>
                    <a:pt x="260" y="1298"/>
                  </a:lnTo>
                  <a:lnTo>
                    <a:pt x="237" y="1291"/>
                  </a:lnTo>
                  <a:lnTo>
                    <a:pt x="214" y="1282"/>
                  </a:lnTo>
                  <a:lnTo>
                    <a:pt x="193" y="1271"/>
                  </a:lnTo>
                  <a:lnTo>
                    <a:pt x="171" y="1259"/>
                  </a:lnTo>
                  <a:lnTo>
                    <a:pt x="150" y="1247"/>
                  </a:lnTo>
                  <a:lnTo>
                    <a:pt x="131" y="1232"/>
                  </a:lnTo>
                  <a:lnTo>
                    <a:pt x="111" y="1215"/>
                  </a:lnTo>
                  <a:lnTo>
                    <a:pt x="94" y="1197"/>
                  </a:lnTo>
                  <a:lnTo>
                    <a:pt x="76" y="1178"/>
                  </a:lnTo>
                  <a:lnTo>
                    <a:pt x="65" y="1156"/>
                  </a:lnTo>
                  <a:lnTo>
                    <a:pt x="49" y="1133"/>
                  </a:lnTo>
                  <a:lnTo>
                    <a:pt x="33" y="1110"/>
                  </a:lnTo>
                  <a:lnTo>
                    <a:pt x="17" y="1089"/>
                  </a:lnTo>
                  <a:lnTo>
                    <a:pt x="5" y="1066"/>
                  </a:lnTo>
                  <a:lnTo>
                    <a:pt x="0" y="1045"/>
                  </a:lnTo>
                  <a:lnTo>
                    <a:pt x="5" y="1023"/>
                  </a:lnTo>
                  <a:lnTo>
                    <a:pt x="21" y="1002"/>
                  </a:lnTo>
                  <a:lnTo>
                    <a:pt x="21" y="917"/>
                  </a:lnTo>
                  <a:lnTo>
                    <a:pt x="72" y="882"/>
                  </a:lnTo>
                  <a:lnTo>
                    <a:pt x="124" y="845"/>
                  </a:lnTo>
                  <a:lnTo>
                    <a:pt x="175" y="809"/>
                  </a:lnTo>
                  <a:lnTo>
                    <a:pt x="225" y="772"/>
                  </a:lnTo>
                  <a:lnTo>
                    <a:pt x="274" y="737"/>
                  </a:lnTo>
                  <a:lnTo>
                    <a:pt x="326" y="701"/>
                  </a:lnTo>
                  <a:lnTo>
                    <a:pt x="375" y="664"/>
                  </a:lnTo>
                  <a:lnTo>
                    <a:pt x="425" y="627"/>
                  </a:lnTo>
                  <a:lnTo>
                    <a:pt x="474" y="591"/>
                  </a:lnTo>
                  <a:lnTo>
                    <a:pt x="526" y="554"/>
                  </a:lnTo>
                  <a:lnTo>
                    <a:pt x="575" y="517"/>
                  </a:lnTo>
                  <a:lnTo>
                    <a:pt x="625" y="480"/>
                  </a:lnTo>
                  <a:lnTo>
                    <a:pt x="676" y="442"/>
                  </a:lnTo>
                  <a:lnTo>
                    <a:pt x="728" y="403"/>
                  </a:lnTo>
                  <a:lnTo>
                    <a:pt x="779" y="366"/>
                  </a:lnTo>
                  <a:lnTo>
                    <a:pt x="830" y="327"/>
                  </a:lnTo>
                  <a:lnTo>
                    <a:pt x="830" y="317"/>
                  </a:lnTo>
                  <a:lnTo>
                    <a:pt x="834" y="308"/>
                  </a:lnTo>
                  <a:lnTo>
                    <a:pt x="839" y="299"/>
                  </a:lnTo>
                  <a:lnTo>
                    <a:pt x="848" y="294"/>
                  </a:lnTo>
                  <a:lnTo>
                    <a:pt x="857" y="288"/>
                  </a:lnTo>
                  <a:lnTo>
                    <a:pt x="866" y="283"/>
                  </a:lnTo>
                  <a:lnTo>
                    <a:pt x="875" y="280"/>
                  </a:lnTo>
                  <a:lnTo>
                    <a:pt x="883" y="276"/>
                  </a:lnTo>
                  <a:lnTo>
                    <a:pt x="914" y="288"/>
                  </a:lnTo>
                  <a:lnTo>
                    <a:pt x="945" y="294"/>
                  </a:lnTo>
                  <a:lnTo>
                    <a:pt x="976" y="292"/>
                  </a:lnTo>
                  <a:lnTo>
                    <a:pt x="1007" y="288"/>
                  </a:lnTo>
                  <a:lnTo>
                    <a:pt x="1039" y="283"/>
                  </a:lnTo>
                  <a:lnTo>
                    <a:pt x="1069" y="278"/>
                  </a:lnTo>
                  <a:lnTo>
                    <a:pt x="1101" y="274"/>
                  </a:lnTo>
                  <a:lnTo>
                    <a:pt x="1131" y="276"/>
                  </a:lnTo>
                  <a:lnTo>
                    <a:pt x="1486" y="317"/>
                  </a:lnTo>
                  <a:lnTo>
                    <a:pt x="1518" y="285"/>
                  </a:lnTo>
                  <a:lnTo>
                    <a:pt x="1551" y="253"/>
                  </a:lnTo>
                  <a:lnTo>
                    <a:pt x="1585" y="223"/>
                  </a:lnTo>
                  <a:lnTo>
                    <a:pt x="1620" y="193"/>
                  </a:lnTo>
                  <a:lnTo>
                    <a:pt x="1656" y="163"/>
                  </a:lnTo>
                  <a:lnTo>
                    <a:pt x="1691" y="136"/>
                  </a:lnTo>
                  <a:lnTo>
                    <a:pt x="1728" y="109"/>
                  </a:lnTo>
                  <a:lnTo>
                    <a:pt x="1767" y="85"/>
                  </a:lnTo>
                  <a:lnTo>
                    <a:pt x="1806" y="63"/>
                  </a:lnTo>
                  <a:lnTo>
                    <a:pt x="1845" y="44"/>
                  </a:lnTo>
                  <a:lnTo>
                    <a:pt x="1888" y="28"/>
                  </a:lnTo>
                  <a:lnTo>
                    <a:pt x="1930" y="16"/>
                  </a:lnTo>
                  <a:lnTo>
                    <a:pt x="1973" y="7"/>
                  </a:lnTo>
                  <a:lnTo>
                    <a:pt x="2019" y="1"/>
                  </a:lnTo>
                  <a:lnTo>
                    <a:pt x="2065" y="0"/>
                  </a:lnTo>
                  <a:lnTo>
                    <a:pt x="2113" y="3"/>
                  </a:lnTo>
                  <a:lnTo>
                    <a:pt x="2122" y="7"/>
                  </a:lnTo>
                  <a:lnTo>
                    <a:pt x="2132" y="10"/>
                  </a:lnTo>
                  <a:lnTo>
                    <a:pt x="2143" y="16"/>
                  </a:lnTo>
                  <a:lnTo>
                    <a:pt x="2152" y="21"/>
                  </a:lnTo>
                  <a:lnTo>
                    <a:pt x="2161" y="28"/>
                  </a:lnTo>
                  <a:lnTo>
                    <a:pt x="2169" y="37"/>
                  </a:lnTo>
                  <a:lnTo>
                    <a:pt x="2176" y="46"/>
                  </a:lnTo>
                  <a:lnTo>
                    <a:pt x="2182" y="56"/>
                  </a:lnTo>
                  <a:close/>
                </a:path>
              </a:pathLst>
            </a:custGeom>
            <a:solidFill>
              <a:srgbClr val="FF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75" name="Freeform 7"/>
            <p:cNvSpPr>
              <a:spLocks/>
            </p:cNvSpPr>
            <p:nvPr/>
          </p:nvSpPr>
          <p:spPr bwMode="auto">
            <a:xfrm>
              <a:off x="4725" y="1876"/>
              <a:ext cx="667" cy="219"/>
            </a:xfrm>
            <a:custGeom>
              <a:avLst/>
              <a:gdLst>
                <a:gd name="T0" fmla="*/ 5 w 1334"/>
                <a:gd name="T1" fmla="*/ 0 h 440"/>
                <a:gd name="T2" fmla="*/ 5 w 1334"/>
                <a:gd name="T3" fmla="*/ 1 h 440"/>
                <a:gd name="T4" fmla="*/ 5 w 1334"/>
                <a:gd name="T5" fmla="*/ 1 h 440"/>
                <a:gd name="T6" fmla="*/ 4 w 1334"/>
                <a:gd name="T7" fmla="*/ 1 h 440"/>
                <a:gd name="T8" fmla="*/ 3 w 1334"/>
                <a:gd name="T9" fmla="*/ 1 h 440"/>
                <a:gd name="T10" fmla="*/ 3 w 1334"/>
                <a:gd name="T11" fmla="*/ 1 h 440"/>
                <a:gd name="T12" fmla="*/ 3 w 1334"/>
                <a:gd name="T13" fmla="*/ 1 h 440"/>
                <a:gd name="T14" fmla="*/ 2 w 1334"/>
                <a:gd name="T15" fmla="*/ 1 h 440"/>
                <a:gd name="T16" fmla="*/ 2 w 1334"/>
                <a:gd name="T17" fmla="*/ 1 h 440"/>
                <a:gd name="T18" fmla="*/ 2 w 1334"/>
                <a:gd name="T19" fmla="*/ 1 h 440"/>
                <a:gd name="T20" fmla="*/ 1 w 1334"/>
                <a:gd name="T21" fmla="*/ 1 h 440"/>
                <a:gd name="T22" fmla="*/ 1 w 1334"/>
                <a:gd name="T23" fmla="*/ 1 h 440"/>
                <a:gd name="T24" fmla="*/ 1 w 1334"/>
                <a:gd name="T25" fmla="*/ 1 h 440"/>
                <a:gd name="T26" fmla="*/ 1 w 1334"/>
                <a:gd name="T27" fmla="*/ 1 h 440"/>
                <a:gd name="T28" fmla="*/ 1 w 1334"/>
                <a:gd name="T29" fmla="*/ 0 h 440"/>
                <a:gd name="T30" fmla="*/ 1 w 1334"/>
                <a:gd name="T31" fmla="*/ 0 h 440"/>
                <a:gd name="T32" fmla="*/ 1 w 1334"/>
                <a:gd name="T33" fmla="*/ 0 h 440"/>
                <a:gd name="T34" fmla="*/ 1 w 1334"/>
                <a:gd name="T35" fmla="*/ 0 h 440"/>
                <a:gd name="T36" fmla="*/ 1 w 1334"/>
                <a:gd name="T37" fmla="*/ 1 h 440"/>
                <a:gd name="T38" fmla="*/ 1 w 1334"/>
                <a:gd name="T39" fmla="*/ 1 h 440"/>
                <a:gd name="T40" fmla="*/ 2 w 1334"/>
                <a:gd name="T41" fmla="*/ 1 h 440"/>
                <a:gd name="T42" fmla="*/ 2 w 1334"/>
                <a:gd name="T43" fmla="*/ 1 h 440"/>
                <a:gd name="T44" fmla="*/ 3 w 1334"/>
                <a:gd name="T45" fmla="*/ 1 h 440"/>
                <a:gd name="T46" fmla="*/ 3 w 1334"/>
                <a:gd name="T47" fmla="*/ 1 h 440"/>
                <a:gd name="T48" fmla="*/ 3 w 1334"/>
                <a:gd name="T49" fmla="*/ 1 h 440"/>
                <a:gd name="T50" fmla="*/ 4 w 1334"/>
                <a:gd name="T51" fmla="*/ 1 h 440"/>
                <a:gd name="T52" fmla="*/ 4 w 1334"/>
                <a:gd name="T53" fmla="*/ 1 h 440"/>
                <a:gd name="T54" fmla="*/ 4 w 1334"/>
                <a:gd name="T55" fmla="*/ 1 h 440"/>
                <a:gd name="T56" fmla="*/ 5 w 1334"/>
                <a:gd name="T57" fmla="*/ 0 h 440"/>
                <a:gd name="T58" fmla="*/ 5 w 1334"/>
                <a:gd name="T59" fmla="*/ 0 h 440"/>
                <a:gd name="T60" fmla="*/ 5 w 1334"/>
                <a:gd name="T61" fmla="*/ 0 h 440"/>
                <a:gd name="T62" fmla="*/ 5 w 1334"/>
                <a:gd name="T63" fmla="*/ 0 h 440"/>
                <a:gd name="T64" fmla="*/ 6 w 1334"/>
                <a:gd name="T65" fmla="*/ 0 h 440"/>
                <a:gd name="T66" fmla="*/ 6 w 1334"/>
                <a:gd name="T67" fmla="*/ 0 h 440"/>
                <a:gd name="T68" fmla="*/ 6 w 1334"/>
                <a:gd name="T69" fmla="*/ 0 h 4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4"/>
                <a:gd name="T106" fmla="*/ 0 h 440"/>
                <a:gd name="T107" fmla="*/ 1334 w 1334"/>
                <a:gd name="T108" fmla="*/ 440 h 4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4" h="440">
                  <a:moveTo>
                    <a:pt x="1279" y="137"/>
                  </a:moveTo>
                  <a:lnTo>
                    <a:pt x="1233" y="183"/>
                  </a:lnTo>
                  <a:lnTo>
                    <a:pt x="1185" y="225"/>
                  </a:lnTo>
                  <a:lnTo>
                    <a:pt x="1136" y="264"/>
                  </a:lnTo>
                  <a:lnTo>
                    <a:pt x="1083" y="300"/>
                  </a:lnTo>
                  <a:lnTo>
                    <a:pt x="1028" y="330"/>
                  </a:lnTo>
                  <a:lnTo>
                    <a:pt x="971" y="357"/>
                  </a:lnTo>
                  <a:lnTo>
                    <a:pt x="913" y="380"/>
                  </a:lnTo>
                  <a:lnTo>
                    <a:pt x="854" y="399"/>
                  </a:lnTo>
                  <a:lnTo>
                    <a:pt x="792" y="415"/>
                  </a:lnTo>
                  <a:lnTo>
                    <a:pt x="732" y="427"/>
                  </a:lnTo>
                  <a:lnTo>
                    <a:pt x="670" y="434"/>
                  </a:lnTo>
                  <a:lnTo>
                    <a:pt x="606" y="440"/>
                  </a:lnTo>
                  <a:lnTo>
                    <a:pt x="544" y="440"/>
                  </a:lnTo>
                  <a:lnTo>
                    <a:pt x="480" y="436"/>
                  </a:lnTo>
                  <a:lnTo>
                    <a:pt x="417" y="431"/>
                  </a:lnTo>
                  <a:lnTo>
                    <a:pt x="355" y="420"/>
                  </a:lnTo>
                  <a:lnTo>
                    <a:pt x="328" y="411"/>
                  </a:lnTo>
                  <a:lnTo>
                    <a:pt x="302" y="403"/>
                  </a:lnTo>
                  <a:lnTo>
                    <a:pt x="273" y="394"/>
                  </a:lnTo>
                  <a:lnTo>
                    <a:pt x="247" y="385"/>
                  </a:lnTo>
                  <a:lnTo>
                    <a:pt x="220" y="374"/>
                  </a:lnTo>
                  <a:lnTo>
                    <a:pt x="193" y="364"/>
                  </a:lnTo>
                  <a:lnTo>
                    <a:pt x="167" y="351"/>
                  </a:lnTo>
                  <a:lnTo>
                    <a:pt x="142" y="339"/>
                  </a:lnTo>
                  <a:lnTo>
                    <a:pt x="117" y="323"/>
                  </a:lnTo>
                  <a:lnTo>
                    <a:pt x="94" y="307"/>
                  </a:lnTo>
                  <a:lnTo>
                    <a:pt x="75" y="289"/>
                  </a:lnTo>
                  <a:lnTo>
                    <a:pt x="55" y="270"/>
                  </a:lnTo>
                  <a:lnTo>
                    <a:pt x="38" y="247"/>
                  </a:lnTo>
                  <a:lnTo>
                    <a:pt x="23" y="224"/>
                  </a:lnTo>
                  <a:lnTo>
                    <a:pt x="9" y="195"/>
                  </a:lnTo>
                  <a:lnTo>
                    <a:pt x="0" y="167"/>
                  </a:lnTo>
                  <a:lnTo>
                    <a:pt x="6" y="162"/>
                  </a:lnTo>
                  <a:lnTo>
                    <a:pt x="39" y="197"/>
                  </a:lnTo>
                  <a:lnTo>
                    <a:pt x="77" y="229"/>
                  </a:lnTo>
                  <a:lnTo>
                    <a:pt x="117" y="257"/>
                  </a:lnTo>
                  <a:lnTo>
                    <a:pt x="160" y="282"/>
                  </a:lnTo>
                  <a:lnTo>
                    <a:pt x="206" y="303"/>
                  </a:lnTo>
                  <a:lnTo>
                    <a:pt x="252" y="319"/>
                  </a:lnTo>
                  <a:lnTo>
                    <a:pt x="300" y="334"/>
                  </a:lnTo>
                  <a:lnTo>
                    <a:pt x="349" y="346"/>
                  </a:lnTo>
                  <a:lnTo>
                    <a:pt x="399" y="355"/>
                  </a:lnTo>
                  <a:lnTo>
                    <a:pt x="449" y="360"/>
                  </a:lnTo>
                  <a:lnTo>
                    <a:pt x="500" y="364"/>
                  </a:lnTo>
                  <a:lnTo>
                    <a:pt x="550" y="364"/>
                  </a:lnTo>
                  <a:lnTo>
                    <a:pt x="601" y="364"/>
                  </a:lnTo>
                  <a:lnTo>
                    <a:pt x="649" y="362"/>
                  </a:lnTo>
                  <a:lnTo>
                    <a:pt x="697" y="357"/>
                  </a:lnTo>
                  <a:lnTo>
                    <a:pt x="743" y="351"/>
                  </a:lnTo>
                  <a:lnTo>
                    <a:pt x="782" y="337"/>
                  </a:lnTo>
                  <a:lnTo>
                    <a:pt x="821" y="325"/>
                  </a:lnTo>
                  <a:lnTo>
                    <a:pt x="859" y="310"/>
                  </a:lnTo>
                  <a:lnTo>
                    <a:pt x="900" y="295"/>
                  </a:lnTo>
                  <a:lnTo>
                    <a:pt x="939" y="279"/>
                  </a:lnTo>
                  <a:lnTo>
                    <a:pt x="976" y="263"/>
                  </a:lnTo>
                  <a:lnTo>
                    <a:pt x="1015" y="243"/>
                  </a:lnTo>
                  <a:lnTo>
                    <a:pt x="1053" y="224"/>
                  </a:lnTo>
                  <a:lnTo>
                    <a:pt x="1090" y="204"/>
                  </a:lnTo>
                  <a:lnTo>
                    <a:pt x="1123" y="181"/>
                  </a:lnTo>
                  <a:lnTo>
                    <a:pt x="1159" y="156"/>
                  </a:lnTo>
                  <a:lnTo>
                    <a:pt x="1191" y="130"/>
                  </a:lnTo>
                  <a:lnTo>
                    <a:pt x="1223" y="101"/>
                  </a:lnTo>
                  <a:lnTo>
                    <a:pt x="1251" y="71"/>
                  </a:lnTo>
                  <a:lnTo>
                    <a:pt x="1279" y="38"/>
                  </a:lnTo>
                  <a:lnTo>
                    <a:pt x="1304" y="2"/>
                  </a:lnTo>
                  <a:lnTo>
                    <a:pt x="1315" y="2"/>
                  </a:lnTo>
                  <a:lnTo>
                    <a:pt x="1322" y="0"/>
                  </a:lnTo>
                  <a:lnTo>
                    <a:pt x="1327" y="0"/>
                  </a:lnTo>
                  <a:lnTo>
                    <a:pt x="1334" y="8"/>
                  </a:lnTo>
                  <a:lnTo>
                    <a:pt x="1279"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76" name="Freeform 8"/>
            <p:cNvSpPr>
              <a:spLocks/>
            </p:cNvSpPr>
            <p:nvPr/>
          </p:nvSpPr>
          <p:spPr bwMode="auto">
            <a:xfrm>
              <a:off x="3741" y="1978"/>
              <a:ext cx="63" cy="55"/>
            </a:xfrm>
            <a:custGeom>
              <a:avLst/>
              <a:gdLst>
                <a:gd name="T0" fmla="*/ 1 w 125"/>
                <a:gd name="T1" fmla="*/ 0 h 112"/>
                <a:gd name="T2" fmla="*/ 1 w 125"/>
                <a:gd name="T3" fmla="*/ 0 h 112"/>
                <a:gd name="T4" fmla="*/ 1 w 125"/>
                <a:gd name="T5" fmla="*/ 0 h 112"/>
                <a:gd name="T6" fmla="*/ 1 w 125"/>
                <a:gd name="T7" fmla="*/ 0 h 112"/>
                <a:gd name="T8" fmla="*/ 1 w 125"/>
                <a:gd name="T9" fmla="*/ 0 h 112"/>
                <a:gd name="T10" fmla="*/ 1 w 125"/>
                <a:gd name="T11" fmla="*/ 0 h 112"/>
                <a:gd name="T12" fmla="*/ 1 w 125"/>
                <a:gd name="T13" fmla="*/ 0 h 112"/>
                <a:gd name="T14" fmla="*/ 1 w 125"/>
                <a:gd name="T15" fmla="*/ 0 h 112"/>
                <a:gd name="T16" fmla="*/ 1 w 125"/>
                <a:gd name="T17" fmla="*/ 0 h 112"/>
                <a:gd name="T18" fmla="*/ 0 w 125"/>
                <a:gd name="T19" fmla="*/ 0 h 112"/>
                <a:gd name="T20" fmla="*/ 1 w 125"/>
                <a:gd name="T21" fmla="*/ 0 h 112"/>
                <a:gd name="T22" fmla="*/ 1 w 125"/>
                <a:gd name="T23" fmla="*/ 0 h 112"/>
                <a:gd name="T24" fmla="*/ 1 w 125"/>
                <a:gd name="T25" fmla="*/ 0 h 112"/>
                <a:gd name="T26" fmla="*/ 1 w 125"/>
                <a:gd name="T27" fmla="*/ 0 h 112"/>
                <a:gd name="T28" fmla="*/ 1 w 125"/>
                <a:gd name="T29" fmla="*/ 0 h 112"/>
                <a:gd name="T30" fmla="*/ 1 w 125"/>
                <a:gd name="T31" fmla="*/ 0 h 112"/>
                <a:gd name="T32" fmla="*/ 1 w 125"/>
                <a:gd name="T33" fmla="*/ 0 h 112"/>
                <a:gd name="T34" fmla="*/ 1 w 125"/>
                <a:gd name="T35" fmla="*/ 0 h 112"/>
                <a:gd name="T36" fmla="*/ 1 w 125"/>
                <a:gd name="T37" fmla="*/ 0 h 112"/>
                <a:gd name="T38" fmla="*/ 1 w 125"/>
                <a:gd name="T39" fmla="*/ 0 h 112"/>
                <a:gd name="T40" fmla="*/ 1 w 125"/>
                <a:gd name="T41" fmla="*/ 0 h 112"/>
                <a:gd name="T42" fmla="*/ 1 w 125"/>
                <a:gd name="T43" fmla="*/ 0 h 112"/>
                <a:gd name="T44" fmla="*/ 1 w 125"/>
                <a:gd name="T45" fmla="*/ 0 h 112"/>
                <a:gd name="T46" fmla="*/ 1 w 125"/>
                <a:gd name="T47" fmla="*/ 0 h 112"/>
                <a:gd name="T48" fmla="*/ 1 w 125"/>
                <a:gd name="T49" fmla="*/ 0 h 112"/>
                <a:gd name="T50" fmla="*/ 1 w 12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112"/>
                <a:gd name="T80" fmla="*/ 125 w 1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112">
                  <a:moveTo>
                    <a:pt x="125" y="69"/>
                  </a:moveTo>
                  <a:lnTo>
                    <a:pt x="108" y="89"/>
                  </a:lnTo>
                  <a:lnTo>
                    <a:pt x="92" y="87"/>
                  </a:lnTo>
                  <a:lnTo>
                    <a:pt x="78" y="89"/>
                  </a:lnTo>
                  <a:lnTo>
                    <a:pt x="65" y="96"/>
                  </a:lnTo>
                  <a:lnTo>
                    <a:pt x="53" y="103"/>
                  </a:lnTo>
                  <a:lnTo>
                    <a:pt x="40" y="110"/>
                  </a:lnTo>
                  <a:lnTo>
                    <a:pt x="26" y="112"/>
                  </a:lnTo>
                  <a:lnTo>
                    <a:pt x="14" y="106"/>
                  </a:lnTo>
                  <a:lnTo>
                    <a:pt x="0" y="94"/>
                  </a:lnTo>
                  <a:lnTo>
                    <a:pt x="3" y="69"/>
                  </a:lnTo>
                  <a:lnTo>
                    <a:pt x="14" y="48"/>
                  </a:lnTo>
                  <a:lnTo>
                    <a:pt x="28" y="29"/>
                  </a:lnTo>
                  <a:lnTo>
                    <a:pt x="42" y="9"/>
                  </a:lnTo>
                  <a:lnTo>
                    <a:pt x="49" y="20"/>
                  </a:lnTo>
                  <a:lnTo>
                    <a:pt x="56" y="23"/>
                  </a:lnTo>
                  <a:lnTo>
                    <a:pt x="63" y="21"/>
                  </a:lnTo>
                  <a:lnTo>
                    <a:pt x="70" y="16"/>
                  </a:lnTo>
                  <a:lnTo>
                    <a:pt x="78" y="11"/>
                  </a:lnTo>
                  <a:lnTo>
                    <a:pt x="85" y="4"/>
                  </a:lnTo>
                  <a:lnTo>
                    <a:pt x="92" y="0"/>
                  </a:lnTo>
                  <a:lnTo>
                    <a:pt x="101" y="0"/>
                  </a:lnTo>
                  <a:lnTo>
                    <a:pt x="111" y="16"/>
                  </a:lnTo>
                  <a:lnTo>
                    <a:pt x="116" y="34"/>
                  </a:lnTo>
                  <a:lnTo>
                    <a:pt x="122" y="52"/>
                  </a:lnTo>
                  <a:lnTo>
                    <a:pt x="125"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77" name="Freeform 9"/>
            <p:cNvSpPr>
              <a:spLocks/>
            </p:cNvSpPr>
            <p:nvPr/>
          </p:nvSpPr>
          <p:spPr bwMode="auto">
            <a:xfrm>
              <a:off x="3756" y="1994"/>
              <a:ext cx="33" cy="18"/>
            </a:xfrm>
            <a:custGeom>
              <a:avLst/>
              <a:gdLst>
                <a:gd name="T0" fmla="*/ 1 w 65"/>
                <a:gd name="T1" fmla="*/ 1 h 35"/>
                <a:gd name="T2" fmla="*/ 1 w 65"/>
                <a:gd name="T3" fmla="*/ 1 h 35"/>
                <a:gd name="T4" fmla="*/ 1 w 65"/>
                <a:gd name="T5" fmla="*/ 1 h 35"/>
                <a:gd name="T6" fmla="*/ 1 w 65"/>
                <a:gd name="T7" fmla="*/ 1 h 35"/>
                <a:gd name="T8" fmla="*/ 1 w 65"/>
                <a:gd name="T9" fmla="*/ 1 h 35"/>
                <a:gd name="T10" fmla="*/ 1 w 65"/>
                <a:gd name="T11" fmla="*/ 1 h 35"/>
                <a:gd name="T12" fmla="*/ 1 w 65"/>
                <a:gd name="T13" fmla="*/ 1 h 35"/>
                <a:gd name="T14" fmla="*/ 1 w 65"/>
                <a:gd name="T15" fmla="*/ 1 h 35"/>
                <a:gd name="T16" fmla="*/ 0 w 65"/>
                <a:gd name="T17" fmla="*/ 1 h 35"/>
                <a:gd name="T18" fmla="*/ 1 w 65"/>
                <a:gd name="T19" fmla="*/ 1 h 35"/>
                <a:gd name="T20" fmla="*/ 1 w 65"/>
                <a:gd name="T21" fmla="*/ 1 h 35"/>
                <a:gd name="T22" fmla="*/ 1 w 65"/>
                <a:gd name="T23" fmla="*/ 1 h 35"/>
                <a:gd name="T24" fmla="*/ 1 w 65"/>
                <a:gd name="T25" fmla="*/ 1 h 35"/>
                <a:gd name="T26" fmla="*/ 1 w 65"/>
                <a:gd name="T27" fmla="*/ 0 h 35"/>
                <a:gd name="T28" fmla="*/ 1 w 65"/>
                <a:gd name="T29" fmla="*/ 0 h 35"/>
                <a:gd name="T30" fmla="*/ 1 w 65"/>
                <a:gd name="T31" fmla="*/ 1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
                <a:gd name="T49" fmla="*/ 0 h 35"/>
                <a:gd name="T50" fmla="*/ 65 w 65"/>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 h="35">
                  <a:moveTo>
                    <a:pt x="65" y="25"/>
                  </a:moveTo>
                  <a:lnTo>
                    <a:pt x="55" y="23"/>
                  </a:lnTo>
                  <a:lnTo>
                    <a:pt x="46" y="25"/>
                  </a:lnTo>
                  <a:lnTo>
                    <a:pt x="37" y="26"/>
                  </a:lnTo>
                  <a:lnTo>
                    <a:pt x="28" y="28"/>
                  </a:lnTo>
                  <a:lnTo>
                    <a:pt x="21" y="30"/>
                  </a:lnTo>
                  <a:lnTo>
                    <a:pt x="14" y="34"/>
                  </a:lnTo>
                  <a:lnTo>
                    <a:pt x="7" y="35"/>
                  </a:lnTo>
                  <a:lnTo>
                    <a:pt x="0" y="35"/>
                  </a:lnTo>
                  <a:lnTo>
                    <a:pt x="12" y="12"/>
                  </a:lnTo>
                  <a:lnTo>
                    <a:pt x="23" y="23"/>
                  </a:lnTo>
                  <a:lnTo>
                    <a:pt x="35" y="19"/>
                  </a:lnTo>
                  <a:lnTo>
                    <a:pt x="49" y="10"/>
                  </a:lnTo>
                  <a:lnTo>
                    <a:pt x="58" y="0"/>
                  </a:lnTo>
                  <a:lnTo>
                    <a:pt x="65" y="0"/>
                  </a:lnTo>
                  <a:lnTo>
                    <a:pt x="65"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78" name="Freeform 10"/>
            <p:cNvSpPr>
              <a:spLocks/>
            </p:cNvSpPr>
            <p:nvPr/>
          </p:nvSpPr>
          <p:spPr bwMode="auto">
            <a:xfrm>
              <a:off x="3842" y="1994"/>
              <a:ext cx="26" cy="16"/>
            </a:xfrm>
            <a:custGeom>
              <a:avLst/>
              <a:gdLst>
                <a:gd name="T0" fmla="*/ 0 w 54"/>
                <a:gd name="T1" fmla="*/ 1 h 32"/>
                <a:gd name="T2" fmla="*/ 0 w 54"/>
                <a:gd name="T3" fmla="*/ 1 h 32"/>
                <a:gd name="T4" fmla="*/ 0 w 54"/>
                <a:gd name="T5" fmla="*/ 1 h 32"/>
                <a:gd name="T6" fmla="*/ 0 w 54"/>
                <a:gd name="T7" fmla="*/ 1 h 32"/>
                <a:gd name="T8" fmla="*/ 0 w 54"/>
                <a:gd name="T9" fmla="*/ 1 h 32"/>
                <a:gd name="T10" fmla="*/ 0 w 54"/>
                <a:gd name="T11" fmla="*/ 1 h 32"/>
                <a:gd name="T12" fmla="*/ 0 w 54"/>
                <a:gd name="T13" fmla="*/ 1 h 32"/>
                <a:gd name="T14" fmla="*/ 0 w 54"/>
                <a:gd name="T15" fmla="*/ 1 h 32"/>
                <a:gd name="T16" fmla="*/ 0 w 54"/>
                <a:gd name="T17" fmla="*/ 1 h 32"/>
                <a:gd name="T18" fmla="*/ 0 w 54"/>
                <a:gd name="T19" fmla="*/ 1 h 32"/>
                <a:gd name="T20" fmla="*/ 0 w 54"/>
                <a:gd name="T21" fmla="*/ 1 h 32"/>
                <a:gd name="T22" fmla="*/ 0 w 54"/>
                <a:gd name="T23" fmla="*/ 1 h 32"/>
                <a:gd name="T24" fmla="*/ 0 w 54"/>
                <a:gd name="T25" fmla="*/ 1 h 32"/>
                <a:gd name="T26" fmla="*/ 0 w 54"/>
                <a:gd name="T27" fmla="*/ 0 h 32"/>
                <a:gd name="T28" fmla="*/ 0 w 54"/>
                <a:gd name="T29" fmla="*/ 1 h 32"/>
                <a:gd name="T30" fmla="*/ 0 w 54"/>
                <a:gd name="T31" fmla="*/ 1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32"/>
                <a:gd name="T50" fmla="*/ 54 w 54"/>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32">
                  <a:moveTo>
                    <a:pt x="41" y="5"/>
                  </a:moveTo>
                  <a:lnTo>
                    <a:pt x="45" y="9"/>
                  </a:lnTo>
                  <a:lnTo>
                    <a:pt x="50" y="14"/>
                  </a:lnTo>
                  <a:lnTo>
                    <a:pt x="54" y="21"/>
                  </a:lnTo>
                  <a:lnTo>
                    <a:pt x="54" y="30"/>
                  </a:lnTo>
                  <a:lnTo>
                    <a:pt x="45" y="32"/>
                  </a:lnTo>
                  <a:lnTo>
                    <a:pt x="38" y="32"/>
                  </a:lnTo>
                  <a:lnTo>
                    <a:pt x="31" y="30"/>
                  </a:lnTo>
                  <a:lnTo>
                    <a:pt x="25" y="28"/>
                  </a:lnTo>
                  <a:lnTo>
                    <a:pt x="20" y="25"/>
                  </a:lnTo>
                  <a:lnTo>
                    <a:pt x="15" y="21"/>
                  </a:lnTo>
                  <a:lnTo>
                    <a:pt x="8" y="19"/>
                  </a:lnTo>
                  <a:lnTo>
                    <a:pt x="0" y="18"/>
                  </a:lnTo>
                  <a:lnTo>
                    <a:pt x="6" y="0"/>
                  </a:lnTo>
                  <a:lnTo>
                    <a:pt x="29" y="18"/>
                  </a:lnTo>
                  <a:lnTo>
                    <a:pt x="4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79" name="Freeform 11"/>
            <p:cNvSpPr>
              <a:spLocks/>
            </p:cNvSpPr>
            <p:nvPr/>
          </p:nvSpPr>
          <p:spPr bwMode="auto">
            <a:xfrm>
              <a:off x="3464" y="2012"/>
              <a:ext cx="846" cy="416"/>
            </a:xfrm>
            <a:custGeom>
              <a:avLst/>
              <a:gdLst>
                <a:gd name="T0" fmla="*/ 3 w 1693"/>
                <a:gd name="T1" fmla="*/ 0 h 833"/>
                <a:gd name="T2" fmla="*/ 4 w 1693"/>
                <a:gd name="T3" fmla="*/ 0 h 833"/>
                <a:gd name="T4" fmla="*/ 4 w 1693"/>
                <a:gd name="T5" fmla="*/ 0 h 833"/>
                <a:gd name="T6" fmla="*/ 4 w 1693"/>
                <a:gd name="T7" fmla="*/ 0 h 833"/>
                <a:gd name="T8" fmla="*/ 4 w 1693"/>
                <a:gd name="T9" fmla="*/ 0 h 833"/>
                <a:gd name="T10" fmla="*/ 4 w 1693"/>
                <a:gd name="T11" fmla="*/ 0 h 833"/>
                <a:gd name="T12" fmla="*/ 4 w 1693"/>
                <a:gd name="T13" fmla="*/ 0 h 833"/>
                <a:gd name="T14" fmla="*/ 5 w 1693"/>
                <a:gd name="T15" fmla="*/ 0 h 833"/>
                <a:gd name="T16" fmla="*/ 5 w 1693"/>
                <a:gd name="T17" fmla="*/ 0 h 833"/>
                <a:gd name="T18" fmla="*/ 5 w 1693"/>
                <a:gd name="T19" fmla="*/ 0 h 833"/>
                <a:gd name="T20" fmla="*/ 5 w 1693"/>
                <a:gd name="T21" fmla="*/ 0 h 833"/>
                <a:gd name="T22" fmla="*/ 6 w 1693"/>
                <a:gd name="T23" fmla="*/ 0 h 833"/>
                <a:gd name="T24" fmla="*/ 5 w 1693"/>
                <a:gd name="T25" fmla="*/ 0 h 833"/>
                <a:gd name="T26" fmla="*/ 5 w 1693"/>
                <a:gd name="T27" fmla="*/ 1 h 833"/>
                <a:gd name="T28" fmla="*/ 5 w 1693"/>
                <a:gd name="T29" fmla="*/ 1 h 833"/>
                <a:gd name="T30" fmla="*/ 5 w 1693"/>
                <a:gd name="T31" fmla="*/ 1 h 833"/>
                <a:gd name="T32" fmla="*/ 6 w 1693"/>
                <a:gd name="T33" fmla="*/ 2 h 833"/>
                <a:gd name="T34" fmla="*/ 6 w 1693"/>
                <a:gd name="T35" fmla="*/ 2 h 833"/>
                <a:gd name="T36" fmla="*/ 6 w 1693"/>
                <a:gd name="T37" fmla="*/ 3 h 833"/>
                <a:gd name="T38" fmla="*/ 5 w 1693"/>
                <a:gd name="T39" fmla="*/ 3 h 833"/>
                <a:gd name="T40" fmla="*/ 4 w 1693"/>
                <a:gd name="T41" fmla="*/ 2 h 833"/>
                <a:gd name="T42" fmla="*/ 3 w 1693"/>
                <a:gd name="T43" fmla="*/ 2 h 833"/>
                <a:gd name="T44" fmla="*/ 3 w 1693"/>
                <a:gd name="T45" fmla="*/ 2 h 833"/>
                <a:gd name="T46" fmla="*/ 4 w 1693"/>
                <a:gd name="T47" fmla="*/ 2 h 833"/>
                <a:gd name="T48" fmla="*/ 4 w 1693"/>
                <a:gd name="T49" fmla="*/ 2 h 833"/>
                <a:gd name="T50" fmla="*/ 5 w 1693"/>
                <a:gd name="T51" fmla="*/ 2 h 833"/>
                <a:gd name="T52" fmla="*/ 6 w 1693"/>
                <a:gd name="T53" fmla="*/ 2 h 833"/>
                <a:gd name="T54" fmla="*/ 6 w 1693"/>
                <a:gd name="T55" fmla="*/ 2 h 833"/>
                <a:gd name="T56" fmla="*/ 5 w 1693"/>
                <a:gd name="T57" fmla="*/ 2 h 833"/>
                <a:gd name="T58" fmla="*/ 5 w 1693"/>
                <a:gd name="T59" fmla="*/ 2 h 833"/>
                <a:gd name="T60" fmla="*/ 4 w 1693"/>
                <a:gd name="T61" fmla="*/ 2 h 833"/>
                <a:gd name="T62" fmla="*/ 4 w 1693"/>
                <a:gd name="T63" fmla="*/ 2 h 833"/>
                <a:gd name="T64" fmla="*/ 3 w 1693"/>
                <a:gd name="T65" fmla="*/ 2 h 833"/>
                <a:gd name="T66" fmla="*/ 2 w 1693"/>
                <a:gd name="T67" fmla="*/ 2 h 833"/>
                <a:gd name="T68" fmla="*/ 2 w 1693"/>
                <a:gd name="T69" fmla="*/ 2 h 833"/>
                <a:gd name="T70" fmla="*/ 1 w 1693"/>
                <a:gd name="T71" fmla="*/ 2 h 833"/>
                <a:gd name="T72" fmla="*/ 2 w 1693"/>
                <a:gd name="T73" fmla="*/ 2 h 833"/>
                <a:gd name="T74" fmla="*/ 2 w 1693"/>
                <a:gd name="T75" fmla="*/ 1 h 833"/>
                <a:gd name="T76" fmla="*/ 2 w 1693"/>
                <a:gd name="T77" fmla="*/ 1 h 833"/>
                <a:gd name="T78" fmla="*/ 2 w 1693"/>
                <a:gd name="T79" fmla="*/ 2 h 833"/>
                <a:gd name="T80" fmla="*/ 1 w 1693"/>
                <a:gd name="T81" fmla="*/ 2 h 833"/>
                <a:gd name="T82" fmla="*/ 1 w 1693"/>
                <a:gd name="T83" fmla="*/ 2 h 833"/>
                <a:gd name="T84" fmla="*/ 0 w 1693"/>
                <a:gd name="T85" fmla="*/ 2 h 833"/>
                <a:gd name="T86" fmla="*/ 0 w 1693"/>
                <a:gd name="T87" fmla="*/ 2 h 833"/>
                <a:gd name="T88" fmla="*/ 0 w 1693"/>
                <a:gd name="T89" fmla="*/ 1 h 833"/>
                <a:gd name="T90" fmla="*/ 0 w 1693"/>
                <a:gd name="T91" fmla="*/ 1 h 833"/>
                <a:gd name="T92" fmla="*/ 1 w 1693"/>
                <a:gd name="T93" fmla="*/ 1 h 833"/>
                <a:gd name="T94" fmla="*/ 2 w 1693"/>
                <a:gd name="T95" fmla="*/ 1 h 833"/>
                <a:gd name="T96" fmla="*/ 2 w 1693"/>
                <a:gd name="T97" fmla="*/ 1 h 833"/>
                <a:gd name="T98" fmla="*/ 3 w 1693"/>
                <a:gd name="T99" fmla="*/ 1 h 833"/>
                <a:gd name="T100" fmla="*/ 3 w 1693"/>
                <a:gd name="T101" fmla="*/ 1 h 833"/>
                <a:gd name="T102" fmla="*/ 3 w 1693"/>
                <a:gd name="T103" fmla="*/ 0 h 833"/>
                <a:gd name="T104" fmla="*/ 3 w 1693"/>
                <a:gd name="T105" fmla="*/ 0 h 833"/>
                <a:gd name="T106" fmla="*/ 3 w 1693"/>
                <a:gd name="T107" fmla="*/ 0 h 8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3"/>
                <a:gd name="T163" fmla="*/ 0 h 833"/>
                <a:gd name="T164" fmla="*/ 1693 w 1693"/>
                <a:gd name="T165" fmla="*/ 833 h 8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3" h="833">
                  <a:moveTo>
                    <a:pt x="904" y="0"/>
                  </a:moveTo>
                  <a:lnTo>
                    <a:pt x="904" y="14"/>
                  </a:lnTo>
                  <a:lnTo>
                    <a:pt x="905" y="27"/>
                  </a:lnTo>
                  <a:lnTo>
                    <a:pt x="911" y="39"/>
                  </a:lnTo>
                  <a:lnTo>
                    <a:pt x="918" y="50"/>
                  </a:lnTo>
                  <a:lnTo>
                    <a:pt x="927" y="61"/>
                  </a:lnTo>
                  <a:lnTo>
                    <a:pt x="937" y="69"/>
                  </a:lnTo>
                  <a:lnTo>
                    <a:pt x="948" y="80"/>
                  </a:lnTo>
                  <a:lnTo>
                    <a:pt x="958" y="89"/>
                  </a:lnTo>
                  <a:lnTo>
                    <a:pt x="1027" y="0"/>
                  </a:lnTo>
                  <a:lnTo>
                    <a:pt x="1027" y="11"/>
                  </a:lnTo>
                  <a:lnTo>
                    <a:pt x="1029" y="18"/>
                  </a:lnTo>
                  <a:lnTo>
                    <a:pt x="1035" y="25"/>
                  </a:lnTo>
                  <a:lnTo>
                    <a:pt x="1042" y="32"/>
                  </a:lnTo>
                  <a:lnTo>
                    <a:pt x="1051" y="36"/>
                  </a:lnTo>
                  <a:lnTo>
                    <a:pt x="1059" y="41"/>
                  </a:lnTo>
                  <a:lnTo>
                    <a:pt x="1068" y="45"/>
                  </a:lnTo>
                  <a:lnTo>
                    <a:pt x="1075" y="48"/>
                  </a:lnTo>
                  <a:lnTo>
                    <a:pt x="1089" y="50"/>
                  </a:lnTo>
                  <a:lnTo>
                    <a:pt x="1098" y="57"/>
                  </a:lnTo>
                  <a:lnTo>
                    <a:pt x="1107" y="69"/>
                  </a:lnTo>
                  <a:lnTo>
                    <a:pt x="1114" y="84"/>
                  </a:lnTo>
                  <a:lnTo>
                    <a:pt x="1123" y="99"/>
                  </a:lnTo>
                  <a:lnTo>
                    <a:pt x="1134" y="114"/>
                  </a:lnTo>
                  <a:lnTo>
                    <a:pt x="1146" y="124"/>
                  </a:lnTo>
                  <a:lnTo>
                    <a:pt x="1164" y="130"/>
                  </a:lnTo>
                  <a:lnTo>
                    <a:pt x="1176" y="130"/>
                  </a:lnTo>
                  <a:lnTo>
                    <a:pt x="1180" y="121"/>
                  </a:lnTo>
                  <a:lnTo>
                    <a:pt x="1182" y="110"/>
                  </a:lnTo>
                  <a:lnTo>
                    <a:pt x="1187" y="101"/>
                  </a:lnTo>
                  <a:lnTo>
                    <a:pt x="1196" y="117"/>
                  </a:lnTo>
                  <a:lnTo>
                    <a:pt x="1206" y="130"/>
                  </a:lnTo>
                  <a:lnTo>
                    <a:pt x="1221" y="138"/>
                  </a:lnTo>
                  <a:lnTo>
                    <a:pt x="1233" y="147"/>
                  </a:lnTo>
                  <a:lnTo>
                    <a:pt x="1245" y="154"/>
                  </a:lnTo>
                  <a:lnTo>
                    <a:pt x="1256" y="163"/>
                  </a:lnTo>
                  <a:lnTo>
                    <a:pt x="1261" y="176"/>
                  </a:lnTo>
                  <a:lnTo>
                    <a:pt x="1263" y="190"/>
                  </a:lnTo>
                  <a:lnTo>
                    <a:pt x="1228" y="225"/>
                  </a:lnTo>
                  <a:lnTo>
                    <a:pt x="1238" y="236"/>
                  </a:lnTo>
                  <a:lnTo>
                    <a:pt x="1251" y="243"/>
                  </a:lnTo>
                  <a:lnTo>
                    <a:pt x="1265" y="250"/>
                  </a:lnTo>
                  <a:lnTo>
                    <a:pt x="1279" y="254"/>
                  </a:lnTo>
                  <a:lnTo>
                    <a:pt x="1297" y="257"/>
                  </a:lnTo>
                  <a:lnTo>
                    <a:pt x="1313" y="259"/>
                  </a:lnTo>
                  <a:lnTo>
                    <a:pt x="1330" y="259"/>
                  </a:lnTo>
                  <a:lnTo>
                    <a:pt x="1346" y="261"/>
                  </a:lnTo>
                  <a:lnTo>
                    <a:pt x="1352" y="246"/>
                  </a:lnTo>
                  <a:lnTo>
                    <a:pt x="1355" y="232"/>
                  </a:lnTo>
                  <a:lnTo>
                    <a:pt x="1357" y="216"/>
                  </a:lnTo>
                  <a:lnTo>
                    <a:pt x="1359" y="202"/>
                  </a:lnTo>
                  <a:lnTo>
                    <a:pt x="1368" y="200"/>
                  </a:lnTo>
                  <a:lnTo>
                    <a:pt x="1375" y="202"/>
                  </a:lnTo>
                  <a:lnTo>
                    <a:pt x="1384" y="200"/>
                  </a:lnTo>
                  <a:lnTo>
                    <a:pt x="1389" y="197"/>
                  </a:lnTo>
                  <a:lnTo>
                    <a:pt x="1373" y="179"/>
                  </a:lnTo>
                  <a:lnTo>
                    <a:pt x="1369" y="156"/>
                  </a:lnTo>
                  <a:lnTo>
                    <a:pt x="1371" y="130"/>
                  </a:lnTo>
                  <a:lnTo>
                    <a:pt x="1376" y="108"/>
                  </a:lnTo>
                  <a:lnTo>
                    <a:pt x="1391" y="94"/>
                  </a:lnTo>
                  <a:lnTo>
                    <a:pt x="1405" y="82"/>
                  </a:lnTo>
                  <a:lnTo>
                    <a:pt x="1421" y="71"/>
                  </a:lnTo>
                  <a:lnTo>
                    <a:pt x="1438" y="64"/>
                  </a:lnTo>
                  <a:lnTo>
                    <a:pt x="1456" y="61"/>
                  </a:lnTo>
                  <a:lnTo>
                    <a:pt x="1474" y="59"/>
                  </a:lnTo>
                  <a:lnTo>
                    <a:pt x="1492" y="61"/>
                  </a:lnTo>
                  <a:lnTo>
                    <a:pt x="1511" y="66"/>
                  </a:lnTo>
                  <a:lnTo>
                    <a:pt x="1527" y="76"/>
                  </a:lnTo>
                  <a:lnTo>
                    <a:pt x="1539" y="91"/>
                  </a:lnTo>
                  <a:lnTo>
                    <a:pt x="1550" y="105"/>
                  </a:lnTo>
                  <a:lnTo>
                    <a:pt x="1555" y="122"/>
                  </a:lnTo>
                  <a:lnTo>
                    <a:pt x="1559" y="140"/>
                  </a:lnTo>
                  <a:lnTo>
                    <a:pt x="1559" y="160"/>
                  </a:lnTo>
                  <a:lnTo>
                    <a:pt x="1557" y="177"/>
                  </a:lnTo>
                  <a:lnTo>
                    <a:pt x="1554" y="197"/>
                  </a:lnTo>
                  <a:lnTo>
                    <a:pt x="1546" y="209"/>
                  </a:lnTo>
                  <a:lnTo>
                    <a:pt x="1538" y="222"/>
                  </a:lnTo>
                  <a:lnTo>
                    <a:pt x="1529" y="231"/>
                  </a:lnTo>
                  <a:lnTo>
                    <a:pt x="1518" y="239"/>
                  </a:lnTo>
                  <a:lnTo>
                    <a:pt x="1508" y="246"/>
                  </a:lnTo>
                  <a:lnTo>
                    <a:pt x="1495" y="254"/>
                  </a:lnTo>
                  <a:lnTo>
                    <a:pt x="1483" y="261"/>
                  </a:lnTo>
                  <a:lnTo>
                    <a:pt x="1470" y="266"/>
                  </a:lnTo>
                  <a:lnTo>
                    <a:pt x="1458" y="268"/>
                  </a:lnTo>
                  <a:lnTo>
                    <a:pt x="1447" y="266"/>
                  </a:lnTo>
                  <a:lnTo>
                    <a:pt x="1435" y="262"/>
                  </a:lnTo>
                  <a:lnTo>
                    <a:pt x="1424" y="257"/>
                  </a:lnTo>
                  <a:lnTo>
                    <a:pt x="1414" y="254"/>
                  </a:lnTo>
                  <a:lnTo>
                    <a:pt x="1405" y="254"/>
                  </a:lnTo>
                  <a:lnTo>
                    <a:pt x="1398" y="257"/>
                  </a:lnTo>
                  <a:lnTo>
                    <a:pt x="1394" y="266"/>
                  </a:lnTo>
                  <a:lnTo>
                    <a:pt x="1422" y="278"/>
                  </a:lnTo>
                  <a:lnTo>
                    <a:pt x="1444" y="296"/>
                  </a:lnTo>
                  <a:lnTo>
                    <a:pt x="1461" y="319"/>
                  </a:lnTo>
                  <a:lnTo>
                    <a:pt x="1474" y="344"/>
                  </a:lnTo>
                  <a:lnTo>
                    <a:pt x="1486" y="370"/>
                  </a:lnTo>
                  <a:lnTo>
                    <a:pt x="1499" y="397"/>
                  </a:lnTo>
                  <a:lnTo>
                    <a:pt x="1515" y="422"/>
                  </a:lnTo>
                  <a:lnTo>
                    <a:pt x="1536" y="443"/>
                  </a:lnTo>
                  <a:lnTo>
                    <a:pt x="1564" y="468"/>
                  </a:lnTo>
                  <a:lnTo>
                    <a:pt x="1593" y="491"/>
                  </a:lnTo>
                  <a:lnTo>
                    <a:pt x="1623" y="516"/>
                  </a:lnTo>
                  <a:lnTo>
                    <a:pt x="1649" y="542"/>
                  </a:lnTo>
                  <a:lnTo>
                    <a:pt x="1672" y="572"/>
                  </a:lnTo>
                  <a:lnTo>
                    <a:pt x="1686" y="603"/>
                  </a:lnTo>
                  <a:lnTo>
                    <a:pt x="1693" y="638"/>
                  </a:lnTo>
                  <a:lnTo>
                    <a:pt x="1688" y="679"/>
                  </a:lnTo>
                  <a:lnTo>
                    <a:pt x="1678" y="700"/>
                  </a:lnTo>
                  <a:lnTo>
                    <a:pt x="1669" y="721"/>
                  </a:lnTo>
                  <a:lnTo>
                    <a:pt x="1658" y="742"/>
                  </a:lnTo>
                  <a:lnTo>
                    <a:pt x="1647" y="765"/>
                  </a:lnTo>
                  <a:lnTo>
                    <a:pt x="1635" y="785"/>
                  </a:lnTo>
                  <a:lnTo>
                    <a:pt x="1619" y="804"/>
                  </a:lnTo>
                  <a:lnTo>
                    <a:pt x="1601" y="820"/>
                  </a:lnTo>
                  <a:lnTo>
                    <a:pt x="1578" y="833"/>
                  </a:lnTo>
                  <a:lnTo>
                    <a:pt x="1529" y="826"/>
                  </a:lnTo>
                  <a:lnTo>
                    <a:pt x="1479" y="815"/>
                  </a:lnTo>
                  <a:lnTo>
                    <a:pt x="1430" y="803"/>
                  </a:lnTo>
                  <a:lnTo>
                    <a:pt x="1382" y="789"/>
                  </a:lnTo>
                  <a:lnTo>
                    <a:pt x="1334" y="774"/>
                  </a:lnTo>
                  <a:lnTo>
                    <a:pt x="1286" y="758"/>
                  </a:lnTo>
                  <a:lnTo>
                    <a:pt x="1238" y="742"/>
                  </a:lnTo>
                  <a:lnTo>
                    <a:pt x="1190" y="728"/>
                  </a:lnTo>
                  <a:lnTo>
                    <a:pt x="1143" y="716"/>
                  </a:lnTo>
                  <a:lnTo>
                    <a:pt x="1095" y="703"/>
                  </a:lnTo>
                  <a:lnTo>
                    <a:pt x="1045" y="695"/>
                  </a:lnTo>
                  <a:lnTo>
                    <a:pt x="996" y="689"/>
                  </a:lnTo>
                  <a:lnTo>
                    <a:pt x="944" y="688"/>
                  </a:lnTo>
                  <a:lnTo>
                    <a:pt x="893" y="689"/>
                  </a:lnTo>
                  <a:lnTo>
                    <a:pt x="840" y="696"/>
                  </a:lnTo>
                  <a:lnTo>
                    <a:pt x="785" y="709"/>
                  </a:lnTo>
                  <a:lnTo>
                    <a:pt x="804" y="693"/>
                  </a:lnTo>
                  <a:lnTo>
                    <a:pt x="826" y="679"/>
                  </a:lnTo>
                  <a:lnTo>
                    <a:pt x="847" y="670"/>
                  </a:lnTo>
                  <a:lnTo>
                    <a:pt x="868" y="663"/>
                  </a:lnTo>
                  <a:lnTo>
                    <a:pt x="891" y="657"/>
                  </a:lnTo>
                  <a:lnTo>
                    <a:pt x="914" y="654"/>
                  </a:lnTo>
                  <a:lnTo>
                    <a:pt x="939" y="652"/>
                  </a:lnTo>
                  <a:lnTo>
                    <a:pt x="964" y="650"/>
                  </a:lnTo>
                  <a:lnTo>
                    <a:pt x="987" y="650"/>
                  </a:lnTo>
                  <a:lnTo>
                    <a:pt x="1012" y="650"/>
                  </a:lnTo>
                  <a:lnTo>
                    <a:pt x="1036" y="650"/>
                  </a:lnTo>
                  <a:lnTo>
                    <a:pt x="1061" y="650"/>
                  </a:lnTo>
                  <a:lnTo>
                    <a:pt x="1086" y="649"/>
                  </a:lnTo>
                  <a:lnTo>
                    <a:pt x="1111" y="645"/>
                  </a:lnTo>
                  <a:lnTo>
                    <a:pt x="1134" y="640"/>
                  </a:lnTo>
                  <a:lnTo>
                    <a:pt x="1157" y="633"/>
                  </a:lnTo>
                  <a:lnTo>
                    <a:pt x="1185" y="638"/>
                  </a:lnTo>
                  <a:lnTo>
                    <a:pt x="1215" y="649"/>
                  </a:lnTo>
                  <a:lnTo>
                    <a:pt x="1247" y="659"/>
                  </a:lnTo>
                  <a:lnTo>
                    <a:pt x="1277" y="670"/>
                  </a:lnTo>
                  <a:lnTo>
                    <a:pt x="1307" y="673"/>
                  </a:lnTo>
                  <a:lnTo>
                    <a:pt x="1337" y="672"/>
                  </a:lnTo>
                  <a:lnTo>
                    <a:pt x="1364" y="659"/>
                  </a:lnTo>
                  <a:lnTo>
                    <a:pt x="1389" y="633"/>
                  </a:lnTo>
                  <a:lnTo>
                    <a:pt x="1412" y="643"/>
                  </a:lnTo>
                  <a:lnTo>
                    <a:pt x="1437" y="654"/>
                  </a:lnTo>
                  <a:lnTo>
                    <a:pt x="1461" y="665"/>
                  </a:lnTo>
                  <a:lnTo>
                    <a:pt x="1486" y="673"/>
                  </a:lnTo>
                  <a:lnTo>
                    <a:pt x="1513" y="679"/>
                  </a:lnTo>
                  <a:lnTo>
                    <a:pt x="1539" y="680"/>
                  </a:lnTo>
                  <a:lnTo>
                    <a:pt x="1568" y="677"/>
                  </a:lnTo>
                  <a:lnTo>
                    <a:pt x="1594" y="668"/>
                  </a:lnTo>
                  <a:lnTo>
                    <a:pt x="1608" y="640"/>
                  </a:lnTo>
                  <a:lnTo>
                    <a:pt x="1610" y="608"/>
                  </a:lnTo>
                  <a:lnTo>
                    <a:pt x="1605" y="574"/>
                  </a:lnTo>
                  <a:lnTo>
                    <a:pt x="1607" y="544"/>
                  </a:lnTo>
                  <a:lnTo>
                    <a:pt x="1594" y="525"/>
                  </a:lnTo>
                  <a:lnTo>
                    <a:pt x="1578" y="514"/>
                  </a:lnTo>
                  <a:lnTo>
                    <a:pt x="1561" y="509"/>
                  </a:lnTo>
                  <a:lnTo>
                    <a:pt x="1541" y="510"/>
                  </a:lnTo>
                  <a:lnTo>
                    <a:pt x="1520" y="514"/>
                  </a:lnTo>
                  <a:lnTo>
                    <a:pt x="1500" y="518"/>
                  </a:lnTo>
                  <a:lnTo>
                    <a:pt x="1479" y="521"/>
                  </a:lnTo>
                  <a:lnTo>
                    <a:pt x="1460" y="521"/>
                  </a:lnTo>
                  <a:lnTo>
                    <a:pt x="1438" y="526"/>
                  </a:lnTo>
                  <a:lnTo>
                    <a:pt x="1417" y="530"/>
                  </a:lnTo>
                  <a:lnTo>
                    <a:pt x="1392" y="535"/>
                  </a:lnTo>
                  <a:lnTo>
                    <a:pt x="1369" y="537"/>
                  </a:lnTo>
                  <a:lnTo>
                    <a:pt x="1345" y="539"/>
                  </a:lnTo>
                  <a:lnTo>
                    <a:pt x="1320" y="539"/>
                  </a:lnTo>
                  <a:lnTo>
                    <a:pt x="1295" y="535"/>
                  </a:lnTo>
                  <a:lnTo>
                    <a:pt x="1270" y="532"/>
                  </a:lnTo>
                  <a:lnTo>
                    <a:pt x="1251" y="553"/>
                  </a:lnTo>
                  <a:lnTo>
                    <a:pt x="1231" y="571"/>
                  </a:lnTo>
                  <a:lnTo>
                    <a:pt x="1208" y="585"/>
                  </a:lnTo>
                  <a:lnTo>
                    <a:pt x="1185" y="597"/>
                  </a:lnTo>
                  <a:lnTo>
                    <a:pt x="1162" y="606"/>
                  </a:lnTo>
                  <a:lnTo>
                    <a:pt x="1136" y="613"/>
                  </a:lnTo>
                  <a:lnTo>
                    <a:pt x="1109" y="618"/>
                  </a:lnTo>
                  <a:lnTo>
                    <a:pt x="1082" y="622"/>
                  </a:lnTo>
                  <a:lnTo>
                    <a:pt x="1054" y="624"/>
                  </a:lnTo>
                  <a:lnTo>
                    <a:pt x="1027" y="626"/>
                  </a:lnTo>
                  <a:lnTo>
                    <a:pt x="997" y="627"/>
                  </a:lnTo>
                  <a:lnTo>
                    <a:pt x="969" y="627"/>
                  </a:lnTo>
                  <a:lnTo>
                    <a:pt x="941" y="627"/>
                  </a:lnTo>
                  <a:lnTo>
                    <a:pt x="912" y="629"/>
                  </a:lnTo>
                  <a:lnTo>
                    <a:pt x="886" y="631"/>
                  </a:lnTo>
                  <a:lnTo>
                    <a:pt x="857" y="633"/>
                  </a:lnTo>
                  <a:lnTo>
                    <a:pt x="834" y="652"/>
                  </a:lnTo>
                  <a:lnTo>
                    <a:pt x="813" y="670"/>
                  </a:lnTo>
                  <a:lnTo>
                    <a:pt x="788" y="686"/>
                  </a:lnTo>
                  <a:lnTo>
                    <a:pt x="765" y="700"/>
                  </a:lnTo>
                  <a:lnTo>
                    <a:pt x="741" y="711"/>
                  </a:lnTo>
                  <a:lnTo>
                    <a:pt x="716" y="721"/>
                  </a:lnTo>
                  <a:lnTo>
                    <a:pt x="691" y="730"/>
                  </a:lnTo>
                  <a:lnTo>
                    <a:pt x="664" y="739"/>
                  </a:lnTo>
                  <a:lnTo>
                    <a:pt x="638" y="744"/>
                  </a:lnTo>
                  <a:lnTo>
                    <a:pt x="611" y="748"/>
                  </a:lnTo>
                  <a:lnTo>
                    <a:pt x="585" y="751"/>
                  </a:lnTo>
                  <a:lnTo>
                    <a:pt x="556" y="753"/>
                  </a:lnTo>
                  <a:lnTo>
                    <a:pt x="530" y="753"/>
                  </a:lnTo>
                  <a:lnTo>
                    <a:pt x="501" y="751"/>
                  </a:lnTo>
                  <a:lnTo>
                    <a:pt x="471" y="748"/>
                  </a:lnTo>
                  <a:lnTo>
                    <a:pt x="443" y="744"/>
                  </a:lnTo>
                  <a:lnTo>
                    <a:pt x="459" y="716"/>
                  </a:lnTo>
                  <a:lnTo>
                    <a:pt x="475" y="686"/>
                  </a:lnTo>
                  <a:lnTo>
                    <a:pt x="489" y="654"/>
                  </a:lnTo>
                  <a:lnTo>
                    <a:pt x="505" y="626"/>
                  </a:lnTo>
                  <a:lnTo>
                    <a:pt x="523" y="599"/>
                  </a:lnTo>
                  <a:lnTo>
                    <a:pt x="546" y="576"/>
                  </a:lnTo>
                  <a:lnTo>
                    <a:pt x="574" y="562"/>
                  </a:lnTo>
                  <a:lnTo>
                    <a:pt x="609" y="555"/>
                  </a:lnTo>
                  <a:lnTo>
                    <a:pt x="629" y="551"/>
                  </a:lnTo>
                  <a:lnTo>
                    <a:pt x="648" y="544"/>
                  </a:lnTo>
                  <a:lnTo>
                    <a:pt x="668" y="533"/>
                  </a:lnTo>
                  <a:lnTo>
                    <a:pt x="686" y="523"/>
                  </a:lnTo>
                  <a:lnTo>
                    <a:pt x="703" y="509"/>
                  </a:lnTo>
                  <a:lnTo>
                    <a:pt x="718" y="494"/>
                  </a:lnTo>
                  <a:lnTo>
                    <a:pt x="730" y="479"/>
                  </a:lnTo>
                  <a:lnTo>
                    <a:pt x="739" y="463"/>
                  </a:lnTo>
                  <a:lnTo>
                    <a:pt x="732" y="456"/>
                  </a:lnTo>
                  <a:lnTo>
                    <a:pt x="714" y="471"/>
                  </a:lnTo>
                  <a:lnTo>
                    <a:pt x="695" y="487"/>
                  </a:lnTo>
                  <a:lnTo>
                    <a:pt x="673" y="500"/>
                  </a:lnTo>
                  <a:lnTo>
                    <a:pt x="652" y="512"/>
                  </a:lnTo>
                  <a:lnTo>
                    <a:pt x="631" y="523"/>
                  </a:lnTo>
                  <a:lnTo>
                    <a:pt x="608" y="532"/>
                  </a:lnTo>
                  <a:lnTo>
                    <a:pt x="586" y="541"/>
                  </a:lnTo>
                  <a:lnTo>
                    <a:pt x="563" y="549"/>
                  </a:lnTo>
                  <a:lnTo>
                    <a:pt x="539" y="556"/>
                  </a:lnTo>
                  <a:lnTo>
                    <a:pt x="516" y="564"/>
                  </a:lnTo>
                  <a:lnTo>
                    <a:pt x="491" y="569"/>
                  </a:lnTo>
                  <a:lnTo>
                    <a:pt x="468" y="576"/>
                  </a:lnTo>
                  <a:lnTo>
                    <a:pt x="443" y="583"/>
                  </a:lnTo>
                  <a:lnTo>
                    <a:pt x="420" y="588"/>
                  </a:lnTo>
                  <a:lnTo>
                    <a:pt x="395" y="595"/>
                  </a:lnTo>
                  <a:lnTo>
                    <a:pt x="372" y="603"/>
                  </a:lnTo>
                  <a:lnTo>
                    <a:pt x="353" y="604"/>
                  </a:lnTo>
                  <a:lnTo>
                    <a:pt x="331" y="606"/>
                  </a:lnTo>
                  <a:lnTo>
                    <a:pt x="310" y="610"/>
                  </a:lnTo>
                  <a:lnTo>
                    <a:pt x="291" y="611"/>
                  </a:lnTo>
                  <a:lnTo>
                    <a:pt x="269" y="615"/>
                  </a:lnTo>
                  <a:lnTo>
                    <a:pt x="248" y="617"/>
                  </a:lnTo>
                  <a:lnTo>
                    <a:pt x="227" y="618"/>
                  </a:lnTo>
                  <a:lnTo>
                    <a:pt x="206" y="620"/>
                  </a:lnTo>
                  <a:lnTo>
                    <a:pt x="184" y="622"/>
                  </a:lnTo>
                  <a:lnTo>
                    <a:pt x="163" y="622"/>
                  </a:lnTo>
                  <a:lnTo>
                    <a:pt x="142" y="620"/>
                  </a:lnTo>
                  <a:lnTo>
                    <a:pt x="121" y="618"/>
                  </a:lnTo>
                  <a:lnTo>
                    <a:pt x="101" y="617"/>
                  </a:lnTo>
                  <a:lnTo>
                    <a:pt x="82" y="611"/>
                  </a:lnTo>
                  <a:lnTo>
                    <a:pt x="62" y="606"/>
                  </a:lnTo>
                  <a:lnTo>
                    <a:pt x="43" y="597"/>
                  </a:lnTo>
                  <a:lnTo>
                    <a:pt x="30" y="585"/>
                  </a:lnTo>
                  <a:lnTo>
                    <a:pt x="18" y="572"/>
                  </a:lnTo>
                  <a:lnTo>
                    <a:pt x="9" y="556"/>
                  </a:lnTo>
                  <a:lnTo>
                    <a:pt x="4" y="542"/>
                  </a:lnTo>
                  <a:lnTo>
                    <a:pt x="0" y="526"/>
                  </a:lnTo>
                  <a:lnTo>
                    <a:pt x="0" y="510"/>
                  </a:lnTo>
                  <a:lnTo>
                    <a:pt x="5" y="494"/>
                  </a:lnTo>
                  <a:lnTo>
                    <a:pt x="13" y="479"/>
                  </a:lnTo>
                  <a:lnTo>
                    <a:pt x="34" y="448"/>
                  </a:lnTo>
                  <a:lnTo>
                    <a:pt x="59" y="420"/>
                  </a:lnTo>
                  <a:lnTo>
                    <a:pt x="83" y="395"/>
                  </a:lnTo>
                  <a:lnTo>
                    <a:pt x="112" y="374"/>
                  </a:lnTo>
                  <a:lnTo>
                    <a:pt x="140" y="355"/>
                  </a:lnTo>
                  <a:lnTo>
                    <a:pt x="170" y="337"/>
                  </a:lnTo>
                  <a:lnTo>
                    <a:pt x="202" y="323"/>
                  </a:lnTo>
                  <a:lnTo>
                    <a:pt x="234" y="310"/>
                  </a:lnTo>
                  <a:lnTo>
                    <a:pt x="268" y="301"/>
                  </a:lnTo>
                  <a:lnTo>
                    <a:pt x="303" y="294"/>
                  </a:lnTo>
                  <a:lnTo>
                    <a:pt x="338" y="289"/>
                  </a:lnTo>
                  <a:lnTo>
                    <a:pt x="374" y="285"/>
                  </a:lnTo>
                  <a:lnTo>
                    <a:pt x="409" y="284"/>
                  </a:lnTo>
                  <a:lnTo>
                    <a:pt x="447" y="285"/>
                  </a:lnTo>
                  <a:lnTo>
                    <a:pt x="484" y="289"/>
                  </a:lnTo>
                  <a:lnTo>
                    <a:pt x="519" y="294"/>
                  </a:lnTo>
                  <a:lnTo>
                    <a:pt x="544" y="294"/>
                  </a:lnTo>
                  <a:lnTo>
                    <a:pt x="567" y="298"/>
                  </a:lnTo>
                  <a:lnTo>
                    <a:pt x="590" y="305"/>
                  </a:lnTo>
                  <a:lnTo>
                    <a:pt x="613" y="312"/>
                  </a:lnTo>
                  <a:lnTo>
                    <a:pt x="636" y="321"/>
                  </a:lnTo>
                  <a:lnTo>
                    <a:pt x="657" y="332"/>
                  </a:lnTo>
                  <a:lnTo>
                    <a:pt x="680" y="340"/>
                  </a:lnTo>
                  <a:lnTo>
                    <a:pt x="702" y="349"/>
                  </a:lnTo>
                  <a:lnTo>
                    <a:pt x="725" y="358"/>
                  </a:lnTo>
                  <a:lnTo>
                    <a:pt x="746" y="363"/>
                  </a:lnTo>
                  <a:lnTo>
                    <a:pt x="767" y="367"/>
                  </a:lnTo>
                  <a:lnTo>
                    <a:pt x="790" y="367"/>
                  </a:lnTo>
                  <a:lnTo>
                    <a:pt x="811" y="363"/>
                  </a:lnTo>
                  <a:lnTo>
                    <a:pt x="834" y="356"/>
                  </a:lnTo>
                  <a:lnTo>
                    <a:pt x="856" y="342"/>
                  </a:lnTo>
                  <a:lnTo>
                    <a:pt x="879" y="324"/>
                  </a:lnTo>
                  <a:lnTo>
                    <a:pt x="895" y="305"/>
                  </a:lnTo>
                  <a:lnTo>
                    <a:pt x="907" y="284"/>
                  </a:lnTo>
                  <a:lnTo>
                    <a:pt x="918" y="261"/>
                  </a:lnTo>
                  <a:lnTo>
                    <a:pt x="925" y="238"/>
                  </a:lnTo>
                  <a:lnTo>
                    <a:pt x="928" y="213"/>
                  </a:lnTo>
                  <a:lnTo>
                    <a:pt x="930" y="188"/>
                  </a:lnTo>
                  <a:lnTo>
                    <a:pt x="927" y="163"/>
                  </a:lnTo>
                  <a:lnTo>
                    <a:pt x="921" y="137"/>
                  </a:lnTo>
                  <a:lnTo>
                    <a:pt x="914" y="119"/>
                  </a:lnTo>
                  <a:lnTo>
                    <a:pt x="904" y="105"/>
                  </a:lnTo>
                  <a:lnTo>
                    <a:pt x="893" y="89"/>
                  </a:lnTo>
                  <a:lnTo>
                    <a:pt x="880" y="75"/>
                  </a:lnTo>
                  <a:lnTo>
                    <a:pt x="866" y="64"/>
                  </a:lnTo>
                  <a:lnTo>
                    <a:pt x="852" y="52"/>
                  </a:lnTo>
                  <a:lnTo>
                    <a:pt x="836" y="43"/>
                  </a:lnTo>
                  <a:lnTo>
                    <a:pt x="820" y="36"/>
                  </a:lnTo>
                  <a:lnTo>
                    <a:pt x="827" y="27"/>
                  </a:lnTo>
                  <a:lnTo>
                    <a:pt x="836" y="20"/>
                  </a:lnTo>
                  <a:lnTo>
                    <a:pt x="847" y="13"/>
                  </a:lnTo>
                  <a:lnTo>
                    <a:pt x="857" y="7"/>
                  </a:lnTo>
                  <a:lnTo>
                    <a:pt x="868" y="4"/>
                  </a:lnTo>
                  <a:lnTo>
                    <a:pt x="879" y="2"/>
                  </a:lnTo>
                  <a:lnTo>
                    <a:pt x="891" y="0"/>
                  </a:lnTo>
                  <a:lnTo>
                    <a:pt x="904" y="0"/>
                  </a:lnTo>
                  <a:close/>
                </a:path>
              </a:pathLst>
            </a:custGeom>
            <a:solidFill>
              <a:srgbClr val="FF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0" name="Freeform 12"/>
            <p:cNvSpPr>
              <a:spLocks/>
            </p:cNvSpPr>
            <p:nvPr/>
          </p:nvSpPr>
          <p:spPr bwMode="auto">
            <a:xfrm>
              <a:off x="3767" y="2041"/>
              <a:ext cx="148" cy="139"/>
            </a:xfrm>
            <a:custGeom>
              <a:avLst/>
              <a:gdLst>
                <a:gd name="T0" fmla="*/ 2 w 296"/>
                <a:gd name="T1" fmla="*/ 1 h 278"/>
                <a:gd name="T2" fmla="*/ 2 w 296"/>
                <a:gd name="T3" fmla="*/ 1 h 278"/>
                <a:gd name="T4" fmla="*/ 2 w 296"/>
                <a:gd name="T5" fmla="*/ 1 h 278"/>
                <a:gd name="T6" fmla="*/ 2 w 296"/>
                <a:gd name="T7" fmla="*/ 1 h 278"/>
                <a:gd name="T8" fmla="*/ 2 w 296"/>
                <a:gd name="T9" fmla="*/ 1 h 278"/>
                <a:gd name="T10" fmla="*/ 2 w 296"/>
                <a:gd name="T11" fmla="*/ 1 h 278"/>
                <a:gd name="T12" fmla="*/ 1 w 296"/>
                <a:gd name="T13" fmla="*/ 1 h 278"/>
                <a:gd name="T14" fmla="*/ 1 w 296"/>
                <a:gd name="T15" fmla="*/ 1 h 278"/>
                <a:gd name="T16" fmla="*/ 1 w 296"/>
                <a:gd name="T17" fmla="*/ 1 h 278"/>
                <a:gd name="T18" fmla="*/ 1 w 296"/>
                <a:gd name="T19" fmla="*/ 1 h 278"/>
                <a:gd name="T20" fmla="*/ 1 w 296"/>
                <a:gd name="T21" fmla="*/ 1 h 278"/>
                <a:gd name="T22" fmla="*/ 1 w 296"/>
                <a:gd name="T23" fmla="*/ 1 h 278"/>
                <a:gd name="T24" fmla="*/ 1 w 296"/>
                <a:gd name="T25" fmla="*/ 1 h 278"/>
                <a:gd name="T26" fmla="*/ 1 w 296"/>
                <a:gd name="T27" fmla="*/ 1 h 278"/>
                <a:gd name="T28" fmla="*/ 1 w 296"/>
                <a:gd name="T29" fmla="*/ 1 h 278"/>
                <a:gd name="T30" fmla="*/ 1 w 296"/>
                <a:gd name="T31" fmla="*/ 1 h 278"/>
                <a:gd name="T32" fmla="*/ 1 w 296"/>
                <a:gd name="T33" fmla="*/ 1 h 278"/>
                <a:gd name="T34" fmla="*/ 1 w 296"/>
                <a:gd name="T35" fmla="*/ 1 h 278"/>
                <a:gd name="T36" fmla="*/ 1 w 296"/>
                <a:gd name="T37" fmla="*/ 1 h 278"/>
                <a:gd name="T38" fmla="*/ 1 w 296"/>
                <a:gd name="T39" fmla="*/ 1 h 278"/>
                <a:gd name="T40" fmla="*/ 1 w 296"/>
                <a:gd name="T41" fmla="*/ 1 h 278"/>
                <a:gd name="T42" fmla="*/ 0 w 296"/>
                <a:gd name="T43" fmla="*/ 1 h 278"/>
                <a:gd name="T44" fmla="*/ 0 w 296"/>
                <a:gd name="T45" fmla="*/ 1 h 278"/>
                <a:gd name="T46" fmla="*/ 1 w 296"/>
                <a:gd name="T47" fmla="*/ 1 h 278"/>
                <a:gd name="T48" fmla="*/ 1 w 296"/>
                <a:gd name="T49" fmla="*/ 1 h 278"/>
                <a:gd name="T50" fmla="*/ 1 w 296"/>
                <a:gd name="T51" fmla="*/ 1 h 278"/>
                <a:gd name="T52" fmla="*/ 1 w 296"/>
                <a:gd name="T53" fmla="*/ 1 h 278"/>
                <a:gd name="T54" fmla="*/ 1 w 296"/>
                <a:gd name="T55" fmla="*/ 1 h 278"/>
                <a:gd name="T56" fmla="*/ 1 w 296"/>
                <a:gd name="T57" fmla="*/ 1 h 278"/>
                <a:gd name="T58" fmla="*/ 1 w 296"/>
                <a:gd name="T59" fmla="*/ 1 h 278"/>
                <a:gd name="T60" fmla="*/ 1 w 296"/>
                <a:gd name="T61" fmla="*/ 1 h 278"/>
                <a:gd name="T62" fmla="*/ 1 w 296"/>
                <a:gd name="T63" fmla="*/ 1 h 278"/>
                <a:gd name="T64" fmla="*/ 1 w 296"/>
                <a:gd name="T65" fmla="*/ 1 h 278"/>
                <a:gd name="T66" fmla="*/ 1 w 296"/>
                <a:gd name="T67" fmla="*/ 1 h 278"/>
                <a:gd name="T68" fmla="*/ 1 w 296"/>
                <a:gd name="T69" fmla="*/ 1 h 278"/>
                <a:gd name="T70" fmla="*/ 1 w 296"/>
                <a:gd name="T71" fmla="*/ 1 h 278"/>
                <a:gd name="T72" fmla="*/ 1 w 296"/>
                <a:gd name="T73" fmla="*/ 0 h 278"/>
                <a:gd name="T74" fmla="*/ 1 w 296"/>
                <a:gd name="T75" fmla="*/ 0 h 278"/>
                <a:gd name="T76" fmla="*/ 1 w 296"/>
                <a:gd name="T77" fmla="*/ 1 h 278"/>
                <a:gd name="T78" fmla="*/ 1 w 296"/>
                <a:gd name="T79" fmla="*/ 1 h 278"/>
                <a:gd name="T80" fmla="*/ 1 w 296"/>
                <a:gd name="T81" fmla="*/ 1 h 278"/>
                <a:gd name="T82" fmla="*/ 1 w 296"/>
                <a:gd name="T83" fmla="*/ 1 h 278"/>
                <a:gd name="T84" fmla="*/ 2 w 296"/>
                <a:gd name="T85" fmla="*/ 1 h 278"/>
                <a:gd name="T86" fmla="*/ 2 w 296"/>
                <a:gd name="T87" fmla="*/ 1 h 278"/>
                <a:gd name="T88" fmla="*/ 2 w 296"/>
                <a:gd name="T89" fmla="*/ 1 h 2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6"/>
                <a:gd name="T136" fmla="*/ 0 h 278"/>
                <a:gd name="T137" fmla="*/ 296 w 296"/>
                <a:gd name="T138" fmla="*/ 278 h 2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6" h="278">
                  <a:moveTo>
                    <a:pt x="290" y="88"/>
                  </a:moveTo>
                  <a:lnTo>
                    <a:pt x="296" y="124"/>
                  </a:lnTo>
                  <a:lnTo>
                    <a:pt x="292" y="159"/>
                  </a:lnTo>
                  <a:lnTo>
                    <a:pt x="281" y="193"/>
                  </a:lnTo>
                  <a:lnTo>
                    <a:pt x="271" y="226"/>
                  </a:lnTo>
                  <a:lnTo>
                    <a:pt x="257" y="246"/>
                  </a:lnTo>
                  <a:lnTo>
                    <a:pt x="239" y="260"/>
                  </a:lnTo>
                  <a:lnTo>
                    <a:pt x="219" y="269"/>
                  </a:lnTo>
                  <a:lnTo>
                    <a:pt x="196" y="276"/>
                  </a:lnTo>
                  <a:lnTo>
                    <a:pt x="173" y="278"/>
                  </a:lnTo>
                  <a:lnTo>
                    <a:pt x="148" y="278"/>
                  </a:lnTo>
                  <a:lnTo>
                    <a:pt x="124" y="276"/>
                  </a:lnTo>
                  <a:lnTo>
                    <a:pt x="101" y="273"/>
                  </a:lnTo>
                  <a:lnTo>
                    <a:pt x="85" y="269"/>
                  </a:lnTo>
                  <a:lnTo>
                    <a:pt x="71" y="262"/>
                  </a:lnTo>
                  <a:lnTo>
                    <a:pt x="58" y="253"/>
                  </a:lnTo>
                  <a:lnTo>
                    <a:pt x="46" y="242"/>
                  </a:lnTo>
                  <a:lnTo>
                    <a:pt x="35" y="230"/>
                  </a:lnTo>
                  <a:lnTo>
                    <a:pt x="26" y="219"/>
                  </a:lnTo>
                  <a:lnTo>
                    <a:pt x="16" y="207"/>
                  </a:lnTo>
                  <a:lnTo>
                    <a:pt x="5" y="196"/>
                  </a:lnTo>
                  <a:lnTo>
                    <a:pt x="0" y="177"/>
                  </a:lnTo>
                  <a:lnTo>
                    <a:pt x="0" y="159"/>
                  </a:lnTo>
                  <a:lnTo>
                    <a:pt x="1" y="140"/>
                  </a:lnTo>
                  <a:lnTo>
                    <a:pt x="9" y="124"/>
                  </a:lnTo>
                  <a:lnTo>
                    <a:pt x="16" y="106"/>
                  </a:lnTo>
                  <a:lnTo>
                    <a:pt x="25" y="90"/>
                  </a:lnTo>
                  <a:lnTo>
                    <a:pt x="33" y="74"/>
                  </a:lnTo>
                  <a:lnTo>
                    <a:pt x="42" y="58"/>
                  </a:lnTo>
                  <a:lnTo>
                    <a:pt x="53" y="49"/>
                  </a:lnTo>
                  <a:lnTo>
                    <a:pt x="65" y="39"/>
                  </a:lnTo>
                  <a:lnTo>
                    <a:pt x="78" y="30"/>
                  </a:lnTo>
                  <a:lnTo>
                    <a:pt x="90" y="23"/>
                  </a:lnTo>
                  <a:lnTo>
                    <a:pt x="102" y="16"/>
                  </a:lnTo>
                  <a:lnTo>
                    <a:pt x="115" y="9"/>
                  </a:lnTo>
                  <a:lnTo>
                    <a:pt x="129" y="3"/>
                  </a:lnTo>
                  <a:lnTo>
                    <a:pt x="143" y="0"/>
                  </a:lnTo>
                  <a:lnTo>
                    <a:pt x="166" y="0"/>
                  </a:lnTo>
                  <a:lnTo>
                    <a:pt x="189" y="3"/>
                  </a:lnTo>
                  <a:lnTo>
                    <a:pt x="212" y="10"/>
                  </a:lnTo>
                  <a:lnTo>
                    <a:pt x="234" y="19"/>
                  </a:lnTo>
                  <a:lnTo>
                    <a:pt x="251" y="33"/>
                  </a:lnTo>
                  <a:lnTo>
                    <a:pt x="267" y="49"/>
                  </a:lnTo>
                  <a:lnTo>
                    <a:pt x="280" y="67"/>
                  </a:lnTo>
                  <a:lnTo>
                    <a:pt x="290"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1" name="Freeform 13"/>
            <p:cNvSpPr>
              <a:spLocks/>
            </p:cNvSpPr>
            <p:nvPr/>
          </p:nvSpPr>
          <p:spPr bwMode="auto">
            <a:xfrm>
              <a:off x="3675" y="2051"/>
              <a:ext cx="101" cy="106"/>
            </a:xfrm>
            <a:custGeom>
              <a:avLst/>
              <a:gdLst>
                <a:gd name="T0" fmla="*/ 1 w 201"/>
                <a:gd name="T1" fmla="*/ 0 h 213"/>
                <a:gd name="T2" fmla="*/ 1 w 201"/>
                <a:gd name="T3" fmla="*/ 0 h 213"/>
                <a:gd name="T4" fmla="*/ 1 w 201"/>
                <a:gd name="T5" fmla="*/ 0 h 213"/>
                <a:gd name="T6" fmla="*/ 1 w 201"/>
                <a:gd name="T7" fmla="*/ 0 h 213"/>
                <a:gd name="T8" fmla="*/ 1 w 201"/>
                <a:gd name="T9" fmla="*/ 0 h 213"/>
                <a:gd name="T10" fmla="*/ 1 w 201"/>
                <a:gd name="T11" fmla="*/ 0 h 213"/>
                <a:gd name="T12" fmla="*/ 1 w 201"/>
                <a:gd name="T13" fmla="*/ 0 h 213"/>
                <a:gd name="T14" fmla="*/ 1 w 201"/>
                <a:gd name="T15" fmla="*/ 0 h 213"/>
                <a:gd name="T16" fmla="*/ 1 w 201"/>
                <a:gd name="T17" fmla="*/ 0 h 213"/>
                <a:gd name="T18" fmla="*/ 1 w 201"/>
                <a:gd name="T19" fmla="*/ 0 h 213"/>
                <a:gd name="T20" fmla="*/ 1 w 201"/>
                <a:gd name="T21" fmla="*/ 0 h 213"/>
                <a:gd name="T22" fmla="*/ 1 w 201"/>
                <a:gd name="T23" fmla="*/ 0 h 213"/>
                <a:gd name="T24" fmla="*/ 1 w 201"/>
                <a:gd name="T25" fmla="*/ 0 h 213"/>
                <a:gd name="T26" fmla="*/ 1 w 201"/>
                <a:gd name="T27" fmla="*/ 0 h 213"/>
                <a:gd name="T28" fmla="*/ 1 w 201"/>
                <a:gd name="T29" fmla="*/ 0 h 213"/>
                <a:gd name="T30" fmla="*/ 1 w 201"/>
                <a:gd name="T31" fmla="*/ 0 h 213"/>
                <a:gd name="T32" fmla="*/ 1 w 201"/>
                <a:gd name="T33" fmla="*/ 0 h 213"/>
                <a:gd name="T34" fmla="*/ 1 w 201"/>
                <a:gd name="T35" fmla="*/ 0 h 213"/>
                <a:gd name="T36" fmla="*/ 0 w 201"/>
                <a:gd name="T37" fmla="*/ 0 h 213"/>
                <a:gd name="T38" fmla="*/ 1 w 201"/>
                <a:gd name="T39" fmla="*/ 0 h 213"/>
                <a:gd name="T40" fmla="*/ 1 w 201"/>
                <a:gd name="T41" fmla="*/ 0 h 213"/>
                <a:gd name="T42" fmla="*/ 1 w 201"/>
                <a:gd name="T43" fmla="*/ 0 h 213"/>
                <a:gd name="T44" fmla="*/ 1 w 201"/>
                <a:gd name="T45" fmla="*/ 0 h 213"/>
                <a:gd name="T46" fmla="*/ 1 w 201"/>
                <a:gd name="T47" fmla="*/ 0 h 213"/>
                <a:gd name="T48" fmla="*/ 1 w 201"/>
                <a:gd name="T49" fmla="*/ 0 h 213"/>
                <a:gd name="T50" fmla="*/ 1 w 201"/>
                <a:gd name="T51" fmla="*/ 0 h 213"/>
                <a:gd name="T52" fmla="*/ 1 w 201"/>
                <a:gd name="T53" fmla="*/ 0 h 213"/>
                <a:gd name="T54" fmla="*/ 1 w 201"/>
                <a:gd name="T55" fmla="*/ 0 h 213"/>
                <a:gd name="T56" fmla="*/ 1 w 201"/>
                <a:gd name="T57" fmla="*/ 0 h 213"/>
                <a:gd name="T58" fmla="*/ 1 w 201"/>
                <a:gd name="T59" fmla="*/ 0 h 213"/>
                <a:gd name="T60" fmla="*/ 1 w 201"/>
                <a:gd name="T61" fmla="*/ 0 h 213"/>
                <a:gd name="T62" fmla="*/ 1 w 201"/>
                <a:gd name="T63" fmla="*/ 0 h 213"/>
                <a:gd name="T64" fmla="*/ 1 w 201"/>
                <a:gd name="T65" fmla="*/ 0 h 213"/>
                <a:gd name="T66" fmla="*/ 1 w 201"/>
                <a:gd name="T67" fmla="*/ 0 h 2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1"/>
                <a:gd name="T103" fmla="*/ 0 h 213"/>
                <a:gd name="T104" fmla="*/ 201 w 201"/>
                <a:gd name="T105" fmla="*/ 213 h 2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1" h="213">
                  <a:moveTo>
                    <a:pt x="201" y="23"/>
                  </a:moveTo>
                  <a:lnTo>
                    <a:pt x="191" y="41"/>
                  </a:lnTo>
                  <a:lnTo>
                    <a:pt x="182" y="60"/>
                  </a:lnTo>
                  <a:lnTo>
                    <a:pt x="171" y="80"/>
                  </a:lnTo>
                  <a:lnTo>
                    <a:pt x="162" y="99"/>
                  </a:lnTo>
                  <a:lnTo>
                    <a:pt x="155" y="121"/>
                  </a:lnTo>
                  <a:lnTo>
                    <a:pt x="154" y="142"/>
                  </a:lnTo>
                  <a:lnTo>
                    <a:pt x="154" y="161"/>
                  </a:lnTo>
                  <a:lnTo>
                    <a:pt x="161" y="183"/>
                  </a:lnTo>
                  <a:lnTo>
                    <a:pt x="180" y="213"/>
                  </a:lnTo>
                  <a:lnTo>
                    <a:pt x="161" y="206"/>
                  </a:lnTo>
                  <a:lnTo>
                    <a:pt x="136" y="202"/>
                  </a:lnTo>
                  <a:lnTo>
                    <a:pt x="111" y="199"/>
                  </a:lnTo>
                  <a:lnTo>
                    <a:pt x="85" y="195"/>
                  </a:lnTo>
                  <a:lnTo>
                    <a:pt x="60" y="192"/>
                  </a:lnTo>
                  <a:lnTo>
                    <a:pt x="37" y="183"/>
                  </a:lnTo>
                  <a:lnTo>
                    <a:pt x="17" y="168"/>
                  </a:lnTo>
                  <a:lnTo>
                    <a:pt x="3" y="147"/>
                  </a:lnTo>
                  <a:lnTo>
                    <a:pt x="0" y="121"/>
                  </a:lnTo>
                  <a:lnTo>
                    <a:pt x="3" y="98"/>
                  </a:lnTo>
                  <a:lnTo>
                    <a:pt x="10" y="76"/>
                  </a:lnTo>
                  <a:lnTo>
                    <a:pt x="23" y="57"/>
                  </a:lnTo>
                  <a:lnTo>
                    <a:pt x="38" y="39"/>
                  </a:lnTo>
                  <a:lnTo>
                    <a:pt x="56" y="25"/>
                  </a:lnTo>
                  <a:lnTo>
                    <a:pt x="74" y="11"/>
                  </a:lnTo>
                  <a:lnTo>
                    <a:pt x="95" y="0"/>
                  </a:lnTo>
                  <a:lnTo>
                    <a:pt x="111" y="0"/>
                  </a:lnTo>
                  <a:lnTo>
                    <a:pt x="125" y="0"/>
                  </a:lnTo>
                  <a:lnTo>
                    <a:pt x="139" y="0"/>
                  </a:lnTo>
                  <a:lnTo>
                    <a:pt x="154" y="0"/>
                  </a:lnTo>
                  <a:lnTo>
                    <a:pt x="166" y="2"/>
                  </a:lnTo>
                  <a:lnTo>
                    <a:pt x="180" y="7"/>
                  </a:lnTo>
                  <a:lnTo>
                    <a:pt x="191" y="14"/>
                  </a:lnTo>
                  <a:lnTo>
                    <a:pt x="20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2" name="Freeform 14"/>
            <p:cNvSpPr>
              <a:spLocks/>
            </p:cNvSpPr>
            <p:nvPr/>
          </p:nvSpPr>
          <p:spPr bwMode="auto">
            <a:xfrm>
              <a:off x="4181" y="2085"/>
              <a:ext cx="30" cy="28"/>
            </a:xfrm>
            <a:custGeom>
              <a:avLst/>
              <a:gdLst>
                <a:gd name="T0" fmla="*/ 1 w 60"/>
                <a:gd name="T1" fmla="*/ 1 h 56"/>
                <a:gd name="T2" fmla="*/ 1 w 60"/>
                <a:gd name="T3" fmla="*/ 1 h 56"/>
                <a:gd name="T4" fmla="*/ 1 w 60"/>
                <a:gd name="T5" fmla="*/ 1 h 56"/>
                <a:gd name="T6" fmla="*/ 1 w 60"/>
                <a:gd name="T7" fmla="*/ 1 h 56"/>
                <a:gd name="T8" fmla="*/ 1 w 60"/>
                <a:gd name="T9" fmla="*/ 1 h 56"/>
                <a:gd name="T10" fmla="*/ 1 w 60"/>
                <a:gd name="T11" fmla="*/ 1 h 56"/>
                <a:gd name="T12" fmla="*/ 0 w 60"/>
                <a:gd name="T13" fmla="*/ 1 h 56"/>
                <a:gd name="T14" fmla="*/ 1 w 60"/>
                <a:gd name="T15" fmla="*/ 1 h 56"/>
                <a:gd name="T16" fmla="*/ 1 w 60"/>
                <a:gd name="T17" fmla="*/ 1 h 56"/>
                <a:gd name="T18" fmla="*/ 1 w 60"/>
                <a:gd name="T19" fmla="*/ 0 h 56"/>
                <a:gd name="T20" fmla="*/ 1 w 60"/>
                <a:gd name="T21" fmla="*/ 1 h 56"/>
                <a:gd name="T22" fmla="*/ 1 w 60"/>
                <a:gd name="T23" fmla="*/ 1 h 56"/>
                <a:gd name="T24" fmla="*/ 1 w 60"/>
                <a:gd name="T25" fmla="*/ 1 h 56"/>
                <a:gd name="T26" fmla="*/ 1 w 60"/>
                <a:gd name="T27" fmla="*/ 1 h 56"/>
                <a:gd name="T28" fmla="*/ 1 w 60"/>
                <a:gd name="T29" fmla="*/ 1 h 56"/>
                <a:gd name="T30" fmla="*/ 1 w 60"/>
                <a:gd name="T31" fmla="*/ 1 h 56"/>
                <a:gd name="T32" fmla="*/ 1 w 60"/>
                <a:gd name="T33" fmla="*/ 1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56"/>
                <a:gd name="T53" fmla="*/ 60 w 60"/>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56">
                  <a:moveTo>
                    <a:pt x="60" y="38"/>
                  </a:moveTo>
                  <a:lnTo>
                    <a:pt x="60" y="44"/>
                  </a:lnTo>
                  <a:lnTo>
                    <a:pt x="57" y="47"/>
                  </a:lnTo>
                  <a:lnTo>
                    <a:pt x="51" y="53"/>
                  </a:lnTo>
                  <a:lnTo>
                    <a:pt x="48" y="56"/>
                  </a:lnTo>
                  <a:lnTo>
                    <a:pt x="42" y="38"/>
                  </a:lnTo>
                  <a:lnTo>
                    <a:pt x="0" y="51"/>
                  </a:lnTo>
                  <a:lnTo>
                    <a:pt x="25" y="21"/>
                  </a:lnTo>
                  <a:lnTo>
                    <a:pt x="5" y="1"/>
                  </a:lnTo>
                  <a:lnTo>
                    <a:pt x="16" y="0"/>
                  </a:lnTo>
                  <a:lnTo>
                    <a:pt x="25" y="1"/>
                  </a:lnTo>
                  <a:lnTo>
                    <a:pt x="34" y="5"/>
                  </a:lnTo>
                  <a:lnTo>
                    <a:pt x="41" y="8"/>
                  </a:lnTo>
                  <a:lnTo>
                    <a:pt x="48" y="14"/>
                  </a:lnTo>
                  <a:lnTo>
                    <a:pt x="53" y="21"/>
                  </a:lnTo>
                  <a:lnTo>
                    <a:pt x="58" y="30"/>
                  </a:lnTo>
                  <a:lnTo>
                    <a:pt x="6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3" name="Freeform 15"/>
            <p:cNvSpPr>
              <a:spLocks/>
            </p:cNvSpPr>
            <p:nvPr/>
          </p:nvSpPr>
          <p:spPr bwMode="auto">
            <a:xfrm>
              <a:off x="3732" y="2101"/>
              <a:ext cx="9" cy="9"/>
            </a:xfrm>
            <a:custGeom>
              <a:avLst/>
              <a:gdLst>
                <a:gd name="T0" fmla="*/ 1 w 18"/>
                <a:gd name="T1" fmla="*/ 0 h 20"/>
                <a:gd name="T2" fmla="*/ 1 w 18"/>
                <a:gd name="T3" fmla="*/ 0 h 20"/>
                <a:gd name="T4" fmla="*/ 1 w 18"/>
                <a:gd name="T5" fmla="*/ 0 h 20"/>
                <a:gd name="T6" fmla="*/ 1 w 18"/>
                <a:gd name="T7" fmla="*/ 0 h 20"/>
                <a:gd name="T8" fmla="*/ 0 w 18"/>
                <a:gd name="T9" fmla="*/ 0 h 20"/>
                <a:gd name="T10" fmla="*/ 1 w 18"/>
                <a:gd name="T11" fmla="*/ 0 h 20"/>
                <a:gd name="T12" fmla="*/ 1 w 18"/>
                <a:gd name="T13" fmla="*/ 0 h 20"/>
                <a:gd name="T14" fmla="*/ 1 w 18"/>
                <a:gd name="T15" fmla="*/ 0 h 20"/>
                <a:gd name="T16" fmla="*/ 1 w 18"/>
                <a:gd name="T17" fmla="*/ 0 h 20"/>
                <a:gd name="T18" fmla="*/ 1 w 18"/>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0"/>
                <a:gd name="T32" fmla="*/ 18 w 18"/>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0">
                  <a:moveTo>
                    <a:pt x="18" y="20"/>
                  </a:moveTo>
                  <a:lnTo>
                    <a:pt x="14" y="20"/>
                  </a:lnTo>
                  <a:lnTo>
                    <a:pt x="9" y="18"/>
                  </a:lnTo>
                  <a:lnTo>
                    <a:pt x="3" y="16"/>
                  </a:lnTo>
                  <a:lnTo>
                    <a:pt x="0" y="13"/>
                  </a:lnTo>
                  <a:lnTo>
                    <a:pt x="2" y="7"/>
                  </a:lnTo>
                  <a:lnTo>
                    <a:pt x="7" y="4"/>
                  </a:lnTo>
                  <a:lnTo>
                    <a:pt x="12" y="2"/>
                  </a:lnTo>
                  <a:lnTo>
                    <a:pt x="18" y="0"/>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4" name="Freeform 16"/>
            <p:cNvSpPr>
              <a:spLocks/>
            </p:cNvSpPr>
            <p:nvPr/>
          </p:nvSpPr>
          <p:spPr bwMode="auto">
            <a:xfrm>
              <a:off x="3804" y="2104"/>
              <a:ext cx="9" cy="11"/>
            </a:xfrm>
            <a:custGeom>
              <a:avLst/>
              <a:gdLst>
                <a:gd name="T0" fmla="*/ 1 w 18"/>
                <a:gd name="T1" fmla="*/ 1 h 22"/>
                <a:gd name="T2" fmla="*/ 0 w 18"/>
                <a:gd name="T3" fmla="*/ 1 h 22"/>
                <a:gd name="T4" fmla="*/ 1 w 18"/>
                <a:gd name="T5" fmla="*/ 0 h 22"/>
                <a:gd name="T6" fmla="*/ 1 w 18"/>
                <a:gd name="T7" fmla="*/ 0 h 22"/>
                <a:gd name="T8" fmla="*/ 1 w 18"/>
                <a:gd name="T9" fmla="*/ 1 h 22"/>
                <a:gd name="T10" fmla="*/ 1 w 18"/>
                <a:gd name="T11" fmla="*/ 1 h 22"/>
                <a:gd name="T12" fmla="*/ 1 w 18"/>
                <a:gd name="T13" fmla="*/ 1 h 22"/>
                <a:gd name="T14" fmla="*/ 0 60000 65536"/>
                <a:gd name="T15" fmla="*/ 0 60000 65536"/>
                <a:gd name="T16" fmla="*/ 0 60000 65536"/>
                <a:gd name="T17" fmla="*/ 0 60000 65536"/>
                <a:gd name="T18" fmla="*/ 0 60000 65536"/>
                <a:gd name="T19" fmla="*/ 0 60000 65536"/>
                <a:gd name="T20" fmla="*/ 0 60000 65536"/>
                <a:gd name="T21" fmla="*/ 0 w 18"/>
                <a:gd name="T22" fmla="*/ 0 h 22"/>
                <a:gd name="T23" fmla="*/ 18 w 1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2">
                  <a:moveTo>
                    <a:pt x="16" y="22"/>
                  </a:moveTo>
                  <a:lnTo>
                    <a:pt x="0" y="18"/>
                  </a:lnTo>
                  <a:lnTo>
                    <a:pt x="13" y="0"/>
                  </a:lnTo>
                  <a:lnTo>
                    <a:pt x="16" y="0"/>
                  </a:lnTo>
                  <a:lnTo>
                    <a:pt x="18" y="8"/>
                  </a:lnTo>
                  <a:lnTo>
                    <a:pt x="16" y="15"/>
                  </a:lnTo>
                  <a:lnTo>
                    <a:pt x="16"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5" name="Freeform 17"/>
            <p:cNvSpPr>
              <a:spLocks/>
            </p:cNvSpPr>
            <p:nvPr/>
          </p:nvSpPr>
          <p:spPr bwMode="auto">
            <a:xfrm>
              <a:off x="4216" y="2121"/>
              <a:ext cx="661" cy="329"/>
            </a:xfrm>
            <a:custGeom>
              <a:avLst/>
              <a:gdLst>
                <a:gd name="T0" fmla="*/ 5 w 1321"/>
                <a:gd name="T1" fmla="*/ 2 h 657"/>
                <a:gd name="T2" fmla="*/ 6 w 1321"/>
                <a:gd name="T3" fmla="*/ 2 h 657"/>
                <a:gd name="T4" fmla="*/ 6 w 1321"/>
                <a:gd name="T5" fmla="*/ 2 h 657"/>
                <a:gd name="T6" fmla="*/ 6 w 1321"/>
                <a:gd name="T7" fmla="*/ 2 h 657"/>
                <a:gd name="T8" fmla="*/ 5 w 1321"/>
                <a:gd name="T9" fmla="*/ 2 h 657"/>
                <a:gd name="T10" fmla="*/ 5 w 1321"/>
                <a:gd name="T11" fmla="*/ 2 h 657"/>
                <a:gd name="T12" fmla="*/ 5 w 1321"/>
                <a:gd name="T13" fmla="*/ 2 h 657"/>
                <a:gd name="T14" fmla="*/ 5 w 1321"/>
                <a:gd name="T15" fmla="*/ 2 h 657"/>
                <a:gd name="T16" fmla="*/ 5 w 1321"/>
                <a:gd name="T17" fmla="*/ 2 h 657"/>
                <a:gd name="T18" fmla="*/ 5 w 1321"/>
                <a:gd name="T19" fmla="*/ 2 h 657"/>
                <a:gd name="T20" fmla="*/ 5 w 1321"/>
                <a:gd name="T21" fmla="*/ 2 h 657"/>
                <a:gd name="T22" fmla="*/ 5 w 1321"/>
                <a:gd name="T23" fmla="*/ 2 h 657"/>
                <a:gd name="T24" fmla="*/ 5 w 1321"/>
                <a:gd name="T25" fmla="*/ 2 h 657"/>
                <a:gd name="T26" fmla="*/ 5 w 1321"/>
                <a:gd name="T27" fmla="*/ 2 h 657"/>
                <a:gd name="T28" fmla="*/ 5 w 1321"/>
                <a:gd name="T29" fmla="*/ 2 h 657"/>
                <a:gd name="T30" fmla="*/ 5 w 1321"/>
                <a:gd name="T31" fmla="*/ 2 h 657"/>
                <a:gd name="T32" fmla="*/ 5 w 1321"/>
                <a:gd name="T33" fmla="*/ 2 h 657"/>
                <a:gd name="T34" fmla="*/ 5 w 1321"/>
                <a:gd name="T35" fmla="*/ 2 h 657"/>
                <a:gd name="T36" fmla="*/ 5 w 1321"/>
                <a:gd name="T37" fmla="*/ 2 h 657"/>
                <a:gd name="T38" fmla="*/ 5 w 1321"/>
                <a:gd name="T39" fmla="*/ 3 h 657"/>
                <a:gd name="T40" fmla="*/ 4 w 1321"/>
                <a:gd name="T41" fmla="*/ 3 h 657"/>
                <a:gd name="T42" fmla="*/ 4 w 1321"/>
                <a:gd name="T43" fmla="*/ 3 h 657"/>
                <a:gd name="T44" fmla="*/ 4 w 1321"/>
                <a:gd name="T45" fmla="*/ 3 h 657"/>
                <a:gd name="T46" fmla="*/ 4 w 1321"/>
                <a:gd name="T47" fmla="*/ 3 h 657"/>
                <a:gd name="T48" fmla="*/ 4 w 1321"/>
                <a:gd name="T49" fmla="*/ 3 h 657"/>
                <a:gd name="T50" fmla="*/ 4 w 1321"/>
                <a:gd name="T51" fmla="*/ 2 h 657"/>
                <a:gd name="T52" fmla="*/ 3 w 1321"/>
                <a:gd name="T53" fmla="*/ 2 h 657"/>
                <a:gd name="T54" fmla="*/ 3 w 1321"/>
                <a:gd name="T55" fmla="*/ 2 h 657"/>
                <a:gd name="T56" fmla="*/ 3 w 1321"/>
                <a:gd name="T57" fmla="*/ 2 h 657"/>
                <a:gd name="T58" fmla="*/ 3 w 1321"/>
                <a:gd name="T59" fmla="*/ 1 h 657"/>
                <a:gd name="T60" fmla="*/ 3 w 1321"/>
                <a:gd name="T61" fmla="*/ 2 h 657"/>
                <a:gd name="T62" fmla="*/ 3 w 1321"/>
                <a:gd name="T63" fmla="*/ 2 h 657"/>
                <a:gd name="T64" fmla="*/ 3 w 1321"/>
                <a:gd name="T65" fmla="*/ 2 h 657"/>
                <a:gd name="T66" fmla="*/ 2 w 1321"/>
                <a:gd name="T67" fmla="*/ 2 h 657"/>
                <a:gd name="T68" fmla="*/ 2 w 1321"/>
                <a:gd name="T69" fmla="*/ 2 h 657"/>
                <a:gd name="T70" fmla="*/ 2 w 1321"/>
                <a:gd name="T71" fmla="*/ 2 h 657"/>
                <a:gd name="T72" fmla="*/ 2 w 1321"/>
                <a:gd name="T73" fmla="*/ 2 h 657"/>
                <a:gd name="T74" fmla="*/ 2 w 1321"/>
                <a:gd name="T75" fmla="*/ 2 h 657"/>
                <a:gd name="T76" fmla="*/ 2 w 1321"/>
                <a:gd name="T77" fmla="*/ 2 h 657"/>
                <a:gd name="T78" fmla="*/ 1 w 1321"/>
                <a:gd name="T79" fmla="*/ 2 h 657"/>
                <a:gd name="T80" fmla="*/ 1 w 1321"/>
                <a:gd name="T81" fmla="*/ 1 h 657"/>
                <a:gd name="T82" fmla="*/ 1 w 1321"/>
                <a:gd name="T83" fmla="*/ 1 h 657"/>
                <a:gd name="T84" fmla="*/ 0 w 1321"/>
                <a:gd name="T85" fmla="*/ 1 h 657"/>
                <a:gd name="T86" fmla="*/ 1 w 1321"/>
                <a:gd name="T87" fmla="*/ 1 h 657"/>
                <a:gd name="T88" fmla="*/ 1 w 1321"/>
                <a:gd name="T89" fmla="*/ 1 h 657"/>
                <a:gd name="T90" fmla="*/ 1 w 1321"/>
                <a:gd name="T91" fmla="*/ 1 h 657"/>
                <a:gd name="T92" fmla="*/ 1 w 1321"/>
                <a:gd name="T93" fmla="*/ 2 h 657"/>
                <a:gd name="T94" fmla="*/ 2 w 1321"/>
                <a:gd name="T95" fmla="*/ 2 h 657"/>
                <a:gd name="T96" fmla="*/ 2 w 1321"/>
                <a:gd name="T97" fmla="*/ 2 h 657"/>
                <a:gd name="T98" fmla="*/ 2 w 1321"/>
                <a:gd name="T99" fmla="*/ 2 h 657"/>
                <a:gd name="T100" fmla="*/ 2 w 1321"/>
                <a:gd name="T101" fmla="*/ 2 h 657"/>
                <a:gd name="T102" fmla="*/ 3 w 1321"/>
                <a:gd name="T103" fmla="*/ 2 h 657"/>
                <a:gd name="T104" fmla="*/ 3 w 1321"/>
                <a:gd name="T105" fmla="*/ 1 h 657"/>
                <a:gd name="T106" fmla="*/ 3 w 1321"/>
                <a:gd name="T107" fmla="*/ 1 h 657"/>
                <a:gd name="T108" fmla="*/ 3 w 1321"/>
                <a:gd name="T109" fmla="*/ 1 h 657"/>
                <a:gd name="T110" fmla="*/ 3 w 1321"/>
                <a:gd name="T111" fmla="*/ 1 h 657"/>
                <a:gd name="T112" fmla="*/ 3 w 1321"/>
                <a:gd name="T113" fmla="*/ 1 h 657"/>
                <a:gd name="T114" fmla="*/ 3 w 1321"/>
                <a:gd name="T115" fmla="*/ 1 h 657"/>
                <a:gd name="T116" fmla="*/ 3 w 1321"/>
                <a:gd name="T117" fmla="*/ 1 h 657"/>
                <a:gd name="T118" fmla="*/ 4 w 1321"/>
                <a:gd name="T119" fmla="*/ 1 h 657"/>
                <a:gd name="T120" fmla="*/ 4 w 1321"/>
                <a:gd name="T121" fmla="*/ 1 h 657"/>
                <a:gd name="T122" fmla="*/ 4 w 1321"/>
                <a:gd name="T123" fmla="*/ 1 h 657"/>
                <a:gd name="T124" fmla="*/ 5 w 1321"/>
                <a:gd name="T125" fmla="*/ 1 h 6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21"/>
                <a:gd name="T190" fmla="*/ 0 h 657"/>
                <a:gd name="T191" fmla="*/ 1321 w 1321"/>
                <a:gd name="T192" fmla="*/ 657 h 6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21" h="657">
                  <a:moveTo>
                    <a:pt x="1199" y="238"/>
                  </a:moveTo>
                  <a:lnTo>
                    <a:pt x="1217" y="261"/>
                  </a:lnTo>
                  <a:lnTo>
                    <a:pt x="1234" y="282"/>
                  </a:lnTo>
                  <a:lnTo>
                    <a:pt x="1252" y="305"/>
                  </a:lnTo>
                  <a:lnTo>
                    <a:pt x="1270" y="328"/>
                  </a:lnTo>
                  <a:lnTo>
                    <a:pt x="1286" y="351"/>
                  </a:lnTo>
                  <a:lnTo>
                    <a:pt x="1300" y="376"/>
                  </a:lnTo>
                  <a:lnTo>
                    <a:pt x="1312" y="400"/>
                  </a:lnTo>
                  <a:lnTo>
                    <a:pt x="1321" y="427"/>
                  </a:lnTo>
                  <a:lnTo>
                    <a:pt x="1309" y="429"/>
                  </a:lnTo>
                  <a:lnTo>
                    <a:pt x="1296" y="431"/>
                  </a:lnTo>
                  <a:lnTo>
                    <a:pt x="1282" y="432"/>
                  </a:lnTo>
                  <a:lnTo>
                    <a:pt x="1270" y="434"/>
                  </a:lnTo>
                  <a:lnTo>
                    <a:pt x="1256" y="436"/>
                  </a:lnTo>
                  <a:lnTo>
                    <a:pt x="1243" y="439"/>
                  </a:lnTo>
                  <a:lnTo>
                    <a:pt x="1229" y="441"/>
                  </a:lnTo>
                  <a:lnTo>
                    <a:pt x="1217" y="443"/>
                  </a:lnTo>
                  <a:lnTo>
                    <a:pt x="1215" y="425"/>
                  </a:lnTo>
                  <a:lnTo>
                    <a:pt x="1208" y="411"/>
                  </a:lnTo>
                  <a:lnTo>
                    <a:pt x="1195" y="399"/>
                  </a:lnTo>
                  <a:lnTo>
                    <a:pt x="1181" y="388"/>
                  </a:lnTo>
                  <a:lnTo>
                    <a:pt x="1167" y="376"/>
                  </a:lnTo>
                  <a:lnTo>
                    <a:pt x="1156" y="365"/>
                  </a:lnTo>
                  <a:lnTo>
                    <a:pt x="1149" y="351"/>
                  </a:lnTo>
                  <a:lnTo>
                    <a:pt x="1151" y="333"/>
                  </a:lnTo>
                  <a:lnTo>
                    <a:pt x="1128" y="342"/>
                  </a:lnTo>
                  <a:lnTo>
                    <a:pt x="1135" y="326"/>
                  </a:lnTo>
                  <a:lnTo>
                    <a:pt x="1124" y="323"/>
                  </a:lnTo>
                  <a:lnTo>
                    <a:pt x="1116" y="321"/>
                  </a:lnTo>
                  <a:lnTo>
                    <a:pt x="1107" y="319"/>
                  </a:lnTo>
                  <a:lnTo>
                    <a:pt x="1100" y="319"/>
                  </a:lnTo>
                  <a:lnTo>
                    <a:pt x="1091" y="319"/>
                  </a:lnTo>
                  <a:lnTo>
                    <a:pt x="1082" y="321"/>
                  </a:lnTo>
                  <a:lnTo>
                    <a:pt x="1073" y="323"/>
                  </a:lnTo>
                  <a:lnTo>
                    <a:pt x="1062" y="326"/>
                  </a:lnTo>
                  <a:lnTo>
                    <a:pt x="1080" y="337"/>
                  </a:lnTo>
                  <a:lnTo>
                    <a:pt x="1085" y="356"/>
                  </a:lnTo>
                  <a:lnTo>
                    <a:pt x="1091" y="374"/>
                  </a:lnTo>
                  <a:lnTo>
                    <a:pt x="1110" y="372"/>
                  </a:lnTo>
                  <a:lnTo>
                    <a:pt x="1109" y="376"/>
                  </a:lnTo>
                  <a:lnTo>
                    <a:pt x="1105" y="377"/>
                  </a:lnTo>
                  <a:lnTo>
                    <a:pt x="1105" y="381"/>
                  </a:lnTo>
                  <a:lnTo>
                    <a:pt x="1105" y="385"/>
                  </a:lnTo>
                  <a:lnTo>
                    <a:pt x="1114" y="392"/>
                  </a:lnTo>
                  <a:lnTo>
                    <a:pt x="1123" y="390"/>
                  </a:lnTo>
                  <a:lnTo>
                    <a:pt x="1130" y="383"/>
                  </a:lnTo>
                  <a:lnTo>
                    <a:pt x="1139" y="379"/>
                  </a:lnTo>
                  <a:lnTo>
                    <a:pt x="1194" y="450"/>
                  </a:lnTo>
                  <a:lnTo>
                    <a:pt x="1156" y="427"/>
                  </a:lnTo>
                  <a:lnTo>
                    <a:pt x="1151" y="438"/>
                  </a:lnTo>
                  <a:lnTo>
                    <a:pt x="1155" y="447"/>
                  </a:lnTo>
                  <a:lnTo>
                    <a:pt x="1160" y="457"/>
                  </a:lnTo>
                  <a:lnTo>
                    <a:pt x="1163" y="468"/>
                  </a:lnTo>
                  <a:lnTo>
                    <a:pt x="1146" y="475"/>
                  </a:lnTo>
                  <a:lnTo>
                    <a:pt x="1128" y="484"/>
                  </a:lnTo>
                  <a:lnTo>
                    <a:pt x="1110" y="493"/>
                  </a:lnTo>
                  <a:lnTo>
                    <a:pt x="1093" y="503"/>
                  </a:lnTo>
                  <a:lnTo>
                    <a:pt x="1073" y="512"/>
                  </a:lnTo>
                  <a:lnTo>
                    <a:pt x="1055" y="524"/>
                  </a:lnTo>
                  <a:lnTo>
                    <a:pt x="1036" y="535"/>
                  </a:lnTo>
                  <a:lnTo>
                    <a:pt x="1016" y="547"/>
                  </a:lnTo>
                  <a:lnTo>
                    <a:pt x="997" y="560"/>
                  </a:lnTo>
                  <a:lnTo>
                    <a:pt x="977" y="574"/>
                  </a:lnTo>
                  <a:lnTo>
                    <a:pt x="960" y="586"/>
                  </a:lnTo>
                  <a:lnTo>
                    <a:pt x="940" y="601"/>
                  </a:lnTo>
                  <a:lnTo>
                    <a:pt x="923" y="615"/>
                  </a:lnTo>
                  <a:lnTo>
                    <a:pt x="905" y="629"/>
                  </a:lnTo>
                  <a:lnTo>
                    <a:pt x="887" y="643"/>
                  </a:lnTo>
                  <a:lnTo>
                    <a:pt x="869" y="657"/>
                  </a:lnTo>
                  <a:lnTo>
                    <a:pt x="861" y="636"/>
                  </a:lnTo>
                  <a:lnTo>
                    <a:pt x="850" y="618"/>
                  </a:lnTo>
                  <a:lnTo>
                    <a:pt x="839" y="602"/>
                  </a:lnTo>
                  <a:lnTo>
                    <a:pt x="825" y="586"/>
                  </a:lnTo>
                  <a:lnTo>
                    <a:pt x="809" y="574"/>
                  </a:lnTo>
                  <a:lnTo>
                    <a:pt x="793" y="562"/>
                  </a:lnTo>
                  <a:lnTo>
                    <a:pt x="776" y="549"/>
                  </a:lnTo>
                  <a:lnTo>
                    <a:pt x="756" y="539"/>
                  </a:lnTo>
                  <a:lnTo>
                    <a:pt x="781" y="487"/>
                  </a:lnTo>
                  <a:lnTo>
                    <a:pt x="788" y="429"/>
                  </a:lnTo>
                  <a:lnTo>
                    <a:pt x="781" y="372"/>
                  </a:lnTo>
                  <a:lnTo>
                    <a:pt x="761" y="321"/>
                  </a:lnTo>
                  <a:lnTo>
                    <a:pt x="751" y="305"/>
                  </a:lnTo>
                  <a:lnTo>
                    <a:pt x="738" y="291"/>
                  </a:lnTo>
                  <a:lnTo>
                    <a:pt x="726" y="280"/>
                  </a:lnTo>
                  <a:lnTo>
                    <a:pt x="710" y="271"/>
                  </a:lnTo>
                  <a:lnTo>
                    <a:pt x="694" y="264"/>
                  </a:lnTo>
                  <a:lnTo>
                    <a:pt x="676" y="259"/>
                  </a:lnTo>
                  <a:lnTo>
                    <a:pt x="660" y="253"/>
                  </a:lnTo>
                  <a:lnTo>
                    <a:pt x="643" y="250"/>
                  </a:lnTo>
                  <a:lnTo>
                    <a:pt x="621" y="253"/>
                  </a:lnTo>
                  <a:lnTo>
                    <a:pt x="604" y="261"/>
                  </a:lnTo>
                  <a:lnTo>
                    <a:pt x="586" y="271"/>
                  </a:lnTo>
                  <a:lnTo>
                    <a:pt x="572" y="284"/>
                  </a:lnTo>
                  <a:lnTo>
                    <a:pt x="559" y="300"/>
                  </a:lnTo>
                  <a:lnTo>
                    <a:pt x="551" y="317"/>
                  </a:lnTo>
                  <a:lnTo>
                    <a:pt x="542" y="335"/>
                  </a:lnTo>
                  <a:lnTo>
                    <a:pt x="536" y="354"/>
                  </a:lnTo>
                  <a:lnTo>
                    <a:pt x="536" y="369"/>
                  </a:lnTo>
                  <a:lnTo>
                    <a:pt x="535" y="381"/>
                  </a:lnTo>
                  <a:lnTo>
                    <a:pt x="529" y="393"/>
                  </a:lnTo>
                  <a:lnTo>
                    <a:pt x="520" y="406"/>
                  </a:lnTo>
                  <a:lnTo>
                    <a:pt x="512" y="415"/>
                  </a:lnTo>
                  <a:lnTo>
                    <a:pt x="501" y="423"/>
                  </a:lnTo>
                  <a:lnTo>
                    <a:pt x="489" y="432"/>
                  </a:lnTo>
                  <a:lnTo>
                    <a:pt x="478" y="438"/>
                  </a:lnTo>
                  <a:lnTo>
                    <a:pt x="448" y="429"/>
                  </a:lnTo>
                  <a:lnTo>
                    <a:pt x="420" y="425"/>
                  </a:lnTo>
                  <a:lnTo>
                    <a:pt x="391" y="431"/>
                  </a:lnTo>
                  <a:lnTo>
                    <a:pt x="363" y="438"/>
                  </a:lnTo>
                  <a:lnTo>
                    <a:pt x="336" y="450"/>
                  </a:lnTo>
                  <a:lnTo>
                    <a:pt x="310" y="466"/>
                  </a:lnTo>
                  <a:lnTo>
                    <a:pt x="283" y="482"/>
                  </a:lnTo>
                  <a:lnTo>
                    <a:pt x="258" y="498"/>
                  </a:lnTo>
                  <a:lnTo>
                    <a:pt x="269" y="462"/>
                  </a:lnTo>
                  <a:lnTo>
                    <a:pt x="271" y="429"/>
                  </a:lnTo>
                  <a:lnTo>
                    <a:pt x="267" y="397"/>
                  </a:lnTo>
                  <a:lnTo>
                    <a:pt x="257" y="369"/>
                  </a:lnTo>
                  <a:lnTo>
                    <a:pt x="241" y="342"/>
                  </a:lnTo>
                  <a:lnTo>
                    <a:pt x="223" y="317"/>
                  </a:lnTo>
                  <a:lnTo>
                    <a:pt x="200" y="292"/>
                  </a:lnTo>
                  <a:lnTo>
                    <a:pt x="175" y="269"/>
                  </a:lnTo>
                  <a:lnTo>
                    <a:pt x="150" y="246"/>
                  </a:lnTo>
                  <a:lnTo>
                    <a:pt x="124" y="223"/>
                  </a:lnTo>
                  <a:lnTo>
                    <a:pt x="97" y="200"/>
                  </a:lnTo>
                  <a:lnTo>
                    <a:pt x="72" y="176"/>
                  </a:lnTo>
                  <a:lnTo>
                    <a:pt x="48" y="149"/>
                  </a:lnTo>
                  <a:lnTo>
                    <a:pt x="28" y="122"/>
                  </a:lnTo>
                  <a:lnTo>
                    <a:pt x="12" y="92"/>
                  </a:lnTo>
                  <a:lnTo>
                    <a:pt x="0" y="60"/>
                  </a:lnTo>
                  <a:lnTo>
                    <a:pt x="30" y="48"/>
                  </a:lnTo>
                  <a:lnTo>
                    <a:pt x="40" y="71"/>
                  </a:lnTo>
                  <a:lnTo>
                    <a:pt x="51" y="94"/>
                  </a:lnTo>
                  <a:lnTo>
                    <a:pt x="65" y="117"/>
                  </a:lnTo>
                  <a:lnTo>
                    <a:pt x="79" y="138"/>
                  </a:lnTo>
                  <a:lnTo>
                    <a:pt x="95" y="160"/>
                  </a:lnTo>
                  <a:lnTo>
                    <a:pt x="113" y="181"/>
                  </a:lnTo>
                  <a:lnTo>
                    <a:pt x="133" y="200"/>
                  </a:lnTo>
                  <a:lnTo>
                    <a:pt x="152" y="218"/>
                  </a:lnTo>
                  <a:lnTo>
                    <a:pt x="172" y="236"/>
                  </a:lnTo>
                  <a:lnTo>
                    <a:pt x="193" y="252"/>
                  </a:lnTo>
                  <a:lnTo>
                    <a:pt x="216" y="268"/>
                  </a:lnTo>
                  <a:lnTo>
                    <a:pt x="239" y="280"/>
                  </a:lnTo>
                  <a:lnTo>
                    <a:pt x="264" y="291"/>
                  </a:lnTo>
                  <a:lnTo>
                    <a:pt x="288" y="301"/>
                  </a:lnTo>
                  <a:lnTo>
                    <a:pt x="313" y="308"/>
                  </a:lnTo>
                  <a:lnTo>
                    <a:pt x="338" y="314"/>
                  </a:lnTo>
                  <a:lnTo>
                    <a:pt x="358" y="319"/>
                  </a:lnTo>
                  <a:lnTo>
                    <a:pt x="381" y="324"/>
                  </a:lnTo>
                  <a:lnTo>
                    <a:pt x="404" y="326"/>
                  </a:lnTo>
                  <a:lnTo>
                    <a:pt x="427" y="328"/>
                  </a:lnTo>
                  <a:lnTo>
                    <a:pt x="451" y="326"/>
                  </a:lnTo>
                  <a:lnTo>
                    <a:pt x="474" y="323"/>
                  </a:lnTo>
                  <a:lnTo>
                    <a:pt x="496" y="317"/>
                  </a:lnTo>
                  <a:lnTo>
                    <a:pt x="515" y="308"/>
                  </a:lnTo>
                  <a:lnTo>
                    <a:pt x="515" y="273"/>
                  </a:lnTo>
                  <a:lnTo>
                    <a:pt x="536" y="276"/>
                  </a:lnTo>
                  <a:lnTo>
                    <a:pt x="558" y="273"/>
                  </a:lnTo>
                  <a:lnTo>
                    <a:pt x="577" y="262"/>
                  </a:lnTo>
                  <a:lnTo>
                    <a:pt x="595" y="250"/>
                  </a:lnTo>
                  <a:lnTo>
                    <a:pt x="613" y="234"/>
                  </a:lnTo>
                  <a:lnTo>
                    <a:pt x="629" y="216"/>
                  </a:lnTo>
                  <a:lnTo>
                    <a:pt x="646" y="202"/>
                  </a:lnTo>
                  <a:lnTo>
                    <a:pt x="662" y="190"/>
                  </a:lnTo>
                  <a:lnTo>
                    <a:pt x="676" y="165"/>
                  </a:lnTo>
                  <a:lnTo>
                    <a:pt x="682" y="135"/>
                  </a:lnTo>
                  <a:lnTo>
                    <a:pt x="678" y="103"/>
                  </a:lnTo>
                  <a:lnTo>
                    <a:pt x="667" y="76"/>
                  </a:lnTo>
                  <a:lnTo>
                    <a:pt x="657" y="60"/>
                  </a:lnTo>
                  <a:lnTo>
                    <a:pt x="644" y="48"/>
                  </a:lnTo>
                  <a:lnTo>
                    <a:pt x="632" y="37"/>
                  </a:lnTo>
                  <a:lnTo>
                    <a:pt x="618" y="28"/>
                  </a:lnTo>
                  <a:lnTo>
                    <a:pt x="602" y="21"/>
                  </a:lnTo>
                  <a:lnTo>
                    <a:pt x="586" y="14"/>
                  </a:lnTo>
                  <a:lnTo>
                    <a:pt x="570" y="7"/>
                  </a:lnTo>
                  <a:lnTo>
                    <a:pt x="554" y="0"/>
                  </a:lnTo>
                  <a:lnTo>
                    <a:pt x="598" y="4"/>
                  </a:lnTo>
                  <a:lnTo>
                    <a:pt x="644" y="9"/>
                  </a:lnTo>
                  <a:lnTo>
                    <a:pt x="687" y="16"/>
                  </a:lnTo>
                  <a:lnTo>
                    <a:pt x="731" y="23"/>
                  </a:lnTo>
                  <a:lnTo>
                    <a:pt x="774" y="32"/>
                  </a:lnTo>
                  <a:lnTo>
                    <a:pt x="816" y="43"/>
                  </a:lnTo>
                  <a:lnTo>
                    <a:pt x="859" y="55"/>
                  </a:lnTo>
                  <a:lnTo>
                    <a:pt x="900" y="69"/>
                  </a:lnTo>
                  <a:lnTo>
                    <a:pt x="940" y="83"/>
                  </a:lnTo>
                  <a:lnTo>
                    <a:pt x="979" y="101"/>
                  </a:lnTo>
                  <a:lnTo>
                    <a:pt x="1018" y="119"/>
                  </a:lnTo>
                  <a:lnTo>
                    <a:pt x="1055" y="140"/>
                  </a:lnTo>
                  <a:lnTo>
                    <a:pt x="1093" y="161"/>
                  </a:lnTo>
                  <a:lnTo>
                    <a:pt x="1130" y="184"/>
                  </a:lnTo>
                  <a:lnTo>
                    <a:pt x="1165" y="211"/>
                  </a:lnTo>
                  <a:lnTo>
                    <a:pt x="1199" y="238"/>
                  </a:lnTo>
                  <a:close/>
                </a:path>
              </a:pathLst>
            </a:custGeom>
            <a:solidFill>
              <a:srgbClr val="CC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6" name="Freeform 18"/>
            <p:cNvSpPr>
              <a:spLocks/>
            </p:cNvSpPr>
            <p:nvPr/>
          </p:nvSpPr>
          <p:spPr bwMode="auto">
            <a:xfrm>
              <a:off x="4892" y="2122"/>
              <a:ext cx="204" cy="166"/>
            </a:xfrm>
            <a:custGeom>
              <a:avLst/>
              <a:gdLst>
                <a:gd name="T0" fmla="*/ 1 w 408"/>
                <a:gd name="T1" fmla="*/ 1 h 331"/>
                <a:gd name="T2" fmla="*/ 2 w 408"/>
                <a:gd name="T3" fmla="*/ 1 h 331"/>
                <a:gd name="T4" fmla="*/ 2 w 408"/>
                <a:gd name="T5" fmla="*/ 1 h 331"/>
                <a:gd name="T6" fmla="*/ 2 w 408"/>
                <a:gd name="T7" fmla="*/ 1 h 331"/>
                <a:gd name="T8" fmla="*/ 2 w 408"/>
                <a:gd name="T9" fmla="*/ 1 h 331"/>
                <a:gd name="T10" fmla="*/ 2 w 408"/>
                <a:gd name="T11" fmla="*/ 1 h 331"/>
                <a:gd name="T12" fmla="*/ 2 w 408"/>
                <a:gd name="T13" fmla="*/ 1 h 331"/>
                <a:gd name="T14" fmla="*/ 2 w 408"/>
                <a:gd name="T15" fmla="*/ 1 h 331"/>
                <a:gd name="T16" fmla="*/ 2 w 408"/>
                <a:gd name="T17" fmla="*/ 1 h 331"/>
                <a:gd name="T18" fmla="*/ 2 w 408"/>
                <a:gd name="T19" fmla="*/ 1 h 331"/>
                <a:gd name="T20" fmla="*/ 2 w 408"/>
                <a:gd name="T21" fmla="*/ 1 h 331"/>
                <a:gd name="T22" fmla="*/ 2 w 408"/>
                <a:gd name="T23" fmla="*/ 1 h 331"/>
                <a:gd name="T24" fmla="*/ 2 w 408"/>
                <a:gd name="T25" fmla="*/ 1 h 331"/>
                <a:gd name="T26" fmla="*/ 2 w 408"/>
                <a:gd name="T27" fmla="*/ 1 h 331"/>
                <a:gd name="T28" fmla="*/ 2 w 408"/>
                <a:gd name="T29" fmla="*/ 1 h 331"/>
                <a:gd name="T30" fmla="*/ 2 w 408"/>
                <a:gd name="T31" fmla="*/ 1 h 331"/>
                <a:gd name="T32" fmla="*/ 2 w 408"/>
                <a:gd name="T33" fmla="*/ 2 h 331"/>
                <a:gd name="T34" fmla="*/ 2 w 408"/>
                <a:gd name="T35" fmla="*/ 2 h 331"/>
                <a:gd name="T36" fmla="*/ 1 w 408"/>
                <a:gd name="T37" fmla="*/ 1 h 331"/>
                <a:gd name="T38" fmla="*/ 1 w 408"/>
                <a:gd name="T39" fmla="*/ 2 h 331"/>
                <a:gd name="T40" fmla="*/ 1 w 408"/>
                <a:gd name="T41" fmla="*/ 2 h 331"/>
                <a:gd name="T42" fmla="*/ 1 w 408"/>
                <a:gd name="T43" fmla="*/ 2 h 331"/>
                <a:gd name="T44" fmla="*/ 1 w 408"/>
                <a:gd name="T45" fmla="*/ 2 h 331"/>
                <a:gd name="T46" fmla="*/ 1 w 408"/>
                <a:gd name="T47" fmla="*/ 1 h 331"/>
                <a:gd name="T48" fmla="*/ 1 w 408"/>
                <a:gd name="T49" fmla="*/ 1 h 331"/>
                <a:gd name="T50" fmla="*/ 1 w 408"/>
                <a:gd name="T51" fmla="*/ 1 h 331"/>
                <a:gd name="T52" fmla="*/ 1 w 408"/>
                <a:gd name="T53" fmla="*/ 1 h 331"/>
                <a:gd name="T54" fmla="*/ 1 w 408"/>
                <a:gd name="T55" fmla="*/ 1 h 331"/>
                <a:gd name="T56" fmla="*/ 1 w 408"/>
                <a:gd name="T57" fmla="*/ 1 h 331"/>
                <a:gd name="T58" fmla="*/ 1 w 408"/>
                <a:gd name="T59" fmla="*/ 1 h 331"/>
                <a:gd name="T60" fmla="*/ 1 w 408"/>
                <a:gd name="T61" fmla="*/ 1 h 331"/>
                <a:gd name="T62" fmla="*/ 1 w 408"/>
                <a:gd name="T63" fmla="*/ 1 h 331"/>
                <a:gd name="T64" fmla="*/ 1 w 408"/>
                <a:gd name="T65" fmla="*/ 1 h 331"/>
                <a:gd name="T66" fmla="*/ 1 w 408"/>
                <a:gd name="T67" fmla="*/ 1 h 331"/>
                <a:gd name="T68" fmla="*/ 1 w 408"/>
                <a:gd name="T69" fmla="*/ 1 h 331"/>
                <a:gd name="T70" fmla="*/ 0 w 408"/>
                <a:gd name="T71" fmla="*/ 1 h 331"/>
                <a:gd name="T72" fmla="*/ 1 w 408"/>
                <a:gd name="T73" fmla="*/ 1 h 331"/>
                <a:gd name="T74" fmla="*/ 1 w 408"/>
                <a:gd name="T75" fmla="*/ 1 h 331"/>
                <a:gd name="T76" fmla="*/ 1 w 408"/>
                <a:gd name="T77" fmla="*/ 1 h 331"/>
                <a:gd name="T78" fmla="*/ 1 w 408"/>
                <a:gd name="T79" fmla="*/ 1 h 331"/>
                <a:gd name="T80" fmla="*/ 1 w 408"/>
                <a:gd name="T81" fmla="*/ 1 h 331"/>
                <a:gd name="T82" fmla="*/ 1 w 408"/>
                <a:gd name="T83" fmla="*/ 1 h 331"/>
                <a:gd name="T84" fmla="*/ 1 w 408"/>
                <a:gd name="T85" fmla="*/ 1 h 331"/>
                <a:gd name="T86" fmla="*/ 1 w 408"/>
                <a:gd name="T87" fmla="*/ 1 h 331"/>
                <a:gd name="T88" fmla="*/ 1 w 408"/>
                <a:gd name="T89" fmla="*/ 0 h 331"/>
                <a:gd name="T90" fmla="*/ 1 w 408"/>
                <a:gd name="T91" fmla="*/ 0 h 331"/>
                <a:gd name="T92" fmla="*/ 1 w 408"/>
                <a:gd name="T93" fmla="*/ 1 h 331"/>
                <a:gd name="T94" fmla="*/ 1 w 408"/>
                <a:gd name="T95" fmla="*/ 1 h 331"/>
                <a:gd name="T96" fmla="*/ 1 w 408"/>
                <a:gd name="T97" fmla="*/ 1 h 331"/>
                <a:gd name="T98" fmla="*/ 1 w 408"/>
                <a:gd name="T99" fmla="*/ 1 h 331"/>
                <a:gd name="T100" fmla="*/ 1 w 408"/>
                <a:gd name="T101" fmla="*/ 1 h 331"/>
                <a:gd name="T102" fmla="*/ 1 w 408"/>
                <a:gd name="T103" fmla="*/ 1 h 331"/>
                <a:gd name="T104" fmla="*/ 1 w 408"/>
                <a:gd name="T105" fmla="*/ 1 h 331"/>
                <a:gd name="T106" fmla="*/ 1 w 408"/>
                <a:gd name="T107" fmla="*/ 1 h 331"/>
                <a:gd name="T108" fmla="*/ 1 w 408"/>
                <a:gd name="T109" fmla="*/ 1 h 331"/>
                <a:gd name="T110" fmla="*/ 1 w 408"/>
                <a:gd name="T111" fmla="*/ 1 h 3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8"/>
                <a:gd name="T169" fmla="*/ 0 h 331"/>
                <a:gd name="T170" fmla="*/ 408 w 408"/>
                <a:gd name="T171" fmla="*/ 331 h 3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8" h="331">
                  <a:moveTo>
                    <a:pt x="243" y="58"/>
                  </a:moveTo>
                  <a:lnTo>
                    <a:pt x="408" y="53"/>
                  </a:lnTo>
                  <a:lnTo>
                    <a:pt x="404" y="67"/>
                  </a:lnTo>
                  <a:lnTo>
                    <a:pt x="395" y="80"/>
                  </a:lnTo>
                  <a:lnTo>
                    <a:pt x="381" y="88"/>
                  </a:lnTo>
                  <a:lnTo>
                    <a:pt x="365" y="97"/>
                  </a:lnTo>
                  <a:lnTo>
                    <a:pt x="347" y="104"/>
                  </a:lnTo>
                  <a:lnTo>
                    <a:pt x="331" y="113"/>
                  </a:lnTo>
                  <a:lnTo>
                    <a:pt x="315" y="122"/>
                  </a:lnTo>
                  <a:lnTo>
                    <a:pt x="303" y="135"/>
                  </a:lnTo>
                  <a:lnTo>
                    <a:pt x="312" y="154"/>
                  </a:lnTo>
                  <a:lnTo>
                    <a:pt x="324" y="172"/>
                  </a:lnTo>
                  <a:lnTo>
                    <a:pt x="337" y="189"/>
                  </a:lnTo>
                  <a:lnTo>
                    <a:pt x="351" y="207"/>
                  </a:lnTo>
                  <a:lnTo>
                    <a:pt x="363" y="225"/>
                  </a:lnTo>
                  <a:lnTo>
                    <a:pt x="374" y="243"/>
                  </a:lnTo>
                  <a:lnTo>
                    <a:pt x="381" y="259"/>
                  </a:lnTo>
                  <a:lnTo>
                    <a:pt x="385" y="276"/>
                  </a:lnTo>
                  <a:lnTo>
                    <a:pt x="190" y="212"/>
                  </a:lnTo>
                  <a:lnTo>
                    <a:pt x="71" y="331"/>
                  </a:lnTo>
                  <a:lnTo>
                    <a:pt x="67" y="312"/>
                  </a:lnTo>
                  <a:lnTo>
                    <a:pt x="69" y="292"/>
                  </a:lnTo>
                  <a:lnTo>
                    <a:pt x="75" y="273"/>
                  </a:lnTo>
                  <a:lnTo>
                    <a:pt x="82" y="251"/>
                  </a:lnTo>
                  <a:lnTo>
                    <a:pt x="89" y="230"/>
                  </a:lnTo>
                  <a:lnTo>
                    <a:pt x="94" y="209"/>
                  </a:lnTo>
                  <a:lnTo>
                    <a:pt x="98" y="186"/>
                  </a:lnTo>
                  <a:lnTo>
                    <a:pt x="96" y="163"/>
                  </a:lnTo>
                  <a:lnTo>
                    <a:pt x="89" y="150"/>
                  </a:lnTo>
                  <a:lnTo>
                    <a:pt x="80" y="140"/>
                  </a:lnTo>
                  <a:lnTo>
                    <a:pt x="67" y="131"/>
                  </a:lnTo>
                  <a:lnTo>
                    <a:pt x="55" y="126"/>
                  </a:lnTo>
                  <a:lnTo>
                    <a:pt x="41" y="119"/>
                  </a:lnTo>
                  <a:lnTo>
                    <a:pt x="27" y="113"/>
                  </a:lnTo>
                  <a:lnTo>
                    <a:pt x="13" y="106"/>
                  </a:lnTo>
                  <a:lnTo>
                    <a:pt x="0" y="99"/>
                  </a:lnTo>
                  <a:lnTo>
                    <a:pt x="20" y="87"/>
                  </a:lnTo>
                  <a:lnTo>
                    <a:pt x="48" y="83"/>
                  </a:lnTo>
                  <a:lnTo>
                    <a:pt x="78" y="81"/>
                  </a:lnTo>
                  <a:lnTo>
                    <a:pt x="106" y="80"/>
                  </a:lnTo>
                  <a:lnTo>
                    <a:pt x="133" y="76"/>
                  </a:lnTo>
                  <a:lnTo>
                    <a:pt x="153" y="64"/>
                  </a:lnTo>
                  <a:lnTo>
                    <a:pt x="160" y="41"/>
                  </a:lnTo>
                  <a:lnTo>
                    <a:pt x="154" y="5"/>
                  </a:lnTo>
                  <a:lnTo>
                    <a:pt x="163" y="0"/>
                  </a:lnTo>
                  <a:lnTo>
                    <a:pt x="172" y="0"/>
                  </a:lnTo>
                  <a:lnTo>
                    <a:pt x="183" y="2"/>
                  </a:lnTo>
                  <a:lnTo>
                    <a:pt x="190" y="5"/>
                  </a:lnTo>
                  <a:lnTo>
                    <a:pt x="197" y="12"/>
                  </a:lnTo>
                  <a:lnTo>
                    <a:pt x="204" y="19"/>
                  </a:lnTo>
                  <a:lnTo>
                    <a:pt x="209" y="26"/>
                  </a:lnTo>
                  <a:lnTo>
                    <a:pt x="215" y="34"/>
                  </a:lnTo>
                  <a:lnTo>
                    <a:pt x="220" y="41"/>
                  </a:lnTo>
                  <a:lnTo>
                    <a:pt x="227" y="48"/>
                  </a:lnTo>
                  <a:lnTo>
                    <a:pt x="234" y="53"/>
                  </a:lnTo>
                  <a:lnTo>
                    <a:pt x="243"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7" name="Freeform 19"/>
            <p:cNvSpPr>
              <a:spLocks/>
            </p:cNvSpPr>
            <p:nvPr/>
          </p:nvSpPr>
          <p:spPr bwMode="auto">
            <a:xfrm>
              <a:off x="4925" y="2140"/>
              <a:ext cx="142" cy="117"/>
            </a:xfrm>
            <a:custGeom>
              <a:avLst/>
              <a:gdLst>
                <a:gd name="T0" fmla="*/ 1 w 283"/>
                <a:gd name="T1" fmla="*/ 0 h 236"/>
                <a:gd name="T2" fmla="*/ 2 w 283"/>
                <a:gd name="T3" fmla="*/ 0 h 236"/>
                <a:gd name="T4" fmla="*/ 1 w 283"/>
                <a:gd name="T5" fmla="*/ 0 h 236"/>
                <a:gd name="T6" fmla="*/ 2 w 283"/>
                <a:gd name="T7" fmla="*/ 0 h 236"/>
                <a:gd name="T8" fmla="*/ 1 w 283"/>
                <a:gd name="T9" fmla="*/ 0 h 236"/>
                <a:gd name="T10" fmla="*/ 1 w 283"/>
                <a:gd name="T11" fmla="*/ 0 h 236"/>
                <a:gd name="T12" fmla="*/ 1 w 283"/>
                <a:gd name="T13" fmla="*/ 0 h 236"/>
                <a:gd name="T14" fmla="*/ 1 w 283"/>
                <a:gd name="T15" fmla="*/ 0 h 236"/>
                <a:gd name="T16" fmla="*/ 1 w 283"/>
                <a:gd name="T17" fmla="*/ 0 h 236"/>
                <a:gd name="T18" fmla="*/ 1 w 283"/>
                <a:gd name="T19" fmla="*/ 0 h 236"/>
                <a:gd name="T20" fmla="*/ 1 w 283"/>
                <a:gd name="T21" fmla="*/ 0 h 236"/>
                <a:gd name="T22" fmla="*/ 1 w 283"/>
                <a:gd name="T23" fmla="*/ 0 h 236"/>
                <a:gd name="T24" fmla="*/ 1 w 283"/>
                <a:gd name="T25" fmla="*/ 0 h 236"/>
                <a:gd name="T26" fmla="*/ 1 w 283"/>
                <a:gd name="T27" fmla="*/ 0 h 236"/>
                <a:gd name="T28" fmla="*/ 1 w 283"/>
                <a:gd name="T29" fmla="*/ 0 h 236"/>
                <a:gd name="T30" fmla="*/ 1 w 283"/>
                <a:gd name="T31" fmla="*/ 0 h 236"/>
                <a:gd name="T32" fmla="*/ 1 w 283"/>
                <a:gd name="T33" fmla="*/ 0 h 236"/>
                <a:gd name="T34" fmla="*/ 1 w 283"/>
                <a:gd name="T35" fmla="*/ 0 h 236"/>
                <a:gd name="T36" fmla="*/ 1 w 283"/>
                <a:gd name="T37" fmla="*/ 0 h 236"/>
                <a:gd name="T38" fmla="*/ 1 w 283"/>
                <a:gd name="T39" fmla="*/ 0 h 236"/>
                <a:gd name="T40" fmla="*/ 0 w 283"/>
                <a:gd name="T41" fmla="*/ 0 h 236"/>
                <a:gd name="T42" fmla="*/ 1 w 283"/>
                <a:gd name="T43" fmla="*/ 0 h 236"/>
                <a:gd name="T44" fmla="*/ 1 w 283"/>
                <a:gd name="T45" fmla="*/ 0 h 236"/>
                <a:gd name="T46" fmla="*/ 1 w 283"/>
                <a:gd name="T47" fmla="*/ 0 h 236"/>
                <a:gd name="T48" fmla="*/ 1 w 283"/>
                <a:gd name="T49" fmla="*/ 0 h 236"/>
                <a:gd name="T50" fmla="*/ 1 w 283"/>
                <a:gd name="T51" fmla="*/ 0 h 236"/>
                <a:gd name="T52" fmla="*/ 1 w 283"/>
                <a:gd name="T53" fmla="*/ 0 h 236"/>
                <a:gd name="T54" fmla="*/ 1 w 283"/>
                <a:gd name="T55" fmla="*/ 0 h 236"/>
                <a:gd name="T56" fmla="*/ 1 w 283"/>
                <a:gd name="T57" fmla="*/ 0 h 236"/>
                <a:gd name="T58" fmla="*/ 1 w 283"/>
                <a:gd name="T59" fmla="*/ 0 h 236"/>
                <a:gd name="T60" fmla="*/ 1 w 283"/>
                <a:gd name="T61" fmla="*/ 0 h 2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3"/>
                <a:gd name="T94" fmla="*/ 0 h 236"/>
                <a:gd name="T95" fmla="*/ 283 w 283"/>
                <a:gd name="T96" fmla="*/ 236 h 2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3" h="236">
                  <a:moveTo>
                    <a:pt x="161" y="46"/>
                  </a:moveTo>
                  <a:lnTo>
                    <a:pt x="283" y="39"/>
                  </a:lnTo>
                  <a:lnTo>
                    <a:pt x="195" y="94"/>
                  </a:lnTo>
                  <a:lnTo>
                    <a:pt x="271" y="201"/>
                  </a:lnTo>
                  <a:lnTo>
                    <a:pt x="241" y="199"/>
                  </a:lnTo>
                  <a:lnTo>
                    <a:pt x="210" y="188"/>
                  </a:lnTo>
                  <a:lnTo>
                    <a:pt x="179" y="172"/>
                  </a:lnTo>
                  <a:lnTo>
                    <a:pt x="149" y="158"/>
                  </a:lnTo>
                  <a:lnTo>
                    <a:pt x="118" y="149"/>
                  </a:lnTo>
                  <a:lnTo>
                    <a:pt x="92" y="153"/>
                  </a:lnTo>
                  <a:lnTo>
                    <a:pt x="71" y="174"/>
                  </a:lnTo>
                  <a:lnTo>
                    <a:pt x="53" y="216"/>
                  </a:lnTo>
                  <a:lnTo>
                    <a:pt x="35" y="236"/>
                  </a:lnTo>
                  <a:lnTo>
                    <a:pt x="37" y="216"/>
                  </a:lnTo>
                  <a:lnTo>
                    <a:pt x="42" y="193"/>
                  </a:lnTo>
                  <a:lnTo>
                    <a:pt x="51" y="167"/>
                  </a:lnTo>
                  <a:lnTo>
                    <a:pt x="56" y="142"/>
                  </a:lnTo>
                  <a:lnTo>
                    <a:pt x="58" y="117"/>
                  </a:lnTo>
                  <a:lnTo>
                    <a:pt x="51" y="96"/>
                  </a:lnTo>
                  <a:lnTo>
                    <a:pt x="33" y="78"/>
                  </a:lnTo>
                  <a:lnTo>
                    <a:pt x="0" y="69"/>
                  </a:lnTo>
                  <a:lnTo>
                    <a:pt x="106" y="64"/>
                  </a:lnTo>
                  <a:lnTo>
                    <a:pt x="106" y="0"/>
                  </a:lnTo>
                  <a:lnTo>
                    <a:pt x="115" y="6"/>
                  </a:lnTo>
                  <a:lnTo>
                    <a:pt x="122" y="11"/>
                  </a:lnTo>
                  <a:lnTo>
                    <a:pt x="129" y="16"/>
                  </a:lnTo>
                  <a:lnTo>
                    <a:pt x="134" y="23"/>
                  </a:lnTo>
                  <a:lnTo>
                    <a:pt x="140" y="29"/>
                  </a:lnTo>
                  <a:lnTo>
                    <a:pt x="147" y="36"/>
                  </a:lnTo>
                  <a:lnTo>
                    <a:pt x="154" y="41"/>
                  </a:lnTo>
                  <a:lnTo>
                    <a:pt x="161" y="46"/>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8" name="Freeform 20"/>
            <p:cNvSpPr>
              <a:spLocks/>
            </p:cNvSpPr>
            <p:nvPr/>
          </p:nvSpPr>
          <p:spPr bwMode="auto">
            <a:xfrm>
              <a:off x="4202" y="2157"/>
              <a:ext cx="134" cy="293"/>
            </a:xfrm>
            <a:custGeom>
              <a:avLst/>
              <a:gdLst>
                <a:gd name="T0" fmla="*/ 1 w 268"/>
                <a:gd name="T1" fmla="*/ 2 h 584"/>
                <a:gd name="T2" fmla="*/ 1 w 268"/>
                <a:gd name="T3" fmla="*/ 2 h 584"/>
                <a:gd name="T4" fmla="*/ 1 w 268"/>
                <a:gd name="T5" fmla="*/ 2 h 584"/>
                <a:gd name="T6" fmla="*/ 1 w 268"/>
                <a:gd name="T7" fmla="*/ 2 h 584"/>
                <a:gd name="T8" fmla="*/ 1 w 268"/>
                <a:gd name="T9" fmla="*/ 3 h 584"/>
                <a:gd name="T10" fmla="*/ 1 w 268"/>
                <a:gd name="T11" fmla="*/ 3 h 584"/>
                <a:gd name="T12" fmla="*/ 1 w 268"/>
                <a:gd name="T13" fmla="*/ 3 h 584"/>
                <a:gd name="T14" fmla="*/ 1 w 268"/>
                <a:gd name="T15" fmla="*/ 3 h 584"/>
                <a:gd name="T16" fmla="*/ 1 w 268"/>
                <a:gd name="T17" fmla="*/ 3 h 584"/>
                <a:gd name="T18" fmla="*/ 1 w 268"/>
                <a:gd name="T19" fmla="*/ 3 h 584"/>
                <a:gd name="T20" fmla="*/ 1 w 268"/>
                <a:gd name="T21" fmla="*/ 3 h 584"/>
                <a:gd name="T22" fmla="*/ 1 w 268"/>
                <a:gd name="T23" fmla="*/ 3 h 584"/>
                <a:gd name="T24" fmla="*/ 1 w 268"/>
                <a:gd name="T25" fmla="*/ 3 h 584"/>
                <a:gd name="T26" fmla="*/ 1 w 268"/>
                <a:gd name="T27" fmla="*/ 3 h 584"/>
                <a:gd name="T28" fmla="*/ 1 w 268"/>
                <a:gd name="T29" fmla="*/ 3 h 584"/>
                <a:gd name="T30" fmla="*/ 1 w 268"/>
                <a:gd name="T31" fmla="*/ 3 h 584"/>
                <a:gd name="T32" fmla="*/ 1 w 268"/>
                <a:gd name="T33" fmla="*/ 3 h 584"/>
                <a:gd name="T34" fmla="*/ 1 w 268"/>
                <a:gd name="T35" fmla="*/ 3 h 584"/>
                <a:gd name="T36" fmla="*/ 1 w 268"/>
                <a:gd name="T37" fmla="*/ 3 h 584"/>
                <a:gd name="T38" fmla="*/ 1 w 268"/>
                <a:gd name="T39" fmla="*/ 3 h 584"/>
                <a:gd name="T40" fmla="*/ 1 w 268"/>
                <a:gd name="T41" fmla="*/ 2 h 584"/>
                <a:gd name="T42" fmla="*/ 1 w 268"/>
                <a:gd name="T43" fmla="*/ 2 h 584"/>
                <a:gd name="T44" fmla="*/ 1 w 268"/>
                <a:gd name="T45" fmla="*/ 2 h 584"/>
                <a:gd name="T46" fmla="*/ 1 w 268"/>
                <a:gd name="T47" fmla="*/ 2 h 584"/>
                <a:gd name="T48" fmla="*/ 1 w 268"/>
                <a:gd name="T49" fmla="*/ 2 h 584"/>
                <a:gd name="T50" fmla="*/ 1 w 268"/>
                <a:gd name="T51" fmla="*/ 2 h 584"/>
                <a:gd name="T52" fmla="*/ 1 w 268"/>
                <a:gd name="T53" fmla="*/ 2 h 584"/>
                <a:gd name="T54" fmla="*/ 1 w 268"/>
                <a:gd name="T55" fmla="*/ 2 h 584"/>
                <a:gd name="T56" fmla="*/ 1 w 268"/>
                <a:gd name="T57" fmla="*/ 2 h 584"/>
                <a:gd name="T58" fmla="*/ 1 w 268"/>
                <a:gd name="T59" fmla="*/ 2 h 584"/>
                <a:gd name="T60" fmla="*/ 1 w 268"/>
                <a:gd name="T61" fmla="*/ 2 h 584"/>
                <a:gd name="T62" fmla="*/ 1 w 268"/>
                <a:gd name="T63" fmla="*/ 1 h 584"/>
                <a:gd name="T64" fmla="*/ 1 w 268"/>
                <a:gd name="T65" fmla="*/ 1 h 584"/>
                <a:gd name="T66" fmla="*/ 1 w 268"/>
                <a:gd name="T67" fmla="*/ 1 h 584"/>
                <a:gd name="T68" fmla="*/ 1 w 268"/>
                <a:gd name="T69" fmla="*/ 1 h 584"/>
                <a:gd name="T70" fmla="*/ 1 w 268"/>
                <a:gd name="T71" fmla="*/ 1 h 584"/>
                <a:gd name="T72" fmla="*/ 1 w 268"/>
                <a:gd name="T73" fmla="*/ 1 h 584"/>
                <a:gd name="T74" fmla="*/ 0 w 268"/>
                <a:gd name="T75" fmla="*/ 0 h 584"/>
                <a:gd name="T76" fmla="*/ 1 w 268"/>
                <a:gd name="T77" fmla="*/ 1 h 584"/>
                <a:gd name="T78" fmla="*/ 1 w 268"/>
                <a:gd name="T79" fmla="*/ 1 h 584"/>
                <a:gd name="T80" fmla="*/ 1 w 268"/>
                <a:gd name="T81" fmla="*/ 1 h 584"/>
                <a:gd name="T82" fmla="*/ 1 w 268"/>
                <a:gd name="T83" fmla="*/ 1 h 584"/>
                <a:gd name="T84" fmla="*/ 1 w 268"/>
                <a:gd name="T85" fmla="*/ 1 h 584"/>
                <a:gd name="T86" fmla="*/ 1 w 268"/>
                <a:gd name="T87" fmla="*/ 1 h 584"/>
                <a:gd name="T88" fmla="*/ 1 w 268"/>
                <a:gd name="T89" fmla="*/ 1 h 584"/>
                <a:gd name="T90" fmla="*/ 1 w 268"/>
                <a:gd name="T91" fmla="*/ 1 h 584"/>
                <a:gd name="T92" fmla="*/ 1 w 268"/>
                <a:gd name="T93" fmla="*/ 1 h 584"/>
                <a:gd name="T94" fmla="*/ 1 w 268"/>
                <a:gd name="T95" fmla="*/ 1 h 584"/>
                <a:gd name="T96" fmla="*/ 1 w 268"/>
                <a:gd name="T97" fmla="*/ 2 h 584"/>
                <a:gd name="T98" fmla="*/ 1 w 268"/>
                <a:gd name="T99" fmla="*/ 2 h 584"/>
                <a:gd name="T100" fmla="*/ 1 w 268"/>
                <a:gd name="T101" fmla="*/ 2 h 584"/>
                <a:gd name="T102" fmla="*/ 1 w 268"/>
                <a:gd name="T103" fmla="*/ 2 h 584"/>
                <a:gd name="T104" fmla="*/ 1 w 268"/>
                <a:gd name="T105" fmla="*/ 2 h 584"/>
                <a:gd name="T106" fmla="*/ 1 w 268"/>
                <a:gd name="T107" fmla="*/ 2 h 5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8"/>
                <a:gd name="T163" fmla="*/ 0 h 584"/>
                <a:gd name="T164" fmla="*/ 268 w 268"/>
                <a:gd name="T165" fmla="*/ 584 h 5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8" h="584">
                  <a:moveTo>
                    <a:pt x="259" y="425"/>
                  </a:moveTo>
                  <a:lnTo>
                    <a:pt x="248" y="446"/>
                  </a:lnTo>
                  <a:lnTo>
                    <a:pt x="238" y="469"/>
                  </a:lnTo>
                  <a:lnTo>
                    <a:pt x="225" y="490"/>
                  </a:lnTo>
                  <a:lnTo>
                    <a:pt x="213" y="512"/>
                  </a:lnTo>
                  <a:lnTo>
                    <a:pt x="199" y="533"/>
                  </a:lnTo>
                  <a:lnTo>
                    <a:pt x="185" y="552"/>
                  </a:lnTo>
                  <a:lnTo>
                    <a:pt x="167" y="568"/>
                  </a:lnTo>
                  <a:lnTo>
                    <a:pt x="147" y="584"/>
                  </a:lnTo>
                  <a:lnTo>
                    <a:pt x="71" y="577"/>
                  </a:lnTo>
                  <a:lnTo>
                    <a:pt x="71" y="574"/>
                  </a:lnTo>
                  <a:lnTo>
                    <a:pt x="68" y="570"/>
                  </a:lnTo>
                  <a:lnTo>
                    <a:pt x="66" y="568"/>
                  </a:lnTo>
                  <a:lnTo>
                    <a:pt x="64" y="565"/>
                  </a:lnTo>
                  <a:lnTo>
                    <a:pt x="82" y="570"/>
                  </a:lnTo>
                  <a:lnTo>
                    <a:pt x="100" y="570"/>
                  </a:lnTo>
                  <a:lnTo>
                    <a:pt x="117" y="561"/>
                  </a:lnTo>
                  <a:lnTo>
                    <a:pt x="137" y="551"/>
                  </a:lnTo>
                  <a:lnTo>
                    <a:pt x="154" y="535"/>
                  </a:lnTo>
                  <a:lnTo>
                    <a:pt x="170" y="517"/>
                  </a:lnTo>
                  <a:lnTo>
                    <a:pt x="186" y="499"/>
                  </a:lnTo>
                  <a:lnTo>
                    <a:pt x="199" y="483"/>
                  </a:lnTo>
                  <a:lnTo>
                    <a:pt x="208" y="464"/>
                  </a:lnTo>
                  <a:lnTo>
                    <a:pt x="218" y="446"/>
                  </a:lnTo>
                  <a:lnTo>
                    <a:pt x="227" y="427"/>
                  </a:lnTo>
                  <a:lnTo>
                    <a:pt x="234" y="407"/>
                  </a:lnTo>
                  <a:lnTo>
                    <a:pt x="241" y="388"/>
                  </a:lnTo>
                  <a:lnTo>
                    <a:pt x="247" y="368"/>
                  </a:lnTo>
                  <a:lnTo>
                    <a:pt x="248" y="347"/>
                  </a:lnTo>
                  <a:lnTo>
                    <a:pt x="248" y="324"/>
                  </a:lnTo>
                  <a:lnTo>
                    <a:pt x="225" y="276"/>
                  </a:lnTo>
                  <a:lnTo>
                    <a:pt x="195" y="235"/>
                  </a:lnTo>
                  <a:lnTo>
                    <a:pt x="156" y="198"/>
                  </a:lnTo>
                  <a:lnTo>
                    <a:pt x="117" y="165"/>
                  </a:lnTo>
                  <a:lnTo>
                    <a:pt x="78" y="131"/>
                  </a:lnTo>
                  <a:lnTo>
                    <a:pt x="43" y="92"/>
                  </a:lnTo>
                  <a:lnTo>
                    <a:pt x="16" y="49"/>
                  </a:lnTo>
                  <a:lnTo>
                    <a:pt x="0" y="0"/>
                  </a:lnTo>
                  <a:lnTo>
                    <a:pt x="13" y="28"/>
                  </a:lnTo>
                  <a:lnTo>
                    <a:pt x="29" y="56"/>
                  </a:lnTo>
                  <a:lnTo>
                    <a:pt x="48" y="81"/>
                  </a:lnTo>
                  <a:lnTo>
                    <a:pt x="69" y="106"/>
                  </a:lnTo>
                  <a:lnTo>
                    <a:pt x="94" y="129"/>
                  </a:lnTo>
                  <a:lnTo>
                    <a:pt x="119" y="152"/>
                  </a:lnTo>
                  <a:lnTo>
                    <a:pt x="146" y="175"/>
                  </a:lnTo>
                  <a:lnTo>
                    <a:pt x="170" y="198"/>
                  </a:lnTo>
                  <a:lnTo>
                    <a:pt x="195" y="221"/>
                  </a:lnTo>
                  <a:lnTo>
                    <a:pt x="216" y="244"/>
                  </a:lnTo>
                  <a:lnTo>
                    <a:pt x="236" y="271"/>
                  </a:lnTo>
                  <a:lnTo>
                    <a:pt x="250" y="297"/>
                  </a:lnTo>
                  <a:lnTo>
                    <a:pt x="263" y="326"/>
                  </a:lnTo>
                  <a:lnTo>
                    <a:pt x="268" y="356"/>
                  </a:lnTo>
                  <a:lnTo>
                    <a:pt x="266" y="389"/>
                  </a:lnTo>
                  <a:lnTo>
                    <a:pt x="259" y="4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89" name="Freeform 21"/>
            <p:cNvSpPr>
              <a:spLocks/>
            </p:cNvSpPr>
            <p:nvPr/>
          </p:nvSpPr>
          <p:spPr bwMode="auto">
            <a:xfrm>
              <a:off x="5379" y="2163"/>
              <a:ext cx="292" cy="239"/>
            </a:xfrm>
            <a:custGeom>
              <a:avLst/>
              <a:gdLst>
                <a:gd name="T0" fmla="*/ 1 w 585"/>
                <a:gd name="T1" fmla="*/ 0 h 479"/>
                <a:gd name="T2" fmla="*/ 1 w 585"/>
                <a:gd name="T3" fmla="*/ 0 h 479"/>
                <a:gd name="T4" fmla="*/ 1 w 585"/>
                <a:gd name="T5" fmla="*/ 0 h 479"/>
                <a:gd name="T6" fmla="*/ 1 w 585"/>
                <a:gd name="T7" fmla="*/ 0 h 479"/>
                <a:gd name="T8" fmla="*/ 1 w 585"/>
                <a:gd name="T9" fmla="*/ 0 h 479"/>
                <a:gd name="T10" fmla="*/ 1 w 585"/>
                <a:gd name="T11" fmla="*/ 0 h 479"/>
                <a:gd name="T12" fmla="*/ 1 w 585"/>
                <a:gd name="T13" fmla="*/ 0 h 479"/>
                <a:gd name="T14" fmla="*/ 2 w 585"/>
                <a:gd name="T15" fmla="*/ 0 h 479"/>
                <a:gd name="T16" fmla="*/ 2 w 585"/>
                <a:gd name="T17" fmla="*/ 0 h 479"/>
                <a:gd name="T18" fmla="*/ 2 w 585"/>
                <a:gd name="T19" fmla="*/ 0 h 479"/>
                <a:gd name="T20" fmla="*/ 2 w 585"/>
                <a:gd name="T21" fmla="*/ 0 h 479"/>
                <a:gd name="T22" fmla="*/ 2 w 585"/>
                <a:gd name="T23" fmla="*/ 0 h 479"/>
                <a:gd name="T24" fmla="*/ 2 w 585"/>
                <a:gd name="T25" fmla="*/ 0 h 479"/>
                <a:gd name="T26" fmla="*/ 1 w 585"/>
                <a:gd name="T27" fmla="*/ 0 h 479"/>
                <a:gd name="T28" fmla="*/ 1 w 585"/>
                <a:gd name="T29" fmla="*/ 0 h 479"/>
                <a:gd name="T30" fmla="*/ 1 w 585"/>
                <a:gd name="T31" fmla="*/ 1 h 479"/>
                <a:gd name="T32" fmla="*/ 1 w 585"/>
                <a:gd name="T33" fmla="*/ 1 h 479"/>
                <a:gd name="T34" fmla="*/ 1 w 585"/>
                <a:gd name="T35" fmla="*/ 1 h 479"/>
                <a:gd name="T36" fmla="*/ 1 w 585"/>
                <a:gd name="T37" fmla="*/ 1 h 479"/>
                <a:gd name="T38" fmla="*/ 1 w 585"/>
                <a:gd name="T39" fmla="*/ 1 h 479"/>
                <a:gd name="T40" fmla="*/ 1 w 585"/>
                <a:gd name="T41" fmla="*/ 1 h 479"/>
                <a:gd name="T42" fmla="*/ 1 w 585"/>
                <a:gd name="T43" fmla="*/ 1 h 479"/>
                <a:gd name="T44" fmla="*/ 1 w 585"/>
                <a:gd name="T45" fmla="*/ 1 h 479"/>
                <a:gd name="T46" fmla="*/ 0 w 585"/>
                <a:gd name="T47" fmla="*/ 1 h 479"/>
                <a:gd name="T48" fmla="*/ 0 w 585"/>
                <a:gd name="T49" fmla="*/ 1 h 479"/>
                <a:gd name="T50" fmla="*/ 0 w 585"/>
                <a:gd name="T51" fmla="*/ 1 h 479"/>
                <a:gd name="T52" fmla="*/ 0 w 585"/>
                <a:gd name="T53" fmla="*/ 1 h 479"/>
                <a:gd name="T54" fmla="*/ 0 w 585"/>
                <a:gd name="T55" fmla="*/ 1 h 479"/>
                <a:gd name="T56" fmla="*/ 0 w 585"/>
                <a:gd name="T57" fmla="*/ 1 h 479"/>
                <a:gd name="T58" fmla="*/ 0 w 585"/>
                <a:gd name="T59" fmla="*/ 1 h 479"/>
                <a:gd name="T60" fmla="*/ 0 w 585"/>
                <a:gd name="T61" fmla="*/ 1 h 479"/>
                <a:gd name="T62" fmla="*/ 0 w 585"/>
                <a:gd name="T63" fmla="*/ 1 h 479"/>
                <a:gd name="T64" fmla="*/ 0 w 585"/>
                <a:gd name="T65" fmla="*/ 0 h 479"/>
                <a:gd name="T66" fmla="*/ 0 w 585"/>
                <a:gd name="T67" fmla="*/ 0 h 479"/>
                <a:gd name="T68" fmla="*/ 0 w 585"/>
                <a:gd name="T69" fmla="*/ 0 h 479"/>
                <a:gd name="T70" fmla="*/ 0 w 585"/>
                <a:gd name="T71" fmla="*/ 0 h 479"/>
                <a:gd name="T72" fmla="*/ 0 w 585"/>
                <a:gd name="T73" fmla="*/ 0 h 479"/>
                <a:gd name="T74" fmla="*/ 0 w 585"/>
                <a:gd name="T75" fmla="*/ 0 h 479"/>
                <a:gd name="T76" fmla="*/ 0 w 585"/>
                <a:gd name="T77" fmla="*/ 0 h 479"/>
                <a:gd name="T78" fmla="*/ 0 w 585"/>
                <a:gd name="T79" fmla="*/ 0 h 479"/>
                <a:gd name="T80" fmla="*/ 0 w 585"/>
                <a:gd name="T81" fmla="*/ 0 h 479"/>
                <a:gd name="T82" fmla="*/ 0 w 585"/>
                <a:gd name="T83" fmla="*/ 0 h 479"/>
                <a:gd name="T84" fmla="*/ 0 w 585"/>
                <a:gd name="T85" fmla="*/ 0 h 479"/>
                <a:gd name="T86" fmla="*/ 0 w 585"/>
                <a:gd name="T87" fmla="*/ 0 h 479"/>
                <a:gd name="T88" fmla="*/ 0 w 585"/>
                <a:gd name="T89" fmla="*/ 0 h 479"/>
                <a:gd name="T90" fmla="*/ 0 w 585"/>
                <a:gd name="T91" fmla="*/ 0 h 479"/>
                <a:gd name="T92" fmla="*/ 0 w 585"/>
                <a:gd name="T93" fmla="*/ 0 h 479"/>
                <a:gd name="T94" fmla="*/ 0 w 585"/>
                <a:gd name="T95" fmla="*/ 0 h 479"/>
                <a:gd name="T96" fmla="*/ 0 w 585"/>
                <a:gd name="T97" fmla="*/ 0 h 479"/>
                <a:gd name="T98" fmla="*/ 1 w 585"/>
                <a:gd name="T99" fmla="*/ 0 h 479"/>
                <a:gd name="T100" fmla="*/ 1 w 585"/>
                <a:gd name="T101" fmla="*/ 0 h 479"/>
                <a:gd name="T102" fmla="*/ 1 w 585"/>
                <a:gd name="T103" fmla="*/ 0 h 479"/>
                <a:gd name="T104" fmla="*/ 1 w 585"/>
                <a:gd name="T105" fmla="*/ 0 h 479"/>
                <a:gd name="T106" fmla="*/ 1 w 585"/>
                <a:gd name="T107" fmla="*/ 0 h 4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85"/>
                <a:gd name="T163" fmla="*/ 0 h 479"/>
                <a:gd name="T164" fmla="*/ 585 w 585"/>
                <a:gd name="T165" fmla="*/ 479 h 47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85" h="479">
                  <a:moveTo>
                    <a:pt x="286" y="6"/>
                  </a:moveTo>
                  <a:lnTo>
                    <a:pt x="344" y="167"/>
                  </a:lnTo>
                  <a:lnTo>
                    <a:pt x="372" y="174"/>
                  </a:lnTo>
                  <a:lnTo>
                    <a:pt x="402" y="181"/>
                  </a:lnTo>
                  <a:lnTo>
                    <a:pt x="433" y="186"/>
                  </a:lnTo>
                  <a:lnTo>
                    <a:pt x="463" y="190"/>
                  </a:lnTo>
                  <a:lnTo>
                    <a:pt x="495" y="195"/>
                  </a:lnTo>
                  <a:lnTo>
                    <a:pt x="525" y="199"/>
                  </a:lnTo>
                  <a:lnTo>
                    <a:pt x="555" y="202"/>
                  </a:lnTo>
                  <a:lnTo>
                    <a:pt x="585" y="208"/>
                  </a:lnTo>
                  <a:lnTo>
                    <a:pt x="567" y="220"/>
                  </a:lnTo>
                  <a:lnTo>
                    <a:pt x="546" y="231"/>
                  </a:lnTo>
                  <a:lnTo>
                    <a:pt x="525" y="240"/>
                  </a:lnTo>
                  <a:lnTo>
                    <a:pt x="502" y="248"/>
                  </a:lnTo>
                  <a:lnTo>
                    <a:pt x="477" y="255"/>
                  </a:lnTo>
                  <a:lnTo>
                    <a:pt x="454" y="264"/>
                  </a:lnTo>
                  <a:lnTo>
                    <a:pt x="429" y="273"/>
                  </a:lnTo>
                  <a:lnTo>
                    <a:pt x="408" y="284"/>
                  </a:lnTo>
                  <a:lnTo>
                    <a:pt x="425" y="466"/>
                  </a:lnTo>
                  <a:lnTo>
                    <a:pt x="420" y="473"/>
                  </a:lnTo>
                  <a:lnTo>
                    <a:pt x="413" y="477"/>
                  </a:lnTo>
                  <a:lnTo>
                    <a:pt x="404" y="479"/>
                  </a:lnTo>
                  <a:lnTo>
                    <a:pt x="397" y="479"/>
                  </a:lnTo>
                  <a:lnTo>
                    <a:pt x="232" y="344"/>
                  </a:lnTo>
                  <a:lnTo>
                    <a:pt x="202" y="353"/>
                  </a:lnTo>
                  <a:lnTo>
                    <a:pt x="174" y="364"/>
                  </a:lnTo>
                  <a:lnTo>
                    <a:pt x="146" y="378"/>
                  </a:lnTo>
                  <a:lnTo>
                    <a:pt x="117" y="392"/>
                  </a:lnTo>
                  <a:lnTo>
                    <a:pt x="91" y="406"/>
                  </a:lnTo>
                  <a:lnTo>
                    <a:pt x="64" y="418"/>
                  </a:lnTo>
                  <a:lnTo>
                    <a:pt x="36" y="427"/>
                  </a:lnTo>
                  <a:lnTo>
                    <a:pt x="7" y="431"/>
                  </a:lnTo>
                  <a:lnTo>
                    <a:pt x="108" y="250"/>
                  </a:lnTo>
                  <a:lnTo>
                    <a:pt x="94" y="238"/>
                  </a:lnTo>
                  <a:lnTo>
                    <a:pt x="80" y="225"/>
                  </a:lnTo>
                  <a:lnTo>
                    <a:pt x="66" y="215"/>
                  </a:lnTo>
                  <a:lnTo>
                    <a:pt x="52" y="204"/>
                  </a:lnTo>
                  <a:lnTo>
                    <a:pt x="36" y="195"/>
                  </a:lnTo>
                  <a:lnTo>
                    <a:pt x="23" y="185"/>
                  </a:lnTo>
                  <a:lnTo>
                    <a:pt x="11" y="174"/>
                  </a:lnTo>
                  <a:lnTo>
                    <a:pt x="0" y="162"/>
                  </a:lnTo>
                  <a:lnTo>
                    <a:pt x="197" y="155"/>
                  </a:lnTo>
                  <a:lnTo>
                    <a:pt x="208" y="135"/>
                  </a:lnTo>
                  <a:lnTo>
                    <a:pt x="215" y="116"/>
                  </a:lnTo>
                  <a:lnTo>
                    <a:pt x="222" y="96"/>
                  </a:lnTo>
                  <a:lnTo>
                    <a:pt x="229" y="75"/>
                  </a:lnTo>
                  <a:lnTo>
                    <a:pt x="234" y="55"/>
                  </a:lnTo>
                  <a:lnTo>
                    <a:pt x="243" y="34"/>
                  </a:lnTo>
                  <a:lnTo>
                    <a:pt x="254" y="16"/>
                  </a:lnTo>
                  <a:lnTo>
                    <a:pt x="266" y="0"/>
                  </a:lnTo>
                  <a:lnTo>
                    <a:pt x="270" y="6"/>
                  </a:lnTo>
                  <a:lnTo>
                    <a:pt x="275" y="6"/>
                  </a:lnTo>
                  <a:lnTo>
                    <a:pt x="280" y="6"/>
                  </a:lnTo>
                  <a:lnTo>
                    <a:pt x="28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0" name="Freeform 22"/>
            <p:cNvSpPr>
              <a:spLocks/>
            </p:cNvSpPr>
            <p:nvPr/>
          </p:nvSpPr>
          <p:spPr bwMode="auto">
            <a:xfrm>
              <a:off x="5408" y="2184"/>
              <a:ext cx="222" cy="200"/>
            </a:xfrm>
            <a:custGeom>
              <a:avLst/>
              <a:gdLst>
                <a:gd name="T0" fmla="*/ 2 w 443"/>
                <a:gd name="T1" fmla="*/ 1 h 400"/>
                <a:gd name="T2" fmla="*/ 2 w 443"/>
                <a:gd name="T3" fmla="*/ 1 h 400"/>
                <a:gd name="T4" fmla="*/ 2 w 443"/>
                <a:gd name="T5" fmla="*/ 1 h 400"/>
                <a:gd name="T6" fmla="*/ 2 w 443"/>
                <a:gd name="T7" fmla="*/ 1 h 400"/>
                <a:gd name="T8" fmla="*/ 2 w 443"/>
                <a:gd name="T9" fmla="*/ 1 h 400"/>
                <a:gd name="T10" fmla="*/ 2 w 443"/>
                <a:gd name="T11" fmla="*/ 1 h 400"/>
                <a:gd name="T12" fmla="*/ 2 w 443"/>
                <a:gd name="T13" fmla="*/ 1 h 400"/>
                <a:gd name="T14" fmla="*/ 2 w 443"/>
                <a:gd name="T15" fmla="*/ 1 h 400"/>
                <a:gd name="T16" fmla="*/ 2 w 443"/>
                <a:gd name="T17" fmla="*/ 2 h 400"/>
                <a:gd name="T18" fmla="*/ 2 w 443"/>
                <a:gd name="T19" fmla="*/ 2 h 400"/>
                <a:gd name="T20" fmla="*/ 1 w 443"/>
                <a:gd name="T21" fmla="*/ 2 h 400"/>
                <a:gd name="T22" fmla="*/ 0 w 443"/>
                <a:gd name="T23" fmla="*/ 2 h 400"/>
                <a:gd name="T24" fmla="*/ 1 w 443"/>
                <a:gd name="T25" fmla="*/ 2 h 400"/>
                <a:gd name="T26" fmla="*/ 1 w 443"/>
                <a:gd name="T27" fmla="*/ 2 h 400"/>
                <a:gd name="T28" fmla="*/ 1 w 443"/>
                <a:gd name="T29" fmla="*/ 2 h 400"/>
                <a:gd name="T30" fmla="*/ 1 w 443"/>
                <a:gd name="T31" fmla="*/ 2 h 400"/>
                <a:gd name="T32" fmla="*/ 1 w 443"/>
                <a:gd name="T33" fmla="*/ 2 h 400"/>
                <a:gd name="T34" fmla="*/ 1 w 443"/>
                <a:gd name="T35" fmla="*/ 1 h 400"/>
                <a:gd name="T36" fmla="*/ 1 w 443"/>
                <a:gd name="T37" fmla="*/ 1 h 400"/>
                <a:gd name="T38" fmla="*/ 1 w 443"/>
                <a:gd name="T39" fmla="*/ 1 h 400"/>
                <a:gd name="T40" fmla="*/ 1 w 443"/>
                <a:gd name="T41" fmla="*/ 1 h 400"/>
                <a:gd name="T42" fmla="*/ 1 w 443"/>
                <a:gd name="T43" fmla="*/ 1 h 400"/>
                <a:gd name="T44" fmla="*/ 1 w 443"/>
                <a:gd name="T45" fmla="*/ 1 h 400"/>
                <a:gd name="T46" fmla="*/ 1 w 443"/>
                <a:gd name="T47" fmla="*/ 1 h 400"/>
                <a:gd name="T48" fmla="*/ 1 w 443"/>
                <a:gd name="T49" fmla="*/ 1 h 400"/>
                <a:gd name="T50" fmla="*/ 1 w 443"/>
                <a:gd name="T51" fmla="*/ 1 h 400"/>
                <a:gd name="T52" fmla="*/ 1 w 443"/>
                <a:gd name="T53" fmla="*/ 1 h 400"/>
                <a:gd name="T54" fmla="*/ 1 w 443"/>
                <a:gd name="T55" fmla="*/ 1 h 400"/>
                <a:gd name="T56" fmla="*/ 1 w 443"/>
                <a:gd name="T57" fmla="*/ 1 h 400"/>
                <a:gd name="T58" fmla="*/ 1 w 443"/>
                <a:gd name="T59" fmla="*/ 0 h 400"/>
                <a:gd name="T60" fmla="*/ 2 w 443"/>
                <a:gd name="T61" fmla="*/ 1 h 400"/>
                <a:gd name="T62" fmla="*/ 2 w 443"/>
                <a:gd name="T63" fmla="*/ 1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00"/>
                <a:gd name="T98" fmla="*/ 443 w 443"/>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00">
                  <a:moveTo>
                    <a:pt x="443" y="182"/>
                  </a:moveTo>
                  <a:lnTo>
                    <a:pt x="425" y="188"/>
                  </a:lnTo>
                  <a:lnTo>
                    <a:pt x="404" y="191"/>
                  </a:lnTo>
                  <a:lnTo>
                    <a:pt x="381" y="195"/>
                  </a:lnTo>
                  <a:lnTo>
                    <a:pt x="358" y="198"/>
                  </a:lnTo>
                  <a:lnTo>
                    <a:pt x="338" y="205"/>
                  </a:lnTo>
                  <a:lnTo>
                    <a:pt x="326" y="218"/>
                  </a:lnTo>
                  <a:lnTo>
                    <a:pt x="320" y="234"/>
                  </a:lnTo>
                  <a:lnTo>
                    <a:pt x="326" y="259"/>
                  </a:lnTo>
                  <a:lnTo>
                    <a:pt x="338" y="400"/>
                  </a:lnTo>
                  <a:lnTo>
                    <a:pt x="173" y="259"/>
                  </a:lnTo>
                  <a:lnTo>
                    <a:pt x="0" y="342"/>
                  </a:lnTo>
                  <a:lnTo>
                    <a:pt x="10" y="326"/>
                  </a:lnTo>
                  <a:lnTo>
                    <a:pt x="19" y="310"/>
                  </a:lnTo>
                  <a:lnTo>
                    <a:pt x="28" y="294"/>
                  </a:lnTo>
                  <a:lnTo>
                    <a:pt x="37" y="278"/>
                  </a:lnTo>
                  <a:lnTo>
                    <a:pt x="48" y="262"/>
                  </a:lnTo>
                  <a:lnTo>
                    <a:pt x="56" y="248"/>
                  </a:lnTo>
                  <a:lnTo>
                    <a:pt x="69" y="236"/>
                  </a:lnTo>
                  <a:lnTo>
                    <a:pt x="83" y="223"/>
                  </a:lnTo>
                  <a:lnTo>
                    <a:pt x="83" y="207"/>
                  </a:lnTo>
                  <a:lnTo>
                    <a:pt x="78" y="195"/>
                  </a:lnTo>
                  <a:lnTo>
                    <a:pt x="67" y="186"/>
                  </a:lnTo>
                  <a:lnTo>
                    <a:pt x="56" y="177"/>
                  </a:lnTo>
                  <a:lnTo>
                    <a:pt x="44" y="170"/>
                  </a:lnTo>
                  <a:lnTo>
                    <a:pt x="30" y="163"/>
                  </a:lnTo>
                  <a:lnTo>
                    <a:pt x="18" y="156"/>
                  </a:lnTo>
                  <a:lnTo>
                    <a:pt x="7" y="147"/>
                  </a:lnTo>
                  <a:lnTo>
                    <a:pt x="156" y="147"/>
                  </a:lnTo>
                  <a:lnTo>
                    <a:pt x="207" y="0"/>
                  </a:lnTo>
                  <a:lnTo>
                    <a:pt x="273" y="152"/>
                  </a:lnTo>
                  <a:lnTo>
                    <a:pt x="443" y="182"/>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1" name="Freeform 23"/>
            <p:cNvSpPr>
              <a:spLocks/>
            </p:cNvSpPr>
            <p:nvPr/>
          </p:nvSpPr>
          <p:spPr bwMode="auto">
            <a:xfrm>
              <a:off x="4860" y="2210"/>
              <a:ext cx="51" cy="39"/>
            </a:xfrm>
            <a:custGeom>
              <a:avLst/>
              <a:gdLst>
                <a:gd name="T0" fmla="*/ 1 w 101"/>
                <a:gd name="T1" fmla="*/ 0 h 80"/>
                <a:gd name="T2" fmla="*/ 1 w 101"/>
                <a:gd name="T3" fmla="*/ 0 h 80"/>
                <a:gd name="T4" fmla="*/ 1 w 101"/>
                <a:gd name="T5" fmla="*/ 0 h 80"/>
                <a:gd name="T6" fmla="*/ 1 w 101"/>
                <a:gd name="T7" fmla="*/ 0 h 80"/>
                <a:gd name="T8" fmla="*/ 1 w 101"/>
                <a:gd name="T9" fmla="*/ 0 h 80"/>
                <a:gd name="T10" fmla="*/ 1 w 101"/>
                <a:gd name="T11" fmla="*/ 0 h 80"/>
                <a:gd name="T12" fmla="*/ 1 w 101"/>
                <a:gd name="T13" fmla="*/ 0 h 80"/>
                <a:gd name="T14" fmla="*/ 1 w 101"/>
                <a:gd name="T15" fmla="*/ 0 h 80"/>
                <a:gd name="T16" fmla="*/ 1 w 101"/>
                <a:gd name="T17" fmla="*/ 0 h 80"/>
                <a:gd name="T18" fmla="*/ 1 w 101"/>
                <a:gd name="T19" fmla="*/ 0 h 80"/>
                <a:gd name="T20" fmla="*/ 0 w 101"/>
                <a:gd name="T21" fmla="*/ 0 h 80"/>
                <a:gd name="T22" fmla="*/ 1 w 101"/>
                <a:gd name="T23" fmla="*/ 0 h 80"/>
                <a:gd name="T24" fmla="*/ 1 w 101"/>
                <a:gd name="T25" fmla="*/ 0 h 80"/>
                <a:gd name="T26" fmla="*/ 1 w 101"/>
                <a:gd name="T27" fmla="*/ 0 h 80"/>
                <a:gd name="T28" fmla="*/ 1 w 101"/>
                <a:gd name="T29" fmla="*/ 0 h 80"/>
                <a:gd name="T30" fmla="*/ 1 w 101"/>
                <a:gd name="T31" fmla="*/ 0 h 80"/>
                <a:gd name="T32" fmla="*/ 1 w 101"/>
                <a:gd name="T33" fmla="*/ 0 h 80"/>
                <a:gd name="T34" fmla="*/ 1 w 101"/>
                <a:gd name="T35" fmla="*/ 0 h 80"/>
                <a:gd name="T36" fmla="*/ 1 w 101"/>
                <a:gd name="T37" fmla="*/ 0 h 80"/>
                <a:gd name="T38" fmla="*/ 1 w 101"/>
                <a:gd name="T39" fmla="*/ 0 h 80"/>
                <a:gd name="T40" fmla="*/ 1 w 101"/>
                <a:gd name="T41" fmla="*/ 0 h 80"/>
                <a:gd name="T42" fmla="*/ 1 w 101"/>
                <a:gd name="T43" fmla="*/ 0 h 80"/>
                <a:gd name="T44" fmla="*/ 1 w 101"/>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1"/>
                <a:gd name="T70" fmla="*/ 0 h 80"/>
                <a:gd name="T71" fmla="*/ 101 w 101"/>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1" h="80">
                  <a:moveTo>
                    <a:pt x="101" y="55"/>
                  </a:moveTo>
                  <a:lnTo>
                    <a:pt x="59" y="37"/>
                  </a:lnTo>
                  <a:lnTo>
                    <a:pt x="54" y="45"/>
                  </a:lnTo>
                  <a:lnTo>
                    <a:pt x="52" y="53"/>
                  </a:lnTo>
                  <a:lnTo>
                    <a:pt x="48" y="62"/>
                  </a:lnTo>
                  <a:lnTo>
                    <a:pt x="45" y="69"/>
                  </a:lnTo>
                  <a:lnTo>
                    <a:pt x="39" y="76"/>
                  </a:lnTo>
                  <a:lnTo>
                    <a:pt x="32" y="80"/>
                  </a:lnTo>
                  <a:lnTo>
                    <a:pt x="20" y="80"/>
                  </a:lnTo>
                  <a:lnTo>
                    <a:pt x="6" y="76"/>
                  </a:lnTo>
                  <a:lnTo>
                    <a:pt x="0" y="73"/>
                  </a:lnTo>
                  <a:lnTo>
                    <a:pt x="16" y="61"/>
                  </a:lnTo>
                  <a:lnTo>
                    <a:pt x="25" y="43"/>
                  </a:lnTo>
                  <a:lnTo>
                    <a:pt x="31" y="23"/>
                  </a:lnTo>
                  <a:lnTo>
                    <a:pt x="34" y="0"/>
                  </a:lnTo>
                  <a:lnTo>
                    <a:pt x="45" y="2"/>
                  </a:lnTo>
                  <a:lnTo>
                    <a:pt x="55" y="7"/>
                  </a:lnTo>
                  <a:lnTo>
                    <a:pt x="66" y="13"/>
                  </a:lnTo>
                  <a:lnTo>
                    <a:pt x="77" y="18"/>
                  </a:lnTo>
                  <a:lnTo>
                    <a:pt x="84" y="27"/>
                  </a:lnTo>
                  <a:lnTo>
                    <a:pt x="93" y="34"/>
                  </a:lnTo>
                  <a:lnTo>
                    <a:pt x="98" y="45"/>
                  </a:lnTo>
                  <a:lnTo>
                    <a:pt x="10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2" name="Freeform 24"/>
            <p:cNvSpPr>
              <a:spLocks/>
            </p:cNvSpPr>
            <p:nvPr/>
          </p:nvSpPr>
          <p:spPr bwMode="auto">
            <a:xfrm>
              <a:off x="4966" y="2248"/>
              <a:ext cx="390" cy="87"/>
            </a:xfrm>
            <a:custGeom>
              <a:avLst/>
              <a:gdLst>
                <a:gd name="T0" fmla="*/ 2 w 781"/>
                <a:gd name="T1" fmla="*/ 1 h 174"/>
                <a:gd name="T2" fmla="*/ 2 w 781"/>
                <a:gd name="T3" fmla="*/ 1 h 174"/>
                <a:gd name="T4" fmla="*/ 2 w 781"/>
                <a:gd name="T5" fmla="*/ 1 h 174"/>
                <a:gd name="T6" fmla="*/ 2 w 781"/>
                <a:gd name="T7" fmla="*/ 1 h 174"/>
                <a:gd name="T8" fmla="*/ 3 w 781"/>
                <a:gd name="T9" fmla="*/ 1 h 174"/>
                <a:gd name="T10" fmla="*/ 2 w 781"/>
                <a:gd name="T11" fmla="*/ 1 h 174"/>
                <a:gd name="T12" fmla="*/ 2 w 781"/>
                <a:gd name="T13" fmla="*/ 1 h 174"/>
                <a:gd name="T14" fmla="*/ 2 w 781"/>
                <a:gd name="T15" fmla="*/ 1 h 174"/>
                <a:gd name="T16" fmla="*/ 2 w 781"/>
                <a:gd name="T17" fmla="*/ 1 h 174"/>
                <a:gd name="T18" fmla="*/ 2 w 781"/>
                <a:gd name="T19" fmla="*/ 1 h 174"/>
                <a:gd name="T20" fmla="*/ 2 w 781"/>
                <a:gd name="T21" fmla="*/ 1 h 174"/>
                <a:gd name="T22" fmla="*/ 2 w 781"/>
                <a:gd name="T23" fmla="*/ 1 h 174"/>
                <a:gd name="T24" fmla="*/ 2 w 781"/>
                <a:gd name="T25" fmla="*/ 1 h 174"/>
                <a:gd name="T26" fmla="*/ 1 w 781"/>
                <a:gd name="T27" fmla="*/ 1 h 174"/>
                <a:gd name="T28" fmla="*/ 1 w 781"/>
                <a:gd name="T29" fmla="*/ 1 h 174"/>
                <a:gd name="T30" fmla="*/ 1 w 781"/>
                <a:gd name="T31" fmla="*/ 1 h 174"/>
                <a:gd name="T32" fmla="*/ 1 w 781"/>
                <a:gd name="T33" fmla="*/ 1 h 174"/>
                <a:gd name="T34" fmla="*/ 1 w 781"/>
                <a:gd name="T35" fmla="*/ 1 h 174"/>
                <a:gd name="T36" fmla="*/ 1 w 781"/>
                <a:gd name="T37" fmla="*/ 1 h 174"/>
                <a:gd name="T38" fmla="*/ 0 w 781"/>
                <a:gd name="T39" fmla="*/ 1 h 174"/>
                <a:gd name="T40" fmla="*/ 0 w 781"/>
                <a:gd name="T41" fmla="*/ 1 h 174"/>
                <a:gd name="T42" fmla="*/ 0 w 781"/>
                <a:gd name="T43" fmla="*/ 1 h 174"/>
                <a:gd name="T44" fmla="*/ 0 w 781"/>
                <a:gd name="T45" fmla="*/ 1 h 174"/>
                <a:gd name="T46" fmla="*/ 0 w 781"/>
                <a:gd name="T47" fmla="*/ 1 h 174"/>
                <a:gd name="T48" fmla="*/ 0 w 781"/>
                <a:gd name="T49" fmla="*/ 1 h 174"/>
                <a:gd name="T50" fmla="*/ 0 w 781"/>
                <a:gd name="T51" fmla="*/ 1 h 174"/>
                <a:gd name="T52" fmla="*/ 0 w 781"/>
                <a:gd name="T53" fmla="*/ 1 h 174"/>
                <a:gd name="T54" fmla="*/ 0 w 781"/>
                <a:gd name="T55" fmla="*/ 1 h 174"/>
                <a:gd name="T56" fmla="*/ 0 w 781"/>
                <a:gd name="T57" fmla="*/ 1 h 174"/>
                <a:gd name="T58" fmla="*/ 0 w 781"/>
                <a:gd name="T59" fmla="*/ 1 h 174"/>
                <a:gd name="T60" fmla="*/ 1 w 781"/>
                <a:gd name="T61" fmla="*/ 1 h 174"/>
                <a:gd name="T62" fmla="*/ 1 w 781"/>
                <a:gd name="T63" fmla="*/ 1 h 174"/>
                <a:gd name="T64" fmla="*/ 1 w 781"/>
                <a:gd name="T65" fmla="*/ 1 h 174"/>
                <a:gd name="T66" fmla="*/ 1 w 781"/>
                <a:gd name="T67" fmla="*/ 1 h 174"/>
                <a:gd name="T68" fmla="*/ 2 w 781"/>
                <a:gd name="T69" fmla="*/ 1 h 174"/>
                <a:gd name="T70" fmla="*/ 2 w 781"/>
                <a:gd name="T71" fmla="*/ 1 h 174"/>
                <a:gd name="T72" fmla="*/ 2 w 781"/>
                <a:gd name="T73" fmla="*/ 1 h 1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1"/>
                <a:gd name="T112" fmla="*/ 0 h 174"/>
                <a:gd name="T113" fmla="*/ 781 w 781"/>
                <a:gd name="T114" fmla="*/ 174 h 1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1" h="174">
                  <a:moveTo>
                    <a:pt x="620" y="68"/>
                  </a:moveTo>
                  <a:lnTo>
                    <a:pt x="700" y="25"/>
                  </a:lnTo>
                  <a:lnTo>
                    <a:pt x="710" y="34"/>
                  </a:lnTo>
                  <a:lnTo>
                    <a:pt x="721" y="43"/>
                  </a:lnTo>
                  <a:lnTo>
                    <a:pt x="732" y="50"/>
                  </a:lnTo>
                  <a:lnTo>
                    <a:pt x="744" y="57"/>
                  </a:lnTo>
                  <a:lnTo>
                    <a:pt x="755" y="64"/>
                  </a:lnTo>
                  <a:lnTo>
                    <a:pt x="765" y="71"/>
                  </a:lnTo>
                  <a:lnTo>
                    <a:pt x="774" y="80"/>
                  </a:lnTo>
                  <a:lnTo>
                    <a:pt x="781" y="89"/>
                  </a:lnTo>
                  <a:lnTo>
                    <a:pt x="765" y="89"/>
                  </a:lnTo>
                  <a:lnTo>
                    <a:pt x="751" y="84"/>
                  </a:lnTo>
                  <a:lnTo>
                    <a:pt x="735" y="75"/>
                  </a:lnTo>
                  <a:lnTo>
                    <a:pt x="721" y="66"/>
                  </a:lnTo>
                  <a:lnTo>
                    <a:pt x="705" y="59"/>
                  </a:lnTo>
                  <a:lnTo>
                    <a:pt x="689" y="55"/>
                  </a:lnTo>
                  <a:lnTo>
                    <a:pt x="673" y="57"/>
                  </a:lnTo>
                  <a:lnTo>
                    <a:pt x="657" y="68"/>
                  </a:lnTo>
                  <a:lnTo>
                    <a:pt x="647" y="82"/>
                  </a:lnTo>
                  <a:lnTo>
                    <a:pt x="636" y="89"/>
                  </a:lnTo>
                  <a:lnTo>
                    <a:pt x="624" y="91"/>
                  </a:lnTo>
                  <a:lnTo>
                    <a:pt x="611" y="91"/>
                  </a:lnTo>
                  <a:lnTo>
                    <a:pt x="599" y="87"/>
                  </a:lnTo>
                  <a:lnTo>
                    <a:pt x="586" y="80"/>
                  </a:lnTo>
                  <a:lnTo>
                    <a:pt x="574" y="75"/>
                  </a:lnTo>
                  <a:lnTo>
                    <a:pt x="562" y="68"/>
                  </a:lnTo>
                  <a:lnTo>
                    <a:pt x="532" y="43"/>
                  </a:lnTo>
                  <a:lnTo>
                    <a:pt x="503" y="39"/>
                  </a:lnTo>
                  <a:lnTo>
                    <a:pt x="477" y="48"/>
                  </a:lnTo>
                  <a:lnTo>
                    <a:pt x="450" y="70"/>
                  </a:lnTo>
                  <a:lnTo>
                    <a:pt x="425" y="96"/>
                  </a:lnTo>
                  <a:lnTo>
                    <a:pt x="400" y="126"/>
                  </a:lnTo>
                  <a:lnTo>
                    <a:pt x="374" y="153"/>
                  </a:lnTo>
                  <a:lnTo>
                    <a:pt x="349" y="174"/>
                  </a:lnTo>
                  <a:lnTo>
                    <a:pt x="328" y="158"/>
                  </a:lnTo>
                  <a:lnTo>
                    <a:pt x="307" y="142"/>
                  </a:lnTo>
                  <a:lnTo>
                    <a:pt x="285" y="126"/>
                  </a:lnTo>
                  <a:lnTo>
                    <a:pt x="262" y="112"/>
                  </a:lnTo>
                  <a:lnTo>
                    <a:pt x="238" y="100"/>
                  </a:lnTo>
                  <a:lnTo>
                    <a:pt x="215" y="85"/>
                  </a:lnTo>
                  <a:lnTo>
                    <a:pt x="191" y="73"/>
                  </a:lnTo>
                  <a:lnTo>
                    <a:pt x="168" y="61"/>
                  </a:lnTo>
                  <a:lnTo>
                    <a:pt x="145" y="70"/>
                  </a:lnTo>
                  <a:lnTo>
                    <a:pt x="124" y="82"/>
                  </a:lnTo>
                  <a:lnTo>
                    <a:pt x="105" y="94"/>
                  </a:lnTo>
                  <a:lnTo>
                    <a:pt x="85" y="109"/>
                  </a:lnTo>
                  <a:lnTo>
                    <a:pt x="64" y="123"/>
                  </a:lnTo>
                  <a:lnTo>
                    <a:pt x="44" y="137"/>
                  </a:lnTo>
                  <a:lnTo>
                    <a:pt x="23" y="147"/>
                  </a:lnTo>
                  <a:lnTo>
                    <a:pt x="0" y="156"/>
                  </a:lnTo>
                  <a:lnTo>
                    <a:pt x="20" y="137"/>
                  </a:lnTo>
                  <a:lnTo>
                    <a:pt x="39" y="117"/>
                  </a:lnTo>
                  <a:lnTo>
                    <a:pt x="60" y="98"/>
                  </a:lnTo>
                  <a:lnTo>
                    <a:pt x="82" y="80"/>
                  </a:lnTo>
                  <a:lnTo>
                    <a:pt x="103" y="62"/>
                  </a:lnTo>
                  <a:lnTo>
                    <a:pt x="126" y="48"/>
                  </a:lnTo>
                  <a:lnTo>
                    <a:pt x="151" y="38"/>
                  </a:lnTo>
                  <a:lnTo>
                    <a:pt x="177" y="31"/>
                  </a:lnTo>
                  <a:lnTo>
                    <a:pt x="195" y="47"/>
                  </a:lnTo>
                  <a:lnTo>
                    <a:pt x="215" y="61"/>
                  </a:lnTo>
                  <a:lnTo>
                    <a:pt x="234" y="73"/>
                  </a:lnTo>
                  <a:lnTo>
                    <a:pt x="257" y="87"/>
                  </a:lnTo>
                  <a:lnTo>
                    <a:pt x="280" y="100"/>
                  </a:lnTo>
                  <a:lnTo>
                    <a:pt x="301" y="112"/>
                  </a:lnTo>
                  <a:lnTo>
                    <a:pt x="324" y="124"/>
                  </a:lnTo>
                  <a:lnTo>
                    <a:pt x="346" y="139"/>
                  </a:lnTo>
                  <a:lnTo>
                    <a:pt x="493" y="0"/>
                  </a:lnTo>
                  <a:lnTo>
                    <a:pt x="509" y="6"/>
                  </a:lnTo>
                  <a:lnTo>
                    <a:pt x="524" y="13"/>
                  </a:lnTo>
                  <a:lnTo>
                    <a:pt x="539" y="23"/>
                  </a:lnTo>
                  <a:lnTo>
                    <a:pt x="555" y="34"/>
                  </a:lnTo>
                  <a:lnTo>
                    <a:pt x="571" y="47"/>
                  </a:lnTo>
                  <a:lnTo>
                    <a:pt x="585" y="55"/>
                  </a:lnTo>
                  <a:lnTo>
                    <a:pt x="602" y="64"/>
                  </a:lnTo>
                  <a:lnTo>
                    <a:pt x="62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3" name="Freeform 25"/>
            <p:cNvSpPr>
              <a:spLocks/>
            </p:cNvSpPr>
            <p:nvPr/>
          </p:nvSpPr>
          <p:spPr bwMode="auto">
            <a:xfrm>
              <a:off x="4057" y="2259"/>
              <a:ext cx="599" cy="441"/>
            </a:xfrm>
            <a:custGeom>
              <a:avLst/>
              <a:gdLst>
                <a:gd name="T0" fmla="*/ 5 w 1197"/>
                <a:gd name="T1" fmla="*/ 0 h 883"/>
                <a:gd name="T2" fmla="*/ 5 w 1197"/>
                <a:gd name="T3" fmla="*/ 0 h 883"/>
                <a:gd name="T4" fmla="*/ 4 w 1197"/>
                <a:gd name="T5" fmla="*/ 0 h 883"/>
                <a:gd name="T6" fmla="*/ 4 w 1197"/>
                <a:gd name="T7" fmla="*/ 0 h 883"/>
                <a:gd name="T8" fmla="*/ 5 w 1197"/>
                <a:gd name="T9" fmla="*/ 1 h 883"/>
                <a:gd name="T10" fmla="*/ 5 w 1197"/>
                <a:gd name="T11" fmla="*/ 1 h 883"/>
                <a:gd name="T12" fmla="*/ 5 w 1197"/>
                <a:gd name="T13" fmla="*/ 2 h 883"/>
                <a:gd name="T14" fmla="*/ 5 w 1197"/>
                <a:gd name="T15" fmla="*/ 2 h 883"/>
                <a:gd name="T16" fmla="*/ 5 w 1197"/>
                <a:gd name="T17" fmla="*/ 2 h 883"/>
                <a:gd name="T18" fmla="*/ 5 w 1197"/>
                <a:gd name="T19" fmla="*/ 2 h 883"/>
                <a:gd name="T20" fmla="*/ 5 w 1197"/>
                <a:gd name="T21" fmla="*/ 1 h 883"/>
                <a:gd name="T22" fmla="*/ 5 w 1197"/>
                <a:gd name="T23" fmla="*/ 2 h 883"/>
                <a:gd name="T24" fmla="*/ 5 w 1197"/>
                <a:gd name="T25" fmla="*/ 2 h 883"/>
                <a:gd name="T26" fmla="*/ 5 w 1197"/>
                <a:gd name="T27" fmla="*/ 3 h 883"/>
                <a:gd name="T28" fmla="*/ 5 w 1197"/>
                <a:gd name="T29" fmla="*/ 2 h 883"/>
                <a:gd name="T30" fmla="*/ 5 w 1197"/>
                <a:gd name="T31" fmla="*/ 2 h 883"/>
                <a:gd name="T32" fmla="*/ 4 w 1197"/>
                <a:gd name="T33" fmla="*/ 2 h 883"/>
                <a:gd name="T34" fmla="*/ 4 w 1197"/>
                <a:gd name="T35" fmla="*/ 2 h 883"/>
                <a:gd name="T36" fmla="*/ 5 w 1197"/>
                <a:gd name="T37" fmla="*/ 2 h 883"/>
                <a:gd name="T38" fmla="*/ 5 w 1197"/>
                <a:gd name="T39" fmla="*/ 2 h 883"/>
                <a:gd name="T40" fmla="*/ 5 w 1197"/>
                <a:gd name="T41" fmla="*/ 3 h 883"/>
                <a:gd name="T42" fmla="*/ 4 w 1197"/>
                <a:gd name="T43" fmla="*/ 3 h 883"/>
                <a:gd name="T44" fmla="*/ 4 w 1197"/>
                <a:gd name="T45" fmla="*/ 3 h 883"/>
                <a:gd name="T46" fmla="*/ 3 w 1197"/>
                <a:gd name="T47" fmla="*/ 3 h 883"/>
                <a:gd name="T48" fmla="*/ 3 w 1197"/>
                <a:gd name="T49" fmla="*/ 3 h 883"/>
                <a:gd name="T50" fmla="*/ 3 w 1197"/>
                <a:gd name="T51" fmla="*/ 3 h 883"/>
                <a:gd name="T52" fmla="*/ 3 w 1197"/>
                <a:gd name="T53" fmla="*/ 2 h 883"/>
                <a:gd name="T54" fmla="*/ 3 w 1197"/>
                <a:gd name="T55" fmla="*/ 2 h 883"/>
                <a:gd name="T56" fmla="*/ 4 w 1197"/>
                <a:gd name="T57" fmla="*/ 3 h 883"/>
                <a:gd name="T58" fmla="*/ 4 w 1197"/>
                <a:gd name="T59" fmla="*/ 2 h 883"/>
                <a:gd name="T60" fmla="*/ 3 w 1197"/>
                <a:gd name="T61" fmla="*/ 2 h 883"/>
                <a:gd name="T62" fmla="*/ 3 w 1197"/>
                <a:gd name="T63" fmla="*/ 2 h 883"/>
                <a:gd name="T64" fmla="*/ 3 w 1197"/>
                <a:gd name="T65" fmla="*/ 2 h 883"/>
                <a:gd name="T66" fmla="*/ 3 w 1197"/>
                <a:gd name="T67" fmla="*/ 1 h 883"/>
                <a:gd name="T68" fmla="*/ 3 w 1197"/>
                <a:gd name="T69" fmla="*/ 1 h 883"/>
                <a:gd name="T70" fmla="*/ 3 w 1197"/>
                <a:gd name="T71" fmla="*/ 1 h 883"/>
                <a:gd name="T72" fmla="*/ 3 w 1197"/>
                <a:gd name="T73" fmla="*/ 2 h 883"/>
                <a:gd name="T74" fmla="*/ 2 w 1197"/>
                <a:gd name="T75" fmla="*/ 2 h 883"/>
                <a:gd name="T76" fmla="*/ 2 w 1197"/>
                <a:gd name="T77" fmla="*/ 3 h 883"/>
                <a:gd name="T78" fmla="*/ 1 w 1197"/>
                <a:gd name="T79" fmla="*/ 3 h 883"/>
                <a:gd name="T80" fmla="*/ 1 w 1197"/>
                <a:gd name="T81" fmla="*/ 2 h 883"/>
                <a:gd name="T82" fmla="*/ 1 w 1197"/>
                <a:gd name="T83" fmla="*/ 2 h 883"/>
                <a:gd name="T84" fmla="*/ 1 w 1197"/>
                <a:gd name="T85" fmla="*/ 1 h 883"/>
                <a:gd name="T86" fmla="*/ 1 w 1197"/>
                <a:gd name="T87" fmla="*/ 1 h 883"/>
                <a:gd name="T88" fmla="*/ 1 w 1197"/>
                <a:gd name="T89" fmla="*/ 1 h 883"/>
                <a:gd name="T90" fmla="*/ 1 w 1197"/>
                <a:gd name="T91" fmla="*/ 1 h 883"/>
                <a:gd name="T92" fmla="*/ 1 w 1197"/>
                <a:gd name="T93" fmla="*/ 2 h 883"/>
                <a:gd name="T94" fmla="*/ 2 w 1197"/>
                <a:gd name="T95" fmla="*/ 2 h 883"/>
                <a:gd name="T96" fmla="*/ 2 w 1197"/>
                <a:gd name="T97" fmla="*/ 2 h 883"/>
                <a:gd name="T98" fmla="*/ 2 w 1197"/>
                <a:gd name="T99" fmla="*/ 1 h 883"/>
                <a:gd name="T100" fmla="*/ 3 w 1197"/>
                <a:gd name="T101" fmla="*/ 1 h 883"/>
                <a:gd name="T102" fmla="*/ 3 w 1197"/>
                <a:gd name="T103" fmla="*/ 0 h 883"/>
                <a:gd name="T104" fmla="*/ 3 w 1197"/>
                <a:gd name="T105" fmla="*/ 0 h 883"/>
                <a:gd name="T106" fmla="*/ 4 w 1197"/>
                <a:gd name="T107" fmla="*/ 0 h 883"/>
                <a:gd name="T108" fmla="*/ 4 w 1197"/>
                <a:gd name="T109" fmla="*/ 0 h 883"/>
                <a:gd name="T110" fmla="*/ 4 w 1197"/>
                <a:gd name="T111" fmla="*/ 0 h 8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7"/>
                <a:gd name="T169" fmla="*/ 0 h 883"/>
                <a:gd name="T170" fmla="*/ 1197 w 1197"/>
                <a:gd name="T171" fmla="*/ 883 h 8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7" h="883">
                  <a:moveTo>
                    <a:pt x="1070" y="86"/>
                  </a:moveTo>
                  <a:lnTo>
                    <a:pt x="1080" y="121"/>
                  </a:lnTo>
                  <a:lnTo>
                    <a:pt x="1082" y="162"/>
                  </a:lnTo>
                  <a:lnTo>
                    <a:pt x="1077" y="201"/>
                  </a:lnTo>
                  <a:lnTo>
                    <a:pt x="1063" y="234"/>
                  </a:lnTo>
                  <a:lnTo>
                    <a:pt x="1050" y="240"/>
                  </a:lnTo>
                  <a:lnTo>
                    <a:pt x="1038" y="240"/>
                  </a:lnTo>
                  <a:lnTo>
                    <a:pt x="1025" y="233"/>
                  </a:lnTo>
                  <a:lnTo>
                    <a:pt x="1013" y="224"/>
                  </a:lnTo>
                  <a:lnTo>
                    <a:pt x="1001" y="215"/>
                  </a:lnTo>
                  <a:lnTo>
                    <a:pt x="986" y="209"/>
                  </a:lnTo>
                  <a:lnTo>
                    <a:pt x="974" y="208"/>
                  </a:lnTo>
                  <a:lnTo>
                    <a:pt x="962" y="215"/>
                  </a:lnTo>
                  <a:lnTo>
                    <a:pt x="1004" y="245"/>
                  </a:lnTo>
                  <a:lnTo>
                    <a:pt x="1047" y="275"/>
                  </a:lnTo>
                  <a:lnTo>
                    <a:pt x="1087" y="310"/>
                  </a:lnTo>
                  <a:lnTo>
                    <a:pt x="1126" y="348"/>
                  </a:lnTo>
                  <a:lnTo>
                    <a:pt x="1158" y="388"/>
                  </a:lnTo>
                  <a:lnTo>
                    <a:pt x="1183" y="433"/>
                  </a:lnTo>
                  <a:lnTo>
                    <a:pt x="1195" y="484"/>
                  </a:lnTo>
                  <a:lnTo>
                    <a:pt x="1197" y="539"/>
                  </a:lnTo>
                  <a:lnTo>
                    <a:pt x="1197" y="550"/>
                  </a:lnTo>
                  <a:lnTo>
                    <a:pt x="1195" y="558"/>
                  </a:lnTo>
                  <a:lnTo>
                    <a:pt x="1192" y="567"/>
                  </a:lnTo>
                  <a:lnTo>
                    <a:pt x="1188" y="576"/>
                  </a:lnTo>
                  <a:lnTo>
                    <a:pt x="1181" y="567"/>
                  </a:lnTo>
                  <a:lnTo>
                    <a:pt x="1174" y="558"/>
                  </a:lnTo>
                  <a:lnTo>
                    <a:pt x="1167" y="548"/>
                  </a:lnTo>
                  <a:lnTo>
                    <a:pt x="1160" y="537"/>
                  </a:lnTo>
                  <a:lnTo>
                    <a:pt x="1153" y="528"/>
                  </a:lnTo>
                  <a:lnTo>
                    <a:pt x="1144" y="519"/>
                  </a:lnTo>
                  <a:lnTo>
                    <a:pt x="1133" y="512"/>
                  </a:lnTo>
                  <a:lnTo>
                    <a:pt x="1121" y="509"/>
                  </a:lnTo>
                  <a:lnTo>
                    <a:pt x="1126" y="534"/>
                  </a:lnTo>
                  <a:lnTo>
                    <a:pt x="1141" y="558"/>
                  </a:lnTo>
                  <a:lnTo>
                    <a:pt x="1155" y="583"/>
                  </a:lnTo>
                  <a:lnTo>
                    <a:pt x="1164" y="610"/>
                  </a:lnTo>
                  <a:lnTo>
                    <a:pt x="1169" y="652"/>
                  </a:lnTo>
                  <a:lnTo>
                    <a:pt x="1169" y="691"/>
                  </a:lnTo>
                  <a:lnTo>
                    <a:pt x="1162" y="728"/>
                  </a:lnTo>
                  <a:lnTo>
                    <a:pt x="1146" y="766"/>
                  </a:lnTo>
                  <a:lnTo>
                    <a:pt x="1087" y="805"/>
                  </a:lnTo>
                  <a:lnTo>
                    <a:pt x="1093" y="776"/>
                  </a:lnTo>
                  <a:lnTo>
                    <a:pt x="1095" y="748"/>
                  </a:lnTo>
                  <a:lnTo>
                    <a:pt x="1093" y="721"/>
                  </a:lnTo>
                  <a:lnTo>
                    <a:pt x="1086" y="695"/>
                  </a:lnTo>
                  <a:lnTo>
                    <a:pt x="1077" y="670"/>
                  </a:lnTo>
                  <a:lnTo>
                    <a:pt x="1063" y="645"/>
                  </a:lnTo>
                  <a:lnTo>
                    <a:pt x="1043" y="624"/>
                  </a:lnTo>
                  <a:lnTo>
                    <a:pt x="1020" y="604"/>
                  </a:lnTo>
                  <a:lnTo>
                    <a:pt x="1015" y="604"/>
                  </a:lnTo>
                  <a:lnTo>
                    <a:pt x="1010" y="606"/>
                  </a:lnTo>
                  <a:lnTo>
                    <a:pt x="1004" y="612"/>
                  </a:lnTo>
                  <a:lnTo>
                    <a:pt x="999" y="617"/>
                  </a:lnTo>
                  <a:lnTo>
                    <a:pt x="1017" y="635"/>
                  </a:lnTo>
                  <a:lnTo>
                    <a:pt x="1033" y="654"/>
                  </a:lnTo>
                  <a:lnTo>
                    <a:pt x="1047" y="674"/>
                  </a:lnTo>
                  <a:lnTo>
                    <a:pt x="1057" y="693"/>
                  </a:lnTo>
                  <a:lnTo>
                    <a:pt x="1066" y="716"/>
                  </a:lnTo>
                  <a:lnTo>
                    <a:pt x="1070" y="737"/>
                  </a:lnTo>
                  <a:lnTo>
                    <a:pt x="1070" y="762"/>
                  </a:lnTo>
                  <a:lnTo>
                    <a:pt x="1063" y="787"/>
                  </a:lnTo>
                  <a:lnTo>
                    <a:pt x="1048" y="822"/>
                  </a:lnTo>
                  <a:lnTo>
                    <a:pt x="1024" y="847"/>
                  </a:lnTo>
                  <a:lnTo>
                    <a:pt x="994" y="863"/>
                  </a:lnTo>
                  <a:lnTo>
                    <a:pt x="958" y="872"/>
                  </a:lnTo>
                  <a:lnTo>
                    <a:pt x="921" y="876"/>
                  </a:lnTo>
                  <a:lnTo>
                    <a:pt x="880" y="877"/>
                  </a:lnTo>
                  <a:lnTo>
                    <a:pt x="841" y="879"/>
                  </a:lnTo>
                  <a:lnTo>
                    <a:pt x="804" y="883"/>
                  </a:lnTo>
                  <a:lnTo>
                    <a:pt x="785" y="881"/>
                  </a:lnTo>
                  <a:lnTo>
                    <a:pt x="763" y="879"/>
                  </a:lnTo>
                  <a:lnTo>
                    <a:pt x="744" y="874"/>
                  </a:lnTo>
                  <a:lnTo>
                    <a:pt x="724" y="868"/>
                  </a:lnTo>
                  <a:lnTo>
                    <a:pt x="707" y="860"/>
                  </a:lnTo>
                  <a:lnTo>
                    <a:pt x="691" y="849"/>
                  </a:lnTo>
                  <a:lnTo>
                    <a:pt x="677" y="835"/>
                  </a:lnTo>
                  <a:lnTo>
                    <a:pt x="666" y="817"/>
                  </a:lnTo>
                  <a:lnTo>
                    <a:pt x="671" y="794"/>
                  </a:lnTo>
                  <a:lnTo>
                    <a:pt x="680" y="771"/>
                  </a:lnTo>
                  <a:lnTo>
                    <a:pt x="692" y="752"/>
                  </a:lnTo>
                  <a:lnTo>
                    <a:pt x="708" y="736"/>
                  </a:lnTo>
                  <a:lnTo>
                    <a:pt x="726" y="741"/>
                  </a:lnTo>
                  <a:lnTo>
                    <a:pt x="742" y="748"/>
                  </a:lnTo>
                  <a:lnTo>
                    <a:pt x="760" y="755"/>
                  </a:lnTo>
                  <a:lnTo>
                    <a:pt x="776" y="762"/>
                  </a:lnTo>
                  <a:lnTo>
                    <a:pt x="792" y="769"/>
                  </a:lnTo>
                  <a:lnTo>
                    <a:pt x="809" y="771"/>
                  </a:lnTo>
                  <a:lnTo>
                    <a:pt x="825" y="767"/>
                  </a:lnTo>
                  <a:lnTo>
                    <a:pt x="843" y="759"/>
                  </a:lnTo>
                  <a:lnTo>
                    <a:pt x="813" y="746"/>
                  </a:lnTo>
                  <a:lnTo>
                    <a:pt x="781" y="734"/>
                  </a:lnTo>
                  <a:lnTo>
                    <a:pt x="751" y="718"/>
                  </a:lnTo>
                  <a:lnTo>
                    <a:pt x="723" y="702"/>
                  </a:lnTo>
                  <a:lnTo>
                    <a:pt x="694" y="682"/>
                  </a:lnTo>
                  <a:lnTo>
                    <a:pt x="669" y="661"/>
                  </a:lnTo>
                  <a:lnTo>
                    <a:pt x="646" y="635"/>
                  </a:lnTo>
                  <a:lnTo>
                    <a:pt x="627" y="604"/>
                  </a:lnTo>
                  <a:lnTo>
                    <a:pt x="616" y="567"/>
                  </a:lnTo>
                  <a:lnTo>
                    <a:pt x="604" y="530"/>
                  </a:lnTo>
                  <a:lnTo>
                    <a:pt x="592" y="495"/>
                  </a:lnTo>
                  <a:lnTo>
                    <a:pt x="577" y="457"/>
                  </a:lnTo>
                  <a:lnTo>
                    <a:pt x="577" y="447"/>
                  </a:lnTo>
                  <a:lnTo>
                    <a:pt x="579" y="434"/>
                  </a:lnTo>
                  <a:lnTo>
                    <a:pt x="576" y="424"/>
                  </a:lnTo>
                  <a:lnTo>
                    <a:pt x="568" y="417"/>
                  </a:lnTo>
                  <a:lnTo>
                    <a:pt x="553" y="427"/>
                  </a:lnTo>
                  <a:lnTo>
                    <a:pt x="549" y="445"/>
                  </a:lnTo>
                  <a:lnTo>
                    <a:pt x="549" y="465"/>
                  </a:lnTo>
                  <a:lnTo>
                    <a:pt x="549" y="481"/>
                  </a:lnTo>
                  <a:lnTo>
                    <a:pt x="517" y="528"/>
                  </a:lnTo>
                  <a:lnTo>
                    <a:pt x="485" y="576"/>
                  </a:lnTo>
                  <a:lnTo>
                    <a:pt x="452" y="624"/>
                  </a:lnTo>
                  <a:lnTo>
                    <a:pt x="420" y="672"/>
                  </a:lnTo>
                  <a:lnTo>
                    <a:pt x="388" y="720"/>
                  </a:lnTo>
                  <a:lnTo>
                    <a:pt x="356" y="767"/>
                  </a:lnTo>
                  <a:lnTo>
                    <a:pt x="324" y="814"/>
                  </a:lnTo>
                  <a:lnTo>
                    <a:pt x="290" y="860"/>
                  </a:lnTo>
                  <a:lnTo>
                    <a:pt x="248" y="826"/>
                  </a:lnTo>
                  <a:lnTo>
                    <a:pt x="212" y="787"/>
                  </a:lnTo>
                  <a:lnTo>
                    <a:pt x="182" y="746"/>
                  </a:lnTo>
                  <a:lnTo>
                    <a:pt x="156" y="704"/>
                  </a:lnTo>
                  <a:lnTo>
                    <a:pt x="131" y="659"/>
                  </a:lnTo>
                  <a:lnTo>
                    <a:pt x="106" y="613"/>
                  </a:lnTo>
                  <a:lnTo>
                    <a:pt x="83" y="567"/>
                  </a:lnTo>
                  <a:lnTo>
                    <a:pt x="58" y="521"/>
                  </a:lnTo>
                  <a:lnTo>
                    <a:pt x="0" y="263"/>
                  </a:lnTo>
                  <a:lnTo>
                    <a:pt x="23" y="270"/>
                  </a:lnTo>
                  <a:lnTo>
                    <a:pt x="50" y="275"/>
                  </a:lnTo>
                  <a:lnTo>
                    <a:pt x="76" y="282"/>
                  </a:lnTo>
                  <a:lnTo>
                    <a:pt x="101" y="291"/>
                  </a:lnTo>
                  <a:lnTo>
                    <a:pt x="124" y="303"/>
                  </a:lnTo>
                  <a:lnTo>
                    <a:pt x="140" y="319"/>
                  </a:lnTo>
                  <a:lnTo>
                    <a:pt x="149" y="344"/>
                  </a:lnTo>
                  <a:lnTo>
                    <a:pt x="147" y="374"/>
                  </a:lnTo>
                  <a:lnTo>
                    <a:pt x="158" y="410"/>
                  </a:lnTo>
                  <a:lnTo>
                    <a:pt x="170" y="447"/>
                  </a:lnTo>
                  <a:lnTo>
                    <a:pt x="181" y="482"/>
                  </a:lnTo>
                  <a:lnTo>
                    <a:pt x="193" y="518"/>
                  </a:lnTo>
                  <a:lnTo>
                    <a:pt x="207" y="553"/>
                  </a:lnTo>
                  <a:lnTo>
                    <a:pt x="225" y="585"/>
                  </a:lnTo>
                  <a:lnTo>
                    <a:pt x="246" y="613"/>
                  </a:lnTo>
                  <a:lnTo>
                    <a:pt x="273" y="640"/>
                  </a:lnTo>
                  <a:lnTo>
                    <a:pt x="296" y="640"/>
                  </a:lnTo>
                  <a:lnTo>
                    <a:pt x="331" y="612"/>
                  </a:lnTo>
                  <a:lnTo>
                    <a:pt x="361" y="578"/>
                  </a:lnTo>
                  <a:lnTo>
                    <a:pt x="390" y="543"/>
                  </a:lnTo>
                  <a:lnTo>
                    <a:pt x="416" y="504"/>
                  </a:lnTo>
                  <a:lnTo>
                    <a:pt x="441" y="463"/>
                  </a:lnTo>
                  <a:lnTo>
                    <a:pt x="464" y="422"/>
                  </a:lnTo>
                  <a:lnTo>
                    <a:pt x="489" y="381"/>
                  </a:lnTo>
                  <a:lnTo>
                    <a:pt x="512" y="342"/>
                  </a:lnTo>
                  <a:lnTo>
                    <a:pt x="537" y="305"/>
                  </a:lnTo>
                  <a:lnTo>
                    <a:pt x="565" y="271"/>
                  </a:lnTo>
                  <a:lnTo>
                    <a:pt x="593" y="241"/>
                  </a:lnTo>
                  <a:lnTo>
                    <a:pt x="627" y="218"/>
                  </a:lnTo>
                  <a:lnTo>
                    <a:pt x="664" y="199"/>
                  </a:lnTo>
                  <a:lnTo>
                    <a:pt x="705" y="188"/>
                  </a:lnTo>
                  <a:lnTo>
                    <a:pt x="751" y="186"/>
                  </a:lnTo>
                  <a:lnTo>
                    <a:pt x="804" y="192"/>
                  </a:lnTo>
                  <a:lnTo>
                    <a:pt x="841" y="172"/>
                  </a:lnTo>
                  <a:lnTo>
                    <a:pt x="866" y="142"/>
                  </a:lnTo>
                  <a:lnTo>
                    <a:pt x="882" y="105"/>
                  </a:lnTo>
                  <a:lnTo>
                    <a:pt x="896" y="66"/>
                  </a:lnTo>
                  <a:lnTo>
                    <a:pt x="912" y="32"/>
                  </a:lnTo>
                  <a:lnTo>
                    <a:pt x="933" y="9"/>
                  </a:lnTo>
                  <a:lnTo>
                    <a:pt x="967" y="0"/>
                  </a:lnTo>
                  <a:lnTo>
                    <a:pt x="1015" y="15"/>
                  </a:lnTo>
                  <a:lnTo>
                    <a:pt x="1070" y="86"/>
                  </a:lnTo>
                  <a:close/>
                </a:path>
              </a:pathLst>
            </a:custGeom>
            <a:solidFill>
              <a:srgbClr val="FF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4" name="Freeform 26"/>
            <p:cNvSpPr>
              <a:spLocks/>
            </p:cNvSpPr>
            <p:nvPr/>
          </p:nvSpPr>
          <p:spPr bwMode="auto">
            <a:xfrm>
              <a:off x="4734" y="2278"/>
              <a:ext cx="8" cy="6"/>
            </a:xfrm>
            <a:custGeom>
              <a:avLst/>
              <a:gdLst>
                <a:gd name="T0" fmla="*/ 1 w 16"/>
                <a:gd name="T1" fmla="*/ 1 h 12"/>
                <a:gd name="T2" fmla="*/ 1 w 16"/>
                <a:gd name="T3" fmla="*/ 1 h 12"/>
                <a:gd name="T4" fmla="*/ 0 w 16"/>
                <a:gd name="T5" fmla="*/ 1 h 12"/>
                <a:gd name="T6" fmla="*/ 1 w 16"/>
                <a:gd name="T7" fmla="*/ 0 h 12"/>
                <a:gd name="T8" fmla="*/ 1 w 16"/>
                <a:gd name="T9" fmla="*/ 1 h 12"/>
                <a:gd name="T10" fmla="*/ 1 w 16"/>
                <a:gd name="T11" fmla="*/ 1 h 12"/>
                <a:gd name="T12" fmla="*/ 1 w 16"/>
                <a:gd name="T13" fmla="*/ 1 h 12"/>
                <a:gd name="T14" fmla="*/ 1 w 16"/>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2"/>
                <a:gd name="T26" fmla="*/ 16 w 1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2">
                  <a:moveTo>
                    <a:pt x="16" y="7"/>
                  </a:moveTo>
                  <a:lnTo>
                    <a:pt x="16" y="12"/>
                  </a:lnTo>
                  <a:lnTo>
                    <a:pt x="0" y="12"/>
                  </a:lnTo>
                  <a:lnTo>
                    <a:pt x="5" y="0"/>
                  </a:lnTo>
                  <a:lnTo>
                    <a:pt x="9" y="3"/>
                  </a:lnTo>
                  <a:lnTo>
                    <a:pt x="11" y="5"/>
                  </a:lnTo>
                  <a:lnTo>
                    <a:pt x="14" y="7"/>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5" name="Freeform 27"/>
            <p:cNvSpPr>
              <a:spLocks/>
            </p:cNvSpPr>
            <p:nvPr/>
          </p:nvSpPr>
          <p:spPr bwMode="auto">
            <a:xfrm>
              <a:off x="4231" y="2280"/>
              <a:ext cx="24" cy="56"/>
            </a:xfrm>
            <a:custGeom>
              <a:avLst/>
              <a:gdLst>
                <a:gd name="T0" fmla="*/ 1 w 48"/>
                <a:gd name="T1" fmla="*/ 1 h 112"/>
                <a:gd name="T2" fmla="*/ 1 w 48"/>
                <a:gd name="T3" fmla="*/ 1 h 112"/>
                <a:gd name="T4" fmla="*/ 1 w 48"/>
                <a:gd name="T5" fmla="*/ 1 h 112"/>
                <a:gd name="T6" fmla="*/ 1 w 48"/>
                <a:gd name="T7" fmla="*/ 1 h 112"/>
                <a:gd name="T8" fmla="*/ 1 w 48"/>
                <a:gd name="T9" fmla="*/ 1 h 112"/>
                <a:gd name="T10" fmla="*/ 1 w 48"/>
                <a:gd name="T11" fmla="*/ 1 h 112"/>
                <a:gd name="T12" fmla="*/ 1 w 48"/>
                <a:gd name="T13" fmla="*/ 1 h 112"/>
                <a:gd name="T14" fmla="*/ 1 w 48"/>
                <a:gd name="T15" fmla="*/ 1 h 112"/>
                <a:gd name="T16" fmla="*/ 1 w 48"/>
                <a:gd name="T17" fmla="*/ 1 h 112"/>
                <a:gd name="T18" fmla="*/ 0 w 48"/>
                <a:gd name="T19" fmla="*/ 1 h 112"/>
                <a:gd name="T20" fmla="*/ 1 w 48"/>
                <a:gd name="T21" fmla="*/ 0 h 112"/>
                <a:gd name="T22" fmla="*/ 1 w 48"/>
                <a:gd name="T23" fmla="*/ 1 h 112"/>
                <a:gd name="T24" fmla="*/ 1 w 48"/>
                <a:gd name="T25" fmla="*/ 1 h 112"/>
                <a:gd name="T26" fmla="*/ 1 w 48"/>
                <a:gd name="T27" fmla="*/ 1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2"/>
                <a:gd name="T44" fmla="*/ 48 w 48"/>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2">
                  <a:moveTo>
                    <a:pt x="46" y="30"/>
                  </a:moveTo>
                  <a:lnTo>
                    <a:pt x="39" y="43"/>
                  </a:lnTo>
                  <a:lnTo>
                    <a:pt x="39" y="55"/>
                  </a:lnTo>
                  <a:lnTo>
                    <a:pt x="42" y="69"/>
                  </a:lnTo>
                  <a:lnTo>
                    <a:pt x="46" y="83"/>
                  </a:lnTo>
                  <a:lnTo>
                    <a:pt x="48" y="96"/>
                  </a:lnTo>
                  <a:lnTo>
                    <a:pt x="46" y="104"/>
                  </a:lnTo>
                  <a:lnTo>
                    <a:pt x="35" y="110"/>
                  </a:lnTo>
                  <a:lnTo>
                    <a:pt x="18" y="112"/>
                  </a:lnTo>
                  <a:lnTo>
                    <a:pt x="0" y="2"/>
                  </a:lnTo>
                  <a:lnTo>
                    <a:pt x="18" y="0"/>
                  </a:lnTo>
                  <a:lnTo>
                    <a:pt x="28" y="5"/>
                  </a:lnTo>
                  <a:lnTo>
                    <a:pt x="39" y="18"/>
                  </a:lnTo>
                  <a:lnTo>
                    <a:pt x="4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6" name="Freeform 28"/>
            <p:cNvSpPr>
              <a:spLocks/>
            </p:cNvSpPr>
            <p:nvPr/>
          </p:nvSpPr>
          <p:spPr bwMode="auto">
            <a:xfrm>
              <a:off x="4172" y="2284"/>
              <a:ext cx="51" cy="51"/>
            </a:xfrm>
            <a:custGeom>
              <a:avLst/>
              <a:gdLst>
                <a:gd name="T0" fmla="*/ 1 w 101"/>
                <a:gd name="T1" fmla="*/ 0 h 103"/>
                <a:gd name="T2" fmla="*/ 1 w 101"/>
                <a:gd name="T3" fmla="*/ 0 h 103"/>
                <a:gd name="T4" fmla="*/ 1 w 101"/>
                <a:gd name="T5" fmla="*/ 0 h 103"/>
                <a:gd name="T6" fmla="*/ 1 w 101"/>
                <a:gd name="T7" fmla="*/ 0 h 103"/>
                <a:gd name="T8" fmla="*/ 1 w 101"/>
                <a:gd name="T9" fmla="*/ 0 h 103"/>
                <a:gd name="T10" fmla="*/ 1 w 101"/>
                <a:gd name="T11" fmla="*/ 0 h 103"/>
                <a:gd name="T12" fmla="*/ 1 w 101"/>
                <a:gd name="T13" fmla="*/ 0 h 103"/>
                <a:gd name="T14" fmla="*/ 1 w 101"/>
                <a:gd name="T15" fmla="*/ 0 h 103"/>
                <a:gd name="T16" fmla="*/ 1 w 101"/>
                <a:gd name="T17" fmla="*/ 0 h 103"/>
                <a:gd name="T18" fmla="*/ 1 w 101"/>
                <a:gd name="T19" fmla="*/ 0 h 103"/>
                <a:gd name="T20" fmla="*/ 1 w 101"/>
                <a:gd name="T21" fmla="*/ 0 h 103"/>
                <a:gd name="T22" fmla="*/ 1 w 101"/>
                <a:gd name="T23" fmla="*/ 0 h 103"/>
                <a:gd name="T24" fmla="*/ 1 w 101"/>
                <a:gd name="T25" fmla="*/ 0 h 103"/>
                <a:gd name="T26" fmla="*/ 0 w 101"/>
                <a:gd name="T27" fmla="*/ 0 h 103"/>
                <a:gd name="T28" fmla="*/ 1 w 101"/>
                <a:gd name="T29" fmla="*/ 0 h 103"/>
                <a:gd name="T30" fmla="*/ 1 w 101"/>
                <a:gd name="T31" fmla="*/ 0 h 103"/>
                <a:gd name="T32" fmla="*/ 1 w 101"/>
                <a:gd name="T33" fmla="*/ 0 h 103"/>
                <a:gd name="T34" fmla="*/ 1 w 101"/>
                <a:gd name="T35" fmla="*/ 0 h 103"/>
                <a:gd name="T36" fmla="*/ 1 w 101"/>
                <a:gd name="T37" fmla="*/ 0 h 103"/>
                <a:gd name="T38" fmla="*/ 1 w 101"/>
                <a:gd name="T39" fmla="*/ 0 h 103"/>
                <a:gd name="T40" fmla="*/ 1 w 101"/>
                <a:gd name="T41" fmla="*/ 0 h 1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103"/>
                <a:gd name="T65" fmla="*/ 101 w 101"/>
                <a:gd name="T66" fmla="*/ 103 h 1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103">
                  <a:moveTo>
                    <a:pt x="89" y="0"/>
                  </a:moveTo>
                  <a:lnTo>
                    <a:pt x="92" y="25"/>
                  </a:lnTo>
                  <a:lnTo>
                    <a:pt x="98" y="50"/>
                  </a:lnTo>
                  <a:lnTo>
                    <a:pt x="101" y="74"/>
                  </a:lnTo>
                  <a:lnTo>
                    <a:pt x="101" y="101"/>
                  </a:lnTo>
                  <a:lnTo>
                    <a:pt x="89" y="103"/>
                  </a:lnTo>
                  <a:lnTo>
                    <a:pt x="76" y="101"/>
                  </a:lnTo>
                  <a:lnTo>
                    <a:pt x="64" y="99"/>
                  </a:lnTo>
                  <a:lnTo>
                    <a:pt x="53" y="96"/>
                  </a:lnTo>
                  <a:lnTo>
                    <a:pt x="41" y="92"/>
                  </a:lnTo>
                  <a:lnTo>
                    <a:pt x="29" y="87"/>
                  </a:lnTo>
                  <a:lnTo>
                    <a:pt x="16" y="82"/>
                  </a:lnTo>
                  <a:lnTo>
                    <a:pt x="5" y="76"/>
                  </a:lnTo>
                  <a:lnTo>
                    <a:pt x="0" y="55"/>
                  </a:lnTo>
                  <a:lnTo>
                    <a:pt x="2" y="39"/>
                  </a:lnTo>
                  <a:lnTo>
                    <a:pt x="9" y="27"/>
                  </a:lnTo>
                  <a:lnTo>
                    <a:pt x="21" y="16"/>
                  </a:lnTo>
                  <a:lnTo>
                    <a:pt x="36" y="9"/>
                  </a:lnTo>
                  <a:lnTo>
                    <a:pt x="53" y="4"/>
                  </a:lnTo>
                  <a:lnTo>
                    <a:pt x="71" y="2"/>
                  </a:lnTo>
                  <a:lnTo>
                    <a:pt x="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7" name="Freeform 29"/>
            <p:cNvSpPr>
              <a:spLocks/>
            </p:cNvSpPr>
            <p:nvPr/>
          </p:nvSpPr>
          <p:spPr bwMode="auto">
            <a:xfrm>
              <a:off x="4114" y="2292"/>
              <a:ext cx="50" cy="43"/>
            </a:xfrm>
            <a:custGeom>
              <a:avLst/>
              <a:gdLst>
                <a:gd name="T0" fmla="*/ 0 w 101"/>
                <a:gd name="T1" fmla="*/ 1 h 85"/>
                <a:gd name="T2" fmla="*/ 0 w 101"/>
                <a:gd name="T3" fmla="*/ 1 h 85"/>
                <a:gd name="T4" fmla="*/ 0 w 101"/>
                <a:gd name="T5" fmla="*/ 1 h 85"/>
                <a:gd name="T6" fmla="*/ 0 w 101"/>
                <a:gd name="T7" fmla="*/ 1 h 85"/>
                <a:gd name="T8" fmla="*/ 0 w 101"/>
                <a:gd name="T9" fmla="*/ 1 h 85"/>
                <a:gd name="T10" fmla="*/ 0 w 101"/>
                <a:gd name="T11" fmla="*/ 1 h 85"/>
                <a:gd name="T12" fmla="*/ 0 w 101"/>
                <a:gd name="T13" fmla="*/ 1 h 85"/>
                <a:gd name="T14" fmla="*/ 0 w 101"/>
                <a:gd name="T15" fmla="*/ 1 h 85"/>
                <a:gd name="T16" fmla="*/ 0 w 101"/>
                <a:gd name="T17" fmla="*/ 1 h 85"/>
                <a:gd name="T18" fmla="*/ 0 w 101"/>
                <a:gd name="T19" fmla="*/ 0 h 85"/>
                <a:gd name="T20" fmla="*/ 0 w 101"/>
                <a:gd name="T21" fmla="*/ 0 h 85"/>
                <a:gd name="T22" fmla="*/ 0 w 101"/>
                <a:gd name="T23" fmla="*/ 1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85"/>
                <a:gd name="T38" fmla="*/ 101 w 101"/>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85">
                  <a:moveTo>
                    <a:pt x="101" y="50"/>
                  </a:moveTo>
                  <a:lnTo>
                    <a:pt x="91" y="50"/>
                  </a:lnTo>
                  <a:lnTo>
                    <a:pt x="80" y="53"/>
                  </a:lnTo>
                  <a:lnTo>
                    <a:pt x="68" y="57"/>
                  </a:lnTo>
                  <a:lnTo>
                    <a:pt x="57" y="60"/>
                  </a:lnTo>
                  <a:lnTo>
                    <a:pt x="45" y="66"/>
                  </a:lnTo>
                  <a:lnTo>
                    <a:pt x="34" y="73"/>
                  </a:lnTo>
                  <a:lnTo>
                    <a:pt x="23" y="78"/>
                  </a:lnTo>
                  <a:lnTo>
                    <a:pt x="13" y="85"/>
                  </a:lnTo>
                  <a:lnTo>
                    <a:pt x="0" y="0"/>
                  </a:lnTo>
                  <a:lnTo>
                    <a:pt x="94" y="0"/>
                  </a:lnTo>
                  <a:lnTo>
                    <a:pt x="101"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8" name="Freeform 30"/>
            <p:cNvSpPr>
              <a:spLocks/>
            </p:cNvSpPr>
            <p:nvPr/>
          </p:nvSpPr>
          <p:spPr bwMode="auto">
            <a:xfrm>
              <a:off x="4066" y="2296"/>
              <a:ext cx="39" cy="39"/>
            </a:xfrm>
            <a:custGeom>
              <a:avLst/>
              <a:gdLst>
                <a:gd name="T0" fmla="*/ 1 w 78"/>
                <a:gd name="T1" fmla="*/ 1 h 78"/>
                <a:gd name="T2" fmla="*/ 0 w 78"/>
                <a:gd name="T3" fmla="*/ 1 h 78"/>
                <a:gd name="T4" fmla="*/ 1 w 78"/>
                <a:gd name="T5" fmla="*/ 1 h 78"/>
                <a:gd name="T6" fmla="*/ 1 w 78"/>
                <a:gd name="T7" fmla="*/ 1 h 78"/>
                <a:gd name="T8" fmla="*/ 1 w 78"/>
                <a:gd name="T9" fmla="*/ 1 h 78"/>
                <a:gd name="T10" fmla="*/ 1 w 78"/>
                <a:gd name="T11" fmla="*/ 1 h 78"/>
                <a:gd name="T12" fmla="*/ 1 w 78"/>
                <a:gd name="T13" fmla="*/ 1 h 78"/>
                <a:gd name="T14" fmla="*/ 1 w 78"/>
                <a:gd name="T15" fmla="*/ 1 h 78"/>
                <a:gd name="T16" fmla="*/ 1 w 78"/>
                <a:gd name="T17" fmla="*/ 1 h 78"/>
                <a:gd name="T18" fmla="*/ 1 w 78"/>
                <a:gd name="T19" fmla="*/ 0 h 78"/>
                <a:gd name="T20" fmla="*/ 1 w 78"/>
                <a:gd name="T21" fmla="*/ 1 h 78"/>
                <a:gd name="T22" fmla="*/ 1 w 78"/>
                <a:gd name="T23" fmla="*/ 1 h 78"/>
                <a:gd name="T24" fmla="*/ 1 w 78"/>
                <a:gd name="T25" fmla="*/ 1 h 78"/>
                <a:gd name="T26" fmla="*/ 1 w 78"/>
                <a:gd name="T27" fmla="*/ 1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78"/>
                <a:gd name="T44" fmla="*/ 78 w 78"/>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78">
                  <a:moveTo>
                    <a:pt x="78" y="78"/>
                  </a:moveTo>
                  <a:lnTo>
                    <a:pt x="0" y="53"/>
                  </a:lnTo>
                  <a:lnTo>
                    <a:pt x="1" y="44"/>
                  </a:lnTo>
                  <a:lnTo>
                    <a:pt x="7" y="37"/>
                  </a:lnTo>
                  <a:lnTo>
                    <a:pt x="14" y="30"/>
                  </a:lnTo>
                  <a:lnTo>
                    <a:pt x="24" y="25"/>
                  </a:lnTo>
                  <a:lnTo>
                    <a:pt x="33" y="18"/>
                  </a:lnTo>
                  <a:lnTo>
                    <a:pt x="44" y="13"/>
                  </a:lnTo>
                  <a:lnTo>
                    <a:pt x="55" y="7"/>
                  </a:lnTo>
                  <a:lnTo>
                    <a:pt x="65" y="0"/>
                  </a:lnTo>
                  <a:lnTo>
                    <a:pt x="69" y="18"/>
                  </a:lnTo>
                  <a:lnTo>
                    <a:pt x="74" y="37"/>
                  </a:lnTo>
                  <a:lnTo>
                    <a:pt x="78" y="57"/>
                  </a:lnTo>
                  <a:lnTo>
                    <a:pt x="7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799" name="Freeform 31"/>
            <p:cNvSpPr>
              <a:spLocks/>
            </p:cNvSpPr>
            <p:nvPr/>
          </p:nvSpPr>
          <p:spPr bwMode="auto">
            <a:xfrm>
              <a:off x="4656" y="2351"/>
              <a:ext cx="236" cy="128"/>
            </a:xfrm>
            <a:custGeom>
              <a:avLst/>
              <a:gdLst>
                <a:gd name="T0" fmla="*/ 1 w 473"/>
                <a:gd name="T1" fmla="*/ 1 h 255"/>
                <a:gd name="T2" fmla="*/ 1 w 473"/>
                <a:gd name="T3" fmla="*/ 1 h 255"/>
                <a:gd name="T4" fmla="*/ 1 w 473"/>
                <a:gd name="T5" fmla="*/ 1 h 255"/>
                <a:gd name="T6" fmla="*/ 1 w 473"/>
                <a:gd name="T7" fmla="*/ 1 h 255"/>
                <a:gd name="T8" fmla="*/ 1 w 473"/>
                <a:gd name="T9" fmla="*/ 1 h 255"/>
                <a:gd name="T10" fmla="*/ 1 w 473"/>
                <a:gd name="T11" fmla="*/ 1 h 255"/>
                <a:gd name="T12" fmla="*/ 1 w 473"/>
                <a:gd name="T13" fmla="*/ 1 h 255"/>
                <a:gd name="T14" fmla="*/ 1 w 473"/>
                <a:gd name="T15" fmla="*/ 1 h 255"/>
                <a:gd name="T16" fmla="*/ 0 w 473"/>
                <a:gd name="T17" fmla="*/ 1 h 255"/>
                <a:gd name="T18" fmla="*/ 0 w 473"/>
                <a:gd name="T19" fmla="*/ 1 h 255"/>
                <a:gd name="T20" fmla="*/ 0 w 473"/>
                <a:gd name="T21" fmla="*/ 1 h 255"/>
                <a:gd name="T22" fmla="*/ 0 w 473"/>
                <a:gd name="T23" fmla="*/ 1 h 255"/>
                <a:gd name="T24" fmla="*/ 0 w 473"/>
                <a:gd name="T25" fmla="*/ 1 h 255"/>
                <a:gd name="T26" fmla="*/ 0 w 473"/>
                <a:gd name="T27" fmla="*/ 1 h 255"/>
                <a:gd name="T28" fmla="*/ 0 w 473"/>
                <a:gd name="T29" fmla="*/ 1 h 255"/>
                <a:gd name="T30" fmla="*/ 0 w 473"/>
                <a:gd name="T31" fmla="*/ 1 h 255"/>
                <a:gd name="T32" fmla="*/ 0 w 473"/>
                <a:gd name="T33" fmla="*/ 1 h 255"/>
                <a:gd name="T34" fmla="*/ 0 w 473"/>
                <a:gd name="T35" fmla="*/ 1 h 255"/>
                <a:gd name="T36" fmla="*/ 0 w 473"/>
                <a:gd name="T37" fmla="*/ 1 h 255"/>
                <a:gd name="T38" fmla="*/ 0 w 473"/>
                <a:gd name="T39" fmla="*/ 1 h 255"/>
                <a:gd name="T40" fmla="*/ 0 w 473"/>
                <a:gd name="T41" fmla="*/ 1 h 255"/>
                <a:gd name="T42" fmla="*/ 0 w 473"/>
                <a:gd name="T43" fmla="*/ 1 h 255"/>
                <a:gd name="T44" fmla="*/ 0 w 473"/>
                <a:gd name="T45" fmla="*/ 1 h 255"/>
                <a:gd name="T46" fmla="*/ 0 w 473"/>
                <a:gd name="T47" fmla="*/ 1 h 255"/>
                <a:gd name="T48" fmla="*/ 0 w 473"/>
                <a:gd name="T49" fmla="*/ 1 h 255"/>
                <a:gd name="T50" fmla="*/ 0 w 473"/>
                <a:gd name="T51" fmla="*/ 1 h 255"/>
                <a:gd name="T52" fmla="*/ 0 w 473"/>
                <a:gd name="T53" fmla="*/ 1 h 255"/>
                <a:gd name="T54" fmla="*/ 1 w 473"/>
                <a:gd name="T55" fmla="*/ 1 h 255"/>
                <a:gd name="T56" fmla="*/ 1 w 473"/>
                <a:gd name="T57" fmla="*/ 1 h 255"/>
                <a:gd name="T58" fmla="*/ 1 w 473"/>
                <a:gd name="T59" fmla="*/ 1 h 255"/>
                <a:gd name="T60" fmla="*/ 1 w 473"/>
                <a:gd name="T61" fmla="*/ 1 h 255"/>
                <a:gd name="T62" fmla="*/ 1 w 473"/>
                <a:gd name="T63" fmla="*/ 1 h 255"/>
                <a:gd name="T64" fmla="*/ 1 w 473"/>
                <a:gd name="T65" fmla="*/ 1 h 255"/>
                <a:gd name="T66" fmla="*/ 1 w 473"/>
                <a:gd name="T67" fmla="*/ 0 h 255"/>
                <a:gd name="T68" fmla="*/ 1 w 473"/>
                <a:gd name="T69" fmla="*/ 1 h 2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3"/>
                <a:gd name="T106" fmla="*/ 0 h 255"/>
                <a:gd name="T107" fmla="*/ 473 w 473"/>
                <a:gd name="T108" fmla="*/ 255 h 2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3" h="255">
                  <a:moveTo>
                    <a:pt x="473" y="42"/>
                  </a:moveTo>
                  <a:lnTo>
                    <a:pt x="443" y="49"/>
                  </a:lnTo>
                  <a:lnTo>
                    <a:pt x="411" y="55"/>
                  </a:lnTo>
                  <a:lnTo>
                    <a:pt x="381" y="63"/>
                  </a:lnTo>
                  <a:lnTo>
                    <a:pt x="349" y="71"/>
                  </a:lnTo>
                  <a:lnTo>
                    <a:pt x="319" y="81"/>
                  </a:lnTo>
                  <a:lnTo>
                    <a:pt x="289" y="90"/>
                  </a:lnTo>
                  <a:lnTo>
                    <a:pt x="259" y="102"/>
                  </a:lnTo>
                  <a:lnTo>
                    <a:pt x="229" y="113"/>
                  </a:lnTo>
                  <a:lnTo>
                    <a:pt x="199" y="127"/>
                  </a:lnTo>
                  <a:lnTo>
                    <a:pt x="170" y="141"/>
                  </a:lnTo>
                  <a:lnTo>
                    <a:pt x="142" y="157"/>
                  </a:lnTo>
                  <a:lnTo>
                    <a:pt x="115" y="173"/>
                  </a:lnTo>
                  <a:lnTo>
                    <a:pt x="87" y="191"/>
                  </a:lnTo>
                  <a:lnTo>
                    <a:pt x="62" y="210"/>
                  </a:lnTo>
                  <a:lnTo>
                    <a:pt x="37" y="232"/>
                  </a:lnTo>
                  <a:lnTo>
                    <a:pt x="13" y="255"/>
                  </a:lnTo>
                  <a:lnTo>
                    <a:pt x="0" y="226"/>
                  </a:lnTo>
                  <a:lnTo>
                    <a:pt x="25" y="207"/>
                  </a:lnTo>
                  <a:lnTo>
                    <a:pt x="50" y="187"/>
                  </a:lnTo>
                  <a:lnTo>
                    <a:pt x="76" y="168"/>
                  </a:lnTo>
                  <a:lnTo>
                    <a:pt x="103" y="150"/>
                  </a:lnTo>
                  <a:lnTo>
                    <a:pt x="128" y="131"/>
                  </a:lnTo>
                  <a:lnTo>
                    <a:pt x="156" y="113"/>
                  </a:lnTo>
                  <a:lnTo>
                    <a:pt x="183" y="95"/>
                  </a:lnTo>
                  <a:lnTo>
                    <a:pt x="211" y="78"/>
                  </a:lnTo>
                  <a:lnTo>
                    <a:pt x="239" y="62"/>
                  </a:lnTo>
                  <a:lnTo>
                    <a:pt x="268" y="48"/>
                  </a:lnTo>
                  <a:lnTo>
                    <a:pt x="298" y="35"/>
                  </a:lnTo>
                  <a:lnTo>
                    <a:pt x="328" y="24"/>
                  </a:lnTo>
                  <a:lnTo>
                    <a:pt x="358" y="14"/>
                  </a:lnTo>
                  <a:lnTo>
                    <a:pt x="390" y="7"/>
                  </a:lnTo>
                  <a:lnTo>
                    <a:pt x="422" y="1"/>
                  </a:lnTo>
                  <a:lnTo>
                    <a:pt x="455" y="0"/>
                  </a:lnTo>
                  <a:lnTo>
                    <a:pt x="47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0" name="Freeform 32"/>
            <p:cNvSpPr>
              <a:spLocks/>
            </p:cNvSpPr>
            <p:nvPr/>
          </p:nvSpPr>
          <p:spPr bwMode="auto">
            <a:xfrm>
              <a:off x="4964" y="2358"/>
              <a:ext cx="289" cy="206"/>
            </a:xfrm>
            <a:custGeom>
              <a:avLst/>
              <a:gdLst>
                <a:gd name="T0" fmla="*/ 1 w 577"/>
                <a:gd name="T1" fmla="*/ 0 h 413"/>
                <a:gd name="T2" fmla="*/ 1 w 577"/>
                <a:gd name="T3" fmla="*/ 0 h 413"/>
                <a:gd name="T4" fmla="*/ 1 w 577"/>
                <a:gd name="T5" fmla="*/ 0 h 413"/>
                <a:gd name="T6" fmla="*/ 1 w 577"/>
                <a:gd name="T7" fmla="*/ 0 h 413"/>
                <a:gd name="T8" fmla="*/ 1 w 577"/>
                <a:gd name="T9" fmla="*/ 0 h 413"/>
                <a:gd name="T10" fmla="*/ 2 w 577"/>
                <a:gd name="T11" fmla="*/ 0 h 413"/>
                <a:gd name="T12" fmla="*/ 2 w 577"/>
                <a:gd name="T13" fmla="*/ 1 h 413"/>
                <a:gd name="T14" fmla="*/ 2 w 577"/>
                <a:gd name="T15" fmla="*/ 1 h 413"/>
                <a:gd name="T16" fmla="*/ 2 w 577"/>
                <a:gd name="T17" fmla="*/ 1 h 413"/>
                <a:gd name="T18" fmla="*/ 2 w 577"/>
                <a:gd name="T19" fmla="*/ 1 h 413"/>
                <a:gd name="T20" fmla="*/ 2 w 577"/>
                <a:gd name="T21" fmla="*/ 1 h 413"/>
                <a:gd name="T22" fmla="*/ 2 w 577"/>
                <a:gd name="T23" fmla="*/ 1 h 413"/>
                <a:gd name="T24" fmla="*/ 2 w 577"/>
                <a:gd name="T25" fmla="*/ 1 h 413"/>
                <a:gd name="T26" fmla="*/ 3 w 577"/>
                <a:gd name="T27" fmla="*/ 1 h 413"/>
                <a:gd name="T28" fmla="*/ 3 w 577"/>
                <a:gd name="T29" fmla="*/ 1 h 413"/>
                <a:gd name="T30" fmla="*/ 3 w 577"/>
                <a:gd name="T31" fmla="*/ 1 h 413"/>
                <a:gd name="T32" fmla="*/ 3 w 577"/>
                <a:gd name="T33" fmla="*/ 1 h 413"/>
                <a:gd name="T34" fmla="*/ 3 w 577"/>
                <a:gd name="T35" fmla="*/ 1 h 413"/>
                <a:gd name="T36" fmla="*/ 3 w 577"/>
                <a:gd name="T37" fmla="*/ 1 h 413"/>
                <a:gd name="T38" fmla="*/ 3 w 577"/>
                <a:gd name="T39" fmla="*/ 1 h 413"/>
                <a:gd name="T40" fmla="*/ 3 w 577"/>
                <a:gd name="T41" fmla="*/ 1 h 413"/>
                <a:gd name="T42" fmla="*/ 3 w 577"/>
                <a:gd name="T43" fmla="*/ 1 h 413"/>
                <a:gd name="T44" fmla="*/ 3 w 577"/>
                <a:gd name="T45" fmla="*/ 1 h 413"/>
                <a:gd name="T46" fmla="*/ 3 w 577"/>
                <a:gd name="T47" fmla="*/ 1 h 413"/>
                <a:gd name="T48" fmla="*/ 3 w 577"/>
                <a:gd name="T49" fmla="*/ 1 h 413"/>
                <a:gd name="T50" fmla="*/ 3 w 577"/>
                <a:gd name="T51" fmla="*/ 1 h 413"/>
                <a:gd name="T52" fmla="*/ 2 w 577"/>
                <a:gd name="T53" fmla="*/ 1 h 413"/>
                <a:gd name="T54" fmla="*/ 2 w 577"/>
                <a:gd name="T55" fmla="*/ 1 h 413"/>
                <a:gd name="T56" fmla="*/ 2 w 577"/>
                <a:gd name="T57" fmla="*/ 1 h 413"/>
                <a:gd name="T58" fmla="*/ 2 w 577"/>
                <a:gd name="T59" fmla="*/ 1 h 413"/>
                <a:gd name="T60" fmla="*/ 2 w 577"/>
                <a:gd name="T61" fmla="*/ 1 h 413"/>
                <a:gd name="T62" fmla="*/ 2 w 577"/>
                <a:gd name="T63" fmla="*/ 1 h 413"/>
                <a:gd name="T64" fmla="*/ 2 w 577"/>
                <a:gd name="T65" fmla="*/ 1 h 413"/>
                <a:gd name="T66" fmla="*/ 2 w 577"/>
                <a:gd name="T67" fmla="*/ 1 h 413"/>
                <a:gd name="T68" fmla="*/ 2 w 577"/>
                <a:gd name="T69" fmla="*/ 0 h 413"/>
                <a:gd name="T70" fmla="*/ 1 w 577"/>
                <a:gd name="T71" fmla="*/ 0 h 413"/>
                <a:gd name="T72" fmla="*/ 1 w 577"/>
                <a:gd name="T73" fmla="*/ 0 h 413"/>
                <a:gd name="T74" fmla="*/ 1 w 577"/>
                <a:gd name="T75" fmla="*/ 0 h 413"/>
                <a:gd name="T76" fmla="*/ 1 w 577"/>
                <a:gd name="T77" fmla="*/ 0 h 413"/>
                <a:gd name="T78" fmla="*/ 1 w 577"/>
                <a:gd name="T79" fmla="*/ 0 h 413"/>
                <a:gd name="T80" fmla="*/ 1 w 577"/>
                <a:gd name="T81" fmla="*/ 0 h 413"/>
                <a:gd name="T82" fmla="*/ 1 w 577"/>
                <a:gd name="T83" fmla="*/ 0 h 413"/>
                <a:gd name="T84" fmla="*/ 1 w 577"/>
                <a:gd name="T85" fmla="*/ 0 h 413"/>
                <a:gd name="T86" fmla="*/ 1 w 577"/>
                <a:gd name="T87" fmla="*/ 0 h 413"/>
                <a:gd name="T88" fmla="*/ 1 w 577"/>
                <a:gd name="T89" fmla="*/ 0 h 413"/>
                <a:gd name="T90" fmla="*/ 1 w 577"/>
                <a:gd name="T91" fmla="*/ 0 h 413"/>
                <a:gd name="T92" fmla="*/ 1 w 577"/>
                <a:gd name="T93" fmla="*/ 0 h 413"/>
                <a:gd name="T94" fmla="*/ 0 w 577"/>
                <a:gd name="T95" fmla="*/ 0 h 413"/>
                <a:gd name="T96" fmla="*/ 1 w 577"/>
                <a:gd name="T97" fmla="*/ 0 h 413"/>
                <a:gd name="T98" fmla="*/ 1 w 577"/>
                <a:gd name="T99" fmla="*/ 0 h 413"/>
                <a:gd name="T100" fmla="*/ 1 w 577"/>
                <a:gd name="T101" fmla="*/ 0 h 413"/>
                <a:gd name="T102" fmla="*/ 1 w 577"/>
                <a:gd name="T103" fmla="*/ 0 h 413"/>
                <a:gd name="T104" fmla="*/ 1 w 577"/>
                <a:gd name="T105" fmla="*/ 0 h 413"/>
                <a:gd name="T106" fmla="*/ 1 w 577"/>
                <a:gd name="T107" fmla="*/ 0 h 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7"/>
                <a:gd name="T163" fmla="*/ 0 h 413"/>
                <a:gd name="T164" fmla="*/ 577 w 577"/>
                <a:gd name="T165" fmla="*/ 413 h 4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7" h="413">
                  <a:moveTo>
                    <a:pt x="235" y="53"/>
                  </a:moveTo>
                  <a:lnTo>
                    <a:pt x="237" y="89"/>
                  </a:lnTo>
                  <a:lnTo>
                    <a:pt x="230" y="124"/>
                  </a:lnTo>
                  <a:lnTo>
                    <a:pt x="219" y="160"/>
                  </a:lnTo>
                  <a:lnTo>
                    <a:pt x="210" y="195"/>
                  </a:lnTo>
                  <a:lnTo>
                    <a:pt x="412" y="223"/>
                  </a:lnTo>
                  <a:lnTo>
                    <a:pt x="418" y="259"/>
                  </a:lnTo>
                  <a:lnTo>
                    <a:pt x="423" y="292"/>
                  </a:lnTo>
                  <a:lnTo>
                    <a:pt x="427" y="326"/>
                  </a:lnTo>
                  <a:lnTo>
                    <a:pt x="425" y="361"/>
                  </a:lnTo>
                  <a:lnTo>
                    <a:pt x="448" y="365"/>
                  </a:lnTo>
                  <a:lnTo>
                    <a:pt x="471" y="363"/>
                  </a:lnTo>
                  <a:lnTo>
                    <a:pt x="496" y="360"/>
                  </a:lnTo>
                  <a:lnTo>
                    <a:pt x="519" y="356"/>
                  </a:lnTo>
                  <a:lnTo>
                    <a:pt x="540" y="356"/>
                  </a:lnTo>
                  <a:lnTo>
                    <a:pt x="558" y="365"/>
                  </a:lnTo>
                  <a:lnTo>
                    <a:pt x="570" y="383"/>
                  </a:lnTo>
                  <a:lnTo>
                    <a:pt x="577" y="413"/>
                  </a:lnTo>
                  <a:lnTo>
                    <a:pt x="566" y="413"/>
                  </a:lnTo>
                  <a:lnTo>
                    <a:pt x="559" y="409"/>
                  </a:lnTo>
                  <a:lnTo>
                    <a:pt x="552" y="404"/>
                  </a:lnTo>
                  <a:lnTo>
                    <a:pt x="547" y="397"/>
                  </a:lnTo>
                  <a:lnTo>
                    <a:pt x="542" y="388"/>
                  </a:lnTo>
                  <a:lnTo>
                    <a:pt x="535" y="381"/>
                  </a:lnTo>
                  <a:lnTo>
                    <a:pt x="527" y="376"/>
                  </a:lnTo>
                  <a:lnTo>
                    <a:pt x="519" y="372"/>
                  </a:lnTo>
                  <a:lnTo>
                    <a:pt x="504" y="376"/>
                  </a:lnTo>
                  <a:lnTo>
                    <a:pt x="492" y="377"/>
                  </a:lnTo>
                  <a:lnTo>
                    <a:pt x="478" y="379"/>
                  </a:lnTo>
                  <a:lnTo>
                    <a:pt x="464" y="381"/>
                  </a:lnTo>
                  <a:lnTo>
                    <a:pt x="451" y="383"/>
                  </a:lnTo>
                  <a:lnTo>
                    <a:pt x="437" y="386"/>
                  </a:lnTo>
                  <a:lnTo>
                    <a:pt x="425" y="392"/>
                  </a:lnTo>
                  <a:lnTo>
                    <a:pt x="412" y="397"/>
                  </a:lnTo>
                  <a:lnTo>
                    <a:pt x="388" y="248"/>
                  </a:lnTo>
                  <a:lnTo>
                    <a:pt x="187" y="223"/>
                  </a:lnTo>
                  <a:lnTo>
                    <a:pt x="193" y="190"/>
                  </a:lnTo>
                  <a:lnTo>
                    <a:pt x="196" y="149"/>
                  </a:lnTo>
                  <a:lnTo>
                    <a:pt x="202" y="110"/>
                  </a:lnTo>
                  <a:lnTo>
                    <a:pt x="210" y="71"/>
                  </a:lnTo>
                  <a:lnTo>
                    <a:pt x="184" y="67"/>
                  </a:lnTo>
                  <a:lnTo>
                    <a:pt x="159" y="66"/>
                  </a:lnTo>
                  <a:lnTo>
                    <a:pt x="132" y="66"/>
                  </a:lnTo>
                  <a:lnTo>
                    <a:pt x="106" y="67"/>
                  </a:lnTo>
                  <a:lnTo>
                    <a:pt x="79" y="71"/>
                  </a:lnTo>
                  <a:lnTo>
                    <a:pt x="53" y="73"/>
                  </a:lnTo>
                  <a:lnTo>
                    <a:pt x="26" y="76"/>
                  </a:lnTo>
                  <a:lnTo>
                    <a:pt x="0" y="76"/>
                  </a:lnTo>
                  <a:lnTo>
                    <a:pt x="1" y="55"/>
                  </a:lnTo>
                  <a:lnTo>
                    <a:pt x="12" y="34"/>
                  </a:lnTo>
                  <a:lnTo>
                    <a:pt x="28" y="14"/>
                  </a:lnTo>
                  <a:lnTo>
                    <a:pt x="46" y="0"/>
                  </a:lnTo>
                  <a:lnTo>
                    <a:pt x="33" y="46"/>
                  </a:lnTo>
                  <a:lnTo>
                    <a:pt x="235"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1" name="Freeform 33"/>
            <p:cNvSpPr>
              <a:spLocks/>
            </p:cNvSpPr>
            <p:nvPr/>
          </p:nvSpPr>
          <p:spPr bwMode="auto">
            <a:xfrm>
              <a:off x="4896" y="2390"/>
              <a:ext cx="148" cy="369"/>
            </a:xfrm>
            <a:custGeom>
              <a:avLst/>
              <a:gdLst>
                <a:gd name="T0" fmla="*/ 1 w 296"/>
                <a:gd name="T1" fmla="*/ 0 h 737"/>
                <a:gd name="T2" fmla="*/ 1 w 296"/>
                <a:gd name="T3" fmla="*/ 1 h 737"/>
                <a:gd name="T4" fmla="*/ 1 w 296"/>
                <a:gd name="T5" fmla="*/ 1 h 737"/>
                <a:gd name="T6" fmla="*/ 1 w 296"/>
                <a:gd name="T7" fmla="*/ 1 h 737"/>
                <a:gd name="T8" fmla="*/ 1 w 296"/>
                <a:gd name="T9" fmla="*/ 1 h 737"/>
                <a:gd name="T10" fmla="*/ 1 w 296"/>
                <a:gd name="T11" fmla="*/ 1 h 737"/>
                <a:gd name="T12" fmla="*/ 1 w 296"/>
                <a:gd name="T13" fmla="*/ 1 h 737"/>
                <a:gd name="T14" fmla="*/ 1 w 296"/>
                <a:gd name="T15" fmla="*/ 2 h 737"/>
                <a:gd name="T16" fmla="*/ 1 w 296"/>
                <a:gd name="T17" fmla="*/ 2 h 737"/>
                <a:gd name="T18" fmla="*/ 1 w 296"/>
                <a:gd name="T19" fmla="*/ 2 h 737"/>
                <a:gd name="T20" fmla="*/ 1 w 296"/>
                <a:gd name="T21" fmla="*/ 2 h 737"/>
                <a:gd name="T22" fmla="*/ 1 w 296"/>
                <a:gd name="T23" fmla="*/ 2 h 737"/>
                <a:gd name="T24" fmla="*/ 1 w 296"/>
                <a:gd name="T25" fmla="*/ 3 h 737"/>
                <a:gd name="T26" fmla="*/ 1 w 296"/>
                <a:gd name="T27" fmla="*/ 3 h 737"/>
                <a:gd name="T28" fmla="*/ 1 w 296"/>
                <a:gd name="T29" fmla="*/ 3 h 737"/>
                <a:gd name="T30" fmla="*/ 2 w 296"/>
                <a:gd name="T31" fmla="*/ 3 h 737"/>
                <a:gd name="T32" fmla="*/ 2 w 296"/>
                <a:gd name="T33" fmla="*/ 3 h 737"/>
                <a:gd name="T34" fmla="*/ 2 w 296"/>
                <a:gd name="T35" fmla="*/ 3 h 737"/>
                <a:gd name="T36" fmla="*/ 2 w 296"/>
                <a:gd name="T37" fmla="*/ 3 h 737"/>
                <a:gd name="T38" fmla="*/ 2 w 296"/>
                <a:gd name="T39" fmla="*/ 3 h 737"/>
                <a:gd name="T40" fmla="*/ 2 w 296"/>
                <a:gd name="T41" fmla="*/ 3 h 737"/>
                <a:gd name="T42" fmla="*/ 1 w 296"/>
                <a:gd name="T43" fmla="*/ 3 h 737"/>
                <a:gd name="T44" fmla="*/ 1 w 296"/>
                <a:gd name="T45" fmla="*/ 3 h 737"/>
                <a:gd name="T46" fmla="*/ 1 w 296"/>
                <a:gd name="T47" fmla="*/ 3 h 737"/>
                <a:gd name="T48" fmla="*/ 1 w 296"/>
                <a:gd name="T49" fmla="*/ 3 h 737"/>
                <a:gd name="T50" fmla="*/ 1 w 296"/>
                <a:gd name="T51" fmla="*/ 3 h 737"/>
                <a:gd name="T52" fmla="*/ 1 w 296"/>
                <a:gd name="T53" fmla="*/ 2 h 737"/>
                <a:gd name="T54" fmla="*/ 1 w 296"/>
                <a:gd name="T55" fmla="*/ 2 h 737"/>
                <a:gd name="T56" fmla="*/ 1 w 296"/>
                <a:gd name="T57" fmla="*/ 2 h 737"/>
                <a:gd name="T58" fmla="*/ 1 w 296"/>
                <a:gd name="T59" fmla="*/ 2 h 737"/>
                <a:gd name="T60" fmla="*/ 1 w 296"/>
                <a:gd name="T61" fmla="*/ 2 h 737"/>
                <a:gd name="T62" fmla="*/ 1 w 296"/>
                <a:gd name="T63" fmla="*/ 1 h 737"/>
                <a:gd name="T64" fmla="*/ 1 w 296"/>
                <a:gd name="T65" fmla="*/ 1 h 737"/>
                <a:gd name="T66" fmla="*/ 1 w 296"/>
                <a:gd name="T67" fmla="*/ 1 h 737"/>
                <a:gd name="T68" fmla="*/ 1 w 296"/>
                <a:gd name="T69" fmla="*/ 1 h 737"/>
                <a:gd name="T70" fmla="*/ 1 w 296"/>
                <a:gd name="T71" fmla="*/ 1 h 737"/>
                <a:gd name="T72" fmla="*/ 0 w 296"/>
                <a:gd name="T73" fmla="*/ 0 h 737"/>
                <a:gd name="T74" fmla="*/ 1 w 296"/>
                <a:gd name="T75" fmla="*/ 0 h 7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6"/>
                <a:gd name="T115" fmla="*/ 0 h 737"/>
                <a:gd name="T116" fmla="*/ 296 w 296"/>
                <a:gd name="T117" fmla="*/ 737 h 7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6" h="737">
                  <a:moveTo>
                    <a:pt x="13" y="0"/>
                  </a:moveTo>
                  <a:lnTo>
                    <a:pt x="45" y="37"/>
                  </a:lnTo>
                  <a:lnTo>
                    <a:pt x="73" y="78"/>
                  </a:lnTo>
                  <a:lnTo>
                    <a:pt x="94" y="120"/>
                  </a:lnTo>
                  <a:lnTo>
                    <a:pt x="112" y="164"/>
                  </a:lnTo>
                  <a:lnTo>
                    <a:pt x="126" y="209"/>
                  </a:lnTo>
                  <a:lnTo>
                    <a:pt x="138" y="256"/>
                  </a:lnTo>
                  <a:lnTo>
                    <a:pt x="147" y="303"/>
                  </a:lnTo>
                  <a:lnTo>
                    <a:pt x="158" y="350"/>
                  </a:lnTo>
                  <a:lnTo>
                    <a:pt x="167" y="398"/>
                  </a:lnTo>
                  <a:lnTo>
                    <a:pt x="176" y="446"/>
                  </a:lnTo>
                  <a:lnTo>
                    <a:pt x="188" y="492"/>
                  </a:lnTo>
                  <a:lnTo>
                    <a:pt x="200" y="538"/>
                  </a:lnTo>
                  <a:lnTo>
                    <a:pt x="218" y="582"/>
                  </a:lnTo>
                  <a:lnTo>
                    <a:pt x="239" y="623"/>
                  </a:lnTo>
                  <a:lnTo>
                    <a:pt x="264" y="664"/>
                  </a:lnTo>
                  <a:lnTo>
                    <a:pt x="296" y="701"/>
                  </a:lnTo>
                  <a:lnTo>
                    <a:pt x="291" y="713"/>
                  </a:lnTo>
                  <a:lnTo>
                    <a:pt x="285" y="728"/>
                  </a:lnTo>
                  <a:lnTo>
                    <a:pt x="277" y="737"/>
                  </a:lnTo>
                  <a:lnTo>
                    <a:pt x="266" y="731"/>
                  </a:lnTo>
                  <a:lnTo>
                    <a:pt x="238" y="692"/>
                  </a:lnTo>
                  <a:lnTo>
                    <a:pt x="215" y="650"/>
                  </a:lnTo>
                  <a:lnTo>
                    <a:pt x="195" y="605"/>
                  </a:lnTo>
                  <a:lnTo>
                    <a:pt x="179" y="561"/>
                  </a:lnTo>
                  <a:lnTo>
                    <a:pt x="165" y="515"/>
                  </a:lnTo>
                  <a:lnTo>
                    <a:pt x="151" y="469"/>
                  </a:lnTo>
                  <a:lnTo>
                    <a:pt x="138" y="423"/>
                  </a:lnTo>
                  <a:lnTo>
                    <a:pt x="124" y="377"/>
                  </a:lnTo>
                  <a:lnTo>
                    <a:pt x="117" y="327"/>
                  </a:lnTo>
                  <a:lnTo>
                    <a:pt x="108" y="278"/>
                  </a:lnTo>
                  <a:lnTo>
                    <a:pt x="96" y="228"/>
                  </a:lnTo>
                  <a:lnTo>
                    <a:pt x="82" y="180"/>
                  </a:lnTo>
                  <a:lnTo>
                    <a:pt x="66" y="132"/>
                  </a:lnTo>
                  <a:lnTo>
                    <a:pt x="46" y="88"/>
                  </a:lnTo>
                  <a:lnTo>
                    <a:pt x="25" y="42"/>
                  </a:lnTo>
                  <a:lnTo>
                    <a:pt x="0"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2" name="Freeform 34"/>
            <p:cNvSpPr>
              <a:spLocks/>
            </p:cNvSpPr>
            <p:nvPr/>
          </p:nvSpPr>
          <p:spPr bwMode="auto">
            <a:xfrm>
              <a:off x="4866" y="2393"/>
              <a:ext cx="90" cy="392"/>
            </a:xfrm>
            <a:custGeom>
              <a:avLst/>
              <a:gdLst>
                <a:gd name="T0" fmla="*/ 1 w 179"/>
                <a:gd name="T1" fmla="*/ 0 h 785"/>
                <a:gd name="T2" fmla="*/ 1 w 179"/>
                <a:gd name="T3" fmla="*/ 0 h 785"/>
                <a:gd name="T4" fmla="*/ 1 w 179"/>
                <a:gd name="T5" fmla="*/ 0 h 785"/>
                <a:gd name="T6" fmla="*/ 1 w 179"/>
                <a:gd name="T7" fmla="*/ 1 h 785"/>
                <a:gd name="T8" fmla="*/ 1 w 179"/>
                <a:gd name="T9" fmla="*/ 1 h 785"/>
                <a:gd name="T10" fmla="*/ 1 w 179"/>
                <a:gd name="T11" fmla="*/ 1 h 785"/>
                <a:gd name="T12" fmla="*/ 1 w 179"/>
                <a:gd name="T13" fmla="*/ 2 h 785"/>
                <a:gd name="T14" fmla="*/ 1 w 179"/>
                <a:gd name="T15" fmla="*/ 2 h 785"/>
                <a:gd name="T16" fmla="*/ 1 w 179"/>
                <a:gd name="T17" fmla="*/ 3 h 785"/>
                <a:gd name="T18" fmla="*/ 1 w 179"/>
                <a:gd name="T19" fmla="*/ 3 h 785"/>
                <a:gd name="T20" fmla="*/ 1 w 179"/>
                <a:gd name="T21" fmla="*/ 2 h 785"/>
                <a:gd name="T22" fmla="*/ 1 w 179"/>
                <a:gd name="T23" fmla="*/ 2 h 785"/>
                <a:gd name="T24" fmla="*/ 1 w 179"/>
                <a:gd name="T25" fmla="*/ 1 h 785"/>
                <a:gd name="T26" fmla="*/ 1 w 179"/>
                <a:gd name="T27" fmla="*/ 1 h 785"/>
                <a:gd name="T28" fmla="*/ 1 w 179"/>
                <a:gd name="T29" fmla="*/ 1 h 785"/>
                <a:gd name="T30" fmla="*/ 1 w 179"/>
                <a:gd name="T31" fmla="*/ 0 h 785"/>
                <a:gd name="T32" fmla="*/ 1 w 179"/>
                <a:gd name="T33" fmla="*/ 0 h 785"/>
                <a:gd name="T34" fmla="*/ 0 w 179"/>
                <a:gd name="T35" fmla="*/ 0 h 785"/>
                <a:gd name="T36" fmla="*/ 1 w 179"/>
                <a:gd name="T37" fmla="*/ 0 h 7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785"/>
                <a:gd name="T59" fmla="*/ 179 w 179"/>
                <a:gd name="T60" fmla="*/ 785 h 7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785">
                  <a:moveTo>
                    <a:pt x="28" y="0"/>
                  </a:moveTo>
                  <a:lnTo>
                    <a:pt x="60" y="94"/>
                  </a:lnTo>
                  <a:lnTo>
                    <a:pt x="95" y="189"/>
                  </a:lnTo>
                  <a:lnTo>
                    <a:pt x="127" y="287"/>
                  </a:lnTo>
                  <a:lnTo>
                    <a:pt x="154" y="386"/>
                  </a:lnTo>
                  <a:lnTo>
                    <a:pt x="173" y="487"/>
                  </a:lnTo>
                  <a:lnTo>
                    <a:pt x="179" y="586"/>
                  </a:lnTo>
                  <a:lnTo>
                    <a:pt x="168" y="685"/>
                  </a:lnTo>
                  <a:lnTo>
                    <a:pt x="140" y="785"/>
                  </a:lnTo>
                  <a:lnTo>
                    <a:pt x="110" y="779"/>
                  </a:lnTo>
                  <a:lnTo>
                    <a:pt x="138" y="682"/>
                  </a:lnTo>
                  <a:lnTo>
                    <a:pt x="147" y="584"/>
                  </a:lnTo>
                  <a:lnTo>
                    <a:pt x="142" y="485"/>
                  </a:lnTo>
                  <a:lnTo>
                    <a:pt x="124" y="386"/>
                  </a:lnTo>
                  <a:lnTo>
                    <a:pt x="97" y="289"/>
                  </a:lnTo>
                  <a:lnTo>
                    <a:pt x="67" y="189"/>
                  </a:lnTo>
                  <a:lnTo>
                    <a:pt x="32" y="94"/>
                  </a:lnTo>
                  <a:lnTo>
                    <a:pt x="0" y="0"/>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3" name="Freeform 35"/>
            <p:cNvSpPr>
              <a:spLocks/>
            </p:cNvSpPr>
            <p:nvPr/>
          </p:nvSpPr>
          <p:spPr bwMode="auto">
            <a:xfrm>
              <a:off x="4152" y="2422"/>
              <a:ext cx="89" cy="131"/>
            </a:xfrm>
            <a:custGeom>
              <a:avLst/>
              <a:gdLst>
                <a:gd name="T0" fmla="*/ 0 w 179"/>
                <a:gd name="T1" fmla="*/ 0 h 263"/>
                <a:gd name="T2" fmla="*/ 0 w 179"/>
                <a:gd name="T3" fmla="*/ 0 h 263"/>
                <a:gd name="T4" fmla="*/ 0 w 179"/>
                <a:gd name="T5" fmla="*/ 0 h 263"/>
                <a:gd name="T6" fmla="*/ 0 w 179"/>
                <a:gd name="T7" fmla="*/ 0 h 263"/>
                <a:gd name="T8" fmla="*/ 0 w 179"/>
                <a:gd name="T9" fmla="*/ 0 h 263"/>
                <a:gd name="T10" fmla="*/ 0 w 179"/>
                <a:gd name="T11" fmla="*/ 0 h 263"/>
                <a:gd name="T12" fmla="*/ 0 w 179"/>
                <a:gd name="T13" fmla="*/ 0 h 263"/>
                <a:gd name="T14" fmla="*/ 0 w 179"/>
                <a:gd name="T15" fmla="*/ 0 h 263"/>
                <a:gd name="T16" fmla="*/ 0 w 179"/>
                <a:gd name="T17" fmla="*/ 1 h 263"/>
                <a:gd name="T18" fmla="*/ 0 w 179"/>
                <a:gd name="T19" fmla="*/ 0 h 263"/>
                <a:gd name="T20" fmla="*/ 0 w 179"/>
                <a:gd name="T21" fmla="*/ 0 h 263"/>
                <a:gd name="T22" fmla="*/ 0 w 179"/>
                <a:gd name="T23" fmla="*/ 0 h 263"/>
                <a:gd name="T24" fmla="*/ 0 w 179"/>
                <a:gd name="T25" fmla="*/ 0 h 263"/>
                <a:gd name="T26" fmla="*/ 0 w 179"/>
                <a:gd name="T27" fmla="*/ 0 h 263"/>
                <a:gd name="T28" fmla="*/ 0 w 179"/>
                <a:gd name="T29" fmla="*/ 0 h 263"/>
                <a:gd name="T30" fmla="*/ 0 w 179"/>
                <a:gd name="T31" fmla="*/ 0 h 263"/>
                <a:gd name="T32" fmla="*/ 0 w 179"/>
                <a:gd name="T33" fmla="*/ 0 h 263"/>
                <a:gd name="T34" fmla="*/ 0 w 179"/>
                <a:gd name="T35" fmla="*/ 0 h 263"/>
                <a:gd name="T36" fmla="*/ 0 w 179"/>
                <a:gd name="T37" fmla="*/ 0 h 263"/>
                <a:gd name="T38" fmla="*/ 0 w 179"/>
                <a:gd name="T39" fmla="*/ 0 h 263"/>
                <a:gd name="T40" fmla="*/ 0 w 179"/>
                <a:gd name="T41" fmla="*/ 0 h 263"/>
                <a:gd name="T42" fmla="*/ 0 w 179"/>
                <a:gd name="T43" fmla="*/ 0 h 263"/>
                <a:gd name="T44" fmla="*/ 0 w 179"/>
                <a:gd name="T45" fmla="*/ 0 h 263"/>
                <a:gd name="T46" fmla="*/ 0 w 179"/>
                <a:gd name="T47" fmla="*/ 0 h 263"/>
                <a:gd name="T48" fmla="*/ 0 w 179"/>
                <a:gd name="T49" fmla="*/ 0 h 263"/>
                <a:gd name="T50" fmla="*/ 0 w 179"/>
                <a:gd name="T51" fmla="*/ 0 h 2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9"/>
                <a:gd name="T79" fmla="*/ 0 h 263"/>
                <a:gd name="T80" fmla="*/ 179 w 179"/>
                <a:gd name="T81" fmla="*/ 263 h 2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9" h="263">
                  <a:moveTo>
                    <a:pt x="165" y="107"/>
                  </a:moveTo>
                  <a:lnTo>
                    <a:pt x="178" y="130"/>
                  </a:lnTo>
                  <a:lnTo>
                    <a:pt x="179" y="151"/>
                  </a:lnTo>
                  <a:lnTo>
                    <a:pt x="170" y="170"/>
                  </a:lnTo>
                  <a:lnTo>
                    <a:pt x="158" y="192"/>
                  </a:lnTo>
                  <a:lnTo>
                    <a:pt x="140" y="211"/>
                  </a:lnTo>
                  <a:lnTo>
                    <a:pt x="123" y="229"/>
                  </a:lnTo>
                  <a:lnTo>
                    <a:pt x="107" y="247"/>
                  </a:lnTo>
                  <a:lnTo>
                    <a:pt x="94" y="263"/>
                  </a:lnTo>
                  <a:lnTo>
                    <a:pt x="84" y="255"/>
                  </a:lnTo>
                  <a:lnTo>
                    <a:pt x="75" y="245"/>
                  </a:lnTo>
                  <a:lnTo>
                    <a:pt x="68" y="232"/>
                  </a:lnTo>
                  <a:lnTo>
                    <a:pt x="61" y="220"/>
                  </a:lnTo>
                  <a:lnTo>
                    <a:pt x="54" y="206"/>
                  </a:lnTo>
                  <a:lnTo>
                    <a:pt x="48" y="193"/>
                  </a:lnTo>
                  <a:lnTo>
                    <a:pt x="41" y="179"/>
                  </a:lnTo>
                  <a:lnTo>
                    <a:pt x="34" y="167"/>
                  </a:lnTo>
                  <a:lnTo>
                    <a:pt x="0" y="0"/>
                  </a:lnTo>
                  <a:lnTo>
                    <a:pt x="25" y="6"/>
                  </a:lnTo>
                  <a:lnTo>
                    <a:pt x="48" y="13"/>
                  </a:lnTo>
                  <a:lnTo>
                    <a:pt x="71" y="23"/>
                  </a:lnTo>
                  <a:lnTo>
                    <a:pt x="94" y="34"/>
                  </a:lnTo>
                  <a:lnTo>
                    <a:pt x="116" y="50"/>
                  </a:lnTo>
                  <a:lnTo>
                    <a:pt x="133" y="66"/>
                  </a:lnTo>
                  <a:lnTo>
                    <a:pt x="151" y="85"/>
                  </a:lnTo>
                  <a:lnTo>
                    <a:pt x="1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4" name="Freeform 36"/>
            <p:cNvSpPr>
              <a:spLocks/>
            </p:cNvSpPr>
            <p:nvPr/>
          </p:nvSpPr>
          <p:spPr bwMode="auto">
            <a:xfrm>
              <a:off x="4254" y="2460"/>
              <a:ext cx="24" cy="24"/>
            </a:xfrm>
            <a:custGeom>
              <a:avLst/>
              <a:gdLst>
                <a:gd name="T0" fmla="*/ 1 w 48"/>
                <a:gd name="T1" fmla="*/ 1 h 47"/>
                <a:gd name="T2" fmla="*/ 1 w 48"/>
                <a:gd name="T3" fmla="*/ 1 h 47"/>
                <a:gd name="T4" fmla="*/ 1 w 48"/>
                <a:gd name="T5" fmla="*/ 1 h 47"/>
                <a:gd name="T6" fmla="*/ 1 w 48"/>
                <a:gd name="T7" fmla="*/ 1 h 47"/>
                <a:gd name="T8" fmla="*/ 1 w 48"/>
                <a:gd name="T9" fmla="*/ 1 h 47"/>
                <a:gd name="T10" fmla="*/ 0 w 48"/>
                <a:gd name="T11" fmla="*/ 1 h 47"/>
                <a:gd name="T12" fmla="*/ 1 w 48"/>
                <a:gd name="T13" fmla="*/ 1 h 47"/>
                <a:gd name="T14" fmla="*/ 1 w 48"/>
                <a:gd name="T15" fmla="*/ 1 h 47"/>
                <a:gd name="T16" fmla="*/ 1 w 48"/>
                <a:gd name="T17" fmla="*/ 0 h 47"/>
                <a:gd name="T18" fmla="*/ 1 w 48"/>
                <a:gd name="T19" fmla="*/ 1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47"/>
                <a:gd name="T32" fmla="*/ 48 w 48"/>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47">
                  <a:moveTo>
                    <a:pt x="48" y="1"/>
                  </a:moveTo>
                  <a:lnTo>
                    <a:pt x="41" y="12"/>
                  </a:lnTo>
                  <a:lnTo>
                    <a:pt x="35" y="24"/>
                  </a:lnTo>
                  <a:lnTo>
                    <a:pt x="28" y="37"/>
                  </a:lnTo>
                  <a:lnTo>
                    <a:pt x="18" y="47"/>
                  </a:lnTo>
                  <a:lnTo>
                    <a:pt x="0" y="8"/>
                  </a:lnTo>
                  <a:lnTo>
                    <a:pt x="14" y="8"/>
                  </a:lnTo>
                  <a:lnTo>
                    <a:pt x="25" y="3"/>
                  </a:lnTo>
                  <a:lnTo>
                    <a:pt x="35" y="0"/>
                  </a:lnTo>
                  <a:lnTo>
                    <a:pt x="4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5" name="Freeform 37"/>
            <p:cNvSpPr>
              <a:spLocks/>
            </p:cNvSpPr>
            <p:nvPr/>
          </p:nvSpPr>
          <p:spPr bwMode="auto">
            <a:xfrm>
              <a:off x="5237" y="2469"/>
              <a:ext cx="246" cy="211"/>
            </a:xfrm>
            <a:custGeom>
              <a:avLst/>
              <a:gdLst>
                <a:gd name="T0" fmla="*/ 2 w 491"/>
                <a:gd name="T1" fmla="*/ 0 h 422"/>
                <a:gd name="T2" fmla="*/ 2 w 491"/>
                <a:gd name="T3" fmla="*/ 1 h 422"/>
                <a:gd name="T4" fmla="*/ 2 w 491"/>
                <a:gd name="T5" fmla="*/ 1 h 422"/>
                <a:gd name="T6" fmla="*/ 2 w 491"/>
                <a:gd name="T7" fmla="*/ 1 h 422"/>
                <a:gd name="T8" fmla="*/ 2 w 491"/>
                <a:gd name="T9" fmla="*/ 1 h 422"/>
                <a:gd name="T10" fmla="*/ 2 w 491"/>
                <a:gd name="T11" fmla="*/ 1 h 422"/>
                <a:gd name="T12" fmla="*/ 2 w 491"/>
                <a:gd name="T13" fmla="*/ 1 h 422"/>
                <a:gd name="T14" fmla="*/ 2 w 491"/>
                <a:gd name="T15" fmla="*/ 1 h 422"/>
                <a:gd name="T16" fmla="*/ 2 w 491"/>
                <a:gd name="T17" fmla="*/ 1 h 422"/>
                <a:gd name="T18" fmla="*/ 2 w 491"/>
                <a:gd name="T19" fmla="*/ 1 h 422"/>
                <a:gd name="T20" fmla="*/ 2 w 491"/>
                <a:gd name="T21" fmla="*/ 2 h 422"/>
                <a:gd name="T22" fmla="*/ 2 w 491"/>
                <a:gd name="T23" fmla="*/ 2 h 422"/>
                <a:gd name="T24" fmla="*/ 2 w 491"/>
                <a:gd name="T25" fmla="*/ 2 h 422"/>
                <a:gd name="T26" fmla="*/ 2 w 491"/>
                <a:gd name="T27" fmla="*/ 2 h 422"/>
                <a:gd name="T28" fmla="*/ 1 w 491"/>
                <a:gd name="T29" fmla="*/ 2 h 422"/>
                <a:gd name="T30" fmla="*/ 1 w 491"/>
                <a:gd name="T31" fmla="*/ 2 h 422"/>
                <a:gd name="T32" fmla="*/ 1 w 491"/>
                <a:gd name="T33" fmla="*/ 2 h 422"/>
                <a:gd name="T34" fmla="*/ 1 w 491"/>
                <a:gd name="T35" fmla="*/ 2 h 422"/>
                <a:gd name="T36" fmla="*/ 1 w 491"/>
                <a:gd name="T37" fmla="*/ 2 h 422"/>
                <a:gd name="T38" fmla="*/ 1 w 491"/>
                <a:gd name="T39" fmla="*/ 2 h 422"/>
                <a:gd name="T40" fmla="*/ 1 w 491"/>
                <a:gd name="T41" fmla="*/ 2 h 422"/>
                <a:gd name="T42" fmla="*/ 1 w 491"/>
                <a:gd name="T43" fmla="*/ 2 h 422"/>
                <a:gd name="T44" fmla="*/ 1 w 491"/>
                <a:gd name="T45" fmla="*/ 2 h 422"/>
                <a:gd name="T46" fmla="*/ 1 w 491"/>
                <a:gd name="T47" fmla="*/ 2 h 422"/>
                <a:gd name="T48" fmla="*/ 1 w 491"/>
                <a:gd name="T49" fmla="*/ 2 h 422"/>
                <a:gd name="T50" fmla="*/ 1 w 491"/>
                <a:gd name="T51" fmla="*/ 2 h 422"/>
                <a:gd name="T52" fmla="*/ 0 w 491"/>
                <a:gd name="T53" fmla="*/ 2 h 422"/>
                <a:gd name="T54" fmla="*/ 1 w 491"/>
                <a:gd name="T55" fmla="*/ 2 h 422"/>
                <a:gd name="T56" fmla="*/ 1 w 491"/>
                <a:gd name="T57" fmla="*/ 2 h 422"/>
                <a:gd name="T58" fmla="*/ 1 w 491"/>
                <a:gd name="T59" fmla="*/ 2 h 422"/>
                <a:gd name="T60" fmla="*/ 1 w 491"/>
                <a:gd name="T61" fmla="*/ 2 h 422"/>
                <a:gd name="T62" fmla="*/ 1 w 491"/>
                <a:gd name="T63" fmla="*/ 1 h 422"/>
                <a:gd name="T64" fmla="*/ 1 w 491"/>
                <a:gd name="T65" fmla="*/ 1 h 422"/>
                <a:gd name="T66" fmla="*/ 1 w 491"/>
                <a:gd name="T67" fmla="*/ 1 h 422"/>
                <a:gd name="T68" fmla="*/ 1 w 491"/>
                <a:gd name="T69" fmla="*/ 1 h 422"/>
                <a:gd name="T70" fmla="*/ 1 w 491"/>
                <a:gd name="T71" fmla="*/ 1 h 422"/>
                <a:gd name="T72" fmla="*/ 1 w 491"/>
                <a:gd name="T73" fmla="*/ 1 h 422"/>
                <a:gd name="T74" fmla="*/ 1 w 491"/>
                <a:gd name="T75" fmla="*/ 1 h 422"/>
                <a:gd name="T76" fmla="*/ 1 w 491"/>
                <a:gd name="T77" fmla="*/ 1 h 422"/>
                <a:gd name="T78" fmla="*/ 1 w 491"/>
                <a:gd name="T79" fmla="*/ 1 h 422"/>
                <a:gd name="T80" fmla="*/ 1 w 491"/>
                <a:gd name="T81" fmla="*/ 1 h 422"/>
                <a:gd name="T82" fmla="*/ 1 w 491"/>
                <a:gd name="T83" fmla="*/ 1 h 422"/>
                <a:gd name="T84" fmla="*/ 2 w 491"/>
                <a:gd name="T85" fmla="*/ 1 h 422"/>
                <a:gd name="T86" fmla="*/ 2 w 491"/>
                <a:gd name="T87" fmla="*/ 1 h 422"/>
                <a:gd name="T88" fmla="*/ 2 w 491"/>
                <a:gd name="T89" fmla="*/ 0 h 422"/>
                <a:gd name="T90" fmla="*/ 2 w 491"/>
                <a:gd name="T91" fmla="*/ 0 h 4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422"/>
                <a:gd name="T140" fmla="*/ 491 w 491"/>
                <a:gd name="T141" fmla="*/ 422 h 4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422">
                  <a:moveTo>
                    <a:pt x="338" y="0"/>
                  </a:moveTo>
                  <a:lnTo>
                    <a:pt x="329" y="45"/>
                  </a:lnTo>
                  <a:lnTo>
                    <a:pt x="333" y="78"/>
                  </a:lnTo>
                  <a:lnTo>
                    <a:pt x="349" y="103"/>
                  </a:lnTo>
                  <a:lnTo>
                    <a:pt x="374" y="123"/>
                  </a:lnTo>
                  <a:lnTo>
                    <a:pt x="404" y="138"/>
                  </a:lnTo>
                  <a:lnTo>
                    <a:pt x="434" y="153"/>
                  </a:lnTo>
                  <a:lnTo>
                    <a:pt x="464" y="167"/>
                  </a:lnTo>
                  <a:lnTo>
                    <a:pt x="491" y="184"/>
                  </a:lnTo>
                  <a:lnTo>
                    <a:pt x="361" y="232"/>
                  </a:lnTo>
                  <a:lnTo>
                    <a:pt x="333" y="422"/>
                  </a:lnTo>
                  <a:lnTo>
                    <a:pt x="308" y="409"/>
                  </a:lnTo>
                  <a:lnTo>
                    <a:pt x="287" y="385"/>
                  </a:lnTo>
                  <a:lnTo>
                    <a:pt x="264" y="356"/>
                  </a:lnTo>
                  <a:lnTo>
                    <a:pt x="241" y="328"/>
                  </a:lnTo>
                  <a:lnTo>
                    <a:pt x="216" y="303"/>
                  </a:lnTo>
                  <a:lnTo>
                    <a:pt x="188" y="287"/>
                  </a:lnTo>
                  <a:lnTo>
                    <a:pt x="156" y="285"/>
                  </a:lnTo>
                  <a:lnTo>
                    <a:pt x="119" y="303"/>
                  </a:lnTo>
                  <a:lnTo>
                    <a:pt x="104" y="308"/>
                  </a:lnTo>
                  <a:lnTo>
                    <a:pt x="90" y="314"/>
                  </a:lnTo>
                  <a:lnTo>
                    <a:pt x="74" y="321"/>
                  </a:lnTo>
                  <a:lnTo>
                    <a:pt x="60" y="326"/>
                  </a:lnTo>
                  <a:lnTo>
                    <a:pt x="46" y="332"/>
                  </a:lnTo>
                  <a:lnTo>
                    <a:pt x="32" y="337"/>
                  </a:lnTo>
                  <a:lnTo>
                    <a:pt x="16" y="342"/>
                  </a:lnTo>
                  <a:lnTo>
                    <a:pt x="0" y="346"/>
                  </a:lnTo>
                  <a:lnTo>
                    <a:pt x="7" y="323"/>
                  </a:lnTo>
                  <a:lnTo>
                    <a:pt x="19" y="301"/>
                  </a:lnTo>
                  <a:lnTo>
                    <a:pt x="35" y="282"/>
                  </a:lnTo>
                  <a:lnTo>
                    <a:pt x="53" y="262"/>
                  </a:lnTo>
                  <a:lnTo>
                    <a:pt x="71" y="243"/>
                  </a:lnTo>
                  <a:lnTo>
                    <a:pt x="89" y="225"/>
                  </a:lnTo>
                  <a:lnTo>
                    <a:pt x="106" y="206"/>
                  </a:lnTo>
                  <a:lnTo>
                    <a:pt x="119" y="184"/>
                  </a:lnTo>
                  <a:lnTo>
                    <a:pt x="25" y="68"/>
                  </a:lnTo>
                  <a:lnTo>
                    <a:pt x="42" y="55"/>
                  </a:lnTo>
                  <a:lnTo>
                    <a:pt x="78" y="64"/>
                  </a:lnTo>
                  <a:lnTo>
                    <a:pt x="117" y="73"/>
                  </a:lnTo>
                  <a:lnTo>
                    <a:pt x="154" y="78"/>
                  </a:lnTo>
                  <a:lnTo>
                    <a:pt x="191" y="80"/>
                  </a:lnTo>
                  <a:lnTo>
                    <a:pt x="228" y="75"/>
                  </a:lnTo>
                  <a:lnTo>
                    <a:pt x="260" y="62"/>
                  </a:lnTo>
                  <a:lnTo>
                    <a:pt x="289" y="37"/>
                  </a:lnTo>
                  <a:lnTo>
                    <a:pt x="313" y="0"/>
                  </a:lnTo>
                  <a:lnTo>
                    <a:pt x="3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6" name="Freeform 38"/>
            <p:cNvSpPr>
              <a:spLocks/>
            </p:cNvSpPr>
            <p:nvPr/>
          </p:nvSpPr>
          <p:spPr bwMode="auto">
            <a:xfrm>
              <a:off x="5265" y="2488"/>
              <a:ext cx="194" cy="171"/>
            </a:xfrm>
            <a:custGeom>
              <a:avLst/>
              <a:gdLst>
                <a:gd name="T0" fmla="*/ 2 w 388"/>
                <a:gd name="T1" fmla="*/ 1 h 342"/>
                <a:gd name="T2" fmla="*/ 2 w 388"/>
                <a:gd name="T3" fmla="*/ 1 h 342"/>
                <a:gd name="T4" fmla="*/ 2 w 388"/>
                <a:gd name="T5" fmla="*/ 1 h 342"/>
                <a:gd name="T6" fmla="*/ 2 w 388"/>
                <a:gd name="T7" fmla="*/ 1 h 342"/>
                <a:gd name="T8" fmla="*/ 2 w 388"/>
                <a:gd name="T9" fmla="*/ 1 h 342"/>
                <a:gd name="T10" fmla="*/ 2 w 388"/>
                <a:gd name="T11" fmla="*/ 1 h 342"/>
                <a:gd name="T12" fmla="*/ 2 w 388"/>
                <a:gd name="T13" fmla="*/ 1 h 342"/>
                <a:gd name="T14" fmla="*/ 2 w 388"/>
                <a:gd name="T15" fmla="*/ 1 h 342"/>
                <a:gd name="T16" fmla="*/ 2 w 388"/>
                <a:gd name="T17" fmla="*/ 1 h 342"/>
                <a:gd name="T18" fmla="*/ 2 w 388"/>
                <a:gd name="T19" fmla="*/ 1 h 342"/>
                <a:gd name="T20" fmla="*/ 2 w 388"/>
                <a:gd name="T21" fmla="*/ 1 h 342"/>
                <a:gd name="T22" fmla="*/ 2 w 388"/>
                <a:gd name="T23" fmla="*/ 1 h 342"/>
                <a:gd name="T24" fmla="*/ 2 w 388"/>
                <a:gd name="T25" fmla="*/ 1 h 342"/>
                <a:gd name="T26" fmla="*/ 2 w 388"/>
                <a:gd name="T27" fmla="*/ 1 h 342"/>
                <a:gd name="T28" fmla="*/ 2 w 388"/>
                <a:gd name="T29" fmla="*/ 1 h 342"/>
                <a:gd name="T30" fmla="*/ 2 w 388"/>
                <a:gd name="T31" fmla="*/ 1 h 342"/>
                <a:gd name="T32" fmla="*/ 2 w 388"/>
                <a:gd name="T33" fmla="*/ 1 h 342"/>
                <a:gd name="T34" fmla="*/ 1 w 388"/>
                <a:gd name="T35" fmla="*/ 2 h 342"/>
                <a:gd name="T36" fmla="*/ 1 w 388"/>
                <a:gd name="T37" fmla="*/ 2 h 342"/>
                <a:gd name="T38" fmla="*/ 1 w 388"/>
                <a:gd name="T39" fmla="*/ 2 h 342"/>
                <a:gd name="T40" fmla="*/ 1 w 388"/>
                <a:gd name="T41" fmla="*/ 2 h 342"/>
                <a:gd name="T42" fmla="*/ 1 w 388"/>
                <a:gd name="T43" fmla="*/ 2 h 342"/>
                <a:gd name="T44" fmla="*/ 1 w 388"/>
                <a:gd name="T45" fmla="*/ 1 h 342"/>
                <a:gd name="T46" fmla="*/ 1 w 388"/>
                <a:gd name="T47" fmla="*/ 1 h 342"/>
                <a:gd name="T48" fmla="*/ 1 w 388"/>
                <a:gd name="T49" fmla="*/ 1 h 342"/>
                <a:gd name="T50" fmla="*/ 1 w 388"/>
                <a:gd name="T51" fmla="*/ 1 h 342"/>
                <a:gd name="T52" fmla="*/ 1 w 388"/>
                <a:gd name="T53" fmla="*/ 1 h 342"/>
                <a:gd name="T54" fmla="*/ 1 w 388"/>
                <a:gd name="T55" fmla="*/ 1 h 342"/>
                <a:gd name="T56" fmla="*/ 1 w 388"/>
                <a:gd name="T57" fmla="*/ 1 h 342"/>
                <a:gd name="T58" fmla="*/ 1 w 388"/>
                <a:gd name="T59" fmla="*/ 1 h 342"/>
                <a:gd name="T60" fmla="*/ 1 w 388"/>
                <a:gd name="T61" fmla="*/ 1 h 342"/>
                <a:gd name="T62" fmla="*/ 1 w 388"/>
                <a:gd name="T63" fmla="*/ 1 h 342"/>
                <a:gd name="T64" fmla="*/ 1 w 388"/>
                <a:gd name="T65" fmla="*/ 2 h 342"/>
                <a:gd name="T66" fmla="*/ 0 w 388"/>
                <a:gd name="T67" fmla="*/ 2 h 342"/>
                <a:gd name="T68" fmla="*/ 1 w 388"/>
                <a:gd name="T69" fmla="*/ 1 h 342"/>
                <a:gd name="T70" fmla="*/ 1 w 388"/>
                <a:gd name="T71" fmla="*/ 1 h 342"/>
                <a:gd name="T72" fmla="*/ 1 w 388"/>
                <a:gd name="T73" fmla="*/ 1 h 342"/>
                <a:gd name="T74" fmla="*/ 1 w 388"/>
                <a:gd name="T75" fmla="*/ 1 h 342"/>
                <a:gd name="T76" fmla="*/ 1 w 388"/>
                <a:gd name="T77" fmla="*/ 1 h 342"/>
                <a:gd name="T78" fmla="*/ 1 w 388"/>
                <a:gd name="T79" fmla="*/ 1 h 342"/>
                <a:gd name="T80" fmla="*/ 1 w 388"/>
                <a:gd name="T81" fmla="*/ 1 h 342"/>
                <a:gd name="T82" fmla="*/ 1 w 388"/>
                <a:gd name="T83" fmla="*/ 1 h 342"/>
                <a:gd name="T84" fmla="*/ 1 w 388"/>
                <a:gd name="T85" fmla="*/ 1 h 342"/>
                <a:gd name="T86" fmla="*/ 2 w 388"/>
                <a:gd name="T87" fmla="*/ 0 h 342"/>
                <a:gd name="T88" fmla="*/ 2 w 388"/>
                <a:gd name="T89" fmla="*/ 1 h 3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
                <a:gd name="T136" fmla="*/ 0 h 342"/>
                <a:gd name="T137" fmla="*/ 388 w 388"/>
                <a:gd name="T138" fmla="*/ 342 h 3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 h="342">
                  <a:moveTo>
                    <a:pt x="271" y="107"/>
                  </a:moveTo>
                  <a:lnTo>
                    <a:pt x="285" y="112"/>
                  </a:lnTo>
                  <a:lnTo>
                    <a:pt x="299" y="116"/>
                  </a:lnTo>
                  <a:lnTo>
                    <a:pt x="315" y="119"/>
                  </a:lnTo>
                  <a:lnTo>
                    <a:pt x="329" y="121"/>
                  </a:lnTo>
                  <a:lnTo>
                    <a:pt x="345" y="124"/>
                  </a:lnTo>
                  <a:lnTo>
                    <a:pt x="359" y="130"/>
                  </a:lnTo>
                  <a:lnTo>
                    <a:pt x="375" y="133"/>
                  </a:lnTo>
                  <a:lnTo>
                    <a:pt x="388" y="140"/>
                  </a:lnTo>
                  <a:lnTo>
                    <a:pt x="374" y="147"/>
                  </a:lnTo>
                  <a:lnTo>
                    <a:pt x="359" y="153"/>
                  </a:lnTo>
                  <a:lnTo>
                    <a:pt x="345" y="156"/>
                  </a:lnTo>
                  <a:lnTo>
                    <a:pt x="329" y="160"/>
                  </a:lnTo>
                  <a:lnTo>
                    <a:pt x="315" y="163"/>
                  </a:lnTo>
                  <a:lnTo>
                    <a:pt x="301" y="169"/>
                  </a:lnTo>
                  <a:lnTo>
                    <a:pt x="289" y="174"/>
                  </a:lnTo>
                  <a:lnTo>
                    <a:pt x="278" y="183"/>
                  </a:lnTo>
                  <a:lnTo>
                    <a:pt x="253" y="342"/>
                  </a:lnTo>
                  <a:lnTo>
                    <a:pt x="235" y="323"/>
                  </a:lnTo>
                  <a:lnTo>
                    <a:pt x="221" y="303"/>
                  </a:lnTo>
                  <a:lnTo>
                    <a:pt x="207" y="282"/>
                  </a:lnTo>
                  <a:lnTo>
                    <a:pt x="191" y="264"/>
                  </a:lnTo>
                  <a:lnTo>
                    <a:pt x="177" y="247"/>
                  </a:lnTo>
                  <a:lnTo>
                    <a:pt x="159" y="234"/>
                  </a:lnTo>
                  <a:lnTo>
                    <a:pt x="140" y="225"/>
                  </a:lnTo>
                  <a:lnTo>
                    <a:pt x="117" y="224"/>
                  </a:lnTo>
                  <a:lnTo>
                    <a:pt x="103" y="231"/>
                  </a:lnTo>
                  <a:lnTo>
                    <a:pt x="88" y="238"/>
                  </a:lnTo>
                  <a:lnTo>
                    <a:pt x="74" y="243"/>
                  </a:lnTo>
                  <a:lnTo>
                    <a:pt x="60" y="248"/>
                  </a:lnTo>
                  <a:lnTo>
                    <a:pt x="46" y="252"/>
                  </a:lnTo>
                  <a:lnTo>
                    <a:pt x="30" y="256"/>
                  </a:lnTo>
                  <a:lnTo>
                    <a:pt x="16" y="257"/>
                  </a:lnTo>
                  <a:lnTo>
                    <a:pt x="0" y="259"/>
                  </a:lnTo>
                  <a:lnTo>
                    <a:pt x="104" y="140"/>
                  </a:lnTo>
                  <a:lnTo>
                    <a:pt x="18" y="52"/>
                  </a:lnTo>
                  <a:lnTo>
                    <a:pt x="48" y="52"/>
                  </a:lnTo>
                  <a:lnTo>
                    <a:pt x="81" y="59"/>
                  </a:lnTo>
                  <a:lnTo>
                    <a:pt x="117" y="68"/>
                  </a:lnTo>
                  <a:lnTo>
                    <a:pt x="150" y="75"/>
                  </a:lnTo>
                  <a:lnTo>
                    <a:pt x="184" y="77"/>
                  </a:lnTo>
                  <a:lnTo>
                    <a:pt x="212" y="68"/>
                  </a:lnTo>
                  <a:lnTo>
                    <a:pt x="239" y="43"/>
                  </a:lnTo>
                  <a:lnTo>
                    <a:pt x="258" y="0"/>
                  </a:lnTo>
                  <a:lnTo>
                    <a:pt x="271" y="107"/>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7" name="Freeform 39"/>
            <p:cNvSpPr>
              <a:spLocks/>
            </p:cNvSpPr>
            <p:nvPr/>
          </p:nvSpPr>
          <p:spPr bwMode="auto">
            <a:xfrm>
              <a:off x="4299" y="2512"/>
              <a:ext cx="68" cy="82"/>
            </a:xfrm>
            <a:custGeom>
              <a:avLst/>
              <a:gdLst>
                <a:gd name="T0" fmla="*/ 0 w 137"/>
                <a:gd name="T1" fmla="*/ 0 h 165"/>
                <a:gd name="T2" fmla="*/ 0 w 137"/>
                <a:gd name="T3" fmla="*/ 0 h 165"/>
                <a:gd name="T4" fmla="*/ 0 w 137"/>
                <a:gd name="T5" fmla="*/ 0 h 165"/>
                <a:gd name="T6" fmla="*/ 0 w 137"/>
                <a:gd name="T7" fmla="*/ 0 h 165"/>
                <a:gd name="T8" fmla="*/ 0 w 137"/>
                <a:gd name="T9" fmla="*/ 0 h 165"/>
                <a:gd name="T10" fmla="*/ 0 w 137"/>
                <a:gd name="T11" fmla="*/ 0 h 165"/>
                <a:gd name="T12" fmla="*/ 0 w 137"/>
                <a:gd name="T13" fmla="*/ 0 h 165"/>
                <a:gd name="T14" fmla="*/ 0 w 137"/>
                <a:gd name="T15" fmla="*/ 0 h 165"/>
                <a:gd name="T16" fmla="*/ 0 w 137"/>
                <a:gd name="T17" fmla="*/ 0 h 165"/>
                <a:gd name="T18" fmla="*/ 0 w 137"/>
                <a:gd name="T19" fmla="*/ 0 h 165"/>
                <a:gd name="T20" fmla="*/ 0 w 137"/>
                <a:gd name="T21" fmla="*/ 0 h 165"/>
                <a:gd name="T22" fmla="*/ 0 w 137"/>
                <a:gd name="T23" fmla="*/ 0 h 165"/>
                <a:gd name="T24" fmla="*/ 0 w 137"/>
                <a:gd name="T25" fmla="*/ 0 h 165"/>
                <a:gd name="T26" fmla="*/ 0 w 137"/>
                <a:gd name="T27" fmla="*/ 0 h 165"/>
                <a:gd name="T28" fmla="*/ 0 w 137"/>
                <a:gd name="T29" fmla="*/ 0 h 165"/>
                <a:gd name="T30" fmla="*/ 0 w 137"/>
                <a:gd name="T31" fmla="*/ 0 h 165"/>
                <a:gd name="T32" fmla="*/ 0 w 137"/>
                <a:gd name="T33" fmla="*/ 0 h 165"/>
                <a:gd name="T34" fmla="*/ 0 w 137"/>
                <a:gd name="T35" fmla="*/ 0 h 165"/>
                <a:gd name="T36" fmla="*/ 0 w 137"/>
                <a:gd name="T37" fmla="*/ 0 h 165"/>
                <a:gd name="T38" fmla="*/ 0 w 137"/>
                <a:gd name="T39" fmla="*/ 0 h 165"/>
                <a:gd name="T40" fmla="*/ 0 w 137"/>
                <a:gd name="T41" fmla="*/ 0 h 165"/>
                <a:gd name="T42" fmla="*/ 0 w 137"/>
                <a:gd name="T43" fmla="*/ 0 h 165"/>
                <a:gd name="T44" fmla="*/ 0 w 137"/>
                <a:gd name="T45" fmla="*/ 0 h 165"/>
                <a:gd name="T46" fmla="*/ 0 w 137"/>
                <a:gd name="T47" fmla="*/ 0 h 165"/>
                <a:gd name="T48" fmla="*/ 0 w 137"/>
                <a:gd name="T49" fmla="*/ 0 h 1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165"/>
                <a:gd name="T77" fmla="*/ 137 w 137"/>
                <a:gd name="T78" fmla="*/ 165 h 1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165">
                  <a:moveTo>
                    <a:pt x="85" y="0"/>
                  </a:moveTo>
                  <a:lnTo>
                    <a:pt x="93" y="34"/>
                  </a:lnTo>
                  <a:lnTo>
                    <a:pt x="105" y="68"/>
                  </a:lnTo>
                  <a:lnTo>
                    <a:pt x="119" y="99"/>
                  </a:lnTo>
                  <a:lnTo>
                    <a:pt x="137" y="130"/>
                  </a:lnTo>
                  <a:lnTo>
                    <a:pt x="126" y="142"/>
                  </a:lnTo>
                  <a:lnTo>
                    <a:pt x="114" y="149"/>
                  </a:lnTo>
                  <a:lnTo>
                    <a:pt x="100" y="156"/>
                  </a:lnTo>
                  <a:lnTo>
                    <a:pt x="85" y="160"/>
                  </a:lnTo>
                  <a:lnTo>
                    <a:pt x="68" y="161"/>
                  </a:lnTo>
                  <a:lnTo>
                    <a:pt x="52" y="163"/>
                  </a:lnTo>
                  <a:lnTo>
                    <a:pt x="34" y="163"/>
                  </a:lnTo>
                  <a:lnTo>
                    <a:pt x="18" y="165"/>
                  </a:lnTo>
                  <a:lnTo>
                    <a:pt x="6" y="151"/>
                  </a:lnTo>
                  <a:lnTo>
                    <a:pt x="0" y="137"/>
                  </a:lnTo>
                  <a:lnTo>
                    <a:pt x="2" y="123"/>
                  </a:lnTo>
                  <a:lnTo>
                    <a:pt x="8" y="108"/>
                  </a:lnTo>
                  <a:lnTo>
                    <a:pt x="16" y="96"/>
                  </a:lnTo>
                  <a:lnTo>
                    <a:pt x="25" y="82"/>
                  </a:lnTo>
                  <a:lnTo>
                    <a:pt x="32" y="68"/>
                  </a:lnTo>
                  <a:lnTo>
                    <a:pt x="36" y="53"/>
                  </a:lnTo>
                  <a:lnTo>
                    <a:pt x="50" y="39"/>
                  </a:lnTo>
                  <a:lnTo>
                    <a:pt x="61" y="23"/>
                  </a:lnTo>
                  <a:lnTo>
                    <a:pt x="73" y="11"/>
                  </a:lnTo>
                  <a:lnTo>
                    <a:pt x="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8" name="Freeform 40"/>
            <p:cNvSpPr>
              <a:spLocks/>
            </p:cNvSpPr>
            <p:nvPr/>
          </p:nvSpPr>
          <p:spPr bwMode="auto">
            <a:xfrm>
              <a:off x="4314" y="2591"/>
              <a:ext cx="76" cy="33"/>
            </a:xfrm>
            <a:custGeom>
              <a:avLst/>
              <a:gdLst>
                <a:gd name="T0" fmla="*/ 1 w 152"/>
                <a:gd name="T1" fmla="*/ 1 h 65"/>
                <a:gd name="T2" fmla="*/ 1 w 152"/>
                <a:gd name="T3" fmla="*/ 1 h 65"/>
                <a:gd name="T4" fmla="*/ 1 w 152"/>
                <a:gd name="T5" fmla="*/ 1 h 65"/>
                <a:gd name="T6" fmla="*/ 1 w 152"/>
                <a:gd name="T7" fmla="*/ 1 h 65"/>
                <a:gd name="T8" fmla="*/ 1 w 152"/>
                <a:gd name="T9" fmla="*/ 1 h 65"/>
                <a:gd name="T10" fmla="*/ 1 w 152"/>
                <a:gd name="T11" fmla="*/ 1 h 65"/>
                <a:gd name="T12" fmla="*/ 1 w 152"/>
                <a:gd name="T13" fmla="*/ 1 h 65"/>
                <a:gd name="T14" fmla="*/ 1 w 152"/>
                <a:gd name="T15" fmla="*/ 1 h 65"/>
                <a:gd name="T16" fmla="*/ 1 w 152"/>
                <a:gd name="T17" fmla="*/ 1 h 65"/>
                <a:gd name="T18" fmla="*/ 1 w 152"/>
                <a:gd name="T19" fmla="*/ 1 h 65"/>
                <a:gd name="T20" fmla="*/ 1 w 152"/>
                <a:gd name="T21" fmla="*/ 1 h 65"/>
                <a:gd name="T22" fmla="*/ 1 w 152"/>
                <a:gd name="T23" fmla="*/ 1 h 65"/>
                <a:gd name="T24" fmla="*/ 0 w 152"/>
                <a:gd name="T25" fmla="*/ 1 h 65"/>
                <a:gd name="T26" fmla="*/ 1 w 152"/>
                <a:gd name="T27" fmla="*/ 1 h 65"/>
                <a:gd name="T28" fmla="*/ 1 w 152"/>
                <a:gd name="T29" fmla="*/ 1 h 65"/>
                <a:gd name="T30" fmla="*/ 1 w 152"/>
                <a:gd name="T31" fmla="*/ 1 h 65"/>
                <a:gd name="T32" fmla="*/ 1 w 152"/>
                <a:gd name="T33" fmla="*/ 1 h 65"/>
                <a:gd name="T34" fmla="*/ 1 w 152"/>
                <a:gd name="T35" fmla="*/ 1 h 65"/>
                <a:gd name="T36" fmla="*/ 1 w 152"/>
                <a:gd name="T37" fmla="*/ 1 h 65"/>
                <a:gd name="T38" fmla="*/ 1 w 152"/>
                <a:gd name="T39" fmla="*/ 1 h 65"/>
                <a:gd name="T40" fmla="*/ 1 w 152"/>
                <a:gd name="T41" fmla="*/ 0 h 65"/>
                <a:gd name="T42" fmla="*/ 1 w 152"/>
                <a:gd name="T43" fmla="*/ 1 h 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65"/>
                <a:gd name="T68" fmla="*/ 152 w 152"/>
                <a:gd name="T69" fmla="*/ 65 h 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65">
                  <a:moveTo>
                    <a:pt x="152" y="28"/>
                  </a:moveTo>
                  <a:lnTo>
                    <a:pt x="138" y="39"/>
                  </a:lnTo>
                  <a:lnTo>
                    <a:pt x="124" y="48"/>
                  </a:lnTo>
                  <a:lnTo>
                    <a:pt x="108" y="55"/>
                  </a:lnTo>
                  <a:lnTo>
                    <a:pt x="90" y="60"/>
                  </a:lnTo>
                  <a:lnTo>
                    <a:pt x="72" y="63"/>
                  </a:lnTo>
                  <a:lnTo>
                    <a:pt x="53" y="65"/>
                  </a:lnTo>
                  <a:lnTo>
                    <a:pt x="33" y="65"/>
                  </a:lnTo>
                  <a:lnTo>
                    <a:pt x="12" y="63"/>
                  </a:lnTo>
                  <a:lnTo>
                    <a:pt x="14" y="55"/>
                  </a:lnTo>
                  <a:lnTo>
                    <a:pt x="10" y="48"/>
                  </a:lnTo>
                  <a:lnTo>
                    <a:pt x="5" y="40"/>
                  </a:lnTo>
                  <a:lnTo>
                    <a:pt x="0" y="33"/>
                  </a:lnTo>
                  <a:lnTo>
                    <a:pt x="16" y="30"/>
                  </a:lnTo>
                  <a:lnTo>
                    <a:pt x="33" y="28"/>
                  </a:lnTo>
                  <a:lnTo>
                    <a:pt x="49" y="26"/>
                  </a:lnTo>
                  <a:lnTo>
                    <a:pt x="67" y="26"/>
                  </a:lnTo>
                  <a:lnTo>
                    <a:pt x="83" y="23"/>
                  </a:lnTo>
                  <a:lnTo>
                    <a:pt x="97" y="19"/>
                  </a:lnTo>
                  <a:lnTo>
                    <a:pt x="111" y="12"/>
                  </a:lnTo>
                  <a:lnTo>
                    <a:pt x="124" y="0"/>
                  </a:lnTo>
                  <a:lnTo>
                    <a:pt x="15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09" name="Freeform 41"/>
            <p:cNvSpPr>
              <a:spLocks/>
            </p:cNvSpPr>
            <p:nvPr/>
          </p:nvSpPr>
          <p:spPr bwMode="auto">
            <a:xfrm>
              <a:off x="4842" y="2775"/>
              <a:ext cx="512" cy="412"/>
            </a:xfrm>
            <a:custGeom>
              <a:avLst/>
              <a:gdLst>
                <a:gd name="T0" fmla="*/ 3 w 1022"/>
                <a:gd name="T1" fmla="*/ 2 h 826"/>
                <a:gd name="T2" fmla="*/ 3 w 1022"/>
                <a:gd name="T3" fmla="*/ 2 h 826"/>
                <a:gd name="T4" fmla="*/ 3 w 1022"/>
                <a:gd name="T5" fmla="*/ 1 h 826"/>
                <a:gd name="T6" fmla="*/ 3 w 1022"/>
                <a:gd name="T7" fmla="*/ 1 h 826"/>
                <a:gd name="T8" fmla="*/ 3 w 1022"/>
                <a:gd name="T9" fmla="*/ 2 h 826"/>
                <a:gd name="T10" fmla="*/ 3 w 1022"/>
                <a:gd name="T11" fmla="*/ 2 h 826"/>
                <a:gd name="T12" fmla="*/ 4 w 1022"/>
                <a:gd name="T13" fmla="*/ 2 h 826"/>
                <a:gd name="T14" fmla="*/ 4 w 1022"/>
                <a:gd name="T15" fmla="*/ 2 h 826"/>
                <a:gd name="T16" fmla="*/ 4 w 1022"/>
                <a:gd name="T17" fmla="*/ 2 h 826"/>
                <a:gd name="T18" fmla="*/ 4 w 1022"/>
                <a:gd name="T19" fmla="*/ 2 h 826"/>
                <a:gd name="T20" fmla="*/ 4 w 1022"/>
                <a:gd name="T21" fmla="*/ 2 h 826"/>
                <a:gd name="T22" fmla="*/ 5 w 1022"/>
                <a:gd name="T23" fmla="*/ 3 h 826"/>
                <a:gd name="T24" fmla="*/ 4 w 1022"/>
                <a:gd name="T25" fmla="*/ 3 h 826"/>
                <a:gd name="T26" fmla="*/ 4 w 1022"/>
                <a:gd name="T27" fmla="*/ 3 h 826"/>
                <a:gd name="T28" fmla="*/ 4 w 1022"/>
                <a:gd name="T29" fmla="*/ 3 h 826"/>
                <a:gd name="T30" fmla="*/ 4 w 1022"/>
                <a:gd name="T31" fmla="*/ 3 h 826"/>
                <a:gd name="T32" fmla="*/ 3 w 1022"/>
                <a:gd name="T33" fmla="*/ 2 h 826"/>
                <a:gd name="T34" fmla="*/ 3 w 1022"/>
                <a:gd name="T35" fmla="*/ 2 h 826"/>
                <a:gd name="T36" fmla="*/ 3 w 1022"/>
                <a:gd name="T37" fmla="*/ 2 h 826"/>
                <a:gd name="T38" fmla="*/ 3 w 1022"/>
                <a:gd name="T39" fmla="*/ 2 h 826"/>
                <a:gd name="T40" fmla="*/ 3 w 1022"/>
                <a:gd name="T41" fmla="*/ 2 h 826"/>
                <a:gd name="T42" fmla="*/ 2 w 1022"/>
                <a:gd name="T43" fmla="*/ 2 h 826"/>
                <a:gd name="T44" fmla="*/ 2 w 1022"/>
                <a:gd name="T45" fmla="*/ 2 h 826"/>
                <a:gd name="T46" fmla="*/ 2 w 1022"/>
                <a:gd name="T47" fmla="*/ 2 h 826"/>
                <a:gd name="T48" fmla="*/ 2 w 1022"/>
                <a:gd name="T49" fmla="*/ 2 h 826"/>
                <a:gd name="T50" fmla="*/ 2 w 1022"/>
                <a:gd name="T51" fmla="*/ 2 h 826"/>
                <a:gd name="T52" fmla="*/ 2 w 1022"/>
                <a:gd name="T53" fmla="*/ 2 h 826"/>
                <a:gd name="T54" fmla="*/ 2 w 1022"/>
                <a:gd name="T55" fmla="*/ 2 h 826"/>
                <a:gd name="T56" fmla="*/ 2 w 1022"/>
                <a:gd name="T57" fmla="*/ 2 h 826"/>
                <a:gd name="T58" fmla="*/ 2 w 1022"/>
                <a:gd name="T59" fmla="*/ 2 h 826"/>
                <a:gd name="T60" fmla="*/ 1 w 1022"/>
                <a:gd name="T61" fmla="*/ 1 h 826"/>
                <a:gd name="T62" fmla="*/ 1 w 1022"/>
                <a:gd name="T63" fmla="*/ 1 h 826"/>
                <a:gd name="T64" fmla="*/ 1 w 1022"/>
                <a:gd name="T65" fmla="*/ 1 h 826"/>
                <a:gd name="T66" fmla="*/ 1 w 1022"/>
                <a:gd name="T67" fmla="*/ 1 h 826"/>
                <a:gd name="T68" fmla="*/ 1 w 1022"/>
                <a:gd name="T69" fmla="*/ 0 h 826"/>
                <a:gd name="T70" fmla="*/ 1 w 1022"/>
                <a:gd name="T71" fmla="*/ 0 h 826"/>
                <a:gd name="T72" fmla="*/ 0 w 1022"/>
                <a:gd name="T73" fmla="*/ 0 h 826"/>
                <a:gd name="T74" fmla="*/ 1 w 1022"/>
                <a:gd name="T75" fmla="*/ 0 h 826"/>
                <a:gd name="T76" fmla="*/ 1 w 1022"/>
                <a:gd name="T77" fmla="*/ 0 h 826"/>
                <a:gd name="T78" fmla="*/ 1 w 1022"/>
                <a:gd name="T79" fmla="*/ 0 h 826"/>
                <a:gd name="T80" fmla="*/ 2 w 1022"/>
                <a:gd name="T81" fmla="*/ 0 h 826"/>
                <a:gd name="T82" fmla="*/ 2 w 1022"/>
                <a:gd name="T83" fmla="*/ 0 h 826"/>
                <a:gd name="T84" fmla="*/ 2 w 1022"/>
                <a:gd name="T85" fmla="*/ 1 h 826"/>
                <a:gd name="T86" fmla="*/ 2 w 1022"/>
                <a:gd name="T87" fmla="*/ 1 h 826"/>
                <a:gd name="T88" fmla="*/ 3 w 1022"/>
                <a:gd name="T89" fmla="*/ 2 h 8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2"/>
                <a:gd name="T136" fmla="*/ 0 h 826"/>
                <a:gd name="T137" fmla="*/ 1022 w 1022"/>
                <a:gd name="T138" fmla="*/ 826 h 8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2" h="826">
                  <a:moveTo>
                    <a:pt x="531" y="560"/>
                  </a:moveTo>
                  <a:lnTo>
                    <a:pt x="533" y="548"/>
                  </a:lnTo>
                  <a:lnTo>
                    <a:pt x="530" y="534"/>
                  </a:lnTo>
                  <a:lnTo>
                    <a:pt x="524" y="521"/>
                  </a:lnTo>
                  <a:lnTo>
                    <a:pt x="519" y="507"/>
                  </a:lnTo>
                  <a:lnTo>
                    <a:pt x="556" y="498"/>
                  </a:lnTo>
                  <a:lnTo>
                    <a:pt x="592" y="496"/>
                  </a:lnTo>
                  <a:lnTo>
                    <a:pt x="625" y="498"/>
                  </a:lnTo>
                  <a:lnTo>
                    <a:pt x="659" y="505"/>
                  </a:lnTo>
                  <a:lnTo>
                    <a:pt x="691" y="514"/>
                  </a:lnTo>
                  <a:lnTo>
                    <a:pt x="721" y="528"/>
                  </a:lnTo>
                  <a:lnTo>
                    <a:pt x="751" y="544"/>
                  </a:lnTo>
                  <a:lnTo>
                    <a:pt x="781" y="562"/>
                  </a:lnTo>
                  <a:lnTo>
                    <a:pt x="809" y="583"/>
                  </a:lnTo>
                  <a:lnTo>
                    <a:pt x="838" y="604"/>
                  </a:lnTo>
                  <a:lnTo>
                    <a:pt x="866" y="627"/>
                  </a:lnTo>
                  <a:lnTo>
                    <a:pt x="893" y="649"/>
                  </a:lnTo>
                  <a:lnTo>
                    <a:pt x="921" y="672"/>
                  </a:lnTo>
                  <a:lnTo>
                    <a:pt x="948" y="693"/>
                  </a:lnTo>
                  <a:lnTo>
                    <a:pt x="976" y="712"/>
                  </a:lnTo>
                  <a:lnTo>
                    <a:pt x="1004" y="730"/>
                  </a:lnTo>
                  <a:lnTo>
                    <a:pt x="1017" y="746"/>
                  </a:lnTo>
                  <a:lnTo>
                    <a:pt x="1022" y="766"/>
                  </a:lnTo>
                  <a:lnTo>
                    <a:pt x="1022" y="785"/>
                  </a:lnTo>
                  <a:lnTo>
                    <a:pt x="1022" y="806"/>
                  </a:lnTo>
                  <a:lnTo>
                    <a:pt x="1004" y="826"/>
                  </a:lnTo>
                  <a:lnTo>
                    <a:pt x="974" y="815"/>
                  </a:lnTo>
                  <a:lnTo>
                    <a:pt x="944" y="805"/>
                  </a:lnTo>
                  <a:lnTo>
                    <a:pt x="914" y="796"/>
                  </a:lnTo>
                  <a:lnTo>
                    <a:pt x="882" y="789"/>
                  </a:lnTo>
                  <a:lnTo>
                    <a:pt x="850" y="782"/>
                  </a:lnTo>
                  <a:lnTo>
                    <a:pt x="818" y="776"/>
                  </a:lnTo>
                  <a:lnTo>
                    <a:pt x="786" y="771"/>
                  </a:lnTo>
                  <a:lnTo>
                    <a:pt x="756" y="764"/>
                  </a:lnTo>
                  <a:lnTo>
                    <a:pt x="724" y="759"/>
                  </a:lnTo>
                  <a:lnTo>
                    <a:pt x="693" y="753"/>
                  </a:lnTo>
                  <a:lnTo>
                    <a:pt x="661" y="746"/>
                  </a:lnTo>
                  <a:lnTo>
                    <a:pt x="631" y="739"/>
                  </a:lnTo>
                  <a:lnTo>
                    <a:pt x="600" y="730"/>
                  </a:lnTo>
                  <a:lnTo>
                    <a:pt x="570" y="720"/>
                  </a:lnTo>
                  <a:lnTo>
                    <a:pt x="540" y="709"/>
                  </a:lnTo>
                  <a:lnTo>
                    <a:pt x="512" y="697"/>
                  </a:lnTo>
                  <a:lnTo>
                    <a:pt x="499" y="700"/>
                  </a:lnTo>
                  <a:lnTo>
                    <a:pt x="485" y="705"/>
                  </a:lnTo>
                  <a:lnTo>
                    <a:pt x="473" y="711"/>
                  </a:lnTo>
                  <a:lnTo>
                    <a:pt x="461" y="716"/>
                  </a:lnTo>
                  <a:lnTo>
                    <a:pt x="446" y="720"/>
                  </a:lnTo>
                  <a:lnTo>
                    <a:pt x="434" y="718"/>
                  </a:lnTo>
                  <a:lnTo>
                    <a:pt x="420" y="712"/>
                  </a:lnTo>
                  <a:lnTo>
                    <a:pt x="407" y="702"/>
                  </a:lnTo>
                  <a:lnTo>
                    <a:pt x="400" y="695"/>
                  </a:lnTo>
                  <a:lnTo>
                    <a:pt x="393" y="686"/>
                  </a:lnTo>
                  <a:lnTo>
                    <a:pt x="390" y="675"/>
                  </a:lnTo>
                  <a:lnTo>
                    <a:pt x="384" y="665"/>
                  </a:lnTo>
                  <a:lnTo>
                    <a:pt x="381" y="656"/>
                  </a:lnTo>
                  <a:lnTo>
                    <a:pt x="374" y="649"/>
                  </a:lnTo>
                  <a:lnTo>
                    <a:pt x="365" y="643"/>
                  </a:lnTo>
                  <a:lnTo>
                    <a:pt x="354" y="642"/>
                  </a:lnTo>
                  <a:lnTo>
                    <a:pt x="322" y="611"/>
                  </a:lnTo>
                  <a:lnTo>
                    <a:pt x="294" y="580"/>
                  </a:lnTo>
                  <a:lnTo>
                    <a:pt x="267" y="546"/>
                  </a:lnTo>
                  <a:lnTo>
                    <a:pt x="241" y="511"/>
                  </a:lnTo>
                  <a:lnTo>
                    <a:pt x="218" y="475"/>
                  </a:lnTo>
                  <a:lnTo>
                    <a:pt x="195" y="440"/>
                  </a:lnTo>
                  <a:lnTo>
                    <a:pt x="174" y="402"/>
                  </a:lnTo>
                  <a:lnTo>
                    <a:pt x="154" y="364"/>
                  </a:lnTo>
                  <a:lnTo>
                    <a:pt x="135" y="326"/>
                  </a:lnTo>
                  <a:lnTo>
                    <a:pt x="115" y="287"/>
                  </a:lnTo>
                  <a:lnTo>
                    <a:pt x="97" y="248"/>
                  </a:lnTo>
                  <a:lnTo>
                    <a:pt x="78" y="211"/>
                  </a:lnTo>
                  <a:lnTo>
                    <a:pt x="58" y="172"/>
                  </a:lnTo>
                  <a:lnTo>
                    <a:pt x="41" y="133"/>
                  </a:lnTo>
                  <a:lnTo>
                    <a:pt x="21" y="96"/>
                  </a:lnTo>
                  <a:lnTo>
                    <a:pt x="0" y="59"/>
                  </a:lnTo>
                  <a:lnTo>
                    <a:pt x="32" y="48"/>
                  </a:lnTo>
                  <a:lnTo>
                    <a:pt x="69" y="46"/>
                  </a:lnTo>
                  <a:lnTo>
                    <a:pt x="108" y="48"/>
                  </a:lnTo>
                  <a:lnTo>
                    <a:pt x="147" y="50"/>
                  </a:lnTo>
                  <a:lnTo>
                    <a:pt x="184" y="48"/>
                  </a:lnTo>
                  <a:lnTo>
                    <a:pt x="218" y="43"/>
                  </a:lnTo>
                  <a:lnTo>
                    <a:pt x="248" y="27"/>
                  </a:lnTo>
                  <a:lnTo>
                    <a:pt x="271" y="0"/>
                  </a:lnTo>
                  <a:lnTo>
                    <a:pt x="282" y="80"/>
                  </a:lnTo>
                  <a:lnTo>
                    <a:pt x="299" y="156"/>
                  </a:lnTo>
                  <a:lnTo>
                    <a:pt x="321" y="232"/>
                  </a:lnTo>
                  <a:lnTo>
                    <a:pt x="349" y="307"/>
                  </a:lnTo>
                  <a:lnTo>
                    <a:pt x="383" y="378"/>
                  </a:lnTo>
                  <a:lnTo>
                    <a:pt x="423" y="443"/>
                  </a:lnTo>
                  <a:lnTo>
                    <a:pt x="473" y="505"/>
                  </a:lnTo>
                  <a:lnTo>
                    <a:pt x="531" y="560"/>
                  </a:lnTo>
                  <a:close/>
                </a:path>
              </a:pathLst>
            </a:custGeom>
            <a:solidFill>
              <a:srgbClr val="FF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0" name="Freeform 42"/>
            <p:cNvSpPr>
              <a:spLocks/>
            </p:cNvSpPr>
            <p:nvPr/>
          </p:nvSpPr>
          <p:spPr bwMode="auto">
            <a:xfrm>
              <a:off x="4163" y="2779"/>
              <a:ext cx="316" cy="352"/>
            </a:xfrm>
            <a:custGeom>
              <a:avLst/>
              <a:gdLst>
                <a:gd name="T0" fmla="*/ 3 w 631"/>
                <a:gd name="T1" fmla="*/ 1 h 703"/>
                <a:gd name="T2" fmla="*/ 3 w 631"/>
                <a:gd name="T3" fmla="*/ 1 h 703"/>
                <a:gd name="T4" fmla="*/ 3 w 631"/>
                <a:gd name="T5" fmla="*/ 1 h 703"/>
                <a:gd name="T6" fmla="*/ 2 w 631"/>
                <a:gd name="T7" fmla="*/ 1 h 703"/>
                <a:gd name="T8" fmla="*/ 2 w 631"/>
                <a:gd name="T9" fmla="*/ 2 h 703"/>
                <a:gd name="T10" fmla="*/ 2 w 631"/>
                <a:gd name="T11" fmla="*/ 2 h 703"/>
                <a:gd name="T12" fmla="*/ 2 w 631"/>
                <a:gd name="T13" fmla="*/ 2 h 703"/>
                <a:gd name="T14" fmla="*/ 2 w 631"/>
                <a:gd name="T15" fmla="*/ 2 h 703"/>
                <a:gd name="T16" fmla="*/ 2 w 631"/>
                <a:gd name="T17" fmla="*/ 2 h 703"/>
                <a:gd name="T18" fmla="*/ 2 w 631"/>
                <a:gd name="T19" fmla="*/ 2 h 703"/>
                <a:gd name="T20" fmla="*/ 2 w 631"/>
                <a:gd name="T21" fmla="*/ 2 h 703"/>
                <a:gd name="T22" fmla="*/ 2 w 631"/>
                <a:gd name="T23" fmla="*/ 3 h 703"/>
                <a:gd name="T24" fmla="*/ 2 w 631"/>
                <a:gd name="T25" fmla="*/ 3 h 703"/>
                <a:gd name="T26" fmla="*/ 2 w 631"/>
                <a:gd name="T27" fmla="*/ 3 h 703"/>
                <a:gd name="T28" fmla="*/ 2 w 631"/>
                <a:gd name="T29" fmla="*/ 3 h 703"/>
                <a:gd name="T30" fmla="*/ 2 w 631"/>
                <a:gd name="T31" fmla="*/ 3 h 703"/>
                <a:gd name="T32" fmla="*/ 2 w 631"/>
                <a:gd name="T33" fmla="*/ 3 h 703"/>
                <a:gd name="T34" fmla="*/ 2 w 631"/>
                <a:gd name="T35" fmla="*/ 3 h 703"/>
                <a:gd name="T36" fmla="*/ 2 w 631"/>
                <a:gd name="T37" fmla="*/ 3 h 703"/>
                <a:gd name="T38" fmla="*/ 2 w 631"/>
                <a:gd name="T39" fmla="*/ 3 h 703"/>
                <a:gd name="T40" fmla="*/ 1 w 631"/>
                <a:gd name="T41" fmla="*/ 3 h 703"/>
                <a:gd name="T42" fmla="*/ 1 w 631"/>
                <a:gd name="T43" fmla="*/ 3 h 703"/>
                <a:gd name="T44" fmla="*/ 1 w 631"/>
                <a:gd name="T45" fmla="*/ 3 h 703"/>
                <a:gd name="T46" fmla="*/ 1 w 631"/>
                <a:gd name="T47" fmla="*/ 3 h 703"/>
                <a:gd name="T48" fmla="*/ 1 w 631"/>
                <a:gd name="T49" fmla="*/ 3 h 703"/>
                <a:gd name="T50" fmla="*/ 1 w 631"/>
                <a:gd name="T51" fmla="*/ 3 h 703"/>
                <a:gd name="T52" fmla="*/ 1 w 631"/>
                <a:gd name="T53" fmla="*/ 3 h 703"/>
                <a:gd name="T54" fmla="*/ 1 w 631"/>
                <a:gd name="T55" fmla="*/ 3 h 703"/>
                <a:gd name="T56" fmla="*/ 0 w 631"/>
                <a:gd name="T57" fmla="*/ 3 h 703"/>
                <a:gd name="T58" fmla="*/ 1 w 631"/>
                <a:gd name="T59" fmla="*/ 2 h 703"/>
                <a:gd name="T60" fmla="*/ 1 w 631"/>
                <a:gd name="T61" fmla="*/ 2 h 703"/>
                <a:gd name="T62" fmla="*/ 1 w 631"/>
                <a:gd name="T63" fmla="*/ 2 h 703"/>
                <a:gd name="T64" fmla="*/ 1 w 631"/>
                <a:gd name="T65" fmla="*/ 2 h 703"/>
                <a:gd name="T66" fmla="*/ 1 w 631"/>
                <a:gd name="T67" fmla="*/ 2 h 703"/>
                <a:gd name="T68" fmla="*/ 1 w 631"/>
                <a:gd name="T69" fmla="*/ 1 h 703"/>
                <a:gd name="T70" fmla="*/ 2 w 631"/>
                <a:gd name="T71" fmla="*/ 1 h 703"/>
                <a:gd name="T72" fmla="*/ 2 w 631"/>
                <a:gd name="T73" fmla="*/ 1 h 703"/>
                <a:gd name="T74" fmla="*/ 2 w 631"/>
                <a:gd name="T75" fmla="*/ 1 h 703"/>
                <a:gd name="T76" fmla="*/ 3 w 631"/>
                <a:gd name="T77" fmla="*/ 1 h 7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1"/>
                <a:gd name="T118" fmla="*/ 0 h 703"/>
                <a:gd name="T119" fmla="*/ 631 w 631"/>
                <a:gd name="T120" fmla="*/ 703 h 7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1" h="703">
                  <a:moveTo>
                    <a:pt x="631" y="25"/>
                  </a:moveTo>
                  <a:lnTo>
                    <a:pt x="615" y="53"/>
                  </a:lnTo>
                  <a:lnTo>
                    <a:pt x="596" y="82"/>
                  </a:lnTo>
                  <a:lnTo>
                    <a:pt x="578" y="108"/>
                  </a:lnTo>
                  <a:lnTo>
                    <a:pt x="557" y="135"/>
                  </a:lnTo>
                  <a:lnTo>
                    <a:pt x="535" y="161"/>
                  </a:lnTo>
                  <a:lnTo>
                    <a:pt x="514" y="188"/>
                  </a:lnTo>
                  <a:lnTo>
                    <a:pt x="491" y="213"/>
                  </a:lnTo>
                  <a:lnTo>
                    <a:pt x="470" y="239"/>
                  </a:lnTo>
                  <a:lnTo>
                    <a:pt x="447" y="264"/>
                  </a:lnTo>
                  <a:lnTo>
                    <a:pt x="424" y="289"/>
                  </a:lnTo>
                  <a:lnTo>
                    <a:pt x="401" y="314"/>
                  </a:lnTo>
                  <a:lnTo>
                    <a:pt x="378" y="339"/>
                  </a:lnTo>
                  <a:lnTo>
                    <a:pt x="356" y="365"/>
                  </a:lnTo>
                  <a:lnTo>
                    <a:pt x="335" y="390"/>
                  </a:lnTo>
                  <a:lnTo>
                    <a:pt x="316" y="415"/>
                  </a:lnTo>
                  <a:lnTo>
                    <a:pt x="296" y="440"/>
                  </a:lnTo>
                  <a:lnTo>
                    <a:pt x="319" y="443"/>
                  </a:lnTo>
                  <a:lnTo>
                    <a:pt x="341" y="450"/>
                  </a:lnTo>
                  <a:lnTo>
                    <a:pt x="360" y="461"/>
                  </a:lnTo>
                  <a:lnTo>
                    <a:pt x="380" y="473"/>
                  </a:lnTo>
                  <a:lnTo>
                    <a:pt x="395" y="489"/>
                  </a:lnTo>
                  <a:lnTo>
                    <a:pt x="410" y="507"/>
                  </a:lnTo>
                  <a:lnTo>
                    <a:pt x="422" y="525"/>
                  </a:lnTo>
                  <a:lnTo>
                    <a:pt x="433" y="544"/>
                  </a:lnTo>
                  <a:lnTo>
                    <a:pt x="441" y="567"/>
                  </a:lnTo>
                  <a:lnTo>
                    <a:pt x="443" y="588"/>
                  </a:lnTo>
                  <a:lnTo>
                    <a:pt x="440" y="608"/>
                  </a:lnTo>
                  <a:lnTo>
                    <a:pt x="431" y="626"/>
                  </a:lnTo>
                  <a:lnTo>
                    <a:pt x="417" y="641"/>
                  </a:lnTo>
                  <a:lnTo>
                    <a:pt x="401" y="656"/>
                  </a:lnTo>
                  <a:lnTo>
                    <a:pt x="383" y="670"/>
                  </a:lnTo>
                  <a:lnTo>
                    <a:pt x="365" y="680"/>
                  </a:lnTo>
                  <a:lnTo>
                    <a:pt x="353" y="686"/>
                  </a:lnTo>
                  <a:lnTo>
                    <a:pt x="341" y="689"/>
                  </a:lnTo>
                  <a:lnTo>
                    <a:pt x="328" y="693"/>
                  </a:lnTo>
                  <a:lnTo>
                    <a:pt x="314" y="696"/>
                  </a:lnTo>
                  <a:lnTo>
                    <a:pt x="302" y="698"/>
                  </a:lnTo>
                  <a:lnTo>
                    <a:pt x="287" y="700"/>
                  </a:lnTo>
                  <a:lnTo>
                    <a:pt x="275" y="702"/>
                  </a:lnTo>
                  <a:lnTo>
                    <a:pt x="261" y="703"/>
                  </a:lnTo>
                  <a:lnTo>
                    <a:pt x="243" y="684"/>
                  </a:lnTo>
                  <a:lnTo>
                    <a:pt x="225" y="663"/>
                  </a:lnTo>
                  <a:lnTo>
                    <a:pt x="206" y="643"/>
                  </a:lnTo>
                  <a:lnTo>
                    <a:pt x="185" y="622"/>
                  </a:lnTo>
                  <a:lnTo>
                    <a:pt x="163" y="602"/>
                  </a:lnTo>
                  <a:lnTo>
                    <a:pt x="144" y="581"/>
                  </a:lnTo>
                  <a:lnTo>
                    <a:pt x="124" y="560"/>
                  </a:lnTo>
                  <a:lnTo>
                    <a:pt x="107" y="539"/>
                  </a:lnTo>
                  <a:lnTo>
                    <a:pt x="96" y="544"/>
                  </a:lnTo>
                  <a:lnTo>
                    <a:pt x="85" y="549"/>
                  </a:lnTo>
                  <a:lnTo>
                    <a:pt x="73" y="553"/>
                  </a:lnTo>
                  <a:lnTo>
                    <a:pt x="61" y="555"/>
                  </a:lnTo>
                  <a:lnTo>
                    <a:pt x="48" y="556"/>
                  </a:lnTo>
                  <a:lnTo>
                    <a:pt x="36" y="558"/>
                  </a:lnTo>
                  <a:lnTo>
                    <a:pt x="23" y="558"/>
                  </a:lnTo>
                  <a:lnTo>
                    <a:pt x="11" y="556"/>
                  </a:lnTo>
                  <a:lnTo>
                    <a:pt x="0" y="532"/>
                  </a:lnTo>
                  <a:lnTo>
                    <a:pt x="2" y="505"/>
                  </a:lnTo>
                  <a:lnTo>
                    <a:pt x="13" y="480"/>
                  </a:lnTo>
                  <a:lnTo>
                    <a:pt x="23" y="455"/>
                  </a:lnTo>
                  <a:lnTo>
                    <a:pt x="48" y="427"/>
                  </a:lnTo>
                  <a:lnTo>
                    <a:pt x="75" y="399"/>
                  </a:lnTo>
                  <a:lnTo>
                    <a:pt x="100" y="370"/>
                  </a:lnTo>
                  <a:lnTo>
                    <a:pt x="124" y="344"/>
                  </a:lnTo>
                  <a:lnTo>
                    <a:pt x="149" y="316"/>
                  </a:lnTo>
                  <a:lnTo>
                    <a:pt x="172" y="287"/>
                  </a:lnTo>
                  <a:lnTo>
                    <a:pt x="197" y="261"/>
                  </a:lnTo>
                  <a:lnTo>
                    <a:pt x="220" y="232"/>
                  </a:lnTo>
                  <a:lnTo>
                    <a:pt x="243" y="204"/>
                  </a:lnTo>
                  <a:lnTo>
                    <a:pt x="266" y="177"/>
                  </a:lnTo>
                  <a:lnTo>
                    <a:pt x="289" y="147"/>
                  </a:lnTo>
                  <a:lnTo>
                    <a:pt x="310" y="119"/>
                  </a:lnTo>
                  <a:lnTo>
                    <a:pt x="333" y="91"/>
                  </a:lnTo>
                  <a:lnTo>
                    <a:pt x="355" y="60"/>
                  </a:lnTo>
                  <a:lnTo>
                    <a:pt x="374" y="30"/>
                  </a:lnTo>
                  <a:lnTo>
                    <a:pt x="395" y="0"/>
                  </a:lnTo>
                  <a:lnTo>
                    <a:pt x="631" y="25"/>
                  </a:lnTo>
                  <a:close/>
                </a:path>
              </a:pathLst>
            </a:custGeom>
            <a:solidFill>
              <a:srgbClr val="FF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1" name="Freeform 43"/>
            <p:cNvSpPr>
              <a:spLocks/>
            </p:cNvSpPr>
            <p:nvPr/>
          </p:nvSpPr>
          <p:spPr bwMode="auto">
            <a:xfrm>
              <a:off x="5291" y="3016"/>
              <a:ext cx="268" cy="749"/>
            </a:xfrm>
            <a:custGeom>
              <a:avLst/>
              <a:gdLst>
                <a:gd name="T0" fmla="*/ 2 w 537"/>
                <a:gd name="T1" fmla="*/ 1 h 1499"/>
                <a:gd name="T2" fmla="*/ 2 w 537"/>
                <a:gd name="T3" fmla="*/ 2 h 1499"/>
                <a:gd name="T4" fmla="*/ 1 w 537"/>
                <a:gd name="T5" fmla="*/ 4 h 1499"/>
                <a:gd name="T6" fmla="*/ 1 w 537"/>
                <a:gd name="T7" fmla="*/ 4 h 1499"/>
                <a:gd name="T8" fmla="*/ 1 w 537"/>
                <a:gd name="T9" fmla="*/ 5 h 1499"/>
                <a:gd name="T10" fmla="*/ 0 w 537"/>
                <a:gd name="T11" fmla="*/ 5 h 1499"/>
                <a:gd name="T12" fmla="*/ 0 w 537"/>
                <a:gd name="T13" fmla="*/ 5 h 1499"/>
                <a:gd name="T14" fmla="*/ 0 w 537"/>
                <a:gd name="T15" fmla="*/ 5 h 1499"/>
                <a:gd name="T16" fmla="*/ 0 w 537"/>
                <a:gd name="T17" fmla="*/ 5 h 1499"/>
                <a:gd name="T18" fmla="*/ 0 w 537"/>
                <a:gd name="T19" fmla="*/ 4 h 1499"/>
                <a:gd name="T20" fmla="*/ 0 w 537"/>
                <a:gd name="T21" fmla="*/ 4 h 1499"/>
                <a:gd name="T22" fmla="*/ 0 w 537"/>
                <a:gd name="T23" fmla="*/ 3 h 1499"/>
                <a:gd name="T24" fmla="*/ 0 w 537"/>
                <a:gd name="T25" fmla="*/ 3 h 1499"/>
                <a:gd name="T26" fmla="*/ 0 w 537"/>
                <a:gd name="T27" fmla="*/ 3 h 1499"/>
                <a:gd name="T28" fmla="*/ 0 w 537"/>
                <a:gd name="T29" fmla="*/ 3 h 1499"/>
                <a:gd name="T30" fmla="*/ 0 w 537"/>
                <a:gd name="T31" fmla="*/ 3 h 1499"/>
                <a:gd name="T32" fmla="*/ 0 w 537"/>
                <a:gd name="T33" fmla="*/ 3 h 1499"/>
                <a:gd name="T34" fmla="*/ 0 w 537"/>
                <a:gd name="T35" fmla="*/ 3 h 1499"/>
                <a:gd name="T36" fmla="*/ 0 w 537"/>
                <a:gd name="T37" fmla="*/ 3 h 1499"/>
                <a:gd name="T38" fmla="*/ 1 w 537"/>
                <a:gd name="T39" fmla="*/ 3 h 1499"/>
                <a:gd name="T40" fmla="*/ 0 w 537"/>
                <a:gd name="T41" fmla="*/ 3 h 1499"/>
                <a:gd name="T42" fmla="*/ 0 w 537"/>
                <a:gd name="T43" fmla="*/ 3 h 1499"/>
                <a:gd name="T44" fmla="*/ 0 w 537"/>
                <a:gd name="T45" fmla="*/ 3 h 1499"/>
                <a:gd name="T46" fmla="*/ 0 w 537"/>
                <a:gd name="T47" fmla="*/ 3 h 1499"/>
                <a:gd name="T48" fmla="*/ 0 w 537"/>
                <a:gd name="T49" fmla="*/ 3 h 1499"/>
                <a:gd name="T50" fmla="*/ 0 w 537"/>
                <a:gd name="T51" fmla="*/ 3 h 1499"/>
                <a:gd name="T52" fmla="*/ 0 w 537"/>
                <a:gd name="T53" fmla="*/ 3 h 1499"/>
                <a:gd name="T54" fmla="*/ 0 w 537"/>
                <a:gd name="T55" fmla="*/ 3 h 1499"/>
                <a:gd name="T56" fmla="*/ 1 w 537"/>
                <a:gd name="T57" fmla="*/ 3 h 1499"/>
                <a:gd name="T58" fmla="*/ 1 w 537"/>
                <a:gd name="T59" fmla="*/ 2 h 1499"/>
                <a:gd name="T60" fmla="*/ 1 w 537"/>
                <a:gd name="T61" fmla="*/ 3 h 1499"/>
                <a:gd name="T62" fmla="*/ 1 w 537"/>
                <a:gd name="T63" fmla="*/ 2 h 1499"/>
                <a:gd name="T64" fmla="*/ 1 w 537"/>
                <a:gd name="T65" fmla="*/ 2 h 1499"/>
                <a:gd name="T66" fmla="*/ 1 w 537"/>
                <a:gd name="T67" fmla="*/ 2 h 1499"/>
                <a:gd name="T68" fmla="*/ 1 w 537"/>
                <a:gd name="T69" fmla="*/ 2 h 1499"/>
                <a:gd name="T70" fmla="*/ 1 w 537"/>
                <a:gd name="T71" fmla="*/ 2 h 1499"/>
                <a:gd name="T72" fmla="*/ 1 w 537"/>
                <a:gd name="T73" fmla="*/ 2 h 1499"/>
                <a:gd name="T74" fmla="*/ 1 w 537"/>
                <a:gd name="T75" fmla="*/ 2 h 1499"/>
                <a:gd name="T76" fmla="*/ 1 w 537"/>
                <a:gd name="T77" fmla="*/ 2 h 1499"/>
                <a:gd name="T78" fmla="*/ 0 w 537"/>
                <a:gd name="T79" fmla="*/ 2 h 1499"/>
                <a:gd name="T80" fmla="*/ 0 w 537"/>
                <a:gd name="T81" fmla="*/ 2 h 1499"/>
                <a:gd name="T82" fmla="*/ 0 w 537"/>
                <a:gd name="T83" fmla="*/ 2 h 1499"/>
                <a:gd name="T84" fmla="*/ 1 w 537"/>
                <a:gd name="T85" fmla="*/ 2 h 1499"/>
                <a:gd name="T86" fmla="*/ 1 w 537"/>
                <a:gd name="T87" fmla="*/ 1 h 1499"/>
                <a:gd name="T88" fmla="*/ 1 w 537"/>
                <a:gd name="T89" fmla="*/ 1 h 1499"/>
                <a:gd name="T90" fmla="*/ 1 w 537"/>
                <a:gd name="T91" fmla="*/ 1 h 1499"/>
                <a:gd name="T92" fmla="*/ 1 w 537"/>
                <a:gd name="T93" fmla="*/ 1 h 1499"/>
                <a:gd name="T94" fmla="*/ 1 w 537"/>
                <a:gd name="T95" fmla="*/ 1 h 1499"/>
                <a:gd name="T96" fmla="*/ 1 w 537"/>
                <a:gd name="T97" fmla="*/ 0 h 1499"/>
                <a:gd name="T98" fmla="*/ 1 w 537"/>
                <a:gd name="T99" fmla="*/ 0 h 1499"/>
                <a:gd name="T100" fmla="*/ 1 w 537"/>
                <a:gd name="T101" fmla="*/ 0 h 1499"/>
                <a:gd name="T102" fmla="*/ 1 w 537"/>
                <a:gd name="T103" fmla="*/ 0 h 1499"/>
                <a:gd name="T104" fmla="*/ 1 w 537"/>
                <a:gd name="T105" fmla="*/ 0 h 14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37"/>
                <a:gd name="T160" fmla="*/ 0 h 1499"/>
                <a:gd name="T161" fmla="*/ 537 w 537"/>
                <a:gd name="T162" fmla="*/ 1499 h 14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37" h="1499">
                  <a:moveTo>
                    <a:pt x="496" y="78"/>
                  </a:moveTo>
                  <a:lnTo>
                    <a:pt x="512" y="200"/>
                  </a:lnTo>
                  <a:lnTo>
                    <a:pt x="525" y="326"/>
                  </a:lnTo>
                  <a:lnTo>
                    <a:pt x="533" y="452"/>
                  </a:lnTo>
                  <a:lnTo>
                    <a:pt x="537" y="578"/>
                  </a:lnTo>
                  <a:lnTo>
                    <a:pt x="530" y="702"/>
                  </a:lnTo>
                  <a:lnTo>
                    <a:pt x="514" y="824"/>
                  </a:lnTo>
                  <a:lnTo>
                    <a:pt x="484" y="943"/>
                  </a:lnTo>
                  <a:lnTo>
                    <a:pt x="438" y="1058"/>
                  </a:lnTo>
                  <a:lnTo>
                    <a:pt x="409" y="1111"/>
                  </a:lnTo>
                  <a:lnTo>
                    <a:pt x="383" y="1167"/>
                  </a:lnTo>
                  <a:lnTo>
                    <a:pt x="360" y="1224"/>
                  </a:lnTo>
                  <a:lnTo>
                    <a:pt x="337" y="1281"/>
                  </a:lnTo>
                  <a:lnTo>
                    <a:pt x="312" y="1336"/>
                  </a:lnTo>
                  <a:lnTo>
                    <a:pt x="282" y="1389"/>
                  </a:lnTo>
                  <a:lnTo>
                    <a:pt x="248" y="1439"/>
                  </a:lnTo>
                  <a:lnTo>
                    <a:pt x="207" y="1483"/>
                  </a:lnTo>
                  <a:lnTo>
                    <a:pt x="188" y="1492"/>
                  </a:lnTo>
                  <a:lnTo>
                    <a:pt x="169" y="1497"/>
                  </a:lnTo>
                  <a:lnTo>
                    <a:pt x="151" y="1499"/>
                  </a:lnTo>
                  <a:lnTo>
                    <a:pt x="133" y="1497"/>
                  </a:lnTo>
                  <a:lnTo>
                    <a:pt x="115" y="1493"/>
                  </a:lnTo>
                  <a:lnTo>
                    <a:pt x="98" y="1488"/>
                  </a:lnTo>
                  <a:lnTo>
                    <a:pt x="80" y="1483"/>
                  </a:lnTo>
                  <a:lnTo>
                    <a:pt x="59" y="1476"/>
                  </a:lnTo>
                  <a:lnTo>
                    <a:pt x="34" y="1423"/>
                  </a:lnTo>
                  <a:lnTo>
                    <a:pt x="14" y="1368"/>
                  </a:lnTo>
                  <a:lnTo>
                    <a:pt x="4" y="1309"/>
                  </a:lnTo>
                  <a:lnTo>
                    <a:pt x="0" y="1253"/>
                  </a:lnTo>
                  <a:lnTo>
                    <a:pt x="4" y="1194"/>
                  </a:lnTo>
                  <a:lnTo>
                    <a:pt x="14" y="1137"/>
                  </a:lnTo>
                  <a:lnTo>
                    <a:pt x="34" y="1082"/>
                  </a:lnTo>
                  <a:lnTo>
                    <a:pt x="59" y="1029"/>
                  </a:lnTo>
                  <a:lnTo>
                    <a:pt x="69" y="1019"/>
                  </a:lnTo>
                  <a:lnTo>
                    <a:pt x="82" y="1013"/>
                  </a:lnTo>
                  <a:lnTo>
                    <a:pt x="96" y="1010"/>
                  </a:lnTo>
                  <a:lnTo>
                    <a:pt x="108" y="1008"/>
                  </a:lnTo>
                  <a:lnTo>
                    <a:pt x="122" y="1006"/>
                  </a:lnTo>
                  <a:lnTo>
                    <a:pt x="133" y="1005"/>
                  </a:lnTo>
                  <a:lnTo>
                    <a:pt x="142" y="1001"/>
                  </a:lnTo>
                  <a:lnTo>
                    <a:pt x="147" y="994"/>
                  </a:lnTo>
                  <a:lnTo>
                    <a:pt x="137" y="992"/>
                  </a:lnTo>
                  <a:lnTo>
                    <a:pt x="126" y="989"/>
                  </a:lnTo>
                  <a:lnTo>
                    <a:pt x="114" y="987"/>
                  </a:lnTo>
                  <a:lnTo>
                    <a:pt x="103" y="987"/>
                  </a:lnTo>
                  <a:lnTo>
                    <a:pt x="91" y="987"/>
                  </a:lnTo>
                  <a:lnTo>
                    <a:pt x="78" y="989"/>
                  </a:lnTo>
                  <a:lnTo>
                    <a:pt x="68" y="994"/>
                  </a:lnTo>
                  <a:lnTo>
                    <a:pt x="59" y="999"/>
                  </a:lnTo>
                  <a:lnTo>
                    <a:pt x="55" y="987"/>
                  </a:lnTo>
                  <a:lnTo>
                    <a:pt x="53" y="973"/>
                  </a:lnTo>
                  <a:lnTo>
                    <a:pt x="55" y="958"/>
                  </a:lnTo>
                  <a:lnTo>
                    <a:pt x="53" y="944"/>
                  </a:lnTo>
                  <a:lnTo>
                    <a:pt x="85" y="918"/>
                  </a:lnTo>
                  <a:lnTo>
                    <a:pt x="121" y="916"/>
                  </a:lnTo>
                  <a:lnTo>
                    <a:pt x="158" y="927"/>
                  </a:lnTo>
                  <a:lnTo>
                    <a:pt x="192" y="943"/>
                  </a:lnTo>
                  <a:lnTo>
                    <a:pt x="223" y="955"/>
                  </a:lnTo>
                  <a:lnTo>
                    <a:pt x="250" y="955"/>
                  </a:lnTo>
                  <a:lnTo>
                    <a:pt x="268" y="934"/>
                  </a:lnTo>
                  <a:lnTo>
                    <a:pt x="278" y="881"/>
                  </a:lnTo>
                  <a:lnTo>
                    <a:pt x="264" y="861"/>
                  </a:lnTo>
                  <a:lnTo>
                    <a:pt x="250" y="847"/>
                  </a:lnTo>
                  <a:lnTo>
                    <a:pt x="232" y="836"/>
                  </a:lnTo>
                  <a:lnTo>
                    <a:pt x="213" y="827"/>
                  </a:lnTo>
                  <a:lnTo>
                    <a:pt x="192" y="822"/>
                  </a:lnTo>
                  <a:lnTo>
                    <a:pt x="170" y="820"/>
                  </a:lnTo>
                  <a:lnTo>
                    <a:pt x="147" y="819"/>
                  </a:lnTo>
                  <a:lnTo>
                    <a:pt x="126" y="817"/>
                  </a:lnTo>
                  <a:lnTo>
                    <a:pt x="89" y="822"/>
                  </a:lnTo>
                  <a:lnTo>
                    <a:pt x="99" y="813"/>
                  </a:lnTo>
                  <a:lnTo>
                    <a:pt x="112" y="808"/>
                  </a:lnTo>
                  <a:lnTo>
                    <a:pt x="124" y="803"/>
                  </a:lnTo>
                  <a:lnTo>
                    <a:pt x="137" y="799"/>
                  </a:lnTo>
                  <a:lnTo>
                    <a:pt x="151" y="797"/>
                  </a:lnTo>
                  <a:lnTo>
                    <a:pt x="165" y="799"/>
                  </a:lnTo>
                  <a:lnTo>
                    <a:pt x="177" y="801"/>
                  </a:lnTo>
                  <a:lnTo>
                    <a:pt x="190" y="804"/>
                  </a:lnTo>
                  <a:lnTo>
                    <a:pt x="199" y="811"/>
                  </a:lnTo>
                  <a:lnTo>
                    <a:pt x="207" y="817"/>
                  </a:lnTo>
                  <a:lnTo>
                    <a:pt x="216" y="824"/>
                  </a:lnTo>
                  <a:lnTo>
                    <a:pt x="225" y="829"/>
                  </a:lnTo>
                  <a:lnTo>
                    <a:pt x="236" y="833"/>
                  </a:lnTo>
                  <a:lnTo>
                    <a:pt x="245" y="836"/>
                  </a:lnTo>
                  <a:lnTo>
                    <a:pt x="255" y="840"/>
                  </a:lnTo>
                  <a:lnTo>
                    <a:pt x="266" y="840"/>
                  </a:lnTo>
                  <a:lnTo>
                    <a:pt x="284" y="824"/>
                  </a:lnTo>
                  <a:lnTo>
                    <a:pt x="291" y="804"/>
                  </a:lnTo>
                  <a:lnTo>
                    <a:pt x="289" y="783"/>
                  </a:lnTo>
                  <a:lnTo>
                    <a:pt x="285" y="764"/>
                  </a:lnTo>
                  <a:lnTo>
                    <a:pt x="301" y="774"/>
                  </a:lnTo>
                  <a:lnTo>
                    <a:pt x="319" y="780"/>
                  </a:lnTo>
                  <a:lnTo>
                    <a:pt x="337" y="780"/>
                  </a:lnTo>
                  <a:lnTo>
                    <a:pt x="354" y="776"/>
                  </a:lnTo>
                  <a:lnTo>
                    <a:pt x="372" y="771"/>
                  </a:lnTo>
                  <a:lnTo>
                    <a:pt x="390" y="764"/>
                  </a:lnTo>
                  <a:lnTo>
                    <a:pt x="408" y="757"/>
                  </a:lnTo>
                  <a:lnTo>
                    <a:pt x="425" y="751"/>
                  </a:lnTo>
                  <a:lnTo>
                    <a:pt x="441" y="735"/>
                  </a:lnTo>
                  <a:lnTo>
                    <a:pt x="454" y="718"/>
                  </a:lnTo>
                  <a:lnTo>
                    <a:pt x="464" y="700"/>
                  </a:lnTo>
                  <a:lnTo>
                    <a:pt x="473" y="682"/>
                  </a:lnTo>
                  <a:lnTo>
                    <a:pt x="478" y="661"/>
                  </a:lnTo>
                  <a:lnTo>
                    <a:pt x="480" y="641"/>
                  </a:lnTo>
                  <a:lnTo>
                    <a:pt x="478" y="620"/>
                  </a:lnTo>
                  <a:lnTo>
                    <a:pt x="473" y="597"/>
                  </a:lnTo>
                  <a:lnTo>
                    <a:pt x="470" y="585"/>
                  </a:lnTo>
                  <a:lnTo>
                    <a:pt x="464" y="576"/>
                  </a:lnTo>
                  <a:lnTo>
                    <a:pt x="455" y="569"/>
                  </a:lnTo>
                  <a:lnTo>
                    <a:pt x="447" y="562"/>
                  </a:lnTo>
                  <a:lnTo>
                    <a:pt x="436" y="556"/>
                  </a:lnTo>
                  <a:lnTo>
                    <a:pt x="425" y="553"/>
                  </a:lnTo>
                  <a:lnTo>
                    <a:pt x="415" y="548"/>
                  </a:lnTo>
                  <a:lnTo>
                    <a:pt x="404" y="544"/>
                  </a:lnTo>
                  <a:lnTo>
                    <a:pt x="372" y="542"/>
                  </a:lnTo>
                  <a:lnTo>
                    <a:pt x="342" y="549"/>
                  </a:lnTo>
                  <a:lnTo>
                    <a:pt x="314" y="560"/>
                  </a:lnTo>
                  <a:lnTo>
                    <a:pt x="287" y="572"/>
                  </a:lnTo>
                  <a:lnTo>
                    <a:pt x="259" y="583"/>
                  </a:lnTo>
                  <a:lnTo>
                    <a:pt x="232" y="588"/>
                  </a:lnTo>
                  <a:lnTo>
                    <a:pt x="206" y="585"/>
                  </a:lnTo>
                  <a:lnTo>
                    <a:pt x="177" y="569"/>
                  </a:lnTo>
                  <a:lnTo>
                    <a:pt x="160" y="569"/>
                  </a:lnTo>
                  <a:lnTo>
                    <a:pt x="160" y="532"/>
                  </a:lnTo>
                  <a:lnTo>
                    <a:pt x="183" y="533"/>
                  </a:lnTo>
                  <a:lnTo>
                    <a:pt x="207" y="537"/>
                  </a:lnTo>
                  <a:lnTo>
                    <a:pt x="231" y="539"/>
                  </a:lnTo>
                  <a:lnTo>
                    <a:pt x="255" y="540"/>
                  </a:lnTo>
                  <a:lnTo>
                    <a:pt x="278" y="540"/>
                  </a:lnTo>
                  <a:lnTo>
                    <a:pt x="301" y="535"/>
                  </a:lnTo>
                  <a:lnTo>
                    <a:pt x="324" y="525"/>
                  </a:lnTo>
                  <a:lnTo>
                    <a:pt x="344" y="509"/>
                  </a:lnTo>
                  <a:lnTo>
                    <a:pt x="360" y="512"/>
                  </a:lnTo>
                  <a:lnTo>
                    <a:pt x="374" y="512"/>
                  </a:lnTo>
                  <a:lnTo>
                    <a:pt x="390" y="507"/>
                  </a:lnTo>
                  <a:lnTo>
                    <a:pt x="404" y="500"/>
                  </a:lnTo>
                  <a:lnTo>
                    <a:pt x="416" y="489"/>
                  </a:lnTo>
                  <a:lnTo>
                    <a:pt x="427" y="477"/>
                  </a:lnTo>
                  <a:lnTo>
                    <a:pt x="436" y="464"/>
                  </a:lnTo>
                  <a:lnTo>
                    <a:pt x="443" y="450"/>
                  </a:lnTo>
                  <a:lnTo>
                    <a:pt x="450" y="411"/>
                  </a:lnTo>
                  <a:lnTo>
                    <a:pt x="447" y="374"/>
                  </a:lnTo>
                  <a:lnTo>
                    <a:pt x="432" y="339"/>
                  </a:lnTo>
                  <a:lnTo>
                    <a:pt x="409" y="308"/>
                  </a:lnTo>
                  <a:lnTo>
                    <a:pt x="408" y="282"/>
                  </a:lnTo>
                  <a:lnTo>
                    <a:pt x="402" y="255"/>
                  </a:lnTo>
                  <a:lnTo>
                    <a:pt x="395" y="229"/>
                  </a:lnTo>
                  <a:lnTo>
                    <a:pt x="385" y="206"/>
                  </a:lnTo>
                  <a:lnTo>
                    <a:pt x="370" y="183"/>
                  </a:lnTo>
                  <a:lnTo>
                    <a:pt x="354" y="163"/>
                  </a:lnTo>
                  <a:lnTo>
                    <a:pt x="333" y="145"/>
                  </a:lnTo>
                  <a:lnTo>
                    <a:pt x="308" y="131"/>
                  </a:lnTo>
                  <a:lnTo>
                    <a:pt x="273" y="119"/>
                  </a:lnTo>
                  <a:lnTo>
                    <a:pt x="294" y="91"/>
                  </a:lnTo>
                  <a:lnTo>
                    <a:pt x="323" y="60"/>
                  </a:lnTo>
                  <a:lnTo>
                    <a:pt x="354" y="34"/>
                  </a:lnTo>
                  <a:lnTo>
                    <a:pt x="388" y="11"/>
                  </a:lnTo>
                  <a:lnTo>
                    <a:pt x="422" y="0"/>
                  </a:lnTo>
                  <a:lnTo>
                    <a:pt x="454" y="6"/>
                  </a:lnTo>
                  <a:lnTo>
                    <a:pt x="478" y="30"/>
                  </a:lnTo>
                  <a:lnTo>
                    <a:pt x="496" y="7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2" name="Freeform 44"/>
            <p:cNvSpPr>
              <a:spLocks/>
            </p:cNvSpPr>
            <p:nvPr/>
          </p:nvSpPr>
          <p:spPr bwMode="auto">
            <a:xfrm>
              <a:off x="5330" y="3016"/>
              <a:ext cx="274" cy="787"/>
            </a:xfrm>
            <a:custGeom>
              <a:avLst/>
              <a:gdLst>
                <a:gd name="T0" fmla="*/ 1 w 549"/>
                <a:gd name="T1" fmla="*/ 0 h 1575"/>
                <a:gd name="T2" fmla="*/ 2 w 549"/>
                <a:gd name="T3" fmla="*/ 0 h 1575"/>
                <a:gd name="T4" fmla="*/ 2 w 549"/>
                <a:gd name="T5" fmla="*/ 1 h 1575"/>
                <a:gd name="T6" fmla="*/ 2 w 549"/>
                <a:gd name="T7" fmla="*/ 1 h 1575"/>
                <a:gd name="T8" fmla="*/ 2 w 549"/>
                <a:gd name="T9" fmla="*/ 1 h 1575"/>
                <a:gd name="T10" fmla="*/ 2 w 549"/>
                <a:gd name="T11" fmla="*/ 2 h 1575"/>
                <a:gd name="T12" fmla="*/ 2 w 549"/>
                <a:gd name="T13" fmla="*/ 2 h 1575"/>
                <a:gd name="T14" fmla="*/ 2 w 549"/>
                <a:gd name="T15" fmla="*/ 2 h 1575"/>
                <a:gd name="T16" fmla="*/ 2 w 549"/>
                <a:gd name="T17" fmla="*/ 3 h 1575"/>
                <a:gd name="T18" fmla="*/ 1 w 549"/>
                <a:gd name="T19" fmla="*/ 3 h 1575"/>
                <a:gd name="T20" fmla="*/ 1 w 549"/>
                <a:gd name="T21" fmla="*/ 3 h 1575"/>
                <a:gd name="T22" fmla="*/ 1 w 549"/>
                <a:gd name="T23" fmla="*/ 4 h 1575"/>
                <a:gd name="T24" fmla="*/ 1 w 549"/>
                <a:gd name="T25" fmla="*/ 4 h 1575"/>
                <a:gd name="T26" fmla="*/ 1 w 549"/>
                <a:gd name="T27" fmla="*/ 5 h 1575"/>
                <a:gd name="T28" fmla="*/ 1 w 549"/>
                <a:gd name="T29" fmla="*/ 5 h 1575"/>
                <a:gd name="T30" fmla="*/ 0 w 549"/>
                <a:gd name="T31" fmla="*/ 5 h 1575"/>
                <a:gd name="T32" fmla="*/ 0 w 549"/>
                <a:gd name="T33" fmla="*/ 5 h 1575"/>
                <a:gd name="T34" fmla="*/ 0 w 549"/>
                <a:gd name="T35" fmla="*/ 6 h 1575"/>
                <a:gd name="T36" fmla="*/ 0 w 549"/>
                <a:gd name="T37" fmla="*/ 6 h 1575"/>
                <a:gd name="T38" fmla="*/ 0 w 549"/>
                <a:gd name="T39" fmla="*/ 6 h 1575"/>
                <a:gd name="T40" fmla="*/ 0 w 549"/>
                <a:gd name="T41" fmla="*/ 6 h 1575"/>
                <a:gd name="T42" fmla="*/ 0 w 549"/>
                <a:gd name="T43" fmla="*/ 6 h 1575"/>
                <a:gd name="T44" fmla="*/ 0 w 549"/>
                <a:gd name="T45" fmla="*/ 6 h 1575"/>
                <a:gd name="T46" fmla="*/ 0 w 549"/>
                <a:gd name="T47" fmla="*/ 5 h 1575"/>
                <a:gd name="T48" fmla="*/ 0 w 549"/>
                <a:gd name="T49" fmla="*/ 5 h 1575"/>
                <a:gd name="T50" fmla="*/ 0 w 549"/>
                <a:gd name="T51" fmla="*/ 5 h 1575"/>
                <a:gd name="T52" fmla="*/ 0 w 549"/>
                <a:gd name="T53" fmla="*/ 5 h 1575"/>
                <a:gd name="T54" fmla="*/ 0 w 549"/>
                <a:gd name="T55" fmla="*/ 5 h 1575"/>
                <a:gd name="T56" fmla="*/ 0 w 549"/>
                <a:gd name="T57" fmla="*/ 5 h 1575"/>
                <a:gd name="T58" fmla="*/ 1 w 549"/>
                <a:gd name="T59" fmla="*/ 5 h 1575"/>
                <a:gd name="T60" fmla="*/ 1 w 549"/>
                <a:gd name="T61" fmla="*/ 4 h 1575"/>
                <a:gd name="T62" fmla="*/ 1 w 549"/>
                <a:gd name="T63" fmla="*/ 4 h 1575"/>
                <a:gd name="T64" fmla="*/ 1 w 549"/>
                <a:gd name="T65" fmla="*/ 3 h 1575"/>
                <a:gd name="T66" fmla="*/ 1 w 549"/>
                <a:gd name="T67" fmla="*/ 3 h 1575"/>
                <a:gd name="T68" fmla="*/ 1 w 549"/>
                <a:gd name="T69" fmla="*/ 3 h 1575"/>
                <a:gd name="T70" fmla="*/ 1 w 549"/>
                <a:gd name="T71" fmla="*/ 2 h 1575"/>
                <a:gd name="T72" fmla="*/ 1 w 549"/>
                <a:gd name="T73" fmla="*/ 2 h 1575"/>
                <a:gd name="T74" fmla="*/ 1 w 549"/>
                <a:gd name="T75" fmla="*/ 1 h 1575"/>
                <a:gd name="T76" fmla="*/ 1 w 549"/>
                <a:gd name="T77" fmla="*/ 0 h 1575"/>
                <a:gd name="T78" fmla="*/ 1 w 549"/>
                <a:gd name="T79" fmla="*/ 0 h 1575"/>
                <a:gd name="T80" fmla="*/ 1 w 549"/>
                <a:gd name="T81" fmla="*/ 0 h 1575"/>
                <a:gd name="T82" fmla="*/ 1 w 549"/>
                <a:gd name="T83" fmla="*/ 0 h 1575"/>
                <a:gd name="T84" fmla="*/ 1 w 549"/>
                <a:gd name="T85" fmla="*/ 0 h 1575"/>
                <a:gd name="T86" fmla="*/ 1 w 549"/>
                <a:gd name="T87" fmla="*/ 0 h 15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9"/>
                <a:gd name="T133" fmla="*/ 0 h 1575"/>
                <a:gd name="T134" fmla="*/ 549 w 549"/>
                <a:gd name="T135" fmla="*/ 1575 h 15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9" h="1575">
                  <a:moveTo>
                    <a:pt x="496" y="108"/>
                  </a:moveTo>
                  <a:lnTo>
                    <a:pt x="505" y="153"/>
                  </a:lnTo>
                  <a:lnTo>
                    <a:pt x="517" y="197"/>
                  </a:lnTo>
                  <a:lnTo>
                    <a:pt x="530" y="243"/>
                  </a:lnTo>
                  <a:lnTo>
                    <a:pt x="539" y="289"/>
                  </a:lnTo>
                  <a:lnTo>
                    <a:pt x="544" y="333"/>
                  </a:lnTo>
                  <a:lnTo>
                    <a:pt x="540" y="376"/>
                  </a:lnTo>
                  <a:lnTo>
                    <a:pt x="528" y="415"/>
                  </a:lnTo>
                  <a:lnTo>
                    <a:pt x="503" y="450"/>
                  </a:lnTo>
                  <a:lnTo>
                    <a:pt x="528" y="480"/>
                  </a:lnTo>
                  <a:lnTo>
                    <a:pt x="542" y="514"/>
                  </a:lnTo>
                  <a:lnTo>
                    <a:pt x="549" y="549"/>
                  </a:lnTo>
                  <a:lnTo>
                    <a:pt x="549" y="586"/>
                  </a:lnTo>
                  <a:lnTo>
                    <a:pt x="544" y="625"/>
                  </a:lnTo>
                  <a:lnTo>
                    <a:pt x="539" y="666"/>
                  </a:lnTo>
                  <a:lnTo>
                    <a:pt x="533" y="707"/>
                  </a:lnTo>
                  <a:lnTo>
                    <a:pt x="532" y="746"/>
                  </a:lnTo>
                  <a:lnTo>
                    <a:pt x="519" y="797"/>
                  </a:lnTo>
                  <a:lnTo>
                    <a:pt x="505" y="847"/>
                  </a:lnTo>
                  <a:lnTo>
                    <a:pt x="491" y="898"/>
                  </a:lnTo>
                  <a:lnTo>
                    <a:pt x="477" y="948"/>
                  </a:lnTo>
                  <a:lnTo>
                    <a:pt x="461" y="997"/>
                  </a:lnTo>
                  <a:lnTo>
                    <a:pt x="443" y="1045"/>
                  </a:lnTo>
                  <a:lnTo>
                    <a:pt x="424" y="1095"/>
                  </a:lnTo>
                  <a:lnTo>
                    <a:pt x="404" y="1143"/>
                  </a:lnTo>
                  <a:lnTo>
                    <a:pt x="383" y="1191"/>
                  </a:lnTo>
                  <a:lnTo>
                    <a:pt x="360" y="1237"/>
                  </a:lnTo>
                  <a:lnTo>
                    <a:pt x="337" y="1283"/>
                  </a:lnTo>
                  <a:lnTo>
                    <a:pt x="312" y="1329"/>
                  </a:lnTo>
                  <a:lnTo>
                    <a:pt x="284" y="1375"/>
                  </a:lnTo>
                  <a:lnTo>
                    <a:pt x="257" y="1419"/>
                  </a:lnTo>
                  <a:lnTo>
                    <a:pt x="227" y="1463"/>
                  </a:lnTo>
                  <a:lnTo>
                    <a:pt x="195" y="1506"/>
                  </a:lnTo>
                  <a:lnTo>
                    <a:pt x="181" y="1516"/>
                  </a:lnTo>
                  <a:lnTo>
                    <a:pt x="167" y="1529"/>
                  </a:lnTo>
                  <a:lnTo>
                    <a:pt x="153" y="1543"/>
                  </a:lnTo>
                  <a:lnTo>
                    <a:pt x="137" y="1555"/>
                  </a:lnTo>
                  <a:lnTo>
                    <a:pt x="121" y="1566"/>
                  </a:lnTo>
                  <a:lnTo>
                    <a:pt x="103" y="1573"/>
                  </a:lnTo>
                  <a:lnTo>
                    <a:pt x="83" y="1575"/>
                  </a:lnTo>
                  <a:lnTo>
                    <a:pt x="64" y="1571"/>
                  </a:lnTo>
                  <a:lnTo>
                    <a:pt x="55" y="1564"/>
                  </a:lnTo>
                  <a:lnTo>
                    <a:pt x="46" y="1557"/>
                  </a:lnTo>
                  <a:lnTo>
                    <a:pt x="37" y="1552"/>
                  </a:lnTo>
                  <a:lnTo>
                    <a:pt x="30" y="1547"/>
                  </a:lnTo>
                  <a:lnTo>
                    <a:pt x="21" y="1539"/>
                  </a:lnTo>
                  <a:lnTo>
                    <a:pt x="14" y="1532"/>
                  </a:lnTo>
                  <a:lnTo>
                    <a:pt x="7" y="1524"/>
                  </a:lnTo>
                  <a:lnTo>
                    <a:pt x="0" y="1513"/>
                  </a:lnTo>
                  <a:lnTo>
                    <a:pt x="25" y="1520"/>
                  </a:lnTo>
                  <a:lnTo>
                    <a:pt x="50" y="1524"/>
                  </a:lnTo>
                  <a:lnTo>
                    <a:pt x="76" y="1524"/>
                  </a:lnTo>
                  <a:lnTo>
                    <a:pt x="101" y="1518"/>
                  </a:lnTo>
                  <a:lnTo>
                    <a:pt x="126" y="1511"/>
                  </a:lnTo>
                  <a:lnTo>
                    <a:pt x="149" y="1501"/>
                  </a:lnTo>
                  <a:lnTo>
                    <a:pt x="170" y="1486"/>
                  </a:lnTo>
                  <a:lnTo>
                    <a:pt x="188" y="1470"/>
                  </a:lnTo>
                  <a:lnTo>
                    <a:pt x="213" y="1421"/>
                  </a:lnTo>
                  <a:lnTo>
                    <a:pt x="238" y="1371"/>
                  </a:lnTo>
                  <a:lnTo>
                    <a:pt x="262" y="1320"/>
                  </a:lnTo>
                  <a:lnTo>
                    <a:pt x="287" y="1270"/>
                  </a:lnTo>
                  <a:lnTo>
                    <a:pt x="312" y="1221"/>
                  </a:lnTo>
                  <a:lnTo>
                    <a:pt x="335" y="1169"/>
                  </a:lnTo>
                  <a:lnTo>
                    <a:pt x="358" y="1120"/>
                  </a:lnTo>
                  <a:lnTo>
                    <a:pt x="379" y="1068"/>
                  </a:lnTo>
                  <a:lnTo>
                    <a:pt x="400" y="1017"/>
                  </a:lnTo>
                  <a:lnTo>
                    <a:pt x="420" y="964"/>
                  </a:lnTo>
                  <a:lnTo>
                    <a:pt x="436" y="911"/>
                  </a:lnTo>
                  <a:lnTo>
                    <a:pt x="452" y="858"/>
                  </a:lnTo>
                  <a:lnTo>
                    <a:pt x="466" y="803"/>
                  </a:lnTo>
                  <a:lnTo>
                    <a:pt x="477" y="748"/>
                  </a:lnTo>
                  <a:lnTo>
                    <a:pt x="485" y="691"/>
                  </a:lnTo>
                  <a:lnTo>
                    <a:pt x="491" y="633"/>
                  </a:lnTo>
                  <a:lnTo>
                    <a:pt x="480" y="553"/>
                  </a:lnTo>
                  <a:lnTo>
                    <a:pt x="477" y="470"/>
                  </a:lnTo>
                  <a:lnTo>
                    <a:pt x="478" y="385"/>
                  </a:lnTo>
                  <a:lnTo>
                    <a:pt x="478" y="301"/>
                  </a:lnTo>
                  <a:lnTo>
                    <a:pt x="475" y="218"/>
                  </a:lnTo>
                  <a:lnTo>
                    <a:pt x="462" y="140"/>
                  </a:lnTo>
                  <a:lnTo>
                    <a:pt x="436" y="67"/>
                  </a:lnTo>
                  <a:lnTo>
                    <a:pt x="395" y="0"/>
                  </a:lnTo>
                  <a:lnTo>
                    <a:pt x="416" y="4"/>
                  </a:lnTo>
                  <a:lnTo>
                    <a:pt x="434" y="11"/>
                  </a:lnTo>
                  <a:lnTo>
                    <a:pt x="450" y="21"/>
                  </a:lnTo>
                  <a:lnTo>
                    <a:pt x="462" y="36"/>
                  </a:lnTo>
                  <a:lnTo>
                    <a:pt x="475" y="53"/>
                  </a:lnTo>
                  <a:lnTo>
                    <a:pt x="484" y="71"/>
                  </a:lnTo>
                  <a:lnTo>
                    <a:pt x="491" y="89"/>
                  </a:lnTo>
                  <a:lnTo>
                    <a:pt x="496" y="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3" name="Freeform 45"/>
            <p:cNvSpPr>
              <a:spLocks/>
            </p:cNvSpPr>
            <p:nvPr/>
          </p:nvSpPr>
          <p:spPr bwMode="auto">
            <a:xfrm>
              <a:off x="4390" y="3045"/>
              <a:ext cx="34" cy="6"/>
            </a:xfrm>
            <a:custGeom>
              <a:avLst/>
              <a:gdLst>
                <a:gd name="T0" fmla="*/ 0 w 67"/>
                <a:gd name="T1" fmla="*/ 1 h 12"/>
                <a:gd name="T2" fmla="*/ 1 w 67"/>
                <a:gd name="T3" fmla="*/ 0 h 12"/>
                <a:gd name="T4" fmla="*/ 1 w 67"/>
                <a:gd name="T5" fmla="*/ 1 h 12"/>
                <a:gd name="T6" fmla="*/ 0 w 67"/>
                <a:gd name="T7" fmla="*/ 1 h 12"/>
                <a:gd name="T8" fmla="*/ 0 60000 65536"/>
                <a:gd name="T9" fmla="*/ 0 60000 65536"/>
                <a:gd name="T10" fmla="*/ 0 60000 65536"/>
                <a:gd name="T11" fmla="*/ 0 60000 65536"/>
                <a:gd name="T12" fmla="*/ 0 w 67"/>
                <a:gd name="T13" fmla="*/ 0 h 12"/>
                <a:gd name="T14" fmla="*/ 67 w 67"/>
                <a:gd name="T15" fmla="*/ 12 h 12"/>
              </a:gdLst>
              <a:ahLst/>
              <a:cxnLst>
                <a:cxn ang="T8">
                  <a:pos x="T0" y="T1"/>
                </a:cxn>
                <a:cxn ang="T9">
                  <a:pos x="T2" y="T3"/>
                </a:cxn>
                <a:cxn ang="T10">
                  <a:pos x="T4" y="T5"/>
                </a:cxn>
                <a:cxn ang="T11">
                  <a:pos x="T6" y="T7"/>
                </a:cxn>
              </a:cxnLst>
              <a:rect l="T12" t="T13" r="T14" b="T15"/>
              <a:pathLst>
                <a:path w="67" h="12">
                  <a:moveTo>
                    <a:pt x="0" y="12"/>
                  </a:moveTo>
                  <a:lnTo>
                    <a:pt x="12" y="0"/>
                  </a:lnTo>
                  <a:lnTo>
                    <a:pt x="67"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4" name="Freeform 46"/>
            <p:cNvSpPr>
              <a:spLocks/>
            </p:cNvSpPr>
            <p:nvPr/>
          </p:nvSpPr>
          <p:spPr bwMode="auto">
            <a:xfrm>
              <a:off x="4285" y="3055"/>
              <a:ext cx="226" cy="165"/>
            </a:xfrm>
            <a:custGeom>
              <a:avLst/>
              <a:gdLst>
                <a:gd name="T0" fmla="*/ 1 w 454"/>
                <a:gd name="T1" fmla="*/ 0 h 331"/>
                <a:gd name="T2" fmla="*/ 1 w 454"/>
                <a:gd name="T3" fmla="*/ 0 h 331"/>
                <a:gd name="T4" fmla="*/ 1 w 454"/>
                <a:gd name="T5" fmla="*/ 0 h 331"/>
                <a:gd name="T6" fmla="*/ 1 w 454"/>
                <a:gd name="T7" fmla="*/ 0 h 331"/>
                <a:gd name="T8" fmla="*/ 1 w 454"/>
                <a:gd name="T9" fmla="*/ 0 h 331"/>
                <a:gd name="T10" fmla="*/ 1 w 454"/>
                <a:gd name="T11" fmla="*/ 0 h 331"/>
                <a:gd name="T12" fmla="*/ 1 w 454"/>
                <a:gd name="T13" fmla="*/ 0 h 331"/>
                <a:gd name="T14" fmla="*/ 1 w 454"/>
                <a:gd name="T15" fmla="*/ 0 h 331"/>
                <a:gd name="T16" fmla="*/ 1 w 454"/>
                <a:gd name="T17" fmla="*/ 1 h 331"/>
                <a:gd name="T18" fmla="*/ 1 w 454"/>
                <a:gd name="T19" fmla="*/ 1 h 331"/>
                <a:gd name="T20" fmla="*/ 1 w 454"/>
                <a:gd name="T21" fmla="*/ 1 h 331"/>
                <a:gd name="T22" fmla="*/ 1 w 454"/>
                <a:gd name="T23" fmla="*/ 1 h 331"/>
                <a:gd name="T24" fmla="*/ 1 w 454"/>
                <a:gd name="T25" fmla="*/ 1 h 331"/>
                <a:gd name="T26" fmla="*/ 1 w 454"/>
                <a:gd name="T27" fmla="*/ 1 h 331"/>
                <a:gd name="T28" fmla="*/ 1 w 454"/>
                <a:gd name="T29" fmla="*/ 1 h 331"/>
                <a:gd name="T30" fmla="*/ 0 w 454"/>
                <a:gd name="T31" fmla="*/ 1 h 331"/>
                <a:gd name="T32" fmla="*/ 0 w 454"/>
                <a:gd name="T33" fmla="*/ 1 h 331"/>
                <a:gd name="T34" fmla="*/ 0 w 454"/>
                <a:gd name="T35" fmla="*/ 1 h 331"/>
                <a:gd name="T36" fmla="*/ 0 w 454"/>
                <a:gd name="T37" fmla="*/ 1 h 331"/>
                <a:gd name="T38" fmla="*/ 0 w 454"/>
                <a:gd name="T39" fmla="*/ 1 h 331"/>
                <a:gd name="T40" fmla="*/ 0 w 454"/>
                <a:gd name="T41" fmla="*/ 1 h 331"/>
                <a:gd name="T42" fmla="*/ 0 w 454"/>
                <a:gd name="T43" fmla="*/ 1 h 331"/>
                <a:gd name="T44" fmla="*/ 0 w 454"/>
                <a:gd name="T45" fmla="*/ 1 h 331"/>
                <a:gd name="T46" fmla="*/ 0 w 454"/>
                <a:gd name="T47" fmla="*/ 1 h 331"/>
                <a:gd name="T48" fmla="*/ 0 w 454"/>
                <a:gd name="T49" fmla="*/ 1 h 331"/>
                <a:gd name="T50" fmla="*/ 0 w 454"/>
                <a:gd name="T51" fmla="*/ 1 h 331"/>
                <a:gd name="T52" fmla="*/ 0 w 454"/>
                <a:gd name="T53" fmla="*/ 1 h 331"/>
                <a:gd name="T54" fmla="*/ 0 w 454"/>
                <a:gd name="T55" fmla="*/ 1 h 331"/>
                <a:gd name="T56" fmla="*/ 0 w 454"/>
                <a:gd name="T57" fmla="*/ 1 h 331"/>
                <a:gd name="T58" fmla="*/ 0 w 454"/>
                <a:gd name="T59" fmla="*/ 1 h 331"/>
                <a:gd name="T60" fmla="*/ 0 w 454"/>
                <a:gd name="T61" fmla="*/ 1 h 331"/>
                <a:gd name="T62" fmla="*/ 0 w 454"/>
                <a:gd name="T63" fmla="*/ 1 h 331"/>
                <a:gd name="T64" fmla="*/ 0 w 454"/>
                <a:gd name="T65" fmla="*/ 1 h 331"/>
                <a:gd name="T66" fmla="*/ 0 w 454"/>
                <a:gd name="T67" fmla="*/ 1 h 331"/>
                <a:gd name="T68" fmla="*/ 0 w 454"/>
                <a:gd name="T69" fmla="*/ 1 h 331"/>
                <a:gd name="T70" fmla="*/ 0 w 454"/>
                <a:gd name="T71" fmla="*/ 1 h 331"/>
                <a:gd name="T72" fmla="*/ 0 w 454"/>
                <a:gd name="T73" fmla="*/ 1 h 331"/>
                <a:gd name="T74" fmla="*/ 0 w 454"/>
                <a:gd name="T75" fmla="*/ 1 h 331"/>
                <a:gd name="T76" fmla="*/ 0 w 454"/>
                <a:gd name="T77" fmla="*/ 1 h 331"/>
                <a:gd name="T78" fmla="*/ 0 w 454"/>
                <a:gd name="T79" fmla="*/ 1 h 331"/>
                <a:gd name="T80" fmla="*/ 0 w 454"/>
                <a:gd name="T81" fmla="*/ 1 h 331"/>
                <a:gd name="T82" fmla="*/ 0 w 454"/>
                <a:gd name="T83" fmla="*/ 1 h 331"/>
                <a:gd name="T84" fmla="*/ 0 w 454"/>
                <a:gd name="T85" fmla="*/ 1 h 331"/>
                <a:gd name="T86" fmla="*/ 0 w 454"/>
                <a:gd name="T87" fmla="*/ 0 h 331"/>
                <a:gd name="T88" fmla="*/ 0 w 454"/>
                <a:gd name="T89" fmla="*/ 0 h 331"/>
                <a:gd name="T90" fmla="*/ 0 w 454"/>
                <a:gd name="T91" fmla="*/ 0 h 331"/>
                <a:gd name="T92" fmla="*/ 1 w 454"/>
                <a:gd name="T93" fmla="*/ 0 h 331"/>
                <a:gd name="T94" fmla="*/ 1 w 454"/>
                <a:gd name="T95" fmla="*/ 0 h 331"/>
                <a:gd name="T96" fmla="*/ 1 w 454"/>
                <a:gd name="T97" fmla="*/ 0 h 331"/>
                <a:gd name="T98" fmla="*/ 1 w 454"/>
                <a:gd name="T99" fmla="*/ 0 h 331"/>
                <a:gd name="T100" fmla="*/ 1 w 454"/>
                <a:gd name="T101" fmla="*/ 0 h 331"/>
                <a:gd name="T102" fmla="*/ 1 w 454"/>
                <a:gd name="T103" fmla="*/ 0 h 331"/>
                <a:gd name="T104" fmla="*/ 1 w 454"/>
                <a:gd name="T105" fmla="*/ 0 h 331"/>
                <a:gd name="T106" fmla="*/ 1 w 454"/>
                <a:gd name="T107" fmla="*/ 0 h 331"/>
                <a:gd name="T108" fmla="*/ 1 w 454"/>
                <a:gd name="T109" fmla="*/ 0 h 331"/>
                <a:gd name="T110" fmla="*/ 1 w 454"/>
                <a:gd name="T111" fmla="*/ 0 h 331"/>
                <a:gd name="T112" fmla="*/ 1 w 454"/>
                <a:gd name="T113" fmla="*/ 0 h 331"/>
                <a:gd name="T114" fmla="*/ 1 w 454"/>
                <a:gd name="T115" fmla="*/ 0 h 331"/>
                <a:gd name="T116" fmla="*/ 1 w 454"/>
                <a:gd name="T117" fmla="*/ 0 h 331"/>
                <a:gd name="T118" fmla="*/ 1 w 454"/>
                <a:gd name="T119" fmla="*/ 0 h 331"/>
                <a:gd name="T120" fmla="*/ 1 w 454"/>
                <a:gd name="T121" fmla="*/ 0 h 331"/>
                <a:gd name="T122" fmla="*/ 1 w 454"/>
                <a:gd name="T123" fmla="*/ 0 h 3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4"/>
                <a:gd name="T187" fmla="*/ 0 h 331"/>
                <a:gd name="T188" fmla="*/ 454 w 454"/>
                <a:gd name="T189" fmla="*/ 331 h 3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4" h="331">
                  <a:moveTo>
                    <a:pt x="418" y="18"/>
                  </a:moveTo>
                  <a:lnTo>
                    <a:pt x="441" y="55"/>
                  </a:lnTo>
                  <a:lnTo>
                    <a:pt x="454" y="98"/>
                  </a:lnTo>
                  <a:lnTo>
                    <a:pt x="454" y="142"/>
                  </a:lnTo>
                  <a:lnTo>
                    <a:pt x="438" y="183"/>
                  </a:lnTo>
                  <a:lnTo>
                    <a:pt x="415" y="197"/>
                  </a:lnTo>
                  <a:lnTo>
                    <a:pt x="395" y="214"/>
                  </a:lnTo>
                  <a:lnTo>
                    <a:pt x="379" y="236"/>
                  </a:lnTo>
                  <a:lnTo>
                    <a:pt x="365" y="257"/>
                  </a:lnTo>
                  <a:lnTo>
                    <a:pt x="351" y="278"/>
                  </a:lnTo>
                  <a:lnTo>
                    <a:pt x="335" y="298"/>
                  </a:lnTo>
                  <a:lnTo>
                    <a:pt x="315" y="314"/>
                  </a:lnTo>
                  <a:lnTo>
                    <a:pt x="291" y="326"/>
                  </a:lnTo>
                  <a:lnTo>
                    <a:pt x="275" y="328"/>
                  </a:lnTo>
                  <a:lnTo>
                    <a:pt x="259" y="330"/>
                  </a:lnTo>
                  <a:lnTo>
                    <a:pt x="241" y="331"/>
                  </a:lnTo>
                  <a:lnTo>
                    <a:pt x="225" y="331"/>
                  </a:lnTo>
                  <a:lnTo>
                    <a:pt x="209" y="331"/>
                  </a:lnTo>
                  <a:lnTo>
                    <a:pt x="193" y="330"/>
                  </a:lnTo>
                  <a:lnTo>
                    <a:pt x="179" y="324"/>
                  </a:lnTo>
                  <a:lnTo>
                    <a:pt x="165" y="319"/>
                  </a:lnTo>
                  <a:lnTo>
                    <a:pt x="207" y="271"/>
                  </a:lnTo>
                  <a:lnTo>
                    <a:pt x="197" y="271"/>
                  </a:lnTo>
                  <a:lnTo>
                    <a:pt x="186" y="275"/>
                  </a:lnTo>
                  <a:lnTo>
                    <a:pt x="177" y="278"/>
                  </a:lnTo>
                  <a:lnTo>
                    <a:pt x="167" y="285"/>
                  </a:lnTo>
                  <a:lnTo>
                    <a:pt x="156" y="292"/>
                  </a:lnTo>
                  <a:lnTo>
                    <a:pt x="145" y="299"/>
                  </a:lnTo>
                  <a:lnTo>
                    <a:pt x="135" y="303"/>
                  </a:lnTo>
                  <a:lnTo>
                    <a:pt x="122" y="307"/>
                  </a:lnTo>
                  <a:lnTo>
                    <a:pt x="106" y="308"/>
                  </a:lnTo>
                  <a:lnTo>
                    <a:pt x="90" y="310"/>
                  </a:lnTo>
                  <a:lnTo>
                    <a:pt x="73" y="308"/>
                  </a:lnTo>
                  <a:lnTo>
                    <a:pt x="57" y="303"/>
                  </a:lnTo>
                  <a:lnTo>
                    <a:pt x="41" y="298"/>
                  </a:lnTo>
                  <a:lnTo>
                    <a:pt x="25" y="287"/>
                  </a:lnTo>
                  <a:lnTo>
                    <a:pt x="13" y="275"/>
                  </a:lnTo>
                  <a:lnTo>
                    <a:pt x="0" y="259"/>
                  </a:lnTo>
                  <a:lnTo>
                    <a:pt x="30" y="266"/>
                  </a:lnTo>
                  <a:lnTo>
                    <a:pt x="64" y="269"/>
                  </a:lnTo>
                  <a:lnTo>
                    <a:pt x="99" y="271"/>
                  </a:lnTo>
                  <a:lnTo>
                    <a:pt x="135" y="268"/>
                  </a:lnTo>
                  <a:lnTo>
                    <a:pt x="168" y="259"/>
                  </a:lnTo>
                  <a:lnTo>
                    <a:pt x="200" y="248"/>
                  </a:lnTo>
                  <a:lnTo>
                    <a:pt x="229" y="232"/>
                  </a:lnTo>
                  <a:lnTo>
                    <a:pt x="253" y="213"/>
                  </a:lnTo>
                  <a:lnTo>
                    <a:pt x="275" y="190"/>
                  </a:lnTo>
                  <a:lnTo>
                    <a:pt x="291" y="165"/>
                  </a:lnTo>
                  <a:lnTo>
                    <a:pt x="305" y="138"/>
                  </a:lnTo>
                  <a:lnTo>
                    <a:pt x="314" y="110"/>
                  </a:lnTo>
                  <a:lnTo>
                    <a:pt x="319" y="82"/>
                  </a:lnTo>
                  <a:lnTo>
                    <a:pt x="324" y="55"/>
                  </a:lnTo>
                  <a:lnTo>
                    <a:pt x="324" y="28"/>
                  </a:lnTo>
                  <a:lnTo>
                    <a:pt x="324" y="5"/>
                  </a:lnTo>
                  <a:lnTo>
                    <a:pt x="337" y="2"/>
                  </a:lnTo>
                  <a:lnTo>
                    <a:pt x="349" y="0"/>
                  </a:lnTo>
                  <a:lnTo>
                    <a:pt x="361" y="0"/>
                  </a:lnTo>
                  <a:lnTo>
                    <a:pt x="374" y="2"/>
                  </a:lnTo>
                  <a:lnTo>
                    <a:pt x="384" y="4"/>
                  </a:lnTo>
                  <a:lnTo>
                    <a:pt x="397" y="9"/>
                  </a:lnTo>
                  <a:lnTo>
                    <a:pt x="408" y="13"/>
                  </a:lnTo>
                  <a:lnTo>
                    <a:pt x="4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5" name="Freeform 47"/>
            <p:cNvSpPr>
              <a:spLocks/>
            </p:cNvSpPr>
            <p:nvPr/>
          </p:nvSpPr>
          <p:spPr bwMode="auto">
            <a:xfrm>
              <a:off x="4254" y="3057"/>
              <a:ext cx="9" cy="10"/>
            </a:xfrm>
            <a:custGeom>
              <a:avLst/>
              <a:gdLst>
                <a:gd name="T0" fmla="*/ 1 w 18"/>
                <a:gd name="T1" fmla="*/ 1 h 20"/>
                <a:gd name="T2" fmla="*/ 1 w 18"/>
                <a:gd name="T3" fmla="*/ 1 h 20"/>
                <a:gd name="T4" fmla="*/ 1 w 18"/>
                <a:gd name="T5" fmla="*/ 1 h 20"/>
                <a:gd name="T6" fmla="*/ 1 w 18"/>
                <a:gd name="T7" fmla="*/ 1 h 20"/>
                <a:gd name="T8" fmla="*/ 0 w 18"/>
                <a:gd name="T9" fmla="*/ 1 h 20"/>
                <a:gd name="T10" fmla="*/ 0 w 18"/>
                <a:gd name="T11" fmla="*/ 0 h 20"/>
                <a:gd name="T12" fmla="*/ 1 w 18"/>
                <a:gd name="T13" fmla="*/ 0 h 20"/>
                <a:gd name="T14" fmla="*/ 1 w 18"/>
                <a:gd name="T15" fmla="*/ 0 h 20"/>
                <a:gd name="T16" fmla="*/ 1 w 18"/>
                <a:gd name="T17" fmla="*/ 1 h 20"/>
                <a:gd name="T18" fmla="*/ 1 w 18"/>
                <a:gd name="T19" fmla="*/ 1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20"/>
                <a:gd name="T32" fmla="*/ 18 w 18"/>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20">
                  <a:moveTo>
                    <a:pt x="18" y="6"/>
                  </a:moveTo>
                  <a:lnTo>
                    <a:pt x="18" y="18"/>
                  </a:lnTo>
                  <a:lnTo>
                    <a:pt x="11" y="20"/>
                  </a:lnTo>
                  <a:lnTo>
                    <a:pt x="3" y="16"/>
                  </a:lnTo>
                  <a:lnTo>
                    <a:pt x="0" y="9"/>
                  </a:lnTo>
                  <a:lnTo>
                    <a:pt x="0" y="0"/>
                  </a:lnTo>
                  <a:lnTo>
                    <a:pt x="7" y="0"/>
                  </a:lnTo>
                  <a:lnTo>
                    <a:pt x="12" y="0"/>
                  </a:lnTo>
                  <a:lnTo>
                    <a:pt x="16" y="2"/>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6" name="Freeform 48"/>
            <p:cNvSpPr>
              <a:spLocks/>
            </p:cNvSpPr>
            <p:nvPr/>
          </p:nvSpPr>
          <p:spPr bwMode="auto">
            <a:xfrm>
              <a:off x="4396" y="3060"/>
              <a:ext cx="34" cy="6"/>
            </a:xfrm>
            <a:custGeom>
              <a:avLst/>
              <a:gdLst>
                <a:gd name="T0" fmla="*/ 0 w 68"/>
                <a:gd name="T1" fmla="*/ 1 h 12"/>
                <a:gd name="T2" fmla="*/ 1 w 68"/>
                <a:gd name="T3" fmla="*/ 0 h 12"/>
                <a:gd name="T4" fmla="*/ 1 w 68"/>
                <a:gd name="T5" fmla="*/ 1 h 12"/>
                <a:gd name="T6" fmla="*/ 0 w 68"/>
                <a:gd name="T7" fmla="*/ 1 h 12"/>
                <a:gd name="T8" fmla="*/ 0 60000 65536"/>
                <a:gd name="T9" fmla="*/ 0 60000 65536"/>
                <a:gd name="T10" fmla="*/ 0 60000 65536"/>
                <a:gd name="T11" fmla="*/ 0 60000 65536"/>
                <a:gd name="T12" fmla="*/ 0 w 68"/>
                <a:gd name="T13" fmla="*/ 0 h 12"/>
                <a:gd name="T14" fmla="*/ 68 w 68"/>
                <a:gd name="T15" fmla="*/ 12 h 12"/>
              </a:gdLst>
              <a:ahLst/>
              <a:cxnLst>
                <a:cxn ang="T8">
                  <a:pos x="T0" y="T1"/>
                </a:cxn>
                <a:cxn ang="T9">
                  <a:pos x="T2" y="T3"/>
                </a:cxn>
                <a:cxn ang="T10">
                  <a:pos x="T4" y="T5"/>
                </a:cxn>
                <a:cxn ang="T11">
                  <a:pos x="T6" y="T7"/>
                </a:cxn>
              </a:cxnLst>
              <a:rect l="T12" t="T13" r="T14" b="T15"/>
              <a:pathLst>
                <a:path w="68" h="12">
                  <a:moveTo>
                    <a:pt x="0" y="12"/>
                  </a:moveTo>
                  <a:lnTo>
                    <a:pt x="18" y="0"/>
                  </a:lnTo>
                  <a:lnTo>
                    <a:pt x="68"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7" name="Rectangle 49"/>
            <p:cNvSpPr>
              <a:spLocks noChangeArrowheads="1"/>
            </p:cNvSpPr>
            <p:nvPr/>
          </p:nvSpPr>
          <p:spPr bwMode="auto">
            <a:xfrm>
              <a:off x="4285" y="306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eaLnBrk="1" hangingPunct="1"/>
              <a:endParaRPr lang="fa-IR" altLang="fa-IR"/>
            </a:p>
          </p:txBody>
        </p:sp>
        <p:sp>
          <p:nvSpPr>
            <p:cNvPr id="32818" name="Freeform 50"/>
            <p:cNvSpPr>
              <a:spLocks/>
            </p:cNvSpPr>
            <p:nvPr/>
          </p:nvSpPr>
          <p:spPr bwMode="auto">
            <a:xfrm>
              <a:off x="4400" y="3075"/>
              <a:ext cx="32" cy="18"/>
            </a:xfrm>
            <a:custGeom>
              <a:avLst/>
              <a:gdLst>
                <a:gd name="T0" fmla="*/ 0 w 66"/>
                <a:gd name="T1" fmla="*/ 1 h 35"/>
                <a:gd name="T2" fmla="*/ 0 w 66"/>
                <a:gd name="T3" fmla="*/ 1 h 35"/>
                <a:gd name="T4" fmla="*/ 0 w 66"/>
                <a:gd name="T5" fmla="*/ 0 h 35"/>
                <a:gd name="T6" fmla="*/ 0 w 66"/>
                <a:gd name="T7" fmla="*/ 1 h 35"/>
                <a:gd name="T8" fmla="*/ 0 w 66"/>
                <a:gd name="T9" fmla="*/ 1 h 35"/>
                <a:gd name="T10" fmla="*/ 0 w 66"/>
                <a:gd name="T11" fmla="*/ 1 h 35"/>
                <a:gd name="T12" fmla="*/ 0 w 66"/>
                <a:gd name="T13" fmla="*/ 1 h 35"/>
                <a:gd name="T14" fmla="*/ 0 w 66"/>
                <a:gd name="T15" fmla="*/ 1 h 35"/>
                <a:gd name="T16" fmla="*/ 0 w 66"/>
                <a:gd name="T17" fmla="*/ 1 h 35"/>
                <a:gd name="T18" fmla="*/ 0 w 66"/>
                <a:gd name="T19" fmla="*/ 1 h 35"/>
                <a:gd name="T20" fmla="*/ 0 w 66"/>
                <a:gd name="T21" fmla="*/ 1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35"/>
                <a:gd name="T35" fmla="*/ 66 w 66"/>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35">
                  <a:moveTo>
                    <a:pt x="66" y="35"/>
                  </a:moveTo>
                  <a:lnTo>
                    <a:pt x="0" y="19"/>
                  </a:lnTo>
                  <a:lnTo>
                    <a:pt x="0" y="0"/>
                  </a:lnTo>
                  <a:lnTo>
                    <a:pt x="11" y="2"/>
                  </a:lnTo>
                  <a:lnTo>
                    <a:pt x="20" y="3"/>
                  </a:lnTo>
                  <a:lnTo>
                    <a:pt x="30" y="5"/>
                  </a:lnTo>
                  <a:lnTo>
                    <a:pt x="41" y="7"/>
                  </a:lnTo>
                  <a:lnTo>
                    <a:pt x="50" y="10"/>
                  </a:lnTo>
                  <a:lnTo>
                    <a:pt x="57" y="16"/>
                  </a:lnTo>
                  <a:lnTo>
                    <a:pt x="62" y="25"/>
                  </a:lnTo>
                  <a:lnTo>
                    <a:pt x="6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19" name="Freeform 51"/>
            <p:cNvSpPr>
              <a:spLocks/>
            </p:cNvSpPr>
            <p:nvPr/>
          </p:nvSpPr>
          <p:spPr bwMode="auto">
            <a:xfrm>
              <a:off x="4259" y="3078"/>
              <a:ext cx="11" cy="9"/>
            </a:xfrm>
            <a:custGeom>
              <a:avLst/>
              <a:gdLst>
                <a:gd name="T0" fmla="*/ 1 w 21"/>
                <a:gd name="T1" fmla="*/ 1 h 18"/>
                <a:gd name="T2" fmla="*/ 1 w 21"/>
                <a:gd name="T3" fmla="*/ 1 h 18"/>
                <a:gd name="T4" fmla="*/ 1 w 21"/>
                <a:gd name="T5" fmla="*/ 1 h 18"/>
                <a:gd name="T6" fmla="*/ 0 w 21"/>
                <a:gd name="T7" fmla="*/ 1 h 18"/>
                <a:gd name="T8" fmla="*/ 1 w 21"/>
                <a:gd name="T9" fmla="*/ 0 h 18"/>
                <a:gd name="T10" fmla="*/ 1 w 21"/>
                <a:gd name="T11" fmla="*/ 0 h 18"/>
                <a:gd name="T12" fmla="*/ 1 w 21"/>
                <a:gd name="T13" fmla="*/ 1 h 18"/>
                <a:gd name="T14" fmla="*/ 0 60000 65536"/>
                <a:gd name="T15" fmla="*/ 0 60000 65536"/>
                <a:gd name="T16" fmla="*/ 0 60000 65536"/>
                <a:gd name="T17" fmla="*/ 0 60000 65536"/>
                <a:gd name="T18" fmla="*/ 0 60000 65536"/>
                <a:gd name="T19" fmla="*/ 0 60000 65536"/>
                <a:gd name="T20" fmla="*/ 0 60000 65536"/>
                <a:gd name="T21" fmla="*/ 0 w 21"/>
                <a:gd name="T22" fmla="*/ 0 h 18"/>
                <a:gd name="T23" fmla="*/ 21 w 2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8">
                  <a:moveTo>
                    <a:pt x="21" y="16"/>
                  </a:moveTo>
                  <a:lnTo>
                    <a:pt x="12" y="18"/>
                  </a:lnTo>
                  <a:lnTo>
                    <a:pt x="3" y="12"/>
                  </a:lnTo>
                  <a:lnTo>
                    <a:pt x="0" y="5"/>
                  </a:lnTo>
                  <a:lnTo>
                    <a:pt x="3" y="0"/>
                  </a:lnTo>
                  <a:lnTo>
                    <a:pt x="21" y="0"/>
                  </a:lnTo>
                  <a:lnTo>
                    <a:pt x="2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0" name="Freeform 52"/>
            <p:cNvSpPr>
              <a:spLocks/>
            </p:cNvSpPr>
            <p:nvPr/>
          </p:nvSpPr>
          <p:spPr bwMode="auto">
            <a:xfrm>
              <a:off x="5338" y="3081"/>
              <a:ext cx="23" cy="27"/>
            </a:xfrm>
            <a:custGeom>
              <a:avLst/>
              <a:gdLst>
                <a:gd name="T0" fmla="*/ 0 w 48"/>
                <a:gd name="T1" fmla="*/ 1 h 53"/>
                <a:gd name="T2" fmla="*/ 0 w 48"/>
                <a:gd name="T3" fmla="*/ 1 h 53"/>
                <a:gd name="T4" fmla="*/ 0 w 48"/>
                <a:gd name="T5" fmla="*/ 1 h 53"/>
                <a:gd name="T6" fmla="*/ 0 w 48"/>
                <a:gd name="T7" fmla="*/ 1 h 53"/>
                <a:gd name="T8" fmla="*/ 0 w 48"/>
                <a:gd name="T9" fmla="*/ 1 h 53"/>
                <a:gd name="T10" fmla="*/ 0 w 48"/>
                <a:gd name="T11" fmla="*/ 0 h 53"/>
                <a:gd name="T12" fmla="*/ 0 w 48"/>
                <a:gd name="T13" fmla="*/ 0 h 53"/>
                <a:gd name="T14" fmla="*/ 0 w 48"/>
                <a:gd name="T15" fmla="*/ 0 h 53"/>
                <a:gd name="T16" fmla="*/ 0 w 48"/>
                <a:gd name="T17" fmla="*/ 1 h 53"/>
                <a:gd name="T18" fmla="*/ 0 w 48"/>
                <a:gd name="T19" fmla="*/ 1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53"/>
                <a:gd name="T32" fmla="*/ 48 w 48"/>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53">
                  <a:moveTo>
                    <a:pt x="48" y="7"/>
                  </a:moveTo>
                  <a:lnTo>
                    <a:pt x="2" y="53"/>
                  </a:lnTo>
                  <a:lnTo>
                    <a:pt x="0" y="36"/>
                  </a:lnTo>
                  <a:lnTo>
                    <a:pt x="9" y="22"/>
                  </a:lnTo>
                  <a:lnTo>
                    <a:pt x="23" y="11"/>
                  </a:lnTo>
                  <a:lnTo>
                    <a:pt x="32" y="0"/>
                  </a:lnTo>
                  <a:lnTo>
                    <a:pt x="37" y="0"/>
                  </a:lnTo>
                  <a:lnTo>
                    <a:pt x="41" y="0"/>
                  </a:lnTo>
                  <a:lnTo>
                    <a:pt x="46" y="4"/>
                  </a:lnTo>
                  <a:lnTo>
                    <a:pt x="4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1" name="Freeform 53"/>
            <p:cNvSpPr>
              <a:spLocks/>
            </p:cNvSpPr>
            <p:nvPr/>
          </p:nvSpPr>
          <p:spPr bwMode="auto">
            <a:xfrm>
              <a:off x="5383" y="3088"/>
              <a:ext cx="96" cy="184"/>
            </a:xfrm>
            <a:custGeom>
              <a:avLst/>
              <a:gdLst>
                <a:gd name="T0" fmla="*/ 0 w 194"/>
                <a:gd name="T1" fmla="*/ 0 h 369"/>
                <a:gd name="T2" fmla="*/ 0 w 194"/>
                <a:gd name="T3" fmla="*/ 0 h 369"/>
                <a:gd name="T4" fmla="*/ 0 w 194"/>
                <a:gd name="T5" fmla="*/ 0 h 369"/>
                <a:gd name="T6" fmla="*/ 0 w 194"/>
                <a:gd name="T7" fmla="*/ 0 h 369"/>
                <a:gd name="T8" fmla="*/ 0 w 194"/>
                <a:gd name="T9" fmla="*/ 1 h 369"/>
                <a:gd name="T10" fmla="*/ 0 w 194"/>
                <a:gd name="T11" fmla="*/ 1 h 369"/>
                <a:gd name="T12" fmla="*/ 0 w 194"/>
                <a:gd name="T13" fmla="*/ 1 h 369"/>
                <a:gd name="T14" fmla="*/ 0 w 194"/>
                <a:gd name="T15" fmla="*/ 1 h 369"/>
                <a:gd name="T16" fmla="*/ 0 w 194"/>
                <a:gd name="T17" fmla="*/ 1 h 369"/>
                <a:gd name="T18" fmla="*/ 0 w 194"/>
                <a:gd name="T19" fmla="*/ 1 h 369"/>
                <a:gd name="T20" fmla="*/ 0 w 194"/>
                <a:gd name="T21" fmla="*/ 1 h 369"/>
                <a:gd name="T22" fmla="*/ 0 w 194"/>
                <a:gd name="T23" fmla="*/ 1 h 369"/>
                <a:gd name="T24" fmla="*/ 0 w 194"/>
                <a:gd name="T25" fmla="*/ 1 h 369"/>
                <a:gd name="T26" fmla="*/ 0 w 194"/>
                <a:gd name="T27" fmla="*/ 1 h 369"/>
                <a:gd name="T28" fmla="*/ 0 w 194"/>
                <a:gd name="T29" fmla="*/ 1 h 369"/>
                <a:gd name="T30" fmla="*/ 0 w 194"/>
                <a:gd name="T31" fmla="*/ 1 h 369"/>
                <a:gd name="T32" fmla="*/ 0 w 194"/>
                <a:gd name="T33" fmla="*/ 1 h 369"/>
                <a:gd name="T34" fmla="*/ 0 w 194"/>
                <a:gd name="T35" fmla="*/ 1 h 369"/>
                <a:gd name="T36" fmla="*/ 0 w 194"/>
                <a:gd name="T37" fmla="*/ 1 h 369"/>
                <a:gd name="T38" fmla="*/ 0 w 194"/>
                <a:gd name="T39" fmla="*/ 1 h 369"/>
                <a:gd name="T40" fmla="*/ 0 w 194"/>
                <a:gd name="T41" fmla="*/ 1 h 369"/>
                <a:gd name="T42" fmla="*/ 0 w 194"/>
                <a:gd name="T43" fmla="*/ 1 h 369"/>
                <a:gd name="T44" fmla="*/ 0 w 194"/>
                <a:gd name="T45" fmla="*/ 0 h 369"/>
                <a:gd name="T46" fmla="*/ 0 w 194"/>
                <a:gd name="T47" fmla="*/ 0 h 369"/>
                <a:gd name="T48" fmla="*/ 0 w 194"/>
                <a:gd name="T49" fmla="*/ 0 h 369"/>
                <a:gd name="T50" fmla="*/ 0 w 194"/>
                <a:gd name="T51" fmla="*/ 0 h 369"/>
                <a:gd name="T52" fmla="*/ 0 w 194"/>
                <a:gd name="T53" fmla="*/ 0 h 369"/>
                <a:gd name="T54" fmla="*/ 0 w 194"/>
                <a:gd name="T55" fmla="*/ 0 h 369"/>
                <a:gd name="T56" fmla="*/ 0 w 194"/>
                <a:gd name="T57" fmla="*/ 0 h 369"/>
                <a:gd name="T58" fmla="*/ 0 w 194"/>
                <a:gd name="T59" fmla="*/ 0 h 369"/>
                <a:gd name="T60" fmla="*/ 0 w 194"/>
                <a:gd name="T61" fmla="*/ 0 h 369"/>
                <a:gd name="T62" fmla="*/ 0 w 194"/>
                <a:gd name="T63" fmla="*/ 0 h 369"/>
                <a:gd name="T64" fmla="*/ 0 w 194"/>
                <a:gd name="T65" fmla="*/ 0 h 369"/>
                <a:gd name="T66" fmla="*/ 0 w 194"/>
                <a:gd name="T67" fmla="*/ 0 h 369"/>
                <a:gd name="T68" fmla="*/ 0 w 194"/>
                <a:gd name="T69" fmla="*/ 0 h 369"/>
                <a:gd name="T70" fmla="*/ 0 w 194"/>
                <a:gd name="T71" fmla="*/ 0 h 3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4"/>
                <a:gd name="T109" fmla="*/ 0 h 369"/>
                <a:gd name="T110" fmla="*/ 194 w 194"/>
                <a:gd name="T111" fmla="*/ 369 h 3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4" h="369">
                  <a:moveTo>
                    <a:pt x="165" y="52"/>
                  </a:moveTo>
                  <a:lnTo>
                    <a:pt x="185" y="107"/>
                  </a:lnTo>
                  <a:lnTo>
                    <a:pt x="194" y="163"/>
                  </a:lnTo>
                  <a:lnTo>
                    <a:pt x="194" y="222"/>
                  </a:lnTo>
                  <a:lnTo>
                    <a:pt x="183" y="280"/>
                  </a:lnTo>
                  <a:lnTo>
                    <a:pt x="176" y="294"/>
                  </a:lnTo>
                  <a:lnTo>
                    <a:pt x="167" y="310"/>
                  </a:lnTo>
                  <a:lnTo>
                    <a:pt x="156" y="323"/>
                  </a:lnTo>
                  <a:lnTo>
                    <a:pt x="144" y="337"/>
                  </a:lnTo>
                  <a:lnTo>
                    <a:pt x="132" y="348"/>
                  </a:lnTo>
                  <a:lnTo>
                    <a:pt x="117" y="358"/>
                  </a:lnTo>
                  <a:lnTo>
                    <a:pt x="100" y="365"/>
                  </a:lnTo>
                  <a:lnTo>
                    <a:pt x="82" y="369"/>
                  </a:lnTo>
                  <a:lnTo>
                    <a:pt x="0" y="356"/>
                  </a:lnTo>
                  <a:lnTo>
                    <a:pt x="15" y="351"/>
                  </a:lnTo>
                  <a:lnTo>
                    <a:pt x="27" y="344"/>
                  </a:lnTo>
                  <a:lnTo>
                    <a:pt x="39" y="337"/>
                  </a:lnTo>
                  <a:lnTo>
                    <a:pt x="52" y="328"/>
                  </a:lnTo>
                  <a:lnTo>
                    <a:pt x="62" y="319"/>
                  </a:lnTo>
                  <a:lnTo>
                    <a:pt x="73" y="309"/>
                  </a:lnTo>
                  <a:lnTo>
                    <a:pt x="82" y="294"/>
                  </a:lnTo>
                  <a:lnTo>
                    <a:pt x="89" y="280"/>
                  </a:lnTo>
                  <a:lnTo>
                    <a:pt x="94" y="220"/>
                  </a:lnTo>
                  <a:lnTo>
                    <a:pt x="93" y="158"/>
                  </a:lnTo>
                  <a:lnTo>
                    <a:pt x="80" y="100"/>
                  </a:lnTo>
                  <a:lnTo>
                    <a:pt x="52" y="52"/>
                  </a:lnTo>
                  <a:lnTo>
                    <a:pt x="59" y="45"/>
                  </a:lnTo>
                  <a:lnTo>
                    <a:pt x="31" y="2"/>
                  </a:lnTo>
                  <a:lnTo>
                    <a:pt x="52" y="0"/>
                  </a:lnTo>
                  <a:lnTo>
                    <a:pt x="71" y="2"/>
                  </a:lnTo>
                  <a:lnTo>
                    <a:pt x="91" y="6"/>
                  </a:lnTo>
                  <a:lnTo>
                    <a:pt x="108" y="11"/>
                  </a:lnTo>
                  <a:lnTo>
                    <a:pt x="124" y="20"/>
                  </a:lnTo>
                  <a:lnTo>
                    <a:pt x="139" y="29"/>
                  </a:lnTo>
                  <a:lnTo>
                    <a:pt x="153" y="39"/>
                  </a:lnTo>
                  <a:lnTo>
                    <a:pt x="165"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2" name="Freeform 54"/>
            <p:cNvSpPr>
              <a:spLocks/>
            </p:cNvSpPr>
            <p:nvPr/>
          </p:nvSpPr>
          <p:spPr bwMode="auto">
            <a:xfrm>
              <a:off x="4390" y="3095"/>
              <a:ext cx="36" cy="19"/>
            </a:xfrm>
            <a:custGeom>
              <a:avLst/>
              <a:gdLst>
                <a:gd name="T0" fmla="*/ 0 w 73"/>
                <a:gd name="T1" fmla="*/ 1 h 37"/>
                <a:gd name="T2" fmla="*/ 0 w 73"/>
                <a:gd name="T3" fmla="*/ 0 h 37"/>
                <a:gd name="T4" fmla="*/ 0 w 73"/>
                <a:gd name="T5" fmla="*/ 1 h 37"/>
                <a:gd name="T6" fmla="*/ 0 w 73"/>
                <a:gd name="T7" fmla="*/ 1 h 37"/>
                <a:gd name="T8" fmla="*/ 0 60000 65536"/>
                <a:gd name="T9" fmla="*/ 0 60000 65536"/>
                <a:gd name="T10" fmla="*/ 0 60000 65536"/>
                <a:gd name="T11" fmla="*/ 0 60000 65536"/>
                <a:gd name="T12" fmla="*/ 0 w 73"/>
                <a:gd name="T13" fmla="*/ 0 h 37"/>
                <a:gd name="T14" fmla="*/ 73 w 73"/>
                <a:gd name="T15" fmla="*/ 37 h 37"/>
              </a:gdLst>
              <a:ahLst/>
              <a:cxnLst>
                <a:cxn ang="T8">
                  <a:pos x="T0" y="T1"/>
                </a:cxn>
                <a:cxn ang="T9">
                  <a:pos x="T2" y="T3"/>
                </a:cxn>
                <a:cxn ang="T10">
                  <a:pos x="T4" y="T5"/>
                </a:cxn>
                <a:cxn ang="T11">
                  <a:pos x="T6" y="T7"/>
                </a:cxn>
              </a:cxnLst>
              <a:rect l="T12" t="T13" r="T14" b="T15"/>
              <a:pathLst>
                <a:path w="73" h="37">
                  <a:moveTo>
                    <a:pt x="73" y="37"/>
                  </a:moveTo>
                  <a:lnTo>
                    <a:pt x="0" y="0"/>
                  </a:lnTo>
                  <a:lnTo>
                    <a:pt x="49" y="7"/>
                  </a:lnTo>
                  <a:lnTo>
                    <a:pt x="73"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3" name="Freeform 55"/>
            <p:cNvSpPr>
              <a:spLocks/>
            </p:cNvSpPr>
            <p:nvPr/>
          </p:nvSpPr>
          <p:spPr bwMode="auto">
            <a:xfrm>
              <a:off x="5347" y="3095"/>
              <a:ext cx="38" cy="30"/>
            </a:xfrm>
            <a:custGeom>
              <a:avLst/>
              <a:gdLst>
                <a:gd name="T0" fmla="*/ 1 w 76"/>
                <a:gd name="T1" fmla="*/ 1 h 60"/>
                <a:gd name="T2" fmla="*/ 1 w 76"/>
                <a:gd name="T3" fmla="*/ 1 h 60"/>
                <a:gd name="T4" fmla="*/ 1 w 76"/>
                <a:gd name="T5" fmla="*/ 1 h 60"/>
                <a:gd name="T6" fmla="*/ 1 w 76"/>
                <a:gd name="T7" fmla="*/ 1 h 60"/>
                <a:gd name="T8" fmla="*/ 1 w 76"/>
                <a:gd name="T9" fmla="*/ 1 h 60"/>
                <a:gd name="T10" fmla="*/ 1 w 76"/>
                <a:gd name="T11" fmla="*/ 1 h 60"/>
                <a:gd name="T12" fmla="*/ 1 w 76"/>
                <a:gd name="T13" fmla="*/ 1 h 60"/>
                <a:gd name="T14" fmla="*/ 1 w 76"/>
                <a:gd name="T15" fmla="*/ 1 h 60"/>
                <a:gd name="T16" fmla="*/ 1 w 76"/>
                <a:gd name="T17" fmla="*/ 1 h 60"/>
                <a:gd name="T18" fmla="*/ 0 w 76"/>
                <a:gd name="T19" fmla="*/ 1 h 60"/>
                <a:gd name="T20" fmla="*/ 0 w 76"/>
                <a:gd name="T21" fmla="*/ 1 h 60"/>
                <a:gd name="T22" fmla="*/ 0 w 76"/>
                <a:gd name="T23" fmla="*/ 1 h 60"/>
                <a:gd name="T24" fmla="*/ 0 w 76"/>
                <a:gd name="T25" fmla="*/ 1 h 60"/>
                <a:gd name="T26" fmla="*/ 1 w 76"/>
                <a:gd name="T27" fmla="*/ 1 h 60"/>
                <a:gd name="T28" fmla="*/ 1 w 76"/>
                <a:gd name="T29" fmla="*/ 1 h 60"/>
                <a:gd name="T30" fmla="*/ 1 w 76"/>
                <a:gd name="T31" fmla="*/ 1 h 60"/>
                <a:gd name="T32" fmla="*/ 1 w 76"/>
                <a:gd name="T33" fmla="*/ 1 h 60"/>
                <a:gd name="T34" fmla="*/ 1 w 76"/>
                <a:gd name="T35" fmla="*/ 1 h 60"/>
                <a:gd name="T36" fmla="*/ 1 w 76"/>
                <a:gd name="T37" fmla="*/ 0 h 60"/>
                <a:gd name="T38" fmla="*/ 1 w 76"/>
                <a:gd name="T39" fmla="*/ 1 h 60"/>
                <a:gd name="T40" fmla="*/ 1 w 76"/>
                <a:gd name="T41" fmla="*/ 1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60"/>
                <a:gd name="T65" fmla="*/ 76 w 76"/>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60">
                  <a:moveTo>
                    <a:pt x="76" y="7"/>
                  </a:moveTo>
                  <a:lnTo>
                    <a:pt x="67" y="10"/>
                  </a:lnTo>
                  <a:lnTo>
                    <a:pt x="58" y="16"/>
                  </a:lnTo>
                  <a:lnTo>
                    <a:pt x="49" y="21"/>
                  </a:lnTo>
                  <a:lnTo>
                    <a:pt x="40" y="28"/>
                  </a:lnTo>
                  <a:lnTo>
                    <a:pt x="31" y="35"/>
                  </a:lnTo>
                  <a:lnTo>
                    <a:pt x="21" y="42"/>
                  </a:lnTo>
                  <a:lnTo>
                    <a:pt x="14" y="51"/>
                  </a:lnTo>
                  <a:lnTo>
                    <a:pt x="5" y="60"/>
                  </a:lnTo>
                  <a:lnTo>
                    <a:pt x="0" y="55"/>
                  </a:lnTo>
                  <a:lnTo>
                    <a:pt x="0" y="49"/>
                  </a:lnTo>
                  <a:lnTo>
                    <a:pt x="0" y="42"/>
                  </a:lnTo>
                  <a:lnTo>
                    <a:pt x="0" y="37"/>
                  </a:lnTo>
                  <a:lnTo>
                    <a:pt x="7" y="28"/>
                  </a:lnTo>
                  <a:lnTo>
                    <a:pt x="16" y="19"/>
                  </a:lnTo>
                  <a:lnTo>
                    <a:pt x="24" y="12"/>
                  </a:lnTo>
                  <a:lnTo>
                    <a:pt x="33" y="5"/>
                  </a:lnTo>
                  <a:lnTo>
                    <a:pt x="44" y="1"/>
                  </a:lnTo>
                  <a:lnTo>
                    <a:pt x="55" y="0"/>
                  </a:lnTo>
                  <a:lnTo>
                    <a:pt x="65" y="1"/>
                  </a:lnTo>
                  <a:lnTo>
                    <a:pt x="7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4" name="Freeform 56"/>
            <p:cNvSpPr>
              <a:spLocks/>
            </p:cNvSpPr>
            <p:nvPr/>
          </p:nvSpPr>
          <p:spPr bwMode="auto">
            <a:xfrm>
              <a:off x="5314" y="3099"/>
              <a:ext cx="12" cy="11"/>
            </a:xfrm>
            <a:custGeom>
              <a:avLst/>
              <a:gdLst>
                <a:gd name="T0" fmla="*/ 0 w 25"/>
                <a:gd name="T1" fmla="*/ 0 h 23"/>
                <a:gd name="T2" fmla="*/ 0 w 25"/>
                <a:gd name="T3" fmla="*/ 0 h 23"/>
                <a:gd name="T4" fmla="*/ 0 w 25"/>
                <a:gd name="T5" fmla="*/ 0 h 23"/>
                <a:gd name="T6" fmla="*/ 0 w 25"/>
                <a:gd name="T7" fmla="*/ 0 h 23"/>
                <a:gd name="T8" fmla="*/ 0 w 25"/>
                <a:gd name="T9" fmla="*/ 0 h 23"/>
                <a:gd name="T10" fmla="*/ 0 w 25"/>
                <a:gd name="T11" fmla="*/ 0 h 23"/>
                <a:gd name="T12" fmla="*/ 0 w 25"/>
                <a:gd name="T13" fmla="*/ 0 h 23"/>
                <a:gd name="T14" fmla="*/ 0 w 25"/>
                <a:gd name="T15" fmla="*/ 0 h 23"/>
                <a:gd name="T16" fmla="*/ 0 w 25"/>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3"/>
                <a:gd name="T29" fmla="*/ 25 w 2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3">
                  <a:moveTo>
                    <a:pt x="25" y="23"/>
                  </a:moveTo>
                  <a:lnTo>
                    <a:pt x="16" y="21"/>
                  </a:lnTo>
                  <a:lnTo>
                    <a:pt x="7" y="16"/>
                  </a:lnTo>
                  <a:lnTo>
                    <a:pt x="0" y="9"/>
                  </a:lnTo>
                  <a:lnTo>
                    <a:pt x="4" y="0"/>
                  </a:lnTo>
                  <a:lnTo>
                    <a:pt x="7" y="5"/>
                  </a:lnTo>
                  <a:lnTo>
                    <a:pt x="16" y="9"/>
                  </a:lnTo>
                  <a:lnTo>
                    <a:pt x="23" y="14"/>
                  </a:lnTo>
                  <a:lnTo>
                    <a:pt x="25"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5" name="Freeform 57"/>
            <p:cNvSpPr>
              <a:spLocks/>
            </p:cNvSpPr>
            <p:nvPr/>
          </p:nvSpPr>
          <p:spPr bwMode="auto">
            <a:xfrm>
              <a:off x="4386" y="3108"/>
              <a:ext cx="31" cy="29"/>
            </a:xfrm>
            <a:custGeom>
              <a:avLst/>
              <a:gdLst>
                <a:gd name="T0" fmla="*/ 0 w 64"/>
                <a:gd name="T1" fmla="*/ 0 h 59"/>
                <a:gd name="T2" fmla="*/ 0 w 64"/>
                <a:gd name="T3" fmla="*/ 0 h 59"/>
                <a:gd name="T4" fmla="*/ 0 w 64"/>
                <a:gd name="T5" fmla="*/ 0 h 59"/>
                <a:gd name="T6" fmla="*/ 0 w 64"/>
                <a:gd name="T7" fmla="*/ 0 h 59"/>
                <a:gd name="T8" fmla="*/ 0 w 64"/>
                <a:gd name="T9" fmla="*/ 0 h 59"/>
                <a:gd name="T10" fmla="*/ 0 w 64"/>
                <a:gd name="T11" fmla="*/ 0 h 59"/>
                <a:gd name="T12" fmla="*/ 0 w 64"/>
                <a:gd name="T13" fmla="*/ 0 h 59"/>
                <a:gd name="T14" fmla="*/ 0 w 64"/>
                <a:gd name="T15" fmla="*/ 0 h 59"/>
                <a:gd name="T16" fmla="*/ 0 w 64"/>
                <a:gd name="T17" fmla="*/ 0 h 59"/>
                <a:gd name="T18" fmla="*/ 0 w 64"/>
                <a:gd name="T19" fmla="*/ 0 h 59"/>
                <a:gd name="T20" fmla="*/ 0 w 64"/>
                <a:gd name="T21" fmla="*/ 0 h 59"/>
                <a:gd name="T22" fmla="*/ 0 w 64"/>
                <a:gd name="T23" fmla="*/ 0 h 59"/>
                <a:gd name="T24" fmla="*/ 0 w 64"/>
                <a:gd name="T25" fmla="*/ 0 h 59"/>
                <a:gd name="T26" fmla="*/ 0 w 64"/>
                <a:gd name="T27" fmla="*/ 0 h 59"/>
                <a:gd name="T28" fmla="*/ 0 w 64"/>
                <a:gd name="T29" fmla="*/ 0 h 59"/>
                <a:gd name="T30" fmla="*/ 0 w 64"/>
                <a:gd name="T31" fmla="*/ 0 h 59"/>
                <a:gd name="T32" fmla="*/ 0 w 64"/>
                <a:gd name="T33" fmla="*/ 0 h 59"/>
                <a:gd name="T34" fmla="*/ 0 w 64"/>
                <a:gd name="T35" fmla="*/ 0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59"/>
                <a:gd name="T56" fmla="*/ 64 w 64"/>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59">
                  <a:moveTo>
                    <a:pt x="64" y="43"/>
                  </a:moveTo>
                  <a:lnTo>
                    <a:pt x="58" y="59"/>
                  </a:lnTo>
                  <a:lnTo>
                    <a:pt x="53" y="50"/>
                  </a:lnTo>
                  <a:lnTo>
                    <a:pt x="46" y="41"/>
                  </a:lnTo>
                  <a:lnTo>
                    <a:pt x="37" y="34"/>
                  </a:lnTo>
                  <a:lnTo>
                    <a:pt x="27" y="25"/>
                  </a:lnTo>
                  <a:lnTo>
                    <a:pt x="18" y="18"/>
                  </a:lnTo>
                  <a:lnTo>
                    <a:pt x="11" y="11"/>
                  </a:lnTo>
                  <a:lnTo>
                    <a:pt x="4" y="6"/>
                  </a:lnTo>
                  <a:lnTo>
                    <a:pt x="0" y="0"/>
                  </a:lnTo>
                  <a:lnTo>
                    <a:pt x="9" y="2"/>
                  </a:lnTo>
                  <a:lnTo>
                    <a:pt x="20" y="4"/>
                  </a:lnTo>
                  <a:lnTo>
                    <a:pt x="30" y="7"/>
                  </a:lnTo>
                  <a:lnTo>
                    <a:pt x="39" y="11"/>
                  </a:lnTo>
                  <a:lnTo>
                    <a:pt x="48" y="16"/>
                  </a:lnTo>
                  <a:lnTo>
                    <a:pt x="55" y="23"/>
                  </a:lnTo>
                  <a:lnTo>
                    <a:pt x="60" y="32"/>
                  </a:lnTo>
                  <a:lnTo>
                    <a:pt x="6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6" name="Freeform 58"/>
            <p:cNvSpPr>
              <a:spLocks/>
            </p:cNvSpPr>
            <p:nvPr/>
          </p:nvSpPr>
          <p:spPr bwMode="auto">
            <a:xfrm>
              <a:off x="5167" y="3108"/>
              <a:ext cx="9" cy="9"/>
            </a:xfrm>
            <a:custGeom>
              <a:avLst/>
              <a:gdLst>
                <a:gd name="T0" fmla="*/ 0 w 20"/>
                <a:gd name="T1" fmla="*/ 1 h 18"/>
                <a:gd name="T2" fmla="*/ 0 w 20"/>
                <a:gd name="T3" fmla="*/ 1 h 18"/>
                <a:gd name="T4" fmla="*/ 0 w 20"/>
                <a:gd name="T5" fmla="*/ 1 h 18"/>
                <a:gd name="T6" fmla="*/ 0 w 20"/>
                <a:gd name="T7" fmla="*/ 1 h 18"/>
                <a:gd name="T8" fmla="*/ 0 w 20"/>
                <a:gd name="T9" fmla="*/ 1 h 18"/>
                <a:gd name="T10" fmla="*/ 0 w 20"/>
                <a:gd name="T11" fmla="*/ 1 h 18"/>
                <a:gd name="T12" fmla="*/ 0 w 20"/>
                <a:gd name="T13" fmla="*/ 1 h 18"/>
                <a:gd name="T14" fmla="*/ 0 w 20"/>
                <a:gd name="T15" fmla="*/ 1 h 18"/>
                <a:gd name="T16" fmla="*/ 0 w 20"/>
                <a:gd name="T17" fmla="*/ 0 h 18"/>
                <a:gd name="T18" fmla="*/ 0 w 20"/>
                <a:gd name="T19" fmla="*/ 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0" y="6"/>
                  </a:moveTo>
                  <a:lnTo>
                    <a:pt x="20" y="9"/>
                  </a:lnTo>
                  <a:lnTo>
                    <a:pt x="18" y="13"/>
                  </a:lnTo>
                  <a:lnTo>
                    <a:pt x="16" y="15"/>
                  </a:lnTo>
                  <a:lnTo>
                    <a:pt x="13" y="18"/>
                  </a:lnTo>
                  <a:lnTo>
                    <a:pt x="2" y="18"/>
                  </a:lnTo>
                  <a:lnTo>
                    <a:pt x="0" y="9"/>
                  </a:lnTo>
                  <a:lnTo>
                    <a:pt x="6" y="2"/>
                  </a:lnTo>
                  <a:lnTo>
                    <a:pt x="13" y="0"/>
                  </a:lnTo>
                  <a:lnTo>
                    <a:pt x="2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7" name="Rectangle 59"/>
            <p:cNvSpPr>
              <a:spLocks noChangeArrowheads="1"/>
            </p:cNvSpPr>
            <p:nvPr/>
          </p:nvSpPr>
          <p:spPr bwMode="auto">
            <a:xfrm>
              <a:off x="5199" y="3108"/>
              <a:ext cx="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eaLnBrk="1" hangingPunct="1"/>
              <a:endParaRPr lang="fa-IR" altLang="fa-IR"/>
            </a:p>
          </p:txBody>
        </p:sp>
        <p:sp>
          <p:nvSpPr>
            <p:cNvPr id="32828" name="Freeform 60"/>
            <p:cNvSpPr>
              <a:spLocks/>
            </p:cNvSpPr>
            <p:nvPr/>
          </p:nvSpPr>
          <p:spPr bwMode="auto">
            <a:xfrm>
              <a:off x="5362" y="3114"/>
              <a:ext cx="42" cy="23"/>
            </a:xfrm>
            <a:custGeom>
              <a:avLst/>
              <a:gdLst>
                <a:gd name="T0" fmla="*/ 1 w 83"/>
                <a:gd name="T1" fmla="*/ 1 h 46"/>
                <a:gd name="T2" fmla="*/ 1 w 83"/>
                <a:gd name="T3" fmla="*/ 1 h 46"/>
                <a:gd name="T4" fmla="*/ 0 w 83"/>
                <a:gd name="T5" fmla="*/ 1 h 46"/>
                <a:gd name="T6" fmla="*/ 1 w 83"/>
                <a:gd name="T7" fmla="*/ 1 h 46"/>
                <a:gd name="T8" fmla="*/ 1 w 83"/>
                <a:gd name="T9" fmla="*/ 1 h 46"/>
                <a:gd name="T10" fmla="*/ 1 w 83"/>
                <a:gd name="T11" fmla="*/ 0 h 46"/>
                <a:gd name="T12" fmla="*/ 1 w 83"/>
                <a:gd name="T13" fmla="*/ 0 h 46"/>
                <a:gd name="T14" fmla="*/ 1 w 83"/>
                <a:gd name="T15" fmla="*/ 1 h 46"/>
                <a:gd name="T16" fmla="*/ 1 w 83"/>
                <a:gd name="T17" fmla="*/ 1 h 46"/>
                <a:gd name="T18" fmla="*/ 1 w 83"/>
                <a:gd name="T19" fmla="*/ 1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46"/>
                <a:gd name="T32" fmla="*/ 83 w 83"/>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46">
                  <a:moveTo>
                    <a:pt x="83" y="18"/>
                  </a:moveTo>
                  <a:lnTo>
                    <a:pt x="3" y="46"/>
                  </a:lnTo>
                  <a:lnTo>
                    <a:pt x="0" y="41"/>
                  </a:lnTo>
                  <a:lnTo>
                    <a:pt x="5" y="26"/>
                  </a:lnTo>
                  <a:lnTo>
                    <a:pt x="16" y="10"/>
                  </a:lnTo>
                  <a:lnTo>
                    <a:pt x="33" y="0"/>
                  </a:lnTo>
                  <a:lnTo>
                    <a:pt x="48" y="0"/>
                  </a:lnTo>
                  <a:lnTo>
                    <a:pt x="62" y="2"/>
                  </a:lnTo>
                  <a:lnTo>
                    <a:pt x="72" y="7"/>
                  </a:lnTo>
                  <a:lnTo>
                    <a:pt x="8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29" name="Freeform 61"/>
            <p:cNvSpPr>
              <a:spLocks/>
            </p:cNvSpPr>
            <p:nvPr/>
          </p:nvSpPr>
          <p:spPr bwMode="auto">
            <a:xfrm>
              <a:off x="4373" y="3119"/>
              <a:ext cx="30" cy="39"/>
            </a:xfrm>
            <a:custGeom>
              <a:avLst/>
              <a:gdLst>
                <a:gd name="T0" fmla="*/ 1 w 60"/>
                <a:gd name="T1" fmla="*/ 1 h 78"/>
                <a:gd name="T2" fmla="*/ 1 w 60"/>
                <a:gd name="T3" fmla="*/ 1 h 78"/>
                <a:gd name="T4" fmla="*/ 1 w 60"/>
                <a:gd name="T5" fmla="*/ 1 h 78"/>
                <a:gd name="T6" fmla="*/ 1 w 60"/>
                <a:gd name="T7" fmla="*/ 1 h 78"/>
                <a:gd name="T8" fmla="*/ 1 w 60"/>
                <a:gd name="T9" fmla="*/ 1 h 78"/>
                <a:gd name="T10" fmla="*/ 1 w 60"/>
                <a:gd name="T11" fmla="*/ 1 h 78"/>
                <a:gd name="T12" fmla="*/ 1 w 60"/>
                <a:gd name="T13" fmla="*/ 1 h 78"/>
                <a:gd name="T14" fmla="*/ 1 w 60"/>
                <a:gd name="T15" fmla="*/ 1 h 78"/>
                <a:gd name="T16" fmla="*/ 1 w 60"/>
                <a:gd name="T17" fmla="*/ 1 h 78"/>
                <a:gd name="T18" fmla="*/ 0 w 60"/>
                <a:gd name="T19" fmla="*/ 0 h 78"/>
                <a:gd name="T20" fmla="*/ 1 w 60"/>
                <a:gd name="T21" fmla="*/ 0 h 78"/>
                <a:gd name="T22" fmla="*/ 1 w 60"/>
                <a:gd name="T23" fmla="*/ 1 h 78"/>
                <a:gd name="T24" fmla="*/ 1 w 60"/>
                <a:gd name="T25" fmla="*/ 1 h 78"/>
                <a:gd name="T26" fmla="*/ 1 w 60"/>
                <a:gd name="T27" fmla="*/ 1 h 78"/>
                <a:gd name="T28" fmla="*/ 1 w 60"/>
                <a:gd name="T29" fmla="*/ 1 h 78"/>
                <a:gd name="T30" fmla="*/ 1 w 60"/>
                <a:gd name="T31" fmla="*/ 1 h 78"/>
                <a:gd name="T32" fmla="*/ 1 w 60"/>
                <a:gd name="T33" fmla="*/ 1 h 78"/>
                <a:gd name="T34" fmla="*/ 1 w 60"/>
                <a:gd name="T35" fmla="*/ 1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78"/>
                <a:gd name="T56" fmla="*/ 60 w 60"/>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78">
                  <a:moveTo>
                    <a:pt x="59" y="48"/>
                  </a:moveTo>
                  <a:lnTo>
                    <a:pt x="60" y="55"/>
                  </a:lnTo>
                  <a:lnTo>
                    <a:pt x="57" y="62"/>
                  </a:lnTo>
                  <a:lnTo>
                    <a:pt x="52" y="68"/>
                  </a:lnTo>
                  <a:lnTo>
                    <a:pt x="46" y="71"/>
                  </a:lnTo>
                  <a:lnTo>
                    <a:pt x="41" y="78"/>
                  </a:lnTo>
                  <a:lnTo>
                    <a:pt x="37" y="55"/>
                  </a:lnTo>
                  <a:lnTo>
                    <a:pt x="29" y="34"/>
                  </a:lnTo>
                  <a:lnTo>
                    <a:pt x="16" y="15"/>
                  </a:lnTo>
                  <a:lnTo>
                    <a:pt x="0" y="0"/>
                  </a:lnTo>
                  <a:lnTo>
                    <a:pt x="9" y="0"/>
                  </a:lnTo>
                  <a:lnTo>
                    <a:pt x="20" y="4"/>
                  </a:lnTo>
                  <a:lnTo>
                    <a:pt x="27" y="9"/>
                  </a:lnTo>
                  <a:lnTo>
                    <a:pt x="36" y="16"/>
                  </a:lnTo>
                  <a:lnTo>
                    <a:pt x="41" y="23"/>
                  </a:lnTo>
                  <a:lnTo>
                    <a:pt x="48" y="32"/>
                  </a:lnTo>
                  <a:lnTo>
                    <a:pt x="53" y="41"/>
                  </a:lnTo>
                  <a:lnTo>
                    <a:pt x="59"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0" name="Freeform 62"/>
            <p:cNvSpPr>
              <a:spLocks/>
            </p:cNvSpPr>
            <p:nvPr/>
          </p:nvSpPr>
          <p:spPr bwMode="auto">
            <a:xfrm>
              <a:off x="5183" y="3122"/>
              <a:ext cx="10" cy="7"/>
            </a:xfrm>
            <a:custGeom>
              <a:avLst/>
              <a:gdLst>
                <a:gd name="T0" fmla="*/ 0 w 21"/>
                <a:gd name="T1" fmla="*/ 1 h 14"/>
                <a:gd name="T2" fmla="*/ 0 w 21"/>
                <a:gd name="T3" fmla="*/ 1 h 14"/>
                <a:gd name="T4" fmla="*/ 0 w 21"/>
                <a:gd name="T5" fmla="*/ 1 h 14"/>
                <a:gd name="T6" fmla="*/ 0 w 21"/>
                <a:gd name="T7" fmla="*/ 1 h 14"/>
                <a:gd name="T8" fmla="*/ 0 w 21"/>
                <a:gd name="T9" fmla="*/ 0 h 14"/>
                <a:gd name="T10" fmla="*/ 0 w 21"/>
                <a:gd name="T11" fmla="*/ 1 h 14"/>
                <a:gd name="T12" fmla="*/ 0 w 21"/>
                <a:gd name="T13" fmla="*/ 1 h 14"/>
                <a:gd name="T14" fmla="*/ 0 60000 65536"/>
                <a:gd name="T15" fmla="*/ 0 60000 65536"/>
                <a:gd name="T16" fmla="*/ 0 60000 65536"/>
                <a:gd name="T17" fmla="*/ 0 60000 65536"/>
                <a:gd name="T18" fmla="*/ 0 60000 65536"/>
                <a:gd name="T19" fmla="*/ 0 60000 65536"/>
                <a:gd name="T20" fmla="*/ 0 60000 65536"/>
                <a:gd name="T21" fmla="*/ 0 w 21"/>
                <a:gd name="T22" fmla="*/ 0 h 14"/>
                <a:gd name="T23" fmla="*/ 21 w 2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4">
                  <a:moveTo>
                    <a:pt x="21" y="7"/>
                  </a:moveTo>
                  <a:lnTo>
                    <a:pt x="21" y="14"/>
                  </a:lnTo>
                  <a:lnTo>
                    <a:pt x="0" y="14"/>
                  </a:lnTo>
                  <a:lnTo>
                    <a:pt x="2" y="5"/>
                  </a:lnTo>
                  <a:lnTo>
                    <a:pt x="7" y="0"/>
                  </a:lnTo>
                  <a:lnTo>
                    <a:pt x="16" y="2"/>
                  </a:lnTo>
                  <a:lnTo>
                    <a:pt x="2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1" name="Freeform 63"/>
            <p:cNvSpPr>
              <a:spLocks/>
            </p:cNvSpPr>
            <p:nvPr/>
          </p:nvSpPr>
          <p:spPr bwMode="auto">
            <a:xfrm>
              <a:off x="4361" y="3125"/>
              <a:ext cx="21" cy="42"/>
            </a:xfrm>
            <a:custGeom>
              <a:avLst/>
              <a:gdLst>
                <a:gd name="T0" fmla="*/ 0 w 43"/>
                <a:gd name="T1" fmla="*/ 1 h 83"/>
                <a:gd name="T2" fmla="*/ 0 w 43"/>
                <a:gd name="T3" fmla="*/ 1 h 83"/>
                <a:gd name="T4" fmla="*/ 0 w 43"/>
                <a:gd name="T5" fmla="*/ 1 h 83"/>
                <a:gd name="T6" fmla="*/ 0 w 43"/>
                <a:gd name="T7" fmla="*/ 1 h 83"/>
                <a:gd name="T8" fmla="*/ 0 w 43"/>
                <a:gd name="T9" fmla="*/ 1 h 83"/>
                <a:gd name="T10" fmla="*/ 0 w 43"/>
                <a:gd name="T11" fmla="*/ 1 h 83"/>
                <a:gd name="T12" fmla="*/ 0 w 43"/>
                <a:gd name="T13" fmla="*/ 1 h 83"/>
                <a:gd name="T14" fmla="*/ 0 w 43"/>
                <a:gd name="T15" fmla="*/ 1 h 83"/>
                <a:gd name="T16" fmla="*/ 0 w 43"/>
                <a:gd name="T17" fmla="*/ 0 h 83"/>
                <a:gd name="T18" fmla="*/ 0 w 43"/>
                <a:gd name="T19" fmla="*/ 1 h 83"/>
                <a:gd name="T20" fmla="*/ 0 w 43"/>
                <a:gd name="T21" fmla="*/ 1 h 83"/>
                <a:gd name="T22" fmla="*/ 0 w 43"/>
                <a:gd name="T23" fmla="*/ 1 h 83"/>
                <a:gd name="T24" fmla="*/ 0 w 43"/>
                <a:gd name="T25" fmla="*/ 1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83"/>
                <a:gd name="T41" fmla="*/ 43 w 43"/>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83">
                  <a:moveTo>
                    <a:pt x="43" y="76"/>
                  </a:moveTo>
                  <a:lnTo>
                    <a:pt x="38" y="81"/>
                  </a:lnTo>
                  <a:lnTo>
                    <a:pt x="32" y="83"/>
                  </a:lnTo>
                  <a:lnTo>
                    <a:pt x="25" y="83"/>
                  </a:lnTo>
                  <a:lnTo>
                    <a:pt x="20" y="83"/>
                  </a:lnTo>
                  <a:lnTo>
                    <a:pt x="8" y="64"/>
                  </a:lnTo>
                  <a:lnTo>
                    <a:pt x="2" y="41"/>
                  </a:lnTo>
                  <a:lnTo>
                    <a:pt x="0" y="19"/>
                  </a:lnTo>
                  <a:lnTo>
                    <a:pt x="0" y="0"/>
                  </a:lnTo>
                  <a:lnTo>
                    <a:pt x="20" y="10"/>
                  </a:lnTo>
                  <a:lnTo>
                    <a:pt x="32" y="30"/>
                  </a:lnTo>
                  <a:lnTo>
                    <a:pt x="39" y="53"/>
                  </a:lnTo>
                  <a:lnTo>
                    <a:pt x="43"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2" name="Freeform 64"/>
            <p:cNvSpPr>
              <a:spLocks/>
            </p:cNvSpPr>
            <p:nvPr/>
          </p:nvSpPr>
          <p:spPr bwMode="auto">
            <a:xfrm>
              <a:off x="5227" y="3128"/>
              <a:ext cx="8" cy="5"/>
            </a:xfrm>
            <a:custGeom>
              <a:avLst/>
              <a:gdLst>
                <a:gd name="T0" fmla="*/ 1 w 16"/>
                <a:gd name="T1" fmla="*/ 0 h 11"/>
                <a:gd name="T2" fmla="*/ 1 w 16"/>
                <a:gd name="T3" fmla="*/ 0 h 11"/>
                <a:gd name="T4" fmla="*/ 0 w 16"/>
                <a:gd name="T5" fmla="*/ 0 h 11"/>
                <a:gd name="T6" fmla="*/ 0 w 16"/>
                <a:gd name="T7" fmla="*/ 0 h 11"/>
                <a:gd name="T8" fmla="*/ 1 w 16"/>
                <a:gd name="T9" fmla="*/ 0 h 11"/>
                <a:gd name="T10" fmla="*/ 1 w 16"/>
                <a:gd name="T11" fmla="*/ 0 h 11"/>
                <a:gd name="T12" fmla="*/ 1 w 16"/>
                <a:gd name="T13" fmla="*/ 0 h 11"/>
                <a:gd name="T14" fmla="*/ 0 60000 65536"/>
                <a:gd name="T15" fmla="*/ 0 60000 65536"/>
                <a:gd name="T16" fmla="*/ 0 60000 65536"/>
                <a:gd name="T17" fmla="*/ 0 60000 65536"/>
                <a:gd name="T18" fmla="*/ 0 60000 65536"/>
                <a:gd name="T19" fmla="*/ 0 60000 65536"/>
                <a:gd name="T20" fmla="*/ 0 60000 65536"/>
                <a:gd name="T21" fmla="*/ 0 w 16"/>
                <a:gd name="T22" fmla="*/ 0 h 11"/>
                <a:gd name="T23" fmla="*/ 16 w 1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1">
                  <a:moveTo>
                    <a:pt x="16" y="5"/>
                  </a:moveTo>
                  <a:lnTo>
                    <a:pt x="16" y="11"/>
                  </a:lnTo>
                  <a:lnTo>
                    <a:pt x="0" y="11"/>
                  </a:lnTo>
                  <a:lnTo>
                    <a:pt x="0" y="5"/>
                  </a:lnTo>
                  <a:lnTo>
                    <a:pt x="5" y="0"/>
                  </a:lnTo>
                  <a:lnTo>
                    <a:pt x="10" y="0"/>
                  </a:lnTo>
                  <a:lnTo>
                    <a:pt x="1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3" name="Freeform 65"/>
            <p:cNvSpPr>
              <a:spLocks/>
            </p:cNvSpPr>
            <p:nvPr/>
          </p:nvSpPr>
          <p:spPr bwMode="auto">
            <a:xfrm>
              <a:off x="4340" y="3133"/>
              <a:ext cx="21" cy="43"/>
            </a:xfrm>
            <a:custGeom>
              <a:avLst/>
              <a:gdLst>
                <a:gd name="T0" fmla="*/ 1 w 40"/>
                <a:gd name="T1" fmla="*/ 1 h 85"/>
                <a:gd name="T2" fmla="*/ 1 w 40"/>
                <a:gd name="T3" fmla="*/ 1 h 85"/>
                <a:gd name="T4" fmla="*/ 1 w 40"/>
                <a:gd name="T5" fmla="*/ 1 h 85"/>
                <a:gd name="T6" fmla="*/ 1 w 40"/>
                <a:gd name="T7" fmla="*/ 1 h 85"/>
                <a:gd name="T8" fmla="*/ 0 w 40"/>
                <a:gd name="T9" fmla="*/ 1 h 85"/>
                <a:gd name="T10" fmla="*/ 1 w 40"/>
                <a:gd name="T11" fmla="*/ 0 h 85"/>
                <a:gd name="T12" fmla="*/ 1 w 40"/>
                <a:gd name="T13" fmla="*/ 1 h 85"/>
                <a:gd name="T14" fmla="*/ 1 w 40"/>
                <a:gd name="T15" fmla="*/ 1 h 85"/>
                <a:gd name="T16" fmla="*/ 1 w 40"/>
                <a:gd name="T17" fmla="*/ 1 h 85"/>
                <a:gd name="T18" fmla="*/ 1 w 40"/>
                <a:gd name="T19" fmla="*/ 1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85"/>
                <a:gd name="T32" fmla="*/ 40 w 40"/>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85">
                  <a:moveTo>
                    <a:pt x="40" y="72"/>
                  </a:moveTo>
                  <a:lnTo>
                    <a:pt x="30" y="85"/>
                  </a:lnTo>
                  <a:lnTo>
                    <a:pt x="10" y="69"/>
                  </a:lnTo>
                  <a:lnTo>
                    <a:pt x="1" y="48"/>
                  </a:lnTo>
                  <a:lnTo>
                    <a:pt x="0" y="23"/>
                  </a:lnTo>
                  <a:lnTo>
                    <a:pt x="5" y="0"/>
                  </a:lnTo>
                  <a:lnTo>
                    <a:pt x="16" y="16"/>
                  </a:lnTo>
                  <a:lnTo>
                    <a:pt x="17" y="39"/>
                  </a:lnTo>
                  <a:lnTo>
                    <a:pt x="23" y="60"/>
                  </a:lnTo>
                  <a:lnTo>
                    <a:pt x="4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4" name="Freeform 66"/>
            <p:cNvSpPr>
              <a:spLocks/>
            </p:cNvSpPr>
            <p:nvPr/>
          </p:nvSpPr>
          <p:spPr bwMode="auto">
            <a:xfrm>
              <a:off x="5374" y="3137"/>
              <a:ext cx="38" cy="11"/>
            </a:xfrm>
            <a:custGeom>
              <a:avLst/>
              <a:gdLst>
                <a:gd name="T0" fmla="*/ 1 w 76"/>
                <a:gd name="T1" fmla="*/ 0 h 23"/>
                <a:gd name="T2" fmla="*/ 1 w 76"/>
                <a:gd name="T3" fmla="*/ 0 h 23"/>
                <a:gd name="T4" fmla="*/ 0 w 76"/>
                <a:gd name="T5" fmla="*/ 0 h 23"/>
                <a:gd name="T6" fmla="*/ 1 w 76"/>
                <a:gd name="T7" fmla="*/ 0 h 23"/>
                <a:gd name="T8" fmla="*/ 1 w 76"/>
                <a:gd name="T9" fmla="*/ 0 h 23"/>
                <a:gd name="T10" fmla="*/ 1 w 76"/>
                <a:gd name="T11" fmla="*/ 0 h 23"/>
                <a:gd name="T12" fmla="*/ 1 w 76"/>
                <a:gd name="T13" fmla="*/ 0 h 23"/>
                <a:gd name="T14" fmla="*/ 1 w 76"/>
                <a:gd name="T15" fmla="*/ 0 h 23"/>
                <a:gd name="T16" fmla="*/ 1 w 76"/>
                <a:gd name="T17" fmla="*/ 0 h 23"/>
                <a:gd name="T18" fmla="*/ 1 w 76"/>
                <a:gd name="T19" fmla="*/ 0 h 23"/>
                <a:gd name="T20" fmla="*/ 1 w 76"/>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23"/>
                <a:gd name="T35" fmla="*/ 76 w 76"/>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23">
                  <a:moveTo>
                    <a:pt x="76" y="5"/>
                  </a:moveTo>
                  <a:lnTo>
                    <a:pt x="76" y="23"/>
                  </a:lnTo>
                  <a:lnTo>
                    <a:pt x="0" y="18"/>
                  </a:lnTo>
                  <a:lnTo>
                    <a:pt x="9" y="12"/>
                  </a:lnTo>
                  <a:lnTo>
                    <a:pt x="17" y="9"/>
                  </a:lnTo>
                  <a:lnTo>
                    <a:pt x="26" y="5"/>
                  </a:lnTo>
                  <a:lnTo>
                    <a:pt x="37" y="2"/>
                  </a:lnTo>
                  <a:lnTo>
                    <a:pt x="46" y="0"/>
                  </a:lnTo>
                  <a:lnTo>
                    <a:pt x="56" y="0"/>
                  </a:lnTo>
                  <a:lnTo>
                    <a:pt x="65" y="2"/>
                  </a:lnTo>
                  <a:lnTo>
                    <a:pt x="7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5" name="Freeform 67"/>
            <p:cNvSpPr>
              <a:spLocks/>
            </p:cNvSpPr>
            <p:nvPr/>
          </p:nvSpPr>
          <p:spPr bwMode="auto">
            <a:xfrm>
              <a:off x="4323" y="3140"/>
              <a:ext cx="18" cy="36"/>
            </a:xfrm>
            <a:custGeom>
              <a:avLst/>
              <a:gdLst>
                <a:gd name="T0" fmla="*/ 0 w 37"/>
                <a:gd name="T1" fmla="*/ 0 h 73"/>
                <a:gd name="T2" fmla="*/ 0 w 37"/>
                <a:gd name="T3" fmla="*/ 0 h 73"/>
                <a:gd name="T4" fmla="*/ 0 w 37"/>
                <a:gd name="T5" fmla="*/ 0 h 73"/>
                <a:gd name="T6" fmla="*/ 0 w 37"/>
                <a:gd name="T7" fmla="*/ 0 h 73"/>
                <a:gd name="T8" fmla="*/ 0 w 37"/>
                <a:gd name="T9" fmla="*/ 0 h 73"/>
                <a:gd name="T10" fmla="*/ 0 w 37"/>
                <a:gd name="T11" fmla="*/ 0 h 73"/>
                <a:gd name="T12" fmla="*/ 0 w 37"/>
                <a:gd name="T13" fmla="*/ 0 h 73"/>
                <a:gd name="T14" fmla="*/ 0 w 37"/>
                <a:gd name="T15" fmla="*/ 0 h 73"/>
                <a:gd name="T16" fmla="*/ 0 w 37"/>
                <a:gd name="T17" fmla="*/ 0 h 73"/>
                <a:gd name="T18" fmla="*/ 0 w 37"/>
                <a:gd name="T19" fmla="*/ 0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3"/>
                <a:gd name="T32" fmla="*/ 37 w 37"/>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3">
                  <a:moveTo>
                    <a:pt x="37" y="73"/>
                  </a:moveTo>
                  <a:lnTo>
                    <a:pt x="22" y="69"/>
                  </a:lnTo>
                  <a:lnTo>
                    <a:pt x="11" y="59"/>
                  </a:lnTo>
                  <a:lnTo>
                    <a:pt x="6" y="44"/>
                  </a:lnTo>
                  <a:lnTo>
                    <a:pt x="0" y="30"/>
                  </a:lnTo>
                  <a:lnTo>
                    <a:pt x="13" y="0"/>
                  </a:lnTo>
                  <a:lnTo>
                    <a:pt x="13" y="20"/>
                  </a:lnTo>
                  <a:lnTo>
                    <a:pt x="14" y="39"/>
                  </a:lnTo>
                  <a:lnTo>
                    <a:pt x="22" y="57"/>
                  </a:lnTo>
                  <a:lnTo>
                    <a:pt x="37"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6" name="Freeform 68"/>
            <p:cNvSpPr>
              <a:spLocks/>
            </p:cNvSpPr>
            <p:nvPr/>
          </p:nvSpPr>
          <p:spPr bwMode="auto">
            <a:xfrm>
              <a:off x="4287" y="3146"/>
              <a:ext cx="12" cy="24"/>
            </a:xfrm>
            <a:custGeom>
              <a:avLst/>
              <a:gdLst>
                <a:gd name="T0" fmla="*/ 0 w 23"/>
                <a:gd name="T1" fmla="*/ 1 h 47"/>
                <a:gd name="T2" fmla="*/ 1 w 23"/>
                <a:gd name="T3" fmla="*/ 0 h 47"/>
                <a:gd name="T4" fmla="*/ 1 w 23"/>
                <a:gd name="T5" fmla="*/ 1 h 47"/>
                <a:gd name="T6" fmla="*/ 0 w 23"/>
                <a:gd name="T7" fmla="*/ 1 h 47"/>
                <a:gd name="T8" fmla="*/ 0 60000 65536"/>
                <a:gd name="T9" fmla="*/ 0 60000 65536"/>
                <a:gd name="T10" fmla="*/ 0 60000 65536"/>
                <a:gd name="T11" fmla="*/ 0 60000 65536"/>
                <a:gd name="T12" fmla="*/ 0 w 23"/>
                <a:gd name="T13" fmla="*/ 0 h 47"/>
                <a:gd name="T14" fmla="*/ 23 w 23"/>
                <a:gd name="T15" fmla="*/ 47 h 47"/>
              </a:gdLst>
              <a:ahLst/>
              <a:cxnLst>
                <a:cxn ang="T8">
                  <a:pos x="T0" y="T1"/>
                </a:cxn>
                <a:cxn ang="T9">
                  <a:pos x="T2" y="T3"/>
                </a:cxn>
                <a:cxn ang="T10">
                  <a:pos x="T4" y="T5"/>
                </a:cxn>
                <a:cxn ang="T11">
                  <a:pos x="T6" y="T7"/>
                </a:cxn>
              </a:cxnLst>
              <a:rect l="T12" t="T13" r="T14" b="T15"/>
              <a:pathLst>
                <a:path w="23" h="47">
                  <a:moveTo>
                    <a:pt x="0" y="42"/>
                  </a:moveTo>
                  <a:lnTo>
                    <a:pt x="8" y="0"/>
                  </a:lnTo>
                  <a:lnTo>
                    <a:pt x="23" y="47"/>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7" name="Freeform 69"/>
            <p:cNvSpPr>
              <a:spLocks/>
            </p:cNvSpPr>
            <p:nvPr/>
          </p:nvSpPr>
          <p:spPr bwMode="auto">
            <a:xfrm>
              <a:off x="4305" y="3146"/>
              <a:ext cx="15" cy="30"/>
            </a:xfrm>
            <a:custGeom>
              <a:avLst/>
              <a:gdLst>
                <a:gd name="T0" fmla="*/ 1 w 30"/>
                <a:gd name="T1" fmla="*/ 1 h 60"/>
                <a:gd name="T2" fmla="*/ 1 w 30"/>
                <a:gd name="T3" fmla="*/ 1 h 60"/>
                <a:gd name="T4" fmla="*/ 1 w 30"/>
                <a:gd name="T5" fmla="*/ 1 h 60"/>
                <a:gd name="T6" fmla="*/ 0 w 30"/>
                <a:gd name="T7" fmla="*/ 1 h 60"/>
                <a:gd name="T8" fmla="*/ 1 w 30"/>
                <a:gd name="T9" fmla="*/ 0 h 60"/>
                <a:gd name="T10" fmla="*/ 1 w 30"/>
                <a:gd name="T11" fmla="*/ 1 h 60"/>
                <a:gd name="T12" fmla="*/ 0 60000 65536"/>
                <a:gd name="T13" fmla="*/ 0 60000 65536"/>
                <a:gd name="T14" fmla="*/ 0 60000 65536"/>
                <a:gd name="T15" fmla="*/ 0 60000 65536"/>
                <a:gd name="T16" fmla="*/ 0 60000 65536"/>
                <a:gd name="T17" fmla="*/ 0 60000 65536"/>
                <a:gd name="T18" fmla="*/ 0 w 30"/>
                <a:gd name="T19" fmla="*/ 0 h 60"/>
                <a:gd name="T20" fmla="*/ 30 w 30"/>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30" h="60">
                  <a:moveTo>
                    <a:pt x="30" y="60"/>
                  </a:moveTo>
                  <a:lnTo>
                    <a:pt x="14" y="54"/>
                  </a:lnTo>
                  <a:lnTo>
                    <a:pt x="3" y="40"/>
                  </a:lnTo>
                  <a:lnTo>
                    <a:pt x="0" y="19"/>
                  </a:lnTo>
                  <a:lnTo>
                    <a:pt x="5" y="0"/>
                  </a:lnTo>
                  <a:lnTo>
                    <a:pt x="30"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8" name="Freeform 70"/>
            <p:cNvSpPr>
              <a:spLocks/>
            </p:cNvSpPr>
            <p:nvPr/>
          </p:nvSpPr>
          <p:spPr bwMode="auto">
            <a:xfrm>
              <a:off x="4512" y="3152"/>
              <a:ext cx="23" cy="26"/>
            </a:xfrm>
            <a:custGeom>
              <a:avLst/>
              <a:gdLst>
                <a:gd name="T0" fmla="*/ 1 w 46"/>
                <a:gd name="T1" fmla="*/ 1 h 51"/>
                <a:gd name="T2" fmla="*/ 0 w 46"/>
                <a:gd name="T3" fmla="*/ 0 h 51"/>
                <a:gd name="T4" fmla="*/ 1 w 46"/>
                <a:gd name="T5" fmla="*/ 1 h 51"/>
                <a:gd name="T6" fmla="*/ 1 w 46"/>
                <a:gd name="T7" fmla="*/ 1 h 51"/>
                <a:gd name="T8" fmla="*/ 0 60000 65536"/>
                <a:gd name="T9" fmla="*/ 0 60000 65536"/>
                <a:gd name="T10" fmla="*/ 0 60000 65536"/>
                <a:gd name="T11" fmla="*/ 0 60000 65536"/>
                <a:gd name="T12" fmla="*/ 0 w 46"/>
                <a:gd name="T13" fmla="*/ 0 h 51"/>
                <a:gd name="T14" fmla="*/ 46 w 46"/>
                <a:gd name="T15" fmla="*/ 51 h 51"/>
              </a:gdLst>
              <a:ahLst/>
              <a:cxnLst>
                <a:cxn ang="T8">
                  <a:pos x="T0" y="T1"/>
                </a:cxn>
                <a:cxn ang="T9">
                  <a:pos x="T2" y="T3"/>
                </a:cxn>
                <a:cxn ang="T10">
                  <a:pos x="T4" y="T5"/>
                </a:cxn>
                <a:cxn ang="T11">
                  <a:pos x="T6" y="T7"/>
                </a:cxn>
              </a:cxnLst>
              <a:rect l="T12" t="T13" r="T14" b="T15"/>
              <a:pathLst>
                <a:path w="46" h="51">
                  <a:moveTo>
                    <a:pt x="46" y="51"/>
                  </a:moveTo>
                  <a:lnTo>
                    <a:pt x="0" y="0"/>
                  </a:lnTo>
                  <a:lnTo>
                    <a:pt x="34" y="12"/>
                  </a:lnTo>
                  <a:lnTo>
                    <a:pt x="46"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39" name="Freeform 71"/>
            <p:cNvSpPr>
              <a:spLocks/>
            </p:cNvSpPr>
            <p:nvPr/>
          </p:nvSpPr>
          <p:spPr bwMode="auto">
            <a:xfrm>
              <a:off x="5368" y="3156"/>
              <a:ext cx="47" cy="17"/>
            </a:xfrm>
            <a:custGeom>
              <a:avLst/>
              <a:gdLst>
                <a:gd name="T0" fmla="*/ 1 w 94"/>
                <a:gd name="T1" fmla="*/ 1 h 33"/>
                <a:gd name="T2" fmla="*/ 1 w 94"/>
                <a:gd name="T3" fmla="*/ 1 h 33"/>
                <a:gd name="T4" fmla="*/ 1 w 94"/>
                <a:gd name="T5" fmla="*/ 1 h 33"/>
                <a:gd name="T6" fmla="*/ 1 w 94"/>
                <a:gd name="T7" fmla="*/ 1 h 33"/>
                <a:gd name="T8" fmla="*/ 1 w 94"/>
                <a:gd name="T9" fmla="*/ 1 h 33"/>
                <a:gd name="T10" fmla="*/ 1 w 94"/>
                <a:gd name="T11" fmla="*/ 1 h 33"/>
                <a:gd name="T12" fmla="*/ 1 w 94"/>
                <a:gd name="T13" fmla="*/ 1 h 33"/>
                <a:gd name="T14" fmla="*/ 1 w 94"/>
                <a:gd name="T15" fmla="*/ 1 h 33"/>
                <a:gd name="T16" fmla="*/ 1 w 94"/>
                <a:gd name="T17" fmla="*/ 1 h 33"/>
                <a:gd name="T18" fmla="*/ 0 w 94"/>
                <a:gd name="T19" fmla="*/ 1 h 33"/>
                <a:gd name="T20" fmla="*/ 1 w 94"/>
                <a:gd name="T21" fmla="*/ 1 h 33"/>
                <a:gd name="T22" fmla="*/ 1 w 94"/>
                <a:gd name="T23" fmla="*/ 1 h 33"/>
                <a:gd name="T24" fmla="*/ 1 w 94"/>
                <a:gd name="T25" fmla="*/ 1 h 33"/>
                <a:gd name="T26" fmla="*/ 1 w 94"/>
                <a:gd name="T27" fmla="*/ 0 h 33"/>
                <a:gd name="T28" fmla="*/ 1 w 94"/>
                <a:gd name="T29" fmla="*/ 1 h 33"/>
                <a:gd name="T30" fmla="*/ 1 w 94"/>
                <a:gd name="T31" fmla="*/ 1 h 33"/>
                <a:gd name="T32" fmla="*/ 1 w 94"/>
                <a:gd name="T33" fmla="*/ 1 h 33"/>
                <a:gd name="T34" fmla="*/ 1 w 94"/>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33"/>
                <a:gd name="T56" fmla="*/ 94 w 94"/>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33">
                  <a:moveTo>
                    <a:pt x="94" y="14"/>
                  </a:moveTo>
                  <a:lnTo>
                    <a:pt x="94" y="33"/>
                  </a:lnTo>
                  <a:lnTo>
                    <a:pt x="84" y="28"/>
                  </a:lnTo>
                  <a:lnTo>
                    <a:pt x="73" y="23"/>
                  </a:lnTo>
                  <a:lnTo>
                    <a:pt x="62" y="21"/>
                  </a:lnTo>
                  <a:lnTo>
                    <a:pt x="50" y="19"/>
                  </a:lnTo>
                  <a:lnTo>
                    <a:pt x="38" y="18"/>
                  </a:lnTo>
                  <a:lnTo>
                    <a:pt x="25" y="18"/>
                  </a:lnTo>
                  <a:lnTo>
                    <a:pt x="13" y="16"/>
                  </a:lnTo>
                  <a:lnTo>
                    <a:pt x="0" y="14"/>
                  </a:lnTo>
                  <a:lnTo>
                    <a:pt x="11" y="9"/>
                  </a:lnTo>
                  <a:lnTo>
                    <a:pt x="22" y="3"/>
                  </a:lnTo>
                  <a:lnTo>
                    <a:pt x="34" y="2"/>
                  </a:lnTo>
                  <a:lnTo>
                    <a:pt x="48" y="0"/>
                  </a:lnTo>
                  <a:lnTo>
                    <a:pt x="61" y="2"/>
                  </a:lnTo>
                  <a:lnTo>
                    <a:pt x="73" y="3"/>
                  </a:lnTo>
                  <a:lnTo>
                    <a:pt x="84" y="9"/>
                  </a:lnTo>
                  <a:lnTo>
                    <a:pt x="9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0" name="Freeform 72"/>
            <p:cNvSpPr>
              <a:spLocks/>
            </p:cNvSpPr>
            <p:nvPr/>
          </p:nvSpPr>
          <p:spPr bwMode="auto">
            <a:xfrm>
              <a:off x="4503" y="3167"/>
              <a:ext cx="26" cy="38"/>
            </a:xfrm>
            <a:custGeom>
              <a:avLst/>
              <a:gdLst>
                <a:gd name="T0" fmla="*/ 1 w 51"/>
                <a:gd name="T1" fmla="*/ 1 h 76"/>
                <a:gd name="T2" fmla="*/ 1 w 51"/>
                <a:gd name="T3" fmla="*/ 1 h 76"/>
                <a:gd name="T4" fmla="*/ 0 w 51"/>
                <a:gd name="T5" fmla="*/ 0 h 76"/>
                <a:gd name="T6" fmla="*/ 1 w 51"/>
                <a:gd name="T7" fmla="*/ 1 h 76"/>
                <a:gd name="T8" fmla="*/ 1 w 51"/>
                <a:gd name="T9" fmla="*/ 1 h 76"/>
                <a:gd name="T10" fmla="*/ 1 w 51"/>
                <a:gd name="T11" fmla="*/ 1 h 76"/>
                <a:gd name="T12" fmla="*/ 1 w 51"/>
                <a:gd name="T13" fmla="*/ 1 h 76"/>
                <a:gd name="T14" fmla="*/ 0 60000 65536"/>
                <a:gd name="T15" fmla="*/ 0 60000 65536"/>
                <a:gd name="T16" fmla="*/ 0 60000 65536"/>
                <a:gd name="T17" fmla="*/ 0 60000 65536"/>
                <a:gd name="T18" fmla="*/ 0 60000 65536"/>
                <a:gd name="T19" fmla="*/ 0 60000 65536"/>
                <a:gd name="T20" fmla="*/ 0 60000 65536"/>
                <a:gd name="T21" fmla="*/ 0 w 51"/>
                <a:gd name="T22" fmla="*/ 0 h 76"/>
                <a:gd name="T23" fmla="*/ 51 w 51"/>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76">
                  <a:moveTo>
                    <a:pt x="51" y="59"/>
                  </a:moveTo>
                  <a:lnTo>
                    <a:pt x="51" y="76"/>
                  </a:lnTo>
                  <a:lnTo>
                    <a:pt x="0" y="0"/>
                  </a:lnTo>
                  <a:lnTo>
                    <a:pt x="17" y="9"/>
                  </a:lnTo>
                  <a:lnTo>
                    <a:pt x="31" y="23"/>
                  </a:lnTo>
                  <a:lnTo>
                    <a:pt x="42" y="41"/>
                  </a:lnTo>
                  <a:lnTo>
                    <a:pt x="51"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1" name="Freeform 73"/>
            <p:cNvSpPr>
              <a:spLocks/>
            </p:cNvSpPr>
            <p:nvPr/>
          </p:nvSpPr>
          <p:spPr bwMode="auto">
            <a:xfrm>
              <a:off x="4485" y="3176"/>
              <a:ext cx="33" cy="44"/>
            </a:xfrm>
            <a:custGeom>
              <a:avLst/>
              <a:gdLst>
                <a:gd name="T0" fmla="*/ 0 w 68"/>
                <a:gd name="T1" fmla="*/ 1 h 88"/>
                <a:gd name="T2" fmla="*/ 0 w 68"/>
                <a:gd name="T3" fmla="*/ 1 h 88"/>
                <a:gd name="T4" fmla="*/ 0 w 68"/>
                <a:gd name="T5" fmla="*/ 1 h 88"/>
                <a:gd name="T6" fmla="*/ 0 w 68"/>
                <a:gd name="T7" fmla="*/ 1 h 88"/>
                <a:gd name="T8" fmla="*/ 0 w 68"/>
                <a:gd name="T9" fmla="*/ 1 h 88"/>
                <a:gd name="T10" fmla="*/ 0 w 68"/>
                <a:gd name="T11" fmla="*/ 1 h 88"/>
                <a:gd name="T12" fmla="*/ 0 w 68"/>
                <a:gd name="T13" fmla="*/ 1 h 88"/>
                <a:gd name="T14" fmla="*/ 0 w 68"/>
                <a:gd name="T15" fmla="*/ 1 h 88"/>
                <a:gd name="T16" fmla="*/ 0 w 68"/>
                <a:gd name="T17" fmla="*/ 1 h 88"/>
                <a:gd name="T18" fmla="*/ 0 w 68"/>
                <a:gd name="T19" fmla="*/ 0 h 88"/>
                <a:gd name="T20" fmla="*/ 0 w 68"/>
                <a:gd name="T21" fmla="*/ 1 h 88"/>
                <a:gd name="T22" fmla="*/ 0 w 68"/>
                <a:gd name="T23" fmla="*/ 1 h 88"/>
                <a:gd name="T24" fmla="*/ 0 w 68"/>
                <a:gd name="T25" fmla="*/ 1 h 88"/>
                <a:gd name="T26" fmla="*/ 0 w 68"/>
                <a:gd name="T27" fmla="*/ 1 h 88"/>
                <a:gd name="T28" fmla="*/ 0 w 68"/>
                <a:gd name="T29" fmla="*/ 1 h 88"/>
                <a:gd name="T30" fmla="*/ 0 w 68"/>
                <a:gd name="T31" fmla="*/ 1 h 88"/>
                <a:gd name="T32" fmla="*/ 0 w 68"/>
                <a:gd name="T33" fmla="*/ 1 h 88"/>
                <a:gd name="T34" fmla="*/ 0 w 68"/>
                <a:gd name="T35" fmla="*/ 1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88"/>
                <a:gd name="T56" fmla="*/ 68 w 68"/>
                <a:gd name="T57" fmla="*/ 88 h 8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88">
                  <a:moveTo>
                    <a:pt x="68" y="88"/>
                  </a:moveTo>
                  <a:lnTo>
                    <a:pt x="61" y="78"/>
                  </a:lnTo>
                  <a:lnTo>
                    <a:pt x="54" y="67"/>
                  </a:lnTo>
                  <a:lnTo>
                    <a:pt x="46" y="56"/>
                  </a:lnTo>
                  <a:lnTo>
                    <a:pt x="39" y="46"/>
                  </a:lnTo>
                  <a:lnTo>
                    <a:pt x="31" y="35"/>
                  </a:lnTo>
                  <a:lnTo>
                    <a:pt x="22" y="26"/>
                  </a:lnTo>
                  <a:lnTo>
                    <a:pt x="11" y="18"/>
                  </a:lnTo>
                  <a:lnTo>
                    <a:pt x="0" y="10"/>
                  </a:lnTo>
                  <a:lnTo>
                    <a:pt x="13" y="0"/>
                  </a:lnTo>
                  <a:lnTo>
                    <a:pt x="25" y="7"/>
                  </a:lnTo>
                  <a:lnTo>
                    <a:pt x="34" y="16"/>
                  </a:lnTo>
                  <a:lnTo>
                    <a:pt x="45" y="25"/>
                  </a:lnTo>
                  <a:lnTo>
                    <a:pt x="52" y="35"/>
                  </a:lnTo>
                  <a:lnTo>
                    <a:pt x="59" y="48"/>
                  </a:lnTo>
                  <a:lnTo>
                    <a:pt x="64" y="62"/>
                  </a:lnTo>
                  <a:lnTo>
                    <a:pt x="66" y="74"/>
                  </a:lnTo>
                  <a:lnTo>
                    <a:pt x="68"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2" name="Freeform 74"/>
            <p:cNvSpPr>
              <a:spLocks/>
            </p:cNvSpPr>
            <p:nvPr/>
          </p:nvSpPr>
          <p:spPr bwMode="auto">
            <a:xfrm>
              <a:off x="5370" y="3175"/>
              <a:ext cx="45" cy="12"/>
            </a:xfrm>
            <a:custGeom>
              <a:avLst/>
              <a:gdLst>
                <a:gd name="T0" fmla="*/ 1 w 88"/>
                <a:gd name="T1" fmla="*/ 0 h 25"/>
                <a:gd name="T2" fmla="*/ 1 w 88"/>
                <a:gd name="T3" fmla="*/ 0 h 25"/>
                <a:gd name="T4" fmla="*/ 1 w 88"/>
                <a:gd name="T5" fmla="*/ 0 h 25"/>
                <a:gd name="T6" fmla="*/ 1 w 88"/>
                <a:gd name="T7" fmla="*/ 0 h 25"/>
                <a:gd name="T8" fmla="*/ 1 w 88"/>
                <a:gd name="T9" fmla="*/ 0 h 25"/>
                <a:gd name="T10" fmla="*/ 1 w 88"/>
                <a:gd name="T11" fmla="*/ 0 h 25"/>
                <a:gd name="T12" fmla="*/ 1 w 88"/>
                <a:gd name="T13" fmla="*/ 0 h 25"/>
                <a:gd name="T14" fmla="*/ 1 w 88"/>
                <a:gd name="T15" fmla="*/ 0 h 25"/>
                <a:gd name="T16" fmla="*/ 0 w 88"/>
                <a:gd name="T17" fmla="*/ 0 h 25"/>
                <a:gd name="T18" fmla="*/ 1 w 88"/>
                <a:gd name="T19" fmla="*/ 0 h 25"/>
                <a:gd name="T20" fmla="*/ 1 w 88"/>
                <a:gd name="T21" fmla="*/ 0 h 25"/>
                <a:gd name="T22" fmla="*/ 1 w 88"/>
                <a:gd name="T23" fmla="*/ 0 h 25"/>
                <a:gd name="T24" fmla="*/ 1 w 88"/>
                <a:gd name="T25" fmla="*/ 0 h 25"/>
                <a:gd name="T26" fmla="*/ 1 w 88"/>
                <a:gd name="T27" fmla="*/ 0 h 25"/>
                <a:gd name="T28" fmla="*/ 1 w 88"/>
                <a:gd name="T29" fmla="*/ 0 h 25"/>
                <a:gd name="T30" fmla="*/ 1 w 88"/>
                <a:gd name="T31" fmla="*/ 0 h 25"/>
                <a:gd name="T32" fmla="*/ 1 w 88"/>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
                <a:gd name="T52" fmla="*/ 0 h 25"/>
                <a:gd name="T53" fmla="*/ 88 w 8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 h="25">
                  <a:moveTo>
                    <a:pt x="88" y="25"/>
                  </a:moveTo>
                  <a:lnTo>
                    <a:pt x="79" y="25"/>
                  </a:lnTo>
                  <a:lnTo>
                    <a:pt x="69" y="25"/>
                  </a:lnTo>
                  <a:lnTo>
                    <a:pt x="56" y="23"/>
                  </a:lnTo>
                  <a:lnTo>
                    <a:pt x="44" y="21"/>
                  </a:lnTo>
                  <a:lnTo>
                    <a:pt x="30" y="20"/>
                  </a:lnTo>
                  <a:lnTo>
                    <a:pt x="17" y="16"/>
                  </a:lnTo>
                  <a:lnTo>
                    <a:pt x="9" y="9"/>
                  </a:lnTo>
                  <a:lnTo>
                    <a:pt x="0" y="2"/>
                  </a:lnTo>
                  <a:lnTo>
                    <a:pt x="14" y="0"/>
                  </a:lnTo>
                  <a:lnTo>
                    <a:pt x="26" y="0"/>
                  </a:lnTo>
                  <a:lnTo>
                    <a:pt x="39" y="2"/>
                  </a:lnTo>
                  <a:lnTo>
                    <a:pt x="51" y="4"/>
                  </a:lnTo>
                  <a:lnTo>
                    <a:pt x="62" y="7"/>
                  </a:lnTo>
                  <a:lnTo>
                    <a:pt x="72" y="11"/>
                  </a:lnTo>
                  <a:lnTo>
                    <a:pt x="81" y="18"/>
                  </a:lnTo>
                  <a:lnTo>
                    <a:pt x="88"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3" name="Freeform 75"/>
            <p:cNvSpPr>
              <a:spLocks/>
            </p:cNvSpPr>
            <p:nvPr/>
          </p:nvSpPr>
          <p:spPr bwMode="auto">
            <a:xfrm>
              <a:off x="3785" y="3184"/>
              <a:ext cx="910" cy="175"/>
            </a:xfrm>
            <a:custGeom>
              <a:avLst/>
              <a:gdLst>
                <a:gd name="T0" fmla="*/ 6 w 1821"/>
                <a:gd name="T1" fmla="*/ 2 h 350"/>
                <a:gd name="T2" fmla="*/ 6 w 1821"/>
                <a:gd name="T3" fmla="*/ 2 h 350"/>
                <a:gd name="T4" fmla="*/ 6 w 1821"/>
                <a:gd name="T5" fmla="*/ 2 h 350"/>
                <a:gd name="T6" fmla="*/ 5 w 1821"/>
                <a:gd name="T7" fmla="*/ 2 h 350"/>
                <a:gd name="T8" fmla="*/ 5 w 1821"/>
                <a:gd name="T9" fmla="*/ 2 h 350"/>
                <a:gd name="T10" fmla="*/ 4 w 1821"/>
                <a:gd name="T11" fmla="*/ 2 h 350"/>
                <a:gd name="T12" fmla="*/ 4 w 1821"/>
                <a:gd name="T13" fmla="*/ 2 h 350"/>
                <a:gd name="T14" fmla="*/ 4 w 1821"/>
                <a:gd name="T15" fmla="*/ 2 h 350"/>
                <a:gd name="T16" fmla="*/ 3 w 1821"/>
                <a:gd name="T17" fmla="*/ 2 h 350"/>
                <a:gd name="T18" fmla="*/ 3 w 1821"/>
                <a:gd name="T19" fmla="*/ 2 h 350"/>
                <a:gd name="T20" fmla="*/ 2 w 1821"/>
                <a:gd name="T21" fmla="*/ 2 h 350"/>
                <a:gd name="T22" fmla="*/ 2 w 1821"/>
                <a:gd name="T23" fmla="*/ 2 h 350"/>
                <a:gd name="T24" fmla="*/ 1 w 1821"/>
                <a:gd name="T25" fmla="*/ 2 h 350"/>
                <a:gd name="T26" fmla="*/ 1 w 1821"/>
                <a:gd name="T27" fmla="*/ 2 h 350"/>
                <a:gd name="T28" fmla="*/ 0 w 1821"/>
                <a:gd name="T29" fmla="*/ 2 h 350"/>
                <a:gd name="T30" fmla="*/ 0 w 1821"/>
                <a:gd name="T31" fmla="*/ 2 h 350"/>
                <a:gd name="T32" fmla="*/ 0 w 1821"/>
                <a:gd name="T33" fmla="*/ 2 h 350"/>
                <a:gd name="T34" fmla="*/ 0 w 1821"/>
                <a:gd name="T35" fmla="*/ 2 h 350"/>
                <a:gd name="T36" fmla="*/ 0 w 1821"/>
                <a:gd name="T37" fmla="*/ 1 h 350"/>
                <a:gd name="T38" fmla="*/ 1 w 1821"/>
                <a:gd name="T39" fmla="*/ 1 h 350"/>
                <a:gd name="T40" fmla="*/ 1 w 1821"/>
                <a:gd name="T41" fmla="*/ 1 h 350"/>
                <a:gd name="T42" fmla="*/ 2 w 1821"/>
                <a:gd name="T43" fmla="*/ 1 h 350"/>
                <a:gd name="T44" fmla="*/ 2 w 1821"/>
                <a:gd name="T45" fmla="*/ 1 h 350"/>
                <a:gd name="T46" fmla="*/ 2 w 1821"/>
                <a:gd name="T47" fmla="*/ 1 h 350"/>
                <a:gd name="T48" fmla="*/ 3 w 1821"/>
                <a:gd name="T49" fmla="*/ 1 h 350"/>
                <a:gd name="T50" fmla="*/ 3 w 1821"/>
                <a:gd name="T51" fmla="*/ 1 h 350"/>
                <a:gd name="T52" fmla="*/ 3 w 1821"/>
                <a:gd name="T53" fmla="*/ 2 h 350"/>
                <a:gd name="T54" fmla="*/ 3 w 1821"/>
                <a:gd name="T55" fmla="*/ 1 h 350"/>
                <a:gd name="T56" fmla="*/ 3 w 1821"/>
                <a:gd name="T57" fmla="*/ 1 h 350"/>
                <a:gd name="T58" fmla="*/ 4 w 1821"/>
                <a:gd name="T59" fmla="*/ 2 h 350"/>
                <a:gd name="T60" fmla="*/ 4 w 1821"/>
                <a:gd name="T61" fmla="*/ 2 h 350"/>
                <a:gd name="T62" fmla="*/ 4 w 1821"/>
                <a:gd name="T63" fmla="*/ 2 h 350"/>
                <a:gd name="T64" fmla="*/ 4 w 1821"/>
                <a:gd name="T65" fmla="*/ 1 h 350"/>
                <a:gd name="T66" fmla="*/ 4 w 1821"/>
                <a:gd name="T67" fmla="*/ 1 h 350"/>
                <a:gd name="T68" fmla="*/ 4 w 1821"/>
                <a:gd name="T69" fmla="*/ 1 h 350"/>
                <a:gd name="T70" fmla="*/ 4 w 1821"/>
                <a:gd name="T71" fmla="*/ 1 h 350"/>
                <a:gd name="T72" fmla="*/ 4 w 1821"/>
                <a:gd name="T73" fmla="*/ 1 h 350"/>
                <a:gd name="T74" fmla="*/ 4 w 1821"/>
                <a:gd name="T75" fmla="*/ 1 h 350"/>
                <a:gd name="T76" fmla="*/ 5 w 1821"/>
                <a:gd name="T77" fmla="*/ 1 h 350"/>
                <a:gd name="T78" fmla="*/ 5 w 1821"/>
                <a:gd name="T79" fmla="*/ 1 h 350"/>
                <a:gd name="T80" fmla="*/ 5 w 1821"/>
                <a:gd name="T81" fmla="*/ 1 h 350"/>
                <a:gd name="T82" fmla="*/ 5 w 1821"/>
                <a:gd name="T83" fmla="*/ 1 h 350"/>
                <a:gd name="T84" fmla="*/ 6 w 1821"/>
                <a:gd name="T85" fmla="*/ 1 h 350"/>
                <a:gd name="T86" fmla="*/ 6 w 1821"/>
                <a:gd name="T87" fmla="*/ 1 h 350"/>
                <a:gd name="T88" fmla="*/ 6 w 1821"/>
                <a:gd name="T89" fmla="*/ 1 h 350"/>
                <a:gd name="T90" fmla="*/ 6 w 1821"/>
                <a:gd name="T91" fmla="*/ 1 h 350"/>
                <a:gd name="T92" fmla="*/ 7 w 1821"/>
                <a:gd name="T93" fmla="*/ 1 h 350"/>
                <a:gd name="T94" fmla="*/ 7 w 1821"/>
                <a:gd name="T95" fmla="*/ 2 h 3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21"/>
                <a:gd name="T145" fmla="*/ 0 h 350"/>
                <a:gd name="T146" fmla="*/ 1821 w 1821"/>
                <a:gd name="T147" fmla="*/ 350 h 3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21" h="350">
                  <a:moveTo>
                    <a:pt x="1821" y="333"/>
                  </a:moveTo>
                  <a:lnTo>
                    <a:pt x="1789" y="340"/>
                  </a:lnTo>
                  <a:lnTo>
                    <a:pt x="1759" y="345"/>
                  </a:lnTo>
                  <a:lnTo>
                    <a:pt x="1727" y="349"/>
                  </a:lnTo>
                  <a:lnTo>
                    <a:pt x="1695" y="349"/>
                  </a:lnTo>
                  <a:lnTo>
                    <a:pt x="1663" y="349"/>
                  </a:lnTo>
                  <a:lnTo>
                    <a:pt x="1633" y="349"/>
                  </a:lnTo>
                  <a:lnTo>
                    <a:pt x="1601" y="347"/>
                  </a:lnTo>
                  <a:lnTo>
                    <a:pt x="1569" y="343"/>
                  </a:lnTo>
                  <a:lnTo>
                    <a:pt x="1538" y="342"/>
                  </a:lnTo>
                  <a:lnTo>
                    <a:pt x="1506" y="338"/>
                  </a:lnTo>
                  <a:lnTo>
                    <a:pt x="1474" y="336"/>
                  </a:lnTo>
                  <a:lnTo>
                    <a:pt x="1442" y="335"/>
                  </a:lnTo>
                  <a:lnTo>
                    <a:pt x="1410" y="335"/>
                  </a:lnTo>
                  <a:lnTo>
                    <a:pt x="1380" y="335"/>
                  </a:lnTo>
                  <a:lnTo>
                    <a:pt x="1348" y="338"/>
                  </a:lnTo>
                  <a:lnTo>
                    <a:pt x="1318" y="342"/>
                  </a:lnTo>
                  <a:lnTo>
                    <a:pt x="1277" y="340"/>
                  </a:lnTo>
                  <a:lnTo>
                    <a:pt x="1236" y="338"/>
                  </a:lnTo>
                  <a:lnTo>
                    <a:pt x="1197" y="336"/>
                  </a:lnTo>
                  <a:lnTo>
                    <a:pt x="1157" y="336"/>
                  </a:lnTo>
                  <a:lnTo>
                    <a:pt x="1116" y="335"/>
                  </a:lnTo>
                  <a:lnTo>
                    <a:pt x="1075" y="335"/>
                  </a:lnTo>
                  <a:lnTo>
                    <a:pt x="1036" y="335"/>
                  </a:lnTo>
                  <a:lnTo>
                    <a:pt x="996" y="335"/>
                  </a:lnTo>
                  <a:lnTo>
                    <a:pt x="955" y="336"/>
                  </a:lnTo>
                  <a:lnTo>
                    <a:pt x="914" y="336"/>
                  </a:lnTo>
                  <a:lnTo>
                    <a:pt x="875" y="338"/>
                  </a:lnTo>
                  <a:lnTo>
                    <a:pt x="834" y="338"/>
                  </a:lnTo>
                  <a:lnTo>
                    <a:pt x="794" y="340"/>
                  </a:lnTo>
                  <a:lnTo>
                    <a:pt x="755" y="340"/>
                  </a:lnTo>
                  <a:lnTo>
                    <a:pt x="714" y="342"/>
                  </a:lnTo>
                  <a:lnTo>
                    <a:pt x="675" y="343"/>
                  </a:lnTo>
                  <a:lnTo>
                    <a:pt x="634" y="343"/>
                  </a:lnTo>
                  <a:lnTo>
                    <a:pt x="595" y="345"/>
                  </a:lnTo>
                  <a:lnTo>
                    <a:pt x="555" y="347"/>
                  </a:lnTo>
                  <a:lnTo>
                    <a:pt x="516" y="347"/>
                  </a:lnTo>
                  <a:lnTo>
                    <a:pt x="475" y="349"/>
                  </a:lnTo>
                  <a:lnTo>
                    <a:pt x="436" y="349"/>
                  </a:lnTo>
                  <a:lnTo>
                    <a:pt x="395" y="350"/>
                  </a:lnTo>
                  <a:lnTo>
                    <a:pt x="356" y="350"/>
                  </a:lnTo>
                  <a:lnTo>
                    <a:pt x="317" y="350"/>
                  </a:lnTo>
                  <a:lnTo>
                    <a:pt x="278" y="350"/>
                  </a:lnTo>
                  <a:lnTo>
                    <a:pt x="237" y="349"/>
                  </a:lnTo>
                  <a:lnTo>
                    <a:pt x="199" y="349"/>
                  </a:lnTo>
                  <a:lnTo>
                    <a:pt x="160" y="347"/>
                  </a:lnTo>
                  <a:lnTo>
                    <a:pt x="121" y="345"/>
                  </a:lnTo>
                  <a:lnTo>
                    <a:pt x="82" y="343"/>
                  </a:lnTo>
                  <a:lnTo>
                    <a:pt x="43" y="342"/>
                  </a:lnTo>
                  <a:lnTo>
                    <a:pt x="0" y="349"/>
                  </a:lnTo>
                  <a:lnTo>
                    <a:pt x="32" y="326"/>
                  </a:lnTo>
                  <a:lnTo>
                    <a:pt x="67" y="304"/>
                  </a:lnTo>
                  <a:lnTo>
                    <a:pt x="103" y="285"/>
                  </a:lnTo>
                  <a:lnTo>
                    <a:pt x="138" y="267"/>
                  </a:lnTo>
                  <a:lnTo>
                    <a:pt x="175" y="253"/>
                  </a:lnTo>
                  <a:lnTo>
                    <a:pt x="214" y="239"/>
                  </a:lnTo>
                  <a:lnTo>
                    <a:pt x="253" y="228"/>
                  </a:lnTo>
                  <a:lnTo>
                    <a:pt x="294" y="218"/>
                  </a:lnTo>
                  <a:lnTo>
                    <a:pt x="335" y="209"/>
                  </a:lnTo>
                  <a:lnTo>
                    <a:pt x="376" y="200"/>
                  </a:lnTo>
                  <a:lnTo>
                    <a:pt x="416" y="193"/>
                  </a:lnTo>
                  <a:lnTo>
                    <a:pt x="459" y="186"/>
                  </a:lnTo>
                  <a:lnTo>
                    <a:pt x="501" y="180"/>
                  </a:lnTo>
                  <a:lnTo>
                    <a:pt x="544" y="175"/>
                  </a:lnTo>
                  <a:lnTo>
                    <a:pt x="585" y="170"/>
                  </a:lnTo>
                  <a:lnTo>
                    <a:pt x="627" y="164"/>
                  </a:lnTo>
                  <a:lnTo>
                    <a:pt x="648" y="161"/>
                  </a:lnTo>
                  <a:lnTo>
                    <a:pt x="670" y="166"/>
                  </a:lnTo>
                  <a:lnTo>
                    <a:pt x="689" y="175"/>
                  </a:lnTo>
                  <a:lnTo>
                    <a:pt x="707" y="186"/>
                  </a:lnTo>
                  <a:lnTo>
                    <a:pt x="726" y="198"/>
                  </a:lnTo>
                  <a:lnTo>
                    <a:pt x="746" y="207"/>
                  </a:lnTo>
                  <a:lnTo>
                    <a:pt x="767" y="211"/>
                  </a:lnTo>
                  <a:lnTo>
                    <a:pt x="792" y="207"/>
                  </a:lnTo>
                  <a:lnTo>
                    <a:pt x="811" y="211"/>
                  </a:lnTo>
                  <a:lnTo>
                    <a:pt x="831" y="221"/>
                  </a:lnTo>
                  <a:lnTo>
                    <a:pt x="849" y="237"/>
                  </a:lnTo>
                  <a:lnTo>
                    <a:pt x="868" y="253"/>
                  </a:lnTo>
                  <a:lnTo>
                    <a:pt x="888" y="264"/>
                  </a:lnTo>
                  <a:lnTo>
                    <a:pt x="903" y="267"/>
                  </a:lnTo>
                  <a:lnTo>
                    <a:pt x="921" y="258"/>
                  </a:lnTo>
                  <a:lnTo>
                    <a:pt x="935" y="232"/>
                  </a:lnTo>
                  <a:lnTo>
                    <a:pt x="944" y="241"/>
                  </a:lnTo>
                  <a:lnTo>
                    <a:pt x="957" y="246"/>
                  </a:lnTo>
                  <a:lnTo>
                    <a:pt x="967" y="249"/>
                  </a:lnTo>
                  <a:lnTo>
                    <a:pt x="981" y="249"/>
                  </a:lnTo>
                  <a:lnTo>
                    <a:pt x="994" y="232"/>
                  </a:lnTo>
                  <a:lnTo>
                    <a:pt x="1004" y="248"/>
                  </a:lnTo>
                  <a:lnTo>
                    <a:pt x="1019" y="260"/>
                  </a:lnTo>
                  <a:lnTo>
                    <a:pt x="1035" y="269"/>
                  </a:lnTo>
                  <a:lnTo>
                    <a:pt x="1052" y="276"/>
                  </a:lnTo>
                  <a:lnTo>
                    <a:pt x="1072" y="278"/>
                  </a:lnTo>
                  <a:lnTo>
                    <a:pt x="1091" y="278"/>
                  </a:lnTo>
                  <a:lnTo>
                    <a:pt x="1111" y="276"/>
                  </a:lnTo>
                  <a:lnTo>
                    <a:pt x="1128" y="273"/>
                  </a:lnTo>
                  <a:lnTo>
                    <a:pt x="1139" y="267"/>
                  </a:lnTo>
                  <a:lnTo>
                    <a:pt x="1150" y="262"/>
                  </a:lnTo>
                  <a:lnTo>
                    <a:pt x="1159" y="255"/>
                  </a:lnTo>
                  <a:lnTo>
                    <a:pt x="1166" y="248"/>
                  </a:lnTo>
                  <a:lnTo>
                    <a:pt x="1173" y="241"/>
                  </a:lnTo>
                  <a:lnTo>
                    <a:pt x="1180" y="232"/>
                  </a:lnTo>
                  <a:lnTo>
                    <a:pt x="1187" y="223"/>
                  </a:lnTo>
                  <a:lnTo>
                    <a:pt x="1194" y="214"/>
                  </a:lnTo>
                  <a:lnTo>
                    <a:pt x="1196" y="182"/>
                  </a:lnTo>
                  <a:lnTo>
                    <a:pt x="1189" y="156"/>
                  </a:lnTo>
                  <a:lnTo>
                    <a:pt x="1174" y="131"/>
                  </a:lnTo>
                  <a:lnTo>
                    <a:pt x="1159" y="106"/>
                  </a:lnTo>
                  <a:lnTo>
                    <a:pt x="1105" y="76"/>
                  </a:lnTo>
                  <a:lnTo>
                    <a:pt x="1130" y="79"/>
                  </a:lnTo>
                  <a:lnTo>
                    <a:pt x="1155" y="85"/>
                  </a:lnTo>
                  <a:lnTo>
                    <a:pt x="1180" y="92"/>
                  </a:lnTo>
                  <a:lnTo>
                    <a:pt x="1205" y="101"/>
                  </a:lnTo>
                  <a:lnTo>
                    <a:pt x="1228" y="110"/>
                  </a:lnTo>
                  <a:lnTo>
                    <a:pt x="1252" y="120"/>
                  </a:lnTo>
                  <a:lnTo>
                    <a:pt x="1274" y="133"/>
                  </a:lnTo>
                  <a:lnTo>
                    <a:pt x="1295" y="143"/>
                  </a:lnTo>
                  <a:lnTo>
                    <a:pt x="1323" y="145"/>
                  </a:lnTo>
                  <a:lnTo>
                    <a:pt x="1352" y="145"/>
                  </a:lnTo>
                  <a:lnTo>
                    <a:pt x="1378" y="141"/>
                  </a:lnTo>
                  <a:lnTo>
                    <a:pt x="1403" y="136"/>
                  </a:lnTo>
                  <a:lnTo>
                    <a:pt x="1428" y="129"/>
                  </a:lnTo>
                  <a:lnTo>
                    <a:pt x="1451" y="118"/>
                  </a:lnTo>
                  <a:lnTo>
                    <a:pt x="1474" y="104"/>
                  </a:lnTo>
                  <a:lnTo>
                    <a:pt x="1495" y="88"/>
                  </a:lnTo>
                  <a:lnTo>
                    <a:pt x="1511" y="69"/>
                  </a:lnTo>
                  <a:lnTo>
                    <a:pt x="1522" y="46"/>
                  </a:lnTo>
                  <a:lnTo>
                    <a:pt x="1529" y="23"/>
                  </a:lnTo>
                  <a:lnTo>
                    <a:pt x="1536" y="0"/>
                  </a:lnTo>
                  <a:lnTo>
                    <a:pt x="1564" y="9"/>
                  </a:lnTo>
                  <a:lnTo>
                    <a:pt x="1591" y="19"/>
                  </a:lnTo>
                  <a:lnTo>
                    <a:pt x="1616" y="32"/>
                  </a:lnTo>
                  <a:lnTo>
                    <a:pt x="1640" y="48"/>
                  </a:lnTo>
                  <a:lnTo>
                    <a:pt x="1663" y="64"/>
                  </a:lnTo>
                  <a:lnTo>
                    <a:pt x="1685" y="81"/>
                  </a:lnTo>
                  <a:lnTo>
                    <a:pt x="1704" y="102"/>
                  </a:lnTo>
                  <a:lnTo>
                    <a:pt x="1724" y="124"/>
                  </a:lnTo>
                  <a:lnTo>
                    <a:pt x="1741" y="147"/>
                  </a:lnTo>
                  <a:lnTo>
                    <a:pt x="1757" y="172"/>
                  </a:lnTo>
                  <a:lnTo>
                    <a:pt x="1771" y="196"/>
                  </a:lnTo>
                  <a:lnTo>
                    <a:pt x="1784" y="221"/>
                  </a:lnTo>
                  <a:lnTo>
                    <a:pt x="1796" y="249"/>
                  </a:lnTo>
                  <a:lnTo>
                    <a:pt x="1805" y="276"/>
                  </a:lnTo>
                  <a:lnTo>
                    <a:pt x="1814" y="304"/>
                  </a:lnTo>
                  <a:lnTo>
                    <a:pt x="1821" y="33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4" name="Freeform 76"/>
            <p:cNvSpPr>
              <a:spLocks/>
            </p:cNvSpPr>
            <p:nvPr/>
          </p:nvSpPr>
          <p:spPr bwMode="auto">
            <a:xfrm>
              <a:off x="4176" y="3187"/>
              <a:ext cx="81" cy="51"/>
            </a:xfrm>
            <a:custGeom>
              <a:avLst/>
              <a:gdLst>
                <a:gd name="T0" fmla="*/ 0 w 163"/>
                <a:gd name="T1" fmla="*/ 0 h 103"/>
                <a:gd name="T2" fmla="*/ 0 w 163"/>
                <a:gd name="T3" fmla="*/ 0 h 103"/>
                <a:gd name="T4" fmla="*/ 0 w 163"/>
                <a:gd name="T5" fmla="*/ 0 h 103"/>
                <a:gd name="T6" fmla="*/ 0 w 163"/>
                <a:gd name="T7" fmla="*/ 0 h 103"/>
                <a:gd name="T8" fmla="*/ 0 w 163"/>
                <a:gd name="T9" fmla="*/ 0 h 103"/>
                <a:gd name="T10" fmla="*/ 0 w 163"/>
                <a:gd name="T11" fmla="*/ 0 h 103"/>
                <a:gd name="T12" fmla="*/ 0 w 163"/>
                <a:gd name="T13" fmla="*/ 0 h 103"/>
                <a:gd name="T14" fmla="*/ 0 w 163"/>
                <a:gd name="T15" fmla="*/ 0 h 103"/>
                <a:gd name="T16" fmla="*/ 0 w 163"/>
                <a:gd name="T17" fmla="*/ 0 h 103"/>
                <a:gd name="T18" fmla="*/ 0 w 163"/>
                <a:gd name="T19" fmla="*/ 0 h 103"/>
                <a:gd name="T20" fmla="*/ 0 w 163"/>
                <a:gd name="T21" fmla="*/ 0 h 103"/>
                <a:gd name="T22" fmla="*/ 0 w 163"/>
                <a:gd name="T23" fmla="*/ 0 h 103"/>
                <a:gd name="T24" fmla="*/ 0 w 163"/>
                <a:gd name="T25" fmla="*/ 0 h 103"/>
                <a:gd name="T26" fmla="*/ 0 w 163"/>
                <a:gd name="T27" fmla="*/ 0 h 103"/>
                <a:gd name="T28" fmla="*/ 0 w 163"/>
                <a:gd name="T29" fmla="*/ 0 h 103"/>
                <a:gd name="T30" fmla="*/ 0 w 163"/>
                <a:gd name="T31" fmla="*/ 0 h 103"/>
                <a:gd name="T32" fmla="*/ 0 w 163"/>
                <a:gd name="T33" fmla="*/ 0 h 103"/>
                <a:gd name="T34" fmla="*/ 0 w 163"/>
                <a:gd name="T35" fmla="*/ 0 h 103"/>
                <a:gd name="T36" fmla="*/ 0 w 163"/>
                <a:gd name="T37" fmla="*/ 0 h 103"/>
                <a:gd name="T38" fmla="*/ 0 w 163"/>
                <a:gd name="T39" fmla="*/ 0 h 103"/>
                <a:gd name="T40" fmla="*/ 0 w 163"/>
                <a:gd name="T41" fmla="*/ 0 h 103"/>
                <a:gd name="T42" fmla="*/ 0 w 163"/>
                <a:gd name="T43" fmla="*/ 0 h 103"/>
                <a:gd name="T44" fmla="*/ 0 w 163"/>
                <a:gd name="T45" fmla="*/ 0 h 103"/>
                <a:gd name="T46" fmla="*/ 0 w 163"/>
                <a:gd name="T47" fmla="*/ 0 h 103"/>
                <a:gd name="T48" fmla="*/ 0 w 163"/>
                <a:gd name="T49" fmla="*/ 0 h 103"/>
                <a:gd name="T50" fmla="*/ 0 w 163"/>
                <a:gd name="T51" fmla="*/ 0 h 103"/>
                <a:gd name="T52" fmla="*/ 0 w 163"/>
                <a:gd name="T53" fmla="*/ 0 h 103"/>
                <a:gd name="T54" fmla="*/ 0 w 163"/>
                <a:gd name="T55" fmla="*/ 0 h 103"/>
                <a:gd name="T56" fmla="*/ 0 w 163"/>
                <a:gd name="T57" fmla="*/ 0 h 103"/>
                <a:gd name="T58" fmla="*/ 0 w 163"/>
                <a:gd name="T59" fmla="*/ 0 h 103"/>
                <a:gd name="T60" fmla="*/ 0 w 163"/>
                <a:gd name="T61" fmla="*/ 0 h 103"/>
                <a:gd name="T62" fmla="*/ 0 w 163"/>
                <a:gd name="T63" fmla="*/ 0 h 103"/>
                <a:gd name="T64" fmla="*/ 0 w 163"/>
                <a:gd name="T65" fmla="*/ 0 h 103"/>
                <a:gd name="T66" fmla="*/ 0 w 163"/>
                <a:gd name="T67" fmla="*/ 0 h 103"/>
                <a:gd name="T68" fmla="*/ 0 w 163"/>
                <a:gd name="T69" fmla="*/ 0 h 103"/>
                <a:gd name="T70" fmla="*/ 0 w 163"/>
                <a:gd name="T71" fmla="*/ 0 h 103"/>
                <a:gd name="T72" fmla="*/ 0 w 163"/>
                <a:gd name="T73" fmla="*/ 0 h 103"/>
                <a:gd name="T74" fmla="*/ 0 w 163"/>
                <a:gd name="T75" fmla="*/ 0 h 103"/>
                <a:gd name="T76" fmla="*/ 0 w 163"/>
                <a:gd name="T77" fmla="*/ 0 h 103"/>
                <a:gd name="T78" fmla="*/ 0 w 163"/>
                <a:gd name="T79" fmla="*/ 0 h 103"/>
                <a:gd name="T80" fmla="*/ 0 w 163"/>
                <a:gd name="T81" fmla="*/ 0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3"/>
                <a:gd name="T124" fmla="*/ 0 h 103"/>
                <a:gd name="T125" fmla="*/ 163 w 163"/>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3" h="103">
                  <a:moveTo>
                    <a:pt x="142" y="50"/>
                  </a:moveTo>
                  <a:lnTo>
                    <a:pt x="144" y="60"/>
                  </a:lnTo>
                  <a:lnTo>
                    <a:pt x="147" y="71"/>
                  </a:lnTo>
                  <a:lnTo>
                    <a:pt x="154" y="82"/>
                  </a:lnTo>
                  <a:lnTo>
                    <a:pt x="163" y="90"/>
                  </a:lnTo>
                  <a:lnTo>
                    <a:pt x="156" y="103"/>
                  </a:lnTo>
                  <a:lnTo>
                    <a:pt x="147" y="101"/>
                  </a:lnTo>
                  <a:lnTo>
                    <a:pt x="137" y="96"/>
                  </a:lnTo>
                  <a:lnTo>
                    <a:pt x="124" y="96"/>
                  </a:lnTo>
                  <a:lnTo>
                    <a:pt x="124" y="73"/>
                  </a:lnTo>
                  <a:lnTo>
                    <a:pt x="119" y="50"/>
                  </a:lnTo>
                  <a:lnTo>
                    <a:pt x="105" y="30"/>
                  </a:lnTo>
                  <a:lnTo>
                    <a:pt x="82" y="20"/>
                  </a:lnTo>
                  <a:lnTo>
                    <a:pt x="69" y="18"/>
                  </a:lnTo>
                  <a:lnTo>
                    <a:pt x="57" y="21"/>
                  </a:lnTo>
                  <a:lnTo>
                    <a:pt x="48" y="30"/>
                  </a:lnTo>
                  <a:lnTo>
                    <a:pt x="46" y="43"/>
                  </a:lnTo>
                  <a:lnTo>
                    <a:pt x="48" y="60"/>
                  </a:lnTo>
                  <a:lnTo>
                    <a:pt x="59" y="74"/>
                  </a:lnTo>
                  <a:lnTo>
                    <a:pt x="75" y="85"/>
                  </a:lnTo>
                  <a:lnTo>
                    <a:pt x="87" y="96"/>
                  </a:lnTo>
                  <a:lnTo>
                    <a:pt x="80" y="101"/>
                  </a:lnTo>
                  <a:lnTo>
                    <a:pt x="71" y="103"/>
                  </a:lnTo>
                  <a:lnTo>
                    <a:pt x="64" y="101"/>
                  </a:lnTo>
                  <a:lnTo>
                    <a:pt x="57" y="97"/>
                  </a:lnTo>
                  <a:lnTo>
                    <a:pt x="50" y="92"/>
                  </a:lnTo>
                  <a:lnTo>
                    <a:pt x="43" y="87"/>
                  </a:lnTo>
                  <a:lnTo>
                    <a:pt x="36" y="82"/>
                  </a:lnTo>
                  <a:lnTo>
                    <a:pt x="29" y="78"/>
                  </a:lnTo>
                  <a:lnTo>
                    <a:pt x="16" y="66"/>
                  </a:lnTo>
                  <a:lnTo>
                    <a:pt x="6" y="53"/>
                  </a:lnTo>
                  <a:lnTo>
                    <a:pt x="0" y="39"/>
                  </a:lnTo>
                  <a:lnTo>
                    <a:pt x="6" y="25"/>
                  </a:lnTo>
                  <a:lnTo>
                    <a:pt x="20" y="12"/>
                  </a:lnTo>
                  <a:lnTo>
                    <a:pt x="37" y="5"/>
                  </a:lnTo>
                  <a:lnTo>
                    <a:pt x="57" y="0"/>
                  </a:lnTo>
                  <a:lnTo>
                    <a:pt x="80" y="0"/>
                  </a:lnTo>
                  <a:lnTo>
                    <a:pt x="99" y="5"/>
                  </a:lnTo>
                  <a:lnTo>
                    <a:pt x="119" y="16"/>
                  </a:lnTo>
                  <a:lnTo>
                    <a:pt x="133" y="30"/>
                  </a:lnTo>
                  <a:lnTo>
                    <a:pt x="142"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5" name="Freeform 77"/>
            <p:cNvSpPr>
              <a:spLocks/>
            </p:cNvSpPr>
            <p:nvPr/>
          </p:nvSpPr>
          <p:spPr bwMode="auto">
            <a:xfrm>
              <a:off x="5368" y="3190"/>
              <a:ext cx="47" cy="24"/>
            </a:xfrm>
            <a:custGeom>
              <a:avLst/>
              <a:gdLst>
                <a:gd name="T0" fmla="*/ 1 w 94"/>
                <a:gd name="T1" fmla="*/ 1 h 48"/>
                <a:gd name="T2" fmla="*/ 1 w 94"/>
                <a:gd name="T3" fmla="*/ 1 h 48"/>
                <a:gd name="T4" fmla="*/ 1 w 94"/>
                <a:gd name="T5" fmla="*/ 1 h 48"/>
                <a:gd name="T6" fmla="*/ 1 w 94"/>
                <a:gd name="T7" fmla="*/ 1 h 48"/>
                <a:gd name="T8" fmla="*/ 1 w 94"/>
                <a:gd name="T9" fmla="*/ 1 h 48"/>
                <a:gd name="T10" fmla="*/ 1 w 94"/>
                <a:gd name="T11" fmla="*/ 1 h 48"/>
                <a:gd name="T12" fmla="*/ 1 w 94"/>
                <a:gd name="T13" fmla="*/ 1 h 48"/>
                <a:gd name="T14" fmla="*/ 1 w 94"/>
                <a:gd name="T15" fmla="*/ 1 h 48"/>
                <a:gd name="T16" fmla="*/ 1 w 94"/>
                <a:gd name="T17" fmla="*/ 1 h 48"/>
                <a:gd name="T18" fmla="*/ 0 w 94"/>
                <a:gd name="T19" fmla="*/ 0 h 48"/>
                <a:gd name="T20" fmla="*/ 1 w 94"/>
                <a:gd name="T21" fmla="*/ 1 h 48"/>
                <a:gd name="T22" fmla="*/ 1 w 94"/>
                <a:gd name="T23" fmla="*/ 1 h 48"/>
                <a:gd name="T24" fmla="*/ 1 w 94"/>
                <a:gd name="T25" fmla="*/ 1 h 48"/>
                <a:gd name="T26" fmla="*/ 1 w 94"/>
                <a:gd name="T27" fmla="*/ 1 h 48"/>
                <a:gd name="T28" fmla="*/ 1 w 94"/>
                <a:gd name="T29" fmla="*/ 1 h 48"/>
                <a:gd name="T30" fmla="*/ 1 w 94"/>
                <a:gd name="T31" fmla="*/ 1 h 48"/>
                <a:gd name="T32" fmla="*/ 1 w 94"/>
                <a:gd name="T33" fmla="*/ 1 h 48"/>
                <a:gd name="T34" fmla="*/ 1 w 94"/>
                <a:gd name="T35" fmla="*/ 1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4"/>
                <a:gd name="T55" fmla="*/ 0 h 48"/>
                <a:gd name="T56" fmla="*/ 94 w 94"/>
                <a:gd name="T57" fmla="*/ 48 h 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4" h="48">
                  <a:moveTo>
                    <a:pt x="94" y="13"/>
                  </a:moveTo>
                  <a:lnTo>
                    <a:pt x="89" y="48"/>
                  </a:lnTo>
                  <a:lnTo>
                    <a:pt x="77" y="48"/>
                  </a:lnTo>
                  <a:lnTo>
                    <a:pt x="64" y="44"/>
                  </a:lnTo>
                  <a:lnTo>
                    <a:pt x="52" y="41"/>
                  </a:lnTo>
                  <a:lnTo>
                    <a:pt x="39" y="36"/>
                  </a:lnTo>
                  <a:lnTo>
                    <a:pt x="29" y="28"/>
                  </a:lnTo>
                  <a:lnTo>
                    <a:pt x="18" y="20"/>
                  </a:lnTo>
                  <a:lnTo>
                    <a:pt x="9" y="11"/>
                  </a:lnTo>
                  <a:lnTo>
                    <a:pt x="0" y="0"/>
                  </a:lnTo>
                  <a:lnTo>
                    <a:pt x="11" y="5"/>
                  </a:lnTo>
                  <a:lnTo>
                    <a:pt x="23" y="9"/>
                  </a:lnTo>
                  <a:lnTo>
                    <a:pt x="36" y="13"/>
                  </a:lnTo>
                  <a:lnTo>
                    <a:pt x="48" y="14"/>
                  </a:lnTo>
                  <a:lnTo>
                    <a:pt x="59" y="16"/>
                  </a:lnTo>
                  <a:lnTo>
                    <a:pt x="71" y="16"/>
                  </a:lnTo>
                  <a:lnTo>
                    <a:pt x="84" y="14"/>
                  </a:lnTo>
                  <a:lnTo>
                    <a:pt x="9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6" name="Freeform 78"/>
            <p:cNvSpPr>
              <a:spLocks/>
            </p:cNvSpPr>
            <p:nvPr/>
          </p:nvSpPr>
          <p:spPr bwMode="auto">
            <a:xfrm>
              <a:off x="4479" y="3193"/>
              <a:ext cx="27" cy="35"/>
            </a:xfrm>
            <a:custGeom>
              <a:avLst/>
              <a:gdLst>
                <a:gd name="T0" fmla="*/ 0 w 55"/>
                <a:gd name="T1" fmla="*/ 0 h 71"/>
                <a:gd name="T2" fmla="*/ 0 w 55"/>
                <a:gd name="T3" fmla="*/ 0 h 71"/>
                <a:gd name="T4" fmla="*/ 0 w 55"/>
                <a:gd name="T5" fmla="*/ 0 h 71"/>
                <a:gd name="T6" fmla="*/ 0 w 55"/>
                <a:gd name="T7" fmla="*/ 0 h 71"/>
                <a:gd name="T8" fmla="*/ 0 w 55"/>
                <a:gd name="T9" fmla="*/ 0 h 71"/>
                <a:gd name="T10" fmla="*/ 0 w 55"/>
                <a:gd name="T11" fmla="*/ 0 h 71"/>
                <a:gd name="T12" fmla="*/ 0 w 55"/>
                <a:gd name="T13" fmla="*/ 0 h 71"/>
                <a:gd name="T14" fmla="*/ 0 w 55"/>
                <a:gd name="T15" fmla="*/ 0 h 71"/>
                <a:gd name="T16" fmla="*/ 0 w 55"/>
                <a:gd name="T17" fmla="*/ 0 h 71"/>
                <a:gd name="T18" fmla="*/ 0 w 55"/>
                <a:gd name="T19" fmla="*/ 0 h 71"/>
                <a:gd name="T20" fmla="*/ 0 w 55"/>
                <a:gd name="T21" fmla="*/ 0 h 71"/>
                <a:gd name="T22" fmla="*/ 0 w 55"/>
                <a:gd name="T23" fmla="*/ 0 h 71"/>
                <a:gd name="T24" fmla="*/ 0 w 55"/>
                <a:gd name="T25" fmla="*/ 0 h 71"/>
                <a:gd name="T26" fmla="*/ 0 w 55"/>
                <a:gd name="T27" fmla="*/ 0 h 71"/>
                <a:gd name="T28" fmla="*/ 0 w 55"/>
                <a:gd name="T29" fmla="*/ 0 h 71"/>
                <a:gd name="T30" fmla="*/ 0 w 55"/>
                <a:gd name="T31" fmla="*/ 0 h 71"/>
                <a:gd name="T32" fmla="*/ 0 w 55"/>
                <a:gd name="T33" fmla="*/ 0 h 71"/>
                <a:gd name="T34" fmla="*/ 0 w 55"/>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71"/>
                <a:gd name="T56" fmla="*/ 55 w 55"/>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71">
                  <a:moveTo>
                    <a:pt x="55" y="59"/>
                  </a:moveTo>
                  <a:lnTo>
                    <a:pt x="55" y="71"/>
                  </a:lnTo>
                  <a:lnTo>
                    <a:pt x="48" y="68"/>
                  </a:lnTo>
                  <a:lnTo>
                    <a:pt x="39" y="61"/>
                  </a:lnTo>
                  <a:lnTo>
                    <a:pt x="30" y="54"/>
                  </a:lnTo>
                  <a:lnTo>
                    <a:pt x="20" y="45"/>
                  </a:lnTo>
                  <a:lnTo>
                    <a:pt x="11" y="34"/>
                  </a:lnTo>
                  <a:lnTo>
                    <a:pt x="4" y="23"/>
                  </a:lnTo>
                  <a:lnTo>
                    <a:pt x="0" y="13"/>
                  </a:lnTo>
                  <a:lnTo>
                    <a:pt x="0" y="0"/>
                  </a:lnTo>
                  <a:lnTo>
                    <a:pt x="11" y="4"/>
                  </a:lnTo>
                  <a:lnTo>
                    <a:pt x="20" y="9"/>
                  </a:lnTo>
                  <a:lnTo>
                    <a:pt x="27" y="16"/>
                  </a:lnTo>
                  <a:lnTo>
                    <a:pt x="34" y="23"/>
                  </a:lnTo>
                  <a:lnTo>
                    <a:pt x="41" y="32"/>
                  </a:lnTo>
                  <a:lnTo>
                    <a:pt x="46" y="41"/>
                  </a:lnTo>
                  <a:lnTo>
                    <a:pt x="50" y="50"/>
                  </a:lnTo>
                  <a:lnTo>
                    <a:pt x="55"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7" name="Freeform 79"/>
            <p:cNvSpPr>
              <a:spLocks/>
            </p:cNvSpPr>
            <p:nvPr/>
          </p:nvSpPr>
          <p:spPr bwMode="auto">
            <a:xfrm>
              <a:off x="5303" y="3202"/>
              <a:ext cx="20" cy="23"/>
            </a:xfrm>
            <a:custGeom>
              <a:avLst/>
              <a:gdLst>
                <a:gd name="T0" fmla="*/ 0 w 41"/>
                <a:gd name="T1" fmla="*/ 0 h 46"/>
                <a:gd name="T2" fmla="*/ 0 w 41"/>
                <a:gd name="T3" fmla="*/ 1 h 46"/>
                <a:gd name="T4" fmla="*/ 0 w 41"/>
                <a:gd name="T5" fmla="*/ 1 h 46"/>
                <a:gd name="T6" fmla="*/ 0 w 41"/>
                <a:gd name="T7" fmla="*/ 1 h 46"/>
                <a:gd name="T8" fmla="*/ 0 w 41"/>
                <a:gd name="T9" fmla="*/ 1 h 46"/>
                <a:gd name="T10" fmla="*/ 0 w 41"/>
                <a:gd name="T11" fmla="*/ 1 h 46"/>
                <a:gd name="T12" fmla="*/ 0 w 41"/>
                <a:gd name="T13" fmla="*/ 1 h 46"/>
                <a:gd name="T14" fmla="*/ 0 w 41"/>
                <a:gd name="T15" fmla="*/ 1 h 46"/>
                <a:gd name="T16" fmla="*/ 0 w 41"/>
                <a:gd name="T17" fmla="*/ 1 h 46"/>
                <a:gd name="T18" fmla="*/ 0 w 41"/>
                <a:gd name="T19" fmla="*/ 1 h 46"/>
                <a:gd name="T20" fmla="*/ 0 w 41"/>
                <a:gd name="T21" fmla="*/ 1 h 46"/>
                <a:gd name="T22" fmla="*/ 0 w 41"/>
                <a:gd name="T23" fmla="*/ 1 h 46"/>
                <a:gd name="T24" fmla="*/ 0 w 41"/>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6"/>
                <a:gd name="T41" fmla="*/ 41 w 41"/>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6">
                  <a:moveTo>
                    <a:pt x="41" y="0"/>
                  </a:moveTo>
                  <a:lnTo>
                    <a:pt x="30" y="12"/>
                  </a:lnTo>
                  <a:lnTo>
                    <a:pt x="18" y="19"/>
                  </a:lnTo>
                  <a:lnTo>
                    <a:pt x="9" y="30"/>
                  </a:lnTo>
                  <a:lnTo>
                    <a:pt x="5" y="46"/>
                  </a:lnTo>
                  <a:lnTo>
                    <a:pt x="0" y="44"/>
                  </a:lnTo>
                  <a:lnTo>
                    <a:pt x="0" y="37"/>
                  </a:lnTo>
                  <a:lnTo>
                    <a:pt x="0" y="30"/>
                  </a:lnTo>
                  <a:lnTo>
                    <a:pt x="0" y="23"/>
                  </a:lnTo>
                  <a:lnTo>
                    <a:pt x="9" y="12"/>
                  </a:lnTo>
                  <a:lnTo>
                    <a:pt x="20" y="5"/>
                  </a:lnTo>
                  <a:lnTo>
                    <a:pt x="30" y="2"/>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8" name="Freeform 80"/>
            <p:cNvSpPr>
              <a:spLocks/>
            </p:cNvSpPr>
            <p:nvPr/>
          </p:nvSpPr>
          <p:spPr bwMode="auto">
            <a:xfrm>
              <a:off x="5364" y="3205"/>
              <a:ext cx="48" cy="32"/>
            </a:xfrm>
            <a:custGeom>
              <a:avLst/>
              <a:gdLst>
                <a:gd name="T0" fmla="*/ 1 w 96"/>
                <a:gd name="T1" fmla="*/ 1 h 64"/>
                <a:gd name="T2" fmla="*/ 1 w 96"/>
                <a:gd name="T3" fmla="*/ 1 h 64"/>
                <a:gd name="T4" fmla="*/ 1 w 96"/>
                <a:gd name="T5" fmla="*/ 1 h 64"/>
                <a:gd name="T6" fmla="*/ 1 w 96"/>
                <a:gd name="T7" fmla="*/ 1 h 64"/>
                <a:gd name="T8" fmla="*/ 1 w 96"/>
                <a:gd name="T9" fmla="*/ 1 h 64"/>
                <a:gd name="T10" fmla="*/ 1 w 96"/>
                <a:gd name="T11" fmla="*/ 1 h 64"/>
                <a:gd name="T12" fmla="*/ 1 w 96"/>
                <a:gd name="T13" fmla="*/ 1 h 64"/>
                <a:gd name="T14" fmla="*/ 1 w 96"/>
                <a:gd name="T15" fmla="*/ 1 h 64"/>
                <a:gd name="T16" fmla="*/ 1 w 96"/>
                <a:gd name="T17" fmla="*/ 1 h 64"/>
                <a:gd name="T18" fmla="*/ 0 w 96"/>
                <a:gd name="T19" fmla="*/ 0 h 64"/>
                <a:gd name="T20" fmla="*/ 1 w 96"/>
                <a:gd name="T21" fmla="*/ 1 h 64"/>
                <a:gd name="T22" fmla="*/ 1 w 96"/>
                <a:gd name="T23" fmla="*/ 1 h 64"/>
                <a:gd name="T24" fmla="*/ 1 w 96"/>
                <a:gd name="T25" fmla="*/ 1 h 64"/>
                <a:gd name="T26" fmla="*/ 1 w 96"/>
                <a:gd name="T27" fmla="*/ 1 h 64"/>
                <a:gd name="T28" fmla="*/ 1 w 96"/>
                <a:gd name="T29" fmla="*/ 1 h 64"/>
                <a:gd name="T30" fmla="*/ 1 w 96"/>
                <a:gd name="T31" fmla="*/ 1 h 64"/>
                <a:gd name="T32" fmla="*/ 1 w 96"/>
                <a:gd name="T33" fmla="*/ 1 h 64"/>
                <a:gd name="T34" fmla="*/ 1 w 96"/>
                <a:gd name="T35" fmla="*/ 1 h 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64"/>
                <a:gd name="T56" fmla="*/ 96 w 96"/>
                <a:gd name="T57" fmla="*/ 64 h 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64">
                  <a:moveTo>
                    <a:pt x="96" y="34"/>
                  </a:moveTo>
                  <a:lnTo>
                    <a:pt x="85" y="64"/>
                  </a:lnTo>
                  <a:lnTo>
                    <a:pt x="73" y="62"/>
                  </a:lnTo>
                  <a:lnTo>
                    <a:pt x="60" y="57"/>
                  </a:lnTo>
                  <a:lnTo>
                    <a:pt x="48" y="52"/>
                  </a:lnTo>
                  <a:lnTo>
                    <a:pt x="37" y="43"/>
                  </a:lnTo>
                  <a:lnTo>
                    <a:pt x="29" y="32"/>
                  </a:lnTo>
                  <a:lnTo>
                    <a:pt x="18" y="22"/>
                  </a:lnTo>
                  <a:lnTo>
                    <a:pt x="9" y="11"/>
                  </a:lnTo>
                  <a:lnTo>
                    <a:pt x="0" y="0"/>
                  </a:lnTo>
                  <a:lnTo>
                    <a:pt x="11" y="6"/>
                  </a:lnTo>
                  <a:lnTo>
                    <a:pt x="23" y="11"/>
                  </a:lnTo>
                  <a:lnTo>
                    <a:pt x="32" y="20"/>
                  </a:lnTo>
                  <a:lnTo>
                    <a:pt x="43" y="27"/>
                  </a:lnTo>
                  <a:lnTo>
                    <a:pt x="55" y="34"/>
                  </a:lnTo>
                  <a:lnTo>
                    <a:pt x="68" y="37"/>
                  </a:lnTo>
                  <a:lnTo>
                    <a:pt x="80" y="37"/>
                  </a:lnTo>
                  <a:lnTo>
                    <a:pt x="96"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49" name="Freeform 81"/>
            <p:cNvSpPr>
              <a:spLocks/>
            </p:cNvSpPr>
            <p:nvPr/>
          </p:nvSpPr>
          <p:spPr bwMode="auto">
            <a:xfrm>
              <a:off x="4211" y="3208"/>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0 w 28"/>
                <a:gd name="T11" fmla="*/ 1 h 30"/>
                <a:gd name="T12" fmla="*/ 1 w 28"/>
                <a:gd name="T13" fmla="*/ 0 h 30"/>
                <a:gd name="T14" fmla="*/ 1 w 28"/>
                <a:gd name="T15" fmla="*/ 1 h 30"/>
                <a:gd name="T16" fmla="*/ 1 w 28"/>
                <a:gd name="T17" fmla="*/ 1 h 30"/>
                <a:gd name="T18" fmla="*/ 1 w 28"/>
                <a:gd name="T19" fmla="*/ 1 h 30"/>
                <a:gd name="T20" fmla="*/ 1 w 28"/>
                <a:gd name="T21" fmla="*/ 1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0"/>
                <a:gd name="T35" fmla="*/ 28 w 2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0">
                  <a:moveTo>
                    <a:pt x="28" y="19"/>
                  </a:moveTo>
                  <a:lnTo>
                    <a:pt x="28" y="28"/>
                  </a:lnTo>
                  <a:lnTo>
                    <a:pt x="20" y="30"/>
                  </a:lnTo>
                  <a:lnTo>
                    <a:pt x="13" y="24"/>
                  </a:lnTo>
                  <a:lnTo>
                    <a:pt x="5" y="19"/>
                  </a:lnTo>
                  <a:lnTo>
                    <a:pt x="0" y="12"/>
                  </a:lnTo>
                  <a:lnTo>
                    <a:pt x="4" y="0"/>
                  </a:lnTo>
                  <a:lnTo>
                    <a:pt x="9" y="5"/>
                  </a:lnTo>
                  <a:lnTo>
                    <a:pt x="16" y="8"/>
                  </a:lnTo>
                  <a:lnTo>
                    <a:pt x="23" y="12"/>
                  </a:lnTo>
                  <a:lnTo>
                    <a:pt x="2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0" name="Freeform 82"/>
            <p:cNvSpPr>
              <a:spLocks/>
            </p:cNvSpPr>
            <p:nvPr/>
          </p:nvSpPr>
          <p:spPr bwMode="auto">
            <a:xfrm>
              <a:off x="4468" y="3208"/>
              <a:ext cx="23" cy="29"/>
            </a:xfrm>
            <a:custGeom>
              <a:avLst/>
              <a:gdLst>
                <a:gd name="T0" fmla="*/ 1 w 46"/>
                <a:gd name="T1" fmla="*/ 1 h 58"/>
                <a:gd name="T2" fmla="*/ 1 w 46"/>
                <a:gd name="T3" fmla="*/ 1 h 58"/>
                <a:gd name="T4" fmla="*/ 1 w 46"/>
                <a:gd name="T5" fmla="*/ 1 h 58"/>
                <a:gd name="T6" fmla="*/ 1 w 46"/>
                <a:gd name="T7" fmla="*/ 1 h 58"/>
                <a:gd name="T8" fmla="*/ 0 w 46"/>
                <a:gd name="T9" fmla="*/ 0 h 58"/>
                <a:gd name="T10" fmla="*/ 1 w 46"/>
                <a:gd name="T11" fmla="*/ 1 h 58"/>
                <a:gd name="T12" fmla="*/ 1 w 46"/>
                <a:gd name="T13" fmla="*/ 1 h 58"/>
                <a:gd name="T14" fmla="*/ 1 w 46"/>
                <a:gd name="T15" fmla="*/ 1 h 58"/>
                <a:gd name="T16" fmla="*/ 1 w 46"/>
                <a:gd name="T17" fmla="*/ 1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8"/>
                <a:gd name="T29" fmla="*/ 46 w 4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8">
                  <a:moveTo>
                    <a:pt x="46" y="58"/>
                  </a:moveTo>
                  <a:lnTo>
                    <a:pt x="26" y="51"/>
                  </a:lnTo>
                  <a:lnTo>
                    <a:pt x="12" y="35"/>
                  </a:lnTo>
                  <a:lnTo>
                    <a:pt x="2" y="17"/>
                  </a:lnTo>
                  <a:lnTo>
                    <a:pt x="0" y="0"/>
                  </a:lnTo>
                  <a:lnTo>
                    <a:pt x="16" y="10"/>
                  </a:lnTo>
                  <a:lnTo>
                    <a:pt x="28" y="24"/>
                  </a:lnTo>
                  <a:lnTo>
                    <a:pt x="39" y="40"/>
                  </a:lnTo>
                  <a:lnTo>
                    <a:pt x="46"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1" name="Freeform 83"/>
            <p:cNvSpPr>
              <a:spLocks/>
            </p:cNvSpPr>
            <p:nvPr/>
          </p:nvSpPr>
          <p:spPr bwMode="auto">
            <a:xfrm>
              <a:off x="5335" y="3211"/>
              <a:ext cx="29" cy="45"/>
            </a:xfrm>
            <a:custGeom>
              <a:avLst/>
              <a:gdLst>
                <a:gd name="T0" fmla="*/ 1 w 58"/>
                <a:gd name="T1" fmla="*/ 1 h 88"/>
                <a:gd name="T2" fmla="*/ 1 w 58"/>
                <a:gd name="T3" fmla="*/ 1 h 88"/>
                <a:gd name="T4" fmla="*/ 1 w 58"/>
                <a:gd name="T5" fmla="*/ 1 h 88"/>
                <a:gd name="T6" fmla="*/ 1 w 58"/>
                <a:gd name="T7" fmla="*/ 1 h 88"/>
                <a:gd name="T8" fmla="*/ 1 w 58"/>
                <a:gd name="T9" fmla="*/ 1 h 88"/>
                <a:gd name="T10" fmla="*/ 1 w 58"/>
                <a:gd name="T11" fmla="*/ 1 h 88"/>
                <a:gd name="T12" fmla="*/ 1 w 58"/>
                <a:gd name="T13" fmla="*/ 1 h 88"/>
                <a:gd name="T14" fmla="*/ 1 w 58"/>
                <a:gd name="T15" fmla="*/ 1 h 88"/>
                <a:gd name="T16" fmla="*/ 0 w 58"/>
                <a:gd name="T17" fmla="*/ 1 h 88"/>
                <a:gd name="T18" fmla="*/ 1 w 58"/>
                <a:gd name="T19" fmla="*/ 0 h 88"/>
                <a:gd name="T20" fmla="*/ 1 w 58"/>
                <a:gd name="T21" fmla="*/ 1 h 88"/>
                <a:gd name="T22" fmla="*/ 1 w 58"/>
                <a:gd name="T23" fmla="*/ 1 h 88"/>
                <a:gd name="T24" fmla="*/ 1 w 58"/>
                <a:gd name="T25" fmla="*/ 1 h 88"/>
                <a:gd name="T26" fmla="*/ 1 w 58"/>
                <a:gd name="T27" fmla="*/ 1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88"/>
                <a:gd name="T44" fmla="*/ 58 w 58"/>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88">
                  <a:moveTo>
                    <a:pt x="58" y="88"/>
                  </a:moveTo>
                  <a:lnTo>
                    <a:pt x="48" y="86"/>
                  </a:lnTo>
                  <a:lnTo>
                    <a:pt x="39" y="81"/>
                  </a:lnTo>
                  <a:lnTo>
                    <a:pt x="30" y="76"/>
                  </a:lnTo>
                  <a:lnTo>
                    <a:pt x="21" y="71"/>
                  </a:lnTo>
                  <a:lnTo>
                    <a:pt x="14" y="62"/>
                  </a:lnTo>
                  <a:lnTo>
                    <a:pt x="9" y="55"/>
                  </a:lnTo>
                  <a:lnTo>
                    <a:pt x="3" y="44"/>
                  </a:lnTo>
                  <a:lnTo>
                    <a:pt x="0" y="33"/>
                  </a:lnTo>
                  <a:lnTo>
                    <a:pt x="7" y="0"/>
                  </a:lnTo>
                  <a:lnTo>
                    <a:pt x="14" y="21"/>
                  </a:lnTo>
                  <a:lnTo>
                    <a:pt x="26" y="44"/>
                  </a:lnTo>
                  <a:lnTo>
                    <a:pt x="41" y="67"/>
                  </a:lnTo>
                  <a:lnTo>
                    <a:pt x="58"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2" name="Freeform 84"/>
            <p:cNvSpPr>
              <a:spLocks/>
            </p:cNvSpPr>
            <p:nvPr/>
          </p:nvSpPr>
          <p:spPr bwMode="auto">
            <a:xfrm>
              <a:off x="5354" y="3211"/>
              <a:ext cx="44" cy="41"/>
            </a:xfrm>
            <a:custGeom>
              <a:avLst/>
              <a:gdLst>
                <a:gd name="T0" fmla="*/ 0 w 89"/>
                <a:gd name="T1" fmla="*/ 1 h 81"/>
                <a:gd name="T2" fmla="*/ 0 w 89"/>
                <a:gd name="T3" fmla="*/ 1 h 81"/>
                <a:gd name="T4" fmla="*/ 0 w 89"/>
                <a:gd name="T5" fmla="*/ 1 h 81"/>
                <a:gd name="T6" fmla="*/ 0 w 89"/>
                <a:gd name="T7" fmla="*/ 1 h 81"/>
                <a:gd name="T8" fmla="*/ 0 w 89"/>
                <a:gd name="T9" fmla="*/ 1 h 81"/>
                <a:gd name="T10" fmla="*/ 0 w 89"/>
                <a:gd name="T11" fmla="*/ 1 h 81"/>
                <a:gd name="T12" fmla="*/ 0 w 89"/>
                <a:gd name="T13" fmla="*/ 1 h 81"/>
                <a:gd name="T14" fmla="*/ 0 w 89"/>
                <a:gd name="T15" fmla="*/ 1 h 81"/>
                <a:gd name="T16" fmla="*/ 0 w 89"/>
                <a:gd name="T17" fmla="*/ 0 h 81"/>
                <a:gd name="T18" fmla="*/ 0 w 89"/>
                <a:gd name="T19" fmla="*/ 1 h 81"/>
                <a:gd name="T20" fmla="*/ 0 w 89"/>
                <a:gd name="T21" fmla="*/ 1 h 81"/>
                <a:gd name="T22" fmla="*/ 0 w 89"/>
                <a:gd name="T23" fmla="*/ 1 h 81"/>
                <a:gd name="T24" fmla="*/ 0 w 89"/>
                <a:gd name="T25" fmla="*/ 1 h 81"/>
                <a:gd name="T26" fmla="*/ 0 w 89"/>
                <a:gd name="T27" fmla="*/ 1 h 81"/>
                <a:gd name="T28" fmla="*/ 0 w 89"/>
                <a:gd name="T29" fmla="*/ 1 h 81"/>
                <a:gd name="T30" fmla="*/ 0 w 89"/>
                <a:gd name="T31" fmla="*/ 1 h 81"/>
                <a:gd name="T32" fmla="*/ 0 w 89"/>
                <a:gd name="T33" fmla="*/ 1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81"/>
                <a:gd name="T53" fmla="*/ 89 w 89"/>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81">
                  <a:moveTo>
                    <a:pt x="89" y="71"/>
                  </a:moveTo>
                  <a:lnTo>
                    <a:pt x="80" y="74"/>
                  </a:lnTo>
                  <a:lnTo>
                    <a:pt x="69" y="79"/>
                  </a:lnTo>
                  <a:lnTo>
                    <a:pt x="58" y="81"/>
                  </a:lnTo>
                  <a:lnTo>
                    <a:pt x="46" y="81"/>
                  </a:lnTo>
                  <a:lnTo>
                    <a:pt x="28" y="63"/>
                  </a:lnTo>
                  <a:lnTo>
                    <a:pt x="14" y="44"/>
                  </a:lnTo>
                  <a:lnTo>
                    <a:pt x="4" y="23"/>
                  </a:lnTo>
                  <a:lnTo>
                    <a:pt x="0" y="0"/>
                  </a:lnTo>
                  <a:lnTo>
                    <a:pt x="7" y="12"/>
                  </a:lnTo>
                  <a:lnTo>
                    <a:pt x="18" y="23"/>
                  </a:lnTo>
                  <a:lnTo>
                    <a:pt x="27" y="33"/>
                  </a:lnTo>
                  <a:lnTo>
                    <a:pt x="39" y="42"/>
                  </a:lnTo>
                  <a:lnTo>
                    <a:pt x="50" y="51"/>
                  </a:lnTo>
                  <a:lnTo>
                    <a:pt x="62" y="58"/>
                  </a:lnTo>
                  <a:lnTo>
                    <a:pt x="76" y="65"/>
                  </a:lnTo>
                  <a:lnTo>
                    <a:pt x="89"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3" name="Freeform 85"/>
            <p:cNvSpPr>
              <a:spLocks/>
            </p:cNvSpPr>
            <p:nvPr/>
          </p:nvSpPr>
          <p:spPr bwMode="auto">
            <a:xfrm>
              <a:off x="5490" y="3218"/>
              <a:ext cx="11" cy="7"/>
            </a:xfrm>
            <a:custGeom>
              <a:avLst/>
              <a:gdLst>
                <a:gd name="T0" fmla="*/ 1 w 21"/>
                <a:gd name="T1" fmla="*/ 0 h 16"/>
                <a:gd name="T2" fmla="*/ 1 w 21"/>
                <a:gd name="T3" fmla="*/ 0 h 16"/>
                <a:gd name="T4" fmla="*/ 1 w 21"/>
                <a:gd name="T5" fmla="*/ 0 h 16"/>
                <a:gd name="T6" fmla="*/ 1 w 21"/>
                <a:gd name="T7" fmla="*/ 0 h 16"/>
                <a:gd name="T8" fmla="*/ 0 w 21"/>
                <a:gd name="T9" fmla="*/ 0 h 16"/>
                <a:gd name="T10" fmla="*/ 1 w 21"/>
                <a:gd name="T11" fmla="*/ 0 h 16"/>
                <a:gd name="T12" fmla="*/ 1 w 21"/>
                <a:gd name="T13" fmla="*/ 0 h 16"/>
                <a:gd name="T14" fmla="*/ 1 w 21"/>
                <a:gd name="T15" fmla="*/ 0 h 16"/>
                <a:gd name="T16" fmla="*/ 1 w 21"/>
                <a:gd name="T17" fmla="*/ 0 h 16"/>
                <a:gd name="T18" fmla="*/ 1 w 2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6"/>
                <a:gd name="T32" fmla="*/ 21 w 2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6">
                  <a:moveTo>
                    <a:pt x="21" y="5"/>
                  </a:moveTo>
                  <a:lnTo>
                    <a:pt x="21" y="16"/>
                  </a:lnTo>
                  <a:lnTo>
                    <a:pt x="14" y="12"/>
                  </a:lnTo>
                  <a:lnTo>
                    <a:pt x="5" y="11"/>
                  </a:lnTo>
                  <a:lnTo>
                    <a:pt x="0" y="7"/>
                  </a:lnTo>
                  <a:lnTo>
                    <a:pt x="5" y="0"/>
                  </a:lnTo>
                  <a:lnTo>
                    <a:pt x="7" y="4"/>
                  </a:lnTo>
                  <a:lnTo>
                    <a:pt x="10" y="5"/>
                  </a:lnTo>
                  <a:lnTo>
                    <a:pt x="16" y="5"/>
                  </a:lnTo>
                  <a:lnTo>
                    <a:pt x="2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4" name="Freeform 86"/>
            <p:cNvSpPr>
              <a:spLocks/>
            </p:cNvSpPr>
            <p:nvPr/>
          </p:nvSpPr>
          <p:spPr bwMode="auto">
            <a:xfrm>
              <a:off x="4449" y="3220"/>
              <a:ext cx="25" cy="18"/>
            </a:xfrm>
            <a:custGeom>
              <a:avLst/>
              <a:gdLst>
                <a:gd name="T0" fmla="*/ 1 w 49"/>
                <a:gd name="T1" fmla="*/ 1 h 36"/>
                <a:gd name="T2" fmla="*/ 1 w 49"/>
                <a:gd name="T3" fmla="*/ 1 h 36"/>
                <a:gd name="T4" fmla="*/ 1 w 49"/>
                <a:gd name="T5" fmla="*/ 1 h 36"/>
                <a:gd name="T6" fmla="*/ 1 w 49"/>
                <a:gd name="T7" fmla="*/ 1 h 36"/>
                <a:gd name="T8" fmla="*/ 0 w 49"/>
                <a:gd name="T9" fmla="*/ 0 h 36"/>
                <a:gd name="T10" fmla="*/ 1 w 49"/>
                <a:gd name="T11" fmla="*/ 1 h 36"/>
                <a:gd name="T12" fmla="*/ 0 60000 65536"/>
                <a:gd name="T13" fmla="*/ 0 60000 65536"/>
                <a:gd name="T14" fmla="*/ 0 60000 65536"/>
                <a:gd name="T15" fmla="*/ 0 60000 65536"/>
                <a:gd name="T16" fmla="*/ 0 60000 65536"/>
                <a:gd name="T17" fmla="*/ 0 60000 65536"/>
                <a:gd name="T18" fmla="*/ 0 w 49"/>
                <a:gd name="T19" fmla="*/ 0 h 36"/>
                <a:gd name="T20" fmla="*/ 49 w 4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9" h="36">
                  <a:moveTo>
                    <a:pt x="49" y="34"/>
                  </a:moveTo>
                  <a:lnTo>
                    <a:pt x="37" y="36"/>
                  </a:lnTo>
                  <a:lnTo>
                    <a:pt x="21" y="29"/>
                  </a:lnTo>
                  <a:lnTo>
                    <a:pt x="7" y="16"/>
                  </a:lnTo>
                  <a:lnTo>
                    <a:pt x="0" y="0"/>
                  </a:lnTo>
                  <a:lnTo>
                    <a:pt x="4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5" name="Freeform 87"/>
            <p:cNvSpPr>
              <a:spLocks/>
            </p:cNvSpPr>
            <p:nvPr/>
          </p:nvSpPr>
          <p:spPr bwMode="auto">
            <a:xfrm>
              <a:off x="5315" y="3220"/>
              <a:ext cx="15" cy="29"/>
            </a:xfrm>
            <a:custGeom>
              <a:avLst/>
              <a:gdLst>
                <a:gd name="T0" fmla="*/ 1 w 28"/>
                <a:gd name="T1" fmla="*/ 0 h 59"/>
                <a:gd name="T2" fmla="*/ 1 w 28"/>
                <a:gd name="T3" fmla="*/ 0 h 59"/>
                <a:gd name="T4" fmla="*/ 0 w 28"/>
                <a:gd name="T5" fmla="*/ 0 h 59"/>
                <a:gd name="T6" fmla="*/ 1 w 28"/>
                <a:gd name="T7" fmla="*/ 0 h 59"/>
                <a:gd name="T8" fmla="*/ 1 w 28"/>
                <a:gd name="T9" fmla="*/ 0 h 59"/>
                <a:gd name="T10" fmla="*/ 1 w 28"/>
                <a:gd name="T11" fmla="*/ 0 h 59"/>
                <a:gd name="T12" fmla="*/ 0 60000 65536"/>
                <a:gd name="T13" fmla="*/ 0 60000 65536"/>
                <a:gd name="T14" fmla="*/ 0 60000 65536"/>
                <a:gd name="T15" fmla="*/ 0 60000 65536"/>
                <a:gd name="T16" fmla="*/ 0 60000 65536"/>
                <a:gd name="T17" fmla="*/ 0 60000 65536"/>
                <a:gd name="T18" fmla="*/ 0 w 28"/>
                <a:gd name="T19" fmla="*/ 0 h 59"/>
                <a:gd name="T20" fmla="*/ 28 w 28"/>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28" h="59">
                  <a:moveTo>
                    <a:pt x="28" y="59"/>
                  </a:moveTo>
                  <a:lnTo>
                    <a:pt x="7" y="52"/>
                  </a:lnTo>
                  <a:lnTo>
                    <a:pt x="0" y="32"/>
                  </a:lnTo>
                  <a:lnTo>
                    <a:pt x="3" y="13"/>
                  </a:lnTo>
                  <a:lnTo>
                    <a:pt x="16" y="0"/>
                  </a:lnTo>
                  <a:lnTo>
                    <a:pt x="28"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6" name="Freeform 88"/>
            <p:cNvSpPr>
              <a:spLocks/>
            </p:cNvSpPr>
            <p:nvPr/>
          </p:nvSpPr>
          <p:spPr bwMode="auto">
            <a:xfrm>
              <a:off x="4267" y="3223"/>
              <a:ext cx="103" cy="86"/>
            </a:xfrm>
            <a:custGeom>
              <a:avLst/>
              <a:gdLst>
                <a:gd name="T0" fmla="*/ 0 w 207"/>
                <a:gd name="T1" fmla="*/ 1 h 171"/>
                <a:gd name="T2" fmla="*/ 0 w 207"/>
                <a:gd name="T3" fmla="*/ 1 h 171"/>
                <a:gd name="T4" fmla="*/ 0 w 207"/>
                <a:gd name="T5" fmla="*/ 1 h 171"/>
                <a:gd name="T6" fmla="*/ 0 w 207"/>
                <a:gd name="T7" fmla="*/ 1 h 171"/>
                <a:gd name="T8" fmla="*/ 0 w 207"/>
                <a:gd name="T9" fmla="*/ 1 h 171"/>
                <a:gd name="T10" fmla="*/ 0 w 207"/>
                <a:gd name="T11" fmla="*/ 1 h 171"/>
                <a:gd name="T12" fmla="*/ 0 w 207"/>
                <a:gd name="T13" fmla="*/ 1 h 171"/>
                <a:gd name="T14" fmla="*/ 0 w 207"/>
                <a:gd name="T15" fmla="*/ 1 h 171"/>
                <a:gd name="T16" fmla="*/ 0 w 207"/>
                <a:gd name="T17" fmla="*/ 1 h 171"/>
                <a:gd name="T18" fmla="*/ 0 w 207"/>
                <a:gd name="T19" fmla="*/ 1 h 171"/>
                <a:gd name="T20" fmla="*/ 0 w 207"/>
                <a:gd name="T21" fmla="*/ 1 h 171"/>
                <a:gd name="T22" fmla="*/ 0 w 207"/>
                <a:gd name="T23" fmla="*/ 1 h 171"/>
                <a:gd name="T24" fmla="*/ 0 w 207"/>
                <a:gd name="T25" fmla="*/ 1 h 171"/>
                <a:gd name="T26" fmla="*/ 0 w 207"/>
                <a:gd name="T27" fmla="*/ 1 h 171"/>
                <a:gd name="T28" fmla="*/ 0 w 207"/>
                <a:gd name="T29" fmla="*/ 1 h 171"/>
                <a:gd name="T30" fmla="*/ 0 w 207"/>
                <a:gd name="T31" fmla="*/ 1 h 171"/>
                <a:gd name="T32" fmla="*/ 0 w 207"/>
                <a:gd name="T33" fmla="*/ 1 h 171"/>
                <a:gd name="T34" fmla="*/ 0 w 207"/>
                <a:gd name="T35" fmla="*/ 1 h 171"/>
                <a:gd name="T36" fmla="*/ 0 w 207"/>
                <a:gd name="T37" fmla="*/ 1 h 171"/>
                <a:gd name="T38" fmla="*/ 0 w 207"/>
                <a:gd name="T39" fmla="*/ 1 h 171"/>
                <a:gd name="T40" fmla="*/ 0 w 207"/>
                <a:gd name="T41" fmla="*/ 1 h 171"/>
                <a:gd name="T42" fmla="*/ 0 w 207"/>
                <a:gd name="T43" fmla="*/ 1 h 171"/>
                <a:gd name="T44" fmla="*/ 0 w 207"/>
                <a:gd name="T45" fmla="*/ 1 h 171"/>
                <a:gd name="T46" fmla="*/ 0 w 207"/>
                <a:gd name="T47" fmla="*/ 0 h 171"/>
                <a:gd name="T48" fmla="*/ 0 w 207"/>
                <a:gd name="T49" fmla="*/ 1 h 171"/>
                <a:gd name="T50" fmla="*/ 0 w 207"/>
                <a:gd name="T51" fmla="*/ 1 h 171"/>
                <a:gd name="T52" fmla="*/ 0 w 207"/>
                <a:gd name="T53" fmla="*/ 1 h 171"/>
                <a:gd name="T54" fmla="*/ 0 w 207"/>
                <a:gd name="T55" fmla="*/ 1 h 171"/>
                <a:gd name="T56" fmla="*/ 0 w 207"/>
                <a:gd name="T57" fmla="*/ 1 h 1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7"/>
                <a:gd name="T88" fmla="*/ 0 h 171"/>
                <a:gd name="T89" fmla="*/ 207 w 207"/>
                <a:gd name="T90" fmla="*/ 171 h 1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7" h="171">
                  <a:moveTo>
                    <a:pt x="182" y="53"/>
                  </a:moveTo>
                  <a:lnTo>
                    <a:pt x="193" y="72"/>
                  </a:lnTo>
                  <a:lnTo>
                    <a:pt x="202" y="92"/>
                  </a:lnTo>
                  <a:lnTo>
                    <a:pt x="207" y="113"/>
                  </a:lnTo>
                  <a:lnTo>
                    <a:pt x="200" y="136"/>
                  </a:lnTo>
                  <a:lnTo>
                    <a:pt x="189" y="150"/>
                  </a:lnTo>
                  <a:lnTo>
                    <a:pt x="177" y="161"/>
                  </a:lnTo>
                  <a:lnTo>
                    <a:pt x="163" y="166"/>
                  </a:lnTo>
                  <a:lnTo>
                    <a:pt x="148" y="170"/>
                  </a:lnTo>
                  <a:lnTo>
                    <a:pt x="131" y="171"/>
                  </a:lnTo>
                  <a:lnTo>
                    <a:pt x="115" y="171"/>
                  </a:lnTo>
                  <a:lnTo>
                    <a:pt x="97" y="171"/>
                  </a:lnTo>
                  <a:lnTo>
                    <a:pt x="81" y="171"/>
                  </a:lnTo>
                  <a:lnTo>
                    <a:pt x="63" y="157"/>
                  </a:lnTo>
                  <a:lnTo>
                    <a:pt x="49" y="141"/>
                  </a:lnTo>
                  <a:lnTo>
                    <a:pt x="39" y="125"/>
                  </a:lnTo>
                  <a:lnTo>
                    <a:pt x="28" y="106"/>
                  </a:lnTo>
                  <a:lnTo>
                    <a:pt x="19" y="86"/>
                  </a:lnTo>
                  <a:lnTo>
                    <a:pt x="12" y="67"/>
                  </a:lnTo>
                  <a:lnTo>
                    <a:pt x="5" y="48"/>
                  </a:lnTo>
                  <a:lnTo>
                    <a:pt x="0" y="28"/>
                  </a:lnTo>
                  <a:lnTo>
                    <a:pt x="21" y="10"/>
                  </a:lnTo>
                  <a:lnTo>
                    <a:pt x="44" y="1"/>
                  </a:lnTo>
                  <a:lnTo>
                    <a:pt x="67" y="0"/>
                  </a:lnTo>
                  <a:lnTo>
                    <a:pt x="92" y="3"/>
                  </a:lnTo>
                  <a:lnTo>
                    <a:pt x="117" y="14"/>
                  </a:lnTo>
                  <a:lnTo>
                    <a:pt x="140" y="24"/>
                  </a:lnTo>
                  <a:lnTo>
                    <a:pt x="163" y="39"/>
                  </a:lnTo>
                  <a:lnTo>
                    <a:pt x="18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7" name="Freeform 89"/>
            <p:cNvSpPr>
              <a:spLocks/>
            </p:cNvSpPr>
            <p:nvPr/>
          </p:nvSpPr>
          <p:spPr bwMode="auto">
            <a:xfrm>
              <a:off x="4432" y="32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0 w 34"/>
                <a:gd name="T11" fmla="*/ 0 h 34"/>
                <a:gd name="T12" fmla="*/ 1 w 34"/>
                <a:gd name="T13" fmla="*/ 1 h 34"/>
                <a:gd name="T14" fmla="*/ 1 w 34"/>
                <a:gd name="T15" fmla="*/ 1 h 34"/>
                <a:gd name="T16" fmla="*/ 1 w 34"/>
                <a:gd name="T17" fmla="*/ 1 h 34"/>
                <a:gd name="T18" fmla="*/ 1 w 34"/>
                <a:gd name="T19" fmla="*/ 1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34"/>
                <a:gd name="T32" fmla="*/ 34 w 34"/>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34">
                  <a:moveTo>
                    <a:pt x="34" y="30"/>
                  </a:moveTo>
                  <a:lnTo>
                    <a:pt x="25" y="34"/>
                  </a:lnTo>
                  <a:lnTo>
                    <a:pt x="19" y="32"/>
                  </a:lnTo>
                  <a:lnTo>
                    <a:pt x="12" y="27"/>
                  </a:lnTo>
                  <a:lnTo>
                    <a:pt x="3" y="23"/>
                  </a:lnTo>
                  <a:lnTo>
                    <a:pt x="0" y="0"/>
                  </a:lnTo>
                  <a:lnTo>
                    <a:pt x="12" y="2"/>
                  </a:lnTo>
                  <a:lnTo>
                    <a:pt x="18" y="11"/>
                  </a:lnTo>
                  <a:lnTo>
                    <a:pt x="25" y="21"/>
                  </a:lnTo>
                  <a:lnTo>
                    <a:pt x="34"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8" name="Freeform 90"/>
            <p:cNvSpPr>
              <a:spLocks/>
            </p:cNvSpPr>
            <p:nvPr/>
          </p:nvSpPr>
          <p:spPr bwMode="auto">
            <a:xfrm>
              <a:off x="5486" y="3232"/>
              <a:ext cx="11" cy="2"/>
            </a:xfrm>
            <a:custGeom>
              <a:avLst/>
              <a:gdLst>
                <a:gd name="T0" fmla="*/ 1 w 21"/>
                <a:gd name="T1" fmla="*/ 0 h 6"/>
                <a:gd name="T2" fmla="*/ 0 w 21"/>
                <a:gd name="T3" fmla="*/ 0 h 6"/>
                <a:gd name="T4" fmla="*/ 1 w 21"/>
                <a:gd name="T5" fmla="*/ 0 h 6"/>
                <a:gd name="T6" fmla="*/ 1 w 21"/>
                <a:gd name="T7" fmla="*/ 0 h 6"/>
                <a:gd name="T8" fmla="*/ 0 60000 65536"/>
                <a:gd name="T9" fmla="*/ 0 60000 65536"/>
                <a:gd name="T10" fmla="*/ 0 60000 65536"/>
                <a:gd name="T11" fmla="*/ 0 60000 65536"/>
                <a:gd name="T12" fmla="*/ 0 w 21"/>
                <a:gd name="T13" fmla="*/ 0 h 6"/>
                <a:gd name="T14" fmla="*/ 21 w 21"/>
                <a:gd name="T15" fmla="*/ 6 h 6"/>
              </a:gdLst>
              <a:ahLst/>
              <a:cxnLst>
                <a:cxn ang="T8">
                  <a:pos x="T0" y="T1"/>
                </a:cxn>
                <a:cxn ang="T9">
                  <a:pos x="T2" y="T3"/>
                </a:cxn>
                <a:cxn ang="T10">
                  <a:pos x="T4" y="T5"/>
                </a:cxn>
                <a:cxn ang="T11">
                  <a:pos x="T6" y="T7"/>
                </a:cxn>
              </a:cxnLst>
              <a:rect l="T12" t="T13" r="T14" b="T15"/>
              <a:pathLst>
                <a:path w="21" h="6">
                  <a:moveTo>
                    <a:pt x="21" y="6"/>
                  </a:moveTo>
                  <a:lnTo>
                    <a:pt x="0" y="0"/>
                  </a:lnTo>
                  <a:lnTo>
                    <a:pt x="5" y="6"/>
                  </a:lnTo>
                  <a:lnTo>
                    <a:pt x="21"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59" name="Freeform 91"/>
            <p:cNvSpPr>
              <a:spLocks/>
            </p:cNvSpPr>
            <p:nvPr/>
          </p:nvSpPr>
          <p:spPr bwMode="auto">
            <a:xfrm>
              <a:off x="4287" y="3243"/>
              <a:ext cx="59" cy="53"/>
            </a:xfrm>
            <a:custGeom>
              <a:avLst/>
              <a:gdLst>
                <a:gd name="T0" fmla="*/ 1 w 117"/>
                <a:gd name="T1" fmla="*/ 0 h 107"/>
                <a:gd name="T2" fmla="*/ 1 w 117"/>
                <a:gd name="T3" fmla="*/ 0 h 107"/>
                <a:gd name="T4" fmla="*/ 1 w 117"/>
                <a:gd name="T5" fmla="*/ 0 h 107"/>
                <a:gd name="T6" fmla="*/ 1 w 117"/>
                <a:gd name="T7" fmla="*/ 0 h 107"/>
                <a:gd name="T8" fmla="*/ 1 w 117"/>
                <a:gd name="T9" fmla="*/ 0 h 107"/>
                <a:gd name="T10" fmla="*/ 1 w 117"/>
                <a:gd name="T11" fmla="*/ 0 h 107"/>
                <a:gd name="T12" fmla="*/ 1 w 117"/>
                <a:gd name="T13" fmla="*/ 0 h 107"/>
                <a:gd name="T14" fmla="*/ 1 w 117"/>
                <a:gd name="T15" fmla="*/ 0 h 107"/>
                <a:gd name="T16" fmla="*/ 1 w 117"/>
                <a:gd name="T17" fmla="*/ 0 h 107"/>
                <a:gd name="T18" fmla="*/ 1 w 117"/>
                <a:gd name="T19" fmla="*/ 0 h 107"/>
                <a:gd name="T20" fmla="*/ 1 w 117"/>
                <a:gd name="T21" fmla="*/ 0 h 107"/>
                <a:gd name="T22" fmla="*/ 1 w 117"/>
                <a:gd name="T23" fmla="*/ 0 h 107"/>
                <a:gd name="T24" fmla="*/ 0 w 117"/>
                <a:gd name="T25" fmla="*/ 0 h 107"/>
                <a:gd name="T26" fmla="*/ 1 w 117"/>
                <a:gd name="T27" fmla="*/ 0 h 107"/>
                <a:gd name="T28" fmla="*/ 1 w 117"/>
                <a:gd name="T29" fmla="*/ 0 h 107"/>
                <a:gd name="T30" fmla="*/ 1 w 117"/>
                <a:gd name="T31" fmla="*/ 0 h 107"/>
                <a:gd name="T32" fmla="*/ 1 w 117"/>
                <a:gd name="T33" fmla="*/ 0 h 107"/>
                <a:gd name="T34" fmla="*/ 1 w 117"/>
                <a:gd name="T35" fmla="*/ 0 h 107"/>
                <a:gd name="T36" fmla="*/ 1 w 117"/>
                <a:gd name="T37" fmla="*/ 0 h 107"/>
                <a:gd name="T38" fmla="*/ 1 w 117"/>
                <a:gd name="T39" fmla="*/ 0 h 107"/>
                <a:gd name="T40" fmla="*/ 1 w 117"/>
                <a:gd name="T41" fmla="*/ 0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07"/>
                <a:gd name="T65" fmla="*/ 117 w 117"/>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07">
                  <a:moveTo>
                    <a:pt x="117" y="66"/>
                  </a:moveTo>
                  <a:lnTo>
                    <a:pt x="112" y="82"/>
                  </a:lnTo>
                  <a:lnTo>
                    <a:pt x="103" y="96"/>
                  </a:lnTo>
                  <a:lnTo>
                    <a:pt x="89" y="105"/>
                  </a:lnTo>
                  <a:lnTo>
                    <a:pt x="71" y="107"/>
                  </a:lnTo>
                  <a:lnTo>
                    <a:pt x="52" y="105"/>
                  </a:lnTo>
                  <a:lnTo>
                    <a:pt x="38" y="98"/>
                  </a:lnTo>
                  <a:lnTo>
                    <a:pt x="29" y="85"/>
                  </a:lnTo>
                  <a:lnTo>
                    <a:pt x="23" y="71"/>
                  </a:lnTo>
                  <a:lnTo>
                    <a:pt x="18" y="55"/>
                  </a:lnTo>
                  <a:lnTo>
                    <a:pt x="15" y="39"/>
                  </a:lnTo>
                  <a:lnTo>
                    <a:pt x="9" y="25"/>
                  </a:lnTo>
                  <a:lnTo>
                    <a:pt x="0" y="13"/>
                  </a:lnTo>
                  <a:lnTo>
                    <a:pt x="16" y="4"/>
                  </a:lnTo>
                  <a:lnTo>
                    <a:pt x="34" y="0"/>
                  </a:lnTo>
                  <a:lnTo>
                    <a:pt x="52" y="2"/>
                  </a:lnTo>
                  <a:lnTo>
                    <a:pt x="70" y="9"/>
                  </a:lnTo>
                  <a:lnTo>
                    <a:pt x="85" y="20"/>
                  </a:lnTo>
                  <a:lnTo>
                    <a:pt x="100" y="34"/>
                  </a:lnTo>
                  <a:lnTo>
                    <a:pt x="110" y="50"/>
                  </a:lnTo>
                  <a:lnTo>
                    <a:pt x="11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0" name="Freeform 92"/>
            <p:cNvSpPr>
              <a:spLocks/>
            </p:cNvSpPr>
            <p:nvPr/>
          </p:nvSpPr>
          <p:spPr bwMode="auto">
            <a:xfrm>
              <a:off x="4205" y="3246"/>
              <a:ext cx="65" cy="48"/>
            </a:xfrm>
            <a:custGeom>
              <a:avLst/>
              <a:gdLst>
                <a:gd name="T0" fmla="*/ 0 w 131"/>
                <a:gd name="T1" fmla="*/ 1 h 95"/>
                <a:gd name="T2" fmla="*/ 0 w 131"/>
                <a:gd name="T3" fmla="*/ 1 h 95"/>
                <a:gd name="T4" fmla="*/ 0 w 131"/>
                <a:gd name="T5" fmla="*/ 1 h 95"/>
                <a:gd name="T6" fmla="*/ 0 w 131"/>
                <a:gd name="T7" fmla="*/ 1 h 95"/>
                <a:gd name="T8" fmla="*/ 0 w 131"/>
                <a:gd name="T9" fmla="*/ 1 h 95"/>
                <a:gd name="T10" fmla="*/ 0 w 131"/>
                <a:gd name="T11" fmla="*/ 1 h 95"/>
                <a:gd name="T12" fmla="*/ 0 w 131"/>
                <a:gd name="T13" fmla="*/ 1 h 95"/>
                <a:gd name="T14" fmla="*/ 0 w 131"/>
                <a:gd name="T15" fmla="*/ 1 h 95"/>
                <a:gd name="T16" fmla="*/ 0 w 131"/>
                <a:gd name="T17" fmla="*/ 1 h 95"/>
                <a:gd name="T18" fmla="*/ 0 w 131"/>
                <a:gd name="T19" fmla="*/ 1 h 95"/>
                <a:gd name="T20" fmla="*/ 0 w 131"/>
                <a:gd name="T21" fmla="*/ 1 h 95"/>
                <a:gd name="T22" fmla="*/ 0 w 131"/>
                <a:gd name="T23" fmla="*/ 1 h 95"/>
                <a:gd name="T24" fmla="*/ 0 w 131"/>
                <a:gd name="T25" fmla="*/ 1 h 95"/>
                <a:gd name="T26" fmla="*/ 0 w 131"/>
                <a:gd name="T27" fmla="*/ 1 h 95"/>
                <a:gd name="T28" fmla="*/ 0 w 131"/>
                <a:gd name="T29" fmla="*/ 1 h 95"/>
                <a:gd name="T30" fmla="*/ 0 w 131"/>
                <a:gd name="T31" fmla="*/ 0 h 95"/>
                <a:gd name="T32" fmla="*/ 0 w 131"/>
                <a:gd name="T33" fmla="*/ 1 h 95"/>
                <a:gd name="T34" fmla="*/ 0 w 131"/>
                <a:gd name="T35" fmla="*/ 1 h 95"/>
                <a:gd name="T36" fmla="*/ 0 w 131"/>
                <a:gd name="T37" fmla="*/ 1 h 95"/>
                <a:gd name="T38" fmla="*/ 0 w 131"/>
                <a:gd name="T39" fmla="*/ 1 h 95"/>
                <a:gd name="T40" fmla="*/ 0 w 131"/>
                <a:gd name="T41" fmla="*/ 1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95"/>
                <a:gd name="T65" fmla="*/ 131 w 131"/>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95">
                  <a:moveTo>
                    <a:pt x="117" y="40"/>
                  </a:moveTo>
                  <a:lnTo>
                    <a:pt x="122" y="55"/>
                  </a:lnTo>
                  <a:lnTo>
                    <a:pt x="127" y="71"/>
                  </a:lnTo>
                  <a:lnTo>
                    <a:pt x="131" y="83"/>
                  </a:lnTo>
                  <a:lnTo>
                    <a:pt x="129" y="95"/>
                  </a:lnTo>
                  <a:lnTo>
                    <a:pt x="117" y="88"/>
                  </a:lnTo>
                  <a:lnTo>
                    <a:pt x="104" y="76"/>
                  </a:lnTo>
                  <a:lnTo>
                    <a:pt x="90" y="62"/>
                  </a:lnTo>
                  <a:lnTo>
                    <a:pt x="76" y="48"/>
                  </a:lnTo>
                  <a:lnTo>
                    <a:pt x="58" y="35"/>
                  </a:lnTo>
                  <a:lnTo>
                    <a:pt x="40" y="25"/>
                  </a:lnTo>
                  <a:lnTo>
                    <a:pt x="21" y="19"/>
                  </a:lnTo>
                  <a:lnTo>
                    <a:pt x="0" y="19"/>
                  </a:lnTo>
                  <a:lnTo>
                    <a:pt x="12" y="9"/>
                  </a:lnTo>
                  <a:lnTo>
                    <a:pt x="28" y="2"/>
                  </a:lnTo>
                  <a:lnTo>
                    <a:pt x="46" y="0"/>
                  </a:lnTo>
                  <a:lnTo>
                    <a:pt x="63" y="2"/>
                  </a:lnTo>
                  <a:lnTo>
                    <a:pt x="81" y="7"/>
                  </a:lnTo>
                  <a:lnTo>
                    <a:pt x="97" y="16"/>
                  </a:lnTo>
                  <a:lnTo>
                    <a:pt x="110" y="26"/>
                  </a:lnTo>
                  <a:lnTo>
                    <a:pt x="117"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1" name="Freeform 93"/>
            <p:cNvSpPr>
              <a:spLocks/>
            </p:cNvSpPr>
            <p:nvPr/>
          </p:nvSpPr>
          <p:spPr bwMode="auto">
            <a:xfrm>
              <a:off x="5480" y="3246"/>
              <a:ext cx="13" cy="3"/>
            </a:xfrm>
            <a:custGeom>
              <a:avLst/>
              <a:gdLst>
                <a:gd name="T0" fmla="*/ 1 w 25"/>
                <a:gd name="T1" fmla="*/ 0 h 7"/>
                <a:gd name="T2" fmla="*/ 0 w 25"/>
                <a:gd name="T3" fmla="*/ 0 h 7"/>
                <a:gd name="T4" fmla="*/ 1 w 25"/>
                <a:gd name="T5" fmla="*/ 0 h 7"/>
                <a:gd name="T6" fmla="*/ 1 w 25"/>
                <a:gd name="T7" fmla="*/ 0 h 7"/>
                <a:gd name="T8" fmla="*/ 1 w 25"/>
                <a:gd name="T9" fmla="*/ 0 h 7"/>
                <a:gd name="T10" fmla="*/ 1 w 25"/>
                <a:gd name="T11" fmla="*/ 0 h 7"/>
                <a:gd name="T12" fmla="*/ 1 w 25"/>
                <a:gd name="T13" fmla="*/ 0 h 7"/>
                <a:gd name="T14" fmla="*/ 0 60000 65536"/>
                <a:gd name="T15" fmla="*/ 0 60000 65536"/>
                <a:gd name="T16" fmla="*/ 0 60000 65536"/>
                <a:gd name="T17" fmla="*/ 0 60000 65536"/>
                <a:gd name="T18" fmla="*/ 0 60000 65536"/>
                <a:gd name="T19" fmla="*/ 0 60000 65536"/>
                <a:gd name="T20" fmla="*/ 0 60000 65536"/>
                <a:gd name="T21" fmla="*/ 0 w 25"/>
                <a:gd name="T22" fmla="*/ 0 h 7"/>
                <a:gd name="T23" fmla="*/ 25 w 2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7">
                  <a:moveTo>
                    <a:pt x="25" y="7"/>
                  </a:moveTo>
                  <a:lnTo>
                    <a:pt x="0" y="7"/>
                  </a:lnTo>
                  <a:lnTo>
                    <a:pt x="6" y="2"/>
                  </a:lnTo>
                  <a:lnTo>
                    <a:pt x="11" y="0"/>
                  </a:lnTo>
                  <a:lnTo>
                    <a:pt x="18" y="2"/>
                  </a:lnTo>
                  <a:lnTo>
                    <a:pt x="25" y="2"/>
                  </a:lnTo>
                  <a:lnTo>
                    <a:pt x="25"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2" name="Freeform 94"/>
            <p:cNvSpPr>
              <a:spLocks/>
            </p:cNvSpPr>
            <p:nvPr/>
          </p:nvSpPr>
          <p:spPr bwMode="auto">
            <a:xfrm>
              <a:off x="4299" y="3252"/>
              <a:ext cx="36" cy="35"/>
            </a:xfrm>
            <a:custGeom>
              <a:avLst/>
              <a:gdLst>
                <a:gd name="T0" fmla="*/ 0 w 73"/>
                <a:gd name="T1" fmla="*/ 0 h 71"/>
                <a:gd name="T2" fmla="*/ 0 w 73"/>
                <a:gd name="T3" fmla="*/ 0 h 71"/>
                <a:gd name="T4" fmla="*/ 0 w 73"/>
                <a:gd name="T5" fmla="*/ 0 h 71"/>
                <a:gd name="T6" fmla="*/ 0 w 73"/>
                <a:gd name="T7" fmla="*/ 0 h 71"/>
                <a:gd name="T8" fmla="*/ 0 w 73"/>
                <a:gd name="T9" fmla="*/ 0 h 71"/>
                <a:gd name="T10" fmla="*/ 0 w 73"/>
                <a:gd name="T11" fmla="*/ 0 h 71"/>
                <a:gd name="T12" fmla="*/ 0 w 73"/>
                <a:gd name="T13" fmla="*/ 0 h 71"/>
                <a:gd name="T14" fmla="*/ 0 w 73"/>
                <a:gd name="T15" fmla="*/ 0 h 71"/>
                <a:gd name="T16" fmla="*/ 0 w 73"/>
                <a:gd name="T17" fmla="*/ 0 h 71"/>
                <a:gd name="T18" fmla="*/ 0 w 73"/>
                <a:gd name="T19" fmla="*/ 0 h 71"/>
                <a:gd name="T20" fmla="*/ 0 w 73"/>
                <a:gd name="T21" fmla="*/ 0 h 71"/>
                <a:gd name="T22" fmla="*/ 0 w 73"/>
                <a:gd name="T23" fmla="*/ 0 h 71"/>
                <a:gd name="T24" fmla="*/ 0 w 73"/>
                <a:gd name="T25" fmla="*/ 0 h 71"/>
                <a:gd name="T26" fmla="*/ 0 w 73"/>
                <a:gd name="T27" fmla="*/ 0 h 71"/>
                <a:gd name="T28" fmla="*/ 0 w 73"/>
                <a:gd name="T29" fmla="*/ 0 h 71"/>
                <a:gd name="T30" fmla="*/ 0 w 73"/>
                <a:gd name="T31" fmla="*/ 0 h 71"/>
                <a:gd name="T32" fmla="*/ 0 w 73"/>
                <a:gd name="T33" fmla="*/ 0 h 71"/>
                <a:gd name="T34" fmla="*/ 0 w 73"/>
                <a:gd name="T35" fmla="*/ 0 h 71"/>
                <a:gd name="T36" fmla="*/ 0 w 73"/>
                <a:gd name="T37" fmla="*/ 0 h 71"/>
                <a:gd name="T38" fmla="*/ 0 w 73"/>
                <a:gd name="T39" fmla="*/ 0 h 71"/>
                <a:gd name="T40" fmla="*/ 0 w 73"/>
                <a:gd name="T41" fmla="*/ 0 h 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1"/>
                <a:gd name="T65" fmla="*/ 73 w 73"/>
                <a:gd name="T66" fmla="*/ 71 h 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1">
                  <a:moveTo>
                    <a:pt x="73" y="41"/>
                  </a:moveTo>
                  <a:lnTo>
                    <a:pt x="73" y="52"/>
                  </a:lnTo>
                  <a:lnTo>
                    <a:pt x="70" y="60"/>
                  </a:lnTo>
                  <a:lnTo>
                    <a:pt x="64" y="67"/>
                  </a:lnTo>
                  <a:lnTo>
                    <a:pt x="55" y="71"/>
                  </a:lnTo>
                  <a:lnTo>
                    <a:pt x="41" y="69"/>
                  </a:lnTo>
                  <a:lnTo>
                    <a:pt x="31" y="64"/>
                  </a:lnTo>
                  <a:lnTo>
                    <a:pt x="23" y="55"/>
                  </a:lnTo>
                  <a:lnTo>
                    <a:pt x="18" y="44"/>
                  </a:lnTo>
                  <a:lnTo>
                    <a:pt x="15" y="34"/>
                  </a:lnTo>
                  <a:lnTo>
                    <a:pt x="11" y="21"/>
                  </a:lnTo>
                  <a:lnTo>
                    <a:pt x="6" y="9"/>
                  </a:lnTo>
                  <a:lnTo>
                    <a:pt x="0" y="0"/>
                  </a:lnTo>
                  <a:lnTo>
                    <a:pt x="11" y="2"/>
                  </a:lnTo>
                  <a:lnTo>
                    <a:pt x="23" y="4"/>
                  </a:lnTo>
                  <a:lnTo>
                    <a:pt x="34" y="7"/>
                  </a:lnTo>
                  <a:lnTo>
                    <a:pt x="45" y="13"/>
                  </a:lnTo>
                  <a:lnTo>
                    <a:pt x="54" y="18"/>
                  </a:lnTo>
                  <a:lnTo>
                    <a:pt x="61" y="25"/>
                  </a:lnTo>
                  <a:lnTo>
                    <a:pt x="68" y="32"/>
                  </a:lnTo>
                  <a:lnTo>
                    <a:pt x="73"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3" name="Freeform 95"/>
            <p:cNvSpPr>
              <a:spLocks/>
            </p:cNvSpPr>
            <p:nvPr/>
          </p:nvSpPr>
          <p:spPr bwMode="auto">
            <a:xfrm>
              <a:off x="4149" y="3257"/>
              <a:ext cx="89" cy="49"/>
            </a:xfrm>
            <a:custGeom>
              <a:avLst/>
              <a:gdLst>
                <a:gd name="T0" fmla="*/ 1 w 177"/>
                <a:gd name="T1" fmla="*/ 1 h 97"/>
                <a:gd name="T2" fmla="*/ 1 w 177"/>
                <a:gd name="T3" fmla="*/ 1 h 97"/>
                <a:gd name="T4" fmla="*/ 1 w 177"/>
                <a:gd name="T5" fmla="*/ 1 h 97"/>
                <a:gd name="T6" fmla="*/ 1 w 177"/>
                <a:gd name="T7" fmla="*/ 1 h 97"/>
                <a:gd name="T8" fmla="*/ 1 w 177"/>
                <a:gd name="T9" fmla="*/ 1 h 97"/>
                <a:gd name="T10" fmla="*/ 1 w 177"/>
                <a:gd name="T11" fmla="*/ 1 h 97"/>
                <a:gd name="T12" fmla="*/ 1 w 177"/>
                <a:gd name="T13" fmla="*/ 1 h 97"/>
                <a:gd name="T14" fmla="*/ 1 w 177"/>
                <a:gd name="T15" fmla="*/ 1 h 97"/>
                <a:gd name="T16" fmla="*/ 1 w 177"/>
                <a:gd name="T17" fmla="*/ 1 h 97"/>
                <a:gd name="T18" fmla="*/ 1 w 177"/>
                <a:gd name="T19" fmla="*/ 1 h 97"/>
                <a:gd name="T20" fmla="*/ 1 w 177"/>
                <a:gd name="T21" fmla="*/ 1 h 97"/>
                <a:gd name="T22" fmla="*/ 1 w 177"/>
                <a:gd name="T23" fmla="*/ 1 h 97"/>
                <a:gd name="T24" fmla="*/ 0 w 177"/>
                <a:gd name="T25" fmla="*/ 1 h 97"/>
                <a:gd name="T26" fmla="*/ 0 w 177"/>
                <a:gd name="T27" fmla="*/ 1 h 97"/>
                <a:gd name="T28" fmla="*/ 1 w 177"/>
                <a:gd name="T29" fmla="*/ 1 h 97"/>
                <a:gd name="T30" fmla="*/ 1 w 177"/>
                <a:gd name="T31" fmla="*/ 0 h 97"/>
                <a:gd name="T32" fmla="*/ 1 w 177"/>
                <a:gd name="T33" fmla="*/ 0 h 97"/>
                <a:gd name="T34" fmla="*/ 1 w 177"/>
                <a:gd name="T35" fmla="*/ 0 h 97"/>
                <a:gd name="T36" fmla="*/ 1 w 177"/>
                <a:gd name="T37" fmla="*/ 1 h 97"/>
                <a:gd name="T38" fmla="*/ 1 w 177"/>
                <a:gd name="T39" fmla="*/ 1 h 97"/>
                <a:gd name="T40" fmla="*/ 1 w 177"/>
                <a:gd name="T41" fmla="*/ 1 h 97"/>
                <a:gd name="T42" fmla="*/ 1 w 177"/>
                <a:gd name="T43" fmla="*/ 1 h 97"/>
                <a:gd name="T44" fmla="*/ 1 w 177"/>
                <a:gd name="T45" fmla="*/ 1 h 97"/>
                <a:gd name="T46" fmla="*/ 1 w 177"/>
                <a:gd name="T47" fmla="*/ 1 h 97"/>
                <a:gd name="T48" fmla="*/ 1 w 177"/>
                <a:gd name="T49" fmla="*/ 1 h 97"/>
                <a:gd name="T50" fmla="*/ 1 w 177"/>
                <a:gd name="T51" fmla="*/ 1 h 97"/>
                <a:gd name="T52" fmla="*/ 1 w 177"/>
                <a:gd name="T53" fmla="*/ 1 h 97"/>
                <a:gd name="T54" fmla="*/ 1 w 177"/>
                <a:gd name="T55" fmla="*/ 1 h 97"/>
                <a:gd name="T56" fmla="*/ 1 w 177"/>
                <a:gd name="T57" fmla="*/ 1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97"/>
                <a:gd name="T89" fmla="*/ 177 w 177"/>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97">
                  <a:moveTo>
                    <a:pt x="135" y="17"/>
                  </a:moveTo>
                  <a:lnTo>
                    <a:pt x="152" y="35"/>
                  </a:lnTo>
                  <a:lnTo>
                    <a:pt x="165" y="55"/>
                  </a:lnTo>
                  <a:lnTo>
                    <a:pt x="174" y="74"/>
                  </a:lnTo>
                  <a:lnTo>
                    <a:pt x="177" y="97"/>
                  </a:lnTo>
                  <a:lnTo>
                    <a:pt x="158" y="83"/>
                  </a:lnTo>
                  <a:lnTo>
                    <a:pt x="138" y="69"/>
                  </a:lnTo>
                  <a:lnTo>
                    <a:pt x="117" y="58"/>
                  </a:lnTo>
                  <a:lnTo>
                    <a:pt x="96" y="48"/>
                  </a:lnTo>
                  <a:lnTo>
                    <a:pt x="73" y="39"/>
                  </a:lnTo>
                  <a:lnTo>
                    <a:pt x="50" y="33"/>
                  </a:lnTo>
                  <a:lnTo>
                    <a:pt x="25" y="30"/>
                  </a:lnTo>
                  <a:lnTo>
                    <a:pt x="0" y="30"/>
                  </a:lnTo>
                  <a:lnTo>
                    <a:pt x="0" y="14"/>
                  </a:lnTo>
                  <a:lnTo>
                    <a:pt x="5" y="5"/>
                  </a:lnTo>
                  <a:lnTo>
                    <a:pt x="16" y="0"/>
                  </a:lnTo>
                  <a:lnTo>
                    <a:pt x="28" y="0"/>
                  </a:lnTo>
                  <a:lnTo>
                    <a:pt x="43" y="0"/>
                  </a:lnTo>
                  <a:lnTo>
                    <a:pt x="57" y="2"/>
                  </a:lnTo>
                  <a:lnTo>
                    <a:pt x="71" y="3"/>
                  </a:lnTo>
                  <a:lnTo>
                    <a:pt x="82" y="2"/>
                  </a:lnTo>
                  <a:lnTo>
                    <a:pt x="87" y="9"/>
                  </a:lnTo>
                  <a:lnTo>
                    <a:pt x="92" y="12"/>
                  </a:lnTo>
                  <a:lnTo>
                    <a:pt x="99" y="16"/>
                  </a:lnTo>
                  <a:lnTo>
                    <a:pt x="106" y="17"/>
                  </a:lnTo>
                  <a:lnTo>
                    <a:pt x="113" y="17"/>
                  </a:lnTo>
                  <a:lnTo>
                    <a:pt x="121" y="17"/>
                  </a:lnTo>
                  <a:lnTo>
                    <a:pt x="128" y="17"/>
                  </a:lnTo>
                  <a:lnTo>
                    <a:pt x="135"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4" name="Freeform 96"/>
            <p:cNvSpPr>
              <a:spLocks/>
            </p:cNvSpPr>
            <p:nvPr/>
          </p:nvSpPr>
          <p:spPr bwMode="auto">
            <a:xfrm>
              <a:off x="5267" y="3297"/>
              <a:ext cx="249" cy="94"/>
            </a:xfrm>
            <a:custGeom>
              <a:avLst/>
              <a:gdLst>
                <a:gd name="T0" fmla="*/ 1 w 498"/>
                <a:gd name="T1" fmla="*/ 1 h 188"/>
                <a:gd name="T2" fmla="*/ 2 w 498"/>
                <a:gd name="T3" fmla="*/ 1 h 188"/>
                <a:gd name="T4" fmla="*/ 2 w 498"/>
                <a:gd name="T5" fmla="*/ 1 h 188"/>
                <a:gd name="T6" fmla="*/ 1 w 498"/>
                <a:gd name="T7" fmla="*/ 1 h 188"/>
                <a:gd name="T8" fmla="*/ 2 w 498"/>
                <a:gd name="T9" fmla="*/ 1 h 188"/>
                <a:gd name="T10" fmla="*/ 2 w 498"/>
                <a:gd name="T11" fmla="*/ 1 h 188"/>
                <a:gd name="T12" fmla="*/ 2 w 498"/>
                <a:gd name="T13" fmla="*/ 1 h 188"/>
                <a:gd name="T14" fmla="*/ 2 w 498"/>
                <a:gd name="T15" fmla="*/ 1 h 188"/>
                <a:gd name="T16" fmla="*/ 2 w 498"/>
                <a:gd name="T17" fmla="*/ 1 h 188"/>
                <a:gd name="T18" fmla="*/ 2 w 498"/>
                <a:gd name="T19" fmla="*/ 1 h 188"/>
                <a:gd name="T20" fmla="*/ 2 w 498"/>
                <a:gd name="T21" fmla="*/ 1 h 188"/>
                <a:gd name="T22" fmla="*/ 2 w 498"/>
                <a:gd name="T23" fmla="*/ 1 h 188"/>
                <a:gd name="T24" fmla="*/ 2 w 498"/>
                <a:gd name="T25" fmla="*/ 1 h 188"/>
                <a:gd name="T26" fmla="*/ 2 w 498"/>
                <a:gd name="T27" fmla="*/ 1 h 188"/>
                <a:gd name="T28" fmla="*/ 2 w 498"/>
                <a:gd name="T29" fmla="*/ 1 h 188"/>
                <a:gd name="T30" fmla="*/ 2 w 498"/>
                <a:gd name="T31" fmla="*/ 1 h 188"/>
                <a:gd name="T32" fmla="*/ 2 w 498"/>
                <a:gd name="T33" fmla="*/ 1 h 188"/>
                <a:gd name="T34" fmla="*/ 1 w 498"/>
                <a:gd name="T35" fmla="*/ 1 h 188"/>
                <a:gd name="T36" fmla="*/ 1 w 498"/>
                <a:gd name="T37" fmla="*/ 1 h 188"/>
                <a:gd name="T38" fmla="*/ 1 w 498"/>
                <a:gd name="T39" fmla="*/ 1 h 188"/>
                <a:gd name="T40" fmla="*/ 1 w 498"/>
                <a:gd name="T41" fmla="*/ 1 h 188"/>
                <a:gd name="T42" fmla="*/ 1 w 498"/>
                <a:gd name="T43" fmla="*/ 1 h 188"/>
                <a:gd name="T44" fmla="*/ 1 w 498"/>
                <a:gd name="T45" fmla="*/ 1 h 188"/>
                <a:gd name="T46" fmla="*/ 1 w 498"/>
                <a:gd name="T47" fmla="*/ 1 h 188"/>
                <a:gd name="T48" fmla="*/ 1 w 498"/>
                <a:gd name="T49" fmla="*/ 1 h 188"/>
                <a:gd name="T50" fmla="*/ 1 w 498"/>
                <a:gd name="T51" fmla="*/ 1 h 188"/>
                <a:gd name="T52" fmla="*/ 1 w 498"/>
                <a:gd name="T53" fmla="*/ 1 h 188"/>
                <a:gd name="T54" fmla="*/ 1 w 498"/>
                <a:gd name="T55" fmla="*/ 1 h 188"/>
                <a:gd name="T56" fmla="*/ 0 w 498"/>
                <a:gd name="T57" fmla="*/ 1 h 188"/>
                <a:gd name="T58" fmla="*/ 1 w 498"/>
                <a:gd name="T59" fmla="*/ 1 h 188"/>
                <a:gd name="T60" fmla="*/ 1 w 498"/>
                <a:gd name="T61" fmla="*/ 1 h 188"/>
                <a:gd name="T62" fmla="*/ 1 w 498"/>
                <a:gd name="T63" fmla="*/ 1 h 188"/>
                <a:gd name="T64" fmla="*/ 1 w 498"/>
                <a:gd name="T65" fmla="*/ 0 h 188"/>
                <a:gd name="T66" fmla="*/ 1 w 498"/>
                <a:gd name="T67" fmla="*/ 1 h 188"/>
                <a:gd name="T68" fmla="*/ 1 w 498"/>
                <a:gd name="T69" fmla="*/ 1 h 188"/>
                <a:gd name="T70" fmla="*/ 1 w 498"/>
                <a:gd name="T71" fmla="*/ 1 h 1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8"/>
                <a:gd name="T109" fmla="*/ 0 h 188"/>
                <a:gd name="T110" fmla="*/ 498 w 498"/>
                <a:gd name="T111" fmla="*/ 188 h 1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8" h="188">
                  <a:moveTo>
                    <a:pt x="225" y="27"/>
                  </a:moveTo>
                  <a:lnTo>
                    <a:pt x="240" y="27"/>
                  </a:lnTo>
                  <a:lnTo>
                    <a:pt x="252" y="31"/>
                  </a:lnTo>
                  <a:lnTo>
                    <a:pt x="263" y="34"/>
                  </a:lnTo>
                  <a:lnTo>
                    <a:pt x="275" y="39"/>
                  </a:lnTo>
                  <a:lnTo>
                    <a:pt x="266" y="54"/>
                  </a:lnTo>
                  <a:lnTo>
                    <a:pt x="252" y="64"/>
                  </a:lnTo>
                  <a:lnTo>
                    <a:pt x="243" y="78"/>
                  </a:lnTo>
                  <a:lnTo>
                    <a:pt x="250" y="94"/>
                  </a:lnTo>
                  <a:lnTo>
                    <a:pt x="273" y="73"/>
                  </a:lnTo>
                  <a:lnTo>
                    <a:pt x="296" y="54"/>
                  </a:lnTo>
                  <a:lnTo>
                    <a:pt x="321" y="38"/>
                  </a:lnTo>
                  <a:lnTo>
                    <a:pt x="349" y="23"/>
                  </a:lnTo>
                  <a:lnTo>
                    <a:pt x="378" y="13"/>
                  </a:lnTo>
                  <a:lnTo>
                    <a:pt x="408" y="9"/>
                  </a:lnTo>
                  <a:lnTo>
                    <a:pt x="440" y="9"/>
                  </a:lnTo>
                  <a:lnTo>
                    <a:pt x="473" y="18"/>
                  </a:lnTo>
                  <a:lnTo>
                    <a:pt x="493" y="36"/>
                  </a:lnTo>
                  <a:lnTo>
                    <a:pt x="498" y="64"/>
                  </a:lnTo>
                  <a:lnTo>
                    <a:pt x="496" y="94"/>
                  </a:lnTo>
                  <a:lnTo>
                    <a:pt x="491" y="123"/>
                  </a:lnTo>
                  <a:lnTo>
                    <a:pt x="484" y="139"/>
                  </a:lnTo>
                  <a:lnTo>
                    <a:pt x="473" y="151"/>
                  </a:lnTo>
                  <a:lnTo>
                    <a:pt x="461" y="162"/>
                  </a:lnTo>
                  <a:lnTo>
                    <a:pt x="445" y="169"/>
                  </a:lnTo>
                  <a:lnTo>
                    <a:pt x="429" y="174"/>
                  </a:lnTo>
                  <a:lnTo>
                    <a:pt x="411" y="179"/>
                  </a:lnTo>
                  <a:lnTo>
                    <a:pt x="395" y="185"/>
                  </a:lnTo>
                  <a:lnTo>
                    <a:pt x="379" y="188"/>
                  </a:lnTo>
                  <a:lnTo>
                    <a:pt x="355" y="183"/>
                  </a:lnTo>
                  <a:lnTo>
                    <a:pt x="332" y="172"/>
                  </a:lnTo>
                  <a:lnTo>
                    <a:pt x="309" y="160"/>
                  </a:lnTo>
                  <a:lnTo>
                    <a:pt x="287" y="147"/>
                  </a:lnTo>
                  <a:lnTo>
                    <a:pt x="264" y="137"/>
                  </a:lnTo>
                  <a:lnTo>
                    <a:pt x="240" y="132"/>
                  </a:lnTo>
                  <a:lnTo>
                    <a:pt x="215" y="132"/>
                  </a:lnTo>
                  <a:lnTo>
                    <a:pt x="186" y="140"/>
                  </a:lnTo>
                  <a:lnTo>
                    <a:pt x="192" y="130"/>
                  </a:lnTo>
                  <a:lnTo>
                    <a:pt x="199" y="119"/>
                  </a:lnTo>
                  <a:lnTo>
                    <a:pt x="201" y="109"/>
                  </a:lnTo>
                  <a:lnTo>
                    <a:pt x="190" y="100"/>
                  </a:lnTo>
                  <a:lnTo>
                    <a:pt x="181" y="110"/>
                  </a:lnTo>
                  <a:lnTo>
                    <a:pt x="172" y="121"/>
                  </a:lnTo>
                  <a:lnTo>
                    <a:pt x="163" y="133"/>
                  </a:lnTo>
                  <a:lnTo>
                    <a:pt x="153" y="144"/>
                  </a:lnTo>
                  <a:lnTo>
                    <a:pt x="142" y="155"/>
                  </a:lnTo>
                  <a:lnTo>
                    <a:pt x="130" y="163"/>
                  </a:lnTo>
                  <a:lnTo>
                    <a:pt x="117" y="171"/>
                  </a:lnTo>
                  <a:lnTo>
                    <a:pt x="101" y="176"/>
                  </a:lnTo>
                  <a:lnTo>
                    <a:pt x="89" y="172"/>
                  </a:lnTo>
                  <a:lnTo>
                    <a:pt x="75" y="169"/>
                  </a:lnTo>
                  <a:lnTo>
                    <a:pt x="59" y="163"/>
                  </a:lnTo>
                  <a:lnTo>
                    <a:pt x="45" y="158"/>
                  </a:lnTo>
                  <a:lnTo>
                    <a:pt x="32" y="153"/>
                  </a:lnTo>
                  <a:lnTo>
                    <a:pt x="20" y="144"/>
                  </a:lnTo>
                  <a:lnTo>
                    <a:pt x="9" y="132"/>
                  </a:lnTo>
                  <a:lnTo>
                    <a:pt x="2" y="116"/>
                  </a:lnTo>
                  <a:lnTo>
                    <a:pt x="0" y="98"/>
                  </a:lnTo>
                  <a:lnTo>
                    <a:pt x="2" y="82"/>
                  </a:lnTo>
                  <a:lnTo>
                    <a:pt x="6" y="68"/>
                  </a:lnTo>
                  <a:lnTo>
                    <a:pt x="13" y="52"/>
                  </a:lnTo>
                  <a:lnTo>
                    <a:pt x="22" y="39"/>
                  </a:lnTo>
                  <a:lnTo>
                    <a:pt x="32" y="27"/>
                  </a:lnTo>
                  <a:lnTo>
                    <a:pt x="43" y="16"/>
                  </a:lnTo>
                  <a:lnTo>
                    <a:pt x="55" y="6"/>
                  </a:lnTo>
                  <a:lnTo>
                    <a:pt x="84" y="0"/>
                  </a:lnTo>
                  <a:lnTo>
                    <a:pt x="107" y="8"/>
                  </a:lnTo>
                  <a:lnTo>
                    <a:pt x="126" y="22"/>
                  </a:lnTo>
                  <a:lnTo>
                    <a:pt x="146" y="39"/>
                  </a:lnTo>
                  <a:lnTo>
                    <a:pt x="163" y="54"/>
                  </a:lnTo>
                  <a:lnTo>
                    <a:pt x="181" y="61"/>
                  </a:lnTo>
                  <a:lnTo>
                    <a:pt x="202" y="54"/>
                  </a:lnTo>
                  <a:lnTo>
                    <a:pt x="22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5" name="Freeform 97"/>
            <p:cNvSpPr>
              <a:spLocks/>
            </p:cNvSpPr>
            <p:nvPr/>
          </p:nvSpPr>
          <p:spPr bwMode="auto">
            <a:xfrm>
              <a:off x="5285" y="3320"/>
              <a:ext cx="62" cy="51"/>
            </a:xfrm>
            <a:custGeom>
              <a:avLst/>
              <a:gdLst>
                <a:gd name="T0" fmla="*/ 1 w 124"/>
                <a:gd name="T1" fmla="*/ 1 h 100"/>
                <a:gd name="T2" fmla="*/ 1 w 124"/>
                <a:gd name="T3" fmla="*/ 1 h 100"/>
                <a:gd name="T4" fmla="*/ 1 w 124"/>
                <a:gd name="T5" fmla="*/ 1 h 100"/>
                <a:gd name="T6" fmla="*/ 1 w 124"/>
                <a:gd name="T7" fmla="*/ 1 h 100"/>
                <a:gd name="T8" fmla="*/ 1 w 124"/>
                <a:gd name="T9" fmla="*/ 1 h 100"/>
                <a:gd name="T10" fmla="*/ 1 w 124"/>
                <a:gd name="T11" fmla="*/ 1 h 100"/>
                <a:gd name="T12" fmla="*/ 1 w 124"/>
                <a:gd name="T13" fmla="*/ 1 h 100"/>
                <a:gd name="T14" fmla="*/ 1 w 124"/>
                <a:gd name="T15" fmla="*/ 1 h 100"/>
                <a:gd name="T16" fmla="*/ 1 w 124"/>
                <a:gd name="T17" fmla="*/ 1 h 100"/>
                <a:gd name="T18" fmla="*/ 1 w 124"/>
                <a:gd name="T19" fmla="*/ 1 h 100"/>
                <a:gd name="T20" fmla="*/ 1 w 124"/>
                <a:gd name="T21" fmla="*/ 1 h 100"/>
                <a:gd name="T22" fmla="*/ 1 w 124"/>
                <a:gd name="T23" fmla="*/ 1 h 100"/>
                <a:gd name="T24" fmla="*/ 0 w 124"/>
                <a:gd name="T25" fmla="*/ 1 h 100"/>
                <a:gd name="T26" fmla="*/ 1 w 124"/>
                <a:gd name="T27" fmla="*/ 1 h 100"/>
                <a:gd name="T28" fmla="*/ 1 w 124"/>
                <a:gd name="T29" fmla="*/ 1 h 100"/>
                <a:gd name="T30" fmla="*/ 1 w 124"/>
                <a:gd name="T31" fmla="*/ 1 h 100"/>
                <a:gd name="T32" fmla="*/ 1 w 124"/>
                <a:gd name="T33" fmla="*/ 0 h 100"/>
                <a:gd name="T34" fmla="*/ 1 w 124"/>
                <a:gd name="T35" fmla="*/ 0 h 100"/>
                <a:gd name="T36" fmla="*/ 1 w 124"/>
                <a:gd name="T37" fmla="*/ 1 h 100"/>
                <a:gd name="T38" fmla="*/ 1 w 124"/>
                <a:gd name="T39" fmla="*/ 1 h 100"/>
                <a:gd name="T40" fmla="*/ 1 w 124"/>
                <a:gd name="T41" fmla="*/ 1 h 100"/>
                <a:gd name="T42" fmla="*/ 1 w 124"/>
                <a:gd name="T43" fmla="*/ 1 h 100"/>
                <a:gd name="T44" fmla="*/ 1 w 124"/>
                <a:gd name="T45" fmla="*/ 1 h 100"/>
                <a:gd name="T46" fmla="*/ 1 w 124"/>
                <a:gd name="T47" fmla="*/ 1 h 100"/>
                <a:gd name="T48" fmla="*/ 1 w 124"/>
                <a:gd name="T49" fmla="*/ 1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
                <a:gd name="T76" fmla="*/ 0 h 100"/>
                <a:gd name="T77" fmla="*/ 124 w 124"/>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 h="100">
                  <a:moveTo>
                    <a:pt x="124" y="40"/>
                  </a:moveTo>
                  <a:lnTo>
                    <a:pt x="124" y="60"/>
                  </a:lnTo>
                  <a:lnTo>
                    <a:pt x="117" y="76"/>
                  </a:lnTo>
                  <a:lnTo>
                    <a:pt x="102" y="90"/>
                  </a:lnTo>
                  <a:lnTo>
                    <a:pt x="88" y="99"/>
                  </a:lnTo>
                  <a:lnTo>
                    <a:pt x="74" y="100"/>
                  </a:lnTo>
                  <a:lnTo>
                    <a:pt x="58" y="100"/>
                  </a:lnTo>
                  <a:lnTo>
                    <a:pt x="44" y="99"/>
                  </a:lnTo>
                  <a:lnTo>
                    <a:pt x="30" y="95"/>
                  </a:lnTo>
                  <a:lnTo>
                    <a:pt x="17" y="88"/>
                  </a:lnTo>
                  <a:lnTo>
                    <a:pt x="8" y="79"/>
                  </a:lnTo>
                  <a:lnTo>
                    <a:pt x="1" y="67"/>
                  </a:lnTo>
                  <a:lnTo>
                    <a:pt x="0" y="53"/>
                  </a:lnTo>
                  <a:lnTo>
                    <a:pt x="3" y="35"/>
                  </a:lnTo>
                  <a:lnTo>
                    <a:pt x="14" y="19"/>
                  </a:lnTo>
                  <a:lnTo>
                    <a:pt x="30" y="7"/>
                  </a:lnTo>
                  <a:lnTo>
                    <a:pt x="47" y="0"/>
                  </a:lnTo>
                  <a:lnTo>
                    <a:pt x="58" y="0"/>
                  </a:lnTo>
                  <a:lnTo>
                    <a:pt x="69" y="3"/>
                  </a:lnTo>
                  <a:lnTo>
                    <a:pt x="79" y="8"/>
                  </a:lnTo>
                  <a:lnTo>
                    <a:pt x="88" y="14"/>
                  </a:lnTo>
                  <a:lnTo>
                    <a:pt x="97" y="21"/>
                  </a:lnTo>
                  <a:lnTo>
                    <a:pt x="106" y="28"/>
                  </a:lnTo>
                  <a:lnTo>
                    <a:pt x="115" y="35"/>
                  </a:lnTo>
                  <a:lnTo>
                    <a:pt x="124"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6" name="Freeform 98"/>
            <p:cNvSpPr>
              <a:spLocks/>
            </p:cNvSpPr>
            <p:nvPr/>
          </p:nvSpPr>
          <p:spPr bwMode="auto">
            <a:xfrm>
              <a:off x="5407" y="3321"/>
              <a:ext cx="94" cy="55"/>
            </a:xfrm>
            <a:custGeom>
              <a:avLst/>
              <a:gdLst>
                <a:gd name="T0" fmla="*/ 1 w 188"/>
                <a:gd name="T1" fmla="*/ 1 h 110"/>
                <a:gd name="T2" fmla="*/ 1 w 188"/>
                <a:gd name="T3" fmla="*/ 1 h 110"/>
                <a:gd name="T4" fmla="*/ 1 w 188"/>
                <a:gd name="T5" fmla="*/ 1 h 110"/>
                <a:gd name="T6" fmla="*/ 1 w 188"/>
                <a:gd name="T7" fmla="*/ 1 h 110"/>
                <a:gd name="T8" fmla="*/ 1 w 188"/>
                <a:gd name="T9" fmla="*/ 1 h 110"/>
                <a:gd name="T10" fmla="*/ 1 w 188"/>
                <a:gd name="T11" fmla="*/ 1 h 110"/>
                <a:gd name="T12" fmla="*/ 1 w 188"/>
                <a:gd name="T13" fmla="*/ 1 h 110"/>
                <a:gd name="T14" fmla="*/ 1 w 188"/>
                <a:gd name="T15" fmla="*/ 1 h 110"/>
                <a:gd name="T16" fmla="*/ 1 w 188"/>
                <a:gd name="T17" fmla="*/ 1 h 110"/>
                <a:gd name="T18" fmla="*/ 1 w 188"/>
                <a:gd name="T19" fmla="*/ 1 h 110"/>
                <a:gd name="T20" fmla="*/ 1 w 188"/>
                <a:gd name="T21" fmla="*/ 1 h 110"/>
                <a:gd name="T22" fmla="*/ 1 w 188"/>
                <a:gd name="T23" fmla="*/ 1 h 110"/>
                <a:gd name="T24" fmla="*/ 1 w 188"/>
                <a:gd name="T25" fmla="*/ 1 h 110"/>
                <a:gd name="T26" fmla="*/ 1 w 188"/>
                <a:gd name="T27" fmla="*/ 1 h 110"/>
                <a:gd name="T28" fmla="*/ 1 w 188"/>
                <a:gd name="T29" fmla="*/ 1 h 110"/>
                <a:gd name="T30" fmla="*/ 1 w 188"/>
                <a:gd name="T31" fmla="*/ 1 h 110"/>
                <a:gd name="T32" fmla="*/ 0 w 188"/>
                <a:gd name="T33" fmla="*/ 1 h 110"/>
                <a:gd name="T34" fmla="*/ 1 w 188"/>
                <a:gd name="T35" fmla="*/ 1 h 110"/>
                <a:gd name="T36" fmla="*/ 1 w 188"/>
                <a:gd name="T37" fmla="*/ 1 h 110"/>
                <a:gd name="T38" fmla="*/ 1 w 188"/>
                <a:gd name="T39" fmla="*/ 1 h 110"/>
                <a:gd name="T40" fmla="*/ 1 w 188"/>
                <a:gd name="T41" fmla="*/ 1 h 110"/>
                <a:gd name="T42" fmla="*/ 1 w 188"/>
                <a:gd name="T43" fmla="*/ 0 h 110"/>
                <a:gd name="T44" fmla="*/ 1 w 188"/>
                <a:gd name="T45" fmla="*/ 1 h 110"/>
                <a:gd name="T46" fmla="*/ 1 w 188"/>
                <a:gd name="T47" fmla="*/ 1 h 110"/>
                <a:gd name="T48" fmla="*/ 1 w 188"/>
                <a:gd name="T49" fmla="*/ 1 h 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8"/>
                <a:gd name="T76" fmla="*/ 0 h 110"/>
                <a:gd name="T77" fmla="*/ 188 w 188"/>
                <a:gd name="T78" fmla="*/ 110 h 1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8" h="110">
                  <a:moveTo>
                    <a:pt x="188" y="29"/>
                  </a:moveTo>
                  <a:lnTo>
                    <a:pt x="186" y="45"/>
                  </a:lnTo>
                  <a:lnTo>
                    <a:pt x="181" y="59"/>
                  </a:lnTo>
                  <a:lnTo>
                    <a:pt x="174" y="71"/>
                  </a:lnTo>
                  <a:lnTo>
                    <a:pt x="165" y="84"/>
                  </a:lnTo>
                  <a:lnTo>
                    <a:pt x="154" y="92"/>
                  </a:lnTo>
                  <a:lnTo>
                    <a:pt x="142" y="101"/>
                  </a:lnTo>
                  <a:lnTo>
                    <a:pt x="128" y="107"/>
                  </a:lnTo>
                  <a:lnTo>
                    <a:pt x="112" y="110"/>
                  </a:lnTo>
                  <a:lnTo>
                    <a:pt x="96" y="107"/>
                  </a:lnTo>
                  <a:lnTo>
                    <a:pt x="82" y="101"/>
                  </a:lnTo>
                  <a:lnTo>
                    <a:pt x="68" y="98"/>
                  </a:lnTo>
                  <a:lnTo>
                    <a:pt x="53" y="92"/>
                  </a:lnTo>
                  <a:lnTo>
                    <a:pt x="39" y="87"/>
                  </a:lnTo>
                  <a:lnTo>
                    <a:pt x="25" y="80"/>
                  </a:lnTo>
                  <a:lnTo>
                    <a:pt x="13" y="73"/>
                  </a:lnTo>
                  <a:lnTo>
                    <a:pt x="0" y="62"/>
                  </a:lnTo>
                  <a:lnTo>
                    <a:pt x="18" y="45"/>
                  </a:lnTo>
                  <a:lnTo>
                    <a:pt x="39" y="27"/>
                  </a:lnTo>
                  <a:lnTo>
                    <a:pt x="66" y="14"/>
                  </a:lnTo>
                  <a:lnTo>
                    <a:pt x="92" y="6"/>
                  </a:lnTo>
                  <a:lnTo>
                    <a:pt x="119" y="0"/>
                  </a:lnTo>
                  <a:lnTo>
                    <a:pt x="144" y="2"/>
                  </a:lnTo>
                  <a:lnTo>
                    <a:pt x="169" y="11"/>
                  </a:lnTo>
                  <a:lnTo>
                    <a:pt x="18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7" name="Freeform 99"/>
            <p:cNvSpPr>
              <a:spLocks/>
            </p:cNvSpPr>
            <p:nvPr/>
          </p:nvSpPr>
          <p:spPr bwMode="auto">
            <a:xfrm>
              <a:off x="5421" y="3332"/>
              <a:ext cx="67" cy="33"/>
            </a:xfrm>
            <a:custGeom>
              <a:avLst/>
              <a:gdLst>
                <a:gd name="T0" fmla="*/ 1 w 134"/>
                <a:gd name="T1" fmla="*/ 0 h 67"/>
                <a:gd name="T2" fmla="*/ 1 w 134"/>
                <a:gd name="T3" fmla="*/ 0 h 67"/>
                <a:gd name="T4" fmla="*/ 1 w 134"/>
                <a:gd name="T5" fmla="*/ 0 h 67"/>
                <a:gd name="T6" fmla="*/ 1 w 134"/>
                <a:gd name="T7" fmla="*/ 0 h 67"/>
                <a:gd name="T8" fmla="*/ 1 w 134"/>
                <a:gd name="T9" fmla="*/ 0 h 67"/>
                <a:gd name="T10" fmla="*/ 1 w 134"/>
                <a:gd name="T11" fmla="*/ 0 h 67"/>
                <a:gd name="T12" fmla="*/ 1 w 134"/>
                <a:gd name="T13" fmla="*/ 0 h 67"/>
                <a:gd name="T14" fmla="*/ 1 w 134"/>
                <a:gd name="T15" fmla="*/ 0 h 67"/>
                <a:gd name="T16" fmla="*/ 1 w 134"/>
                <a:gd name="T17" fmla="*/ 0 h 67"/>
                <a:gd name="T18" fmla="*/ 1 w 134"/>
                <a:gd name="T19" fmla="*/ 0 h 67"/>
                <a:gd name="T20" fmla="*/ 1 w 134"/>
                <a:gd name="T21" fmla="*/ 0 h 67"/>
                <a:gd name="T22" fmla="*/ 1 w 134"/>
                <a:gd name="T23" fmla="*/ 0 h 67"/>
                <a:gd name="T24" fmla="*/ 0 w 134"/>
                <a:gd name="T25" fmla="*/ 0 h 67"/>
                <a:gd name="T26" fmla="*/ 1 w 134"/>
                <a:gd name="T27" fmla="*/ 0 h 67"/>
                <a:gd name="T28" fmla="*/ 1 w 134"/>
                <a:gd name="T29" fmla="*/ 0 h 67"/>
                <a:gd name="T30" fmla="*/ 1 w 134"/>
                <a:gd name="T31" fmla="*/ 0 h 67"/>
                <a:gd name="T32" fmla="*/ 1 w 134"/>
                <a:gd name="T33" fmla="*/ 0 h 67"/>
                <a:gd name="T34" fmla="*/ 1 w 134"/>
                <a:gd name="T35" fmla="*/ 0 h 67"/>
                <a:gd name="T36" fmla="*/ 1 w 134"/>
                <a:gd name="T37" fmla="*/ 0 h 67"/>
                <a:gd name="T38" fmla="*/ 1 w 134"/>
                <a:gd name="T39" fmla="*/ 0 h 67"/>
                <a:gd name="T40" fmla="*/ 1 w 134"/>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4"/>
                <a:gd name="T64" fmla="*/ 0 h 67"/>
                <a:gd name="T65" fmla="*/ 134 w 134"/>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4" h="67">
                  <a:moveTo>
                    <a:pt x="131" y="0"/>
                  </a:moveTo>
                  <a:lnTo>
                    <a:pt x="134" y="19"/>
                  </a:lnTo>
                  <a:lnTo>
                    <a:pt x="129" y="40"/>
                  </a:lnTo>
                  <a:lnTo>
                    <a:pt x="113" y="56"/>
                  </a:lnTo>
                  <a:lnTo>
                    <a:pt x="93" y="65"/>
                  </a:lnTo>
                  <a:lnTo>
                    <a:pt x="79" y="67"/>
                  </a:lnTo>
                  <a:lnTo>
                    <a:pt x="67" y="67"/>
                  </a:lnTo>
                  <a:lnTo>
                    <a:pt x="55" y="65"/>
                  </a:lnTo>
                  <a:lnTo>
                    <a:pt x="42" y="60"/>
                  </a:lnTo>
                  <a:lnTo>
                    <a:pt x="31" y="54"/>
                  </a:lnTo>
                  <a:lnTo>
                    <a:pt x="21" y="49"/>
                  </a:lnTo>
                  <a:lnTo>
                    <a:pt x="10" y="42"/>
                  </a:lnTo>
                  <a:lnTo>
                    <a:pt x="0" y="37"/>
                  </a:lnTo>
                  <a:lnTo>
                    <a:pt x="14" y="28"/>
                  </a:lnTo>
                  <a:lnTo>
                    <a:pt x="30" y="21"/>
                  </a:lnTo>
                  <a:lnTo>
                    <a:pt x="46" y="15"/>
                  </a:lnTo>
                  <a:lnTo>
                    <a:pt x="62" y="10"/>
                  </a:lnTo>
                  <a:lnTo>
                    <a:pt x="79" y="7"/>
                  </a:lnTo>
                  <a:lnTo>
                    <a:pt x="95" y="3"/>
                  </a:lnTo>
                  <a:lnTo>
                    <a:pt x="113" y="1"/>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8" name="Freeform 100"/>
            <p:cNvSpPr>
              <a:spLocks/>
            </p:cNvSpPr>
            <p:nvPr/>
          </p:nvSpPr>
          <p:spPr bwMode="auto">
            <a:xfrm>
              <a:off x="5308" y="3340"/>
              <a:ext cx="17" cy="12"/>
            </a:xfrm>
            <a:custGeom>
              <a:avLst/>
              <a:gdLst>
                <a:gd name="T0" fmla="*/ 1 w 33"/>
                <a:gd name="T1" fmla="*/ 0 h 25"/>
                <a:gd name="T2" fmla="*/ 1 w 33"/>
                <a:gd name="T3" fmla="*/ 0 h 25"/>
                <a:gd name="T4" fmla="*/ 1 w 33"/>
                <a:gd name="T5" fmla="*/ 0 h 25"/>
                <a:gd name="T6" fmla="*/ 1 w 33"/>
                <a:gd name="T7" fmla="*/ 0 h 25"/>
                <a:gd name="T8" fmla="*/ 1 w 33"/>
                <a:gd name="T9" fmla="*/ 0 h 25"/>
                <a:gd name="T10" fmla="*/ 1 w 33"/>
                <a:gd name="T11" fmla="*/ 0 h 25"/>
                <a:gd name="T12" fmla="*/ 0 w 33"/>
                <a:gd name="T13" fmla="*/ 0 h 25"/>
                <a:gd name="T14" fmla="*/ 1 w 33"/>
                <a:gd name="T15" fmla="*/ 0 h 25"/>
                <a:gd name="T16" fmla="*/ 1 w 33"/>
                <a:gd name="T17" fmla="*/ 0 h 25"/>
                <a:gd name="T18" fmla="*/ 1 w 3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0" y="2"/>
                  </a:moveTo>
                  <a:lnTo>
                    <a:pt x="33" y="11"/>
                  </a:lnTo>
                  <a:lnTo>
                    <a:pt x="30" y="16"/>
                  </a:lnTo>
                  <a:lnTo>
                    <a:pt x="23" y="22"/>
                  </a:lnTo>
                  <a:lnTo>
                    <a:pt x="14" y="25"/>
                  </a:lnTo>
                  <a:lnTo>
                    <a:pt x="1" y="25"/>
                  </a:lnTo>
                  <a:lnTo>
                    <a:pt x="0" y="13"/>
                  </a:lnTo>
                  <a:lnTo>
                    <a:pt x="7" y="4"/>
                  </a:lnTo>
                  <a:lnTo>
                    <a:pt x="17" y="0"/>
                  </a:lnTo>
                  <a:lnTo>
                    <a:pt x="3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69" name="Freeform 101"/>
            <p:cNvSpPr>
              <a:spLocks/>
            </p:cNvSpPr>
            <p:nvPr/>
          </p:nvSpPr>
          <p:spPr bwMode="auto">
            <a:xfrm>
              <a:off x="3738" y="3361"/>
              <a:ext cx="959" cy="53"/>
            </a:xfrm>
            <a:custGeom>
              <a:avLst/>
              <a:gdLst>
                <a:gd name="T0" fmla="*/ 6 w 1919"/>
                <a:gd name="T1" fmla="*/ 1 h 106"/>
                <a:gd name="T2" fmla="*/ 6 w 1919"/>
                <a:gd name="T3" fmla="*/ 1 h 106"/>
                <a:gd name="T4" fmla="*/ 6 w 1919"/>
                <a:gd name="T5" fmla="*/ 1 h 106"/>
                <a:gd name="T6" fmla="*/ 7 w 1919"/>
                <a:gd name="T7" fmla="*/ 1 h 106"/>
                <a:gd name="T8" fmla="*/ 7 w 1919"/>
                <a:gd name="T9" fmla="*/ 1 h 106"/>
                <a:gd name="T10" fmla="*/ 7 w 1919"/>
                <a:gd name="T11" fmla="*/ 1 h 106"/>
                <a:gd name="T12" fmla="*/ 7 w 1919"/>
                <a:gd name="T13" fmla="*/ 1 h 106"/>
                <a:gd name="T14" fmla="*/ 7 w 1919"/>
                <a:gd name="T15" fmla="*/ 1 h 106"/>
                <a:gd name="T16" fmla="*/ 6 w 1919"/>
                <a:gd name="T17" fmla="*/ 1 h 106"/>
                <a:gd name="T18" fmla="*/ 6 w 1919"/>
                <a:gd name="T19" fmla="*/ 1 h 106"/>
                <a:gd name="T20" fmla="*/ 6 w 1919"/>
                <a:gd name="T21" fmla="*/ 1 h 106"/>
                <a:gd name="T22" fmla="*/ 6 w 1919"/>
                <a:gd name="T23" fmla="*/ 1 h 106"/>
                <a:gd name="T24" fmla="*/ 6 w 1919"/>
                <a:gd name="T25" fmla="*/ 1 h 106"/>
                <a:gd name="T26" fmla="*/ 6 w 1919"/>
                <a:gd name="T27" fmla="*/ 1 h 106"/>
                <a:gd name="T28" fmla="*/ 5 w 1919"/>
                <a:gd name="T29" fmla="*/ 1 h 106"/>
                <a:gd name="T30" fmla="*/ 5 w 1919"/>
                <a:gd name="T31" fmla="*/ 1 h 106"/>
                <a:gd name="T32" fmla="*/ 5 w 1919"/>
                <a:gd name="T33" fmla="*/ 1 h 106"/>
                <a:gd name="T34" fmla="*/ 4 w 1919"/>
                <a:gd name="T35" fmla="*/ 1 h 106"/>
                <a:gd name="T36" fmla="*/ 4 w 1919"/>
                <a:gd name="T37" fmla="*/ 1 h 106"/>
                <a:gd name="T38" fmla="*/ 3 w 1919"/>
                <a:gd name="T39" fmla="*/ 1 h 106"/>
                <a:gd name="T40" fmla="*/ 3 w 1919"/>
                <a:gd name="T41" fmla="*/ 1 h 106"/>
                <a:gd name="T42" fmla="*/ 2 w 1919"/>
                <a:gd name="T43" fmla="*/ 1 h 106"/>
                <a:gd name="T44" fmla="*/ 2 w 1919"/>
                <a:gd name="T45" fmla="*/ 1 h 106"/>
                <a:gd name="T46" fmla="*/ 1 w 1919"/>
                <a:gd name="T47" fmla="*/ 1 h 106"/>
                <a:gd name="T48" fmla="*/ 1 w 1919"/>
                <a:gd name="T49" fmla="*/ 1 h 106"/>
                <a:gd name="T50" fmla="*/ 0 w 1919"/>
                <a:gd name="T51" fmla="*/ 1 h 106"/>
                <a:gd name="T52" fmla="*/ 0 w 1919"/>
                <a:gd name="T53" fmla="*/ 1 h 106"/>
                <a:gd name="T54" fmla="*/ 0 w 1919"/>
                <a:gd name="T55" fmla="*/ 1 h 106"/>
                <a:gd name="T56" fmla="*/ 0 w 1919"/>
                <a:gd name="T57" fmla="*/ 1 h 106"/>
                <a:gd name="T58" fmla="*/ 0 w 1919"/>
                <a:gd name="T59" fmla="*/ 1 h 106"/>
                <a:gd name="T60" fmla="*/ 0 w 1919"/>
                <a:gd name="T61" fmla="*/ 1 h 106"/>
                <a:gd name="T62" fmla="*/ 0 w 1919"/>
                <a:gd name="T63" fmla="*/ 1 h 106"/>
                <a:gd name="T64" fmla="*/ 0 w 1919"/>
                <a:gd name="T65" fmla="*/ 1 h 106"/>
                <a:gd name="T66" fmla="*/ 1 w 1919"/>
                <a:gd name="T67" fmla="*/ 1 h 106"/>
                <a:gd name="T68" fmla="*/ 2 w 1919"/>
                <a:gd name="T69" fmla="*/ 1 h 106"/>
                <a:gd name="T70" fmla="*/ 3 w 1919"/>
                <a:gd name="T71" fmla="*/ 1 h 106"/>
                <a:gd name="T72" fmla="*/ 3 w 1919"/>
                <a:gd name="T73" fmla="*/ 1 h 106"/>
                <a:gd name="T74" fmla="*/ 4 w 1919"/>
                <a:gd name="T75" fmla="*/ 1 h 106"/>
                <a:gd name="T76" fmla="*/ 4 w 1919"/>
                <a:gd name="T77" fmla="*/ 1 h 106"/>
                <a:gd name="T78" fmla="*/ 4 w 1919"/>
                <a:gd name="T79" fmla="*/ 1 h 106"/>
                <a:gd name="T80" fmla="*/ 5 w 1919"/>
                <a:gd name="T81" fmla="*/ 1 h 106"/>
                <a:gd name="T82" fmla="*/ 5 w 1919"/>
                <a:gd name="T83" fmla="*/ 1 h 106"/>
                <a:gd name="T84" fmla="*/ 6 w 1919"/>
                <a:gd name="T85" fmla="*/ 0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9"/>
                <a:gd name="T130" fmla="*/ 0 h 106"/>
                <a:gd name="T131" fmla="*/ 1919 w 1919"/>
                <a:gd name="T132" fmla="*/ 106 h 1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9" h="106">
                  <a:moveTo>
                    <a:pt x="1536" y="0"/>
                  </a:moveTo>
                  <a:lnTo>
                    <a:pt x="1557" y="7"/>
                  </a:lnTo>
                  <a:lnTo>
                    <a:pt x="1578" y="12"/>
                  </a:lnTo>
                  <a:lnTo>
                    <a:pt x="1601" y="18"/>
                  </a:lnTo>
                  <a:lnTo>
                    <a:pt x="1624" y="19"/>
                  </a:lnTo>
                  <a:lnTo>
                    <a:pt x="1648" y="23"/>
                  </a:lnTo>
                  <a:lnTo>
                    <a:pt x="1672" y="23"/>
                  </a:lnTo>
                  <a:lnTo>
                    <a:pt x="1697" y="23"/>
                  </a:lnTo>
                  <a:lnTo>
                    <a:pt x="1722" y="23"/>
                  </a:lnTo>
                  <a:lnTo>
                    <a:pt x="1747" y="21"/>
                  </a:lnTo>
                  <a:lnTo>
                    <a:pt x="1771" y="19"/>
                  </a:lnTo>
                  <a:lnTo>
                    <a:pt x="1798" y="18"/>
                  </a:lnTo>
                  <a:lnTo>
                    <a:pt x="1823" y="16"/>
                  </a:lnTo>
                  <a:lnTo>
                    <a:pt x="1848" y="14"/>
                  </a:lnTo>
                  <a:lnTo>
                    <a:pt x="1871" y="11"/>
                  </a:lnTo>
                  <a:lnTo>
                    <a:pt x="1895" y="9"/>
                  </a:lnTo>
                  <a:lnTo>
                    <a:pt x="1919" y="7"/>
                  </a:lnTo>
                  <a:lnTo>
                    <a:pt x="1917" y="23"/>
                  </a:lnTo>
                  <a:lnTo>
                    <a:pt x="1913" y="37"/>
                  </a:lnTo>
                  <a:lnTo>
                    <a:pt x="1906" y="51"/>
                  </a:lnTo>
                  <a:lnTo>
                    <a:pt x="1899" y="64"/>
                  </a:lnTo>
                  <a:lnTo>
                    <a:pt x="1888" y="74"/>
                  </a:lnTo>
                  <a:lnTo>
                    <a:pt x="1876" y="81"/>
                  </a:lnTo>
                  <a:lnTo>
                    <a:pt x="1860" y="85"/>
                  </a:lnTo>
                  <a:lnTo>
                    <a:pt x="1842" y="83"/>
                  </a:lnTo>
                  <a:lnTo>
                    <a:pt x="1816" y="89"/>
                  </a:lnTo>
                  <a:lnTo>
                    <a:pt x="1789" y="90"/>
                  </a:lnTo>
                  <a:lnTo>
                    <a:pt x="1763" y="89"/>
                  </a:lnTo>
                  <a:lnTo>
                    <a:pt x="1736" y="87"/>
                  </a:lnTo>
                  <a:lnTo>
                    <a:pt x="1710" y="83"/>
                  </a:lnTo>
                  <a:lnTo>
                    <a:pt x="1683" y="81"/>
                  </a:lnTo>
                  <a:lnTo>
                    <a:pt x="1660" y="81"/>
                  </a:lnTo>
                  <a:lnTo>
                    <a:pt x="1637" y="83"/>
                  </a:lnTo>
                  <a:lnTo>
                    <a:pt x="1635" y="74"/>
                  </a:lnTo>
                  <a:lnTo>
                    <a:pt x="1630" y="66"/>
                  </a:lnTo>
                  <a:lnTo>
                    <a:pt x="1623" y="58"/>
                  </a:lnTo>
                  <a:lnTo>
                    <a:pt x="1616" y="53"/>
                  </a:lnTo>
                  <a:lnTo>
                    <a:pt x="1607" y="48"/>
                  </a:lnTo>
                  <a:lnTo>
                    <a:pt x="1598" y="44"/>
                  </a:lnTo>
                  <a:lnTo>
                    <a:pt x="1589" y="41"/>
                  </a:lnTo>
                  <a:lnTo>
                    <a:pt x="1582" y="37"/>
                  </a:lnTo>
                  <a:lnTo>
                    <a:pt x="1570" y="35"/>
                  </a:lnTo>
                  <a:lnTo>
                    <a:pt x="1557" y="35"/>
                  </a:lnTo>
                  <a:lnTo>
                    <a:pt x="1545" y="37"/>
                  </a:lnTo>
                  <a:lnTo>
                    <a:pt x="1534" y="41"/>
                  </a:lnTo>
                  <a:lnTo>
                    <a:pt x="1525" y="46"/>
                  </a:lnTo>
                  <a:lnTo>
                    <a:pt x="1515" y="53"/>
                  </a:lnTo>
                  <a:lnTo>
                    <a:pt x="1508" y="62"/>
                  </a:lnTo>
                  <a:lnTo>
                    <a:pt x="1501" y="73"/>
                  </a:lnTo>
                  <a:lnTo>
                    <a:pt x="1454" y="74"/>
                  </a:lnTo>
                  <a:lnTo>
                    <a:pt x="1410" y="78"/>
                  </a:lnTo>
                  <a:lnTo>
                    <a:pt x="1366" y="80"/>
                  </a:lnTo>
                  <a:lnTo>
                    <a:pt x="1322" y="80"/>
                  </a:lnTo>
                  <a:lnTo>
                    <a:pt x="1277" y="81"/>
                  </a:lnTo>
                  <a:lnTo>
                    <a:pt x="1233" y="81"/>
                  </a:lnTo>
                  <a:lnTo>
                    <a:pt x="1189" y="83"/>
                  </a:lnTo>
                  <a:lnTo>
                    <a:pt x="1146" y="83"/>
                  </a:lnTo>
                  <a:lnTo>
                    <a:pt x="1102" y="83"/>
                  </a:lnTo>
                  <a:lnTo>
                    <a:pt x="1058" y="83"/>
                  </a:lnTo>
                  <a:lnTo>
                    <a:pt x="1015" y="83"/>
                  </a:lnTo>
                  <a:lnTo>
                    <a:pt x="973" y="83"/>
                  </a:lnTo>
                  <a:lnTo>
                    <a:pt x="928" y="83"/>
                  </a:lnTo>
                  <a:lnTo>
                    <a:pt x="886" y="83"/>
                  </a:lnTo>
                  <a:lnTo>
                    <a:pt x="843" y="83"/>
                  </a:lnTo>
                  <a:lnTo>
                    <a:pt x="799" y="83"/>
                  </a:lnTo>
                  <a:lnTo>
                    <a:pt x="757" y="83"/>
                  </a:lnTo>
                  <a:lnTo>
                    <a:pt x="714" y="83"/>
                  </a:lnTo>
                  <a:lnTo>
                    <a:pt x="670" y="83"/>
                  </a:lnTo>
                  <a:lnTo>
                    <a:pt x="627" y="83"/>
                  </a:lnTo>
                  <a:lnTo>
                    <a:pt x="585" y="83"/>
                  </a:lnTo>
                  <a:lnTo>
                    <a:pt x="540" y="83"/>
                  </a:lnTo>
                  <a:lnTo>
                    <a:pt x="498" y="85"/>
                  </a:lnTo>
                  <a:lnTo>
                    <a:pt x="454" y="85"/>
                  </a:lnTo>
                  <a:lnTo>
                    <a:pt x="411" y="87"/>
                  </a:lnTo>
                  <a:lnTo>
                    <a:pt x="367" y="89"/>
                  </a:lnTo>
                  <a:lnTo>
                    <a:pt x="323" y="90"/>
                  </a:lnTo>
                  <a:lnTo>
                    <a:pt x="280" y="92"/>
                  </a:lnTo>
                  <a:lnTo>
                    <a:pt x="236" y="96"/>
                  </a:lnTo>
                  <a:lnTo>
                    <a:pt x="192" y="99"/>
                  </a:lnTo>
                  <a:lnTo>
                    <a:pt x="146" y="103"/>
                  </a:lnTo>
                  <a:lnTo>
                    <a:pt x="101" y="106"/>
                  </a:lnTo>
                  <a:lnTo>
                    <a:pt x="87" y="105"/>
                  </a:lnTo>
                  <a:lnTo>
                    <a:pt x="73" y="103"/>
                  </a:lnTo>
                  <a:lnTo>
                    <a:pt x="59" y="99"/>
                  </a:lnTo>
                  <a:lnTo>
                    <a:pt x="46" y="96"/>
                  </a:lnTo>
                  <a:lnTo>
                    <a:pt x="34" y="92"/>
                  </a:lnTo>
                  <a:lnTo>
                    <a:pt x="22" y="85"/>
                  </a:lnTo>
                  <a:lnTo>
                    <a:pt x="11" y="80"/>
                  </a:lnTo>
                  <a:lnTo>
                    <a:pt x="0" y="73"/>
                  </a:lnTo>
                  <a:lnTo>
                    <a:pt x="6" y="51"/>
                  </a:lnTo>
                  <a:lnTo>
                    <a:pt x="14" y="37"/>
                  </a:lnTo>
                  <a:lnTo>
                    <a:pt x="27" y="30"/>
                  </a:lnTo>
                  <a:lnTo>
                    <a:pt x="43" y="27"/>
                  </a:lnTo>
                  <a:lnTo>
                    <a:pt x="59" y="25"/>
                  </a:lnTo>
                  <a:lnTo>
                    <a:pt x="78" y="25"/>
                  </a:lnTo>
                  <a:lnTo>
                    <a:pt x="96" y="23"/>
                  </a:lnTo>
                  <a:lnTo>
                    <a:pt x="114" y="18"/>
                  </a:lnTo>
                  <a:lnTo>
                    <a:pt x="172" y="16"/>
                  </a:lnTo>
                  <a:lnTo>
                    <a:pt x="232" y="14"/>
                  </a:lnTo>
                  <a:lnTo>
                    <a:pt x="293" y="12"/>
                  </a:lnTo>
                  <a:lnTo>
                    <a:pt x="351" y="12"/>
                  </a:lnTo>
                  <a:lnTo>
                    <a:pt x="411" y="12"/>
                  </a:lnTo>
                  <a:lnTo>
                    <a:pt x="471" y="12"/>
                  </a:lnTo>
                  <a:lnTo>
                    <a:pt x="530" y="12"/>
                  </a:lnTo>
                  <a:lnTo>
                    <a:pt x="590" y="12"/>
                  </a:lnTo>
                  <a:lnTo>
                    <a:pt x="650" y="12"/>
                  </a:lnTo>
                  <a:lnTo>
                    <a:pt x="711" y="12"/>
                  </a:lnTo>
                  <a:lnTo>
                    <a:pt x="771" y="12"/>
                  </a:lnTo>
                  <a:lnTo>
                    <a:pt x="829" y="11"/>
                  </a:lnTo>
                  <a:lnTo>
                    <a:pt x="889" y="9"/>
                  </a:lnTo>
                  <a:lnTo>
                    <a:pt x="950" y="7"/>
                  </a:lnTo>
                  <a:lnTo>
                    <a:pt x="1008" y="4"/>
                  </a:lnTo>
                  <a:lnTo>
                    <a:pt x="1068" y="0"/>
                  </a:lnTo>
                  <a:lnTo>
                    <a:pt x="1098" y="4"/>
                  </a:lnTo>
                  <a:lnTo>
                    <a:pt x="1129" y="5"/>
                  </a:lnTo>
                  <a:lnTo>
                    <a:pt x="1159" y="9"/>
                  </a:lnTo>
                  <a:lnTo>
                    <a:pt x="1189" y="11"/>
                  </a:lnTo>
                  <a:lnTo>
                    <a:pt x="1219" y="11"/>
                  </a:lnTo>
                  <a:lnTo>
                    <a:pt x="1247" y="12"/>
                  </a:lnTo>
                  <a:lnTo>
                    <a:pt x="1277" y="12"/>
                  </a:lnTo>
                  <a:lnTo>
                    <a:pt x="1306" y="12"/>
                  </a:lnTo>
                  <a:lnTo>
                    <a:pt x="1334" y="12"/>
                  </a:lnTo>
                  <a:lnTo>
                    <a:pt x="1362" y="12"/>
                  </a:lnTo>
                  <a:lnTo>
                    <a:pt x="1392" y="11"/>
                  </a:lnTo>
                  <a:lnTo>
                    <a:pt x="1421" y="11"/>
                  </a:lnTo>
                  <a:lnTo>
                    <a:pt x="1449" y="9"/>
                  </a:lnTo>
                  <a:lnTo>
                    <a:pt x="1477" y="5"/>
                  </a:lnTo>
                  <a:lnTo>
                    <a:pt x="1508" y="4"/>
                  </a:lnTo>
                  <a:lnTo>
                    <a:pt x="15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70" name="Freeform 102"/>
            <p:cNvSpPr>
              <a:spLocks/>
            </p:cNvSpPr>
            <p:nvPr/>
          </p:nvSpPr>
          <p:spPr bwMode="auto">
            <a:xfrm>
              <a:off x="5306" y="3380"/>
              <a:ext cx="118" cy="46"/>
            </a:xfrm>
            <a:custGeom>
              <a:avLst/>
              <a:gdLst>
                <a:gd name="T0" fmla="*/ 0 w 238"/>
                <a:gd name="T1" fmla="*/ 1 h 92"/>
                <a:gd name="T2" fmla="*/ 0 w 238"/>
                <a:gd name="T3" fmla="*/ 1 h 92"/>
                <a:gd name="T4" fmla="*/ 0 w 238"/>
                <a:gd name="T5" fmla="*/ 1 h 92"/>
                <a:gd name="T6" fmla="*/ 0 w 238"/>
                <a:gd name="T7" fmla="*/ 1 h 92"/>
                <a:gd name="T8" fmla="*/ 0 w 238"/>
                <a:gd name="T9" fmla="*/ 1 h 92"/>
                <a:gd name="T10" fmla="*/ 0 w 238"/>
                <a:gd name="T11" fmla="*/ 1 h 92"/>
                <a:gd name="T12" fmla="*/ 0 w 238"/>
                <a:gd name="T13" fmla="*/ 1 h 92"/>
                <a:gd name="T14" fmla="*/ 0 w 238"/>
                <a:gd name="T15" fmla="*/ 1 h 92"/>
                <a:gd name="T16" fmla="*/ 0 w 238"/>
                <a:gd name="T17" fmla="*/ 1 h 92"/>
                <a:gd name="T18" fmla="*/ 0 w 238"/>
                <a:gd name="T19" fmla="*/ 1 h 92"/>
                <a:gd name="T20" fmla="*/ 0 w 238"/>
                <a:gd name="T21" fmla="*/ 1 h 92"/>
                <a:gd name="T22" fmla="*/ 0 w 238"/>
                <a:gd name="T23" fmla="*/ 1 h 92"/>
                <a:gd name="T24" fmla="*/ 0 w 238"/>
                <a:gd name="T25" fmla="*/ 1 h 92"/>
                <a:gd name="T26" fmla="*/ 0 w 238"/>
                <a:gd name="T27" fmla="*/ 1 h 92"/>
                <a:gd name="T28" fmla="*/ 0 w 238"/>
                <a:gd name="T29" fmla="*/ 1 h 92"/>
                <a:gd name="T30" fmla="*/ 0 w 238"/>
                <a:gd name="T31" fmla="*/ 1 h 92"/>
                <a:gd name="T32" fmla="*/ 0 w 238"/>
                <a:gd name="T33" fmla="*/ 1 h 92"/>
                <a:gd name="T34" fmla="*/ 0 w 238"/>
                <a:gd name="T35" fmla="*/ 1 h 92"/>
                <a:gd name="T36" fmla="*/ 0 w 238"/>
                <a:gd name="T37" fmla="*/ 1 h 92"/>
                <a:gd name="T38" fmla="*/ 0 w 238"/>
                <a:gd name="T39" fmla="*/ 1 h 92"/>
                <a:gd name="T40" fmla="*/ 0 w 238"/>
                <a:gd name="T41" fmla="*/ 1 h 92"/>
                <a:gd name="T42" fmla="*/ 0 w 238"/>
                <a:gd name="T43" fmla="*/ 1 h 92"/>
                <a:gd name="T44" fmla="*/ 0 w 238"/>
                <a:gd name="T45" fmla="*/ 1 h 92"/>
                <a:gd name="T46" fmla="*/ 0 w 238"/>
                <a:gd name="T47" fmla="*/ 1 h 92"/>
                <a:gd name="T48" fmla="*/ 0 w 238"/>
                <a:gd name="T49" fmla="*/ 1 h 92"/>
                <a:gd name="T50" fmla="*/ 0 w 238"/>
                <a:gd name="T51" fmla="*/ 1 h 92"/>
                <a:gd name="T52" fmla="*/ 0 w 238"/>
                <a:gd name="T53" fmla="*/ 1 h 92"/>
                <a:gd name="T54" fmla="*/ 0 w 238"/>
                <a:gd name="T55" fmla="*/ 1 h 92"/>
                <a:gd name="T56" fmla="*/ 0 w 238"/>
                <a:gd name="T57" fmla="*/ 0 h 92"/>
                <a:gd name="T58" fmla="*/ 0 w 238"/>
                <a:gd name="T59" fmla="*/ 0 h 92"/>
                <a:gd name="T60" fmla="*/ 0 w 238"/>
                <a:gd name="T61" fmla="*/ 0 h 92"/>
                <a:gd name="T62" fmla="*/ 0 w 238"/>
                <a:gd name="T63" fmla="*/ 0 h 92"/>
                <a:gd name="T64" fmla="*/ 0 w 238"/>
                <a:gd name="T65" fmla="*/ 0 h 92"/>
                <a:gd name="T66" fmla="*/ 0 w 238"/>
                <a:gd name="T67" fmla="*/ 1 h 92"/>
                <a:gd name="T68" fmla="*/ 0 w 238"/>
                <a:gd name="T69" fmla="*/ 1 h 92"/>
                <a:gd name="T70" fmla="*/ 0 w 238"/>
                <a:gd name="T71" fmla="*/ 1 h 92"/>
                <a:gd name="T72" fmla="*/ 0 w 238"/>
                <a:gd name="T73" fmla="*/ 1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8"/>
                <a:gd name="T112" fmla="*/ 0 h 92"/>
                <a:gd name="T113" fmla="*/ 238 w 238"/>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8" h="92">
                  <a:moveTo>
                    <a:pt x="231" y="36"/>
                  </a:moveTo>
                  <a:lnTo>
                    <a:pt x="232" y="46"/>
                  </a:lnTo>
                  <a:lnTo>
                    <a:pt x="236" y="55"/>
                  </a:lnTo>
                  <a:lnTo>
                    <a:pt x="238" y="64"/>
                  </a:lnTo>
                  <a:lnTo>
                    <a:pt x="236" y="76"/>
                  </a:lnTo>
                  <a:lnTo>
                    <a:pt x="216" y="76"/>
                  </a:lnTo>
                  <a:lnTo>
                    <a:pt x="199" y="71"/>
                  </a:lnTo>
                  <a:lnTo>
                    <a:pt x="179" y="64"/>
                  </a:lnTo>
                  <a:lnTo>
                    <a:pt x="162" y="55"/>
                  </a:lnTo>
                  <a:lnTo>
                    <a:pt x="142" y="48"/>
                  </a:lnTo>
                  <a:lnTo>
                    <a:pt x="123" y="44"/>
                  </a:lnTo>
                  <a:lnTo>
                    <a:pt x="101" y="44"/>
                  </a:lnTo>
                  <a:lnTo>
                    <a:pt x="78" y="52"/>
                  </a:lnTo>
                  <a:lnTo>
                    <a:pt x="68" y="55"/>
                  </a:lnTo>
                  <a:lnTo>
                    <a:pt x="57" y="62"/>
                  </a:lnTo>
                  <a:lnTo>
                    <a:pt x="48" y="69"/>
                  </a:lnTo>
                  <a:lnTo>
                    <a:pt x="39" y="78"/>
                  </a:lnTo>
                  <a:lnTo>
                    <a:pt x="30" y="87"/>
                  </a:lnTo>
                  <a:lnTo>
                    <a:pt x="22" y="92"/>
                  </a:lnTo>
                  <a:lnTo>
                    <a:pt x="11" y="92"/>
                  </a:lnTo>
                  <a:lnTo>
                    <a:pt x="0" y="89"/>
                  </a:lnTo>
                  <a:lnTo>
                    <a:pt x="9" y="73"/>
                  </a:lnTo>
                  <a:lnTo>
                    <a:pt x="20" y="59"/>
                  </a:lnTo>
                  <a:lnTo>
                    <a:pt x="32" y="44"/>
                  </a:lnTo>
                  <a:lnTo>
                    <a:pt x="45" y="30"/>
                  </a:lnTo>
                  <a:lnTo>
                    <a:pt x="59" y="20"/>
                  </a:lnTo>
                  <a:lnTo>
                    <a:pt x="77" y="11"/>
                  </a:lnTo>
                  <a:lnTo>
                    <a:pt x="92" y="4"/>
                  </a:lnTo>
                  <a:lnTo>
                    <a:pt x="112" y="0"/>
                  </a:lnTo>
                  <a:lnTo>
                    <a:pt x="128" y="0"/>
                  </a:lnTo>
                  <a:lnTo>
                    <a:pt x="146" y="0"/>
                  </a:lnTo>
                  <a:lnTo>
                    <a:pt x="163" y="0"/>
                  </a:lnTo>
                  <a:lnTo>
                    <a:pt x="179" y="0"/>
                  </a:lnTo>
                  <a:lnTo>
                    <a:pt x="195" y="4"/>
                  </a:lnTo>
                  <a:lnTo>
                    <a:pt x="209" y="11"/>
                  </a:lnTo>
                  <a:lnTo>
                    <a:pt x="222" y="20"/>
                  </a:lnTo>
                  <a:lnTo>
                    <a:pt x="231"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71" name="Freeform 103"/>
            <p:cNvSpPr>
              <a:spLocks/>
            </p:cNvSpPr>
            <p:nvPr/>
          </p:nvSpPr>
          <p:spPr bwMode="auto">
            <a:xfrm>
              <a:off x="5302" y="3435"/>
              <a:ext cx="116" cy="42"/>
            </a:xfrm>
            <a:custGeom>
              <a:avLst/>
              <a:gdLst>
                <a:gd name="T0" fmla="*/ 1 w 232"/>
                <a:gd name="T1" fmla="*/ 1 h 83"/>
                <a:gd name="T2" fmla="*/ 1 w 232"/>
                <a:gd name="T3" fmla="*/ 1 h 83"/>
                <a:gd name="T4" fmla="*/ 1 w 232"/>
                <a:gd name="T5" fmla="*/ 1 h 83"/>
                <a:gd name="T6" fmla="*/ 1 w 232"/>
                <a:gd name="T7" fmla="*/ 1 h 83"/>
                <a:gd name="T8" fmla="*/ 1 w 232"/>
                <a:gd name="T9" fmla="*/ 1 h 83"/>
                <a:gd name="T10" fmla="*/ 1 w 232"/>
                <a:gd name="T11" fmla="*/ 1 h 83"/>
                <a:gd name="T12" fmla="*/ 1 w 232"/>
                <a:gd name="T13" fmla="*/ 1 h 83"/>
                <a:gd name="T14" fmla="*/ 1 w 232"/>
                <a:gd name="T15" fmla="*/ 1 h 83"/>
                <a:gd name="T16" fmla="*/ 1 w 232"/>
                <a:gd name="T17" fmla="*/ 1 h 83"/>
                <a:gd name="T18" fmla="*/ 1 w 232"/>
                <a:gd name="T19" fmla="*/ 1 h 83"/>
                <a:gd name="T20" fmla="*/ 1 w 232"/>
                <a:gd name="T21" fmla="*/ 1 h 83"/>
                <a:gd name="T22" fmla="*/ 1 w 232"/>
                <a:gd name="T23" fmla="*/ 1 h 83"/>
                <a:gd name="T24" fmla="*/ 1 w 232"/>
                <a:gd name="T25" fmla="*/ 1 h 83"/>
                <a:gd name="T26" fmla="*/ 1 w 232"/>
                <a:gd name="T27" fmla="*/ 1 h 83"/>
                <a:gd name="T28" fmla="*/ 0 w 232"/>
                <a:gd name="T29" fmla="*/ 1 h 83"/>
                <a:gd name="T30" fmla="*/ 1 w 232"/>
                <a:gd name="T31" fmla="*/ 1 h 83"/>
                <a:gd name="T32" fmla="*/ 1 w 232"/>
                <a:gd name="T33" fmla="*/ 1 h 83"/>
                <a:gd name="T34" fmla="*/ 1 w 232"/>
                <a:gd name="T35" fmla="*/ 1 h 83"/>
                <a:gd name="T36" fmla="*/ 1 w 232"/>
                <a:gd name="T37" fmla="*/ 1 h 83"/>
                <a:gd name="T38" fmla="*/ 1 w 232"/>
                <a:gd name="T39" fmla="*/ 1 h 83"/>
                <a:gd name="T40" fmla="*/ 1 w 232"/>
                <a:gd name="T41" fmla="*/ 1 h 83"/>
                <a:gd name="T42" fmla="*/ 1 w 232"/>
                <a:gd name="T43" fmla="*/ 0 h 83"/>
                <a:gd name="T44" fmla="*/ 1 w 232"/>
                <a:gd name="T45" fmla="*/ 0 h 83"/>
                <a:gd name="T46" fmla="*/ 1 w 232"/>
                <a:gd name="T47" fmla="*/ 0 h 83"/>
                <a:gd name="T48" fmla="*/ 1 w 232"/>
                <a:gd name="T49" fmla="*/ 1 h 83"/>
                <a:gd name="T50" fmla="*/ 1 w 232"/>
                <a:gd name="T51" fmla="*/ 1 h 83"/>
                <a:gd name="T52" fmla="*/ 1 w 232"/>
                <a:gd name="T53" fmla="*/ 1 h 83"/>
                <a:gd name="T54" fmla="*/ 1 w 232"/>
                <a:gd name="T55" fmla="*/ 1 h 83"/>
                <a:gd name="T56" fmla="*/ 1 w 232"/>
                <a:gd name="T57" fmla="*/ 1 h 83"/>
                <a:gd name="T58" fmla="*/ 1 w 232"/>
                <a:gd name="T59" fmla="*/ 1 h 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2"/>
                <a:gd name="T91" fmla="*/ 0 h 83"/>
                <a:gd name="T92" fmla="*/ 232 w 232"/>
                <a:gd name="T93" fmla="*/ 83 h 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2" h="83">
                  <a:moveTo>
                    <a:pt x="232" y="46"/>
                  </a:moveTo>
                  <a:lnTo>
                    <a:pt x="225" y="83"/>
                  </a:lnTo>
                  <a:lnTo>
                    <a:pt x="204" y="76"/>
                  </a:lnTo>
                  <a:lnTo>
                    <a:pt x="181" y="71"/>
                  </a:lnTo>
                  <a:lnTo>
                    <a:pt x="156" y="67"/>
                  </a:lnTo>
                  <a:lnTo>
                    <a:pt x="131" y="64"/>
                  </a:lnTo>
                  <a:lnTo>
                    <a:pt x="107" y="62"/>
                  </a:lnTo>
                  <a:lnTo>
                    <a:pt x="80" y="64"/>
                  </a:lnTo>
                  <a:lnTo>
                    <a:pt x="55" y="69"/>
                  </a:lnTo>
                  <a:lnTo>
                    <a:pt x="30" y="76"/>
                  </a:lnTo>
                  <a:lnTo>
                    <a:pt x="27" y="81"/>
                  </a:lnTo>
                  <a:lnTo>
                    <a:pt x="22" y="83"/>
                  </a:lnTo>
                  <a:lnTo>
                    <a:pt x="14" y="83"/>
                  </a:lnTo>
                  <a:lnTo>
                    <a:pt x="7" y="83"/>
                  </a:lnTo>
                  <a:lnTo>
                    <a:pt x="0" y="71"/>
                  </a:lnTo>
                  <a:lnTo>
                    <a:pt x="6" y="58"/>
                  </a:lnTo>
                  <a:lnTo>
                    <a:pt x="13" y="48"/>
                  </a:lnTo>
                  <a:lnTo>
                    <a:pt x="20" y="35"/>
                  </a:lnTo>
                  <a:lnTo>
                    <a:pt x="36" y="23"/>
                  </a:lnTo>
                  <a:lnTo>
                    <a:pt x="57" y="12"/>
                  </a:lnTo>
                  <a:lnTo>
                    <a:pt x="78" y="5"/>
                  </a:lnTo>
                  <a:lnTo>
                    <a:pt x="103" y="0"/>
                  </a:lnTo>
                  <a:lnTo>
                    <a:pt x="126" y="0"/>
                  </a:lnTo>
                  <a:lnTo>
                    <a:pt x="151" y="0"/>
                  </a:lnTo>
                  <a:lnTo>
                    <a:pt x="172" y="5"/>
                  </a:lnTo>
                  <a:lnTo>
                    <a:pt x="192" y="12"/>
                  </a:lnTo>
                  <a:lnTo>
                    <a:pt x="204" y="16"/>
                  </a:lnTo>
                  <a:lnTo>
                    <a:pt x="216" y="23"/>
                  </a:lnTo>
                  <a:lnTo>
                    <a:pt x="225" y="35"/>
                  </a:lnTo>
                  <a:lnTo>
                    <a:pt x="232"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a-IR"/>
            </a:p>
          </p:txBody>
        </p:sp>
        <p:sp>
          <p:nvSpPr>
            <p:cNvPr id="32872" name="Oval 104"/>
            <p:cNvSpPr>
              <a:spLocks noChangeArrowheads="1"/>
            </p:cNvSpPr>
            <p:nvPr/>
          </p:nvSpPr>
          <p:spPr bwMode="auto">
            <a:xfrm>
              <a:off x="3840" y="2112"/>
              <a:ext cx="48" cy="48"/>
            </a:xfrm>
            <a:prstGeom prst="ellipse">
              <a:avLst/>
            </a:prstGeom>
            <a:solidFill>
              <a:srgbClr val="003300"/>
            </a:solidFill>
            <a:ln w="9525">
              <a:solidFill>
                <a:schemeClr val="tx1"/>
              </a:solidFill>
              <a:round/>
              <a:headEnd/>
              <a:tailEnd/>
            </a:ln>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eaLnBrk="1" hangingPunct="1"/>
              <a:endParaRPr lang="fa-IR" altLang="fa-IR"/>
            </a:p>
          </p:txBody>
        </p:sp>
        <p:sp>
          <p:nvSpPr>
            <p:cNvPr id="32873" name="Oval 105"/>
            <p:cNvSpPr>
              <a:spLocks noChangeArrowheads="1"/>
            </p:cNvSpPr>
            <p:nvPr/>
          </p:nvSpPr>
          <p:spPr bwMode="auto">
            <a:xfrm>
              <a:off x="3696" y="2076"/>
              <a:ext cx="48" cy="48"/>
            </a:xfrm>
            <a:prstGeom prst="ellipse">
              <a:avLst/>
            </a:prstGeom>
            <a:solidFill>
              <a:srgbClr val="003300"/>
            </a:solidFill>
            <a:ln w="9525">
              <a:solidFill>
                <a:schemeClr val="tx1"/>
              </a:solidFill>
              <a:round/>
              <a:headEnd/>
              <a:tailEnd/>
            </a:ln>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6pPr>
              <a:lvl7pPr marL="29718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7pPr>
              <a:lvl8pPr marL="34290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8pPr>
              <a:lvl9pPr marL="3886200" indent="-228600" algn="ctr" rtl="0" eaLnBrk="0" fontAlgn="base" hangingPunct="0">
                <a:lnSpc>
                  <a:spcPct val="90000"/>
                </a:lnSpc>
                <a:spcBef>
                  <a:spcPct val="20000"/>
                </a:spcBef>
                <a:spcAft>
                  <a:spcPct val="0"/>
                </a:spcAft>
                <a:buClr>
                  <a:schemeClr val="accent2"/>
                </a:buClr>
                <a:buSzPct val="80000"/>
                <a:buFont typeface="Wingdings" pitchFamily="2" charset="2"/>
                <a:buChar char="l"/>
                <a:defRPr sz="3200">
                  <a:solidFill>
                    <a:schemeClr val="tx1"/>
                  </a:solidFill>
                  <a:latin typeface="Times New Roman" pitchFamily="18" charset="0"/>
                </a:defRPr>
              </a:lvl9pPr>
            </a:lstStyle>
            <a:p>
              <a:pPr eaLnBrk="1" hangingPunct="1"/>
              <a:endParaRPr lang="fa-IR" altLang="fa-IR"/>
            </a:p>
          </p:txBody>
        </p:sp>
      </p:grpSp>
    </p:spTree>
    <p:extLst>
      <p:ext uri="{BB962C8B-B14F-4D97-AF65-F5344CB8AC3E}">
        <p14:creationId xmlns:p14="http://schemas.microsoft.com/office/powerpoint/2010/main" val="1770049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iva\Desktop\یا-علی-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7382" y="2127632"/>
            <a:ext cx="5185418" cy="28538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8520" y="2348880"/>
            <a:ext cx="5965737" cy="1446550"/>
          </a:xfrm>
          <a:prstGeom prst="rect">
            <a:avLst/>
          </a:prstGeom>
        </p:spPr>
        <p:txBody>
          <a:bodyPr wrap="square">
            <a:spAutoFit/>
          </a:bodyPr>
          <a:lstStyle/>
          <a:p>
            <a:pPr algn="r"/>
            <a:r>
              <a:rPr lang="fa-IR" sz="4400" b="1" dirty="0" smtClean="0">
                <a:solidFill>
                  <a:srgbClr val="FF0000"/>
                </a:solidFill>
                <a:latin typeface="Impact" panose="020B0806030902050204" pitchFamily="34" charset="0"/>
                <a:cs typeface="B Majid Shadow" panose="00000400000000000000" pitchFamily="2" charset="-78"/>
              </a:rPr>
              <a:t>زندگی به کامتان</a:t>
            </a:r>
          </a:p>
          <a:p>
            <a:pPr algn="r"/>
            <a:r>
              <a:rPr lang="fa-IR" sz="4400" b="1" dirty="0" smtClean="0">
                <a:solidFill>
                  <a:srgbClr val="FF0000"/>
                </a:solidFill>
                <a:latin typeface="Impact" panose="020B0806030902050204" pitchFamily="34" charset="0"/>
                <a:cs typeface="B Majid Shadow" panose="00000400000000000000" pitchFamily="2" charset="-78"/>
              </a:rPr>
              <a:t>توفیق رفیق راهتان باد...</a:t>
            </a:r>
            <a:endParaRPr lang="fa-IR" sz="4400" b="1" dirty="0">
              <a:solidFill>
                <a:srgbClr val="FF0000"/>
              </a:solidFill>
              <a:latin typeface="Impact" panose="020B0806030902050204" pitchFamily="34" charset="0"/>
              <a:cs typeface="B Majid Shadow" panose="00000400000000000000" pitchFamily="2" charset="-78"/>
            </a:endParaRPr>
          </a:p>
        </p:txBody>
      </p:sp>
      <p:sp>
        <p:nvSpPr>
          <p:cNvPr id="7" name="Rectangle 6"/>
          <p:cNvSpPr/>
          <p:nvPr/>
        </p:nvSpPr>
        <p:spPr>
          <a:xfrm>
            <a:off x="2938309" y="5612289"/>
            <a:ext cx="6642419" cy="1015663"/>
          </a:xfrm>
          <a:prstGeom prst="rect">
            <a:avLst/>
          </a:prstGeom>
        </p:spPr>
        <p:txBody>
          <a:bodyPr wrap="square">
            <a:spAutoFit/>
          </a:bodyPr>
          <a:lstStyle/>
          <a:p>
            <a:pPr algn="r"/>
            <a:endParaRPr lang="fa-IR" sz="6000" b="1" dirty="0">
              <a:solidFill>
                <a:srgbClr val="FF0000"/>
              </a:solidFill>
              <a:cs typeface="B Titr" panose="00000700000000000000" pitchFamily="2" charset="-78"/>
            </a:endParaRPr>
          </a:p>
        </p:txBody>
      </p:sp>
      <p:pic>
        <p:nvPicPr>
          <p:cNvPr id="8" name="Picture 5" descr="C:\Users\Shiva\Desktop\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8604"/>
            <a:ext cx="9180091" cy="19993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35696" y="188640"/>
            <a:ext cx="6408712" cy="193899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fa-IR" altLang="fa-IR" sz="4000" b="1" dirty="0" smtClean="0">
                <a:cs typeface="B Titr" panose="00000700000000000000" pitchFamily="2" charset="-78"/>
              </a:rPr>
              <a:t>روزانه 35 دقیقه  پیاده روی در سطح صاف عُمر و سلامتی شما رو گارانتی میکند </a:t>
            </a:r>
            <a:endParaRPr lang="en-US" altLang="fa-IR" sz="4000" b="1" dirty="0">
              <a:cs typeface="B Titr" panose="00000700000000000000" pitchFamily="2" charset="-78"/>
            </a:endParaRPr>
          </a:p>
        </p:txBody>
      </p:sp>
      <p:sp>
        <p:nvSpPr>
          <p:cNvPr id="10" name="Rectangle 9"/>
          <p:cNvSpPr/>
          <p:nvPr/>
        </p:nvSpPr>
        <p:spPr>
          <a:xfrm>
            <a:off x="-108520" y="4407495"/>
            <a:ext cx="6763390" cy="461665"/>
          </a:xfrm>
          <a:prstGeom prst="rect">
            <a:avLst/>
          </a:prstGeom>
        </p:spPr>
        <p:txBody>
          <a:bodyPr wrap="none">
            <a:spAutoFit/>
          </a:bodyPr>
          <a:lstStyle/>
          <a:p>
            <a:r>
              <a:rPr lang="fa-IR" sz="2400" b="1" dirty="0" smtClean="0">
                <a:solidFill>
                  <a:srgbClr val="FF0000"/>
                </a:solidFill>
                <a:latin typeface="Impact" panose="020B0806030902050204" pitchFamily="34" charset="0"/>
                <a:cs typeface="B Titr" panose="00000700000000000000" pitchFamily="2" charset="-78"/>
              </a:rPr>
              <a:t>نوید منصوریان دانشجوی دکترای تخصصی فیزیولوژی ورزشی</a:t>
            </a:r>
            <a:endParaRPr lang="fa-IR" sz="2400" b="1" dirty="0">
              <a:solidFill>
                <a:srgbClr val="FF0000"/>
              </a:solidFill>
              <a:latin typeface="Impact" panose="020B0806030902050204" pitchFamily="34" charset="0"/>
              <a:cs typeface="B Titr" panose="00000700000000000000" pitchFamily="2" charset="-78"/>
            </a:endParaRPr>
          </a:p>
        </p:txBody>
      </p:sp>
    </p:spTree>
    <p:extLst>
      <p:ext uri="{BB962C8B-B14F-4D97-AF65-F5344CB8AC3E}">
        <p14:creationId xmlns:p14="http://schemas.microsoft.com/office/powerpoint/2010/main" val="5152265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1095</TotalTime>
  <Words>4270</Words>
  <Application>Microsoft Office PowerPoint</Application>
  <PresentationFormat>On-screen Show (4:3)</PresentationFormat>
  <Paragraphs>424</Paragraphs>
  <Slides>99</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99</vt:i4>
      </vt:variant>
    </vt:vector>
  </HeadingPairs>
  <TitlesOfParts>
    <vt:vector size="103" baseType="lpstr">
      <vt:lpstr>Concourse</vt:lpstr>
      <vt:lpstr>Image Document</vt:lpstr>
      <vt:lpstr>Bitmap Image</vt:lpstr>
      <vt:lpstr>Photo Editor Photo</vt:lpstr>
      <vt:lpstr>PowerPoint Presentation</vt:lpstr>
      <vt:lpstr>PowerPoint Presentation</vt:lpstr>
      <vt:lpstr>PowerPoint Presentation</vt:lpstr>
      <vt:lpstr>تعریف ارگونومی و حرکات اصلاحی</vt:lpstr>
      <vt:lpstr>PowerPoint Presentation</vt:lpstr>
      <vt:lpstr>Ergonomics is working smarter not harder!</vt:lpstr>
      <vt:lpstr>اهداف ارگونومی</vt:lpstr>
      <vt:lpstr> ماهيت چند رشته ای ارگونومی  </vt:lpstr>
      <vt:lpstr>PowerPoint Presentation</vt:lpstr>
      <vt:lpstr>PowerPoint Presentation</vt:lpstr>
      <vt:lpstr>حرکات اصلاحی</vt:lpstr>
      <vt:lpstr>PowerPoint Presentation</vt:lpstr>
      <vt:lpstr> مفاهیم پایه در حرکات اصلاحی </vt:lpstr>
      <vt:lpstr>آشنایی با ناهنجاری های سیستم اسکلتی </vt:lpstr>
      <vt:lpstr>PowerPoint Presentation</vt:lpstr>
      <vt:lpstr>PowerPoint Presentation</vt:lpstr>
      <vt:lpstr>PowerPoint Presentation</vt:lpstr>
      <vt:lpstr>علايم اختلالات  اسكلتي‌- عضلاني شامل ناراحتي، درد، خستگي، ورم، خشكي، اختلالات حسي، مورمور شدن، محدود شدن دامنه‌ حركتي و كاهش كنترل حركتي مي‌باشند.  </vt:lpstr>
      <vt:lpstr>PowerPoint Presentation</vt:lpstr>
      <vt:lpstr>PowerPoint Presentation</vt:lpstr>
      <vt:lpstr>چرخه راه رفتن  کامل</vt:lpstr>
      <vt:lpstr>یک چرخه راه رفتن کامل به صورت حرکت از یک پا به ضربه پای متوالی در یک طرف تعریف می‌شود.</vt:lpstr>
      <vt:lpstr>اصلاح تیغه خارجی پا در حین راه رفتن</vt:lpstr>
      <vt:lpstr>Definitions</vt:lpstr>
      <vt:lpstr>نکات مربوط به انتخاب کتونی</vt:lpstr>
      <vt:lpstr>اختلاف پاشنه و پنجه</vt:lpstr>
      <vt:lpstr>وضعیت پاسچر بدن در حین دویدن</vt:lpstr>
      <vt:lpstr>زوایای بدن در حین پیاده روی  تند </vt:lpstr>
      <vt:lpstr>Physical Risk Factors</vt:lpstr>
      <vt:lpstr>Posture </vt:lpstr>
      <vt:lpstr>What is Posture?</vt:lpstr>
      <vt:lpstr>Rigid Posture</vt:lpstr>
      <vt:lpstr>Faulty Posture</vt:lpstr>
      <vt:lpstr>Path of Center of Gravity</vt:lpstr>
      <vt:lpstr>Erect Standing Posture &amp; the ‘Gravity Line’ (Sagittal Analysis)</vt:lpstr>
      <vt:lpstr>Evaluation</vt:lpstr>
      <vt:lpstr>ناهنجاری های اسکلتی- عضلانی</vt:lpstr>
      <vt:lpstr>PowerPoint Presentation</vt:lpstr>
      <vt:lpstr>PowerPoint Presentation</vt:lpstr>
      <vt:lpstr>PowerPoint Presentation</vt:lpstr>
      <vt:lpstr>Sitting Posture</vt:lpstr>
      <vt:lpstr>Sitting Posture - Elements</vt:lpstr>
      <vt:lpstr>Lying (Sleeping) Posture</vt:lpstr>
      <vt:lpstr>گزگز و مور مور کمربند شانه ای</vt:lpstr>
      <vt:lpstr>PowerPoint Presentation</vt:lpstr>
      <vt:lpstr>PowerPoint Presentation</vt:lpstr>
      <vt:lpstr>Unit of motion</vt:lpstr>
      <vt:lpstr>نقش بافت های  همبند در عضله اسکلتی</vt:lpstr>
      <vt:lpstr>آشنایی راهکار های پیشگیری از آسیب های مرتبط با مشاغل</vt:lpstr>
      <vt:lpstr>PowerPoint Presentation</vt:lpstr>
      <vt:lpstr>PowerPoint Presentation</vt:lpstr>
      <vt:lpstr>هر ساعت به بهانه ای حرکت کنید</vt:lpstr>
      <vt:lpstr>10 دقیقه ورزش کنید و هر یک ساعت یکبار از جایتان بلند شوید</vt:lpstr>
      <vt:lpstr>اثرات منفی پشت میز نشینی </vt:lpstr>
      <vt:lpstr>PowerPoint Presentation</vt:lpstr>
      <vt:lpstr>آموزش نحوه استاندارد سازی میز و صندلی با توجه به مشخصات هر فرد </vt:lpstr>
      <vt:lpstr>PowerPoint Presentation</vt:lpstr>
      <vt:lpstr>وضعيت مناسب بدن</vt:lpstr>
      <vt:lpstr>وضعيت بدنی مناسب</vt:lpstr>
      <vt:lpstr>وضعيت مناسب بدن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استرس تماسي</vt:lpstr>
      <vt:lpstr>فاکتورهای خطر: فشار تماسي</vt:lpstr>
      <vt:lpstr>فاکتورهای خطر-نيرو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ورزش جهت  اپراتوران کامپیوتر </vt:lpstr>
      <vt:lpstr>هر یکساعت یکبار این ورزشها را انجام دهید و گاه گاهی از جای خود بلند شودید و در طول اتاق قدم بزنید</vt:lpstr>
      <vt:lpstr>PowerPoint Presentation</vt:lpstr>
      <vt:lpstr>PowerPoint Presentation</vt:lpstr>
      <vt:lpstr>PowerPoint Presentation</vt:lpstr>
      <vt:lpstr>PowerPoint Presentation</vt:lpstr>
      <vt:lpstr>PowerPoint Presentation</vt:lpstr>
      <vt:lpstr>فاکتورهای خطر: فردي</vt:lpstr>
      <vt:lpstr>فاکتورهای خطر: خارج از كار</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Shiva</dc:creator>
  <cp:lastModifiedBy>Shiva</cp:lastModifiedBy>
  <cp:revision>103</cp:revision>
  <dcterms:created xsi:type="dcterms:W3CDTF">2018-10-04T08:22:34Z</dcterms:created>
  <dcterms:modified xsi:type="dcterms:W3CDTF">2018-11-25T18:07:07Z</dcterms:modified>
</cp:coreProperties>
</file>