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1" saveSubsetFonts="0" serverZoom="0" showSpecialPlsOnTitleSld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type="screen4x3" cy="6858000" cx="9144000"/>
  <p:notesSz cx="6858000" cy="9144000"/>
  <p:defaultTextStyle>
    <a:lvl1pPr algn="r" fontAlgn="base" indent="0" latinLnBrk="1" marL="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r" fontAlgn="base" indent="0" latinLnBrk="1" marL="4572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r" fontAlgn="base" indent="0" latinLnBrk="1" marL="9144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r" fontAlgn="base" indent="0" latinLnBrk="1" marL="13716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r" fontAlgn="base" indent="0" latinLnBrk="1" marL="1828800" rtl="1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88889" autoAdjust="0"/>
    <p:restoredTop sz="94660"/>
  </p:normalViewPr>
  <p:slideViewPr>
    <p:cSldViewPr showGuides="0" snapToGrid="1" snapToObjects="0">
      <p:cViewPr varScale="1">
        <p:scale>
          <a:sx n="82" d="100"/>
          <a:sy n="82" d="100"/>
        </p:scale>
        <p:origin x="-1680" y="-96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29" name=""/>
          <p:cNvSpPr/>
          <p:nvPr>
            <p:ph type="hdr" sz="quarter" idx="0"/>
          </p:nvPr>
        </p:nvSpPr>
        <p:spPr>
          <a:xfrm rot="0">
            <a:off x="388620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atinLnBrk="1" lvl="0"/>
            <a:endParaRPr altLang="en-US" sz="1200" lang="en-US"/>
          </a:p>
        </p:txBody>
      </p:sp>
      <p:sp>
        <p:nvSpPr>
          <p:cNvPr id="1048930" name=""/>
          <p:cNvSpPr/>
          <p:nvPr>
            <p:ph type="dt" sz="quarter" idx="1"/>
          </p:nvPr>
        </p:nvSpPr>
        <p:spPr>
          <a:xfrm rot="0">
            <a:off x="1587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l" eaLnBrk="1" hangingPunct="1" latinLnBrk="1" lvl="0"/>
            <a:endParaRPr altLang="en-US" sz="1200" lang="en-US"/>
          </a:p>
        </p:txBody>
      </p:sp>
      <p:sp>
        <p:nvSpPr>
          <p:cNvPr id="1048931" name=""/>
          <p:cNvSpPr/>
          <p:nvPr>
            <p:ph type="ftr" sz="quarter" idx="2"/>
          </p:nvPr>
        </p:nvSpPr>
        <p:spPr>
          <a:xfrm rot="0">
            <a:off x="388620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endParaRPr altLang="en-US" sz="1200" lang="en-US"/>
          </a:p>
        </p:txBody>
      </p:sp>
      <p:sp>
        <p:nvSpPr>
          <p:cNvPr id="1048932" name=""/>
          <p:cNvSpPr/>
          <p:nvPr>
            <p:ph type="sldNum" sz="quarter" idx="3"/>
          </p:nvPr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23" name=""/>
          <p:cNvSpPr/>
          <p:nvPr>
            <p:ph type="hdr" sz="quarter" idx="0"/>
          </p:nvPr>
        </p:nvSpPr>
        <p:spPr>
          <a:xfrm rot="0">
            <a:off x="388620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atinLnBrk="1" lvl="0"/>
            <a:endParaRPr altLang="en-US" sz="1200" lang="en-US"/>
          </a:p>
        </p:txBody>
      </p:sp>
      <p:sp>
        <p:nvSpPr>
          <p:cNvPr id="1048924" name=""/>
          <p:cNvSpPr/>
          <p:nvPr>
            <p:ph type="dt" sz="full" idx="1"/>
          </p:nvPr>
        </p:nvSpPr>
        <p:spPr>
          <a:xfrm rot="0">
            <a:off x="1587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l" eaLnBrk="1" hangingPunct="1" latinLnBrk="1" lvl="0"/>
            <a:endParaRPr altLang="en-US" sz="1200" lang="en-US"/>
          </a:p>
        </p:txBody>
      </p:sp>
      <p:sp>
        <p:nvSpPr>
          <p:cNvPr id="104892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/>
          <a:p/>
        </p:txBody>
      </p:sp>
      <p:sp>
        <p:nvSpPr>
          <p:cNvPr id="104892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927" name=""/>
          <p:cNvSpPr/>
          <p:nvPr>
            <p:ph type="ftr" sz="quarter" idx="4"/>
          </p:nvPr>
        </p:nvSpPr>
        <p:spPr>
          <a:xfrm rot="0">
            <a:off x="388620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endParaRPr altLang="en-US" sz="1200" lang="en-US"/>
          </a:p>
        </p:txBody>
      </p:sp>
      <p:sp>
        <p:nvSpPr>
          <p:cNvPr id="1048928" name=""/>
          <p:cNvSpPr/>
          <p:nvPr>
            <p:ph type="sldNum" sz="quarter" idx="5"/>
          </p:nvPr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r" fontAlgn="base" indent="0" latinLnBrk="1" marL="0" rtl="1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r" fontAlgn="base" indent="0" latinLnBrk="1" marL="457200" rtl="1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r" fontAlgn="base" indent="0" latinLnBrk="1" marL="914400" rtl="1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r" fontAlgn="base" indent="0" latinLnBrk="1" marL="1371600" rtl="1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r" fontAlgn="base" indent="0" latinLnBrk="1" marL="1828800" rtl="1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9" name=""/>
          <p:cNvSpPr txBox="1"/>
          <p:nvPr/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  <p:sp>
        <p:nvSpPr>
          <p:cNvPr id="1048660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/>
          <a:p/>
        </p:txBody>
      </p:sp>
      <p:sp>
        <p:nvSpPr>
          <p:cNvPr id="1048661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endParaRPr altLang="en-US" b="1" sz="1400" lang="en-US">
              <a:solidFill>
                <a:schemeClr val="lt1"/>
              </a:solidFill>
            </a:endParaRPr>
          </a:p>
        </p:txBody>
      </p:sp>
      <p:sp>
        <p:nvSpPr>
          <p:cNvPr id="1048662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fld id="{566ABCEB-ACFC-4714-9973-3DA970169C29}" type="slidenum">
              <a:rPr altLang="en-US" sz="1200" lang="en-US">
                <a:latin typeface="Calibri" pitchFamily="34" charset="0"/>
              </a:rPr>
              <a:pPr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 txBox="1"/>
          <p:nvPr/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  <p:sp>
        <p:nvSpPr>
          <p:cNvPr id="1048678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/>
          <a:p/>
        </p:txBody>
      </p:sp>
      <p:sp>
        <p:nvSpPr>
          <p:cNvPr id="1048679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680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fld id="{566ABCEB-ACFC-4714-9973-3DA970169C29}" type="slidenum">
              <a:rPr altLang="en-US" sz="1200" lang="en-US">
                <a:latin typeface="Calibri" pitchFamily="34" charset="0"/>
              </a:rPr>
              <a:pPr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2" name=""/>
          <p:cNvSpPr txBox="1"/>
          <p:nvPr/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  <p:sp>
        <p:nvSpPr>
          <p:cNvPr id="1048733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/>
          <a:p/>
        </p:txBody>
      </p:sp>
      <p:sp>
        <p:nvSpPr>
          <p:cNvPr id="1048734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73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fld id="{566ABCEB-ACFC-4714-9973-3DA970169C29}" type="slidenum">
              <a:rPr altLang="en-US" sz="1200" lang="en-US">
                <a:latin typeface="Calibri" pitchFamily="34" charset="0"/>
              </a:rPr>
              <a:pPr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44" name=""/>
          <p:cNvSpPr txBox="1"/>
          <p:nvPr/>
        </p:nvSpPr>
        <p:spPr>
          <a:xfrm rot="0">
            <a:off x="1587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l" eaLnBrk="1" hangingPunct="1" latinLnBrk="1" lvl="0"/>
            <a:fld id="{566ABCEB-ACFC-4714-9973-3DA970169C29}" type="slidenum">
              <a:rPr altLang="en-US" sz="1200" lang="en-US"/>
              <a:pPr algn="l" eaLnBrk="1" hangingPunct="1" latinLnBrk="1" lvl="0"/>
            </a:fld>
            <a:endParaRPr altLang="en-US" sz="1200" lang="en-US"/>
          </a:p>
        </p:txBody>
      </p:sp>
      <p:sp>
        <p:nvSpPr>
          <p:cNvPr id="1048845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/>
          <a:p/>
        </p:txBody>
      </p:sp>
      <p:sp>
        <p:nvSpPr>
          <p:cNvPr id="1048846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847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fld id="{566ABCEB-ACFC-4714-9973-3DA970169C29}" type="slidenum">
              <a:rPr altLang="en-US" sz="1200" lang="en-US">
                <a:latin typeface="Calibri" pitchFamily="34" charset="0"/>
              </a:rPr>
              <a:pPr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3" name=""/>
          <p:cNvSpPr/>
          <p:nvPr/>
        </p:nvSpPr>
        <p:spPr>
          <a:xfrm rot="0">
            <a:off x="7010400" y="152400"/>
            <a:ext cx="1981200" cy="6556375"/>
          </a:xfrm>
          <a:prstGeom prst="rect"/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584" name=""/>
          <p:cNvSpPr/>
          <p:nvPr/>
        </p:nvSpPr>
        <p:spPr>
          <a:xfrm rot="0">
            <a:off x="152400" y="153987"/>
            <a:ext cx="6705600" cy="6553200"/>
          </a:xfrm>
          <a:prstGeom prst="rect"/>
          <a:solidFill>
            <a:schemeClr val="lt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587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dk2"/>
              </a:solidFill>
            </a:endParaRPr>
          </a:p>
        </p:txBody>
      </p:sp>
      <p:sp>
        <p:nvSpPr>
          <p:cNvPr id="1048588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rgbClr val="FFFFFF"/>
                </a:solidFill>
              </a:rPr>
              <a:pPr algn="ctr" eaLnBrk="1" hangingPunct="1" latinLnBrk="1" lvl="0"/>
            </a:fld>
            <a:endParaRPr altLang="en-US" sz="1100" lang="en-US">
              <a:solidFill>
                <a:srgbClr val="FFFFFF"/>
              </a:solidFill>
            </a:endParaRPr>
          </a:p>
        </p:txBody>
      </p:sp>
      <p:sp>
        <p:nvSpPr>
          <p:cNvPr id="1048589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dk2"/>
              </a:solidFill>
            </a:endParaRPr>
          </a:p>
        </p:txBody>
      </p:sp>
      <p:sp>
        <p:nvSpPr>
          <p:cNvPr id="1048591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baseline="0" sz="4200" spc="15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algn="l" indent="0" marL="0">
              <a:buNone/>
              <a:defRPr sz="1900">
                <a:solidFill>
                  <a:srgbClr val="FFFFFF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92" name=""/>
          <p:cNvSpPr/>
          <p:nvPr/>
        </p:nvSpPr>
        <p:spPr>
          <a:xfrm rot="0">
            <a:off x="152400" y="147637"/>
            <a:ext cx="6705600" cy="6556375"/>
          </a:xfrm>
          <a:prstGeom prst="rect"/>
          <a:solidFill>
            <a:schemeClr val="dk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93" name=""/>
          <p:cNvSpPr/>
          <p:nvPr/>
        </p:nvSpPr>
        <p:spPr>
          <a:xfrm rot="0">
            <a:off x="7010400" y="147637"/>
            <a:ext cx="1955800" cy="6556375"/>
          </a:xfrm>
          <a:prstGeom prst="rect"/>
          <a:solidFill>
            <a:schemeClr val="lt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96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97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98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dk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dk2"/>
              </a:solidFill>
            </a:endParaRPr>
          </a:p>
        </p:txBody>
      </p:sp>
      <p:sp>
        <p:nvSpPr>
          <p:cNvPr id="10489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99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22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01" name=""/>
          <p:cNvSpPr/>
          <p:nvPr/>
        </p:nvSpPr>
        <p:spPr>
          <a:xfrm rot="0">
            <a:off x="7010400" y="152400"/>
            <a:ext cx="1981200" cy="6556375"/>
          </a:xfrm>
          <a:prstGeom prst="rect"/>
          <a:solidFill>
            <a:schemeClr val="lt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902" name=""/>
          <p:cNvSpPr/>
          <p:nvPr/>
        </p:nvSpPr>
        <p:spPr>
          <a:xfrm rot="0">
            <a:off x="152400" y="153987"/>
            <a:ext cx="6705600" cy="65532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905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rgbClr val="FFFFFF"/>
              </a:solidFill>
            </a:endParaRPr>
          </a:p>
        </p:txBody>
      </p:sp>
      <p:sp>
        <p:nvSpPr>
          <p:cNvPr id="1048906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dk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dk2"/>
              </a:solidFill>
            </a:endParaRPr>
          </a:p>
        </p:txBody>
      </p:sp>
      <p:sp>
        <p:nvSpPr>
          <p:cNvPr id="1048907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rgbClr val="FFFFFF"/>
              </a:solidFill>
            </a:endParaRPr>
          </a:p>
        </p:txBody>
      </p:sp>
      <p:sp>
        <p:nvSpPr>
          <p:cNvPr id="1048909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baseline="0" sz="4200" spc="15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08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indent="0" marL="0">
              <a:buNone/>
              <a:defRPr sz="2000">
                <a:solidFill>
                  <a:schemeClr val="bg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2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algn="ctr" indent="0" marL="0">
              <a:buNone/>
              <a:defRPr b="0" sz="24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algn="ctr" indent="0" marL="0">
              <a:buNone/>
              <a:defRPr b="0" sz="24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19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/>
        </p:nvSpPr>
        <p:spPr>
          <a:xfrm rot="0">
            <a:off x="152400" y="150812"/>
            <a:ext cx="8831262" cy="6556375"/>
          </a:xfrm>
          <a:prstGeom prst="rect"/>
          <a:solidFill>
            <a:schemeClr val="dk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598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99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600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dk2"/>
        </a:solidFill>
      </p:bgPr>
    </p:bg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81" name=""/>
          <p:cNvSpPr/>
          <p:nvPr/>
        </p:nvSpPr>
        <p:spPr>
          <a:xfrm rot="0">
            <a:off x="0" y="0"/>
            <a:ext cx="9144000" cy="6858000"/>
          </a:xfrm>
          <a:prstGeom prst="rect"/>
          <a:solidFill>
            <a:srgbClr val="FFFFFF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82" name=""/>
          <p:cNvSpPr/>
          <p:nvPr/>
        </p:nvSpPr>
        <p:spPr>
          <a:xfrm rot="0">
            <a:off x="7010400" y="150812"/>
            <a:ext cx="1981200" cy="6556375"/>
          </a:xfrm>
          <a:prstGeom prst="rect"/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83" name=""/>
          <p:cNvSpPr/>
          <p:nvPr/>
        </p:nvSpPr>
        <p:spPr>
          <a:xfrm rot="0">
            <a:off x="152400" y="152400"/>
            <a:ext cx="6705600" cy="6553200"/>
          </a:xfrm>
          <a:prstGeom prst="rect"/>
          <a:solidFill>
            <a:srgbClr val="FFFFFF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86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87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88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rgbClr val="FFFFFF"/>
                </a:solidFill>
              </a:rPr>
              <a:pPr algn="ctr" eaLnBrk="1" hangingPunct="1" latinLnBrk="1" lvl="0"/>
            </a:fld>
            <a:endParaRPr altLang="en-US" sz="1100" lang="en-US">
              <a:solidFill>
                <a:srgbClr val="FFFFFF"/>
              </a:solidFill>
            </a:endParaRPr>
          </a:p>
        </p:txBody>
      </p:sp>
      <p:sp>
        <p:nvSpPr>
          <p:cNvPr id="104889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baseline="0" sz="2000" spc="15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0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indent="0" marL="0">
              <a:buNone/>
              <a:defRPr sz="1400">
                <a:solidFill>
                  <a:srgbClr val="FFFFFF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9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dk2"/>
        </a:solidFill>
      </p:bgPr>
    </p:bg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71" name=""/>
          <p:cNvSpPr/>
          <p:nvPr/>
        </p:nvSpPr>
        <p:spPr>
          <a:xfrm rot="0">
            <a:off x="0" y="0"/>
            <a:ext cx="9144000" cy="6858000"/>
          </a:xfrm>
          <a:prstGeom prst="rect"/>
          <a:solidFill>
            <a:srgbClr val="FFFFFF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72" name=""/>
          <p:cNvSpPr/>
          <p:nvPr/>
        </p:nvSpPr>
        <p:spPr>
          <a:xfrm rot="0">
            <a:off x="7010400" y="150812"/>
            <a:ext cx="1981200" cy="6556375"/>
          </a:xfrm>
          <a:prstGeom prst="rect"/>
          <a:solidFill>
            <a:srgbClr val="FFFFFF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875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76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77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88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baseline="0" sz="2000" spc="1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9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indent="0" marL="0">
              <a:buNone/>
              <a:defRPr sz="1400">
                <a:solidFill>
                  <a:schemeClr val="tx1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78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 bIns="45720" lIns="91440" rIns="91440" rtlCol="0" tIns="45720" vert="horz">
            <a:normAutofit/>
          </a:bodyPr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</a:pPr>
            <a:r>
              <a:rPr baseline="0" b="0" cap="none" sz="3200" i="0" kern="1200" kumimoji="0" lang="en-US" noProof="0" normalizeH="0" spc="150" strike="noStrike" u="none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baseline="0" b="0" cap="none" dirty="0" sz="3200" i="0" kern="1200" kumimoji="0" lang="en-US" noProof="0" normalizeH="0" spc="150" strike="noStrike" u="none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/>
        </p:nvSpPr>
        <p:spPr>
          <a:xfrm rot="0">
            <a:off x="152400" y="1635125"/>
            <a:ext cx="8831262" cy="5045075"/>
          </a:xfrm>
          <a:prstGeom prst="rect"/>
          <a:solidFill>
            <a:schemeClr val="dk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577" name=""/>
          <p:cNvSpPr/>
          <p:nvPr/>
        </p:nvSpPr>
        <p:spPr>
          <a:xfrm rot="0">
            <a:off x="152400" y="152400"/>
            <a:ext cx="8813800" cy="1346200"/>
          </a:xfrm>
          <a:prstGeom prst="rect"/>
          <a:solidFill>
            <a:schemeClr val="lt2"/>
          </a:solidFill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48578" name=""/>
          <p:cNvSpPr/>
          <p:nvPr>
            <p:ph type="title" sz="full" idx="0"/>
          </p:nvPr>
        </p:nvSpPr>
        <p:spPr>
          <a:xfrm rot="0">
            <a:off x="381000" y="355600"/>
            <a:ext cx="8382000" cy="10541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9" name=""/>
          <p:cNvSpPr/>
          <p:nvPr>
            <p:ph type="body" sz="full" idx="1"/>
          </p:nvPr>
        </p:nvSpPr>
        <p:spPr>
          <a:xfrm rot="0">
            <a:off x="381000" y="1719262"/>
            <a:ext cx="8407400" cy="44069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80" name=""/>
          <p:cNvSpPr/>
          <p:nvPr>
            <p:ph type="dt" sz="half" idx="2"/>
          </p:nvPr>
        </p:nvSpPr>
        <p:spPr>
          <a:xfrm rot="0">
            <a:off x="371475" y="6356350"/>
            <a:ext cx="21336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l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1" name=""/>
          <p:cNvSpPr/>
          <p:nvPr>
            <p:ph type="ftr" sz="quarter" idx="3"/>
          </p:nvPr>
        </p:nvSpPr>
        <p:spPr>
          <a:xfrm rot="0">
            <a:off x="3048000" y="6356350"/>
            <a:ext cx="3352800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100" lang="en-US">
              <a:solidFill>
                <a:schemeClr val="lt2"/>
              </a:solidFill>
            </a:endParaRPr>
          </a:p>
        </p:txBody>
      </p:sp>
      <p:sp>
        <p:nvSpPr>
          <p:cNvPr id="1048582" name=""/>
          <p:cNvSpPr/>
          <p:nvPr>
            <p:ph type="sldNum" sz="quarter" idx="4"/>
          </p:nvPr>
        </p:nvSpPr>
        <p:spPr>
          <a:xfrm rot="0">
            <a:off x="8234362" y="6354762"/>
            <a:ext cx="582612" cy="2746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100" lang="en-US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100" lang="en-US">
              <a:solidFill>
                <a:schemeClr val="lt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defTabSz="914400" eaLnBrk="1" hangingPunct="1" latinLnBrk="0" rtl="0">
        <a:spcBef>
          <a:spcPct val="0"/>
        </a:spcBef>
        <a:buNone/>
        <a:defRPr baseline="0" cap="all" sz="3200" kern="1200" spc="20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74320" rtl="0">
        <a:spcBef>
          <a:spcPct val="20000"/>
        </a:spcBef>
        <a:buClr>
          <a:schemeClr val="accent1"/>
        </a:buClr>
        <a:buFont typeface="Wingdings 2" pitchFamily="18" charset="2"/>
        <a:buChar char=""/>
        <a:defRPr baseline="0"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548640" rtl="0">
        <a:spcBef>
          <a:spcPct val="20000"/>
        </a:spcBef>
        <a:buClr>
          <a:schemeClr val="accent2"/>
        </a:buClr>
        <a:buFont typeface="Wingdings" pitchFamily="2" charset="2"/>
        <a:buChar char="§"/>
        <a:defRPr baseline="0" sz="1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822960" rtl="0">
        <a:spcBef>
          <a:spcPct val="20000"/>
        </a:spcBef>
        <a:buClr>
          <a:schemeClr val="accent3"/>
        </a:buClr>
        <a:buFont typeface="Wingdings" pitchFamily="2" charset="2"/>
        <a:buChar char="§"/>
        <a:defRPr baseline="0"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97280" rtl="0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280160" rtl="0">
        <a:spcBef>
          <a:spcPct val="20000"/>
        </a:spcBef>
        <a:buClr>
          <a:schemeClr val="accent6"/>
        </a:buClr>
        <a:buFont typeface="Wingdings" pitchFamily="2" charset="2"/>
        <a:buChar char="§"/>
        <a:defRPr baseline="0"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554480" rtl="0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828800" rtl="0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2103120" rtl="0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377440" rtl="0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>
            <p:ph type="title" sz="full" idx="4294967295"/>
          </p:nvPr>
        </p:nvSpPr>
        <p:spPr>
          <a:xfrm rot="0">
            <a:off x="539750" y="2420937"/>
            <a:ext cx="7772400" cy="17367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200" i="0">
                <a:solidFill>
                  <a:schemeClr val="lt1"/>
                </a:solidFill>
                <a:latin typeface="Franklin Gothic Medium" pitchFamily="34" charset="0"/>
                <a:ea typeface="Arial Bold" pitchFamily="34" charset="0"/>
                <a:sym typeface="Arial" pitchFamily="34" charset="0"/>
              </a:defRPr>
            </a:lvl1pPr>
          </a:lstStyle>
          <a:p>
            <a:pPr lvl="0"/>
            <a:r>
              <a:rPr altLang="en-US" b="1" sz="2800" lang="en-US"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عنوان درس کارشناسی:</a:t>
            </a:r>
            <a:br/>
            <a:br/>
            <a:r>
              <a:rPr altLang="en-US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آناتومی بدن انسان</a:t>
            </a:r>
            <a:b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</a:b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@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p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d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f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_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s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p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o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r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t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_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m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a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n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s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o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r</a:t>
            </a:r>
            <a:r>
              <a:rPr altLang="fa-IR" b="1" sz="4800" lang="en-US">
                <a:solidFill>
                  <a:srgbClr val="CC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i</a:t>
            </a:r>
            <a:endParaRPr altLang="en-US" lang="zh-CN"/>
          </a:p>
        </p:txBody>
      </p:sp>
      <p:sp>
        <p:nvSpPr>
          <p:cNvPr id="1048593" name=""/>
          <p:cNvSpPr txBox="1"/>
          <p:nvPr/>
        </p:nvSpPr>
        <p:spPr>
          <a:xfrm rot="0">
            <a:off x="2843212" y="1125537"/>
            <a:ext cx="3311525" cy="8239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lang="en-US"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دانشکده برق – دانشگاه صنعتی سهند</a:t>
            </a:r>
          </a:p>
          <a:p>
            <a:pPr algn="ctr" eaLnBrk="1" hangingPunct="1" latinLnBrk="1" lvl="0">
              <a:spcBef>
                <a:spcPct val="50000"/>
              </a:spcBef>
            </a:pPr>
            <a:r>
              <a:rPr altLang="en-US" b="1" sz="2000" lang="en-US">
                <a:solidFill>
                  <a:srgbClr val="6699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گروه مهندسی پزشکی</a:t>
            </a:r>
          </a:p>
        </p:txBody>
      </p:sp>
      <p:sp>
        <p:nvSpPr>
          <p:cNvPr id="1048594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Dr. Daneshvar – Biomedical Engineering</a:t>
            </a: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>
            <a:lum contrast="18000"/>
          </a:blip>
          <a:srcRect l="0" t="0" r="0" b="0"/>
          <a:stretch>
            <a:fillRect/>
          </a:stretch>
        </p:blipFill>
        <p:spPr>
          <a:xfrm rot="0">
            <a:off x="3995737" y="404812"/>
            <a:ext cx="803275" cy="708025"/>
          </a:xfrm>
          <a:prstGeom prst="rect"/>
          <a:noFill/>
          <a:ln>
            <a:noFill/>
          </a:ln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0"/>
            <a:ext cx="2098675" cy="2205037"/>
          </a:xfrm>
          <a:prstGeom prst="rect"/>
          <a:noFill/>
          <a:ln>
            <a:noFill/>
          </a:ln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7051675" y="0"/>
            <a:ext cx="2092325" cy="2092325"/>
          </a:xfrm>
          <a:prstGeom prst="rect"/>
          <a:noFill/>
          <a:ln>
            <a:noFill/>
          </a:ln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6227762" y="4672012"/>
            <a:ext cx="2916237" cy="218598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1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476375" y="2060575"/>
            <a:ext cx="2914650" cy="3810000"/>
          </a:xfrm>
          <a:prstGeom prst="rect"/>
          <a:noFill/>
          <a:ln>
            <a:noFill/>
          </a:ln>
        </p:spPr>
      </p:pic>
      <p:sp>
        <p:nvSpPr>
          <p:cNvPr id="1048682" name=""/>
          <p:cNvSpPr txBox="1"/>
          <p:nvPr/>
        </p:nvSpPr>
        <p:spPr>
          <a:xfrm rot="0">
            <a:off x="3636962" y="155733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تراپزوئيد</a:t>
            </a:r>
          </a:p>
        </p:txBody>
      </p:sp>
      <p:sp>
        <p:nvSpPr>
          <p:cNvPr id="1048683" name=""/>
          <p:cNvSpPr/>
          <p:nvPr/>
        </p:nvSpPr>
        <p:spPr>
          <a:xfrm rot="0" flipH="1">
            <a:off x="3132137" y="1916112"/>
            <a:ext cx="720725" cy="10080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84" name=""/>
          <p:cNvSpPr txBox="1"/>
          <p:nvPr/>
        </p:nvSpPr>
        <p:spPr>
          <a:xfrm rot="0">
            <a:off x="2052637" y="134143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گردنی</a:t>
            </a:r>
          </a:p>
        </p:txBody>
      </p:sp>
      <p:sp>
        <p:nvSpPr>
          <p:cNvPr id="1048685" name=""/>
          <p:cNvSpPr/>
          <p:nvPr/>
        </p:nvSpPr>
        <p:spPr>
          <a:xfrm rot="0">
            <a:off x="2916237" y="1773237"/>
            <a:ext cx="144462" cy="5762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86" name=""/>
          <p:cNvSpPr txBox="1"/>
          <p:nvPr/>
        </p:nvSpPr>
        <p:spPr>
          <a:xfrm rot="0">
            <a:off x="3997325" y="4076700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پشتی</a:t>
            </a:r>
          </a:p>
        </p:txBody>
      </p:sp>
      <p:sp>
        <p:nvSpPr>
          <p:cNvPr id="1048687" name=""/>
          <p:cNvSpPr/>
          <p:nvPr/>
        </p:nvSpPr>
        <p:spPr>
          <a:xfrm rot="0" flipH="1">
            <a:off x="3421062" y="4221162"/>
            <a:ext cx="431800" cy="7143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88" name=""/>
          <p:cNvSpPr/>
          <p:nvPr/>
        </p:nvSpPr>
        <p:spPr>
          <a:xfrm rot="0" flipV="1">
            <a:off x="1116012" y="3860800"/>
            <a:ext cx="1368425" cy="10795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89" name=""/>
          <p:cNvSpPr txBox="1"/>
          <p:nvPr/>
        </p:nvSpPr>
        <p:spPr>
          <a:xfrm rot="0">
            <a:off x="396875" y="501332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متوازی الاضلاعی</a:t>
            </a:r>
          </a:p>
        </p:txBody>
      </p:sp>
      <p:sp>
        <p:nvSpPr>
          <p:cNvPr id="1048690" name=""/>
          <p:cNvSpPr/>
          <p:nvPr/>
        </p:nvSpPr>
        <p:spPr>
          <a:xfrm rot="0">
            <a:off x="1331912" y="3789362"/>
            <a:ext cx="720725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91" name=""/>
          <p:cNvSpPr txBox="1"/>
          <p:nvPr/>
        </p:nvSpPr>
        <p:spPr>
          <a:xfrm rot="0">
            <a:off x="323850" y="3644900"/>
            <a:ext cx="973137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ترز کوچک</a:t>
            </a:r>
          </a:p>
        </p:txBody>
      </p:sp>
      <p:sp>
        <p:nvSpPr>
          <p:cNvPr id="1048692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پشت</a:t>
            </a:r>
          </a:p>
        </p:txBody>
      </p:sp>
      <p:sp>
        <p:nvSpPr>
          <p:cNvPr id="1048693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651500" y="2060575"/>
            <a:ext cx="2886075" cy="3810000"/>
          </a:xfrm>
          <a:prstGeom prst="rect"/>
          <a:noFill/>
          <a:ln>
            <a:noFill/>
          </a:ln>
        </p:spPr>
      </p:pic>
      <p:sp>
        <p:nvSpPr>
          <p:cNvPr id="1048694" name=""/>
          <p:cNvSpPr txBox="1"/>
          <p:nvPr/>
        </p:nvSpPr>
        <p:spPr>
          <a:xfrm rot="0">
            <a:off x="7740650" y="1557337"/>
            <a:ext cx="1079500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بالا برنده کتف</a:t>
            </a:r>
          </a:p>
        </p:txBody>
      </p:sp>
      <p:sp>
        <p:nvSpPr>
          <p:cNvPr id="1048695" name=""/>
          <p:cNvSpPr/>
          <p:nvPr/>
        </p:nvSpPr>
        <p:spPr>
          <a:xfrm rot="0" flipH="1">
            <a:off x="7380287" y="1989137"/>
            <a:ext cx="647700" cy="93503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96" name=""/>
          <p:cNvSpPr txBox="1"/>
          <p:nvPr/>
        </p:nvSpPr>
        <p:spPr>
          <a:xfrm rot="0">
            <a:off x="5003800" y="3357562"/>
            <a:ext cx="1008062" cy="4667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200" lang="en-US">
                <a:ea typeface="B Roya" pitchFamily="2" charset="-78"/>
              </a:rPr>
              <a:t>عضله دندانه ای خلفی-فوقانی</a:t>
            </a:r>
          </a:p>
        </p:txBody>
      </p:sp>
      <p:sp>
        <p:nvSpPr>
          <p:cNvPr id="1048697" name=""/>
          <p:cNvSpPr txBox="1"/>
          <p:nvPr/>
        </p:nvSpPr>
        <p:spPr>
          <a:xfrm rot="0">
            <a:off x="5076825" y="4797425"/>
            <a:ext cx="1008062" cy="4667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200" lang="en-US">
                <a:ea typeface="B Roya" pitchFamily="2" charset="-78"/>
              </a:rPr>
              <a:t>عضله دندانه ای خلفی-تحتانی</a:t>
            </a:r>
          </a:p>
        </p:txBody>
      </p:sp>
      <p:sp>
        <p:nvSpPr>
          <p:cNvPr id="1048698" name=""/>
          <p:cNvSpPr/>
          <p:nvPr/>
        </p:nvSpPr>
        <p:spPr>
          <a:xfrm rot="0" flipV="1">
            <a:off x="6084887" y="3284537"/>
            <a:ext cx="719137" cy="4318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99" name=""/>
          <p:cNvSpPr/>
          <p:nvPr/>
        </p:nvSpPr>
        <p:spPr>
          <a:xfrm rot="0" flipV="1">
            <a:off x="6156325" y="4365625"/>
            <a:ext cx="576262" cy="5762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16667" b="0"/>
          <a:stretch>
            <a:fillRect/>
          </a:stretch>
        </p:blipFill>
        <p:spPr>
          <a:xfrm rot="0">
            <a:off x="2514600" y="274637"/>
            <a:ext cx="4114800" cy="6583362"/>
          </a:xfrm>
          <a:prstGeom prst="rect"/>
          <a:noFill/>
          <a:ln>
            <a:noFill/>
          </a:ln>
        </p:spPr>
      </p:pic>
      <p:sp>
        <p:nvSpPr>
          <p:cNvPr id="1048700" name=""/>
          <p:cNvSpPr txBox="1"/>
          <p:nvPr/>
        </p:nvSpPr>
        <p:spPr>
          <a:xfrm rot="0">
            <a:off x="6770687" y="609600"/>
            <a:ext cx="2329180" cy="679044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Superficial Muscles</a:t>
            </a:r>
          </a:p>
          <a:p>
            <a:pPr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Of the Back</a:t>
            </a:r>
          </a:p>
        </p:txBody>
      </p:sp>
      <p:sp>
        <p:nvSpPr>
          <p:cNvPr id="1048701" name=""/>
          <p:cNvSpPr txBox="1"/>
          <p:nvPr/>
        </p:nvSpPr>
        <p:spPr>
          <a:xfrm rot="0">
            <a:off x="381000" y="609600"/>
            <a:ext cx="1770380" cy="679044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Deep Muscles </a:t>
            </a:r>
          </a:p>
          <a:p>
            <a:pPr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Of the Back</a:t>
            </a:r>
          </a:p>
        </p:txBody>
      </p:sp>
      <p:sp>
        <p:nvSpPr>
          <p:cNvPr id="1048702" name=""/>
          <p:cNvSpPr txBox="1"/>
          <p:nvPr/>
        </p:nvSpPr>
        <p:spPr>
          <a:xfrm rot="0">
            <a:off x="228600" y="2438400"/>
            <a:ext cx="16002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Rhomboid major</a:t>
            </a:r>
          </a:p>
        </p:txBody>
      </p:sp>
      <p:sp>
        <p:nvSpPr>
          <p:cNvPr id="1048703" name=""/>
          <p:cNvSpPr txBox="1"/>
          <p:nvPr/>
        </p:nvSpPr>
        <p:spPr>
          <a:xfrm rot="0">
            <a:off x="7391400" y="3048000"/>
            <a:ext cx="1752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Teres major</a:t>
            </a:r>
          </a:p>
        </p:txBody>
      </p:sp>
      <p:sp>
        <p:nvSpPr>
          <p:cNvPr id="1048704" name=""/>
          <p:cNvSpPr txBox="1"/>
          <p:nvPr/>
        </p:nvSpPr>
        <p:spPr>
          <a:xfrm rot="0">
            <a:off x="7315200" y="3733800"/>
            <a:ext cx="18288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Lattisimus dorsi</a:t>
            </a:r>
          </a:p>
        </p:txBody>
      </p:sp>
      <p:sp>
        <p:nvSpPr>
          <p:cNvPr id="1048705" name=""/>
          <p:cNvSpPr txBox="1"/>
          <p:nvPr/>
        </p:nvSpPr>
        <p:spPr>
          <a:xfrm rot="0">
            <a:off x="7162800" y="1828800"/>
            <a:ext cx="16764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Trapezius</a:t>
            </a:r>
          </a:p>
        </p:txBody>
      </p:sp>
      <p:sp>
        <p:nvSpPr>
          <p:cNvPr id="1048706" name=""/>
          <p:cNvSpPr txBox="1"/>
          <p:nvPr/>
        </p:nvSpPr>
        <p:spPr>
          <a:xfrm rot="0">
            <a:off x="7315200" y="2667000"/>
            <a:ext cx="1371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Infraspinatus</a:t>
            </a:r>
          </a:p>
        </p:txBody>
      </p:sp>
      <p:sp>
        <p:nvSpPr>
          <p:cNvPr id="1048707" name=""/>
          <p:cNvSpPr txBox="1"/>
          <p:nvPr/>
        </p:nvSpPr>
        <p:spPr>
          <a:xfrm rot="0">
            <a:off x="304800" y="1828800"/>
            <a:ext cx="15240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Supraspinatus</a:t>
            </a:r>
          </a:p>
        </p:txBody>
      </p:sp>
      <p:sp>
        <p:nvSpPr>
          <p:cNvPr id="1048708" name=""/>
          <p:cNvSpPr txBox="1"/>
          <p:nvPr/>
        </p:nvSpPr>
        <p:spPr>
          <a:xfrm rot="0">
            <a:off x="0" y="2209800"/>
            <a:ext cx="19050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Rhomboid minor</a:t>
            </a:r>
          </a:p>
        </p:txBody>
      </p:sp>
      <p:sp>
        <p:nvSpPr>
          <p:cNvPr id="1048709" name=""/>
          <p:cNvSpPr txBox="1"/>
          <p:nvPr/>
        </p:nvSpPr>
        <p:spPr>
          <a:xfrm rot="0">
            <a:off x="228600" y="2971800"/>
            <a:ext cx="12192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Teres minor</a:t>
            </a:r>
          </a:p>
        </p:txBody>
      </p:sp>
      <p:sp>
        <p:nvSpPr>
          <p:cNvPr id="1048710" name=""/>
          <p:cNvSpPr txBox="1"/>
          <p:nvPr/>
        </p:nvSpPr>
        <p:spPr>
          <a:xfrm rot="0">
            <a:off x="7391400" y="4267200"/>
            <a:ext cx="1752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 Erector spinae</a:t>
            </a:r>
          </a:p>
        </p:txBody>
      </p:sp>
      <p:sp>
        <p:nvSpPr>
          <p:cNvPr id="1048711" name=""/>
          <p:cNvSpPr txBox="1"/>
          <p:nvPr/>
        </p:nvSpPr>
        <p:spPr>
          <a:xfrm rot="0">
            <a:off x="228600" y="4800600"/>
            <a:ext cx="1752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external oblique</a:t>
            </a:r>
          </a:p>
        </p:txBody>
      </p:sp>
      <p:sp>
        <p:nvSpPr>
          <p:cNvPr id="1048712" name=""/>
          <p:cNvSpPr txBox="1"/>
          <p:nvPr/>
        </p:nvSpPr>
        <p:spPr>
          <a:xfrm rot="0">
            <a:off x="0" y="4343400"/>
            <a:ext cx="2057400" cy="52387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serratus posterior inferior</a:t>
            </a:r>
          </a:p>
        </p:txBody>
      </p:sp>
      <p:sp>
        <p:nvSpPr>
          <p:cNvPr id="1048713" name=""/>
          <p:cNvSpPr/>
          <p:nvPr/>
        </p:nvSpPr>
        <p:spPr>
          <a:xfrm rot="0" flipH="1" flipV="1">
            <a:off x="4191000" y="4038600"/>
            <a:ext cx="3276600" cy="3810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14" name=""/>
          <p:cNvSpPr/>
          <p:nvPr/>
        </p:nvSpPr>
        <p:spPr>
          <a:xfrm rot="0" flipH="1">
            <a:off x="5029200" y="3886200"/>
            <a:ext cx="22860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15" name=""/>
          <p:cNvSpPr/>
          <p:nvPr/>
        </p:nvSpPr>
        <p:spPr>
          <a:xfrm rot="0" flipH="1">
            <a:off x="5334000" y="3200400"/>
            <a:ext cx="2057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16" name=""/>
          <p:cNvSpPr/>
          <p:nvPr/>
        </p:nvSpPr>
        <p:spPr>
          <a:xfrm rot="0" flipH="1">
            <a:off x="4572000" y="5105400"/>
            <a:ext cx="2362200" cy="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17" name=""/>
          <p:cNvSpPr txBox="1"/>
          <p:nvPr/>
        </p:nvSpPr>
        <p:spPr>
          <a:xfrm rot="0">
            <a:off x="6858000" y="4953000"/>
            <a:ext cx="1986281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lt2"/>
                </a:solidFill>
              </a:rPr>
              <a:t>Thoracolumnar Fascia</a:t>
            </a:r>
          </a:p>
        </p:txBody>
      </p:sp>
      <p:sp>
        <p:nvSpPr>
          <p:cNvPr id="1048718" name=""/>
          <p:cNvSpPr/>
          <p:nvPr/>
        </p:nvSpPr>
        <p:spPr>
          <a:xfrm rot="0">
            <a:off x="1981200" y="4953000"/>
            <a:ext cx="1447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19" name=""/>
          <p:cNvSpPr/>
          <p:nvPr/>
        </p:nvSpPr>
        <p:spPr>
          <a:xfrm rot="0">
            <a:off x="1828800" y="2590800"/>
            <a:ext cx="21336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20" name=""/>
          <p:cNvSpPr/>
          <p:nvPr/>
        </p:nvSpPr>
        <p:spPr>
          <a:xfrm rot="0" flipH="1">
            <a:off x="3733800" y="4114800"/>
            <a:ext cx="304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721" name=""/>
          <p:cNvSpPr/>
          <p:nvPr/>
        </p:nvSpPr>
        <p:spPr>
          <a:xfrm rot="0" flipH="1">
            <a:off x="3733800" y="5029200"/>
            <a:ext cx="304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722" name=""/>
          <p:cNvSpPr/>
          <p:nvPr/>
        </p:nvSpPr>
        <p:spPr>
          <a:xfrm rot="0">
            <a:off x="3733800" y="4114800"/>
            <a:ext cx="0" cy="914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723" name=""/>
          <p:cNvSpPr/>
          <p:nvPr/>
        </p:nvSpPr>
        <p:spPr>
          <a:xfrm rot="0">
            <a:off x="1981200" y="4572000"/>
            <a:ext cx="17526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724" name=""/>
          <p:cNvSpPr/>
          <p:nvPr/>
        </p:nvSpPr>
        <p:spPr>
          <a:xfrm rot="0" flipV="1">
            <a:off x="1371600" y="2667000"/>
            <a:ext cx="1447800" cy="533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25" name=""/>
          <p:cNvSpPr/>
          <p:nvPr/>
        </p:nvSpPr>
        <p:spPr>
          <a:xfrm rot="0" flipV="1">
            <a:off x="1828800" y="2209800"/>
            <a:ext cx="2133600" cy="152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26" name=""/>
          <p:cNvSpPr/>
          <p:nvPr/>
        </p:nvSpPr>
        <p:spPr>
          <a:xfrm rot="0">
            <a:off x="1828800" y="2057400"/>
            <a:ext cx="1676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27" name=""/>
          <p:cNvSpPr/>
          <p:nvPr/>
        </p:nvSpPr>
        <p:spPr>
          <a:xfrm rot="0">
            <a:off x="1981200" y="1524000"/>
            <a:ext cx="21336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28" name=""/>
          <p:cNvSpPr txBox="1"/>
          <p:nvPr/>
        </p:nvSpPr>
        <p:spPr>
          <a:xfrm rot="0">
            <a:off x="304800" y="1371600"/>
            <a:ext cx="14274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lt2"/>
                </a:solidFill>
              </a:rPr>
              <a:t>Splenius capitis</a:t>
            </a:r>
          </a:p>
        </p:txBody>
      </p:sp>
      <p:sp>
        <p:nvSpPr>
          <p:cNvPr id="1048729" name=""/>
          <p:cNvSpPr/>
          <p:nvPr/>
        </p:nvSpPr>
        <p:spPr>
          <a:xfrm rot="0" flipH="1">
            <a:off x="5334000" y="2819400"/>
            <a:ext cx="19812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30" name=""/>
          <p:cNvSpPr/>
          <p:nvPr/>
        </p:nvSpPr>
        <p:spPr>
          <a:xfrm rot="0" flipH="1">
            <a:off x="4876800" y="1981200"/>
            <a:ext cx="1143000" cy="609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31" name=""/>
          <p:cNvSpPr/>
          <p:nvPr/>
        </p:nvSpPr>
        <p:spPr>
          <a:xfrm rot="0" flipH="1">
            <a:off x="4800600" y="1981200"/>
            <a:ext cx="2438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ransition xmlns:p14="http://schemas.microsoft.com/office/powerpoint/2010/main" spd="slow" advClick="1">
    <p:cut thruBlk="0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6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37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فوقانی</a:t>
            </a:r>
          </a:p>
        </p:txBody>
      </p:sp>
      <p:sp>
        <p:nvSpPr>
          <p:cNvPr id="1048738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739" name=""/>
          <p:cNvSpPr txBox="1"/>
          <p:nvPr/>
        </p:nvSpPr>
        <p:spPr>
          <a:xfrm rot="0">
            <a:off x="2268537" y="1773237"/>
            <a:ext cx="5543550" cy="196342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 شانه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Shoulder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 بازو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Brachial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 آرنج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Elbow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 ساعد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Forearm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 دست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Manus</a:t>
            </a: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9750" y="1989137"/>
            <a:ext cx="4191000" cy="34956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0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339975" y="2238375"/>
            <a:ext cx="4191000" cy="3495675"/>
          </a:xfrm>
          <a:prstGeom prst="rect"/>
          <a:noFill/>
          <a:ln>
            <a:noFill/>
          </a:ln>
        </p:spPr>
      </p:pic>
      <p:sp>
        <p:nvSpPr>
          <p:cNvPr id="1048741" name=""/>
          <p:cNvSpPr txBox="1"/>
          <p:nvPr/>
        </p:nvSpPr>
        <p:spPr>
          <a:xfrm rot="0">
            <a:off x="2411412" y="4038600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فوق خاری</a:t>
            </a:r>
          </a:p>
        </p:txBody>
      </p:sp>
      <p:sp>
        <p:nvSpPr>
          <p:cNvPr id="1048742" name=""/>
          <p:cNvSpPr/>
          <p:nvPr/>
        </p:nvSpPr>
        <p:spPr>
          <a:xfrm rot="0">
            <a:off x="3708400" y="4254500"/>
            <a:ext cx="576262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43" name=""/>
          <p:cNvSpPr txBox="1"/>
          <p:nvPr/>
        </p:nvSpPr>
        <p:spPr>
          <a:xfrm rot="0">
            <a:off x="4643437" y="1662112"/>
            <a:ext cx="1512887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رباط غرابی-اکروميال</a:t>
            </a:r>
          </a:p>
        </p:txBody>
      </p:sp>
      <p:sp>
        <p:nvSpPr>
          <p:cNvPr id="1048744" name=""/>
          <p:cNvSpPr/>
          <p:nvPr/>
        </p:nvSpPr>
        <p:spPr>
          <a:xfrm rot="0">
            <a:off x="5435600" y="2166937"/>
            <a:ext cx="0" cy="10795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45" name=""/>
          <p:cNvSpPr txBox="1"/>
          <p:nvPr/>
        </p:nvSpPr>
        <p:spPr>
          <a:xfrm rot="0">
            <a:off x="611187" y="180657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1400" lang="en-US">
                <a:ea typeface="B Roya" pitchFamily="2" charset="-78"/>
              </a:rPr>
              <a:t>شانه راست – نمای فوقانی</a:t>
            </a:r>
          </a:p>
        </p:txBody>
      </p:sp>
      <p:sp>
        <p:nvSpPr>
          <p:cNvPr id="1048746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فوقانی</a:t>
            </a:r>
          </a:p>
        </p:txBody>
      </p:sp>
      <p:sp>
        <p:nvSpPr>
          <p:cNvPr id="1048747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748" name=""/>
          <p:cNvSpPr txBox="1"/>
          <p:nvPr/>
        </p:nvSpPr>
        <p:spPr>
          <a:xfrm rot="0">
            <a:off x="2484437" y="350043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زير کتفی</a:t>
            </a:r>
          </a:p>
        </p:txBody>
      </p:sp>
      <p:sp>
        <p:nvSpPr>
          <p:cNvPr id="1048749" name=""/>
          <p:cNvSpPr/>
          <p:nvPr/>
        </p:nvSpPr>
        <p:spPr>
          <a:xfrm rot="0">
            <a:off x="3779837" y="3789362"/>
            <a:ext cx="720725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0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751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فوقانی</a:t>
            </a:r>
          </a:p>
        </p:txBody>
      </p:sp>
      <p:sp>
        <p:nvSpPr>
          <p:cNvPr id="1048752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411412" y="1700212"/>
            <a:ext cx="4176712" cy="3894137"/>
          </a:xfrm>
          <a:prstGeom prst="rect"/>
          <a:noFill/>
          <a:ln>
            <a:noFill/>
          </a:ln>
        </p:spPr>
      </p:pic>
      <p:sp>
        <p:nvSpPr>
          <p:cNvPr id="1048753" name=""/>
          <p:cNvSpPr txBox="1"/>
          <p:nvPr/>
        </p:nvSpPr>
        <p:spPr>
          <a:xfrm rot="0">
            <a:off x="611187" y="180657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1400" lang="en-US">
                <a:ea typeface="B Roya" pitchFamily="2" charset="-78"/>
              </a:rPr>
              <a:t>شانه راست – نمای قدامی</a:t>
            </a:r>
          </a:p>
        </p:txBody>
      </p:sp>
      <p:sp>
        <p:nvSpPr>
          <p:cNvPr id="1048754" name=""/>
          <p:cNvSpPr txBox="1"/>
          <p:nvPr/>
        </p:nvSpPr>
        <p:spPr>
          <a:xfrm rot="0">
            <a:off x="2411412" y="1484312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دلتوئيد</a:t>
            </a:r>
          </a:p>
        </p:txBody>
      </p:sp>
      <p:sp>
        <p:nvSpPr>
          <p:cNvPr id="1048755" name=""/>
          <p:cNvSpPr/>
          <p:nvPr/>
        </p:nvSpPr>
        <p:spPr>
          <a:xfrm rot="0">
            <a:off x="3059112" y="1916112"/>
            <a:ext cx="433387" cy="21748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56" name=""/>
          <p:cNvSpPr/>
          <p:nvPr/>
        </p:nvSpPr>
        <p:spPr>
          <a:xfrm rot="0">
            <a:off x="2843212" y="1916112"/>
            <a:ext cx="215900" cy="9366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57" name=""/>
          <p:cNvSpPr txBox="1"/>
          <p:nvPr/>
        </p:nvSpPr>
        <p:spPr>
          <a:xfrm rot="0">
            <a:off x="5580062" y="1844675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فوق خاری</a:t>
            </a:r>
          </a:p>
        </p:txBody>
      </p:sp>
      <p:sp>
        <p:nvSpPr>
          <p:cNvPr id="1048758" name=""/>
          <p:cNvSpPr/>
          <p:nvPr/>
        </p:nvSpPr>
        <p:spPr>
          <a:xfrm rot="0" flipH="1">
            <a:off x="5148262" y="2205037"/>
            <a:ext cx="576262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59" name=""/>
          <p:cNvSpPr txBox="1"/>
          <p:nvPr/>
        </p:nvSpPr>
        <p:spPr>
          <a:xfrm rot="0">
            <a:off x="6804025" y="328453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زير کتفی</a:t>
            </a:r>
          </a:p>
        </p:txBody>
      </p:sp>
      <p:sp>
        <p:nvSpPr>
          <p:cNvPr id="1048760" name=""/>
          <p:cNvSpPr/>
          <p:nvPr/>
        </p:nvSpPr>
        <p:spPr>
          <a:xfrm rot="0" flipH="1">
            <a:off x="5724525" y="3357562"/>
            <a:ext cx="935037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61" name=""/>
          <p:cNvSpPr txBox="1"/>
          <p:nvPr/>
        </p:nvSpPr>
        <p:spPr>
          <a:xfrm rot="0">
            <a:off x="6877050" y="414972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متوازی الاضلاعی بزرگ</a:t>
            </a:r>
          </a:p>
        </p:txBody>
      </p:sp>
      <p:sp>
        <p:nvSpPr>
          <p:cNvPr id="1048762" name=""/>
          <p:cNvSpPr/>
          <p:nvPr/>
        </p:nvSpPr>
        <p:spPr>
          <a:xfrm rot="0" flipH="1" flipV="1">
            <a:off x="6443662" y="4365625"/>
            <a:ext cx="215900" cy="2159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63" name=""/>
          <p:cNvSpPr txBox="1"/>
          <p:nvPr/>
        </p:nvSpPr>
        <p:spPr>
          <a:xfrm rot="0">
            <a:off x="6877050" y="227647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بالا برده کتف</a:t>
            </a:r>
          </a:p>
        </p:txBody>
      </p:sp>
      <p:sp>
        <p:nvSpPr>
          <p:cNvPr id="1048764" name=""/>
          <p:cNvSpPr/>
          <p:nvPr/>
        </p:nvSpPr>
        <p:spPr>
          <a:xfrm rot="0" flipH="1">
            <a:off x="6300787" y="2492375"/>
            <a:ext cx="431800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65" name=""/>
          <p:cNvSpPr txBox="1"/>
          <p:nvPr/>
        </p:nvSpPr>
        <p:spPr>
          <a:xfrm rot="0">
            <a:off x="4859337" y="5589587"/>
            <a:ext cx="973137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ترز کوچک</a:t>
            </a:r>
          </a:p>
        </p:txBody>
      </p:sp>
      <p:sp>
        <p:nvSpPr>
          <p:cNvPr id="1048766" name=""/>
          <p:cNvSpPr/>
          <p:nvPr/>
        </p:nvSpPr>
        <p:spPr>
          <a:xfrm rot="0" flipH="1" flipV="1">
            <a:off x="4427537" y="4941887"/>
            <a:ext cx="504825" cy="57467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67" name=""/>
          <p:cNvSpPr txBox="1"/>
          <p:nvPr/>
        </p:nvSpPr>
        <p:spPr>
          <a:xfrm rot="0">
            <a:off x="3492500" y="5734050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سه سر بازويی</a:t>
            </a:r>
          </a:p>
        </p:txBody>
      </p:sp>
      <p:sp>
        <p:nvSpPr>
          <p:cNvPr id="1048768" name=""/>
          <p:cNvSpPr/>
          <p:nvPr/>
        </p:nvSpPr>
        <p:spPr>
          <a:xfrm rot="0" flipH="1" flipV="1">
            <a:off x="4067175" y="5084762"/>
            <a:ext cx="217487" cy="5762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69" name=""/>
          <p:cNvSpPr txBox="1"/>
          <p:nvPr/>
        </p:nvSpPr>
        <p:spPr>
          <a:xfrm rot="0">
            <a:off x="1476375" y="5229225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دو سر بازويی</a:t>
            </a:r>
          </a:p>
        </p:txBody>
      </p:sp>
      <p:sp>
        <p:nvSpPr>
          <p:cNvPr id="1048770" name=""/>
          <p:cNvSpPr/>
          <p:nvPr/>
        </p:nvSpPr>
        <p:spPr>
          <a:xfrm rot="0" flipV="1">
            <a:off x="1908175" y="4941887"/>
            <a:ext cx="935037" cy="14287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71" name=""/>
          <p:cNvSpPr txBox="1"/>
          <p:nvPr/>
        </p:nvSpPr>
        <p:spPr>
          <a:xfrm rot="0">
            <a:off x="2268537" y="5949950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غرابی بازويی</a:t>
            </a:r>
          </a:p>
        </p:txBody>
      </p:sp>
      <p:sp>
        <p:nvSpPr>
          <p:cNvPr id="1048772" name=""/>
          <p:cNvSpPr/>
          <p:nvPr/>
        </p:nvSpPr>
        <p:spPr>
          <a:xfrm rot="0" flipV="1">
            <a:off x="3059112" y="5229225"/>
            <a:ext cx="576262" cy="6477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73" name=""/>
          <p:cNvSpPr/>
          <p:nvPr/>
        </p:nvSpPr>
        <p:spPr>
          <a:xfrm rot="0" flipV="1">
            <a:off x="3059112" y="2924175"/>
            <a:ext cx="865187" cy="288131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74" name=""/>
          <p:cNvSpPr txBox="1"/>
          <p:nvPr/>
        </p:nvSpPr>
        <p:spPr>
          <a:xfrm rot="0">
            <a:off x="5508625" y="1341437"/>
            <a:ext cx="1368425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زير ترقوه ای</a:t>
            </a:r>
          </a:p>
        </p:txBody>
      </p:sp>
      <p:sp>
        <p:nvSpPr>
          <p:cNvPr id="1048775" name=""/>
          <p:cNvSpPr/>
          <p:nvPr/>
        </p:nvSpPr>
        <p:spPr>
          <a:xfrm rot="0" flipH="1">
            <a:off x="5219700" y="1773237"/>
            <a:ext cx="360362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6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563937" y="1484312"/>
            <a:ext cx="1922462" cy="5018087"/>
          </a:xfrm>
          <a:prstGeom prst="rect"/>
          <a:noFill/>
          <a:ln>
            <a:noFill/>
          </a:ln>
        </p:spPr>
      </p:pic>
      <p:sp>
        <p:nvSpPr>
          <p:cNvPr id="1048777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فوقانی</a:t>
            </a:r>
          </a:p>
        </p:txBody>
      </p:sp>
      <p:sp>
        <p:nvSpPr>
          <p:cNvPr id="1048778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779" name=""/>
          <p:cNvSpPr txBox="1"/>
          <p:nvPr/>
        </p:nvSpPr>
        <p:spPr>
          <a:xfrm rot="0">
            <a:off x="5724525" y="1700212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دلتوئيد</a:t>
            </a:r>
          </a:p>
        </p:txBody>
      </p:sp>
      <p:sp>
        <p:nvSpPr>
          <p:cNvPr id="1048780" name=""/>
          <p:cNvSpPr/>
          <p:nvPr/>
        </p:nvSpPr>
        <p:spPr>
          <a:xfrm rot="0" flipH="1">
            <a:off x="5364162" y="2133600"/>
            <a:ext cx="360362" cy="14287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81" name=""/>
          <p:cNvSpPr txBox="1"/>
          <p:nvPr/>
        </p:nvSpPr>
        <p:spPr>
          <a:xfrm rot="0">
            <a:off x="1835150" y="2060575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زير کتفی</a:t>
            </a:r>
          </a:p>
        </p:txBody>
      </p:sp>
      <p:sp>
        <p:nvSpPr>
          <p:cNvPr id="1048782" name=""/>
          <p:cNvSpPr/>
          <p:nvPr/>
        </p:nvSpPr>
        <p:spPr>
          <a:xfrm rot="0">
            <a:off x="3059112" y="2565400"/>
            <a:ext cx="792162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83" name=""/>
          <p:cNvSpPr txBox="1"/>
          <p:nvPr/>
        </p:nvSpPr>
        <p:spPr>
          <a:xfrm rot="0">
            <a:off x="2268537" y="3500437"/>
            <a:ext cx="973137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ترز کوچک</a:t>
            </a:r>
          </a:p>
        </p:txBody>
      </p:sp>
      <p:sp>
        <p:nvSpPr>
          <p:cNvPr id="1048784" name=""/>
          <p:cNvSpPr/>
          <p:nvPr/>
        </p:nvSpPr>
        <p:spPr>
          <a:xfrm rot="0" flipV="1">
            <a:off x="3348037" y="3429000"/>
            <a:ext cx="576262" cy="2159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85" name=""/>
          <p:cNvSpPr txBox="1"/>
          <p:nvPr/>
        </p:nvSpPr>
        <p:spPr>
          <a:xfrm rot="0">
            <a:off x="5364162" y="4581525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دو سر بازويی</a:t>
            </a:r>
          </a:p>
        </p:txBody>
      </p:sp>
      <p:sp>
        <p:nvSpPr>
          <p:cNvPr id="1048786" name=""/>
          <p:cNvSpPr/>
          <p:nvPr/>
        </p:nvSpPr>
        <p:spPr>
          <a:xfrm rot="0" flipH="1" flipV="1">
            <a:off x="4932362" y="4437062"/>
            <a:ext cx="287337" cy="2159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87" name=""/>
          <p:cNvSpPr/>
          <p:nvPr/>
        </p:nvSpPr>
        <p:spPr>
          <a:xfrm rot="0" flipH="1" flipV="1">
            <a:off x="4572000" y="4581525"/>
            <a:ext cx="647700" cy="14287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88" name=""/>
          <p:cNvSpPr txBox="1"/>
          <p:nvPr/>
        </p:nvSpPr>
        <p:spPr>
          <a:xfrm rot="0">
            <a:off x="2339975" y="4581525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سه سر بازويی</a:t>
            </a:r>
          </a:p>
        </p:txBody>
      </p:sp>
      <p:sp>
        <p:nvSpPr>
          <p:cNvPr id="1048789" name=""/>
          <p:cNvSpPr/>
          <p:nvPr/>
        </p:nvSpPr>
        <p:spPr>
          <a:xfrm rot="0" flipV="1">
            <a:off x="3563937" y="4437062"/>
            <a:ext cx="287337" cy="2159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90" name=""/>
          <p:cNvSpPr/>
          <p:nvPr/>
        </p:nvSpPr>
        <p:spPr>
          <a:xfrm rot="0">
            <a:off x="3419475" y="4724400"/>
            <a:ext cx="576262" cy="21748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91" name=""/>
          <p:cNvSpPr txBox="1"/>
          <p:nvPr/>
        </p:nvSpPr>
        <p:spPr>
          <a:xfrm rot="0">
            <a:off x="5651500" y="5300662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بازويی - زند زبرين</a:t>
            </a:r>
          </a:p>
        </p:txBody>
      </p:sp>
      <p:sp>
        <p:nvSpPr>
          <p:cNvPr id="1048792" name=""/>
          <p:cNvSpPr/>
          <p:nvPr/>
        </p:nvSpPr>
        <p:spPr>
          <a:xfrm rot="0" flipH="1">
            <a:off x="4932362" y="5516562"/>
            <a:ext cx="576262" cy="21748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93" name=""/>
          <p:cNvSpPr txBox="1"/>
          <p:nvPr/>
        </p:nvSpPr>
        <p:spPr>
          <a:xfrm rot="0">
            <a:off x="323850" y="1484312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1400" lang="en-US">
                <a:ea typeface="B Roya" pitchFamily="2" charset="-78"/>
              </a:rPr>
              <a:t>بازوی چپ – نمای قدامی</a:t>
            </a:r>
          </a:p>
        </p:txBody>
      </p:sp>
      <p:sp>
        <p:nvSpPr>
          <p:cNvPr id="1048794" name=""/>
          <p:cNvSpPr txBox="1"/>
          <p:nvPr/>
        </p:nvSpPr>
        <p:spPr>
          <a:xfrm rot="0">
            <a:off x="6227762" y="2852737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سينه ای بزرگ</a:t>
            </a:r>
          </a:p>
        </p:txBody>
      </p:sp>
      <p:sp>
        <p:nvSpPr>
          <p:cNvPr id="1048795" name=""/>
          <p:cNvSpPr/>
          <p:nvPr/>
        </p:nvSpPr>
        <p:spPr>
          <a:xfrm rot="0" flipH="1">
            <a:off x="5148262" y="3141662"/>
            <a:ext cx="792162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3889" r="-261" b="21875"/>
          <a:stretch>
            <a:fillRect/>
          </a:stretch>
        </p:blipFill>
        <p:spPr>
          <a:xfrm rot="0">
            <a:off x="0" y="0"/>
            <a:ext cx="6950075" cy="3340100"/>
          </a:xfrm>
          <a:prstGeom prst="rect"/>
          <a:noFill/>
          <a:ln>
            <a:noFill/>
          </a:ln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12222" r="0" b="13333"/>
          <a:stretch>
            <a:fillRect/>
          </a:stretch>
        </p:blipFill>
        <p:spPr>
          <a:xfrm rot="0">
            <a:off x="2468562" y="3352800"/>
            <a:ext cx="6675437" cy="3505200"/>
          </a:xfrm>
          <a:prstGeom prst="rect"/>
          <a:noFill/>
          <a:ln>
            <a:noFill/>
          </a:ln>
        </p:spPr>
      </p:pic>
      <p:sp>
        <p:nvSpPr>
          <p:cNvPr id="1048796" name=""/>
          <p:cNvSpPr txBox="1"/>
          <p:nvPr/>
        </p:nvSpPr>
        <p:spPr>
          <a:xfrm rot="0">
            <a:off x="6773862" y="0"/>
            <a:ext cx="2341880" cy="385242"/>
          </a:xfrm>
          <a:prstGeom prst="rect"/>
          <a:solidFill>
            <a:schemeClr val="lt1"/>
          </a:solidFill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en-US">
                <a:solidFill>
                  <a:srgbClr val="928B7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Anterior Upper Arm</a:t>
            </a:r>
          </a:p>
        </p:txBody>
      </p:sp>
      <p:sp>
        <p:nvSpPr>
          <p:cNvPr id="1048797" name=""/>
          <p:cNvSpPr txBox="1"/>
          <p:nvPr/>
        </p:nvSpPr>
        <p:spPr>
          <a:xfrm rot="0">
            <a:off x="685800" y="3505200"/>
            <a:ext cx="1143000" cy="701675"/>
          </a:xfrm>
          <a:prstGeom prst="rect"/>
          <a:solidFill>
            <a:schemeClr val="lt1"/>
          </a:solidFill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2000" lang="en-US">
                <a:solidFill>
                  <a:srgbClr val="928B7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Anterior</a:t>
            </a:r>
          </a:p>
          <a:p>
            <a:pPr algn="ctr" eaLnBrk="1" hangingPunct="1" latinLnBrk="1" lvl="0"/>
            <a:r>
              <a:rPr altLang="en-US" sz="2000" lang="en-US">
                <a:solidFill>
                  <a:srgbClr val="928B7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Forearm</a:t>
            </a:r>
          </a:p>
        </p:txBody>
      </p:sp>
      <p:sp>
        <p:nvSpPr>
          <p:cNvPr id="1048798" name=""/>
          <p:cNvSpPr/>
          <p:nvPr/>
        </p:nvSpPr>
        <p:spPr>
          <a:xfrm rot="0">
            <a:off x="2209800" y="838200"/>
            <a:ext cx="0" cy="914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799" name=""/>
          <p:cNvSpPr txBox="1"/>
          <p:nvPr/>
        </p:nvSpPr>
        <p:spPr>
          <a:xfrm rot="0">
            <a:off x="1828800" y="457200"/>
            <a:ext cx="7416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Deltoid</a:t>
            </a:r>
          </a:p>
        </p:txBody>
      </p:sp>
      <p:sp>
        <p:nvSpPr>
          <p:cNvPr id="1048800" name=""/>
          <p:cNvSpPr/>
          <p:nvPr/>
        </p:nvSpPr>
        <p:spPr>
          <a:xfrm rot="0">
            <a:off x="3581400" y="1066800"/>
            <a:ext cx="0" cy="6858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01" name=""/>
          <p:cNvSpPr/>
          <p:nvPr/>
        </p:nvSpPr>
        <p:spPr>
          <a:xfrm rot="0">
            <a:off x="4191000" y="1066800"/>
            <a:ext cx="0" cy="990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02" name=""/>
          <p:cNvSpPr txBox="1"/>
          <p:nvPr/>
        </p:nvSpPr>
        <p:spPr>
          <a:xfrm rot="0">
            <a:off x="3048000" y="228600"/>
            <a:ext cx="1478280" cy="31854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600" lang="en-US">
                <a:solidFill>
                  <a:schemeClr val="dk2"/>
                </a:solidFill>
              </a:rPr>
              <a:t>Biceps Brachii</a:t>
            </a:r>
          </a:p>
        </p:txBody>
      </p:sp>
      <p:sp>
        <p:nvSpPr>
          <p:cNvPr id="1048803" name=""/>
          <p:cNvSpPr txBox="1"/>
          <p:nvPr/>
        </p:nvSpPr>
        <p:spPr>
          <a:xfrm rot="0">
            <a:off x="3184525" y="642937"/>
            <a:ext cx="563880" cy="46464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Short </a:t>
            </a:r>
          </a:p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Head</a:t>
            </a:r>
          </a:p>
        </p:txBody>
      </p:sp>
      <p:sp>
        <p:nvSpPr>
          <p:cNvPr id="1048804" name=""/>
          <p:cNvSpPr txBox="1"/>
          <p:nvPr/>
        </p:nvSpPr>
        <p:spPr>
          <a:xfrm rot="0">
            <a:off x="3886200" y="609600"/>
            <a:ext cx="563880" cy="46464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Long </a:t>
            </a:r>
          </a:p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Head</a:t>
            </a:r>
          </a:p>
        </p:txBody>
      </p:sp>
      <p:sp>
        <p:nvSpPr>
          <p:cNvPr id="1048805" name=""/>
          <p:cNvSpPr/>
          <p:nvPr/>
        </p:nvSpPr>
        <p:spPr>
          <a:xfrm rot="0" flipH="1" flipV="1">
            <a:off x="4419600" y="2514600"/>
            <a:ext cx="16002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06" name=""/>
          <p:cNvSpPr/>
          <p:nvPr/>
        </p:nvSpPr>
        <p:spPr>
          <a:xfrm rot="0" flipH="1">
            <a:off x="3733800" y="2743200"/>
            <a:ext cx="2209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07" name=""/>
          <p:cNvSpPr txBox="1"/>
          <p:nvPr/>
        </p:nvSpPr>
        <p:spPr>
          <a:xfrm rot="0">
            <a:off x="7010400" y="2362200"/>
            <a:ext cx="830581" cy="545643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600" lang="en-US">
                <a:solidFill>
                  <a:schemeClr val="dk2"/>
                </a:solidFill>
              </a:rPr>
              <a:t>Triceps</a:t>
            </a:r>
          </a:p>
          <a:p>
            <a:pPr eaLnBrk="1" hangingPunct="1" latinLnBrk="1" lvl="0"/>
            <a:r>
              <a:rPr altLang="en-US" b="1" sz="1600" lang="en-US">
                <a:solidFill>
                  <a:schemeClr val="dk2"/>
                </a:solidFill>
              </a:rPr>
              <a:t>Brachii</a:t>
            </a:r>
          </a:p>
        </p:txBody>
      </p:sp>
      <p:sp>
        <p:nvSpPr>
          <p:cNvPr id="1048808" name=""/>
          <p:cNvSpPr txBox="1"/>
          <p:nvPr/>
        </p:nvSpPr>
        <p:spPr>
          <a:xfrm rot="0">
            <a:off x="5943600" y="2286000"/>
            <a:ext cx="1073150" cy="274637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Medial Head</a:t>
            </a:r>
          </a:p>
        </p:txBody>
      </p:sp>
      <p:sp>
        <p:nvSpPr>
          <p:cNvPr id="1048809" name=""/>
          <p:cNvSpPr txBox="1"/>
          <p:nvPr/>
        </p:nvSpPr>
        <p:spPr>
          <a:xfrm rot="0">
            <a:off x="5943600" y="2667000"/>
            <a:ext cx="973137" cy="274637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200" lang="en-US">
                <a:solidFill>
                  <a:schemeClr val="dk2"/>
                </a:solidFill>
              </a:rPr>
              <a:t>Long Head</a:t>
            </a:r>
          </a:p>
        </p:txBody>
      </p:sp>
      <p:sp>
        <p:nvSpPr>
          <p:cNvPr id="1048810" name=""/>
          <p:cNvSpPr/>
          <p:nvPr/>
        </p:nvSpPr>
        <p:spPr>
          <a:xfrm rot="0">
            <a:off x="5105400" y="914400"/>
            <a:ext cx="0" cy="12192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11" name=""/>
          <p:cNvSpPr txBox="1"/>
          <p:nvPr/>
        </p:nvSpPr>
        <p:spPr>
          <a:xfrm rot="0">
            <a:off x="4648200" y="533400"/>
            <a:ext cx="9575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Brachialis</a:t>
            </a:r>
          </a:p>
        </p:txBody>
      </p:sp>
      <p:sp>
        <p:nvSpPr>
          <p:cNvPr id="1048812" name=""/>
          <p:cNvSpPr/>
          <p:nvPr/>
        </p:nvSpPr>
        <p:spPr>
          <a:xfrm rot="0" flipV="1">
            <a:off x="2895600" y="2438400"/>
            <a:ext cx="0" cy="3810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13" name=""/>
          <p:cNvSpPr txBox="1"/>
          <p:nvPr/>
        </p:nvSpPr>
        <p:spPr>
          <a:xfrm rot="0">
            <a:off x="2422525" y="2982912"/>
            <a:ext cx="15290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Coracobrachialis</a:t>
            </a:r>
          </a:p>
        </p:txBody>
      </p:sp>
      <p:sp>
        <p:nvSpPr>
          <p:cNvPr id="1048814" name=""/>
          <p:cNvSpPr/>
          <p:nvPr/>
        </p:nvSpPr>
        <p:spPr>
          <a:xfrm rot="0" flipV="1">
            <a:off x="6019800" y="5715000"/>
            <a:ext cx="0" cy="533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15" name=""/>
          <p:cNvSpPr txBox="1"/>
          <p:nvPr/>
        </p:nvSpPr>
        <p:spPr>
          <a:xfrm rot="0">
            <a:off x="5475287" y="6232525"/>
            <a:ext cx="1160780" cy="518643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Flexor Carpi</a:t>
            </a:r>
          </a:p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Ulnaris</a:t>
            </a:r>
          </a:p>
        </p:txBody>
      </p:sp>
      <p:sp>
        <p:nvSpPr>
          <p:cNvPr id="1048816" name=""/>
          <p:cNvSpPr/>
          <p:nvPr/>
        </p:nvSpPr>
        <p:spPr>
          <a:xfrm rot="0">
            <a:off x="2286000" y="6172200"/>
            <a:ext cx="1828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17" name=""/>
          <p:cNvSpPr txBox="1"/>
          <p:nvPr/>
        </p:nvSpPr>
        <p:spPr>
          <a:xfrm rot="0">
            <a:off x="1203325" y="5954712"/>
            <a:ext cx="259080" cy="385242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sz="2000" lang="en-US">
              <a:solidFill>
                <a:schemeClr val="dk2"/>
              </a:solidFill>
            </a:endParaRPr>
          </a:p>
        </p:txBody>
      </p:sp>
      <p:sp>
        <p:nvSpPr>
          <p:cNvPr id="1048818" name=""/>
          <p:cNvSpPr/>
          <p:nvPr/>
        </p:nvSpPr>
        <p:spPr>
          <a:xfrm rot="0" flipH="1">
            <a:off x="4419600" y="5181600"/>
            <a:ext cx="228600" cy="11430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19" name=""/>
          <p:cNvSpPr txBox="1"/>
          <p:nvPr/>
        </p:nvSpPr>
        <p:spPr>
          <a:xfrm rot="0">
            <a:off x="4183062" y="4648200"/>
            <a:ext cx="868680" cy="518643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Palmaris</a:t>
            </a:r>
          </a:p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Longus</a:t>
            </a:r>
          </a:p>
        </p:txBody>
      </p:sp>
      <p:sp>
        <p:nvSpPr>
          <p:cNvPr id="1048820" name=""/>
          <p:cNvSpPr txBox="1"/>
          <p:nvPr/>
        </p:nvSpPr>
        <p:spPr>
          <a:xfrm rot="0">
            <a:off x="1208087" y="5943600"/>
            <a:ext cx="1122680" cy="518643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Flexor carpi</a:t>
            </a:r>
          </a:p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Radialis</a:t>
            </a:r>
          </a:p>
        </p:txBody>
      </p:sp>
      <p:sp>
        <p:nvSpPr>
          <p:cNvPr id="1048821" name=""/>
          <p:cNvSpPr/>
          <p:nvPr/>
        </p:nvSpPr>
        <p:spPr>
          <a:xfrm rot="0">
            <a:off x="3962400" y="4419600"/>
            <a:ext cx="0" cy="1371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22" name=""/>
          <p:cNvSpPr txBox="1"/>
          <p:nvPr/>
        </p:nvSpPr>
        <p:spPr>
          <a:xfrm rot="0">
            <a:off x="3200400" y="4038600"/>
            <a:ext cx="13639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Brachioradialis</a:t>
            </a:r>
          </a:p>
        </p:txBody>
      </p:sp>
      <p:sp>
        <p:nvSpPr>
          <p:cNvPr id="1048823" name=""/>
          <p:cNvSpPr/>
          <p:nvPr/>
        </p:nvSpPr>
        <p:spPr>
          <a:xfrm rot="0">
            <a:off x="6705600" y="4114800"/>
            <a:ext cx="533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24" name=""/>
          <p:cNvSpPr txBox="1"/>
          <p:nvPr/>
        </p:nvSpPr>
        <p:spPr>
          <a:xfrm rot="0">
            <a:off x="5715000" y="3733800"/>
            <a:ext cx="1265237" cy="738187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Flexor pollicus brevis</a:t>
            </a:r>
          </a:p>
        </p:txBody>
      </p:sp>
      <p:sp>
        <p:nvSpPr>
          <p:cNvPr id="1048825" name=""/>
          <p:cNvSpPr/>
          <p:nvPr/>
        </p:nvSpPr>
        <p:spPr>
          <a:xfrm rot="0" flipH="1">
            <a:off x="8001000" y="3962400"/>
            <a:ext cx="457200" cy="30480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</a:ln>
        </p:spPr>
      </p:sp>
      <p:sp>
        <p:nvSpPr>
          <p:cNvPr id="1048826" name=""/>
          <p:cNvSpPr/>
          <p:nvPr/>
        </p:nvSpPr>
        <p:spPr>
          <a:xfrm rot="0" flipH="1">
            <a:off x="8001000" y="4114800"/>
            <a:ext cx="228600" cy="38100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</a:ln>
        </p:spPr>
      </p:sp>
      <p:sp>
        <p:nvSpPr>
          <p:cNvPr id="1048827" name=""/>
          <p:cNvSpPr/>
          <p:nvPr/>
        </p:nvSpPr>
        <p:spPr>
          <a:xfrm rot="0" flipH="1">
            <a:off x="8077200" y="4114800"/>
            <a:ext cx="152400" cy="60960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</a:ln>
        </p:spPr>
      </p:sp>
      <p:sp>
        <p:nvSpPr>
          <p:cNvPr id="1048828" name=""/>
          <p:cNvSpPr/>
          <p:nvPr/>
        </p:nvSpPr>
        <p:spPr>
          <a:xfrm rot="0" flipH="1">
            <a:off x="8153400" y="4114800"/>
            <a:ext cx="76200" cy="83820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</a:ln>
        </p:spPr>
      </p:sp>
      <p:sp>
        <p:nvSpPr>
          <p:cNvPr id="1048829" name=""/>
          <p:cNvSpPr txBox="1"/>
          <p:nvPr/>
        </p:nvSpPr>
        <p:spPr>
          <a:xfrm rot="0">
            <a:off x="8161337" y="3733800"/>
            <a:ext cx="9829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lumbricals</a:t>
            </a:r>
          </a:p>
        </p:txBody>
      </p:sp>
      <p:sp>
        <p:nvSpPr>
          <p:cNvPr id="1048830" name=""/>
          <p:cNvSpPr/>
          <p:nvPr/>
        </p:nvSpPr>
        <p:spPr>
          <a:xfrm rot="0" flipV="1">
            <a:off x="7162800" y="4572000"/>
            <a:ext cx="0" cy="1143000"/>
          </a:xfrm>
          <a:prstGeom prst="line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31" name=""/>
          <p:cNvSpPr txBox="1"/>
          <p:nvPr/>
        </p:nvSpPr>
        <p:spPr>
          <a:xfrm rot="0">
            <a:off x="6694487" y="5867400"/>
            <a:ext cx="1173480" cy="732245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Flexor</a:t>
            </a:r>
          </a:p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Retinaculum</a:t>
            </a:r>
          </a:p>
          <a:p>
            <a:pPr eaLnBrk="1" hangingPunct="1" latinLnBrk="1" lvl="0"/>
            <a:r>
              <a:rPr altLang="en-US" b="1" sz="1400" lang="en-US">
                <a:solidFill>
                  <a:schemeClr val="dk2"/>
                </a:solidFill>
              </a:rPr>
              <a:t>(Tendon)</a:t>
            </a:r>
          </a:p>
        </p:txBody>
      </p:sp>
      <p:sp>
        <p:nvSpPr>
          <p:cNvPr id="1048832" name=""/>
          <p:cNvSpPr/>
          <p:nvPr/>
        </p:nvSpPr>
        <p:spPr>
          <a:xfrm rot="0">
            <a:off x="7010400" y="2286000"/>
            <a:ext cx="0" cy="6858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3" name=""/>
          <p:cNvSpPr/>
          <p:nvPr/>
        </p:nvSpPr>
        <p:spPr>
          <a:xfrm rot="0" flipH="1">
            <a:off x="6858000" y="2971800"/>
            <a:ext cx="152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4" name=""/>
          <p:cNvSpPr/>
          <p:nvPr/>
        </p:nvSpPr>
        <p:spPr>
          <a:xfrm rot="0" flipH="1">
            <a:off x="6858000" y="2286000"/>
            <a:ext cx="152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5" name=""/>
          <p:cNvSpPr/>
          <p:nvPr/>
        </p:nvSpPr>
        <p:spPr>
          <a:xfrm rot="0">
            <a:off x="3200400" y="609600"/>
            <a:ext cx="12192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6" name=""/>
          <p:cNvSpPr/>
          <p:nvPr/>
        </p:nvSpPr>
        <p:spPr>
          <a:xfrm rot="0">
            <a:off x="4419600" y="609600"/>
            <a:ext cx="0" cy="228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7" name=""/>
          <p:cNvSpPr/>
          <p:nvPr/>
        </p:nvSpPr>
        <p:spPr>
          <a:xfrm rot="0">
            <a:off x="3200400" y="609600"/>
            <a:ext cx="0" cy="228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sp>
      <p:sp>
        <p:nvSpPr>
          <p:cNvPr id="1048838" name=""/>
          <p:cNvSpPr/>
          <p:nvPr/>
        </p:nvSpPr>
        <p:spPr>
          <a:xfrm rot="0" flipV="1">
            <a:off x="7391400" y="5181600"/>
            <a:ext cx="0" cy="3048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39" name=""/>
          <p:cNvSpPr txBox="1"/>
          <p:nvPr/>
        </p:nvSpPr>
        <p:spPr>
          <a:xfrm rot="0">
            <a:off x="7162800" y="5486400"/>
            <a:ext cx="762000" cy="5080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900" lang="en-US">
                <a:solidFill>
                  <a:schemeClr val="dk2"/>
                </a:solidFill>
              </a:rPr>
              <a:t>Abductor digiti minimi</a:t>
            </a:r>
          </a:p>
        </p:txBody>
      </p:sp>
      <p:sp>
        <p:nvSpPr>
          <p:cNvPr id="1048840" name=""/>
          <p:cNvSpPr/>
          <p:nvPr/>
        </p:nvSpPr>
        <p:spPr>
          <a:xfrm rot="0" flipH="1" flipV="1">
            <a:off x="7620000" y="5029200"/>
            <a:ext cx="381000" cy="533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41" name=""/>
          <p:cNvSpPr txBox="1"/>
          <p:nvPr/>
        </p:nvSpPr>
        <p:spPr>
          <a:xfrm rot="0">
            <a:off x="7772400" y="5486400"/>
            <a:ext cx="701675" cy="646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900" lang="en-US">
                <a:solidFill>
                  <a:schemeClr val="dk2"/>
                </a:solidFill>
              </a:rPr>
              <a:t>Flexor digiti minimi breivs</a:t>
            </a:r>
          </a:p>
        </p:txBody>
      </p:sp>
      <p:sp>
        <p:nvSpPr>
          <p:cNvPr id="1048842" name=""/>
          <p:cNvSpPr/>
          <p:nvPr/>
        </p:nvSpPr>
        <p:spPr>
          <a:xfrm rot="0" flipH="1" flipV="1">
            <a:off x="7848600" y="4953000"/>
            <a:ext cx="762000" cy="6858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43" name=""/>
          <p:cNvSpPr txBox="1"/>
          <p:nvPr/>
        </p:nvSpPr>
        <p:spPr>
          <a:xfrm rot="0">
            <a:off x="8289925" y="5638800"/>
            <a:ext cx="854075" cy="369887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900" lang="en-US">
                <a:solidFill>
                  <a:schemeClr val="dk2"/>
                </a:solidFill>
              </a:rPr>
              <a:t>Opponens digiti minimi</a:t>
            </a:r>
          </a:p>
        </p:txBody>
      </p:sp>
    </p:spTree>
  </p:cSld>
  <p:clrMapOvr>
    <a:masterClrMapping/>
  </p:clrMapOvr>
  <p:transition xmlns:p14="http://schemas.microsoft.com/office/powerpoint/2010/main" spd="slow" advClick="1">
    <p:cut thruBlk="0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48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849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ساعد و دست</a:t>
            </a:r>
          </a:p>
        </p:txBody>
      </p:sp>
      <p:sp>
        <p:nvSpPr>
          <p:cNvPr id="1048850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339975" y="1484312"/>
            <a:ext cx="1457325" cy="4537075"/>
          </a:xfrm>
          <a:prstGeom prst="rect"/>
          <a:noFill/>
          <a:ln>
            <a:noFill/>
          </a:ln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435600" y="1916112"/>
            <a:ext cx="2590800" cy="3810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51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276600" y="1628775"/>
            <a:ext cx="3381375" cy="3810000"/>
          </a:xfrm>
          <a:prstGeom prst="rect"/>
          <a:noFill/>
          <a:ln>
            <a:noFill/>
          </a:ln>
        </p:spPr>
      </p:pic>
      <p:sp>
        <p:nvSpPr>
          <p:cNvPr id="1048852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صورت</a:t>
            </a:r>
          </a:p>
        </p:txBody>
      </p:sp>
      <p:sp>
        <p:nvSpPr>
          <p:cNvPr id="1048853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854" name=""/>
          <p:cNvSpPr txBox="1"/>
          <p:nvPr/>
        </p:nvSpPr>
        <p:spPr>
          <a:xfrm rot="0">
            <a:off x="1981200" y="1700212"/>
            <a:ext cx="1584325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پيشانی-پس سری</a:t>
            </a:r>
          </a:p>
        </p:txBody>
      </p:sp>
      <p:sp>
        <p:nvSpPr>
          <p:cNvPr id="1048855" name=""/>
          <p:cNvSpPr/>
          <p:nvPr/>
        </p:nvSpPr>
        <p:spPr>
          <a:xfrm rot="0">
            <a:off x="3636962" y="1844675"/>
            <a:ext cx="504825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56" name=""/>
          <p:cNvSpPr txBox="1"/>
          <p:nvPr/>
        </p:nvSpPr>
        <p:spPr>
          <a:xfrm rot="0">
            <a:off x="1836737" y="2852737"/>
            <a:ext cx="1368425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مدور چشم</a:t>
            </a:r>
          </a:p>
        </p:txBody>
      </p:sp>
      <p:sp>
        <p:nvSpPr>
          <p:cNvPr id="1048857" name=""/>
          <p:cNvSpPr txBox="1"/>
          <p:nvPr/>
        </p:nvSpPr>
        <p:spPr>
          <a:xfrm rot="0">
            <a:off x="2052637" y="2060575"/>
            <a:ext cx="1584325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چين دهنده ابرو</a:t>
            </a:r>
          </a:p>
        </p:txBody>
      </p:sp>
      <p:sp>
        <p:nvSpPr>
          <p:cNvPr id="1048858" name=""/>
          <p:cNvSpPr txBox="1"/>
          <p:nvPr/>
        </p:nvSpPr>
        <p:spPr>
          <a:xfrm rot="0">
            <a:off x="1908175" y="2420937"/>
            <a:ext cx="1152525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پلکی</a:t>
            </a:r>
          </a:p>
        </p:txBody>
      </p:sp>
      <p:sp>
        <p:nvSpPr>
          <p:cNvPr id="1048859" name=""/>
          <p:cNvSpPr/>
          <p:nvPr/>
        </p:nvSpPr>
        <p:spPr>
          <a:xfrm rot="0">
            <a:off x="3492500" y="2420937"/>
            <a:ext cx="360362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0" name=""/>
          <p:cNvSpPr/>
          <p:nvPr/>
        </p:nvSpPr>
        <p:spPr>
          <a:xfrm rot="0">
            <a:off x="3276600" y="3068637"/>
            <a:ext cx="936625" cy="2889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1" name=""/>
          <p:cNvSpPr/>
          <p:nvPr/>
        </p:nvSpPr>
        <p:spPr>
          <a:xfrm rot="0">
            <a:off x="3205162" y="2636837"/>
            <a:ext cx="863600" cy="3603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2" name=""/>
          <p:cNvSpPr txBox="1"/>
          <p:nvPr/>
        </p:nvSpPr>
        <p:spPr>
          <a:xfrm rot="0">
            <a:off x="1836737" y="3357562"/>
            <a:ext cx="863600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بینی</a:t>
            </a:r>
          </a:p>
        </p:txBody>
      </p:sp>
      <p:sp>
        <p:nvSpPr>
          <p:cNvPr id="1048863" name=""/>
          <p:cNvSpPr/>
          <p:nvPr/>
        </p:nvSpPr>
        <p:spPr>
          <a:xfrm rot="0" flipV="1">
            <a:off x="2844800" y="3357562"/>
            <a:ext cx="863600" cy="7143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4" name=""/>
          <p:cNvSpPr txBox="1"/>
          <p:nvPr/>
        </p:nvSpPr>
        <p:spPr>
          <a:xfrm rot="0">
            <a:off x="2268537" y="4652962"/>
            <a:ext cx="10080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 rt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خندان</a:t>
            </a:r>
          </a:p>
        </p:txBody>
      </p:sp>
      <p:sp>
        <p:nvSpPr>
          <p:cNvPr id="1048865" name=""/>
          <p:cNvSpPr/>
          <p:nvPr/>
        </p:nvSpPr>
        <p:spPr>
          <a:xfrm rot="0" flipV="1">
            <a:off x="3276600" y="4292600"/>
            <a:ext cx="792162" cy="2889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6" name=""/>
          <p:cNvSpPr txBox="1"/>
          <p:nvPr/>
        </p:nvSpPr>
        <p:spPr>
          <a:xfrm rot="0">
            <a:off x="2052637" y="4076700"/>
            <a:ext cx="10080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 rt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حلقوی</a:t>
            </a:r>
          </a:p>
        </p:txBody>
      </p:sp>
      <p:sp>
        <p:nvSpPr>
          <p:cNvPr id="1048867" name=""/>
          <p:cNvSpPr/>
          <p:nvPr/>
        </p:nvSpPr>
        <p:spPr>
          <a:xfrm rot="0" flipV="1">
            <a:off x="3133725" y="3933825"/>
            <a:ext cx="574675" cy="28733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868" name=""/>
          <p:cNvSpPr txBox="1"/>
          <p:nvPr/>
        </p:nvSpPr>
        <p:spPr>
          <a:xfrm rot="0">
            <a:off x="2917825" y="5157787"/>
            <a:ext cx="1008062" cy="506507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 rt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چانه ای</a:t>
            </a:r>
          </a:p>
        </p:txBody>
      </p:sp>
      <p:sp>
        <p:nvSpPr>
          <p:cNvPr id="1048869" name=""/>
          <p:cNvSpPr/>
          <p:nvPr/>
        </p:nvSpPr>
        <p:spPr>
          <a:xfrm rot="0" flipV="1">
            <a:off x="3421062" y="4652962"/>
            <a:ext cx="360362" cy="4318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70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02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بدن</a:t>
            </a:r>
          </a:p>
        </p:txBody>
      </p:sp>
      <p:sp>
        <p:nvSpPr>
          <p:cNvPr id="1048603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604" name=""/>
          <p:cNvSpPr txBox="1"/>
          <p:nvPr/>
        </p:nvSpPr>
        <p:spPr>
          <a:xfrm rot="0">
            <a:off x="2268537" y="1773237"/>
            <a:ext cx="5543550" cy="2158048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قفسه سينه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شکمی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فوقانی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اندام تحتانی</a:t>
            </a:r>
          </a:p>
          <a:p>
            <a:pPr eaLnBrk="1" hangingPunct="1" latinLnBrk="1" lvl="0">
              <a:spcBef>
                <a:spcPct val="50000"/>
              </a:spcBef>
              <a:buFontTx/>
              <a:buChar char="•"/>
            </a:pPr>
            <a:r>
              <a:rPr altLang="en-US" b="1" sz="20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سر و گردن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5499"/>
          <a:stretch>
            <a:fillRect/>
          </a:stretch>
        </p:blipFill>
        <p:spPr>
          <a:xfrm rot="0">
            <a:off x="971550" y="2060575"/>
            <a:ext cx="2952750" cy="36004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55650" y="2133600"/>
            <a:ext cx="3311525" cy="2603500"/>
          </a:xfrm>
          <a:prstGeom prst="rect"/>
          <a:noFill/>
          <a:ln>
            <a:noFill/>
          </a:ln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41270"/>
          <a:stretch>
            <a:fillRect/>
          </a:stretch>
        </p:blipFill>
        <p:spPr>
          <a:xfrm rot="0">
            <a:off x="5076825" y="3500437"/>
            <a:ext cx="2619375" cy="2232025"/>
          </a:xfrm>
          <a:prstGeom prst="rect"/>
          <a:noFill/>
          <a:ln>
            <a:noFill/>
          </a:ln>
        </p:spPr>
      </p:pic>
      <p:sp>
        <p:nvSpPr>
          <p:cNvPr id="1048605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بدن</a:t>
            </a:r>
          </a:p>
        </p:txBody>
      </p:sp>
      <p:sp>
        <p:nvSpPr>
          <p:cNvPr id="1048606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sp>
        <p:nvSpPr>
          <p:cNvPr id="1048607" name=""/>
          <p:cNvSpPr txBox="1"/>
          <p:nvPr/>
        </p:nvSpPr>
        <p:spPr>
          <a:xfrm rot="0">
            <a:off x="2700337" y="1628775"/>
            <a:ext cx="5543550" cy="1010984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1- عضلاتی که ابتدا و انتهای آنها در قفسه سينه است </a:t>
            </a:r>
            <a:r>
              <a:rPr altLang="en-US"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Intrinsic Muscle</a:t>
            </a:r>
          </a:p>
          <a:p>
            <a:pPr eaLnBrk="1" hangingPunct="1" latinLnBrk="1" lvl="0">
              <a:spcBef>
                <a:spcPct val="50000"/>
              </a:spcBef>
            </a:pPr>
            <a:r>
              <a:rPr altLang="en-US"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2- عضلاتی که اتصالی به جدار توراکس داشته ولی ادامه آنها به مناطق </a:t>
            </a:r>
          </a:p>
          <a:p>
            <a:pPr eaLnBrk="1" hangingPunct="1" latinLnBrk="1" lvl="0">
              <a:spcBef>
                <a:spcPct val="50000"/>
              </a:spcBef>
            </a:pPr>
            <a:r>
              <a:rPr altLang="en-US"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ديگر می رود </a:t>
            </a:r>
            <a:r>
              <a:rPr altLang="en-US" sz="16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Extrinsic Muscle</a:t>
            </a:r>
          </a:p>
        </p:txBody>
      </p:sp>
      <p:sp>
        <p:nvSpPr>
          <p:cNvPr id="1048608" name=""/>
          <p:cNvSpPr/>
          <p:nvPr/>
        </p:nvSpPr>
        <p:spPr>
          <a:xfrm rot="10800000" flipH="1">
            <a:off x="4859337" y="4941887"/>
            <a:ext cx="1081087" cy="7921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09" name=""/>
          <p:cNvSpPr/>
          <p:nvPr/>
        </p:nvSpPr>
        <p:spPr>
          <a:xfrm rot="10800000" flipH="1">
            <a:off x="4932362" y="4581525"/>
            <a:ext cx="1081087" cy="7921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10" name=""/>
          <p:cNvSpPr txBox="1"/>
          <p:nvPr/>
        </p:nvSpPr>
        <p:spPr>
          <a:xfrm rot="0">
            <a:off x="3635375" y="587692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بين دنده ای داخلی</a:t>
            </a:r>
          </a:p>
        </p:txBody>
      </p:sp>
      <p:sp>
        <p:nvSpPr>
          <p:cNvPr id="1048611" name=""/>
          <p:cNvSpPr txBox="1"/>
          <p:nvPr/>
        </p:nvSpPr>
        <p:spPr>
          <a:xfrm rot="0">
            <a:off x="3635375" y="4941887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بين دنده ای خارجی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13" name=""/>
          <p:cNvSpPr/>
          <p:nvPr/>
        </p:nvSpPr>
        <p:spPr>
          <a:xfrm rot="0">
            <a:off x="3105150" y="1576387"/>
            <a:ext cx="2933700" cy="37052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en-US"/>
          </a:p>
        </p:txBody>
      </p:sp>
      <p:sp>
        <p:nvSpPr>
          <p:cNvPr id="1048614" name=""/>
          <p:cNvSpPr/>
          <p:nvPr/>
        </p:nvSpPr>
        <p:spPr>
          <a:xfrm rot="0">
            <a:off x="3105150" y="1576387"/>
            <a:ext cx="2933700" cy="37052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en-US"/>
          </a:p>
        </p:txBody>
      </p:sp>
      <p:sp>
        <p:nvSpPr>
          <p:cNvPr id="1048615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عضله ديافراگم</a:t>
            </a:r>
          </a:p>
        </p:txBody>
      </p:sp>
      <p:sp>
        <p:nvSpPr>
          <p:cNvPr id="1048616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339975" y="1916112"/>
            <a:ext cx="4876800" cy="36576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124075" y="1989137"/>
            <a:ext cx="2390775" cy="3019425"/>
          </a:xfrm>
          <a:prstGeom prst="rect"/>
          <a:noFill/>
          <a:ln>
            <a:noFill/>
          </a:ln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32362" y="1989137"/>
            <a:ext cx="2382837" cy="3024187"/>
          </a:xfrm>
          <a:prstGeom prst="rect"/>
          <a:noFill/>
          <a:ln>
            <a:noFill/>
          </a:ln>
        </p:spPr>
      </p:pic>
      <p:sp>
        <p:nvSpPr>
          <p:cNvPr id="1048617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عضله ديافراگم</a:t>
            </a:r>
          </a:p>
        </p:txBody>
      </p:sp>
      <p:sp>
        <p:nvSpPr>
          <p:cNvPr id="1048618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20" name=""/>
          <p:cNvSpPr/>
          <p:nvPr/>
        </p:nvSpPr>
        <p:spPr>
          <a:xfrm rot="0">
            <a:off x="2555875" y="1557337"/>
            <a:ext cx="5580062" cy="64135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عضلاتی که اتصالی به جدار توراکس داشته ولی ادامه آنها به مناطق </a:t>
            </a:r>
          </a:p>
          <a:p>
            <a:pPr eaLnBrk="1" hangingPunct="1" latinLnBrk="1" lvl="0"/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ديگر می رود </a:t>
            </a:r>
            <a:r>
              <a:rPr altLang="en-US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 Roya" pitchFamily="2" charset="-78"/>
              </a:rPr>
              <a:t>Extrinsic Muscle</a:t>
            </a:r>
          </a:p>
        </p:txBody>
      </p:sp>
      <p:sp>
        <p:nvSpPr>
          <p:cNvPr id="1048621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بدن</a:t>
            </a:r>
          </a:p>
        </p:txBody>
      </p:sp>
      <p:sp>
        <p:nvSpPr>
          <p:cNvPr id="1048622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5354"/>
          <a:stretch>
            <a:fillRect/>
          </a:stretch>
        </p:blipFill>
        <p:spPr>
          <a:xfrm rot="0">
            <a:off x="3203575" y="2276475"/>
            <a:ext cx="3124200" cy="3816350"/>
          </a:xfrm>
          <a:prstGeom prst="rect"/>
          <a:noFill/>
          <a:ln>
            <a:noFill/>
          </a:ln>
        </p:spPr>
      </p:pic>
      <p:sp>
        <p:nvSpPr>
          <p:cNvPr id="1048623" name=""/>
          <p:cNvSpPr/>
          <p:nvPr/>
        </p:nvSpPr>
        <p:spPr>
          <a:xfrm rot="0" flipV="1">
            <a:off x="2555875" y="3500437"/>
            <a:ext cx="1871662" cy="9366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24" name=""/>
          <p:cNvSpPr/>
          <p:nvPr/>
        </p:nvSpPr>
        <p:spPr>
          <a:xfrm rot="0">
            <a:off x="2339975" y="2852737"/>
            <a:ext cx="1368425" cy="1444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25" name=""/>
          <p:cNvSpPr/>
          <p:nvPr/>
        </p:nvSpPr>
        <p:spPr>
          <a:xfrm rot="0" flipH="1" flipV="1">
            <a:off x="5580062" y="4076700"/>
            <a:ext cx="576262" cy="7207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26" name=""/>
          <p:cNvSpPr txBox="1"/>
          <p:nvPr/>
        </p:nvSpPr>
        <p:spPr>
          <a:xfrm rot="0">
            <a:off x="1258887" y="4292600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سينه ای بزرگ</a:t>
            </a:r>
          </a:p>
        </p:txBody>
      </p:sp>
      <p:sp>
        <p:nvSpPr>
          <p:cNvPr id="1048627" name=""/>
          <p:cNvSpPr txBox="1"/>
          <p:nvPr/>
        </p:nvSpPr>
        <p:spPr>
          <a:xfrm rot="0">
            <a:off x="1042987" y="263683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دلتوئيد</a:t>
            </a:r>
          </a:p>
        </p:txBody>
      </p:sp>
      <p:sp>
        <p:nvSpPr>
          <p:cNvPr id="1048628" name=""/>
          <p:cNvSpPr txBox="1"/>
          <p:nvPr/>
        </p:nvSpPr>
        <p:spPr>
          <a:xfrm rot="0">
            <a:off x="6227762" y="479742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شکمی مايل خارجی</a:t>
            </a:r>
          </a:p>
        </p:txBody>
      </p:sp>
      <p:sp>
        <p:nvSpPr>
          <p:cNvPr id="1048629" name=""/>
          <p:cNvSpPr/>
          <p:nvPr/>
        </p:nvSpPr>
        <p:spPr>
          <a:xfrm rot="0" flipV="1">
            <a:off x="3492500" y="3860800"/>
            <a:ext cx="503237" cy="1223962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30" name=""/>
          <p:cNvSpPr txBox="1"/>
          <p:nvPr/>
        </p:nvSpPr>
        <p:spPr>
          <a:xfrm rot="0">
            <a:off x="2411412" y="5157787"/>
            <a:ext cx="1223962" cy="314325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دندانه ای قدامی</a:t>
            </a:r>
          </a:p>
        </p:txBody>
      </p:sp>
      <p:sp>
        <p:nvSpPr>
          <p:cNvPr id="1048631" name=""/>
          <p:cNvSpPr txBox="1"/>
          <p:nvPr/>
        </p:nvSpPr>
        <p:spPr>
          <a:xfrm rot="0">
            <a:off x="5940425" y="5661025"/>
            <a:ext cx="1223962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شکمی راست</a:t>
            </a:r>
          </a:p>
        </p:txBody>
      </p:sp>
      <p:sp>
        <p:nvSpPr>
          <p:cNvPr id="1048632" name=""/>
          <p:cNvSpPr/>
          <p:nvPr/>
        </p:nvSpPr>
        <p:spPr>
          <a:xfrm rot="0" flipH="1" flipV="1">
            <a:off x="5076825" y="4652962"/>
            <a:ext cx="719137" cy="9366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/>
        </p:nvSpPr>
        <p:spPr>
          <a:xfrm rot="0">
            <a:off x="0" y="6594475"/>
            <a:ext cx="3597275" cy="263525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l" eaLnBrk="1" hangingPunct="1" latinLnBrk="1" lvl="0">
              <a:lnSpc>
                <a:spcPct val="90000"/>
              </a:lnSpc>
              <a:spcBef>
                <a:spcPct val="20000"/>
              </a:spcBef>
            </a:pPr>
            <a:r>
              <a:rPr altLang="en-US" b="1" sz="1000" lang="en-US">
                <a:solidFill>
                  <a:srgbClr val="000000"/>
                </a:solidFill>
              </a:rPr>
              <a:t>Dr. Daneshvar – Biomedical Engineering</a:t>
            </a:r>
          </a:p>
        </p:txBody>
      </p:sp>
      <p:sp>
        <p:nvSpPr>
          <p:cNvPr id="1048634" name=""/>
          <p:cNvSpPr txBox="1"/>
          <p:nvPr/>
        </p:nvSpPr>
        <p:spPr>
          <a:xfrm rot="0">
            <a:off x="1835150" y="620712"/>
            <a:ext cx="5543550" cy="519112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Roya" pitchFamily="2" charset="-78"/>
              </a:rPr>
              <a:t>عضلات شکمی</a:t>
            </a:r>
          </a:p>
        </p:txBody>
      </p:sp>
      <p:sp>
        <p:nvSpPr>
          <p:cNvPr id="1048635" name=""/>
          <p:cNvSpPr/>
          <p:nvPr/>
        </p:nvSpPr>
        <p:spPr>
          <a:xfrm rot="0">
            <a:off x="1403350" y="1196975"/>
            <a:ext cx="6335712" cy="0"/>
          </a:xfrm>
          <a:prstGeom prst="line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58887" y="2060575"/>
            <a:ext cx="2590800" cy="3810000"/>
          </a:xfrm>
          <a:prstGeom prst="rect"/>
          <a:noFill/>
          <a:ln>
            <a:noFill/>
          </a:ln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64162" y="1844675"/>
            <a:ext cx="2638425" cy="3810000"/>
          </a:xfrm>
          <a:prstGeom prst="rect"/>
          <a:noFill/>
          <a:ln>
            <a:noFill/>
          </a:ln>
        </p:spPr>
      </p:pic>
      <p:sp>
        <p:nvSpPr>
          <p:cNvPr id="1048636" name=""/>
          <p:cNvSpPr txBox="1"/>
          <p:nvPr/>
        </p:nvSpPr>
        <p:spPr>
          <a:xfrm rot="0">
            <a:off x="179387" y="2852737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مايل خارجی شکم</a:t>
            </a:r>
          </a:p>
        </p:txBody>
      </p:sp>
      <p:sp>
        <p:nvSpPr>
          <p:cNvPr id="1048637" name=""/>
          <p:cNvSpPr/>
          <p:nvPr/>
        </p:nvSpPr>
        <p:spPr>
          <a:xfrm rot="0">
            <a:off x="971550" y="3500437"/>
            <a:ext cx="647700" cy="288925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38" name=""/>
          <p:cNvSpPr txBox="1"/>
          <p:nvPr/>
        </p:nvSpPr>
        <p:spPr>
          <a:xfrm rot="0">
            <a:off x="3851275" y="5661025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مايل داخلی شکم</a:t>
            </a:r>
          </a:p>
        </p:txBody>
      </p:sp>
      <p:sp>
        <p:nvSpPr>
          <p:cNvPr id="1048639" name=""/>
          <p:cNvSpPr/>
          <p:nvPr/>
        </p:nvSpPr>
        <p:spPr>
          <a:xfrm rot="0" flipH="1" flipV="1">
            <a:off x="3348037" y="4797425"/>
            <a:ext cx="719137" cy="64770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0" name=""/>
          <p:cNvSpPr txBox="1"/>
          <p:nvPr/>
        </p:nvSpPr>
        <p:spPr>
          <a:xfrm rot="0">
            <a:off x="4427537" y="3429000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عرضی شکم</a:t>
            </a:r>
          </a:p>
        </p:txBody>
      </p:sp>
      <p:sp>
        <p:nvSpPr>
          <p:cNvPr id="1048641" name=""/>
          <p:cNvSpPr/>
          <p:nvPr/>
        </p:nvSpPr>
        <p:spPr>
          <a:xfrm rot="0" flipV="1">
            <a:off x="5435600" y="3716337"/>
            <a:ext cx="360362" cy="1587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2" name=""/>
          <p:cNvSpPr txBox="1"/>
          <p:nvPr/>
        </p:nvSpPr>
        <p:spPr>
          <a:xfrm rot="0">
            <a:off x="7956550" y="2924175"/>
            <a:ext cx="973137" cy="527050"/>
          </a:xfrm>
          <a:prstGeom prst="rect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1400" lang="en-US">
                <a:ea typeface="B Roya" pitchFamily="2" charset="-78"/>
              </a:rPr>
              <a:t>عضله راست شکم</a:t>
            </a:r>
          </a:p>
        </p:txBody>
      </p:sp>
      <p:sp>
        <p:nvSpPr>
          <p:cNvPr id="1048643" name=""/>
          <p:cNvSpPr/>
          <p:nvPr/>
        </p:nvSpPr>
        <p:spPr>
          <a:xfrm rot="0" flipH="1">
            <a:off x="7019925" y="3284537"/>
            <a:ext cx="792162" cy="0"/>
          </a:xfrm>
          <a:prstGeom prst="line"/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>
            <p:ph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249487" y="487362"/>
            <a:ext cx="4525962" cy="6034087"/>
          </a:xfrm>
          <a:prstGeom prst="rect"/>
          <a:noFill/>
          <a:ln>
            <a:noFill/>
          </a:ln>
        </p:spPr>
      </p:pic>
      <p:sp>
        <p:nvSpPr>
          <p:cNvPr id="1048644" name=""/>
          <p:cNvSpPr txBox="1"/>
          <p:nvPr/>
        </p:nvSpPr>
        <p:spPr>
          <a:xfrm rot="0">
            <a:off x="2554287" y="98425"/>
            <a:ext cx="3844925" cy="457200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24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Deep Muscles of the Chest</a:t>
            </a:r>
          </a:p>
        </p:txBody>
      </p:sp>
      <p:sp>
        <p:nvSpPr>
          <p:cNvPr id="1048645" name=""/>
          <p:cNvSpPr/>
          <p:nvPr/>
        </p:nvSpPr>
        <p:spPr>
          <a:xfrm rot="0">
            <a:off x="1716087" y="3778250"/>
            <a:ext cx="2209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6" name=""/>
          <p:cNvSpPr txBox="1"/>
          <p:nvPr/>
        </p:nvSpPr>
        <p:spPr>
          <a:xfrm rot="0">
            <a:off x="801687" y="3549650"/>
            <a:ext cx="1371600" cy="52705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Rectus Abdominis</a:t>
            </a:r>
          </a:p>
        </p:txBody>
      </p:sp>
      <p:sp>
        <p:nvSpPr>
          <p:cNvPr id="1048647" name=""/>
          <p:cNvSpPr/>
          <p:nvPr/>
        </p:nvSpPr>
        <p:spPr>
          <a:xfrm rot="0" flipH="1">
            <a:off x="4687887" y="2178050"/>
            <a:ext cx="17526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8" name=""/>
          <p:cNvSpPr txBox="1"/>
          <p:nvPr/>
        </p:nvSpPr>
        <p:spPr>
          <a:xfrm rot="0">
            <a:off x="6440487" y="2025650"/>
            <a:ext cx="1371600" cy="52387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Pectoralis Minor</a:t>
            </a:r>
          </a:p>
        </p:txBody>
      </p:sp>
      <p:sp>
        <p:nvSpPr>
          <p:cNvPr id="1048649" name=""/>
          <p:cNvSpPr/>
          <p:nvPr/>
        </p:nvSpPr>
        <p:spPr>
          <a:xfrm rot="0" flipH="1">
            <a:off x="4764087" y="4464050"/>
            <a:ext cx="1295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0" name=""/>
          <p:cNvSpPr txBox="1"/>
          <p:nvPr/>
        </p:nvSpPr>
        <p:spPr>
          <a:xfrm rot="0">
            <a:off x="6059487" y="4311650"/>
            <a:ext cx="1752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Internal Oblique</a:t>
            </a:r>
          </a:p>
        </p:txBody>
      </p:sp>
      <p:sp>
        <p:nvSpPr>
          <p:cNvPr id="1048651" name=""/>
          <p:cNvSpPr/>
          <p:nvPr/>
        </p:nvSpPr>
        <p:spPr>
          <a:xfrm rot="0">
            <a:off x="1944687" y="2178050"/>
            <a:ext cx="21336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2" name=""/>
          <p:cNvSpPr txBox="1"/>
          <p:nvPr/>
        </p:nvSpPr>
        <p:spPr>
          <a:xfrm rot="0">
            <a:off x="877887" y="1949450"/>
            <a:ext cx="1676400" cy="52387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External Intercostals</a:t>
            </a:r>
          </a:p>
        </p:txBody>
      </p:sp>
      <p:sp>
        <p:nvSpPr>
          <p:cNvPr id="1048653" name=""/>
          <p:cNvSpPr/>
          <p:nvPr/>
        </p:nvSpPr>
        <p:spPr>
          <a:xfrm rot="0" flipH="1">
            <a:off x="5145087" y="3016250"/>
            <a:ext cx="10668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4" name=""/>
          <p:cNvSpPr txBox="1"/>
          <p:nvPr/>
        </p:nvSpPr>
        <p:spPr>
          <a:xfrm rot="0">
            <a:off x="6211887" y="2863850"/>
            <a:ext cx="17526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Serratus Anterior</a:t>
            </a:r>
          </a:p>
        </p:txBody>
      </p:sp>
      <p:sp>
        <p:nvSpPr>
          <p:cNvPr id="1048655" name=""/>
          <p:cNvSpPr/>
          <p:nvPr/>
        </p:nvSpPr>
        <p:spPr>
          <a:xfrm rot="0" flipV="1">
            <a:off x="1639887" y="4616450"/>
            <a:ext cx="22860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6" name=""/>
          <p:cNvSpPr txBox="1"/>
          <p:nvPr/>
        </p:nvSpPr>
        <p:spPr>
          <a:xfrm rot="0">
            <a:off x="573087" y="4387850"/>
            <a:ext cx="1524000" cy="52387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Tendinous Intersections</a:t>
            </a:r>
          </a:p>
        </p:txBody>
      </p:sp>
      <p:sp>
        <p:nvSpPr>
          <p:cNvPr id="1048657" name=""/>
          <p:cNvSpPr/>
          <p:nvPr/>
        </p:nvSpPr>
        <p:spPr>
          <a:xfrm rot="0" flipH="1">
            <a:off x="4840287" y="1568450"/>
            <a:ext cx="2590800" cy="762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8" name=""/>
          <p:cNvSpPr txBox="1"/>
          <p:nvPr/>
        </p:nvSpPr>
        <p:spPr>
          <a:xfrm rot="0">
            <a:off x="7507287" y="1339850"/>
            <a:ext cx="1046480" cy="305041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1400" lang="en-US">
                <a:solidFill>
                  <a:schemeClr val="lt2"/>
                </a:solidFill>
              </a:rPr>
              <a:t>Subclavius</a:t>
            </a:r>
          </a:p>
        </p:txBody>
      </p:sp>
    </p:spTree>
  </p:cSld>
  <p:clrMapOvr>
    <a:masterClrMapping/>
  </p:clrMapOvr>
  <p:transition xmlns:p14="http://schemas.microsoft.com/office/powerpoint/2010/main" spd="slow" advClick="1">
    <p:cut thruBlk="0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276600" y="92075"/>
            <a:ext cx="5075237" cy="6765925"/>
          </a:xfrm>
          <a:prstGeom prst="rect"/>
          <a:noFill/>
          <a:ln>
            <a:noFill/>
          </a:ln>
        </p:spPr>
      </p:pic>
      <p:sp>
        <p:nvSpPr>
          <p:cNvPr id="1048663" name=""/>
          <p:cNvSpPr txBox="1"/>
          <p:nvPr/>
        </p:nvSpPr>
        <p:spPr>
          <a:xfrm rot="0">
            <a:off x="609600" y="228600"/>
            <a:ext cx="2329180" cy="679044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Superficial Muscles </a:t>
            </a:r>
          </a:p>
          <a:p>
            <a:pPr algn="ctr" eaLnBrk="1" hangingPunct="1" latinLnBrk="1" lvl="0"/>
            <a:r>
              <a:rPr altLang="en-US" sz="20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of the Chest</a:t>
            </a:r>
          </a:p>
        </p:txBody>
      </p:sp>
      <p:sp>
        <p:nvSpPr>
          <p:cNvPr id="1048664" name=""/>
          <p:cNvSpPr txBox="1"/>
          <p:nvPr/>
        </p:nvSpPr>
        <p:spPr>
          <a:xfrm rot="0">
            <a:off x="179387" y="1592262"/>
            <a:ext cx="2030412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1</a:t>
            </a:r>
            <a:r>
              <a:rPr altLang="en-US" b="1" sz="1400" lang="en-US">
                <a:solidFill>
                  <a:schemeClr val="lt2"/>
                </a:solidFill>
              </a:rPr>
              <a:t>. Pectoralis major</a:t>
            </a:r>
            <a:r>
              <a:rPr altLang="en-US" b="1" sz="1400" lang="en-US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1048665" name=""/>
          <p:cNvSpPr txBox="1"/>
          <p:nvPr/>
        </p:nvSpPr>
        <p:spPr>
          <a:xfrm rot="0">
            <a:off x="533400" y="2362200"/>
            <a:ext cx="19812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2. Serratus anterior</a:t>
            </a:r>
          </a:p>
        </p:txBody>
      </p:sp>
      <p:sp>
        <p:nvSpPr>
          <p:cNvPr id="1048666" name=""/>
          <p:cNvSpPr txBox="1"/>
          <p:nvPr/>
        </p:nvSpPr>
        <p:spPr>
          <a:xfrm rot="0">
            <a:off x="457200" y="3886200"/>
            <a:ext cx="19812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3. Rectus abdominis</a:t>
            </a:r>
          </a:p>
        </p:txBody>
      </p:sp>
      <p:sp>
        <p:nvSpPr>
          <p:cNvPr id="1048667" name=""/>
          <p:cNvSpPr txBox="1"/>
          <p:nvPr/>
        </p:nvSpPr>
        <p:spPr>
          <a:xfrm rot="0">
            <a:off x="533400" y="5410200"/>
            <a:ext cx="1905000" cy="30480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r" fontAlgn="base" indent="0" latinLnBrk="1" marL="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r" fontAlgn="base" indent="0" latinLnBrk="1" marL="4572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r" fontAlgn="base" indent="0" latinLnBrk="1" marL="9144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r" fontAlgn="base" indent="0" latinLnBrk="1" marL="13716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r" fontAlgn="base" indent="0" latinLnBrk="1" marL="1828800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en-US">
                <a:solidFill>
                  <a:schemeClr val="lt2"/>
                </a:solidFill>
              </a:rPr>
              <a:t>4. external oblique</a:t>
            </a:r>
          </a:p>
        </p:txBody>
      </p:sp>
      <p:sp>
        <p:nvSpPr>
          <p:cNvPr id="1048668" name=""/>
          <p:cNvSpPr/>
          <p:nvPr/>
        </p:nvSpPr>
        <p:spPr>
          <a:xfrm rot="0">
            <a:off x="2209800" y="2590800"/>
            <a:ext cx="3200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69" name=""/>
          <p:cNvSpPr/>
          <p:nvPr/>
        </p:nvSpPr>
        <p:spPr>
          <a:xfrm rot="0">
            <a:off x="4648200" y="2590800"/>
            <a:ext cx="685800" cy="4572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0" name=""/>
          <p:cNvSpPr/>
          <p:nvPr/>
        </p:nvSpPr>
        <p:spPr>
          <a:xfrm rot="0">
            <a:off x="4648200" y="2590800"/>
            <a:ext cx="533400" cy="7620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1" name=""/>
          <p:cNvSpPr/>
          <p:nvPr/>
        </p:nvSpPr>
        <p:spPr>
          <a:xfrm rot="0">
            <a:off x="2286000" y="4038600"/>
            <a:ext cx="5486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2" name=""/>
          <p:cNvSpPr/>
          <p:nvPr/>
        </p:nvSpPr>
        <p:spPr>
          <a:xfrm rot="0" flipV="1">
            <a:off x="7010400" y="3429000"/>
            <a:ext cx="914400" cy="6096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3" name=""/>
          <p:cNvSpPr/>
          <p:nvPr/>
        </p:nvSpPr>
        <p:spPr>
          <a:xfrm rot="0">
            <a:off x="7010400" y="4038600"/>
            <a:ext cx="762000" cy="9144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4" name=""/>
          <p:cNvSpPr/>
          <p:nvPr/>
        </p:nvSpPr>
        <p:spPr>
          <a:xfrm rot="0">
            <a:off x="7010400" y="4038600"/>
            <a:ext cx="685800" cy="190500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5" name=""/>
          <p:cNvSpPr/>
          <p:nvPr/>
        </p:nvSpPr>
        <p:spPr>
          <a:xfrm rot="0">
            <a:off x="2438400" y="5638800"/>
            <a:ext cx="31242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76" name=""/>
          <p:cNvSpPr/>
          <p:nvPr/>
        </p:nvSpPr>
        <p:spPr>
          <a:xfrm rot="0">
            <a:off x="2209800" y="1752600"/>
            <a:ext cx="3962400" cy="0"/>
          </a:xfrm>
          <a:prstGeom prst="line"/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ransition xmlns:p14="http://schemas.microsoft.com/office/powerpoint/2010/main" spd="slow" advClick="1">
    <p:cut thruBlk="0"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CCD1B9"/>
      </a:dk2>
      <a:lt2>
        <a:srgbClr val="534949"/>
      </a:lt2>
      <a:accent1>
        <a:srgbClr val="C66951"/>
      </a:accent1>
      <a:accent2>
        <a:srgbClr val="BF97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CC99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CCD1B9"/>
        </a:dk2>
        <a:lt2>
          <a:srgbClr val="534949"/>
        </a:lt2>
        <a:accent1>
          <a:srgbClr val="C66951"/>
        </a:accent1>
        <a:accent2>
          <a:srgbClr val="BF97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9900"/>
        </a:hlink>
        <a:folHlink>
          <a:srgbClr val="C0C0C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Sab</dc:creator>
  <cp:lastModifiedBy>MRT</cp:lastModifiedBy>
  <dcterms:created xsi:type="dcterms:W3CDTF">۲۰۰۸-۱۲-۲۵T۱۲:۵۴:۲۹Z</dcterms:created>
  <dcterms:modified xsi:type="dcterms:W3CDTF">۲۰۱۸-۱۰-۰۳T۱۸:۵۲:۳۱Z</dcterms:modified>
</cp:coreProperties>
</file>